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62"/>
  </p:notesMasterIdLst>
  <p:handoutMasterIdLst>
    <p:handoutMasterId r:id="rId63"/>
  </p:handoutMasterIdLst>
  <p:sldIdLst>
    <p:sldId id="257" r:id="rId2"/>
    <p:sldId id="348" r:id="rId3"/>
    <p:sldId id="347" r:id="rId4"/>
    <p:sldId id="258" r:id="rId5"/>
    <p:sldId id="259" r:id="rId6"/>
    <p:sldId id="349" r:id="rId7"/>
    <p:sldId id="288" r:id="rId8"/>
    <p:sldId id="289" r:id="rId9"/>
    <p:sldId id="290" r:id="rId10"/>
    <p:sldId id="292" r:id="rId11"/>
    <p:sldId id="293" r:id="rId12"/>
    <p:sldId id="294" r:id="rId13"/>
    <p:sldId id="295" r:id="rId14"/>
    <p:sldId id="297" r:id="rId15"/>
    <p:sldId id="298" r:id="rId16"/>
    <p:sldId id="299" r:id="rId17"/>
    <p:sldId id="300" r:id="rId18"/>
    <p:sldId id="285" r:id="rId19"/>
    <p:sldId id="275" r:id="rId20"/>
    <p:sldId id="276" r:id="rId21"/>
    <p:sldId id="379" r:id="rId22"/>
    <p:sldId id="314" r:id="rId23"/>
    <p:sldId id="315" r:id="rId24"/>
    <p:sldId id="317" r:id="rId25"/>
    <p:sldId id="319" r:id="rId26"/>
    <p:sldId id="320" r:id="rId27"/>
    <p:sldId id="321" r:id="rId28"/>
    <p:sldId id="324" r:id="rId29"/>
    <p:sldId id="376" r:id="rId30"/>
    <p:sldId id="330" r:id="rId31"/>
    <p:sldId id="331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64" r:id="rId46"/>
    <p:sldId id="365" r:id="rId47"/>
    <p:sldId id="366" r:id="rId48"/>
    <p:sldId id="367" r:id="rId49"/>
    <p:sldId id="368" r:id="rId50"/>
    <p:sldId id="370" r:id="rId51"/>
    <p:sldId id="371" r:id="rId52"/>
    <p:sldId id="381" r:id="rId53"/>
    <p:sldId id="380" r:id="rId54"/>
    <p:sldId id="373" r:id="rId55"/>
    <p:sldId id="338" r:id="rId56"/>
    <p:sldId id="378" r:id="rId57"/>
    <p:sldId id="382" r:id="rId58"/>
    <p:sldId id="345" r:id="rId59"/>
    <p:sldId id="374" r:id="rId60"/>
    <p:sldId id="375" r:id="rId61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37" autoAdjust="0"/>
  </p:normalViewPr>
  <p:slideViewPr>
    <p:cSldViewPr>
      <p:cViewPr>
        <p:scale>
          <a:sx n="33" d="100"/>
          <a:sy n="33" d="100"/>
        </p:scale>
        <p:origin x="-2436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EAF3F4-6225-40E9-A2B5-F8E633E39FC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59277291-3514-44B7-9A4F-E9558CAB78A3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ZA" b="1" dirty="0" smtClean="0">
              <a:latin typeface="Arial Narrow" pitchFamily="34" charset="0"/>
            </a:rPr>
            <a:t>Conceptualisation</a:t>
          </a:r>
          <a:endParaRPr lang="en-ZA" b="1" dirty="0">
            <a:latin typeface="Arial Narrow" pitchFamily="34" charset="0"/>
          </a:endParaRPr>
        </a:p>
      </dgm:t>
    </dgm:pt>
    <dgm:pt modelId="{83D433B3-8125-40DA-86D6-0EC080B77704}" type="parTrans" cxnId="{6D02BCB2-824B-4D8C-AE09-04E4636B15CE}">
      <dgm:prSet/>
      <dgm:spPr/>
      <dgm:t>
        <a:bodyPr/>
        <a:lstStyle/>
        <a:p>
          <a:endParaRPr lang="en-ZA"/>
        </a:p>
      </dgm:t>
    </dgm:pt>
    <dgm:pt modelId="{FF1D65A6-7DB5-4B29-86FE-66A40429EB2B}" type="sibTrans" cxnId="{6D02BCB2-824B-4D8C-AE09-04E4636B15CE}">
      <dgm:prSet/>
      <dgm:spPr>
        <a:ln w="19050"/>
      </dgm:spPr>
      <dgm:t>
        <a:bodyPr/>
        <a:lstStyle/>
        <a:p>
          <a:endParaRPr lang="en-ZA"/>
        </a:p>
      </dgm:t>
    </dgm:pt>
    <dgm:pt modelId="{90A15130-42A1-49DF-9F55-C1329963FA37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ZA" b="1" dirty="0" smtClean="0">
              <a:latin typeface="Arial Narrow" pitchFamily="34" charset="0"/>
            </a:rPr>
            <a:t>Data</a:t>
          </a:r>
          <a:r>
            <a:rPr lang="en-ZA" dirty="0" smtClean="0"/>
            <a:t> </a:t>
          </a:r>
          <a:r>
            <a:rPr lang="en-ZA" b="1" dirty="0" smtClean="0">
              <a:latin typeface="Arial Narrow" pitchFamily="34" charset="0"/>
            </a:rPr>
            <a:t>Collection</a:t>
          </a:r>
          <a:endParaRPr lang="en-ZA" b="1" dirty="0">
            <a:latin typeface="Arial Narrow" pitchFamily="34" charset="0"/>
          </a:endParaRPr>
        </a:p>
      </dgm:t>
    </dgm:pt>
    <dgm:pt modelId="{22FCC5E7-82BC-467D-AED2-7C2A8FE6A3DA}" type="parTrans" cxnId="{194D4150-B545-41CC-B43F-14180FE4FB5C}">
      <dgm:prSet/>
      <dgm:spPr/>
      <dgm:t>
        <a:bodyPr/>
        <a:lstStyle/>
        <a:p>
          <a:endParaRPr lang="en-ZA"/>
        </a:p>
      </dgm:t>
    </dgm:pt>
    <dgm:pt modelId="{12F0A748-0D3F-46FB-87CA-9116F73561F1}" type="sibTrans" cxnId="{194D4150-B545-41CC-B43F-14180FE4FB5C}">
      <dgm:prSet/>
      <dgm:spPr/>
      <dgm:t>
        <a:bodyPr/>
        <a:lstStyle/>
        <a:p>
          <a:endParaRPr lang="en-ZA"/>
        </a:p>
      </dgm:t>
    </dgm:pt>
    <dgm:pt modelId="{55B83A3F-4590-4687-AD8F-7B15C1CB23D7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ZA" b="1" dirty="0" smtClean="0">
              <a:latin typeface="Arial Narrow" pitchFamily="34" charset="0"/>
            </a:rPr>
            <a:t>Findings</a:t>
          </a:r>
          <a:endParaRPr lang="en-ZA" b="1" dirty="0">
            <a:latin typeface="Arial Narrow" pitchFamily="34" charset="0"/>
          </a:endParaRPr>
        </a:p>
      </dgm:t>
    </dgm:pt>
    <dgm:pt modelId="{B2C5EA57-B756-414C-B594-1DE0E1841BAA}" type="parTrans" cxnId="{89A3AD5E-1DEC-4879-A29E-1B347EED1FE0}">
      <dgm:prSet/>
      <dgm:spPr/>
      <dgm:t>
        <a:bodyPr/>
        <a:lstStyle/>
        <a:p>
          <a:endParaRPr lang="en-ZA"/>
        </a:p>
      </dgm:t>
    </dgm:pt>
    <dgm:pt modelId="{F458128F-3C42-4B4D-893A-0EB38D8F4B4F}" type="sibTrans" cxnId="{89A3AD5E-1DEC-4879-A29E-1B347EED1FE0}">
      <dgm:prSet/>
      <dgm:spPr>
        <a:ln w="19050"/>
      </dgm:spPr>
      <dgm:t>
        <a:bodyPr/>
        <a:lstStyle/>
        <a:p>
          <a:endParaRPr lang="en-ZA"/>
        </a:p>
      </dgm:t>
    </dgm:pt>
    <dgm:pt modelId="{D2CF6EB4-2EF0-4633-858E-582EBC429BA0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ZA" b="1" dirty="0" smtClean="0">
              <a:latin typeface="Arial Narrow" pitchFamily="34" charset="0"/>
            </a:rPr>
            <a:t>Engagement</a:t>
          </a:r>
          <a:endParaRPr lang="en-ZA" b="1" dirty="0">
            <a:latin typeface="Arial Narrow" pitchFamily="34" charset="0"/>
          </a:endParaRPr>
        </a:p>
      </dgm:t>
    </dgm:pt>
    <dgm:pt modelId="{C49D7D42-D25D-4C52-B4C4-D0B445440ADA}" type="parTrans" cxnId="{0B1347F2-430F-4FCE-9A6E-AFCE71E7FA95}">
      <dgm:prSet/>
      <dgm:spPr/>
      <dgm:t>
        <a:bodyPr/>
        <a:lstStyle/>
        <a:p>
          <a:endParaRPr lang="en-ZA"/>
        </a:p>
      </dgm:t>
    </dgm:pt>
    <dgm:pt modelId="{40C24B2D-73B8-40D5-891C-0453C9F02B83}" type="sibTrans" cxnId="{0B1347F2-430F-4FCE-9A6E-AFCE71E7FA95}">
      <dgm:prSet/>
      <dgm:spPr/>
      <dgm:t>
        <a:bodyPr/>
        <a:lstStyle/>
        <a:p>
          <a:endParaRPr lang="en-ZA"/>
        </a:p>
      </dgm:t>
    </dgm:pt>
    <dgm:pt modelId="{8D43FD0C-A41D-41D4-B0B3-3FD182D8FCBC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ZA" b="1" dirty="0" smtClean="0">
              <a:latin typeface="Arial Narrow" pitchFamily="34" charset="0"/>
            </a:rPr>
            <a:t>Translation</a:t>
          </a:r>
          <a:endParaRPr lang="en-ZA" b="1" dirty="0">
            <a:latin typeface="Arial Narrow" pitchFamily="34" charset="0"/>
          </a:endParaRPr>
        </a:p>
      </dgm:t>
    </dgm:pt>
    <dgm:pt modelId="{385B73A2-2345-48F8-A602-7197E0F41DCC}" type="parTrans" cxnId="{4C516F42-5337-45D6-B12E-DA95ABC337D2}">
      <dgm:prSet/>
      <dgm:spPr/>
      <dgm:t>
        <a:bodyPr/>
        <a:lstStyle/>
        <a:p>
          <a:endParaRPr lang="en-ZA"/>
        </a:p>
      </dgm:t>
    </dgm:pt>
    <dgm:pt modelId="{22D37D79-8629-4E9E-93BE-E14EB53B4BC2}" type="sibTrans" cxnId="{4C516F42-5337-45D6-B12E-DA95ABC337D2}">
      <dgm:prSet/>
      <dgm:spPr>
        <a:ln w="19050"/>
      </dgm:spPr>
      <dgm:t>
        <a:bodyPr/>
        <a:lstStyle/>
        <a:p>
          <a:endParaRPr lang="en-ZA"/>
        </a:p>
      </dgm:t>
    </dgm:pt>
    <dgm:pt modelId="{6DDDE7F4-3359-4623-9844-13724DB2E64E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ZA" b="1" dirty="0" smtClean="0">
              <a:latin typeface="Arial Narrow" pitchFamily="34" charset="0"/>
            </a:rPr>
            <a:t>Data Analysis</a:t>
          </a:r>
          <a:endParaRPr lang="en-ZA" b="1" dirty="0">
            <a:latin typeface="Arial Narrow" pitchFamily="34" charset="0"/>
          </a:endParaRPr>
        </a:p>
      </dgm:t>
    </dgm:pt>
    <dgm:pt modelId="{27A612A9-8D5F-4DEB-BBE0-0C00B3D028DC}" type="parTrans" cxnId="{8AC7223F-9970-428E-99B8-26336A70A17A}">
      <dgm:prSet/>
      <dgm:spPr/>
      <dgm:t>
        <a:bodyPr/>
        <a:lstStyle/>
        <a:p>
          <a:endParaRPr lang="en-ZA"/>
        </a:p>
      </dgm:t>
    </dgm:pt>
    <dgm:pt modelId="{3788E604-37F9-4814-B8AE-757B2DBB24B2}" type="sibTrans" cxnId="{8AC7223F-9970-428E-99B8-26336A70A17A}">
      <dgm:prSet/>
      <dgm:spPr>
        <a:ln w="19050"/>
      </dgm:spPr>
      <dgm:t>
        <a:bodyPr/>
        <a:lstStyle/>
        <a:p>
          <a:endParaRPr lang="en-ZA"/>
        </a:p>
      </dgm:t>
    </dgm:pt>
    <dgm:pt modelId="{4204E6F4-D5DA-4E99-A3DB-74EB7290C937}" type="pres">
      <dgm:prSet presAssocID="{72EAF3F4-6225-40E9-A2B5-F8E633E39FC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D8F89F8C-7907-45AA-8605-585D17A48120}" type="pres">
      <dgm:prSet presAssocID="{59277291-3514-44B7-9A4F-E9558CAB78A3}" presName="node" presStyleLbl="node1" presStyleIdx="0" presStyleCnt="6" custScaleX="105324" custScaleY="59489" custRadScaleRad="95861" custRadScaleInc="862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A985862-D1BB-434E-9AE5-D89F3C62D1BB}" type="pres">
      <dgm:prSet presAssocID="{59277291-3514-44B7-9A4F-E9558CAB78A3}" presName="spNode" presStyleCnt="0"/>
      <dgm:spPr/>
    </dgm:pt>
    <dgm:pt modelId="{26707DEF-C2A3-4F04-A445-14F8309FEEDD}" type="pres">
      <dgm:prSet presAssocID="{FF1D65A6-7DB5-4B29-86FE-66A40429EB2B}" presName="sibTrans" presStyleLbl="sibTrans1D1" presStyleIdx="0" presStyleCnt="6"/>
      <dgm:spPr/>
      <dgm:t>
        <a:bodyPr/>
        <a:lstStyle/>
        <a:p>
          <a:endParaRPr lang="en-ZA"/>
        </a:p>
      </dgm:t>
    </dgm:pt>
    <dgm:pt modelId="{2A0AA8E5-37F0-48C6-B23C-7449C5597EAE}" type="pres">
      <dgm:prSet presAssocID="{90A15130-42A1-49DF-9F55-C1329963FA37}" presName="node" presStyleLbl="node1" presStyleIdx="1" presStyleCnt="6" custScaleY="39235" custRadScaleRad="84674" custRadScaleInc="9046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CD051F6-8892-47FD-A8FE-15113512CB88}" type="pres">
      <dgm:prSet presAssocID="{90A15130-42A1-49DF-9F55-C1329963FA37}" presName="spNode" presStyleCnt="0"/>
      <dgm:spPr/>
    </dgm:pt>
    <dgm:pt modelId="{4FFE4E8A-8295-4C8D-A5C5-85BD884139AB}" type="pres">
      <dgm:prSet presAssocID="{12F0A748-0D3F-46FB-87CA-9116F73561F1}" presName="sibTrans" presStyleLbl="sibTrans1D1" presStyleIdx="1" presStyleCnt="6"/>
      <dgm:spPr/>
      <dgm:t>
        <a:bodyPr/>
        <a:lstStyle/>
        <a:p>
          <a:endParaRPr lang="en-ZA"/>
        </a:p>
      </dgm:t>
    </dgm:pt>
    <dgm:pt modelId="{DB434C10-9FDF-46FC-92E5-BE51376FEEDA}" type="pres">
      <dgm:prSet presAssocID="{6DDDE7F4-3359-4623-9844-13724DB2E64E}" presName="node" presStyleLbl="node1" presStyleIdx="2" presStyleCnt="6" custScaleY="41784" custRadScaleRad="82978" custRadScaleInc="-13421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88ADC7B-0C00-4476-8BA5-5D88E0743A62}" type="pres">
      <dgm:prSet presAssocID="{6DDDE7F4-3359-4623-9844-13724DB2E64E}" presName="spNode" presStyleCnt="0"/>
      <dgm:spPr/>
    </dgm:pt>
    <dgm:pt modelId="{5A1B637C-8A86-429D-9389-9C895C757AF3}" type="pres">
      <dgm:prSet presAssocID="{3788E604-37F9-4814-B8AE-757B2DBB24B2}" presName="sibTrans" presStyleLbl="sibTrans1D1" presStyleIdx="2" presStyleCnt="6"/>
      <dgm:spPr/>
      <dgm:t>
        <a:bodyPr/>
        <a:lstStyle/>
        <a:p>
          <a:endParaRPr lang="en-ZA"/>
        </a:p>
      </dgm:t>
    </dgm:pt>
    <dgm:pt modelId="{89B1664F-2527-41AB-A31B-7501D64A8E2C}" type="pres">
      <dgm:prSet presAssocID="{55B83A3F-4590-4687-AD8F-7B15C1CB23D7}" presName="node" presStyleLbl="node1" presStyleIdx="3" presStyleCnt="6" custScaleY="59488" custRadScaleRad="80553" custRadScaleInc="1121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74AAA23-D470-4861-A468-DF849E0C0AC1}" type="pres">
      <dgm:prSet presAssocID="{55B83A3F-4590-4687-AD8F-7B15C1CB23D7}" presName="spNode" presStyleCnt="0"/>
      <dgm:spPr/>
    </dgm:pt>
    <dgm:pt modelId="{60288276-AFC0-4723-A8A7-EE755A8DE54C}" type="pres">
      <dgm:prSet presAssocID="{F458128F-3C42-4B4D-893A-0EB38D8F4B4F}" presName="sibTrans" presStyleLbl="sibTrans1D1" presStyleIdx="3" presStyleCnt="6"/>
      <dgm:spPr/>
      <dgm:t>
        <a:bodyPr/>
        <a:lstStyle/>
        <a:p>
          <a:endParaRPr lang="en-ZA"/>
        </a:p>
      </dgm:t>
    </dgm:pt>
    <dgm:pt modelId="{F15DD2AA-254F-4C11-B30C-202A87DD99C5}" type="pres">
      <dgm:prSet presAssocID="{D2CF6EB4-2EF0-4633-858E-582EBC429BA0}" presName="node" presStyleLbl="node1" presStyleIdx="4" presStyleCnt="6" custScaleY="41783" custRadScaleRad="80638" custRadScaleInc="13710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97D84E3-1C3D-4FC5-8EB7-E12B2A92DA9D}" type="pres">
      <dgm:prSet presAssocID="{D2CF6EB4-2EF0-4633-858E-582EBC429BA0}" presName="spNode" presStyleCnt="0"/>
      <dgm:spPr/>
    </dgm:pt>
    <dgm:pt modelId="{01FB0B17-63A1-4632-8C17-CB0307E9FA4E}" type="pres">
      <dgm:prSet presAssocID="{40C24B2D-73B8-40D5-891C-0453C9F02B83}" presName="sibTrans" presStyleLbl="sibTrans1D1" presStyleIdx="4" presStyleCnt="6"/>
      <dgm:spPr/>
      <dgm:t>
        <a:bodyPr/>
        <a:lstStyle/>
        <a:p>
          <a:endParaRPr lang="en-ZA"/>
        </a:p>
      </dgm:t>
    </dgm:pt>
    <dgm:pt modelId="{3AC3AE7D-77CD-450D-A631-79FC5B2483C1}" type="pres">
      <dgm:prSet presAssocID="{8D43FD0C-A41D-41D4-B0B3-3FD182D8FCBC}" presName="node" presStyleLbl="node1" presStyleIdx="5" presStyleCnt="6" custScaleY="41782" custRadScaleRad="82634" custRadScaleInc="-8562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921D59B-974A-4717-ABF7-24110999251B}" type="pres">
      <dgm:prSet presAssocID="{8D43FD0C-A41D-41D4-B0B3-3FD182D8FCBC}" presName="spNode" presStyleCnt="0"/>
      <dgm:spPr/>
    </dgm:pt>
    <dgm:pt modelId="{267063D5-F672-4FE9-A4FB-0BD40869B1B3}" type="pres">
      <dgm:prSet presAssocID="{22D37D79-8629-4E9E-93BE-E14EB53B4BC2}" presName="sibTrans" presStyleLbl="sibTrans1D1" presStyleIdx="5" presStyleCnt="6"/>
      <dgm:spPr/>
      <dgm:t>
        <a:bodyPr/>
        <a:lstStyle/>
        <a:p>
          <a:endParaRPr lang="en-ZA"/>
        </a:p>
      </dgm:t>
    </dgm:pt>
  </dgm:ptLst>
  <dgm:cxnLst>
    <dgm:cxn modelId="{0B1347F2-430F-4FCE-9A6E-AFCE71E7FA95}" srcId="{72EAF3F4-6225-40E9-A2B5-F8E633E39FCE}" destId="{D2CF6EB4-2EF0-4633-858E-582EBC429BA0}" srcOrd="4" destOrd="0" parTransId="{C49D7D42-D25D-4C52-B4C4-D0B445440ADA}" sibTransId="{40C24B2D-73B8-40D5-891C-0453C9F02B83}"/>
    <dgm:cxn modelId="{BCA080DD-74DB-4DAB-B9C2-E58CE20FF9F5}" type="presOf" srcId="{90A15130-42A1-49DF-9F55-C1329963FA37}" destId="{2A0AA8E5-37F0-48C6-B23C-7449C5597EAE}" srcOrd="0" destOrd="0" presId="urn:microsoft.com/office/officeart/2005/8/layout/cycle5"/>
    <dgm:cxn modelId="{D7D2B90F-3B4D-453D-AD4E-9BC7DD7C3B03}" type="presOf" srcId="{3788E604-37F9-4814-B8AE-757B2DBB24B2}" destId="{5A1B637C-8A86-429D-9389-9C895C757AF3}" srcOrd="0" destOrd="0" presId="urn:microsoft.com/office/officeart/2005/8/layout/cycle5"/>
    <dgm:cxn modelId="{6D02BCB2-824B-4D8C-AE09-04E4636B15CE}" srcId="{72EAF3F4-6225-40E9-A2B5-F8E633E39FCE}" destId="{59277291-3514-44B7-9A4F-E9558CAB78A3}" srcOrd="0" destOrd="0" parTransId="{83D433B3-8125-40DA-86D6-0EC080B77704}" sibTransId="{FF1D65A6-7DB5-4B29-86FE-66A40429EB2B}"/>
    <dgm:cxn modelId="{194D4150-B545-41CC-B43F-14180FE4FB5C}" srcId="{72EAF3F4-6225-40E9-A2B5-F8E633E39FCE}" destId="{90A15130-42A1-49DF-9F55-C1329963FA37}" srcOrd="1" destOrd="0" parTransId="{22FCC5E7-82BC-467D-AED2-7C2A8FE6A3DA}" sibTransId="{12F0A748-0D3F-46FB-87CA-9116F73561F1}"/>
    <dgm:cxn modelId="{08CF9CA5-CA44-4C18-BC4E-E88CC6C8A947}" type="presOf" srcId="{FF1D65A6-7DB5-4B29-86FE-66A40429EB2B}" destId="{26707DEF-C2A3-4F04-A445-14F8309FEEDD}" srcOrd="0" destOrd="0" presId="urn:microsoft.com/office/officeart/2005/8/layout/cycle5"/>
    <dgm:cxn modelId="{3E0C0480-26C3-48D6-B29A-C3031A2BC204}" type="presOf" srcId="{D2CF6EB4-2EF0-4633-858E-582EBC429BA0}" destId="{F15DD2AA-254F-4C11-B30C-202A87DD99C5}" srcOrd="0" destOrd="0" presId="urn:microsoft.com/office/officeart/2005/8/layout/cycle5"/>
    <dgm:cxn modelId="{13D9618D-57FD-4873-9C56-19493C3E0A17}" type="presOf" srcId="{8D43FD0C-A41D-41D4-B0B3-3FD182D8FCBC}" destId="{3AC3AE7D-77CD-450D-A631-79FC5B2483C1}" srcOrd="0" destOrd="0" presId="urn:microsoft.com/office/officeart/2005/8/layout/cycle5"/>
    <dgm:cxn modelId="{1F348F00-FB73-4E91-BEF3-58A9C8E2F99E}" type="presOf" srcId="{72EAF3F4-6225-40E9-A2B5-F8E633E39FCE}" destId="{4204E6F4-D5DA-4E99-A3DB-74EB7290C937}" srcOrd="0" destOrd="0" presId="urn:microsoft.com/office/officeart/2005/8/layout/cycle5"/>
    <dgm:cxn modelId="{85105750-83F7-4A0D-B308-13586870B2A3}" type="presOf" srcId="{12F0A748-0D3F-46FB-87CA-9116F73561F1}" destId="{4FFE4E8A-8295-4C8D-A5C5-85BD884139AB}" srcOrd="0" destOrd="0" presId="urn:microsoft.com/office/officeart/2005/8/layout/cycle5"/>
    <dgm:cxn modelId="{0CFFCA6A-82CA-4370-9DEC-0E56A9F8B060}" type="presOf" srcId="{55B83A3F-4590-4687-AD8F-7B15C1CB23D7}" destId="{89B1664F-2527-41AB-A31B-7501D64A8E2C}" srcOrd="0" destOrd="0" presId="urn:microsoft.com/office/officeart/2005/8/layout/cycle5"/>
    <dgm:cxn modelId="{8AC7223F-9970-428E-99B8-26336A70A17A}" srcId="{72EAF3F4-6225-40E9-A2B5-F8E633E39FCE}" destId="{6DDDE7F4-3359-4623-9844-13724DB2E64E}" srcOrd="2" destOrd="0" parTransId="{27A612A9-8D5F-4DEB-BBE0-0C00B3D028DC}" sibTransId="{3788E604-37F9-4814-B8AE-757B2DBB24B2}"/>
    <dgm:cxn modelId="{B22AE61C-5280-4298-B451-02B4188C4BEB}" type="presOf" srcId="{F458128F-3C42-4B4D-893A-0EB38D8F4B4F}" destId="{60288276-AFC0-4723-A8A7-EE755A8DE54C}" srcOrd="0" destOrd="0" presId="urn:microsoft.com/office/officeart/2005/8/layout/cycle5"/>
    <dgm:cxn modelId="{A259EEF4-3620-47F0-A35F-1E3D579AB5ED}" type="presOf" srcId="{59277291-3514-44B7-9A4F-E9558CAB78A3}" destId="{D8F89F8C-7907-45AA-8605-585D17A48120}" srcOrd="0" destOrd="0" presId="urn:microsoft.com/office/officeart/2005/8/layout/cycle5"/>
    <dgm:cxn modelId="{4C516F42-5337-45D6-B12E-DA95ABC337D2}" srcId="{72EAF3F4-6225-40E9-A2B5-F8E633E39FCE}" destId="{8D43FD0C-A41D-41D4-B0B3-3FD182D8FCBC}" srcOrd="5" destOrd="0" parTransId="{385B73A2-2345-48F8-A602-7197E0F41DCC}" sibTransId="{22D37D79-8629-4E9E-93BE-E14EB53B4BC2}"/>
    <dgm:cxn modelId="{04662016-17DD-4F1B-9DF5-CF5601D62455}" type="presOf" srcId="{22D37D79-8629-4E9E-93BE-E14EB53B4BC2}" destId="{267063D5-F672-4FE9-A4FB-0BD40869B1B3}" srcOrd="0" destOrd="0" presId="urn:microsoft.com/office/officeart/2005/8/layout/cycle5"/>
    <dgm:cxn modelId="{89A3AD5E-1DEC-4879-A29E-1B347EED1FE0}" srcId="{72EAF3F4-6225-40E9-A2B5-F8E633E39FCE}" destId="{55B83A3F-4590-4687-AD8F-7B15C1CB23D7}" srcOrd="3" destOrd="0" parTransId="{B2C5EA57-B756-414C-B594-1DE0E1841BAA}" sibTransId="{F458128F-3C42-4B4D-893A-0EB38D8F4B4F}"/>
    <dgm:cxn modelId="{1E2A0E31-DEF1-458B-970F-59A819C6A728}" type="presOf" srcId="{40C24B2D-73B8-40D5-891C-0453C9F02B83}" destId="{01FB0B17-63A1-4632-8C17-CB0307E9FA4E}" srcOrd="0" destOrd="0" presId="urn:microsoft.com/office/officeart/2005/8/layout/cycle5"/>
    <dgm:cxn modelId="{28E4B642-24BE-49E3-AAA5-BBFB6E9E4555}" type="presOf" srcId="{6DDDE7F4-3359-4623-9844-13724DB2E64E}" destId="{DB434C10-9FDF-46FC-92E5-BE51376FEEDA}" srcOrd="0" destOrd="0" presId="urn:microsoft.com/office/officeart/2005/8/layout/cycle5"/>
    <dgm:cxn modelId="{350CDACD-2DD1-4A43-952B-EA216EB9D991}" type="presParOf" srcId="{4204E6F4-D5DA-4E99-A3DB-74EB7290C937}" destId="{D8F89F8C-7907-45AA-8605-585D17A48120}" srcOrd="0" destOrd="0" presId="urn:microsoft.com/office/officeart/2005/8/layout/cycle5"/>
    <dgm:cxn modelId="{5FE90CBB-441B-4529-9A12-C75949FAD0F3}" type="presParOf" srcId="{4204E6F4-D5DA-4E99-A3DB-74EB7290C937}" destId="{7A985862-D1BB-434E-9AE5-D89F3C62D1BB}" srcOrd="1" destOrd="0" presId="urn:microsoft.com/office/officeart/2005/8/layout/cycle5"/>
    <dgm:cxn modelId="{54ECE16E-BA71-4AF1-AF16-F6A17784B615}" type="presParOf" srcId="{4204E6F4-D5DA-4E99-A3DB-74EB7290C937}" destId="{26707DEF-C2A3-4F04-A445-14F8309FEEDD}" srcOrd="2" destOrd="0" presId="urn:microsoft.com/office/officeart/2005/8/layout/cycle5"/>
    <dgm:cxn modelId="{6C803032-C053-49FB-9F9A-1F56638BBD3C}" type="presParOf" srcId="{4204E6F4-D5DA-4E99-A3DB-74EB7290C937}" destId="{2A0AA8E5-37F0-48C6-B23C-7449C5597EAE}" srcOrd="3" destOrd="0" presId="urn:microsoft.com/office/officeart/2005/8/layout/cycle5"/>
    <dgm:cxn modelId="{CC894CE0-84FA-40E1-A93C-7E165EB779FE}" type="presParOf" srcId="{4204E6F4-D5DA-4E99-A3DB-74EB7290C937}" destId="{ECD051F6-8892-47FD-A8FE-15113512CB88}" srcOrd="4" destOrd="0" presId="urn:microsoft.com/office/officeart/2005/8/layout/cycle5"/>
    <dgm:cxn modelId="{6AA0F231-CFE5-453A-8A6D-276EECF28C39}" type="presParOf" srcId="{4204E6F4-D5DA-4E99-A3DB-74EB7290C937}" destId="{4FFE4E8A-8295-4C8D-A5C5-85BD884139AB}" srcOrd="5" destOrd="0" presId="urn:microsoft.com/office/officeart/2005/8/layout/cycle5"/>
    <dgm:cxn modelId="{6CB0AE5F-6BE1-456A-8700-8A6E95593E79}" type="presParOf" srcId="{4204E6F4-D5DA-4E99-A3DB-74EB7290C937}" destId="{DB434C10-9FDF-46FC-92E5-BE51376FEEDA}" srcOrd="6" destOrd="0" presId="urn:microsoft.com/office/officeart/2005/8/layout/cycle5"/>
    <dgm:cxn modelId="{A7483CA6-D0AD-43CD-94E6-EFC922A289EE}" type="presParOf" srcId="{4204E6F4-D5DA-4E99-A3DB-74EB7290C937}" destId="{688ADC7B-0C00-4476-8BA5-5D88E0743A62}" srcOrd="7" destOrd="0" presId="urn:microsoft.com/office/officeart/2005/8/layout/cycle5"/>
    <dgm:cxn modelId="{06B19222-7D45-4BBC-9406-F4AA2AE202D2}" type="presParOf" srcId="{4204E6F4-D5DA-4E99-A3DB-74EB7290C937}" destId="{5A1B637C-8A86-429D-9389-9C895C757AF3}" srcOrd="8" destOrd="0" presId="urn:microsoft.com/office/officeart/2005/8/layout/cycle5"/>
    <dgm:cxn modelId="{7D1073F0-9763-4345-8524-78A00F55CBF3}" type="presParOf" srcId="{4204E6F4-D5DA-4E99-A3DB-74EB7290C937}" destId="{89B1664F-2527-41AB-A31B-7501D64A8E2C}" srcOrd="9" destOrd="0" presId="urn:microsoft.com/office/officeart/2005/8/layout/cycle5"/>
    <dgm:cxn modelId="{1629FA7E-ACDD-4E5D-B2C1-F17D1007E93E}" type="presParOf" srcId="{4204E6F4-D5DA-4E99-A3DB-74EB7290C937}" destId="{D74AAA23-D470-4861-A468-DF849E0C0AC1}" srcOrd="10" destOrd="0" presId="urn:microsoft.com/office/officeart/2005/8/layout/cycle5"/>
    <dgm:cxn modelId="{36AB9F65-2C1F-4AC2-B153-A7E69B70D877}" type="presParOf" srcId="{4204E6F4-D5DA-4E99-A3DB-74EB7290C937}" destId="{60288276-AFC0-4723-A8A7-EE755A8DE54C}" srcOrd="11" destOrd="0" presId="urn:microsoft.com/office/officeart/2005/8/layout/cycle5"/>
    <dgm:cxn modelId="{229F3FEC-C78B-4546-96E6-C778AE3CD507}" type="presParOf" srcId="{4204E6F4-D5DA-4E99-A3DB-74EB7290C937}" destId="{F15DD2AA-254F-4C11-B30C-202A87DD99C5}" srcOrd="12" destOrd="0" presId="urn:microsoft.com/office/officeart/2005/8/layout/cycle5"/>
    <dgm:cxn modelId="{9B6F0FD4-6268-4140-AC78-135B1C24EF46}" type="presParOf" srcId="{4204E6F4-D5DA-4E99-A3DB-74EB7290C937}" destId="{C97D84E3-1C3D-4FC5-8EB7-E12B2A92DA9D}" srcOrd="13" destOrd="0" presId="urn:microsoft.com/office/officeart/2005/8/layout/cycle5"/>
    <dgm:cxn modelId="{45C6A078-0867-473B-9A0E-4F78D5FCFB59}" type="presParOf" srcId="{4204E6F4-D5DA-4E99-A3DB-74EB7290C937}" destId="{01FB0B17-63A1-4632-8C17-CB0307E9FA4E}" srcOrd="14" destOrd="0" presId="urn:microsoft.com/office/officeart/2005/8/layout/cycle5"/>
    <dgm:cxn modelId="{86223AB0-7D2B-441D-BA3E-36EB25B91B62}" type="presParOf" srcId="{4204E6F4-D5DA-4E99-A3DB-74EB7290C937}" destId="{3AC3AE7D-77CD-450D-A631-79FC5B2483C1}" srcOrd="15" destOrd="0" presId="urn:microsoft.com/office/officeart/2005/8/layout/cycle5"/>
    <dgm:cxn modelId="{32D9A62E-8CAC-4158-BD2E-0D1AEC02A80C}" type="presParOf" srcId="{4204E6F4-D5DA-4E99-A3DB-74EB7290C937}" destId="{F921D59B-974A-4717-ABF7-24110999251B}" srcOrd="16" destOrd="0" presId="urn:microsoft.com/office/officeart/2005/8/layout/cycle5"/>
    <dgm:cxn modelId="{D7B9581A-5747-421A-978C-ACB1C885BEA4}" type="presParOf" srcId="{4204E6F4-D5DA-4E99-A3DB-74EB7290C937}" destId="{267063D5-F672-4FE9-A4FB-0BD40869B1B3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EAF3F4-6225-40E9-A2B5-F8E633E39FC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59277291-3514-44B7-9A4F-E9558CAB78A3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ZA" b="1" dirty="0" smtClean="0">
              <a:latin typeface="Arial Narrow" pitchFamily="34" charset="0"/>
            </a:rPr>
            <a:t>Conceptualisation</a:t>
          </a:r>
          <a:endParaRPr lang="en-ZA" b="1" dirty="0">
            <a:latin typeface="Arial Narrow" pitchFamily="34" charset="0"/>
          </a:endParaRPr>
        </a:p>
      </dgm:t>
    </dgm:pt>
    <dgm:pt modelId="{83D433B3-8125-40DA-86D6-0EC080B77704}" type="parTrans" cxnId="{6D02BCB2-824B-4D8C-AE09-04E4636B15CE}">
      <dgm:prSet/>
      <dgm:spPr/>
      <dgm:t>
        <a:bodyPr/>
        <a:lstStyle/>
        <a:p>
          <a:endParaRPr lang="en-ZA"/>
        </a:p>
      </dgm:t>
    </dgm:pt>
    <dgm:pt modelId="{FF1D65A6-7DB5-4B29-86FE-66A40429EB2B}" type="sibTrans" cxnId="{6D02BCB2-824B-4D8C-AE09-04E4636B15CE}">
      <dgm:prSet/>
      <dgm:spPr>
        <a:ln w="19050"/>
      </dgm:spPr>
      <dgm:t>
        <a:bodyPr/>
        <a:lstStyle/>
        <a:p>
          <a:endParaRPr lang="en-ZA"/>
        </a:p>
      </dgm:t>
    </dgm:pt>
    <dgm:pt modelId="{90A15130-42A1-49DF-9F55-C1329963FA37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ZA" b="1" dirty="0" smtClean="0">
              <a:latin typeface="Arial Narrow" pitchFamily="34" charset="0"/>
            </a:rPr>
            <a:t>Data</a:t>
          </a:r>
          <a:r>
            <a:rPr lang="en-ZA" dirty="0" smtClean="0"/>
            <a:t> </a:t>
          </a:r>
          <a:r>
            <a:rPr lang="en-ZA" b="1" dirty="0" smtClean="0">
              <a:latin typeface="Arial Narrow" pitchFamily="34" charset="0"/>
            </a:rPr>
            <a:t>Collection</a:t>
          </a:r>
          <a:endParaRPr lang="en-ZA" b="1" dirty="0">
            <a:latin typeface="Arial Narrow" pitchFamily="34" charset="0"/>
          </a:endParaRPr>
        </a:p>
      </dgm:t>
    </dgm:pt>
    <dgm:pt modelId="{22FCC5E7-82BC-467D-AED2-7C2A8FE6A3DA}" type="parTrans" cxnId="{194D4150-B545-41CC-B43F-14180FE4FB5C}">
      <dgm:prSet/>
      <dgm:spPr/>
      <dgm:t>
        <a:bodyPr/>
        <a:lstStyle/>
        <a:p>
          <a:endParaRPr lang="en-ZA"/>
        </a:p>
      </dgm:t>
    </dgm:pt>
    <dgm:pt modelId="{12F0A748-0D3F-46FB-87CA-9116F73561F1}" type="sibTrans" cxnId="{194D4150-B545-41CC-B43F-14180FE4FB5C}">
      <dgm:prSet/>
      <dgm:spPr/>
      <dgm:t>
        <a:bodyPr/>
        <a:lstStyle/>
        <a:p>
          <a:endParaRPr lang="en-ZA"/>
        </a:p>
      </dgm:t>
    </dgm:pt>
    <dgm:pt modelId="{55B83A3F-4590-4687-AD8F-7B15C1CB23D7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ZA" b="1" dirty="0" smtClean="0">
              <a:latin typeface="Arial Narrow" pitchFamily="34" charset="0"/>
            </a:rPr>
            <a:t>Findings</a:t>
          </a:r>
          <a:endParaRPr lang="en-ZA" b="1" dirty="0">
            <a:latin typeface="Arial Narrow" pitchFamily="34" charset="0"/>
          </a:endParaRPr>
        </a:p>
      </dgm:t>
    </dgm:pt>
    <dgm:pt modelId="{B2C5EA57-B756-414C-B594-1DE0E1841BAA}" type="parTrans" cxnId="{89A3AD5E-1DEC-4879-A29E-1B347EED1FE0}">
      <dgm:prSet/>
      <dgm:spPr/>
      <dgm:t>
        <a:bodyPr/>
        <a:lstStyle/>
        <a:p>
          <a:endParaRPr lang="en-ZA"/>
        </a:p>
      </dgm:t>
    </dgm:pt>
    <dgm:pt modelId="{F458128F-3C42-4B4D-893A-0EB38D8F4B4F}" type="sibTrans" cxnId="{89A3AD5E-1DEC-4879-A29E-1B347EED1FE0}">
      <dgm:prSet/>
      <dgm:spPr>
        <a:ln w="19050"/>
      </dgm:spPr>
      <dgm:t>
        <a:bodyPr/>
        <a:lstStyle/>
        <a:p>
          <a:endParaRPr lang="en-ZA"/>
        </a:p>
      </dgm:t>
    </dgm:pt>
    <dgm:pt modelId="{D2CF6EB4-2EF0-4633-858E-582EBC429BA0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ZA" b="1" dirty="0" smtClean="0">
              <a:latin typeface="Arial Narrow" pitchFamily="34" charset="0"/>
            </a:rPr>
            <a:t>Engagement</a:t>
          </a:r>
          <a:endParaRPr lang="en-ZA" b="1" dirty="0">
            <a:latin typeface="Arial Narrow" pitchFamily="34" charset="0"/>
          </a:endParaRPr>
        </a:p>
      </dgm:t>
    </dgm:pt>
    <dgm:pt modelId="{C49D7D42-D25D-4C52-B4C4-D0B445440ADA}" type="parTrans" cxnId="{0B1347F2-430F-4FCE-9A6E-AFCE71E7FA95}">
      <dgm:prSet/>
      <dgm:spPr/>
      <dgm:t>
        <a:bodyPr/>
        <a:lstStyle/>
        <a:p>
          <a:endParaRPr lang="en-ZA"/>
        </a:p>
      </dgm:t>
    </dgm:pt>
    <dgm:pt modelId="{40C24B2D-73B8-40D5-891C-0453C9F02B83}" type="sibTrans" cxnId="{0B1347F2-430F-4FCE-9A6E-AFCE71E7FA95}">
      <dgm:prSet/>
      <dgm:spPr/>
      <dgm:t>
        <a:bodyPr/>
        <a:lstStyle/>
        <a:p>
          <a:endParaRPr lang="en-ZA"/>
        </a:p>
      </dgm:t>
    </dgm:pt>
    <dgm:pt modelId="{8D43FD0C-A41D-41D4-B0B3-3FD182D8FCBC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ZA" b="1" dirty="0" smtClean="0">
              <a:latin typeface="Arial Narrow" pitchFamily="34" charset="0"/>
            </a:rPr>
            <a:t>Translation</a:t>
          </a:r>
          <a:endParaRPr lang="en-ZA" b="1" dirty="0">
            <a:latin typeface="Arial Narrow" pitchFamily="34" charset="0"/>
          </a:endParaRPr>
        </a:p>
      </dgm:t>
    </dgm:pt>
    <dgm:pt modelId="{385B73A2-2345-48F8-A602-7197E0F41DCC}" type="parTrans" cxnId="{4C516F42-5337-45D6-B12E-DA95ABC337D2}">
      <dgm:prSet/>
      <dgm:spPr/>
      <dgm:t>
        <a:bodyPr/>
        <a:lstStyle/>
        <a:p>
          <a:endParaRPr lang="en-ZA"/>
        </a:p>
      </dgm:t>
    </dgm:pt>
    <dgm:pt modelId="{22D37D79-8629-4E9E-93BE-E14EB53B4BC2}" type="sibTrans" cxnId="{4C516F42-5337-45D6-B12E-DA95ABC337D2}">
      <dgm:prSet/>
      <dgm:spPr>
        <a:ln w="19050"/>
      </dgm:spPr>
      <dgm:t>
        <a:bodyPr/>
        <a:lstStyle/>
        <a:p>
          <a:endParaRPr lang="en-ZA"/>
        </a:p>
      </dgm:t>
    </dgm:pt>
    <dgm:pt modelId="{6DDDE7F4-3359-4623-9844-13724DB2E64E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ZA" b="1" dirty="0" smtClean="0">
              <a:latin typeface="Arial Narrow" pitchFamily="34" charset="0"/>
            </a:rPr>
            <a:t>Data Analysis</a:t>
          </a:r>
          <a:endParaRPr lang="en-ZA" b="1" dirty="0">
            <a:latin typeface="Arial Narrow" pitchFamily="34" charset="0"/>
          </a:endParaRPr>
        </a:p>
      </dgm:t>
    </dgm:pt>
    <dgm:pt modelId="{27A612A9-8D5F-4DEB-BBE0-0C00B3D028DC}" type="parTrans" cxnId="{8AC7223F-9970-428E-99B8-26336A70A17A}">
      <dgm:prSet/>
      <dgm:spPr/>
      <dgm:t>
        <a:bodyPr/>
        <a:lstStyle/>
        <a:p>
          <a:endParaRPr lang="en-ZA"/>
        </a:p>
      </dgm:t>
    </dgm:pt>
    <dgm:pt modelId="{3788E604-37F9-4814-B8AE-757B2DBB24B2}" type="sibTrans" cxnId="{8AC7223F-9970-428E-99B8-26336A70A17A}">
      <dgm:prSet/>
      <dgm:spPr>
        <a:ln w="19050"/>
      </dgm:spPr>
      <dgm:t>
        <a:bodyPr/>
        <a:lstStyle/>
        <a:p>
          <a:endParaRPr lang="en-ZA"/>
        </a:p>
      </dgm:t>
    </dgm:pt>
    <dgm:pt modelId="{4204E6F4-D5DA-4E99-A3DB-74EB7290C937}" type="pres">
      <dgm:prSet presAssocID="{72EAF3F4-6225-40E9-A2B5-F8E633E39FC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D8F89F8C-7907-45AA-8605-585D17A48120}" type="pres">
      <dgm:prSet presAssocID="{59277291-3514-44B7-9A4F-E9558CAB78A3}" presName="node" presStyleLbl="node1" presStyleIdx="0" presStyleCnt="6" custScaleX="105324" custScaleY="59489" custRadScaleRad="95861" custRadScaleInc="862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A985862-D1BB-434E-9AE5-D89F3C62D1BB}" type="pres">
      <dgm:prSet presAssocID="{59277291-3514-44B7-9A4F-E9558CAB78A3}" presName="spNode" presStyleCnt="0"/>
      <dgm:spPr/>
    </dgm:pt>
    <dgm:pt modelId="{26707DEF-C2A3-4F04-A445-14F8309FEEDD}" type="pres">
      <dgm:prSet presAssocID="{FF1D65A6-7DB5-4B29-86FE-66A40429EB2B}" presName="sibTrans" presStyleLbl="sibTrans1D1" presStyleIdx="0" presStyleCnt="6"/>
      <dgm:spPr/>
      <dgm:t>
        <a:bodyPr/>
        <a:lstStyle/>
        <a:p>
          <a:endParaRPr lang="en-ZA"/>
        </a:p>
      </dgm:t>
    </dgm:pt>
    <dgm:pt modelId="{2A0AA8E5-37F0-48C6-B23C-7449C5597EAE}" type="pres">
      <dgm:prSet presAssocID="{90A15130-42A1-49DF-9F55-C1329963FA37}" presName="node" presStyleLbl="node1" presStyleIdx="1" presStyleCnt="6" custScaleY="39235" custRadScaleRad="84674" custRadScaleInc="9046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CD051F6-8892-47FD-A8FE-15113512CB88}" type="pres">
      <dgm:prSet presAssocID="{90A15130-42A1-49DF-9F55-C1329963FA37}" presName="spNode" presStyleCnt="0"/>
      <dgm:spPr/>
    </dgm:pt>
    <dgm:pt modelId="{4FFE4E8A-8295-4C8D-A5C5-85BD884139AB}" type="pres">
      <dgm:prSet presAssocID="{12F0A748-0D3F-46FB-87CA-9116F73561F1}" presName="sibTrans" presStyleLbl="sibTrans1D1" presStyleIdx="1" presStyleCnt="6"/>
      <dgm:spPr/>
      <dgm:t>
        <a:bodyPr/>
        <a:lstStyle/>
        <a:p>
          <a:endParaRPr lang="en-ZA"/>
        </a:p>
      </dgm:t>
    </dgm:pt>
    <dgm:pt modelId="{DB434C10-9FDF-46FC-92E5-BE51376FEEDA}" type="pres">
      <dgm:prSet presAssocID="{6DDDE7F4-3359-4623-9844-13724DB2E64E}" presName="node" presStyleLbl="node1" presStyleIdx="2" presStyleCnt="6" custScaleY="41784" custRadScaleRad="85119" custRadScaleInc="-14781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88ADC7B-0C00-4476-8BA5-5D88E0743A62}" type="pres">
      <dgm:prSet presAssocID="{6DDDE7F4-3359-4623-9844-13724DB2E64E}" presName="spNode" presStyleCnt="0"/>
      <dgm:spPr/>
    </dgm:pt>
    <dgm:pt modelId="{5A1B637C-8A86-429D-9389-9C895C757AF3}" type="pres">
      <dgm:prSet presAssocID="{3788E604-37F9-4814-B8AE-757B2DBB24B2}" presName="sibTrans" presStyleLbl="sibTrans1D1" presStyleIdx="2" presStyleCnt="6"/>
      <dgm:spPr/>
      <dgm:t>
        <a:bodyPr/>
        <a:lstStyle/>
        <a:p>
          <a:endParaRPr lang="en-ZA"/>
        </a:p>
      </dgm:t>
    </dgm:pt>
    <dgm:pt modelId="{89B1664F-2527-41AB-A31B-7501D64A8E2C}" type="pres">
      <dgm:prSet presAssocID="{55B83A3F-4590-4687-AD8F-7B15C1CB23D7}" presName="node" presStyleLbl="node1" presStyleIdx="3" presStyleCnt="6" custScaleY="59488" custRadScaleRad="76574" custRadScaleInc="332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74AAA23-D470-4861-A468-DF849E0C0AC1}" type="pres">
      <dgm:prSet presAssocID="{55B83A3F-4590-4687-AD8F-7B15C1CB23D7}" presName="spNode" presStyleCnt="0"/>
      <dgm:spPr/>
    </dgm:pt>
    <dgm:pt modelId="{60288276-AFC0-4723-A8A7-EE755A8DE54C}" type="pres">
      <dgm:prSet presAssocID="{F458128F-3C42-4B4D-893A-0EB38D8F4B4F}" presName="sibTrans" presStyleLbl="sibTrans1D1" presStyleIdx="3" presStyleCnt="6"/>
      <dgm:spPr/>
      <dgm:t>
        <a:bodyPr/>
        <a:lstStyle/>
        <a:p>
          <a:endParaRPr lang="en-ZA"/>
        </a:p>
      </dgm:t>
    </dgm:pt>
    <dgm:pt modelId="{F15DD2AA-254F-4C11-B30C-202A87DD99C5}" type="pres">
      <dgm:prSet presAssocID="{D2CF6EB4-2EF0-4633-858E-582EBC429BA0}" presName="node" presStyleLbl="node1" presStyleIdx="4" presStyleCnt="6" custScaleY="41783" custRadScaleRad="78293" custRadScaleInc="15107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97D84E3-1C3D-4FC5-8EB7-E12B2A92DA9D}" type="pres">
      <dgm:prSet presAssocID="{D2CF6EB4-2EF0-4633-858E-582EBC429BA0}" presName="spNode" presStyleCnt="0"/>
      <dgm:spPr/>
    </dgm:pt>
    <dgm:pt modelId="{01FB0B17-63A1-4632-8C17-CB0307E9FA4E}" type="pres">
      <dgm:prSet presAssocID="{40C24B2D-73B8-40D5-891C-0453C9F02B83}" presName="sibTrans" presStyleLbl="sibTrans1D1" presStyleIdx="4" presStyleCnt="6"/>
      <dgm:spPr/>
      <dgm:t>
        <a:bodyPr/>
        <a:lstStyle/>
        <a:p>
          <a:endParaRPr lang="en-ZA"/>
        </a:p>
      </dgm:t>
    </dgm:pt>
    <dgm:pt modelId="{3AC3AE7D-77CD-450D-A631-79FC5B2483C1}" type="pres">
      <dgm:prSet presAssocID="{8D43FD0C-A41D-41D4-B0B3-3FD182D8FCBC}" presName="node" presStyleLbl="node1" presStyleIdx="5" presStyleCnt="6" custScaleY="41782" custRadScaleRad="81416" custRadScaleInc="-7038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921D59B-974A-4717-ABF7-24110999251B}" type="pres">
      <dgm:prSet presAssocID="{8D43FD0C-A41D-41D4-B0B3-3FD182D8FCBC}" presName="spNode" presStyleCnt="0"/>
      <dgm:spPr/>
    </dgm:pt>
    <dgm:pt modelId="{267063D5-F672-4FE9-A4FB-0BD40869B1B3}" type="pres">
      <dgm:prSet presAssocID="{22D37D79-8629-4E9E-93BE-E14EB53B4BC2}" presName="sibTrans" presStyleLbl="sibTrans1D1" presStyleIdx="5" presStyleCnt="6"/>
      <dgm:spPr/>
      <dgm:t>
        <a:bodyPr/>
        <a:lstStyle/>
        <a:p>
          <a:endParaRPr lang="en-ZA"/>
        </a:p>
      </dgm:t>
    </dgm:pt>
  </dgm:ptLst>
  <dgm:cxnLst>
    <dgm:cxn modelId="{0B1347F2-430F-4FCE-9A6E-AFCE71E7FA95}" srcId="{72EAF3F4-6225-40E9-A2B5-F8E633E39FCE}" destId="{D2CF6EB4-2EF0-4633-858E-582EBC429BA0}" srcOrd="4" destOrd="0" parTransId="{C49D7D42-D25D-4C52-B4C4-D0B445440ADA}" sibTransId="{40C24B2D-73B8-40D5-891C-0453C9F02B83}"/>
    <dgm:cxn modelId="{C46B71D0-8EDE-4641-8DCA-06DC9052E8C2}" type="presOf" srcId="{12F0A748-0D3F-46FB-87CA-9116F73561F1}" destId="{4FFE4E8A-8295-4C8D-A5C5-85BD884139AB}" srcOrd="0" destOrd="0" presId="urn:microsoft.com/office/officeart/2005/8/layout/cycle5"/>
    <dgm:cxn modelId="{D19FB64D-B062-4BDA-99B6-F4E3D802F0F9}" type="presOf" srcId="{3788E604-37F9-4814-B8AE-757B2DBB24B2}" destId="{5A1B637C-8A86-429D-9389-9C895C757AF3}" srcOrd="0" destOrd="0" presId="urn:microsoft.com/office/officeart/2005/8/layout/cycle5"/>
    <dgm:cxn modelId="{3FA89C71-6DF7-46C9-A37D-108B5DDF571C}" type="presOf" srcId="{FF1D65A6-7DB5-4B29-86FE-66A40429EB2B}" destId="{26707DEF-C2A3-4F04-A445-14F8309FEEDD}" srcOrd="0" destOrd="0" presId="urn:microsoft.com/office/officeart/2005/8/layout/cycle5"/>
    <dgm:cxn modelId="{6D02BCB2-824B-4D8C-AE09-04E4636B15CE}" srcId="{72EAF3F4-6225-40E9-A2B5-F8E633E39FCE}" destId="{59277291-3514-44B7-9A4F-E9558CAB78A3}" srcOrd="0" destOrd="0" parTransId="{83D433B3-8125-40DA-86D6-0EC080B77704}" sibTransId="{FF1D65A6-7DB5-4B29-86FE-66A40429EB2B}"/>
    <dgm:cxn modelId="{194D4150-B545-41CC-B43F-14180FE4FB5C}" srcId="{72EAF3F4-6225-40E9-A2B5-F8E633E39FCE}" destId="{90A15130-42A1-49DF-9F55-C1329963FA37}" srcOrd="1" destOrd="0" parTransId="{22FCC5E7-82BC-467D-AED2-7C2A8FE6A3DA}" sibTransId="{12F0A748-0D3F-46FB-87CA-9116F73561F1}"/>
    <dgm:cxn modelId="{2536E57C-DD24-4E52-97BE-A8F34DFF824F}" type="presOf" srcId="{40C24B2D-73B8-40D5-891C-0453C9F02B83}" destId="{01FB0B17-63A1-4632-8C17-CB0307E9FA4E}" srcOrd="0" destOrd="0" presId="urn:microsoft.com/office/officeart/2005/8/layout/cycle5"/>
    <dgm:cxn modelId="{8C63155F-4146-4BED-B53E-7D1C81E7A826}" type="presOf" srcId="{72EAF3F4-6225-40E9-A2B5-F8E633E39FCE}" destId="{4204E6F4-D5DA-4E99-A3DB-74EB7290C937}" srcOrd="0" destOrd="0" presId="urn:microsoft.com/office/officeart/2005/8/layout/cycle5"/>
    <dgm:cxn modelId="{BF79424D-77D9-4BD9-96C5-F7263836DC67}" type="presOf" srcId="{90A15130-42A1-49DF-9F55-C1329963FA37}" destId="{2A0AA8E5-37F0-48C6-B23C-7449C5597EAE}" srcOrd="0" destOrd="0" presId="urn:microsoft.com/office/officeart/2005/8/layout/cycle5"/>
    <dgm:cxn modelId="{8305BA00-BC1A-4C3E-8D08-EF90E9074C77}" type="presOf" srcId="{F458128F-3C42-4B4D-893A-0EB38D8F4B4F}" destId="{60288276-AFC0-4723-A8A7-EE755A8DE54C}" srcOrd="0" destOrd="0" presId="urn:microsoft.com/office/officeart/2005/8/layout/cycle5"/>
    <dgm:cxn modelId="{A96430AA-D5A8-4020-A351-0BA69BCB7ED6}" type="presOf" srcId="{55B83A3F-4590-4687-AD8F-7B15C1CB23D7}" destId="{89B1664F-2527-41AB-A31B-7501D64A8E2C}" srcOrd="0" destOrd="0" presId="urn:microsoft.com/office/officeart/2005/8/layout/cycle5"/>
    <dgm:cxn modelId="{8AC7223F-9970-428E-99B8-26336A70A17A}" srcId="{72EAF3F4-6225-40E9-A2B5-F8E633E39FCE}" destId="{6DDDE7F4-3359-4623-9844-13724DB2E64E}" srcOrd="2" destOrd="0" parTransId="{27A612A9-8D5F-4DEB-BBE0-0C00B3D028DC}" sibTransId="{3788E604-37F9-4814-B8AE-757B2DBB24B2}"/>
    <dgm:cxn modelId="{AE95AF3C-1D2D-4EFC-8DC0-AEE518297716}" type="presOf" srcId="{59277291-3514-44B7-9A4F-E9558CAB78A3}" destId="{D8F89F8C-7907-45AA-8605-585D17A48120}" srcOrd="0" destOrd="0" presId="urn:microsoft.com/office/officeart/2005/8/layout/cycle5"/>
    <dgm:cxn modelId="{4C516F42-5337-45D6-B12E-DA95ABC337D2}" srcId="{72EAF3F4-6225-40E9-A2B5-F8E633E39FCE}" destId="{8D43FD0C-A41D-41D4-B0B3-3FD182D8FCBC}" srcOrd="5" destOrd="0" parTransId="{385B73A2-2345-48F8-A602-7197E0F41DCC}" sibTransId="{22D37D79-8629-4E9E-93BE-E14EB53B4BC2}"/>
    <dgm:cxn modelId="{84F68AA7-8FB3-4D79-BB0E-40DBA6F1A8CD}" type="presOf" srcId="{6DDDE7F4-3359-4623-9844-13724DB2E64E}" destId="{DB434C10-9FDF-46FC-92E5-BE51376FEEDA}" srcOrd="0" destOrd="0" presId="urn:microsoft.com/office/officeart/2005/8/layout/cycle5"/>
    <dgm:cxn modelId="{89A3AD5E-1DEC-4879-A29E-1B347EED1FE0}" srcId="{72EAF3F4-6225-40E9-A2B5-F8E633E39FCE}" destId="{55B83A3F-4590-4687-AD8F-7B15C1CB23D7}" srcOrd="3" destOrd="0" parTransId="{B2C5EA57-B756-414C-B594-1DE0E1841BAA}" sibTransId="{F458128F-3C42-4B4D-893A-0EB38D8F4B4F}"/>
    <dgm:cxn modelId="{213ED70D-D814-4A8E-9149-4D486081C235}" type="presOf" srcId="{8D43FD0C-A41D-41D4-B0B3-3FD182D8FCBC}" destId="{3AC3AE7D-77CD-450D-A631-79FC5B2483C1}" srcOrd="0" destOrd="0" presId="urn:microsoft.com/office/officeart/2005/8/layout/cycle5"/>
    <dgm:cxn modelId="{735C55A0-187A-469B-BC37-5C4EB5A0ACE6}" type="presOf" srcId="{22D37D79-8629-4E9E-93BE-E14EB53B4BC2}" destId="{267063D5-F672-4FE9-A4FB-0BD40869B1B3}" srcOrd="0" destOrd="0" presId="urn:microsoft.com/office/officeart/2005/8/layout/cycle5"/>
    <dgm:cxn modelId="{DD17F610-33F8-4A82-AC27-BB78F6303305}" type="presOf" srcId="{D2CF6EB4-2EF0-4633-858E-582EBC429BA0}" destId="{F15DD2AA-254F-4C11-B30C-202A87DD99C5}" srcOrd="0" destOrd="0" presId="urn:microsoft.com/office/officeart/2005/8/layout/cycle5"/>
    <dgm:cxn modelId="{A8A852BE-A8E0-4F0F-B9A2-EF0A2569191A}" type="presParOf" srcId="{4204E6F4-D5DA-4E99-A3DB-74EB7290C937}" destId="{D8F89F8C-7907-45AA-8605-585D17A48120}" srcOrd="0" destOrd="0" presId="urn:microsoft.com/office/officeart/2005/8/layout/cycle5"/>
    <dgm:cxn modelId="{5C1CB450-64A6-4AC5-A1D0-0EECD8D6EF71}" type="presParOf" srcId="{4204E6F4-D5DA-4E99-A3DB-74EB7290C937}" destId="{7A985862-D1BB-434E-9AE5-D89F3C62D1BB}" srcOrd="1" destOrd="0" presId="urn:microsoft.com/office/officeart/2005/8/layout/cycle5"/>
    <dgm:cxn modelId="{4085199E-753F-4B2D-9B94-8BEB6E67A4DF}" type="presParOf" srcId="{4204E6F4-D5DA-4E99-A3DB-74EB7290C937}" destId="{26707DEF-C2A3-4F04-A445-14F8309FEEDD}" srcOrd="2" destOrd="0" presId="urn:microsoft.com/office/officeart/2005/8/layout/cycle5"/>
    <dgm:cxn modelId="{14A709E7-976E-4D80-99AA-D846763AC376}" type="presParOf" srcId="{4204E6F4-D5DA-4E99-A3DB-74EB7290C937}" destId="{2A0AA8E5-37F0-48C6-B23C-7449C5597EAE}" srcOrd="3" destOrd="0" presId="urn:microsoft.com/office/officeart/2005/8/layout/cycle5"/>
    <dgm:cxn modelId="{0004BA3B-1772-47D2-9B08-E1804030ED04}" type="presParOf" srcId="{4204E6F4-D5DA-4E99-A3DB-74EB7290C937}" destId="{ECD051F6-8892-47FD-A8FE-15113512CB88}" srcOrd="4" destOrd="0" presId="urn:microsoft.com/office/officeart/2005/8/layout/cycle5"/>
    <dgm:cxn modelId="{E1B95D7C-A8EF-40C2-A5D7-A25BD5797C0D}" type="presParOf" srcId="{4204E6F4-D5DA-4E99-A3DB-74EB7290C937}" destId="{4FFE4E8A-8295-4C8D-A5C5-85BD884139AB}" srcOrd="5" destOrd="0" presId="urn:microsoft.com/office/officeart/2005/8/layout/cycle5"/>
    <dgm:cxn modelId="{80F30AE7-E7D9-4448-A514-FCCC53CAEF4E}" type="presParOf" srcId="{4204E6F4-D5DA-4E99-A3DB-74EB7290C937}" destId="{DB434C10-9FDF-46FC-92E5-BE51376FEEDA}" srcOrd="6" destOrd="0" presId="urn:microsoft.com/office/officeart/2005/8/layout/cycle5"/>
    <dgm:cxn modelId="{6F6DAFA2-BF5A-4FC5-B62A-C8E3260AFA79}" type="presParOf" srcId="{4204E6F4-D5DA-4E99-A3DB-74EB7290C937}" destId="{688ADC7B-0C00-4476-8BA5-5D88E0743A62}" srcOrd="7" destOrd="0" presId="urn:microsoft.com/office/officeart/2005/8/layout/cycle5"/>
    <dgm:cxn modelId="{E2A8923B-53F0-4A86-BF2A-81A68E98C7F9}" type="presParOf" srcId="{4204E6F4-D5DA-4E99-A3DB-74EB7290C937}" destId="{5A1B637C-8A86-429D-9389-9C895C757AF3}" srcOrd="8" destOrd="0" presId="urn:microsoft.com/office/officeart/2005/8/layout/cycle5"/>
    <dgm:cxn modelId="{9D670E9E-B5A6-4083-9DAF-F649A101C3BA}" type="presParOf" srcId="{4204E6F4-D5DA-4E99-A3DB-74EB7290C937}" destId="{89B1664F-2527-41AB-A31B-7501D64A8E2C}" srcOrd="9" destOrd="0" presId="urn:microsoft.com/office/officeart/2005/8/layout/cycle5"/>
    <dgm:cxn modelId="{6DD221AF-9CD4-4C6B-9C36-9CE8DD07B306}" type="presParOf" srcId="{4204E6F4-D5DA-4E99-A3DB-74EB7290C937}" destId="{D74AAA23-D470-4861-A468-DF849E0C0AC1}" srcOrd="10" destOrd="0" presId="urn:microsoft.com/office/officeart/2005/8/layout/cycle5"/>
    <dgm:cxn modelId="{D17CB89C-23F9-4941-B149-FD911799765E}" type="presParOf" srcId="{4204E6F4-D5DA-4E99-A3DB-74EB7290C937}" destId="{60288276-AFC0-4723-A8A7-EE755A8DE54C}" srcOrd="11" destOrd="0" presId="urn:microsoft.com/office/officeart/2005/8/layout/cycle5"/>
    <dgm:cxn modelId="{32EC2EF5-545E-4BF1-9B5F-4377830F0193}" type="presParOf" srcId="{4204E6F4-D5DA-4E99-A3DB-74EB7290C937}" destId="{F15DD2AA-254F-4C11-B30C-202A87DD99C5}" srcOrd="12" destOrd="0" presId="urn:microsoft.com/office/officeart/2005/8/layout/cycle5"/>
    <dgm:cxn modelId="{E4E78B4C-EA90-4321-B512-8A37C203B411}" type="presParOf" srcId="{4204E6F4-D5DA-4E99-A3DB-74EB7290C937}" destId="{C97D84E3-1C3D-4FC5-8EB7-E12B2A92DA9D}" srcOrd="13" destOrd="0" presId="urn:microsoft.com/office/officeart/2005/8/layout/cycle5"/>
    <dgm:cxn modelId="{A894F41C-43D8-4D67-B520-4B4B5D30F8BE}" type="presParOf" srcId="{4204E6F4-D5DA-4E99-A3DB-74EB7290C937}" destId="{01FB0B17-63A1-4632-8C17-CB0307E9FA4E}" srcOrd="14" destOrd="0" presId="urn:microsoft.com/office/officeart/2005/8/layout/cycle5"/>
    <dgm:cxn modelId="{991C24CE-FDF1-4C7A-82C4-BA226496A233}" type="presParOf" srcId="{4204E6F4-D5DA-4E99-A3DB-74EB7290C937}" destId="{3AC3AE7D-77CD-450D-A631-79FC5B2483C1}" srcOrd="15" destOrd="0" presId="urn:microsoft.com/office/officeart/2005/8/layout/cycle5"/>
    <dgm:cxn modelId="{FB6E107E-049A-45D6-A2FE-BECCE10AA407}" type="presParOf" srcId="{4204E6F4-D5DA-4E99-A3DB-74EB7290C937}" destId="{F921D59B-974A-4717-ABF7-24110999251B}" srcOrd="16" destOrd="0" presId="urn:microsoft.com/office/officeart/2005/8/layout/cycle5"/>
    <dgm:cxn modelId="{E44090CD-A98C-4B16-BC75-7AC8D0970967}" type="presParOf" srcId="{4204E6F4-D5DA-4E99-A3DB-74EB7290C937}" destId="{267063D5-F672-4FE9-A4FB-0BD40869B1B3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EAF3F4-6225-40E9-A2B5-F8E633E39FC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59277291-3514-44B7-9A4F-E9558CAB78A3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ZA" b="1" dirty="0" smtClean="0">
              <a:latin typeface="Arial Narrow" pitchFamily="34" charset="0"/>
            </a:rPr>
            <a:t>Conceptualisation</a:t>
          </a:r>
          <a:endParaRPr lang="en-ZA" b="1" dirty="0">
            <a:latin typeface="Arial Narrow" pitchFamily="34" charset="0"/>
          </a:endParaRPr>
        </a:p>
      </dgm:t>
    </dgm:pt>
    <dgm:pt modelId="{83D433B3-8125-40DA-86D6-0EC080B77704}" type="parTrans" cxnId="{6D02BCB2-824B-4D8C-AE09-04E4636B15CE}">
      <dgm:prSet/>
      <dgm:spPr/>
      <dgm:t>
        <a:bodyPr/>
        <a:lstStyle/>
        <a:p>
          <a:endParaRPr lang="en-ZA"/>
        </a:p>
      </dgm:t>
    </dgm:pt>
    <dgm:pt modelId="{FF1D65A6-7DB5-4B29-86FE-66A40429EB2B}" type="sibTrans" cxnId="{6D02BCB2-824B-4D8C-AE09-04E4636B15CE}">
      <dgm:prSet/>
      <dgm:spPr>
        <a:ln w="19050"/>
      </dgm:spPr>
      <dgm:t>
        <a:bodyPr/>
        <a:lstStyle/>
        <a:p>
          <a:endParaRPr lang="en-ZA"/>
        </a:p>
      </dgm:t>
    </dgm:pt>
    <dgm:pt modelId="{90A15130-42A1-49DF-9F55-C1329963FA37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ZA" b="1" dirty="0" smtClean="0">
              <a:latin typeface="Arial Narrow" pitchFamily="34" charset="0"/>
            </a:rPr>
            <a:t>Data</a:t>
          </a:r>
          <a:r>
            <a:rPr lang="en-ZA" dirty="0" smtClean="0"/>
            <a:t> </a:t>
          </a:r>
          <a:r>
            <a:rPr lang="en-ZA" b="1" dirty="0" smtClean="0">
              <a:latin typeface="Arial Narrow" pitchFamily="34" charset="0"/>
            </a:rPr>
            <a:t>Collection</a:t>
          </a:r>
          <a:endParaRPr lang="en-ZA" b="1" dirty="0">
            <a:latin typeface="Arial Narrow" pitchFamily="34" charset="0"/>
          </a:endParaRPr>
        </a:p>
      </dgm:t>
    </dgm:pt>
    <dgm:pt modelId="{22FCC5E7-82BC-467D-AED2-7C2A8FE6A3DA}" type="parTrans" cxnId="{194D4150-B545-41CC-B43F-14180FE4FB5C}">
      <dgm:prSet/>
      <dgm:spPr/>
      <dgm:t>
        <a:bodyPr/>
        <a:lstStyle/>
        <a:p>
          <a:endParaRPr lang="en-ZA"/>
        </a:p>
      </dgm:t>
    </dgm:pt>
    <dgm:pt modelId="{12F0A748-0D3F-46FB-87CA-9116F73561F1}" type="sibTrans" cxnId="{194D4150-B545-41CC-B43F-14180FE4FB5C}">
      <dgm:prSet/>
      <dgm:spPr/>
      <dgm:t>
        <a:bodyPr/>
        <a:lstStyle/>
        <a:p>
          <a:endParaRPr lang="en-ZA"/>
        </a:p>
      </dgm:t>
    </dgm:pt>
    <dgm:pt modelId="{55B83A3F-4590-4687-AD8F-7B15C1CB23D7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ZA" b="1" dirty="0" smtClean="0">
              <a:latin typeface="Arial Narrow" pitchFamily="34" charset="0"/>
            </a:rPr>
            <a:t>Findings</a:t>
          </a:r>
          <a:endParaRPr lang="en-ZA" b="1" dirty="0">
            <a:latin typeface="Arial Narrow" pitchFamily="34" charset="0"/>
          </a:endParaRPr>
        </a:p>
      </dgm:t>
    </dgm:pt>
    <dgm:pt modelId="{B2C5EA57-B756-414C-B594-1DE0E1841BAA}" type="parTrans" cxnId="{89A3AD5E-1DEC-4879-A29E-1B347EED1FE0}">
      <dgm:prSet/>
      <dgm:spPr/>
      <dgm:t>
        <a:bodyPr/>
        <a:lstStyle/>
        <a:p>
          <a:endParaRPr lang="en-ZA"/>
        </a:p>
      </dgm:t>
    </dgm:pt>
    <dgm:pt modelId="{F458128F-3C42-4B4D-893A-0EB38D8F4B4F}" type="sibTrans" cxnId="{89A3AD5E-1DEC-4879-A29E-1B347EED1FE0}">
      <dgm:prSet/>
      <dgm:spPr>
        <a:ln w="19050"/>
      </dgm:spPr>
      <dgm:t>
        <a:bodyPr/>
        <a:lstStyle/>
        <a:p>
          <a:endParaRPr lang="en-ZA"/>
        </a:p>
      </dgm:t>
    </dgm:pt>
    <dgm:pt modelId="{D2CF6EB4-2EF0-4633-858E-582EBC429BA0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ZA" b="1" dirty="0" smtClean="0">
              <a:latin typeface="Arial Narrow" pitchFamily="34" charset="0"/>
            </a:rPr>
            <a:t>Engagement</a:t>
          </a:r>
          <a:endParaRPr lang="en-ZA" b="1" dirty="0">
            <a:latin typeface="Arial Narrow" pitchFamily="34" charset="0"/>
          </a:endParaRPr>
        </a:p>
      </dgm:t>
    </dgm:pt>
    <dgm:pt modelId="{C49D7D42-D25D-4C52-B4C4-D0B445440ADA}" type="parTrans" cxnId="{0B1347F2-430F-4FCE-9A6E-AFCE71E7FA95}">
      <dgm:prSet/>
      <dgm:spPr/>
      <dgm:t>
        <a:bodyPr/>
        <a:lstStyle/>
        <a:p>
          <a:endParaRPr lang="en-ZA"/>
        </a:p>
      </dgm:t>
    </dgm:pt>
    <dgm:pt modelId="{40C24B2D-73B8-40D5-891C-0453C9F02B83}" type="sibTrans" cxnId="{0B1347F2-430F-4FCE-9A6E-AFCE71E7FA95}">
      <dgm:prSet/>
      <dgm:spPr/>
      <dgm:t>
        <a:bodyPr/>
        <a:lstStyle/>
        <a:p>
          <a:endParaRPr lang="en-ZA"/>
        </a:p>
      </dgm:t>
    </dgm:pt>
    <dgm:pt modelId="{8D43FD0C-A41D-41D4-B0B3-3FD182D8FCBC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ZA" b="1" dirty="0" smtClean="0">
              <a:latin typeface="Arial Narrow" pitchFamily="34" charset="0"/>
            </a:rPr>
            <a:t>Translation</a:t>
          </a:r>
          <a:endParaRPr lang="en-ZA" b="1" dirty="0">
            <a:latin typeface="Arial Narrow" pitchFamily="34" charset="0"/>
          </a:endParaRPr>
        </a:p>
      </dgm:t>
    </dgm:pt>
    <dgm:pt modelId="{385B73A2-2345-48F8-A602-7197E0F41DCC}" type="parTrans" cxnId="{4C516F42-5337-45D6-B12E-DA95ABC337D2}">
      <dgm:prSet/>
      <dgm:spPr/>
      <dgm:t>
        <a:bodyPr/>
        <a:lstStyle/>
        <a:p>
          <a:endParaRPr lang="en-ZA"/>
        </a:p>
      </dgm:t>
    </dgm:pt>
    <dgm:pt modelId="{22D37D79-8629-4E9E-93BE-E14EB53B4BC2}" type="sibTrans" cxnId="{4C516F42-5337-45D6-B12E-DA95ABC337D2}">
      <dgm:prSet/>
      <dgm:spPr>
        <a:ln w="19050"/>
      </dgm:spPr>
      <dgm:t>
        <a:bodyPr/>
        <a:lstStyle/>
        <a:p>
          <a:endParaRPr lang="en-ZA"/>
        </a:p>
      </dgm:t>
    </dgm:pt>
    <dgm:pt modelId="{6DDDE7F4-3359-4623-9844-13724DB2E64E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ZA" b="1" dirty="0" smtClean="0">
              <a:latin typeface="Arial Narrow" pitchFamily="34" charset="0"/>
            </a:rPr>
            <a:t>Data Analysis</a:t>
          </a:r>
          <a:endParaRPr lang="en-ZA" b="1" dirty="0">
            <a:latin typeface="Arial Narrow" pitchFamily="34" charset="0"/>
          </a:endParaRPr>
        </a:p>
      </dgm:t>
    </dgm:pt>
    <dgm:pt modelId="{27A612A9-8D5F-4DEB-BBE0-0C00B3D028DC}" type="parTrans" cxnId="{8AC7223F-9970-428E-99B8-26336A70A17A}">
      <dgm:prSet/>
      <dgm:spPr/>
      <dgm:t>
        <a:bodyPr/>
        <a:lstStyle/>
        <a:p>
          <a:endParaRPr lang="en-ZA"/>
        </a:p>
      </dgm:t>
    </dgm:pt>
    <dgm:pt modelId="{3788E604-37F9-4814-B8AE-757B2DBB24B2}" type="sibTrans" cxnId="{8AC7223F-9970-428E-99B8-26336A70A17A}">
      <dgm:prSet/>
      <dgm:spPr>
        <a:ln w="19050"/>
      </dgm:spPr>
      <dgm:t>
        <a:bodyPr/>
        <a:lstStyle/>
        <a:p>
          <a:endParaRPr lang="en-ZA"/>
        </a:p>
      </dgm:t>
    </dgm:pt>
    <dgm:pt modelId="{4204E6F4-D5DA-4E99-A3DB-74EB7290C937}" type="pres">
      <dgm:prSet presAssocID="{72EAF3F4-6225-40E9-A2B5-F8E633E39FC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D8F89F8C-7907-45AA-8605-585D17A48120}" type="pres">
      <dgm:prSet presAssocID="{59277291-3514-44B7-9A4F-E9558CAB78A3}" presName="node" presStyleLbl="node1" presStyleIdx="0" presStyleCnt="6" custScaleX="105324" custScaleY="59489" custRadScaleRad="95861" custRadScaleInc="862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A985862-D1BB-434E-9AE5-D89F3C62D1BB}" type="pres">
      <dgm:prSet presAssocID="{59277291-3514-44B7-9A4F-E9558CAB78A3}" presName="spNode" presStyleCnt="0"/>
      <dgm:spPr/>
    </dgm:pt>
    <dgm:pt modelId="{26707DEF-C2A3-4F04-A445-14F8309FEEDD}" type="pres">
      <dgm:prSet presAssocID="{FF1D65A6-7DB5-4B29-86FE-66A40429EB2B}" presName="sibTrans" presStyleLbl="sibTrans1D1" presStyleIdx="0" presStyleCnt="6"/>
      <dgm:spPr/>
      <dgm:t>
        <a:bodyPr/>
        <a:lstStyle/>
        <a:p>
          <a:endParaRPr lang="en-ZA"/>
        </a:p>
      </dgm:t>
    </dgm:pt>
    <dgm:pt modelId="{2A0AA8E5-37F0-48C6-B23C-7449C5597EAE}" type="pres">
      <dgm:prSet presAssocID="{90A15130-42A1-49DF-9F55-C1329963FA37}" presName="node" presStyleLbl="node1" presStyleIdx="1" presStyleCnt="6" custScaleY="39235" custRadScaleRad="84674" custRadScaleInc="9046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CD051F6-8892-47FD-A8FE-15113512CB88}" type="pres">
      <dgm:prSet presAssocID="{90A15130-42A1-49DF-9F55-C1329963FA37}" presName="spNode" presStyleCnt="0"/>
      <dgm:spPr/>
    </dgm:pt>
    <dgm:pt modelId="{4FFE4E8A-8295-4C8D-A5C5-85BD884139AB}" type="pres">
      <dgm:prSet presAssocID="{12F0A748-0D3F-46FB-87CA-9116F73561F1}" presName="sibTrans" presStyleLbl="sibTrans1D1" presStyleIdx="1" presStyleCnt="6"/>
      <dgm:spPr/>
      <dgm:t>
        <a:bodyPr/>
        <a:lstStyle/>
        <a:p>
          <a:endParaRPr lang="en-ZA"/>
        </a:p>
      </dgm:t>
    </dgm:pt>
    <dgm:pt modelId="{DB434C10-9FDF-46FC-92E5-BE51376FEEDA}" type="pres">
      <dgm:prSet presAssocID="{6DDDE7F4-3359-4623-9844-13724DB2E64E}" presName="node" presStyleLbl="node1" presStyleIdx="2" presStyleCnt="6" custScaleY="41784" custRadScaleRad="85119" custRadScaleInc="-14781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88ADC7B-0C00-4476-8BA5-5D88E0743A62}" type="pres">
      <dgm:prSet presAssocID="{6DDDE7F4-3359-4623-9844-13724DB2E64E}" presName="spNode" presStyleCnt="0"/>
      <dgm:spPr/>
    </dgm:pt>
    <dgm:pt modelId="{5A1B637C-8A86-429D-9389-9C895C757AF3}" type="pres">
      <dgm:prSet presAssocID="{3788E604-37F9-4814-B8AE-757B2DBB24B2}" presName="sibTrans" presStyleLbl="sibTrans1D1" presStyleIdx="2" presStyleCnt="6"/>
      <dgm:spPr/>
      <dgm:t>
        <a:bodyPr/>
        <a:lstStyle/>
        <a:p>
          <a:endParaRPr lang="en-ZA"/>
        </a:p>
      </dgm:t>
    </dgm:pt>
    <dgm:pt modelId="{89B1664F-2527-41AB-A31B-7501D64A8E2C}" type="pres">
      <dgm:prSet presAssocID="{55B83A3F-4590-4687-AD8F-7B15C1CB23D7}" presName="node" presStyleLbl="node1" presStyleIdx="3" presStyleCnt="6" custScaleY="59488" custRadScaleRad="76574" custRadScaleInc="332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74AAA23-D470-4861-A468-DF849E0C0AC1}" type="pres">
      <dgm:prSet presAssocID="{55B83A3F-4590-4687-AD8F-7B15C1CB23D7}" presName="spNode" presStyleCnt="0"/>
      <dgm:spPr/>
    </dgm:pt>
    <dgm:pt modelId="{60288276-AFC0-4723-A8A7-EE755A8DE54C}" type="pres">
      <dgm:prSet presAssocID="{F458128F-3C42-4B4D-893A-0EB38D8F4B4F}" presName="sibTrans" presStyleLbl="sibTrans1D1" presStyleIdx="3" presStyleCnt="6"/>
      <dgm:spPr/>
      <dgm:t>
        <a:bodyPr/>
        <a:lstStyle/>
        <a:p>
          <a:endParaRPr lang="en-ZA"/>
        </a:p>
      </dgm:t>
    </dgm:pt>
    <dgm:pt modelId="{F15DD2AA-254F-4C11-B30C-202A87DD99C5}" type="pres">
      <dgm:prSet presAssocID="{D2CF6EB4-2EF0-4633-858E-582EBC429BA0}" presName="node" presStyleLbl="node1" presStyleIdx="4" presStyleCnt="6" custScaleY="41783" custRadScaleRad="78293" custRadScaleInc="15107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97D84E3-1C3D-4FC5-8EB7-E12B2A92DA9D}" type="pres">
      <dgm:prSet presAssocID="{D2CF6EB4-2EF0-4633-858E-582EBC429BA0}" presName="spNode" presStyleCnt="0"/>
      <dgm:spPr/>
    </dgm:pt>
    <dgm:pt modelId="{01FB0B17-63A1-4632-8C17-CB0307E9FA4E}" type="pres">
      <dgm:prSet presAssocID="{40C24B2D-73B8-40D5-891C-0453C9F02B83}" presName="sibTrans" presStyleLbl="sibTrans1D1" presStyleIdx="4" presStyleCnt="6"/>
      <dgm:spPr/>
      <dgm:t>
        <a:bodyPr/>
        <a:lstStyle/>
        <a:p>
          <a:endParaRPr lang="en-ZA"/>
        </a:p>
      </dgm:t>
    </dgm:pt>
    <dgm:pt modelId="{3AC3AE7D-77CD-450D-A631-79FC5B2483C1}" type="pres">
      <dgm:prSet presAssocID="{8D43FD0C-A41D-41D4-B0B3-3FD182D8FCBC}" presName="node" presStyleLbl="node1" presStyleIdx="5" presStyleCnt="6" custScaleY="41782" custRadScaleRad="81416" custRadScaleInc="-7038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921D59B-974A-4717-ABF7-24110999251B}" type="pres">
      <dgm:prSet presAssocID="{8D43FD0C-A41D-41D4-B0B3-3FD182D8FCBC}" presName="spNode" presStyleCnt="0"/>
      <dgm:spPr/>
    </dgm:pt>
    <dgm:pt modelId="{267063D5-F672-4FE9-A4FB-0BD40869B1B3}" type="pres">
      <dgm:prSet presAssocID="{22D37D79-8629-4E9E-93BE-E14EB53B4BC2}" presName="sibTrans" presStyleLbl="sibTrans1D1" presStyleIdx="5" presStyleCnt="6"/>
      <dgm:spPr/>
      <dgm:t>
        <a:bodyPr/>
        <a:lstStyle/>
        <a:p>
          <a:endParaRPr lang="en-ZA"/>
        </a:p>
      </dgm:t>
    </dgm:pt>
  </dgm:ptLst>
  <dgm:cxnLst>
    <dgm:cxn modelId="{60B15D4A-E462-4814-8597-2BC3FA80266A}" type="presOf" srcId="{55B83A3F-4590-4687-AD8F-7B15C1CB23D7}" destId="{89B1664F-2527-41AB-A31B-7501D64A8E2C}" srcOrd="0" destOrd="0" presId="urn:microsoft.com/office/officeart/2005/8/layout/cycle5"/>
    <dgm:cxn modelId="{0B1347F2-430F-4FCE-9A6E-AFCE71E7FA95}" srcId="{72EAF3F4-6225-40E9-A2B5-F8E633E39FCE}" destId="{D2CF6EB4-2EF0-4633-858E-582EBC429BA0}" srcOrd="4" destOrd="0" parTransId="{C49D7D42-D25D-4C52-B4C4-D0B445440ADA}" sibTransId="{40C24B2D-73B8-40D5-891C-0453C9F02B83}"/>
    <dgm:cxn modelId="{32EEB444-C6DB-4D20-8ED2-9AE1EAB401C5}" type="presOf" srcId="{3788E604-37F9-4814-B8AE-757B2DBB24B2}" destId="{5A1B637C-8A86-429D-9389-9C895C757AF3}" srcOrd="0" destOrd="0" presId="urn:microsoft.com/office/officeart/2005/8/layout/cycle5"/>
    <dgm:cxn modelId="{637C7AA0-79E6-4AB5-BC70-D57BA25501F7}" type="presOf" srcId="{FF1D65A6-7DB5-4B29-86FE-66A40429EB2B}" destId="{26707DEF-C2A3-4F04-A445-14F8309FEEDD}" srcOrd="0" destOrd="0" presId="urn:microsoft.com/office/officeart/2005/8/layout/cycle5"/>
    <dgm:cxn modelId="{32DC3D7A-C118-4D16-B2E1-2242F85DC04B}" type="presOf" srcId="{6DDDE7F4-3359-4623-9844-13724DB2E64E}" destId="{DB434C10-9FDF-46FC-92E5-BE51376FEEDA}" srcOrd="0" destOrd="0" presId="urn:microsoft.com/office/officeart/2005/8/layout/cycle5"/>
    <dgm:cxn modelId="{0CF1F43C-0009-49C1-AAA8-38C70BB49F3D}" type="presOf" srcId="{F458128F-3C42-4B4D-893A-0EB38D8F4B4F}" destId="{60288276-AFC0-4723-A8A7-EE755A8DE54C}" srcOrd="0" destOrd="0" presId="urn:microsoft.com/office/officeart/2005/8/layout/cycle5"/>
    <dgm:cxn modelId="{6D02BCB2-824B-4D8C-AE09-04E4636B15CE}" srcId="{72EAF3F4-6225-40E9-A2B5-F8E633E39FCE}" destId="{59277291-3514-44B7-9A4F-E9558CAB78A3}" srcOrd="0" destOrd="0" parTransId="{83D433B3-8125-40DA-86D6-0EC080B77704}" sibTransId="{FF1D65A6-7DB5-4B29-86FE-66A40429EB2B}"/>
    <dgm:cxn modelId="{194D4150-B545-41CC-B43F-14180FE4FB5C}" srcId="{72EAF3F4-6225-40E9-A2B5-F8E633E39FCE}" destId="{90A15130-42A1-49DF-9F55-C1329963FA37}" srcOrd="1" destOrd="0" parTransId="{22FCC5E7-82BC-467D-AED2-7C2A8FE6A3DA}" sibTransId="{12F0A748-0D3F-46FB-87CA-9116F73561F1}"/>
    <dgm:cxn modelId="{1D0D064E-2200-4AC7-BD1D-8A823B7A8CE0}" type="presOf" srcId="{D2CF6EB4-2EF0-4633-858E-582EBC429BA0}" destId="{F15DD2AA-254F-4C11-B30C-202A87DD99C5}" srcOrd="0" destOrd="0" presId="urn:microsoft.com/office/officeart/2005/8/layout/cycle5"/>
    <dgm:cxn modelId="{EB0502A0-EBBE-4324-8001-0F195E7F7575}" type="presOf" srcId="{59277291-3514-44B7-9A4F-E9558CAB78A3}" destId="{D8F89F8C-7907-45AA-8605-585D17A48120}" srcOrd="0" destOrd="0" presId="urn:microsoft.com/office/officeart/2005/8/layout/cycle5"/>
    <dgm:cxn modelId="{7130142B-6EA0-42DD-B5DB-C4C2834409A2}" type="presOf" srcId="{40C24B2D-73B8-40D5-891C-0453C9F02B83}" destId="{01FB0B17-63A1-4632-8C17-CB0307E9FA4E}" srcOrd="0" destOrd="0" presId="urn:microsoft.com/office/officeart/2005/8/layout/cycle5"/>
    <dgm:cxn modelId="{80B39118-3328-4DC7-95DE-FD3F6DCB00CA}" type="presOf" srcId="{90A15130-42A1-49DF-9F55-C1329963FA37}" destId="{2A0AA8E5-37F0-48C6-B23C-7449C5597EAE}" srcOrd="0" destOrd="0" presId="urn:microsoft.com/office/officeart/2005/8/layout/cycle5"/>
    <dgm:cxn modelId="{8AC7223F-9970-428E-99B8-26336A70A17A}" srcId="{72EAF3F4-6225-40E9-A2B5-F8E633E39FCE}" destId="{6DDDE7F4-3359-4623-9844-13724DB2E64E}" srcOrd="2" destOrd="0" parTransId="{27A612A9-8D5F-4DEB-BBE0-0C00B3D028DC}" sibTransId="{3788E604-37F9-4814-B8AE-757B2DBB24B2}"/>
    <dgm:cxn modelId="{3785F224-3B85-468D-9554-10FF307CE805}" type="presOf" srcId="{12F0A748-0D3F-46FB-87CA-9116F73561F1}" destId="{4FFE4E8A-8295-4C8D-A5C5-85BD884139AB}" srcOrd="0" destOrd="0" presId="urn:microsoft.com/office/officeart/2005/8/layout/cycle5"/>
    <dgm:cxn modelId="{4C516F42-5337-45D6-B12E-DA95ABC337D2}" srcId="{72EAF3F4-6225-40E9-A2B5-F8E633E39FCE}" destId="{8D43FD0C-A41D-41D4-B0B3-3FD182D8FCBC}" srcOrd="5" destOrd="0" parTransId="{385B73A2-2345-48F8-A602-7197E0F41DCC}" sibTransId="{22D37D79-8629-4E9E-93BE-E14EB53B4BC2}"/>
    <dgm:cxn modelId="{89A3AD5E-1DEC-4879-A29E-1B347EED1FE0}" srcId="{72EAF3F4-6225-40E9-A2B5-F8E633E39FCE}" destId="{55B83A3F-4590-4687-AD8F-7B15C1CB23D7}" srcOrd="3" destOrd="0" parTransId="{B2C5EA57-B756-414C-B594-1DE0E1841BAA}" sibTransId="{F458128F-3C42-4B4D-893A-0EB38D8F4B4F}"/>
    <dgm:cxn modelId="{BF1B07B5-1264-4CB6-9E80-DF029D86AB57}" type="presOf" srcId="{72EAF3F4-6225-40E9-A2B5-F8E633E39FCE}" destId="{4204E6F4-D5DA-4E99-A3DB-74EB7290C937}" srcOrd="0" destOrd="0" presId="urn:microsoft.com/office/officeart/2005/8/layout/cycle5"/>
    <dgm:cxn modelId="{E38050A9-675C-4B27-9C1A-13A46C059C59}" type="presOf" srcId="{8D43FD0C-A41D-41D4-B0B3-3FD182D8FCBC}" destId="{3AC3AE7D-77CD-450D-A631-79FC5B2483C1}" srcOrd="0" destOrd="0" presId="urn:microsoft.com/office/officeart/2005/8/layout/cycle5"/>
    <dgm:cxn modelId="{D2F5DE19-6E3E-4C19-B082-3856D7C76516}" type="presOf" srcId="{22D37D79-8629-4E9E-93BE-E14EB53B4BC2}" destId="{267063D5-F672-4FE9-A4FB-0BD40869B1B3}" srcOrd="0" destOrd="0" presId="urn:microsoft.com/office/officeart/2005/8/layout/cycle5"/>
    <dgm:cxn modelId="{E0371E2D-EDF2-4E4F-BBC9-6120EF4D1571}" type="presParOf" srcId="{4204E6F4-D5DA-4E99-A3DB-74EB7290C937}" destId="{D8F89F8C-7907-45AA-8605-585D17A48120}" srcOrd="0" destOrd="0" presId="urn:microsoft.com/office/officeart/2005/8/layout/cycle5"/>
    <dgm:cxn modelId="{2D56D8DF-2666-4C46-9F73-71DD919D4FFB}" type="presParOf" srcId="{4204E6F4-D5DA-4E99-A3DB-74EB7290C937}" destId="{7A985862-D1BB-434E-9AE5-D89F3C62D1BB}" srcOrd="1" destOrd="0" presId="urn:microsoft.com/office/officeart/2005/8/layout/cycle5"/>
    <dgm:cxn modelId="{F5721829-2536-43E6-9C96-94599584D2D9}" type="presParOf" srcId="{4204E6F4-D5DA-4E99-A3DB-74EB7290C937}" destId="{26707DEF-C2A3-4F04-A445-14F8309FEEDD}" srcOrd="2" destOrd="0" presId="urn:microsoft.com/office/officeart/2005/8/layout/cycle5"/>
    <dgm:cxn modelId="{BAA05DE2-15D1-4FB3-B05A-0C976B081538}" type="presParOf" srcId="{4204E6F4-D5DA-4E99-A3DB-74EB7290C937}" destId="{2A0AA8E5-37F0-48C6-B23C-7449C5597EAE}" srcOrd="3" destOrd="0" presId="urn:microsoft.com/office/officeart/2005/8/layout/cycle5"/>
    <dgm:cxn modelId="{7F56C000-5643-4134-8AFA-F9F7975A8F3C}" type="presParOf" srcId="{4204E6F4-D5DA-4E99-A3DB-74EB7290C937}" destId="{ECD051F6-8892-47FD-A8FE-15113512CB88}" srcOrd="4" destOrd="0" presId="urn:microsoft.com/office/officeart/2005/8/layout/cycle5"/>
    <dgm:cxn modelId="{0BC4EB3F-EDD5-4377-A03A-E09593FD608C}" type="presParOf" srcId="{4204E6F4-D5DA-4E99-A3DB-74EB7290C937}" destId="{4FFE4E8A-8295-4C8D-A5C5-85BD884139AB}" srcOrd="5" destOrd="0" presId="urn:microsoft.com/office/officeart/2005/8/layout/cycle5"/>
    <dgm:cxn modelId="{D1F849D0-FD15-4562-B010-5E0FA9FBDC87}" type="presParOf" srcId="{4204E6F4-D5DA-4E99-A3DB-74EB7290C937}" destId="{DB434C10-9FDF-46FC-92E5-BE51376FEEDA}" srcOrd="6" destOrd="0" presId="urn:microsoft.com/office/officeart/2005/8/layout/cycle5"/>
    <dgm:cxn modelId="{AB17B503-6317-4322-9331-9EFAC7111412}" type="presParOf" srcId="{4204E6F4-D5DA-4E99-A3DB-74EB7290C937}" destId="{688ADC7B-0C00-4476-8BA5-5D88E0743A62}" srcOrd="7" destOrd="0" presId="urn:microsoft.com/office/officeart/2005/8/layout/cycle5"/>
    <dgm:cxn modelId="{4B792115-4757-4A95-A3F0-E3F446F47842}" type="presParOf" srcId="{4204E6F4-D5DA-4E99-A3DB-74EB7290C937}" destId="{5A1B637C-8A86-429D-9389-9C895C757AF3}" srcOrd="8" destOrd="0" presId="urn:microsoft.com/office/officeart/2005/8/layout/cycle5"/>
    <dgm:cxn modelId="{9041977C-745B-41F7-BF07-4AA4A4489DD1}" type="presParOf" srcId="{4204E6F4-D5DA-4E99-A3DB-74EB7290C937}" destId="{89B1664F-2527-41AB-A31B-7501D64A8E2C}" srcOrd="9" destOrd="0" presId="urn:microsoft.com/office/officeart/2005/8/layout/cycle5"/>
    <dgm:cxn modelId="{3B02DB88-13BB-47C3-BF84-9125502AADD8}" type="presParOf" srcId="{4204E6F4-D5DA-4E99-A3DB-74EB7290C937}" destId="{D74AAA23-D470-4861-A468-DF849E0C0AC1}" srcOrd="10" destOrd="0" presId="urn:microsoft.com/office/officeart/2005/8/layout/cycle5"/>
    <dgm:cxn modelId="{C389178A-5B4A-469A-A5A6-FFC10969C55C}" type="presParOf" srcId="{4204E6F4-D5DA-4E99-A3DB-74EB7290C937}" destId="{60288276-AFC0-4723-A8A7-EE755A8DE54C}" srcOrd="11" destOrd="0" presId="urn:microsoft.com/office/officeart/2005/8/layout/cycle5"/>
    <dgm:cxn modelId="{88C2C4F6-8CBF-420D-A60D-8F190F078039}" type="presParOf" srcId="{4204E6F4-D5DA-4E99-A3DB-74EB7290C937}" destId="{F15DD2AA-254F-4C11-B30C-202A87DD99C5}" srcOrd="12" destOrd="0" presId="urn:microsoft.com/office/officeart/2005/8/layout/cycle5"/>
    <dgm:cxn modelId="{BCA84274-E32C-4A1B-B4B4-8DCBB99198B2}" type="presParOf" srcId="{4204E6F4-D5DA-4E99-A3DB-74EB7290C937}" destId="{C97D84E3-1C3D-4FC5-8EB7-E12B2A92DA9D}" srcOrd="13" destOrd="0" presId="urn:microsoft.com/office/officeart/2005/8/layout/cycle5"/>
    <dgm:cxn modelId="{2EB84155-33BD-481C-9322-70B5B4BE166E}" type="presParOf" srcId="{4204E6F4-D5DA-4E99-A3DB-74EB7290C937}" destId="{01FB0B17-63A1-4632-8C17-CB0307E9FA4E}" srcOrd="14" destOrd="0" presId="urn:microsoft.com/office/officeart/2005/8/layout/cycle5"/>
    <dgm:cxn modelId="{6201D48B-9E6F-4B1E-8275-4AEE891A6846}" type="presParOf" srcId="{4204E6F4-D5DA-4E99-A3DB-74EB7290C937}" destId="{3AC3AE7D-77CD-450D-A631-79FC5B2483C1}" srcOrd="15" destOrd="0" presId="urn:microsoft.com/office/officeart/2005/8/layout/cycle5"/>
    <dgm:cxn modelId="{22160F0B-86FB-4B7C-88B7-3AA390DEB974}" type="presParOf" srcId="{4204E6F4-D5DA-4E99-A3DB-74EB7290C937}" destId="{F921D59B-974A-4717-ABF7-24110999251B}" srcOrd="16" destOrd="0" presId="urn:microsoft.com/office/officeart/2005/8/layout/cycle5"/>
    <dgm:cxn modelId="{A045551B-27CF-4617-A72C-D67CC897BAEA}" type="presParOf" srcId="{4204E6F4-D5DA-4E99-A3DB-74EB7290C937}" destId="{267063D5-F672-4FE9-A4FB-0BD40869B1B3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EAF3F4-6225-40E9-A2B5-F8E633E39FC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59277291-3514-44B7-9A4F-E9558CAB78A3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ZA" b="1" dirty="0" smtClean="0">
              <a:latin typeface="Arial Narrow" pitchFamily="34" charset="0"/>
            </a:rPr>
            <a:t>Conceptualisation</a:t>
          </a:r>
          <a:endParaRPr lang="en-ZA" b="1" dirty="0">
            <a:latin typeface="Arial Narrow" pitchFamily="34" charset="0"/>
          </a:endParaRPr>
        </a:p>
      </dgm:t>
    </dgm:pt>
    <dgm:pt modelId="{83D433B3-8125-40DA-86D6-0EC080B77704}" type="parTrans" cxnId="{6D02BCB2-824B-4D8C-AE09-04E4636B15CE}">
      <dgm:prSet/>
      <dgm:spPr/>
      <dgm:t>
        <a:bodyPr/>
        <a:lstStyle/>
        <a:p>
          <a:endParaRPr lang="en-ZA"/>
        </a:p>
      </dgm:t>
    </dgm:pt>
    <dgm:pt modelId="{FF1D65A6-7DB5-4B29-86FE-66A40429EB2B}" type="sibTrans" cxnId="{6D02BCB2-824B-4D8C-AE09-04E4636B15CE}">
      <dgm:prSet/>
      <dgm:spPr>
        <a:ln w="19050"/>
      </dgm:spPr>
      <dgm:t>
        <a:bodyPr/>
        <a:lstStyle/>
        <a:p>
          <a:endParaRPr lang="en-ZA"/>
        </a:p>
      </dgm:t>
    </dgm:pt>
    <dgm:pt modelId="{90A15130-42A1-49DF-9F55-C1329963FA37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ZA" b="1" dirty="0" smtClean="0">
              <a:latin typeface="Arial Narrow" pitchFamily="34" charset="0"/>
            </a:rPr>
            <a:t>Data</a:t>
          </a:r>
          <a:r>
            <a:rPr lang="en-ZA" dirty="0" smtClean="0"/>
            <a:t> </a:t>
          </a:r>
          <a:r>
            <a:rPr lang="en-ZA" b="1" dirty="0" smtClean="0">
              <a:latin typeface="Arial Narrow" pitchFamily="34" charset="0"/>
            </a:rPr>
            <a:t>Collection</a:t>
          </a:r>
          <a:endParaRPr lang="en-ZA" b="1" dirty="0">
            <a:latin typeface="Arial Narrow" pitchFamily="34" charset="0"/>
          </a:endParaRPr>
        </a:p>
      </dgm:t>
    </dgm:pt>
    <dgm:pt modelId="{22FCC5E7-82BC-467D-AED2-7C2A8FE6A3DA}" type="parTrans" cxnId="{194D4150-B545-41CC-B43F-14180FE4FB5C}">
      <dgm:prSet/>
      <dgm:spPr/>
      <dgm:t>
        <a:bodyPr/>
        <a:lstStyle/>
        <a:p>
          <a:endParaRPr lang="en-ZA"/>
        </a:p>
      </dgm:t>
    </dgm:pt>
    <dgm:pt modelId="{12F0A748-0D3F-46FB-87CA-9116F73561F1}" type="sibTrans" cxnId="{194D4150-B545-41CC-B43F-14180FE4FB5C}">
      <dgm:prSet/>
      <dgm:spPr/>
      <dgm:t>
        <a:bodyPr/>
        <a:lstStyle/>
        <a:p>
          <a:endParaRPr lang="en-ZA"/>
        </a:p>
      </dgm:t>
    </dgm:pt>
    <dgm:pt modelId="{55B83A3F-4590-4687-AD8F-7B15C1CB23D7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ZA" b="1" dirty="0" smtClean="0">
              <a:latin typeface="Arial Narrow" pitchFamily="34" charset="0"/>
            </a:rPr>
            <a:t>Findings</a:t>
          </a:r>
          <a:endParaRPr lang="en-ZA" b="1" dirty="0">
            <a:latin typeface="Arial Narrow" pitchFamily="34" charset="0"/>
          </a:endParaRPr>
        </a:p>
      </dgm:t>
    </dgm:pt>
    <dgm:pt modelId="{B2C5EA57-B756-414C-B594-1DE0E1841BAA}" type="parTrans" cxnId="{89A3AD5E-1DEC-4879-A29E-1B347EED1FE0}">
      <dgm:prSet/>
      <dgm:spPr/>
      <dgm:t>
        <a:bodyPr/>
        <a:lstStyle/>
        <a:p>
          <a:endParaRPr lang="en-ZA"/>
        </a:p>
      </dgm:t>
    </dgm:pt>
    <dgm:pt modelId="{F458128F-3C42-4B4D-893A-0EB38D8F4B4F}" type="sibTrans" cxnId="{89A3AD5E-1DEC-4879-A29E-1B347EED1FE0}">
      <dgm:prSet/>
      <dgm:spPr>
        <a:ln w="19050"/>
      </dgm:spPr>
      <dgm:t>
        <a:bodyPr/>
        <a:lstStyle/>
        <a:p>
          <a:endParaRPr lang="en-ZA"/>
        </a:p>
      </dgm:t>
    </dgm:pt>
    <dgm:pt modelId="{D2CF6EB4-2EF0-4633-858E-582EBC429BA0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ZA" b="1" dirty="0" smtClean="0">
              <a:latin typeface="Arial Narrow" pitchFamily="34" charset="0"/>
            </a:rPr>
            <a:t>Engagement</a:t>
          </a:r>
          <a:endParaRPr lang="en-ZA" b="1" dirty="0">
            <a:latin typeface="Arial Narrow" pitchFamily="34" charset="0"/>
          </a:endParaRPr>
        </a:p>
      </dgm:t>
    </dgm:pt>
    <dgm:pt modelId="{C49D7D42-D25D-4C52-B4C4-D0B445440ADA}" type="parTrans" cxnId="{0B1347F2-430F-4FCE-9A6E-AFCE71E7FA95}">
      <dgm:prSet/>
      <dgm:spPr/>
      <dgm:t>
        <a:bodyPr/>
        <a:lstStyle/>
        <a:p>
          <a:endParaRPr lang="en-ZA"/>
        </a:p>
      </dgm:t>
    </dgm:pt>
    <dgm:pt modelId="{40C24B2D-73B8-40D5-891C-0453C9F02B83}" type="sibTrans" cxnId="{0B1347F2-430F-4FCE-9A6E-AFCE71E7FA95}">
      <dgm:prSet/>
      <dgm:spPr/>
      <dgm:t>
        <a:bodyPr/>
        <a:lstStyle/>
        <a:p>
          <a:endParaRPr lang="en-ZA"/>
        </a:p>
      </dgm:t>
    </dgm:pt>
    <dgm:pt modelId="{8D43FD0C-A41D-41D4-B0B3-3FD182D8FCBC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ZA" b="1" dirty="0" smtClean="0">
              <a:latin typeface="Arial Narrow" pitchFamily="34" charset="0"/>
            </a:rPr>
            <a:t>Translation</a:t>
          </a:r>
          <a:endParaRPr lang="en-ZA" b="1" dirty="0">
            <a:latin typeface="Arial Narrow" pitchFamily="34" charset="0"/>
          </a:endParaRPr>
        </a:p>
      </dgm:t>
    </dgm:pt>
    <dgm:pt modelId="{385B73A2-2345-48F8-A602-7197E0F41DCC}" type="parTrans" cxnId="{4C516F42-5337-45D6-B12E-DA95ABC337D2}">
      <dgm:prSet/>
      <dgm:spPr/>
      <dgm:t>
        <a:bodyPr/>
        <a:lstStyle/>
        <a:p>
          <a:endParaRPr lang="en-ZA"/>
        </a:p>
      </dgm:t>
    </dgm:pt>
    <dgm:pt modelId="{22D37D79-8629-4E9E-93BE-E14EB53B4BC2}" type="sibTrans" cxnId="{4C516F42-5337-45D6-B12E-DA95ABC337D2}">
      <dgm:prSet/>
      <dgm:spPr>
        <a:ln w="19050"/>
      </dgm:spPr>
      <dgm:t>
        <a:bodyPr/>
        <a:lstStyle/>
        <a:p>
          <a:endParaRPr lang="en-ZA"/>
        </a:p>
      </dgm:t>
    </dgm:pt>
    <dgm:pt modelId="{6DDDE7F4-3359-4623-9844-13724DB2E64E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ZA" b="1" dirty="0" smtClean="0">
              <a:latin typeface="Arial Narrow" pitchFamily="34" charset="0"/>
            </a:rPr>
            <a:t>Data Analysis</a:t>
          </a:r>
          <a:endParaRPr lang="en-ZA" b="1" dirty="0">
            <a:latin typeface="Arial Narrow" pitchFamily="34" charset="0"/>
          </a:endParaRPr>
        </a:p>
      </dgm:t>
    </dgm:pt>
    <dgm:pt modelId="{27A612A9-8D5F-4DEB-BBE0-0C00B3D028DC}" type="parTrans" cxnId="{8AC7223F-9970-428E-99B8-26336A70A17A}">
      <dgm:prSet/>
      <dgm:spPr/>
      <dgm:t>
        <a:bodyPr/>
        <a:lstStyle/>
        <a:p>
          <a:endParaRPr lang="en-ZA"/>
        </a:p>
      </dgm:t>
    </dgm:pt>
    <dgm:pt modelId="{3788E604-37F9-4814-B8AE-757B2DBB24B2}" type="sibTrans" cxnId="{8AC7223F-9970-428E-99B8-26336A70A17A}">
      <dgm:prSet/>
      <dgm:spPr>
        <a:ln w="19050"/>
      </dgm:spPr>
      <dgm:t>
        <a:bodyPr/>
        <a:lstStyle/>
        <a:p>
          <a:endParaRPr lang="en-ZA"/>
        </a:p>
      </dgm:t>
    </dgm:pt>
    <dgm:pt modelId="{4204E6F4-D5DA-4E99-A3DB-74EB7290C937}" type="pres">
      <dgm:prSet presAssocID="{72EAF3F4-6225-40E9-A2B5-F8E633E39FC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D8F89F8C-7907-45AA-8605-585D17A48120}" type="pres">
      <dgm:prSet presAssocID="{59277291-3514-44B7-9A4F-E9558CAB78A3}" presName="node" presStyleLbl="node1" presStyleIdx="0" presStyleCnt="6" custScaleX="105324" custScaleY="59489" custRadScaleRad="95861" custRadScaleInc="862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A985862-D1BB-434E-9AE5-D89F3C62D1BB}" type="pres">
      <dgm:prSet presAssocID="{59277291-3514-44B7-9A4F-E9558CAB78A3}" presName="spNode" presStyleCnt="0"/>
      <dgm:spPr/>
    </dgm:pt>
    <dgm:pt modelId="{26707DEF-C2A3-4F04-A445-14F8309FEEDD}" type="pres">
      <dgm:prSet presAssocID="{FF1D65A6-7DB5-4B29-86FE-66A40429EB2B}" presName="sibTrans" presStyleLbl="sibTrans1D1" presStyleIdx="0" presStyleCnt="6"/>
      <dgm:spPr/>
      <dgm:t>
        <a:bodyPr/>
        <a:lstStyle/>
        <a:p>
          <a:endParaRPr lang="en-ZA"/>
        </a:p>
      </dgm:t>
    </dgm:pt>
    <dgm:pt modelId="{2A0AA8E5-37F0-48C6-B23C-7449C5597EAE}" type="pres">
      <dgm:prSet presAssocID="{90A15130-42A1-49DF-9F55-C1329963FA37}" presName="node" presStyleLbl="node1" presStyleIdx="1" presStyleCnt="6" custScaleY="39235" custRadScaleRad="84674" custRadScaleInc="9046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CD051F6-8892-47FD-A8FE-15113512CB88}" type="pres">
      <dgm:prSet presAssocID="{90A15130-42A1-49DF-9F55-C1329963FA37}" presName="spNode" presStyleCnt="0"/>
      <dgm:spPr/>
    </dgm:pt>
    <dgm:pt modelId="{4FFE4E8A-8295-4C8D-A5C5-85BD884139AB}" type="pres">
      <dgm:prSet presAssocID="{12F0A748-0D3F-46FB-87CA-9116F73561F1}" presName="sibTrans" presStyleLbl="sibTrans1D1" presStyleIdx="1" presStyleCnt="6"/>
      <dgm:spPr/>
      <dgm:t>
        <a:bodyPr/>
        <a:lstStyle/>
        <a:p>
          <a:endParaRPr lang="en-ZA"/>
        </a:p>
      </dgm:t>
    </dgm:pt>
    <dgm:pt modelId="{DB434C10-9FDF-46FC-92E5-BE51376FEEDA}" type="pres">
      <dgm:prSet presAssocID="{6DDDE7F4-3359-4623-9844-13724DB2E64E}" presName="node" presStyleLbl="node1" presStyleIdx="2" presStyleCnt="6" custScaleY="41784" custRadScaleRad="85119" custRadScaleInc="-14781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88ADC7B-0C00-4476-8BA5-5D88E0743A62}" type="pres">
      <dgm:prSet presAssocID="{6DDDE7F4-3359-4623-9844-13724DB2E64E}" presName="spNode" presStyleCnt="0"/>
      <dgm:spPr/>
    </dgm:pt>
    <dgm:pt modelId="{5A1B637C-8A86-429D-9389-9C895C757AF3}" type="pres">
      <dgm:prSet presAssocID="{3788E604-37F9-4814-B8AE-757B2DBB24B2}" presName="sibTrans" presStyleLbl="sibTrans1D1" presStyleIdx="2" presStyleCnt="6"/>
      <dgm:spPr/>
      <dgm:t>
        <a:bodyPr/>
        <a:lstStyle/>
        <a:p>
          <a:endParaRPr lang="en-ZA"/>
        </a:p>
      </dgm:t>
    </dgm:pt>
    <dgm:pt modelId="{89B1664F-2527-41AB-A31B-7501D64A8E2C}" type="pres">
      <dgm:prSet presAssocID="{55B83A3F-4590-4687-AD8F-7B15C1CB23D7}" presName="node" presStyleLbl="node1" presStyleIdx="3" presStyleCnt="6" custScaleY="59488" custRadScaleRad="76574" custRadScaleInc="332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74AAA23-D470-4861-A468-DF849E0C0AC1}" type="pres">
      <dgm:prSet presAssocID="{55B83A3F-4590-4687-AD8F-7B15C1CB23D7}" presName="spNode" presStyleCnt="0"/>
      <dgm:spPr/>
    </dgm:pt>
    <dgm:pt modelId="{60288276-AFC0-4723-A8A7-EE755A8DE54C}" type="pres">
      <dgm:prSet presAssocID="{F458128F-3C42-4B4D-893A-0EB38D8F4B4F}" presName="sibTrans" presStyleLbl="sibTrans1D1" presStyleIdx="3" presStyleCnt="6"/>
      <dgm:spPr/>
      <dgm:t>
        <a:bodyPr/>
        <a:lstStyle/>
        <a:p>
          <a:endParaRPr lang="en-ZA"/>
        </a:p>
      </dgm:t>
    </dgm:pt>
    <dgm:pt modelId="{F15DD2AA-254F-4C11-B30C-202A87DD99C5}" type="pres">
      <dgm:prSet presAssocID="{D2CF6EB4-2EF0-4633-858E-582EBC429BA0}" presName="node" presStyleLbl="node1" presStyleIdx="4" presStyleCnt="6" custScaleY="41783" custRadScaleRad="78293" custRadScaleInc="15107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97D84E3-1C3D-4FC5-8EB7-E12B2A92DA9D}" type="pres">
      <dgm:prSet presAssocID="{D2CF6EB4-2EF0-4633-858E-582EBC429BA0}" presName="spNode" presStyleCnt="0"/>
      <dgm:spPr/>
    </dgm:pt>
    <dgm:pt modelId="{01FB0B17-63A1-4632-8C17-CB0307E9FA4E}" type="pres">
      <dgm:prSet presAssocID="{40C24B2D-73B8-40D5-891C-0453C9F02B83}" presName="sibTrans" presStyleLbl="sibTrans1D1" presStyleIdx="4" presStyleCnt="6"/>
      <dgm:spPr/>
      <dgm:t>
        <a:bodyPr/>
        <a:lstStyle/>
        <a:p>
          <a:endParaRPr lang="en-ZA"/>
        </a:p>
      </dgm:t>
    </dgm:pt>
    <dgm:pt modelId="{3AC3AE7D-77CD-450D-A631-79FC5B2483C1}" type="pres">
      <dgm:prSet presAssocID="{8D43FD0C-A41D-41D4-B0B3-3FD182D8FCBC}" presName="node" presStyleLbl="node1" presStyleIdx="5" presStyleCnt="6" custScaleY="41782" custRadScaleRad="81416" custRadScaleInc="-7038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921D59B-974A-4717-ABF7-24110999251B}" type="pres">
      <dgm:prSet presAssocID="{8D43FD0C-A41D-41D4-B0B3-3FD182D8FCBC}" presName="spNode" presStyleCnt="0"/>
      <dgm:spPr/>
    </dgm:pt>
    <dgm:pt modelId="{267063D5-F672-4FE9-A4FB-0BD40869B1B3}" type="pres">
      <dgm:prSet presAssocID="{22D37D79-8629-4E9E-93BE-E14EB53B4BC2}" presName="sibTrans" presStyleLbl="sibTrans1D1" presStyleIdx="5" presStyleCnt="6"/>
      <dgm:spPr/>
      <dgm:t>
        <a:bodyPr/>
        <a:lstStyle/>
        <a:p>
          <a:endParaRPr lang="en-ZA"/>
        </a:p>
      </dgm:t>
    </dgm:pt>
  </dgm:ptLst>
  <dgm:cxnLst>
    <dgm:cxn modelId="{0B1347F2-430F-4FCE-9A6E-AFCE71E7FA95}" srcId="{72EAF3F4-6225-40E9-A2B5-F8E633E39FCE}" destId="{D2CF6EB4-2EF0-4633-858E-582EBC429BA0}" srcOrd="4" destOrd="0" parTransId="{C49D7D42-D25D-4C52-B4C4-D0B445440ADA}" sibTransId="{40C24B2D-73B8-40D5-891C-0453C9F02B83}"/>
    <dgm:cxn modelId="{3F8382C8-7A73-428E-B3F2-D81D74BBB78C}" type="presOf" srcId="{90A15130-42A1-49DF-9F55-C1329963FA37}" destId="{2A0AA8E5-37F0-48C6-B23C-7449C5597EAE}" srcOrd="0" destOrd="0" presId="urn:microsoft.com/office/officeart/2005/8/layout/cycle5"/>
    <dgm:cxn modelId="{0E422288-4CB3-46A8-BE04-6D5CB6E8C1C4}" type="presOf" srcId="{12F0A748-0D3F-46FB-87CA-9116F73561F1}" destId="{4FFE4E8A-8295-4C8D-A5C5-85BD884139AB}" srcOrd="0" destOrd="0" presId="urn:microsoft.com/office/officeart/2005/8/layout/cycle5"/>
    <dgm:cxn modelId="{96FD8D2E-BB60-44A0-9A1F-37CFA2CA4164}" type="presOf" srcId="{55B83A3F-4590-4687-AD8F-7B15C1CB23D7}" destId="{89B1664F-2527-41AB-A31B-7501D64A8E2C}" srcOrd="0" destOrd="0" presId="urn:microsoft.com/office/officeart/2005/8/layout/cycle5"/>
    <dgm:cxn modelId="{6D02BCB2-824B-4D8C-AE09-04E4636B15CE}" srcId="{72EAF3F4-6225-40E9-A2B5-F8E633E39FCE}" destId="{59277291-3514-44B7-9A4F-E9558CAB78A3}" srcOrd="0" destOrd="0" parTransId="{83D433B3-8125-40DA-86D6-0EC080B77704}" sibTransId="{FF1D65A6-7DB5-4B29-86FE-66A40429EB2B}"/>
    <dgm:cxn modelId="{5752A71B-7749-441D-9F19-C54F6CEE543B}" type="presOf" srcId="{72EAF3F4-6225-40E9-A2B5-F8E633E39FCE}" destId="{4204E6F4-D5DA-4E99-A3DB-74EB7290C937}" srcOrd="0" destOrd="0" presId="urn:microsoft.com/office/officeart/2005/8/layout/cycle5"/>
    <dgm:cxn modelId="{194D4150-B545-41CC-B43F-14180FE4FB5C}" srcId="{72EAF3F4-6225-40E9-A2B5-F8E633E39FCE}" destId="{90A15130-42A1-49DF-9F55-C1329963FA37}" srcOrd="1" destOrd="0" parTransId="{22FCC5E7-82BC-467D-AED2-7C2A8FE6A3DA}" sibTransId="{12F0A748-0D3F-46FB-87CA-9116F73561F1}"/>
    <dgm:cxn modelId="{DC79B7C6-7DD8-4AB5-BEFD-45EF9706A267}" type="presOf" srcId="{8D43FD0C-A41D-41D4-B0B3-3FD182D8FCBC}" destId="{3AC3AE7D-77CD-450D-A631-79FC5B2483C1}" srcOrd="0" destOrd="0" presId="urn:microsoft.com/office/officeart/2005/8/layout/cycle5"/>
    <dgm:cxn modelId="{569CC000-7F29-46D4-B4B7-3E6EEACE51C0}" type="presOf" srcId="{F458128F-3C42-4B4D-893A-0EB38D8F4B4F}" destId="{60288276-AFC0-4723-A8A7-EE755A8DE54C}" srcOrd="0" destOrd="0" presId="urn:microsoft.com/office/officeart/2005/8/layout/cycle5"/>
    <dgm:cxn modelId="{736B25D0-7E47-4FA7-98D6-3415DE3F18E7}" type="presOf" srcId="{6DDDE7F4-3359-4623-9844-13724DB2E64E}" destId="{DB434C10-9FDF-46FC-92E5-BE51376FEEDA}" srcOrd="0" destOrd="0" presId="urn:microsoft.com/office/officeart/2005/8/layout/cycle5"/>
    <dgm:cxn modelId="{8AC7223F-9970-428E-99B8-26336A70A17A}" srcId="{72EAF3F4-6225-40E9-A2B5-F8E633E39FCE}" destId="{6DDDE7F4-3359-4623-9844-13724DB2E64E}" srcOrd="2" destOrd="0" parTransId="{27A612A9-8D5F-4DEB-BBE0-0C00B3D028DC}" sibTransId="{3788E604-37F9-4814-B8AE-757B2DBB24B2}"/>
    <dgm:cxn modelId="{878E1EAD-55F8-4AEB-8ACD-82E2851BC621}" type="presOf" srcId="{22D37D79-8629-4E9E-93BE-E14EB53B4BC2}" destId="{267063D5-F672-4FE9-A4FB-0BD40869B1B3}" srcOrd="0" destOrd="0" presId="urn:microsoft.com/office/officeart/2005/8/layout/cycle5"/>
    <dgm:cxn modelId="{4C516F42-5337-45D6-B12E-DA95ABC337D2}" srcId="{72EAF3F4-6225-40E9-A2B5-F8E633E39FCE}" destId="{8D43FD0C-A41D-41D4-B0B3-3FD182D8FCBC}" srcOrd="5" destOrd="0" parTransId="{385B73A2-2345-48F8-A602-7197E0F41DCC}" sibTransId="{22D37D79-8629-4E9E-93BE-E14EB53B4BC2}"/>
    <dgm:cxn modelId="{89A3AD5E-1DEC-4879-A29E-1B347EED1FE0}" srcId="{72EAF3F4-6225-40E9-A2B5-F8E633E39FCE}" destId="{55B83A3F-4590-4687-AD8F-7B15C1CB23D7}" srcOrd="3" destOrd="0" parTransId="{B2C5EA57-B756-414C-B594-1DE0E1841BAA}" sibTransId="{F458128F-3C42-4B4D-893A-0EB38D8F4B4F}"/>
    <dgm:cxn modelId="{DF57BAFF-E500-4787-AD57-8BD686113CC0}" type="presOf" srcId="{3788E604-37F9-4814-B8AE-757B2DBB24B2}" destId="{5A1B637C-8A86-429D-9389-9C895C757AF3}" srcOrd="0" destOrd="0" presId="urn:microsoft.com/office/officeart/2005/8/layout/cycle5"/>
    <dgm:cxn modelId="{2E9A2ADA-E400-45B9-88CF-5F0D590A4D90}" type="presOf" srcId="{D2CF6EB4-2EF0-4633-858E-582EBC429BA0}" destId="{F15DD2AA-254F-4C11-B30C-202A87DD99C5}" srcOrd="0" destOrd="0" presId="urn:microsoft.com/office/officeart/2005/8/layout/cycle5"/>
    <dgm:cxn modelId="{2F4073B0-2E27-4DA0-8310-6236FAC8D43C}" type="presOf" srcId="{FF1D65A6-7DB5-4B29-86FE-66A40429EB2B}" destId="{26707DEF-C2A3-4F04-A445-14F8309FEEDD}" srcOrd="0" destOrd="0" presId="urn:microsoft.com/office/officeart/2005/8/layout/cycle5"/>
    <dgm:cxn modelId="{D8153069-02E9-4D47-B47E-FCEB6BAF1067}" type="presOf" srcId="{59277291-3514-44B7-9A4F-E9558CAB78A3}" destId="{D8F89F8C-7907-45AA-8605-585D17A48120}" srcOrd="0" destOrd="0" presId="urn:microsoft.com/office/officeart/2005/8/layout/cycle5"/>
    <dgm:cxn modelId="{607B6AE5-2211-479B-B2D6-91CFF5C7FFDD}" type="presOf" srcId="{40C24B2D-73B8-40D5-891C-0453C9F02B83}" destId="{01FB0B17-63A1-4632-8C17-CB0307E9FA4E}" srcOrd="0" destOrd="0" presId="urn:microsoft.com/office/officeart/2005/8/layout/cycle5"/>
    <dgm:cxn modelId="{815364B7-2611-4ADF-85DE-66F0800137F7}" type="presParOf" srcId="{4204E6F4-D5DA-4E99-A3DB-74EB7290C937}" destId="{D8F89F8C-7907-45AA-8605-585D17A48120}" srcOrd="0" destOrd="0" presId="urn:microsoft.com/office/officeart/2005/8/layout/cycle5"/>
    <dgm:cxn modelId="{C30624F2-998F-48CE-ACBB-8672F3FDBDEE}" type="presParOf" srcId="{4204E6F4-D5DA-4E99-A3DB-74EB7290C937}" destId="{7A985862-D1BB-434E-9AE5-D89F3C62D1BB}" srcOrd="1" destOrd="0" presId="urn:microsoft.com/office/officeart/2005/8/layout/cycle5"/>
    <dgm:cxn modelId="{1B09663C-4220-4579-84F4-D8424C7EA847}" type="presParOf" srcId="{4204E6F4-D5DA-4E99-A3DB-74EB7290C937}" destId="{26707DEF-C2A3-4F04-A445-14F8309FEEDD}" srcOrd="2" destOrd="0" presId="urn:microsoft.com/office/officeart/2005/8/layout/cycle5"/>
    <dgm:cxn modelId="{E0334AFC-EDFF-4465-99D9-934726E11504}" type="presParOf" srcId="{4204E6F4-D5DA-4E99-A3DB-74EB7290C937}" destId="{2A0AA8E5-37F0-48C6-B23C-7449C5597EAE}" srcOrd="3" destOrd="0" presId="urn:microsoft.com/office/officeart/2005/8/layout/cycle5"/>
    <dgm:cxn modelId="{158FD3A9-DD2A-4AA0-8781-0E2DC29611DE}" type="presParOf" srcId="{4204E6F4-D5DA-4E99-A3DB-74EB7290C937}" destId="{ECD051F6-8892-47FD-A8FE-15113512CB88}" srcOrd="4" destOrd="0" presId="urn:microsoft.com/office/officeart/2005/8/layout/cycle5"/>
    <dgm:cxn modelId="{CC89F50A-D14C-4DC5-AFBB-53CF400885F2}" type="presParOf" srcId="{4204E6F4-D5DA-4E99-A3DB-74EB7290C937}" destId="{4FFE4E8A-8295-4C8D-A5C5-85BD884139AB}" srcOrd="5" destOrd="0" presId="urn:microsoft.com/office/officeart/2005/8/layout/cycle5"/>
    <dgm:cxn modelId="{0F17D1E6-5465-4F34-932B-9645B2EC436C}" type="presParOf" srcId="{4204E6F4-D5DA-4E99-A3DB-74EB7290C937}" destId="{DB434C10-9FDF-46FC-92E5-BE51376FEEDA}" srcOrd="6" destOrd="0" presId="urn:microsoft.com/office/officeart/2005/8/layout/cycle5"/>
    <dgm:cxn modelId="{2BECF9BB-4EAF-416A-9ADF-E4C629B50715}" type="presParOf" srcId="{4204E6F4-D5DA-4E99-A3DB-74EB7290C937}" destId="{688ADC7B-0C00-4476-8BA5-5D88E0743A62}" srcOrd="7" destOrd="0" presId="urn:microsoft.com/office/officeart/2005/8/layout/cycle5"/>
    <dgm:cxn modelId="{14C8D4B2-061E-477C-8DA2-46E98A326E05}" type="presParOf" srcId="{4204E6F4-D5DA-4E99-A3DB-74EB7290C937}" destId="{5A1B637C-8A86-429D-9389-9C895C757AF3}" srcOrd="8" destOrd="0" presId="urn:microsoft.com/office/officeart/2005/8/layout/cycle5"/>
    <dgm:cxn modelId="{082CEBE5-0DAA-4F4C-8096-EA3B2667584C}" type="presParOf" srcId="{4204E6F4-D5DA-4E99-A3DB-74EB7290C937}" destId="{89B1664F-2527-41AB-A31B-7501D64A8E2C}" srcOrd="9" destOrd="0" presId="urn:microsoft.com/office/officeart/2005/8/layout/cycle5"/>
    <dgm:cxn modelId="{0FF47D3F-9B84-42D6-9B93-F6A93047D258}" type="presParOf" srcId="{4204E6F4-D5DA-4E99-A3DB-74EB7290C937}" destId="{D74AAA23-D470-4861-A468-DF849E0C0AC1}" srcOrd="10" destOrd="0" presId="urn:microsoft.com/office/officeart/2005/8/layout/cycle5"/>
    <dgm:cxn modelId="{BE697252-B6A9-4B4C-BD00-0B6FFF899130}" type="presParOf" srcId="{4204E6F4-D5DA-4E99-A3DB-74EB7290C937}" destId="{60288276-AFC0-4723-A8A7-EE755A8DE54C}" srcOrd="11" destOrd="0" presId="urn:microsoft.com/office/officeart/2005/8/layout/cycle5"/>
    <dgm:cxn modelId="{7294C135-F71B-4566-BD36-9EA0696EC08C}" type="presParOf" srcId="{4204E6F4-D5DA-4E99-A3DB-74EB7290C937}" destId="{F15DD2AA-254F-4C11-B30C-202A87DD99C5}" srcOrd="12" destOrd="0" presId="urn:microsoft.com/office/officeart/2005/8/layout/cycle5"/>
    <dgm:cxn modelId="{2749A249-7C6B-4FC3-908D-19D95B6D5618}" type="presParOf" srcId="{4204E6F4-D5DA-4E99-A3DB-74EB7290C937}" destId="{C97D84E3-1C3D-4FC5-8EB7-E12B2A92DA9D}" srcOrd="13" destOrd="0" presId="urn:microsoft.com/office/officeart/2005/8/layout/cycle5"/>
    <dgm:cxn modelId="{EF0534FE-2C4A-4AC4-B2D3-1715CCD83B1F}" type="presParOf" srcId="{4204E6F4-D5DA-4E99-A3DB-74EB7290C937}" destId="{01FB0B17-63A1-4632-8C17-CB0307E9FA4E}" srcOrd="14" destOrd="0" presId="urn:microsoft.com/office/officeart/2005/8/layout/cycle5"/>
    <dgm:cxn modelId="{25853696-E63F-4414-B165-0D7A8531062C}" type="presParOf" srcId="{4204E6F4-D5DA-4E99-A3DB-74EB7290C937}" destId="{3AC3AE7D-77CD-450D-A631-79FC5B2483C1}" srcOrd="15" destOrd="0" presId="urn:microsoft.com/office/officeart/2005/8/layout/cycle5"/>
    <dgm:cxn modelId="{ADC0EBDD-8E5A-4C80-812B-B66F75007E4D}" type="presParOf" srcId="{4204E6F4-D5DA-4E99-A3DB-74EB7290C937}" destId="{F921D59B-974A-4717-ABF7-24110999251B}" srcOrd="16" destOrd="0" presId="urn:microsoft.com/office/officeart/2005/8/layout/cycle5"/>
    <dgm:cxn modelId="{F7A641E8-AC9F-4646-9C87-E43AF94656BF}" type="presParOf" srcId="{4204E6F4-D5DA-4E99-A3DB-74EB7290C937}" destId="{267063D5-F672-4FE9-A4FB-0BD40869B1B3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89F8C-7907-45AA-8605-585D17A48120}">
      <dsp:nvSpPr>
        <dsp:cNvPr id="0" name=""/>
        <dsp:cNvSpPr/>
      </dsp:nvSpPr>
      <dsp:spPr>
        <a:xfrm>
          <a:off x="3527463" y="240123"/>
          <a:ext cx="1282385" cy="470805"/>
        </a:xfrm>
        <a:prstGeom prst="roundRect">
          <a:avLst/>
        </a:prstGeom>
        <a:solidFill>
          <a:schemeClr val="bg1">
            <a:lumMod val="5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>
              <a:latin typeface="Arial Narrow" pitchFamily="34" charset="0"/>
            </a:rPr>
            <a:t>Conceptualisation</a:t>
          </a:r>
          <a:endParaRPr lang="en-ZA" sz="1200" b="1" kern="1200" dirty="0">
            <a:latin typeface="Arial Narrow" pitchFamily="34" charset="0"/>
          </a:endParaRPr>
        </a:p>
      </dsp:txBody>
      <dsp:txXfrm>
        <a:off x="3550446" y="263106"/>
        <a:ext cx="1236419" cy="424839"/>
      </dsp:txXfrm>
    </dsp:sp>
    <dsp:sp modelId="{26707DEF-C2A3-4F04-A445-14F8309FEEDD}">
      <dsp:nvSpPr>
        <dsp:cNvPr id="0" name=""/>
        <dsp:cNvSpPr/>
      </dsp:nvSpPr>
      <dsp:spPr>
        <a:xfrm>
          <a:off x="1931788" y="316582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3103924" y="470391"/>
              </a:moveTo>
              <a:arcTo wR="1865480" hR="1865480" stAng="18695760" swAng="1637560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AA8E5-37F0-48C6-B23C-7449C5597EAE}">
      <dsp:nvSpPr>
        <dsp:cNvPr id="0" name=""/>
        <dsp:cNvSpPr/>
      </dsp:nvSpPr>
      <dsp:spPr>
        <a:xfrm>
          <a:off x="5051605" y="1781807"/>
          <a:ext cx="1217562" cy="310512"/>
        </a:xfrm>
        <a:prstGeom prst="roundRect">
          <a:avLst/>
        </a:prstGeom>
        <a:solidFill>
          <a:schemeClr val="bg1">
            <a:lumMod val="5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>
              <a:latin typeface="Arial Narrow" pitchFamily="34" charset="0"/>
            </a:rPr>
            <a:t>Data</a:t>
          </a:r>
          <a:r>
            <a:rPr lang="en-ZA" sz="1200" kern="1200" dirty="0" smtClean="0"/>
            <a:t> </a:t>
          </a:r>
          <a:r>
            <a:rPr lang="en-ZA" sz="1200" b="1" kern="1200" dirty="0" smtClean="0">
              <a:latin typeface="Arial Narrow" pitchFamily="34" charset="0"/>
            </a:rPr>
            <a:t>Collection</a:t>
          </a:r>
          <a:endParaRPr lang="en-ZA" sz="1200" b="1" kern="1200" dirty="0">
            <a:latin typeface="Arial Narrow" pitchFamily="34" charset="0"/>
          </a:endParaRPr>
        </a:p>
      </dsp:txBody>
      <dsp:txXfrm>
        <a:off x="5066763" y="1796965"/>
        <a:ext cx="1187246" cy="280196"/>
      </dsp:txXfrm>
    </dsp:sp>
    <dsp:sp modelId="{4FFE4E8A-8295-4C8D-A5C5-85BD884139AB}">
      <dsp:nvSpPr>
        <dsp:cNvPr id="0" name=""/>
        <dsp:cNvSpPr/>
      </dsp:nvSpPr>
      <dsp:spPr>
        <a:xfrm>
          <a:off x="2007020" y="-21406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3673581" y="2324593"/>
              </a:moveTo>
              <a:arcTo wR="1865480" hR="1865480" stAng="854847" swAng="1037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34C10-9FDF-46FC-92E5-BE51376FEEDA}">
      <dsp:nvSpPr>
        <dsp:cNvPr id="0" name=""/>
        <dsp:cNvSpPr/>
      </dsp:nvSpPr>
      <dsp:spPr>
        <a:xfrm>
          <a:off x="5051606" y="2182910"/>
          <a:ext cx="1217562" cy="330685"/>
        </a:xfrm>
        <a:prstGeom prst="roundRect">
          <a:avLst/>
        </a:prstGeom>
        <a:solidFill>
          <a:schemeClr val="bg1">
            <a:lumMod val="5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>
              <a:latin typeface="Arial Narrow" pitchFamily="34" charset="0"/>
            </a:rPr>
            <a:t>Data Analysis</a:t>
          </a:r>
          <a:endParaRPr lang="en-ZA" sz="1200" b="1" kern="1200" dirty="0">
            <a:latin typeface="Arial Narrow" pitchFamily="34" charset="0"/>
          </a:endParaRPr>
        </a:p>
      </dsp:txBody>
      <dsp:txXfrm>
        <a:off x="5067749" y="2199053"/>
        <a:ext cx="1185276" cy="298399"/>
      </dsp:txXfrm>
    </dsp:sp>
    <dsp:sp modelId="{5A1B637C-8A86-429D-9389-9C895C757AF3}">
      <dsp:nvSpPr>
        <dsp:cNvPr id="0" name=""/>
        <dsp:cNvSpPr/>
      </dsp:nvSpPr>
      <dsp:spPr>
        <a:xfrm>
          <a:off x="1988959" y="115654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3544358" y="2678735"/>
              </a:moveTo>
              <a:arcTo wR="1865480" hR="1865480" stAng="1550743" swAng="1748806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1664F-2527-41AB-A31B-7501D64A8E2C}">
      <dsp:nvSpPr>
        <dsp:cNvPr id="0" name=""/>
        <dsp:cNvSpPr/>
      </dsp:nvSpPr>
      <dsp:spPr>
        <a:xfrm>
          <a:off x="3447216" y="3529134"/>
          <a:ext cx="1217562" cy="470797"/>
        </a:xfrm>
        <a:prstGeom prst="roundRect">
          <a:avLst/>
        </a:prstGeom>
        <a:solidFill>
          <a:schemeClr val="bg1">
            <a:lumMod val="5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>
              <a:latin typeface="Arial Narrow" pitchFamily="34" charset="0"/>
            </a:rPr>
            <a:t>Findings</a:t>
          </a:r>
          <a:endParaRPr lang="en-ZA" sz="1200" b="1" kern="1200" dirty="0">
            <a:latin typeface="Arial Narrow" pitchFamily="34" charset="0"/>
          </a:endParaRPr>
        </a:p>
      </dsp:txBody>
      <dsp:txXfrm>
        <a:off x="3470198" y="3552116"/>
        <a:ext cx="1171598" cy="424833"/>
      </dsp:txXfrm>
    </dsp:sp>
    <dsp:sp modelId="{60288276-AFC0-4723-A8A7-EE755A8DE54C}">
      <dsp:nvSpPr>
        <dsp:cNvPr id="0" name=""/>
        <dsp:cNvSpPr/>
      </dsp:nvSpPr>
      <dsp:spPr>
        <a:xfrm>
          <a:off x="2568527" y="160654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655828" y="3285606"/>
              </a:moveTo>
              <a:arcTo wR="1865480" hR="1865480" stAng="7825446" swAng="1589956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5DD2AA-254F-4C11-B30C-202A87DD99C5}">
      <dsp:nvSpPr>
        <dsp:cNvPr id="0" name=""/>
        <dsp:cNvSpPr/>
      </dsp:nvSpPr>
      <dsp:spPr>
        <a:xfrm>
          <a:off x="2003256" y="2165332"/>
          <a:ext cx="1217562" cy="330677"/>
        </a:xfrm>
        <a:prstGeom prst="roundRect">
          <a:avLst/>
        </a:prstGeom>
        <a:solidFill>
          <a:schemeClr val="bg1">
            <a:lumMod val="5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>
              <a:latin typeface="Arial Narrow" pitchFamily="34" charset="0"/>
            </a:rPr>
            <a:t>Engagement</a:t>
          </a:r>
          <a:endParaRPr lang="en-ZA" sz="1200" b="1" kern="1200" dirty="0">
            <a:latin typeface="Arial Narrow" pitchFamily="34" charset="0"/>
          </a:endParaRPr>
        </a:p>
      </dsp:txBody>
      <dsp:txXfrm>
        <a:off x="2019398" y="2181474"/>
        <a:ext cx="1185278" cy="298393"/>
      </dsp:txXfrm>
    </dsp:sp>
    <dsp:sp modelId="{01FB0B17-63A1-4632-8C17-CB0307E9FA4E}">
      <dsp:nvSpPr>
        <dsp:cNvPr id="0" name=""/>
        <dsp:cNvSpPr/>
      </dsp:nvSpPr>
      <dsp:spPr>
        <a:xfrm>
          <a:off x="2480212" y="-39309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127162" y="2542436"/>
              </a:moveTo>
              <a:arcTo wR="1865480" hR="1865480" stAng="9523349" swAng="9504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3AE7D-77CD-450D-A631-79FC5B2483C1}">
      <dsp:nvSpPr>
        <dsp:cNvPr id="0" name=""/>
        <dsp:cNvSpPr/>
      </dsp:nvSpPr>
      <dsp:spPr>
        <a:xfrm>
          <a:off x="2003254" y="1754154"/>
          <a:ext cx="1217562" cy="330669"/>
        </a:xfrm>
        <a:prstGeom prst="roundRect">
          <a:avLst/>
        </a:prstGeom>
        <a:solidFill>
          <a:schemeClr val="bg1">
            <a:lumMod val="5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>
              <a:latin typeface="Arial Narrow" pitchFamily="34" charset="0"/>
            </a:rPr>
            <a:t>Translation</a:t>
          </a:r>
          <a:endParaRPr lang="en-ZA" sz="1200" b="1" kern="1200" dirty="0">
            <a:latin typeface="Arial Narrow" pitchFamily="34" charset="0"/>
          </a:endParaRPr>
        </a:p>
      </dsp:txBody>
      <dsp:txXfrm>
        <a:off x="2019396" y="1770296"/>
        <a:ext cx="1185278" cy="298385"/>
      </dsp:txXfrm>
    </dsp:sp>
    <dsp:sp modelId="{267063D5-F672-4FE9-A4FB-0BD40869B1B3}">
      <dsp:nvSpPr>
        <dsp:cNvPr id="0" name=""/>
        <dsp:cNvSpPr/>
      </dsp:nvSpPr>
      <dsp:spPr>
        <a:xfrm>
          <a:off x="2610339" y="314875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138354" y="1160460"/>
              </a:moveTo>
              <a:arcTo wR="1865480" hR="1865480" stAng="12132330" swAng="1694428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89F8C-7907-45AA-8605-585D17A48120}">
      <dsp:nvSpPr>
        <dsp:cNvPr id="0" name=""/>
        <dsp:cNvSpPr/>
      </dsp:nvSpPr>
      <dsp:spPr>
        <a:xfrm>
          <a:off x="1761132" y="133941"/>
          <a:ext cx="714163" cy="262192"/>
        </a:xfrm>
        <a:prstGeom prst="roundRect">
          <a:avLst/>
        </a:prstGeom>
        <a:solidFill>
          <a:schemeClr val="bg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600" b="1" kern="1200" dirty="0" smtClean="0">
              <a:latin typeface="Arial Narrow" pitchFamily="34" charset="0"/>
            </a:rPr>
            <a:t>Conceptualisation</a:t>
          </a:r>
          <a:endParaRPr lang="en-ZA" sz="600" b="1" kern="1200" dirty="0">
            <a:latin typeface="Arial Narrow" pitchFamily="34" charset="0"/>
          </a:endParaRPr>
        </a:p>
      </dsp:txBody>
      <dsp:txXfrm>
        <a:off x="1773931" y="146740"/>
        <a:ext cx="688565" cy="236594"/>
      </dsp:txXfrm>
    </dsp:sp>
    <dsp:sp modelId="{26707DEF-C2A3-4F04-A445-14F8309FEEDD}">
      <dsp:nvSpPr>
        <dsp:cNvPr id="0" name=""/>
        <dsp:cNvSpPr/>
      </dsp:nvSpPr>
      <dsp:spPr>
        <a:xfrm>
          <a:off x="872907" y="176517"/>
          <a:ext cx="2077080" cy="2077080"/>
        </a:xfrm>
        <a:custGeom>
          <a:avLst/>
          <a:gdLst/>
          <a:ahLst/>
          <a:cxnLst/>
          <a:rect l="0" t="0" r="0" b="0"/>
          <a:pathLst>
            <a:path>
              <a:moveTo>
                <a:pt x="1728095" y="261958"/>
              </a:moveTo>
              <a:arcTo wR="1038540" hR="1038540" stAng="18696183" swAng="1637246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AA8E5-37F0-48C6-B23C-7449C5597EAE}">
      <dsp:nvSpPr>
        <dsp:cNvPr id="0" name=""/>
        <dsp:cNvSpPr/>
      </dsp:nvSpPr>
      <dsp:spPr>
        <a:xfrm>
          <a:off x="2609651" y="992233"/>
          <a:ext cx="678063" cy="172924"/>
        </a:xfrm>
        <a:prstGeom prst="roundRect">
          <a:avLst/>
        </a:prstGeom>
        <a:solidFill>
          <a:schemeClr val="bg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600" b="1" kern="1200" dirty="0" smtClean="0">
              <a:latin typeface="Arial Narrow" pitchFamily="34" charset="0"/>
            </a:rPr>
            <a:t>Data</a:t>
          </a:r>
          <a:r>
            <a:rPr lang="en-ZA" sz="600" kern="1200" dirty="0" smtClean="0"/>
            <a:t> </a:t>
          </a:r>
          <a:r>
            <a:rPr lang="en-ZA" sz="600" b="1" kern="1200" dirty="0" smtClean="0">
              <a:latin typeface="Arial Narrow" pitchFamily="34" charset="0"/>
            </a:rPr>
            <a:t>Collection</a:t>
          </a:r>
          <a:endParaRPr lang="en-ZA" sz="600" b="1" kern="1200" dirty="0">
            <a:latin typeface="Arial Narrow" pitchFamily="34" charset="0"/>
          </a:endParaRPr>
        </a:p>
      </dsp:txBody>
      <dsp:txXfrm>
        <a:off x="2618092" y="1000674"/>
        <a:ext cx="661181" cy="156042"/>
      </dsp:txXfrm>
    </dsp:sp>
    <dsp:sp modelId="{4FFE4E8A-8295-4C8D-A5C5-85BD884139AB}">
      <dsp:nvSpPr>
        <dsp:cNvPr id="0" name=""/>
        <dsp:cNvSpPr/>
      </dsp:nvSpPr>
      <dsp:spPr>
        <a:xfrm>
          <a:off x="1030200" y="655608"/>
          <a:ext cx="2077080" cy="2077080"/>
        </a:xfrm>
        <a:custGeom>
          <a:avLst/>
          <a:gdLst/>
          <a:ahLst/>
          <a:cxnLst/>
          <a:rect l="0" t="0" r="0" b="0"/>
          <a:pathLst>
            <a:path>
              <a:moveTo>
                <a:pt x="1933396" y="511473"/>
              </a:moveTo>
              <a:arcTo wR="1038540" hR="1038540" stAng="19770124" swAng="2218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34C10-9FDF-46FC-92E5-BE51376FEEDA}">
      <dsp:nvSpPr>
        <dsp:cNvPr id="0" name=""/>
        <dsp:cNvSpPr/>
      </dsp:nvSpPr>
      <dsp:spPr>
        <a:xfrm>
          <a:off x="2633169" y="1174800"/>
          <a:ext cx="678063" cy="184159"/>
        </a:xfrm>
        <a:prstGeom prst="roundRect">
          <a:avLst/>
        </a:prstGeom>
        <a:solidFill>
          <a:schemeClr val="bg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600" b="1" kern="1200" dirty="0" smtClean="0">
              <a:latin typeface="Arial Narrow" pitchFamily="34" charset="0"/>
            </a:rPr>
            <a:t>Data Analysis</a:t>
          </a:r>
          <a:endParaRPr lang="en-ZA" sz="600" b="1" kern="1200" dirty="0">
            <a:latin typeface="Arial Narrow" pitchFamily="34" charset="0"/>
          </a:endParaRPr>
        </a:p>
      </dsp:txBody>
      <dsp:txXfrm>
        <a:off x="2642159" y="1183790"/>
        <a:ext cx="660083" cy="166179"/>
      </dsp:txXfrm>
    </dsp:sp>
    <dsp:sp modelId="{5A1B637C-8A86-429D-9389-9C895C757AF3}">
      <dsp:nvSpPr>
        <dsp:cNvPr id="0" name=""/>
        <dsp:cNvSpPr/>
      </dsp:nvSpPr>
      <dsp:spPr>
        <a:xfrm>
          <a:off x="938698" y="4887"/>
          <a:ext cx="2077080" cy="2077080"/>
        </a:xfrm>
        <a:custGeom>
          <a:avLst/>
          <a:gdLst/>
          <a:ahLst/>
          <a:cxnLst/>
          <a:rect l="0" t="0" r="0" b="0"/>
          <a:pathLst>
            <a:path>
              <a:moveTo>
                <a:pt x="1965018" y="1507800"/>
              </a:moveTo>
              <a:arcTo wR="1038540" hR="1038540" stAng="1611729" swAng="1730852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1664F-2527-41AB-A31B-7501D64A8E2C}">
      <dsp:nvSpPr>
        <dsp:cNvPr id="0" name=""/>
        <dsp:cNvSpPr/>
      </dsp:nvSpPr>
      <dsp:spPr>
        <a:xfrm>
          <a:off x="1739978" y="1924245"/>
          <a:ext cx="678063" cy="262188"/>
        </a:xfrm>
        <a:prstGeom prst="roundRect">
          <a:avLst/>
        </a:prstGeom>
        <a:solidFill>
          <a:schemeClr val="bg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600" b="1" kern="1200" dirty="0" smtClean="0">
              <a:latin typeface="Arial Narrow" pitchFamily="34" charset="0"/>
            </a:rPr>
            <a:t>Findings</a:t>
          </a:r>
          <a:endParaRPr lang="en-ZA" sz="600" b="1" kern="1200" dirty="0">
            <a:latin typeface="Arial Narrow" pitchFamily="34" charset="0"/>
          </a:endParaRPr>
        </a:p>
      </dsp:txBody>
      <dsp:txXfrm>
        <a:off x="1752777" y="1937044"/>
        <a:ext cx="652465" cy="236590"/>
      </dsp:txXfrm>
    </dsp:sp>
    <dsp:sp modelId="{60288276-AFC0-4723-A8A7-EE755A8DE54C}">
      <dsp:nvSpPr>
        <dsp:cNvPr id="0" name=""/>
        <dsp:cNvSpPr/>
      </dsp:nvSpPr>
      <dsp:spPr>
        <a:xfrm>
          <a:off x="1247610" y="53220"/>
          <a:ext cx="2077080" cy="2077080"/>
        </a:xfrm>
        <a:custGeom>
          <a:avLst/>
          <a:gdLst/>
          <a:ahLst/>
          <a:cxnLst/>
          <a:rect l="0" t="0" r="0" b="0"/>
          <a:pathLst>
            <a:path>
              <a:moveTo>
                <a:pt x="366827" y="1830605"/>
              </a:moveTo>
              <a:arcTo wR="1038540" hR="1038540" stAng="7817982" swAng="1606751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5DD2AA-254F-4C11-B30C-202A87DD99C5}">
      <dsp:nvSpPr>
        <dsp:cNvPr id="0" name=""/>
        <dsp:cNvSpPr/>
      </dsp:nvSpPr>
      <dsp:spPr>
        <a:xfrm>
          <a:off x="936101" y="1165012"/>
          <a:ext cx="678063" cy="184154"/>
        </a:xfrm>
        <a:prstGeom prst="roundRect">
          <a:avLst/>
        </a:prstGeom>
        <a:solidFill>
          <a:schemeClr val="bg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600" b="1" kern="1200" dirty="0" smtClean="0">
              <a:latin typeface="Arial Narrow" pitchFamily="34" charset="0"/>
            </a:rPr>
            <a:t>Engagement</a:t>
          </a:r>
          <a:endParaRPr lang="en-ZA" sz="600" b="1" kern="1200" dirty="0">
            <a:latin typeface="Arial Narrow" pitchFamily="34" charset="0"/>
          </a:endParaRPr>
        </a:p>
      </dsp:txBody>
      <dsp:txXfrm>
        <a:off x="945091" y="1174002"/>
        <a:ext cx="660083" cy="166174"/>
      </dsp:txXfrm>
    </dsp:sp>
    <dsp:sp modelId="{01FB0B17-63A1-4632-8C17-CB0307E9FA4E}">
      <dsp:nvSpPr>
        <dsp:cNvPr id="0" name=""/>
        <dsp:cNvSpPr/>
      </dsp:nvSpPr>
      <dsp:spPr>
        <a:xfrm>
          <a:off x="1123526" y="-422871"/>
          <a:ext cx="2077080" cy="2077080"/>
        </a:xfrm>
        <a:custGeom>
          <a:avLst/>
          <a:gdLst/>
          <a:ahLst/>
          <a:cxnLst/>
          <a:rect l="0" t="0" r="0" b="0"/>
          <a:pathLst>
            <a:path>
              <a:moveTo>
                <a:pt x="151733" y="1579040"/>
              </a:moveTo>
              <a:arcTo wR="1038540" hR="1038540" stAng="8918287" swAng="1031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3AE7D-77CD-450D-A631-79FC5B2483C1}">
      <dsp:nvSpPr>
        <dsp:cNvPr id="0" name=""/>
        <dsp:cNvSpPr/>
      </dsp:nvSpPr>
      <dsp:spPr>
        <a:xfrm>
          <a:off x="936101" y="936104"/>
          <a:ext cx="678063" cy="184150"/>
        </a:xfrm>
        <a:prstGeom prst="roundRect">
          <a:avLst/>
        </a:prstGeom>
        <a:solidFill>
          <a:schemeClr val="bg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600" b="1" kern="1200" dirty="0" smtClean="0">
              <a:latin typeface="Arial Narrow" pitchFamily="34" charset="0"/>
            </a:rPr>
            <a:t>Translation</a:t>
          </a:r>
          <a:endParaRPr lang="en-ZA" sz="600" b="1" kern="1200" dirty="0">
            <a:latin typeface="Arial Narrow" pitchFamily="34" charset="0"/>
          </a:endParaRPr>
        </a:p>
      </dsp:txBody>
      <dsp:txXfrm>
        <a:off x="945090" y="945093"/>
        <a:ext cx="660085" cy="166172"/>
      </dsp:txXfrm>
    </dsp:sp>
    <dsp:sp modelId="{267063D5-F672-4FE9-A4FB-0BD40869B1B3}">
      <dsp:nvSpPr>
        <dsp:cNvPr id="0" name=""/>
        <dsp:cNvSpPr/>
      </dsp:nvSpPr>
      <dsp:spPr>
        <a:xfrm>
          <a:off x="1273020" y="161994"/>
          <a:ext cx="2077080" cy="2077080"/>
        </a:xfrm>
        <a:custGeom>
          <a:avLst/>
          <a:gdLst/>
          <a:ahLst/>
          <a:cxnLst/>
          <a:rect l="0" t="0" r="0" b="0"/>
          <a:pathLst>
            <a:path>
              <a:moveTo>
                <a:pt x="83950" y="629486"/>
              </a:moveTo>
              <a:arcTo wR="1038540" hR="1038540" stAng="12191746" swAng="1581226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89F8C-7907-45AA-8605-585D17A48120}">
      <dsp:nvSpPr>
        <dsp:cNvPr id="0" name=""/>
        <dsp:cNvSpPr/>
      </dsp:nvSpPr>
      <dsp:spPr>
        <a:xfrm>
          <a:off x="1761132" y="133941"/>
          <a:ext cx="714163" cy="262192"/>
        </a:xfrm>
        <a:prstGeom prst="roundRect">
          <a:avLst/>
        </a:prstGeom>
        <a:solidFill>
          <a:schemeClr val="bg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600" b="1" kern="1200" dirty="0" smtClean="0">
              <a:latin typeface="Arial Narrow" pitchFamily="34" charset="0"/>
            </a:rPr>
            <a:t>Conceptualisation</a:t>
          </a:r>
          <a:endParaRPr lang="en-ZA" sz="600" b="1" kern="1200" dirty="0">
            <a:latin typeface="Arial Narrow" pitchFamily="34" charset="0"/>
          </a:endParaRPr>
        </a:p>
      </dsp:txBody>
      <dsp:txXfrm>
        <a:off x="1773931" y="146740"/>
        <a:ext cx="688565" cy="236594"/>
      </dsp:txXfrm>
    </dsp:sp>
    <dsp:sp modelId="{26707DEF-C2A3-4F04-A445-14F8309FEEDD}">
      <dsp:nvSpPr>
        <dsp:cNvPr id="0" name=""/>
        <dsp:cNvSpPr/>
      </dsp:nvSpPr>
      <dsp:spPr>
        <a:xfrm>
          <a:off x="872907" y="176517"/>
          <a:ext cx="2077080" cy="2077080"/>
        </a:xfrm>
        <a:custGeom>
          <a:avLst/>
          <a:gdLst/>
          <a:ahLst/>
          <a:cxnLst/>
          <a:rect l="0" t="0" r="0" b="0"/>
          <a:pathLst>
            <a:path>
              <a:moveTo>
                <a:pt x="1728095" y="261958"/>
              </a:moveTo>
              <a:arcTo wR="1038540" hR="1038540" stAng="18696183" swAng="1637246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AA8E5-37F0-48C6-B23C-7449C5597EAE}">
      <dsp:nvSpPr>
        <dsp:cNvPr id="0" name=""/>
        <dsp:cNvSpPr/>
      </dsp:nvSpPr>
      <dsp:spPr>
        <a:xfrm>
          <a:off x="2609651" y="992233"/>
          <a:ext cx="678063" cy="172924"/>
        </a:xfrm>
        <a:prstGeom prst="roundRect">
          <a:avLst/>
        </a:prstGeom>
        <a:solidFill>
          <a:schemeClr val="bg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600" b="1" kern="1200" dirty="0" smtClean="0">
              <a:latin typeface="Arial Narrow" pitchFamily="34" charset="0"/>
            </a:rPr>
            <a:t>Data</a:t>
          </a:r>
          <a:r>
            <a:rPr lang="en-ZA" sz="600" kern="1200" dirty="0" smtClean="0"/>
            <a:t> </a:t>
          </a:r>
          <a:r>
            <a:rPr lang="en-ZA" sz="600" b="1" kern="1200" dirty="0" smtClean="0">
              <a:latin typeface="Arial Narrow" pitchFamily="34" charset="0"/>
            </a:rPr>
            <a:t>Collection</a:t>
          </a:r>
          <a:endParaRPr lang="en-ZA" sz="600" b="1" kern="1200" dirty="0">
            <a:latin typeface="Arial Narrow" pitchFamily="34" charset="0"/>
          </a:endParaRPr>
        </a:p>
      </dsp:txBody>
      <dsp:txXfrm>
        <a:off x="2618092" y="1000674"/>
        <a:ext cx="661181" cy="156042"/>
      </dsp:txXfrm>
    </dsp:sp>
    <dsp:sp modelId="{4FFE4E8A-8295-4C8D-A5C5-85BD884139AB}">
      <dsp:nvSpPr>
        <dsp:cNvPr id="0" name=""/>
        <dsp:cNvSpPr/>
      </dsp:nvSpPr>
      <dsp:spPr>
        <a:xfrm>
          <a:off x="1030200" y="655608"/>
          <a:ext cx="2077080" cy="2077080"/>
        </a:xfrm>
        <a:custGeom>
          <a:avLst/>
          <a:gdLst/>
          <a:ahLst/>
          <a:cxnLst/>
          <a:rect l="0" t="0" r="0" b="0"/>
          <a:pathLst>
            <a:path>
              <a:moveTo>
                <a:pt x="1933396" y="511473"/>
              </a:moveTo>
              <a:arcTo wR="1038540" hR="1038540" stAng="19770124" swAng="2218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34C10-9FDF-46FC-92E5-BE51376FEEDA}">
      <dsp:nvSpPr>
        <dsp:cNvPr id="0" name=""/>
        <dsp:cNvSpPr/>
      </dsp:nvSpPr>
      <dsp:spPr>
        <a:xfrm>
          <a:off x="2633169" y="1174800"/>
          <a:ext cx="678063" cy="184159"/>
        </a:xfrm>
        <a:prstGeom prst="roundRect">
          <a:avLst/>
        </a:prstGeom>
        <a:solidFill>
          <a:schemeClr val="bg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600" b="1" kern="1200" dirty="0" smtClean="0">
              <a:latin typeface="Arial Narrow" pitchFamily="34" charset="0"/>
            </a:rPr>
            <a:t>Data Analysis</a:t>
          </a:r>
          <a:endParaRPr lang="en-ZA" sz="600" b="1" kern="1200" dirty="0">
            <a:latin typeface="Arial Narrow" pitchFamily="34" charset="0"/>
          </a:endParaRPr>
        </a:p>
      </dsp:txBody>
      <dsp:txXfrm>
        <a:off x="2642159" y="1183790"/>
        <a:ext cx="660083" cy="166179"/>
      </dsp:txXfrm>
    </dsp:sp>
    <dsp:sp modelId="{5A1B637C-8A86-429D-9389-9C895C757AF3}">
      <dsp:nvSpPr>
        <dsp:cNvPr id="0" name=""/>
        <dsp:cNvSpPr/>
      </dsp:nvSpPr>
      <dsp:spPr>
        <a:xfrm>
          <a:off x="938698" y="4887"/>
          <a:ext cx="2077080" cy="2077080"/>
        </a:xfrm>
        <a:custGeom>
          <a:avLst/>
          <a:gdLst/>
          <a:ahLst/>
          <a:cxnLst/>
          <a:rect l="0" t="0" r="0" b="0"/>
          <a:pathLst>
            <a:path>
              <a:moveTo>
                <a:pt x="1965018" y="1507800"/>
              </a:moveTo>
              <a:arcTo wR="1038540" hR="1038540" stAng="1611729" swAng="1730852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1664F-2527-41AB-A31B-7501D64A8E2C}">
      <dsp:nvSpPr>
        <dsp:cNvPr id="0" name=""/>
        <dsp:cNvSpPr/>
      </dsp:nvSpPr>
      <dsp:spPr>
        <a:xfrm>
          <a:off x="1739978" y="1924245"/>
          <a:ext cx="678063" cy="262188"/>
        </a:xfrm>
        <a:prstGeom prst="roundRect">
          <a:avLst/>
        </a:prstGeom>
        <a:solidFill>
          <a:schemeClr val="bg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600" b="1" kern="1200" dirty="0" smtClean="0">
              <a:latin typeface="Arial Narrow" pitchFamily="34" charset="0"/>
            </a:rPr>
            <a:t>Findings</a:t>
          </a:r>
          <a:endParaRPr lang="en-ZA" sz="600" b="1" kern="1200" dirty="0">
            <a:latin typeface="Arial Narrow" pitchFamily="34" charset="0"/>
          </a:endParaRPr>
        </a:p>
      </dsp:txBody>
      <dsp:txXfrm>
        <a:off x="1752777" y="1937044"/>
        <a:ext cx="652465" cy="236590"/>
      </dsp:txXfrm>
    </dsp:sp>
    <dsp:sp modelId="{60288276-AFC0-4723-A8A7-EE755A8DE54C}">
      <dsp:nvSpPr>
        <dsp:cNvPr id="0" name=""/>
        <dsp:cNvSpPr/>
      </dsp:nvSpPr>
      <dsp:spPr>
        <a:xfrm>
          <a:off x="1247610" y="53220"/>
          <a:ext cx="2077080" cy="2077080"/>
        </a:xfrm>
        <a:custGeom>
          <a:avLst/>
          <a:gdLst/>
          <a:ahLst/>
          <a:cxnLst/>
          <a:rect l="0" t="0" r="0" b="0"/>
          <a:pathLst>
            <a:path>
              <a:moveTo>
                <a:pt x="366827" y="1830605"/>
              </a:moveTo>
              <a:arcTo wR="1038540" hR="1038540" stAng="7817982" swAng="1606751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5DD2AA-254F-4C11-B30C-202A87DD99C5}">
      <dsp:nvSpPr>
        <dsp:cNvPr id="0" name=""/>
        <dsp:cNvSpPr/>
      </dsp:nvSpPr>
      <dsp:spPr>
        <a:xfrm>
          <a:off x="936101" y="1165012"/>
          <a:ext cx="678063" cy="184154"/>
        </a:xfrm>
        <a:prstGeom prst="roundRect">
          <a:avLst/>
        </a:prstGeom>
        <a:solidFill>
          <a:schemeClr val="bg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600" b="1" kern="1200" dirty="0" smtClean="0">
              <a:latin typeface="Arial Narrow" pitchFamily="34" charset="0"/>
            </a:rPr>
            <a:t>Engagement</a:t>
          </a:r>
          <a:endParaRPr lang="en-ZA" sz="600" b="1" kern="1200" dirty="0">
            <a:latin typeface="Arial Narrow" pitchFamily="34" charset="0"/>
          </a:endParaRPr>
        </a:p>
      </dsp:txBody>
      <dsp:txXfrm>
        <a:off x="945091" y="1174002"/>
        <a:ext cx="660083" cy="166174"/>
      </dsp:txXfrm>
    </dsp:sp>
    <dsp:sp modelId="{01FB0B17-63A1-4632-8C17-CB0307E9FA4E}">
      <dsp:nvSpPr>
        <dsp:cNvPr id="0" name=""/>
        <dsp:cNvSpPr/>
      </dsp:nvSpPr>
      <dsp:spPr>
        <a:xfrm>
          <a:off x="1123526" y="-422871"/>
          <a:ext cx="2077080" cy="2077080"/>
        </a:xfrm>
        <a:custGeom>
          <a:avLst/>
          <a:gdLst/>
          <a:ahLst/>
          <a:cxnLst/>
          <a:rect l="0" t="0" r="0" b="0"/>
          <a:pathLst>
            <a:path>
              <a:moveTo>
                <a:pt x="151733" y="1579040"/>
              </a:moveTo>
              <a:arcTo wR="1038540" hR="1038540" stAng="8918287" swAng="1031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3AE7D-77CD-450D-A631-79FC5B2483C1}">
      <dsp:nvSpPr>
        <dsp:cNvPr id="0" name=""/>
        <dsp:cNvSpPr/>
      </dsp:nvSpPr>
      <dsp:spPr>
        <a:xfrm>
          <a:off x="936101" y="936104"/>
          <a:ext cx="678063" cy="184150"/>
        </a:xfrm>
        <a:prstGeom prst="roundRect">
          <a:avLst/>
        </a:prstGeom>
        <a:solidFill>
          <a:schemeClr val="bg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600" b="1" kern="1200" dirty="0" smtClean="0">
              <a:latin typeface="Arial Narrow" pitchFamily="34" charset="0"/>
            </a:rPr>
            <a:t>Translation</a:t>
          </a:r>
          <a:endParaRPr lang="en-ZA" sz="600" b="1" kern="1200" dirty="0">
            <a:latin typeface="Arial Narrow" pitchFamily="34" charset="0"/>
          </a:endParaRPr>
        </a:p>
      </dsp:txBody>
      <dsp:txXfrm>
        <a:off x="945090" y="945093"/>
        <a:ext cx="660085" cy="166172"/>
      </dsp:txXfrm>
    </dsp:sp>
    <dsp:sp modelId="{267063D5-F672-4FE9-A4FB-0BD40869B1B3}">
      <dsp:nvSpPr>
        <dsp:cNvPr id="0" name=""/>
        <dsp:cNvSpPr/>
      </dsp:nvSpPr>
      <dsp:spPr>
        <a:xfrm>
          <a:off x="1273020" y="161994"/>
          <a:ext cx="2077080" cy="2077080"/>
        </a:xfrm>
        <a:custGeom>
          <a:avLst/>
          <a:gdLst/>
          <a:ahLst/>
          <a:cxnLst/>
          <a:rect l="0" t="0" r="0" b="0"/>
          <a:pathLst>
            <a:path>
              <a:moveTo>
                <a:pt x="83950" y="629486"/>
              </a:moveTo>
              <a:arcTo wR="1038540" hR="1038540" stAng="12191746" swAng="1581226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89F8C-7907-45AA-8605-585D17A48120}">
      <dsp:nvSpPr>
        <dsp:cNvPr id="0" name=""/>
        <dsp:cNvSpPr/>
      </dsp:nvSpPr>
      <dsp:spPr>
        <a:xfrm>
          <a:off x="1761132" y="133941"/>
          <a:ext cx="714163" cy="262192"/>
        </a:xfrm>
        <a:prstGeom prst="roundRect">
          <a:avLst/>
        </a:prstGeom>
        <a:solidFill>
          <a:schemeClr val="bg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600" b="1" kern="1200" dirty="0" smtClean="0">
              <a:latin typeface="Arial Narrow" pitchFamily="34" charset="0"/>
            </a:rPr>
            <a:t>Conceptualisation</a:t>
          </a:r>
          <a:endParaRPr lang="en-ZA" sz="600" b="1" kern="1200" dirty="0">
            <a:latin typeface="Arial Narrow" pitchFamily="34" charset="0"/>
          </a:endParaRPr>
        </a:p>
      </dsp:txBody>
      <dsp:txXfrm>
        <a:off x="1773931" y="146740"/>
        <a:ext cx="688565" cy="236594"/>
      </dsp:txXfrm>
    </dsp:sp>
    <dsp:sp modelId="{26707DEF-C2A3-4F04-A445-14F8309FEEDD}">
      <dsp:nvSpPr>
        <dsp:cNvPr id="0" name=""/>
        <dsp:cNvSpPr/>
      </dsp:nvSpPr>
      <dsp:spPr>
        <a:xfrm>
          <a:off x="872907" y="176517"/>
          <a:ext cx="2077080" cy="2077080"/>
        </a:xfrm>
        <a:custGeom>
          <a:avLst/>
          <a:gdLst/>
          <a:ahLst/>
          <a:cxnLst/>
          <a:rect l="0" t="0" r="0" b="0"/>
          <a:pathLst>
            <a:path>
              <a:moveTo>
                <a:pt x="1728095" y="261958"/>
              </a:moveTo>
              <a:arcTo wR="1038540" hR="1038540" stAng="18696183" swAng="1637246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AA8E5-37F0-48C6-B23C-7449C5597EAE}">
      <dsp:nvSpPr>
        <dsp:cNvPr id="0" name=""/>
        <dsp:cNvSpPr/>
      </dsp:nvSpPr>
      <dsp:spPr>
        <a:xfrm>
          <a:off x="2609651" y="992233"/>
          <a:ext cx="678063" cy="172924"/>
        </a:xfrm>
        <a:prstGeom prst="roundRect">
          <a:avLst/>
        </a:prstGeom>
        <a:solidFill>
          <a:schemeClr val="bg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600" b="1" kern="1200" dirty="0" smtClean="0">
              <a:latin typeface="Arial Narrow" pitchFamily="34" charset="0"/>
            </a:rPr>
            <a:t>Data</a:t>
          </a:r>
          <a:r>
            <a:rPr lang="en-ZA" sz="600" kern="1200" dirty="0" smtClean="0"/>
            <a:t> </a:t>
          </a:r>
          <a:r>
            <a:rPr lang="en-ZA" sz="600" b="1" kern="1200" dirty="0" smtClean="0">
              <a:latin typeface="Arial Narrow" pitchFamily="34" charset="0"/>
            </a:rPr>
            <a:t>Collection</a:t>
          </a:r>
          <a:endParaRPr lang="en-ZA" sz="600" b="1" kern="1200" dirty="0">
            <a:latin typeface="Arial Narrow" pitchFamily="34" charset="0"/>
          </a:endParaRPr>
        </a:p>
      </dsp:txBody>
      <dsp:txXfrm>
        <a:off x="2618092" y="1000674"/>
        <a:ext cx="661181" cy="156042"/>
      </dsp:txXfrm>
    </dsp:sp>
    <dsp:sp modelId="{4FFE4E8A-8295-4C8D-A5C5-85BD884139AB}">
      <dsp:nvSpPr>
        <dsp:cNvPr id="0" name=""/>
        <dsp:cNvSpPr/>
      </dsp:nvSpPr>
      <dsp:spPr>
        <a:xfrm>
          <a:off x="1030200" y="655608"/>
          <a:ext cx="2077080" cy="2077080"/>
        </a:xfrm>
        <a:custGeom>
          <a:avLst/>
          <a:gdLst/>
          <a:ahLst/>
          <a:cxnLst/>
          <a:rect l="0" t="0" r="0" b="0"/>
          <a:pathLst>
            <a:path>
              <a:moveTo>
                <a:pt x="1933396" y="511473"/>
              </a:moveTo>
              <a:arcTo wR="1038540" hR="1038540" stAng="19770124" swAng="2218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34C10-9FDF-46FC-92E5-BE51376FEEDA}">
      <dsp:nvSpPr>
        <dsp:cNvPr id="0" name=""/>
        <dsp:cNvSpPr/>
      </dsp:nvSpPr>
      <dsp:spPr>
        <a:xfrm>
          <a:off x="2633169" y="1174800"/>
          <a:ext cx="678063" cy="184159"/>
        </a:xfrm>
        <a:prstGeom prst="roundRect">
          <a:avLst/>
        </a:prstGeom>
        <a:solidFill>
          <a:schemeClr val="bg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600" b="1" kern="1200" dirty="0" smtClean="0">
              <a:latin typeface="Arial Narrow" pitchFamily="34" charset="0"/>
            </a:rPr>
            <a:t>Data Analysis</a:t>
          </a:r>
          <a:endParaRPr lang="en-ZA" sz="600" b="1" kern="1200" dirty="0">
            <a:latin typeface="Arial Narrow" pitchFamily="34" charset="0"/>
          </a:endParaRPr>
        </a:p>
      </dsp:txBody>
      <dsp:txXfrm>
        <a:off x="2642159" y="1183790"/>
        <a:ext cx="660083" cy="166179"/>
      </dsp:txXfrm>
    </dsp:sp>
    <dsp:sp modelId="{5A1B637C-8A86-429D-9389-9C895C757AF3}">
      <dsp:nvSpPr>
        <dsp:cNvPr id="0" name=""/>
        <dsp:cNvSpPr/>
      </dsp:nvSpPr>
      <dsp:spPr>
        <a:xfrm>
          <a:off x="938698" y="4887"/>
          <a:ext cx="2077080" cy="2077080"/>
        </a:xfrm>
        <a:custGeom>
          <a:avLst/>
          <a:gdLst/>
          <a:ahLst/>
          <a:cxnLst/>
          <a:rect l="0" t="0" r="0" b="0"/>
          <a:pathLst>
            <a:path>
              <a:moveTo>
                <a:pt x="1965018" y="1507800"/>
              </a:moveTo>
              <a:arcTo wR="1038540" hR="1038540" stAng="1611729" swAng="1730852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1664F-2527-41AB-A31B-7501D64A8E2C}">
      <dsp:nvSpPr>
        <dsp:cNvPr id="0" name=""/>
        <dsp:cNvSpPr/>
      </dsp:nvSpPr>
      <dsp:spPr>
        <a:xfrm>
          <a:off x="1739978" y="1924245"/>
          <a:ext cx="678063" cy="262188"/>
        </a:xfrm>
        <a:prstGeom prst="roundRect">
          <a:avLst/>
        </a:prstGeom>
        <a:solidFill>
          <a:schemeClr val="bg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600" b="1" kern="1200" dirty="0" smtClean="0">
              <a:latin typeface="Arial Narrow" pitchFamily="34" charset="0"/>
            </a:rPr>
            <a:t>Findings</a:t>
          </a:r>
          <a:endParaRPr lang="en-ZA" sz="600" b="1" kern="1200" dirty="0">
            <a:latin typeface="Arial Narrow" pitchFamily="34" charset="0"/>
          </a:endParaRPr>
        </a:p>
      </dsp:txBody>
      <dsp:txXfrm>
        <a:off x="1752777" y="1937044"/>
        <a:ext cx="652465" cy="236590"/>
      </dsp:txXfrm>
    </dsp:sp>
    <dsp:sp modelId="{60288276-AFC0-4723-A8A7-EE755A8DE54C}">
      <dsp:nvSpPr>
        <dsp:cNvPr id="0" name=""/>
        <dsp:cNvSpPr/>
      </dsp:nvSpPr>
      <dsp:spPr>
        <a:xfrm>
          <a:off x="1247610" y="53220"/>
          <a:ext cx="2077080" cy="2077080"/>
        </a:xfrm>
        <a:custGeom>
          <a:avLst/>
          <a:gdLst/>
          <a:ahLst/>
          <a:cxnLst/>
          <a:rect l="0" t="0" r="0" b="0"/>
          <a:pathLst>
            <a:path>
              <a:moveTo>
                <a:pt x="366827" y="1830605"/>
              </a:moveTo>
              <a:arcTo wR="1038540" hR="1038540" stAng="7817982" swAng="1606751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5DD2AA-254F-4C11-B30C-202A87DD99C5}">
      <dsp:nvSpPr>
        <dsp:cNvPr id="0" name=""/>
        <dsp:cNvSpPr/>
      </dsp:nvSpPr>
      <dsp:spPr>
        <a:xfrm>
          <a:off x="936101" y="1165012"/>
          <a:ext cx="678063" cy="184154"/>
        </a:xfrm>
        <a:prstGeom prst="roundRect">
          <a:avLst/>
        </a:prstGeom>
        <a:solidFill>
          <a:schemeClr val="bg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600" b="1" kern="1200" dirty="0" smtClean="0">
              <a:latin typeface="Arial Narrow" pitchFamily="34" charset="0"/>
            </a:rPr>
            <a:t>Engagement</a:t>
          </a:r>
          <a:endParaRPr lang="en-ZA" sz="600" b="1" kern="1200" dirty="0">
            <a:latin typeface="Arial Narrow" pitchFamily="34" charset="0"/>
          </a:endParaRPr>
        </a:p>
      </dsp:txBody>
      <dsp:txXfrm>
        <a:off x="945091" y="1174002"/>
        <a:ext cx="660083" cy="166174"/>
      </dsp:txXfrm>
    </dsp:sp>
    <dsp:sp modelId="{01FB0B17-63A1-4632-8C17-CB0307E9FA4E}">
      <dsp:nvSpPr>
        <dsp:cNvPr id="0" name=""/>
        <dsp:cNvSpPr/>
      </dsp:nvSpPr>
      <dsp:spPr>
        <a:xfrm>
          <a:off x="1123526" y="-422871"/>
          <a:ext cx="2077080" cy="2077080"/>
        </a:xfrm>
        <a:custGeom>
          <a:avLst/>
          <a:gdLst/>
          <a:ahLst/>
          <a:cxnLst/>
          <a:rect l="0" t="0" r="0" b="0"/>
          <a:pathLst>
            <a:path>
              <a:moveTo>
                <a:pt x="151733" y="1579040"/>
              </a:moveTo>
              <a:arcTo wR="1038540" hR="1038540" stAng="8918287" swAng="1031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3AE7D-77CD-450D-A631-79FC5B2483C1}">
      <dsp:nvSpPr>
        <dsp:cNvPr id="0" name=""/>
        <dsp:cNvSpPr/>
      </dsp:nvSpPr>
      <dsp:spPr>
        <a:xfrm>
          <a:off x="936101" y="936104"/>
          <a:ext cx="678063" cy="184150"/>
        </a:xfrm>
        <a:prstGeom prst="roundRect">
          <a:avLst/>
        </a:prstGeom>
        <a:solidFill>
          <a:schemeClr val="bg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600" b="1" kern="1200" dirty="0" smtClean="0">
              <a:latin typeface="Arial Narrow" pitchFamily="34" charset="0"/>
            </a:rPr>
            <a:t>Translation</a:t>
          </a:r>
          <a:endParaRPr lang="en-ZA" sz="600" b="1" kern="1200" dirty="0">
            <a:latin typeface="Arial Narrow" pitchFamily="34" charset="0"/>
          </a:endParaRPr>
        </a:p>
      </dsp:txBody>
      <dsp:txXfrm>
        <a:off x="945090" y="945093"/>
        <a:ext cx="660085" cy="166172"/>
      </dsp:txXfrm>
    </dsp:sp>
    <dsp:sp modelId="{267063D5-F672-4FE9-A4FB-0BD40869B1B3}">
      <dsp:nvSpPr>
        <dsp:cNvPr id="0" name=""/>
        <dsp:cNvSpPr/>
      </dsp:nvSpPr>
      <dsp:spPr>
        <a:xfrm>
          <a:off x="1273020" y="161994"/>
          <a:ext cx="2077080" cy="2077080"/>
        </a:xfrm>
        <a:custGeom>
          <a:avLst/>
          <a:gdLst/>
          <a:ahLst/>
          <a:cxnLst/>
          <a:rect l="0" t="0" r="0" b="0"/>
          <a:pathLst>
            <a:path>
              <a:moveTo>
                <a:pt x="83950" y="629486"/>
              </a:moveTo>
              <a:arcTo wR="1038540" hR="1038540" stAng="12191746" swAng="1581226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FA950-0787-46A7-9F89-04CE959C3411}" type="datetimeFigureOut">
              <a:rPr lang="en-ZA" smtClean="0"/>
              <a:t>2016/05/20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453DB-B136-4AE9-BC84-7C0D7F6E8C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6816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806B4-BA5E-4D26-A3CA-BDDD50C2DFD6}" type="datetimeFigureOut">
              <a:rPr lang="en-ZA" smtClean="0"/>
              <a:t>2016/05/20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7979A-8880-4097-B0AD-544176FC3DB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0778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7979A-8880-4097-B0AD-544176FC3DB8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5534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7979A-8880-4097-B0AD-544176FC3DB8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6673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BB4B8-9DF0-4B1F-923B-EA382C142649}" type="slidenum">
              <a:rPr lang="en-ZA" smtClean="0"/>
              <a:pPr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5070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7979A-8880-4097-B0AD-544176FC3DB8}" type="slidenum">
              <a:rPr lang="en-ZA" smtClean="0"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2831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BB4B8-9DF0-4B1F-923B-EA382C142649}" type="slidenum">
              <a:rPr lang="en-ZA" smtClean="0"/>
              <a:pPr/>
              <a:t>28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24106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8E98-21CF-4BD1-8944-DF3E88498B5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62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7979A-8880-4097-B0AD-544176FC3DB8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5534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8E98-21CF-4BD1-8944-DF3E88498B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95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8E98-21CF-4BD1-8944-DF3E88498B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BB4B8-9DF0-4B1F-923B-EA382C142649}" type="slidenum">
              <a:rPr lang="en-ZA" smtClean="0"/>
              <a:pPr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63468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8E98-21CF-4BD1-8944-DF3E88498B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44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BB4B8-9DF0-4B1F-923B-EA382C142649}" type="slidenum">
              <a:rPr lang="en-ZA" smtClean="0"/>
              <a:pPr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010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7979A-8880-4097-B0AD-544176FC3DB8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65158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89888-28B0-4DB0-B8FD-6EFF7182B2CB}" type="slidenum">
              <a:rPr lang="en-ZA" smtClean="0"/>
              <a:pPr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887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36E0-508C-4920-A70E-9864C8FEACE9}" type="datetimeFigureOut">
              <a:rPr lang="en-ZA" smtClean="0"/>
              <a:t>2016/05/20</a:t>
            </a:fld>
            <a:endParaRPr lang="en-Z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A4D8C-6DD9-4064-AD90-49C11ACE1E19}" type="slidenum">
              <a:rPr lang="en-ZA" smtClean="0"/>
              <a:t>‹#›</a:t>
            </a:fld>
            <a:endParaRPr lang="en-Z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36E0-508C-4920-A70E-9864C8FEACE9}" type="datetimeFigureOut">
              <a:rPr lang="en-ZA" smtClean="0"/>
              <a:t>2016/05/20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4D8C-6DD9-4064-AD90-49C11ACE1E19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36E0-508C-4920-A70E-9864C8FEACE9}" type="datetimeFigureOut">
              <a:rPr lang="en-ZA" smtClean="0"/>
              <a:t>2016/05/20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4D8C-6DD9-4064-AD90-49C11ACE1E19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0575"/>
            <a:ext cx="8291513" cy="34829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1365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36E0-508C-4920-A70E-9864C8FEACE9}" type="datetimeFigureOut">
              <a:rPr lang="en-ZA" smtClean="0"/>
              <a:t>2016/05/20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4D8C-6DD9-4064-AD90-49C11ACE1E19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36E0-508C-4920-A70E-9864C8FEACE9}" type="datetimeFigureOut">
              <a:rPr lang="en-ZA" smtClean="0"/>
              <a:t>2016/05/20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4D8C-6DD9-4064-AD90-49C11ACE1E19}" type="slidenum">
              <a:rPr lang="en-ZA" smtClean="0"/>
              <a:t>‹#›</a:t>
            </a:fld>
            <a:endParaRPr lang="en-Z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36E0-508C-4920-A70E-9864C8FEACE9}" type="datetimeFigureOut">
              <a:rPr lang="en-ZA" smtClean="0"/>
              <a:t>2016/05/20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4D8C-6DD9-4064-AD90-49C11ACE1E19}" type="slidenum">
              <a:rPr lang="en-ZA" smtClean="0"/>
              <a:t>‹#›</a:t>
            </a:fld>
            <a:endParaRPr lang="en-Z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36E0-508C-4920-A70E-9864C8FEACE9}" type="datetimeFigureOut">
              <a:rPr lang="en-ZA" smtClean="0"/>
              <a:t>2016/05/20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4D8C-6DD9-4064-AD90-49C11ACE1E19}" type="slidenum">
              <a:rPr lang="en-ZA" smtClean="0"/>
              <a:t>‹#›</a:t>
            </a:fld>
            <a:endParaRPr lang="en-Z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36E0-508C-4920-A70E-9864C8FEACE9}" type="datetimeFigureOut">
              <a:rPr lang="en-ZA" smtClean="0"/>
              <a:t>2016/05/20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4D8C-6DD9-4064-AD90-49C11ACE1E19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36E0-508C-4920-A70E-9864C8FEACE9}" type="datetimeFigureOut">
              <a:rPr lang="en-ZA" smtClean="0"/>
              <a:t>2016/05/20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4D8C-6DD9-4064-AD90-49C11ACE1E19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36E0-508C-4920-A70E-9864C8FEACE9}" type="datetimeFigureOut">
              <a:rPr lang="en-ZA" smtClean="0"/>
              <a:t>2016/05/20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4D8C-6DD9-4064-AD90-49C11ACE1E19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36E0-508C-4920-A70E-9864C8FEACE9}" type="datetimeFigureOut">
              <a:rPr lang="en-ZA" smtClean="0"/>
              <a:t>2016/05/20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4D8C-6DD9-4064-AD90-49C11ACE1E19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81136E0-508C-4920-A70E-9864C8FEACE9}" type="datetimeFigureOut">
              <a:rPr lang="en-ZA" smtClean="0"/>
              <a:t>2016/05/20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FBA4D8C-6DD9-4064-AD90-49C11ACE1E19}" type="slidenum">
              <a:rPr lang="en-ZA" smtClean="0"/>
              <a:t>‹#›</a:t>
            </a:fld>
            <a:endParaRPr lang="en-Z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niso.org/news/pr/view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M6XawJ7-88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tmetric.com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altmetric.com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help.crossref.org/#what_is_a_doi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altmetric.com/blog/" TargetMode="External"/><Relationship Id="rId2" Type="http://schemas.openxmlformats.org/officeDocument/2006/relationships/hyperlink" Target="http://altmetric.com/blog/getting-scholarly-conversations-instantly-altmetric-i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272807" cy="309634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ZA" sz="3100" cap="all" dirty="0" smtClean="0"/>
              <a:t>An introduction to </a:t>
            </a:r>
            <a:br>
              <a:rPr lang="en-ZA" sz="3100" cap="all" dirty="0" smtClean="0"/>
            </a:br>
            <a:r>
              <a:rPr lang="en-ZA" sz="3100" cap="all" dirty="0"/>
              <a:t/>
            </a:r>
            <a:br>
              <a:rPr lang="en-ZA" sz="3100" cap="all" dirty="0"/>
            </a:br>
            <a:r>
              <a:rPr lang="en-ZA" cap="all" dirty="0" err="1" smtClean="0"/>
              <a:t>aLTmetrics</a:t>
            </a:r>
            <a:r>
              <a:rPr lang="en-ZA" dirty="0" smtClean="0"/>
              <a:t/>
            </a:r>
            <a:br>
              <a:rPr lang="en-ZA" dirty="0" smtClean="0"/>
            </a:br>
            <a:endParaRPr lang="en-ZA" sz="3600" dirty="0">
              <a:solidFill>
                <a:srgbClr val="C8469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31936"/>
            <a:ext cx="6400800" cy="1752600"/>
          </a:xfrm>
        </p:spPr>
        <p:txBody>
          <a:bodyPr>
            <a:normAutofit/>
          </a:bodyPr>
          <a:lstStyle/>
          <a:p>
            <a:r>
              <a:rPr lang="en-ZA" dirty="0" smtClean="0"/>
              <a:t>Sarah Goodier</a:t>
            </a:r>
          </a:p>
          <a:p>
            <a:r>
              <a:rPr lang="en-ZA" sz="2000" dirty="0" smtClean="0"/>
              <a:t>May 2016</a:t>
            </a:r>
          </a:p>
        </p:txBody>
      </p:sp>
      <p:pic>
        <p:nvPicPr>
          <p:cNvPr id="7" name="Picture 6" descr="2_by-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322357"/>
            <a:ext cx="1440160" cy="50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90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Other Impact Measures: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H-index: authors, not articles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73352"/>
            <a:ext cx="3733800" cy="471830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400" dirty="0"/>
              <a:t>“The H-index measures the maximum number of papers N you have, all of which have at least N citations. So if you have 3 papers with at least 3 citations, but you don’t have 4 papers with at least 4 citations then your H-index is 3.”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6400"/>
            <a:ext cx="4038600" cy="37111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5856" y="6453336"/>
            <a:ext cx="586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Bateman, A. (2012, October 19). Why I love the H-index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777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Citations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4525963"/>
          </a:xfrm>
        </p:spPr>
        <p:txBody>
          <a:bodyPr>
            <a:normAutofit/>
          </a:bodyPr>
          <a:lstStyle/>
          <a:p>
            <a:r>
              <a:rPr lang="en-ZA" dirty="0" smtClean="0"/>
              <a:t>Citations are the norm but have been criticised for </a:t>
            </a:r>
          </a:p>
          <a:p>
            <a:pPr lvl="1"/>
            <a:r>
              <a:rPr lang="en-ZA" dirty="0" smtClean="0"/>
              <a:t>Delays (</a:t>
            </a:r>
            <a:r>
              <a:rPr lang="en-ZA" sz="2000" dirty="0" smtClean="0">
                <a:latin typeface="Arial Narrow" panose="020B0606020202030204" pitchFamily="34" charset="0"/>
              </a:rPr>
              <a:t>citation latency</a:t>
            </a:r>
            <a:r>
              <a:rPr lang="en-ZA" dirty="0" smtClean="0"/>
              <a:t>)</a:t>
            </a:r>
          </a:p>
          <a:p>
            <a:pPr lvl="1"/>
            <a:r>
              <a:rPr lang="en-ZA" dirty="0" smtClean="0"/>
              <a:t>Not measuring quality (</a:t>
            </a:r>
            <a:r>
              <a:rPr lang="en-ZA" sz="1900" dirty="0" smtClean="0">
                <a:latin typeface="Arial Narrow" panose="020B0606020202030204" pitchFamily="34" charset="0"/>
              </a:rPr>
              <a:t>cited  because it is wrong, objectionable</a:t>
            </a:r>
            <a:r>
              <a:rPr lang="en-ZA" dirty="0" smtClean="0"/>
              <a:t>)</a:t>
            </a:r>
          </a:p>
          <a:p>
            <a:pPr lvl="1"/>
            <a:r>
              <a:rPr lang="en-ZA" dirty="0" smtClean="0"/>
              <a:t>Measuring only one research output (</a:t>
            </a:r>
            <a:r>
              <a:rPr lang="en-ZA" sz="2000" dirty="0" smtClean="0">
                <a:latin typeface="Arial Narrow" panose="020B0606020202030204" pitchFamily="34" charset="0"/>
              </a:rPr>
              <a:t>research article)</a:t>
            </a:r>
          </a:p>
          <a:p>
            <a:pPr lvl="1"/>
            <a:r>
              <a:rPr lang="en-ZA" dirty="0" smtClean="0"/>
              <a:t>Measuring only scholar-scholar (</a:t>
            </a:r>
            <a:r>
              <a:rPr lang="en-ZA" sz="2000" dirty="0" smtClean="0">
                <a:latin typeface="Arial Narrow" panose="020B0606020202030204" pitchFamily="34" charset="0"/>
              </a:rPr>
              <a:t>not scholar- society</a:t>
            </a:r>
            <a:r>
              <a:rPr lang="en-ZA" dirty="0" smtClean="0"/>
              <a:t>)</a:t>
            </a:r>
          </a:p>
          <a:p>
            <a:pPr lvl="1"/>
            <a:r>
              <a:rPr lang="en-ZA" dirty="0" smtClean="0"/>
              <a:t>Easy to game</a:t>
            </a:r>
          </a:p>
          <a:p>
            <a:pPr lvl="1"/>
            <a:endParaRPr lang="en-ZA" dirty="0" smtClean="0"/>
          </a:p>
          <a:p>
            <a:r>
              <a:rPr lang="en-ZA" dirty="0" smtClean="0"/>
              <a:t>Nevertheless, they count</a:t>
            </a:r>
          </a:p>
          <a:p>
            <a:pPr lvl="1"/>
            <a:r>
              <a:rPr lang="en-ZA" dirty="0" smtClean="0"/>
              <a:t>Especially for scholar-scholar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905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04" y="1322808"/>
            <a:ext cx="8280400" cy="378000"/>
          </a:xfrm>
        </p:spPr>
        <p:txBody>
          <a:bodyPr>
            <a:noAutofit/>
          </a:bodyPr>
          <a:lstStyle/>
          <a:p>
            <a:r>
              <a:rPr lang="en-AU" sz="3600" dirty="0" smtClean="0"/>
              <a:t>The rise of academic online services and social media</a:t>
            </a:r>
            <a:r>
              <a:rPr lang="en-AU" sz="3600" baseline="30000" dirty="0" smtClean="0"/>
              <a:t>1</a:t>
            </a:r>
            <a:endParaRPr lang="en-AU" sz="3600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149080"/>
            <a:ext cx="8291513" cy="153849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AU" sz="2000" dirty="0" smtClean="0"/>
              <a:t>17 million faculty members and graduate students in the world</a:t>
            </a:r>
            <a:r>
              <a:rPr lang="en-AU" sz="2000" baseline="30000" dirty="0" smtClean="0"/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582675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sz="1400" dirty="0" smtClean="0"/>
              <a:t>http://www.uncp.edu/home/acurtis/NewMedia/SocialMedia/SocialMediaHistory.html</a:t>
            </a:r>
          </a:p>
          <a:p>
            <a:pPr marL="342900" indent="-342900">
              <a:buAutoNum type="arabicPeriod"/>
            </a:pPr>
            <a:r>
              <a:rPr lang="en-AU" sz="1400" dirty="0" smtClean="0"/>
              <a:t>http://www.richardprice.io/post/12855561694/the-number-of-academics-and-graduate-students-in-the</a:t>
            </a:r>
            <a:endParaRPr lang="en-AU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323528" y="1052736"/>
            <a:ext cx="8568952" cy="3415927"/>
            <a:chOff x="323528" y="1052736"/>
            <a:chExt cx="8568952" cy="3415927"/>
          </a:xfrm>
        </p:grpSpPr>
        <p:sp>
          <p:nvSpPr>
            <p:cNvPr id="7" name="Notched Right Arrow 6"/>
            <p:cNvSpPr/>
            <p:nvPr/>
          </p:nvSpPr>
          <p:spPr>
            <a:xfrm>
              <a:off x="323528" y="2077514"/>
              <a:ext cx="8568952" cy="1366371"/>
            </a:xfrm>
            <a:prstGeom prst="notchedRightArrow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323833" y="1052736"/>
              <a:ext cx="923526" cy="1366371"/>
            </a:xfrm>
            <a:custGeom>
              <a:avLst/>
              <a:gdLst>
                <a:gd name="connsiteX0" fmla="*/ 0 w 923526"/>
                <a:gd name="connsiteY0" fmla="*/ 0 h 1366371"/>
                <a:gd name="connsiteX1" fmla="*/ 923526 w 923526"/>
                <a:gd name="connsiteY1" fmla="*/ 0 h 1366371"/>
                <a:gd name="connsiteX2" fmla="*/ 923526 w 923526"/>
                <a:gd name="connsiteY2" fmla="*/ 1366371 h 1366371"/>
                <a:gd name="connsiteX3" fmla="*/ 0 w 923526"/>
                <a:gd name="connsiteY3" fmla="*/ 1366371 h 1366371"/>
                <a:gd name="connsiteX4" fmla="*/ 0 w 923526"/>
                <a:gd name="connsiteY4" fmla="*/ 0 h 1366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26" h="1366371">
                  <a:moveTo>
                    <a:pt x="0" y="0"/>
                  </a:moveTo>
                  <a:lnTo>
                    <a:pt x="923526" y="0"/>
                  </a:lnTo>
                  <a:lnTo>
                    <a:pt x="923526" y="1366371"/>
                  </a:lnTo>
                  <a:lnTo>
                    <a:pt x="0" y="13663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b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kern="1200" dirty="0" smtClean="0"/>
                <a:t>1997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kern="1200" dirty="0" smtClean="0"/>
                <a:t>Blogging</a:t>
              </a:r>
              <a:endParaRPr lang="en-AU" sz="1200" kern="12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14800" y="2589903"/>
              <a:ext cx="341592" cy="34159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1187624" y="3102292"/>
              <a:ext cx="1152128" cy="1366371"/>
            </a:xfrm>
            <a:custGeom>
              <a:avLst/>
              <a:gdLst>
                <a:gd name="connsiteX0" fmla="*/ 0 w 923526"/>
                <a:gd name="connsiteY0" fmla="*/ 0 h 1366371"/>
                <a:gd name="connsiteX1" fmla="*/ 923526 w 923526"/>
                <a:gd name="connsiteY1" fmla="*/ 0 h 1366371"/>
                <a:gd name="connsiteX2" fmla="*/ 923526 w 923526"/>
                <a:gd name="connsiteY2" fmla="*/ 1366371 h 1366371"/>
                <a:gd name="connsiteX3" fmla="*/ 0 w 923526"/>
                <a:gd name="connsiteY3" fmla="*/ 1366371 h 1366371"/>
                <a:gd name="connsiteX4" fmla="*/ 0 w 923526"/>
                <a:gd name="connsiteY4" fmla="*/ 0 h 1366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26" h="1366371">
                  <a:moveTo>
                    <a:pt x="0" y="0"/>
                  </a:moveTo>
                  <a:lnTo>
                    <a:pt x="923526" y="0"/>
                  </a:lnTo>
                  <a:lnTo>
                    <a:pt x="923526" y="1366371"/>
                  </a:lnTo>
                  <a:lnTo>
                    <a:pt x="0" y="13663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kern="1200" dirty="0" smtClean="0"/>
                <a:t>1999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kern="1200" dirty="0" smtClean="0"/>
                <a:t>Friends Reunited (UK)</a:t>
              </a:r>
              <a:endParaRPr lang="en-AU" sz="1200" kern="12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584503" y="2589903"/>
              <a:ext cx="341592" cy="34159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2263239" y="1052736"/>
              <a:ext cx="923526" cy="1366371"/>
            </a:xfrm>
            <a:custGeom>
              <a:avLst/>
              <a:gdLst>
                <a:gd name="connsiteX0" fmla="*/ 0 w 923526"/>
                <a:gd name="connsiteY0" fmla="*/ 0 h 1366371"/>
                <a:gd name="connsiteX1" fmla="*/ 923526 w 923526"/>
                <a:gd name="connsiteY1" fmla="*/ 0 h 1366371"/>
                <a:gd name="connsiteX2" fmla="*/ 923526 w 923526"/>
                <a:gd name="connsiteY2" fmla="*/ 1366371 h 1366371"/>
                <a:gd name="connsiteX3" fmla="*/ 0 w 923526"/>
                <a:gd name="connsiteY3" fmla="*/ 1366371 h 1366371"/>
                <a:gd name="connsiteX4" fmla="*/ 0 w 923526"/>
                <a:gd name="connsiteY4" fmla="*/ 0 h 1366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26" h="1366371">
                  <a:moveTo>
                    <a:pt x="0" y="0"/>
                  </a:moveTo>
                  <a:lnTo>
                    <a:pt x="923526" y="0"/>
                  </a:lnTo>
                  <a:lnTo>
                    <a:pt x="923526" y="1366371"/>
                  </a:lnTo>
                  <a:lnTo>
                    <a:pt x="0" y="13663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b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kern="1200" dirty="0" smtClean="0"/>
                <a:t>2001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kern="1200" dirty="0" smtClean="0"/>
                <a:t>Wikipedia</a:t>
              </a:r>
              <a:endParaRPr lang="en-AU" sz="1200" kern="12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2554206" y="2589903"/>
              <a:ext cx="341592" cy="34159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059832" y="3102292"/>
              <a:ext cx="1296144" cy="1366371"/>
            </a:xfrm>
            <a:custGeom>
              <a:avLst/>
              <a:gdLst>
                <a:gd name="connsiteX0" fmla="*/ 0 w 923526"/>
                <a:gd name="connsiteY0" fmla="*/ 0 h 1366371"/>
                <a:gd name="connsiteX1" fmla="*/ 923526 w 923526"/>
                <a:gd name="connsiteY1" fmla="*/ 0 h 1366371"/>
                <a:gd name="connsiteX2" fmla="*/ 923526 w 923526"/>
                <a:gd name="connsiteY2" fmla="*/ 1366371 h 1366371"/>
                <a:gd name="connsiteX3" fmla="*/ 0 w 923526"/>
                <a:gd name="connsiteY3" fmla="*/ 1366371 h 1366371"/>
                <a:gd name="connsiteX4" fmla="*/ 0 w 923526"/>
                <a:gd name="connsiteY4" fmla="*/ 0 h 1366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26" h="1366371">
                  <a:moveTo>
                    <a:pt x="0" y="0"/>
                  </a:moveTo>
                  <a:lnTo>
                    <a:pt x="923526" y="0"/>
                  </a:lnTo>
                  <a:lnTo>
                    <a:pt x="923526" y="1366371"/>
                  </a:lnTo>
                  <a:lnTo>
                    <a:pt x="0" y="13663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kern="1200" dirty="0" smtClean="0"/>
                <a:t>2002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kern="1200" dirty="0" smtClean="0"/>
                <a:t>Friendster (US)</a:t>
              </a:r>
              <a:endParaRPr lang="en-AU" sz="1200" kern="12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523908" y="2589903"/>
              <a:ext cx="341592" cy="34159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4202644" y="1052736"/>
              <a:ext cx="923526" cy="1366371"/>
            </a:xfrm>
            <a:custGeom>
              <a:avLst/>
              <a:gdLst>
                <a:gd name="connsiteX0" fmla="*/ 0 w 923526"/>
                <a:gd name="connsiteY0" fmla="*/ 0 h 1366371"/>
                <a:gd name="connsiteX1" fmla="*/ 923526 w 923526"/>
                <a:gd name="connsiteY1" fmla="*/ 0 h 1366371"/>
                <a:gd name="connsiteX2" fmla="*/ 923526 w 923526"/>
                <a:gd name="connsiteY2" fmla="*/ 1366371 h 1366371"/>
                <a:gd name="connsiteX3" fmla="*/ 0 w 923526"/>
                <a:gd name="connsiteY3" fmla="*/ 1366371 h 1366371"/>
                <a:gd name="connsiteX4" fmla="*/ 0 w 923526"/>
                <a:gd name="connsiteY4" fmla="*/ 0 h 1366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26" h="1366371">
                  <a:moveTo>
                    <a:pt x="0" y="0"/>
                  </a:moveTo>
                  <a:lnTo>
                    <a:pt x="923526" y="0"/>
                  </a:lnTo>
                  <a:lnTo>
                    <a:pt x="923526" y="1366371"/>
                  </a:lnTo>
                  <a:lnTo>
                    <a:pt x="0" y="13663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b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kern="1200" dirty="0" smtClean="0"/>
                <a:t>2003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kern="1200" dirty="0" smtClean="0"/>
                <a:t>LinkedIn</a:t>
              </a:r>
              <a:endParaRPr lang="en-AU" sz="1200" kern="12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4493611" y="2589903"/>
              <a:ext cx="341592" cy="34159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4932040" y="3102292"/>
              <a:ext cx="1440160" cy="1366371"/>
            </a:xfrm>
            <a:custGeom>
              <a:avLst/>
              <a:gdLst>
                <a:gd name="connsiteX0" fmla="*/ 0 w 923526"/>
                <a:gd name="connsiteY0" fmla="*/ 0 h 1366371"/>
                <a:gd name="connsiteX1" fmla="*/ 923526 w 923526"/>
                <a:gd name="connsiteY1" fmla="*/ 0 h 1366371"/>
                <a:gd name="connsiteX2" fmla="*/ 923526 w 923526"/>
                <a:gd name="connsiteY2" fmla="*/ 1366371 h 1366371"/>
                <a:gd name="connsiteX3" fmla="*/ 0 w 923526"/>
                <a:gd name="connsiteY3" fmla="*/ 1366371 h 1366371"/>
                <a:gd name="connsiteX4" fmla="*/ 0 w 923526"/>
                <a:gd name="connsiteY4" fmla="*/ 0 h 1366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26" h="1366371">
                  <a:moveTo>
                    <a:pt x="0" y="0"/>
                  </a:moveTo>
                  <a:lnTo>
                    <a:pt x="923526" y="0"/>
                  </a:lnTo>
                  <a:lnTo>
                    <a:pt x="923526" y="1366371"/>
                  </a:lnTo>
                  <a:lnTo>
                    <a:pt x="0" y="13663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kern="1200" dirty="0" smtClean="0"/>
                <a:t>2004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kern="1200" dirty="0" smtClean="0"/>
                <a:t>Facebook, MySpace, Flickr, Podcasting</a:t>
              </a:r>
              <a:endParaRPr lang="en-AU" sz="1200" kern="120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463313" y="2589903"/>
              <a:ext cx="341592" cy="34159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6142049" y="1052736"/>
              <a:ext cx="923526" cy="1366371"/>
            </a:xfrm>
            <a:custGeom>
              <a:avLst/>
              <a:gdLst>
                <a:gd name="connsiteX0" fmla="*/ 0 w 923526"/>
                <a:gd name="connsiteY0" fmla="*/ 0 h 1366371"/>
                <a:gd name="connsiteX1" fmla="*/ 923526 w 923526"/>
                <a:gd name="connsiteY1" fmla="*/ 0 h 1366371"/>
                <a:gd name="connsiteX2" fmla="*/ 923526 w 923526"/>
                <a:gd name="connsiteY2" fmla="*/ 1366371 h 1366371"/>
                <a:gd name="connsiteX3" fmla="*/ 0 w 923526"/>
                <a:gd name="connsiteY3" fmla="*/ 1366371 h 1366371"/>
                <a:gd name="connsiteX4" fmla="*/ 0 w 923526"/>
                <a:gd name="connsiteY4" fmla="*/ 0 h 1366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26" h="1366371">
                  <a:moveTo>
                    <a:pt x="0" y="0"/>
                  </a:moveTo>
                  <a:lnTo>
                    <a:pt x="923526" y="0"/>
                  </a:lnTo>
                  <a:lnTo>
                    <a:pt x="923526" y="1366371"/>
                  </a:lnTo>
                  <a:lnTo>
                    <a:pt x="0" y="13663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b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kern="1200" dirty="0" smtClean="0"/>
                <a:t>2005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kern="1200" dirty="0" smtClean="0"/>
                <a:t>YouTube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6433016" y="2589903"/>
              <a:ext cx="341592" cy="34159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111752" y="3102292"/>
              <a:ext cx="923526" cy="1366371"/>
            </a:xfrm>
            <a:custGeom>
              <a:avLst/>
              <a:gdLst>
                <a:gd name="connsiteX0" fmla="*/ 0 w 923526"/>
                <a:gd name="connsiteY0" fmla="*/ 0 h 1366371"/>
                <a:gd name="connsiteX1" fmla="*/ 923526 w 923526"/>
                <a:gd name="connsiteY1" fmla="*/ 0 h 1366371"/>
                <a:gd name="connsiteX2" fmla="*/ 923526 w 923526"/>
                <a:gd name="connsiteY2" fmla="*/ 1366371 h 1366371"/>
                <a:gd name="connsiteX3" fmla="*/ 0 w 923526"/>
                <a:gd name="connsiteY3" fmla="*/ 1366371 h 1366371"/>
                <a:gd name="connsiteX4" fmla="*/ 0 w 923526"/>
                <a:gd name="connsiteY4" fmla="*/ 0 h 1366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26" h="1366371">
                  <a:moveTo>
                    <a:pt x="0" y="0"/>
                  </a:moveTo>
                  <a:lnTo>
                    <a:pt x="923526" y="0"/>
                  </a:lnTo>
                  <a:lnTo>
                    <a:pt x="923526" y="1366371"/>
                  </a:lnTo>
                  <a:lnTo>
                    <a:pt x="0" y="13663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kern="1200" dirty="0" smtClean="0"/>
                <a:t>2006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kern="1200" dirty="0" smtClean="0"/>
                <a:t>Twitter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7402719" y="2589903"/>
              <a:ext cx="341592" cy="34159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4" name="TextBox 23"/>
          <p:cNvSpPr txBox="1"/>
          <p:nvPr/>
        </p:nvSpPr>
        <p:spPr>
          <a:xfrm>
            <a:off x="2807295" y="6534834"/>
            <a:ext cx="6336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dirty="0" smtClean="0">
                <a:latin typeface="Arial Narrow" panose="020B0606020202030204" pitchFamily="34" charset="0"/>
              </a:rPr>
              <a:t>From Pat </a:t>
            </a:r>
            <a:r>
              <a:rPr lang="en-ZA" dirty="0" err="1" smtClean="0">
                <a:latin typeface="Arial Narrow" panose="020B0606020202030204" pitchFamily="34" charset="0"/>
              </a:rPr>
              <a:t>Loria</a:t>
            </a:r>
            <a:r>
              <a:rPr lang="en-ZA" dirty="0" smtClean="0">
                <a:latin typeface="Arial Narrow" panose="020B0606020202030204" pitchFamily="34" charset="0"/>
              </a:rPr>
              <a:t>, </a:t>
            </a:r>
            <a:r>
              <a:rPr lang="en-AU" dirty="0" err="1">
                <a:latin typeface="Arial Narrow" panose="020B0606020202030204" pitchFamily="34" charset="0"/>
              </a:rPr>
              <a:t>Altmetrics</a:t>
            </a:r>
            <a:r>
              <a:rPr lang="en-AU" dirty="0">
                <a:latin typeface="Arial Narrow" panose="020B0606020202030204" pitchFamily="34" charset="0"/>
              </a:rPr>
              <a:t> as indicators of public </a:t>
            </a:r>
            <a:r>
              <a:rPr lang="en-AU" dirty="0" smtClean="0">
                <a:latin typeface="Arial Narrow" panose="020B0606020202030204" pitchFamily="34" charset="0"/>
              </a:rPr>
              <a:t>impact, 2013</a:t>
            </a:r>
            <a:endParaRPr lang="en-AU" dirty="0">
              <a:latin typeface="Arial Narrow" panose="020B0606020202030204" pitchFamily="34" charset="0"/>
            </a:endParaRPr>
          </a:p>
          <a:p>
            <a:pPr algn="r"/>
            <a:r>
              <a:rPr lang="en-ZA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0859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800" dirty="0" smtClean="0"/>
              <a:t>Broader measures of impact</a:t>
            </a:r>
            <a:endParaRPr lang="en-ZA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848872" cy="3943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24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81038"/>
            <a:ext cx="88773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89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772816"/>
            <a:ext cx="4076889" cy="128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049" y="34881"/>
            <a:ext cx="5551951" cy="681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2" y="325978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http://altmetrics.org/manifesto/</a:t>
            </a:r>
          </a:p>
        </p:txBody>
      </p:sp>
    </p:spTree>
    <p:extLst>
      <p:ext uri="{BB962C8B-B14F-4D97-AF65-F5344CB8AC3E}">
        <p14:creationId xmlns:p14="http://schemas.microsoft.com/office/powerpoint/2010/main" val="420098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Defining Altmetrics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892480" cy="5069160"/>
          </a:xfrm>
        </p:spPr>
        <p:txBody>
          <a:bodyPr>
            <a:normAutofit/>
          </a:bodyPr>
          <a:lstStyle/>
          <a:p>
            <a:r>
              <a:rPr lang="en-ZA" dirty="0" smtClean="0"/>
              <a:t>About new ways of measuring impact and influence of research</a:t>
            </a:r>
          </a:p>
          <a:p>
            <a:pPr lvl="1"/>
            <a:r>
              <a:rPr lang="en-ZA" dirty="0" smtClean="0"/>
              <a:t>Social media</a:t>
            </a:r>
          </a:p>
          <a:p>
            <a:pPr lvl="1"/>
            <a:r>
              <a:rPr lang="en-ZA" dirty="0" smtClean="0"/>
              <a:t>Scholar- community</a:t>
            </a:r>
          </a:p>
          <a:p>
            <a:pPr marL="457200" lvl="1" indent="0">
              <a:buNone/>
            </a:pPr>
            <a:r>
              <a:rPr lang="en-ZA" dirty="0" smtClean="0"/>
              <a:t>as well as</a:t>
            </a:r>
          </a:p>
          <a:p>
            <a:pPr lvl="1"/>
            <a:r>
              <a:rPr lang="en-ZA" dirty="0" smtClean="0"/>
              <a:t>Scholar- scholar</a:t>
            </a:r>
          </a:p>
          <a:p>
            <a:pPr lvl="1"/>
            <a:endParaRPr lang="en-ZA" dirty="0" smtClean="0"/>
          </a:p>
          <a:p>
            <a:r>
              <a:rPr lang="en-ZA" dirty="0" smtClean="0"/>
              <a:t>About new focus” </a:t>
            </a:r>
            <a:r>
              <a:rPr lang="en-ZA" sz="2800" dirty="0"/>
              <a:t>(“non-traditional </a:t>
            </a:r>
            <a:r>
              <a:rPr lang="en-ZA" sz="2800" dirty="0" smtClean="0"/>
              <a:t>“outputs)</a:t>
            </a:r>
          </a:p>
          <a:p>
            <a:pPr lvl="1"/>
            <a:r>
              <a:rPr lang="en-ZA" dirty="0" smtClean="0"/>
              <a:t>From journal article</a:t>
            </a:r>
          </a:p>
          <a:p>
            <a:pPr lvl="1"/>
            <a:r>
              <a:rPr lang="en-ZA" dirty="0" smtClean="0"/>
              <a:t>All research “products”</a:t>
            </a:r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9869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Defining </a:t>
            </a:r>
            <a:r>
              <a:rPr lang="en-ZA" dirty="0" err="1" smtClean="0"/>
              <a:t>AltMetrics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Different definitions (a problem)</a:t>
            </a:r>
          </a:p>
          <a:p>
            <a:r>
              <a:rPr lang="en-ZA" dirty="0" smtClean="0"/>
              <a:t>Goals</a:t>
            </a:r>
          </a:p>
          <a:p>
            <a:pPr lvl="1"/>
            <a:r>
              <a:rPr lang="en-ZA" dirty="0" smtClean="0"/>
              <a:t>To be more timely than citations</a:t>
            </a:r>
          </a:p>
          <a:p>
            <a:pPr lvl="1"/>
            <a:r>
              <a:rPr lang="en-ZA" dirty="0" smtClean="0"/>
              <a:t>To measure societal impact</a:t>
            </a:r>
          </a:p>
          <a:p>
            <a:pPr lvl="1"/>
            <a:r>
              <a:rPr lang="en-ZA" dirty="0" smtClean="0"/>
              <a:t>To value all research products</a:t>
            </a:r>
          </a:p>
          <a:p>
            <a:pPr marL="3600450" lvl="8" indent="0" algn="r">
              <a:buNone/>
            </a:pPr>
            <a:r>
              <a:rPr lang="en-ZA" dirty="0" err="1" smtClean="0"/>
              <a:t>Pinowar</a:t>
            </a:r>
            <a:r>
              <a:rPr lang="en-ZA" dirty="0" smtClean="0"/>
              <a:t> 2013</a:t>
            </a:r>
          </a:p>
          <a:p>
            <a:pPr lvl="1"/>
            <a:endParaRPr lang="en-ZA" dirty="0"/>
          </a:p>
          <a:p>
            <a:pPr marL="457200" lvl="1" indent="0">
              <a:buNone/>
            </a:pPr>
            <a:r>
              <a:rPr lang="en-ZA" dirty="0" smtClean="0"/>
              <a:t>“Altmetrics is a good idea but bad name, we would like to propose “</a:t>
            </a:r>
            <a:r>
              <a:rPr lang="en-ZA" dirty="0" err="1" smtClean="0"/>
              <a:t>influmetrics</a:t>
            </a:r>
            <a:r>
              <a:rPr lang="en-ZA" dirty="0" smtClean="0"/>
              <a:t>”</a:t>
            </a:r>
          </a:p>
          <a:p>
            <a:pPr marL="457200" lvl="1" indent="0" algn="r">
              <a:buNone/>
            </a:pPr>
            <a:r>
              <a:rPr lang="en-ZA" sz="1600" dirty="0"/>
              <a:t>Rousseau, R., &amp; Ye, F.Y. (</a:t>
            </a:r>
            <a:r>
              <a:rPr lang="en-ZA" sz="1600" dirty="0" smtClean="0"/>
              <a:t>2013.</a:t>
            </a:r>
            <a:endParaRPr lang="en-ZA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094392" y="648866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Source:  S </a:t>
            </a:r>
            <a:r>
              <a:rPr lang="en-ZA" dirty="0" err="1" smtClean="0"/>
              <a:t>Haustein</a:t>
            </a:r>
            <a:r>
              <a:rPr lang="en-ZA" dirty="0" smtClean="0"/>
              <a:t> 2013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7152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Rethinking Impact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New practices, new measures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309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Arrow 34"/>
          <p:cNvSpPr/>
          <p:nvPr/>
        </p:nvSpPr>
        <p:spPr>
          <a:xfrm rot="6387706">
            <a:off x="3844361" y="5257067"/>
            <a:ext cx="1342136" cy="79073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Right Arrow 32"/>
          <p:cNvSpPr/>
          <p:nvPr/>
        </p:nvSpPr>
        <p:spPr>
          <a:xfrm rot="12511734">
            <a:off x="1293883" y="1664206"/>
            <a:ext cx="1945478" cy="79073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4" name="Group 3"/>
          <p:cNvGrpSpPr/>
          <p:nvPr/>
        </p:nvGrpSpPr>
        <p:grpSpPr>
          <a:xfrm>
            <a:off x="971600" y="692696"/>
            <a:ext cx="7344816" cy="5616624"/>
            <a:chOff x="971600" y="692696"/>
            <a:chExt cx="7344816" cy="5616624"/>
          </a:xfrm>
        </p:grpSpPr>
        <p:grpSp>
          <p:nvGrpSpPr>
            <p:cNvPr id="10" name="Group 9"/>
            <p:cNvGrpSpPr/>
            <p:nvPr/>
          </p:nvGrpSpPr>
          <p:grpSpPr>
            <a:xfrm>
              <a:off x="971600" y="692696"/>
              <a:ext cx="7344816" cy="5616624"/>
              <a:chOff x="971600" y="692696"/>
              <a:chExt cx="7344816" cy="5616624"/>
            </a:xfrm>
            <a:solidFill>
              <a:srgbClr val="FF6600">
                <a:alpha val="38039"/>
              </a:srgbClr>
            </a:solidFill>
          </p:grpSpPr>
          <p:sp>
            <p:nvSpPr>
              <p:cNvPr id="6" name="Donut 5"/>
              <p:cNvSpPr/>
              <p:nvPr/>
            </p:nvSpPr>
            <p:spPr>
              <a:xfrm>
                <a:off x="971600" y="692696"/>
                <a:ext cx="7344816" cy="5616624"/>
              </a:xfrm>
              <a:prstGeom prst="donut">
                <a:avLst>
                  <a:gd name="adj" fmla="val 7374"/>
                </a:avLst>
              </a:prstGeom>
              <a:grp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rot="608318">
                <a:off x="4788024" y="836712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b="1" dirty="0" smtClean="0">
                    <a:solidFill>
                      <a:srgbClr val="FF0000"/>
                    </a:solidFill>
                    <a:latin typeface="Arial Narrow" pitchFamily="34" charset="0"/>
                  </a:rPr>
                  <a:t>Social media</a:t>
                </a:r>
                <a:endParaRPr lang="en-ZA" b="1" dirty="0">
                  <a:solidFill>
                    <a:srgbClr val="FF0000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1664208" y="1397286"/>
              <a:ext cx="5737928" cy="4390789"/>
              <a:chOff x="1664208" y="1397286"/>
              <a:chExt cx="5737928" cy="4390789"/>
            </a:xfrm>
          </p:grpSpPr>
          <p:sp>
            <p:nvSpPr>
              <p:cNvPr id="7" name="TextBox 6"/>
              <p:cNvSpPr txBox="1"/>
              <p:nvPr/>
            </p:nvSpPr>
            <p:spPr>
              <a:xfrm rot="19769971">
                <a:off x="6033984" y="5418743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b="1" dirty="0" smtClean="0">
                    <a:solidFill>
                      <a:srgbClr val="FF0000"/>
                    </a:solidFill>
                    <a:latin typeface="Arial Narrow" pitchFamily="34" charset="0"/>
                  </a:rPr>
                  <a:t>Social media</a:t>
                </a:r>
                <a:endParaRPr lang="en-ZA" b="1" dirty="0">
                  <a:solidFill>
                    <a:srgbClr val="FF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1717723">
                <a:off x="1929529" y="5418742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b="1" dirty="0" smtClean="0">
                    <a:solidFill>
                      <a:srgbClr val="FF0000"/>
                    </a:solidFill>
                    <a:latin typeface="Arial Narrow" pitchFamily="34" charset="0"/>
                  </a:rPr>
                  <a:t>Social media</a:t>
                </a:r>
                <a:endParaRPr lang="en-ZA" b="1" dirty="0">
                  <a:solidFill>
                    <a:srgbClr val="FF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9368875">
                <a:off x="1664208" y="1397286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b="1" dirty="0" smtClean="0">
                    <a:solidFill>
                      <a:srgbClr val="FF0000"/>
                    </a:solidFill>
                    <a:latin typeface="Arial Narrow" pitchFamily="34" charset="0"/>
                  </a:rPr>
                  <a:t>Social media</a:t>
                </a:r>
                <a:endParaRPr lang="en-ZA" b="1" dirty="0">
                  <a:solidFill>
                    <a:srgbClr val="FF0000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 rot="20849927">
            <a:off x="2755699" y="836712"/>
            <a:ext cx="1870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FF0000"/>
                </a:solidFill>
                <a:latin typeface="Arial Narrow" pitchFamily="34" charset="0"/>
              </a:rPr>
              <a:t>&amp; online activity</a:t>
            </a:r>
            <a:endParaRPr lang="en-ZA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775906">
            <a:off x="6004083" y="1397286"/>
            <a:ext cx="1870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FF0000"/>
                </a:solidFill>
                <a:latin typeface="Arial Narrow" pitchFamily="34" charset="0"/>
              </a:rPr>
              <a:t>&amp; online activity</a:t>
            </a:r>
            <a:endParaRPr lang="en-ZA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8159492">
            <a:off x="6793009" y="4373511"/>
            <a:ext cx="1870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FF0000"/>
                </a:solidFill>
                <a:latin typeface="Arial Narrow" pitchFamily="34" charset="0"/>
              </a:rPr>
              <a:t>&amp; online activity</a:t>
            </a:r>
            <a:endParaRPr lang="en-ZA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414451"/>
              </p:ext>
            </p:extLst>
          </p:nvPr>
        </p:nvGraphicFramePr>
        <p:xfrm>
          <a:off x="2699792" y="2270485"/>
          <a:ext cx="417646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3491880" y="2126469"/>
            <a:ext cx="1872208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Conceptual Frameworks</a:t>
            </a:r>
            <a:r>
              <a:rPr lang="en-ZA" sz="1200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endParaRPr lang="en-ZA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56534" y="1803785"/>
            <a:ext cx="1319014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Literature Reviews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64435" y="2018457"/>
            <a:ext cx="1080120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Bibliographies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11080" y="2278869"/>
            <a:ext cx="1080120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Proposals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55704" y="3099793"/>
            <a:ext cx="1080120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Data sets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997890" y="4538737"/>
            <a:ext cx="1413209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Conference papers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084229" y="3638637"/>
            <a:ext cx="1080120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Audio records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084229" y="3334098"/>
            <a:ext cx="1080120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Images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870586" y="2870982"/>
            <a:ext cx="1581733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Recorded interviews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68671" y="4461396"/>
            <a:ext cx="1080120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Books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636354" y="3622799"/>
            <a:ext cx="1080120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Reports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745976" y="4677420"/>
            <a:ext cx="1248770" cy="226479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Journal articles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826632" y="4754761"/>
            <a:ext cx="1438486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Technical papers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771800" y="2870982"/>
            <a:ext cx="1080120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Notes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411760" y="3357787"/>
            <a:ext cx="1080120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Presentations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411760" y="3118124"/>
            <a:ext cx="1080120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Lectures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882956" y="3868167"/>
            <a:ext cx="1080120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Interviews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34" name="Right Arrow 33"/>
          <p:cNvSpPr/>
          <p:nvPr/>
        </p:nvSpPr>
        <p:spPr>
          <a:xfrm rot="8893033">
            <a:off x="1018944" y="4139550"/>
            <a:ext cx="1965938" cy="79073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6" name="TextBox 35"/>
          <p:cNvSpPr txBox="1"/>
          <p:nvPr/>
        </p:nvSpPr>
        <p:spPr>
          <a:xfrm>
            <a:off x="494337" y="1092746"/>
            <a:ext cx="143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>
                <a:solidFill>
                  <a:srgbClr val="0070C0"/>
                </a:solidFill>
              </a:rPr>
              <a:t>Student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5141744"/>
            <a:ext cx="202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>
                <a:solidFill>
                  <a:srgbClr val="0070C0"/>
                </a:solidFill>
              </a:rPr>
              <a:t>Community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55188" y="6423719"/>
            <a:ext cx="143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>
                <a:solidFill>
                  <a:srgbClr val="0070C0"/>
                </a:solidFill>
              </a:rPr>
              <a:t>Scholar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48264" y="508030"/>
            <a:ext cx="194421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Altmetrics</a:t>
            </a:r>
            <a:endParaRPr lang="en-ZA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242543">
            <a:off x="3072350" y="5803619"/>
            <a:ext cx="1870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FF0000"/>
                </a:solidFill>
                <a:latin typeface="Arial Narrow" pitchFamily="34" charset="0"/>
              </a:rPr>
              <a:t>&amp; online activity</a:t>
            </a:r>
            <a:endParaRPr lang="en-ZA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Currently:</a:t>
            </a:r>
          </a:p>
          <a:p>
            <a:pPr lvl="1"/>
            <a:r>
              <a:rPr lang="en-US" dirty="0"/>
              <a:t>Researcher and evaluation advisor on the Research on Open Educational Resources for Development (ROER4D) </a:t>
            </a:r>
            <a:r>
              <a:rPr lang="en-US" dirty="0" smtClean="0"/>
              <a:t>project</a:t>
            </a:r>
          </a:p>
          <a:p>
            <a:pPr lvl="1"/>
            <a:r>
              <a:rPr lang="en-US" dirty="0" smtClean="0"/>
              <a:t>Work with </a:t>
            </a:r>
            <a:r>
              <a:rPr lang="en-US" dirty="0"/>
              <a:t>altmetric tools to investigate the broader impact of </a:t>
            </a:r>
            <a:r>
              <a:rPr lang="en-US" dirty="0" smtClean="0"/>
              <a:t>ROER4D’s work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Previously:</a:t>
            </a:r>
          </a:p>
          <a:p>
            <a:pPr lvl="1"/>
            <a:r>
              <a:rPr lang="en-US" dirty="0" smtClean="0"/>
              <a:t>Scholarly communications officer and researcher at the OpenUCT Initiative</a:t>
            </a:r>
          </a:p>
          <a:p>
            <a:pPr lvl="1"/>
            <a:r>
              <a:rPr lang="en-US" dirty="0" smtClean="0"/>
              <a:t>Worked with altmetric tools to investigate the broader impact of both OpenUCT’s outputs and several UCT academics’ outputs</a:t>
            </a:r>
          </a:p>
        </p:txBody>
      </p:sp>
    </p:spTree>
    <p:extLst>
      <p:ext uri="{BB962C8B-B14F-4D97-AF65-F5344CB8AC3E}">
        <p14:creationId xmlns:p14="http://schemas.microsoft.com/office/powerpoint/2010/main" val="400152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New Practices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online reader </a:t>
            </a:r>
            <a:r>
              <a:rPr lang="en-ZA" dirty="0" smtClean="0"/>
              <a:t>/ user behaviour</a:t>
            </a:r>
          </a:p>
          <a:p>
            <a:r>
              <a:rPr lang="en-ZA" dirty="0" smtClean="0"/>
              <a:t>network </a:t>
            </a:r>
            <a:r>
              <a:rPr lang="en-ZA" dirty="0"/>
              <a:t>interactions with </a:t>
            </a:r>
            <a:r>
              <a:rPr lang="en-ZA" dirty="0" smtClean="0"/>
              <a:t>content</a:t>
            </a:r>
          </a:p>
          <a:p>
            <a:r>
              <a:rPr lang="en-ZA" dirty="0" smtClean="0"/>
              <a:t>online </a:t>
            </a:r>
            <a:r>
              <a:rPr lang="en-ZA" dirty="0"/>
              <a:t>content </a:t>
            </a:r>
            <a:r>
              <a:rPr lang="en-ZA" dirty="0" smtClean="0"/>
              <a:t> management</a:t>
            </a:r>
            <a:endParaRPr lang="en-ZA" dirty="0"/>
          </a:p>
        </p:txBody>
      </p:sp>
      <p:pic>
        <p:nvPicPr>
          <p:cNvPr id="1026" name="Picture 2" descr="http://cdncache1-a.akamaihd.net/items/it/img/arrow-10x10.png">
            <a:hlinkClick r:id="rId2" tooltip="Click to Continue &gt; by CouponDropDow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-60325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8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could you use this information?</a:t>
            </a:r>
          </a:p>
          <a:p>
            <a:pPr marL="0" indent="0">
              <a:buNone/>
            </a:pPr>
            <a:r>
              <a:rPr lang="en-US" dirty="0" smtClean="0"/>
              <a:t>	Altmetrics explainer video: 	</a:t>
            </a:r>
            <a:r>
              <a:rPr lang="en-ZA" dirty="0" smtClean="0">
                <a:hlinkClick r:id="rId2"/>
              </a:rPr>
              <a:t>https</a:t>
            </a:r>
            <a:r>
              <a:rPr lang="en-ZA" dirty="0">
                <a:hlinkClick r:id="rId2"/>
              </a:rPr>
              <a:t>://</a:t>
            </a:r>
            <a:r>
              <a:rPr lang="en-ZA" dirty="0" smtClean="0">
                <a:hlinkClick r:id="rId2"/>
              </a:rPr>
              <a:t>youtu.be/M6XawJ7-880</a:t>
            </a:r>
            <a:r>
              <a:rPr lang="en-ZA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63502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Issues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Ifs and buts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561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…a bias towards Journal articles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grpSp>
        <p:nvGrpSpPr>
          <p:cNvPr id="5" name="Group 4"/>
          <p:cNvGrpSpPr/>
          <p:nvPr/>
        </p:nvGrpSpPr>
        <p:grpSpPr>
          <a:xfrm>
            <a:off x="0" y="1772816"/>
            <a:ext cx="9372600" cy="5181600"/>
            <a:chOff x="0" y="1772816"/>
            <a:chExt cx="9372600" cy="51816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72816"/>
              <a:ext cx="9372600" cy="51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3923928" y="3501008"/>
              <a:ext cx="1368152" cy="5775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21935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Meaning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What can you tell from the numbers?</a:t>
            </a:r>
            <a:br>
              <a:rPr lang="en-ZA" dirty="0" smtClean="0"/>
            </a:br>
            <a:r>
              <a:rPr lang="en-ZA" dirty="0" smtClean="0"/>
              <a:t>What does a metric say about quality of the work?</a:t>
            </a:r>
            <a:br>
              <a:rPr lang="en-ZA" dirty="0" smtClean="0"/>
            </a:br>
            <a:r>
              <a:rPr lang="en-ZA" dirty="0" smtClean="0"/>
              <a:t>What does it tell one about the researcher?</a:t>
            </a:r>
          </a:p>
          <a:p>
            <a:endParaRPr lang="en-US" dirty="0"/>
          </a:p>
          <a:p>
            <a:r>
              <a:rPr lang="en-US" dirty="0" smtClean="0"/>
              <a:t>Better to ask: what does it mean to me?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Find and talk about NB narratives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030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Uneven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Disciplinary bias</a:t>
            </a:r>
          </a:p>
          <a:p>
            <a:pPr lvl="1"/>
            <a:r>
              <a:rPr lang="en-ZA" dirty="0" smtClean="0"/>
              <a:t>30-40% of recent biomedical papers have </a:t>
            </a:r>
            <a:r>
              <a:rPr lang="en-ZA" dirty="0" err="1" smtClean="0"/>
              <a:t>Altmetric</a:t>
            </a:r>
            <a:r>
              <a:rPr lang="en-ZA" dirty="0" smtClean="0"/>
              <a:t> attention</a:t>
            </a:r>
          </a:p>
          <a:p>
            <a:pPr lvl="1"/>
            <a:r>
              <a:rPr lang="en-ZA" dirty="0" smtClean="0"/>
              <a:t>Less than 10% of social sciences</a:t>
            </a:r>
          </a:p>
          <a:p>
            <a:r>
              <a:rPr lang="en-ZA" dirty="0" smtClean="0"/>
              <a:t>Global geo bias</a:t>
            </a:r>
          </a:p>
          <a:p>
            <a:pPr lvl="1"/>
            <a:r>
              <a:rPr lang="en-ZA" dirty="0" smtClean="0"/>
              <a:t>Tools have bias, data sources are those popular in USA and Europe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515719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dirty="0" smtClean="0"/>
              <a:t>E Adie , 2013 Altmetric.com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541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Global divides: social media tools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0" y="6517758"/>
            <a:ext cx="76498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dirty="0">
                <a:latin typeface="Arial Narrow" panose="020B0606020202030204" pitchFamily="34" charset="0"/>
              </a:rPr>
              <a:t>https://speakerdeck.com/jalperin/altmetrics-propagating-global-inequality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79371"/>
            <a:ext cx="7632848" cy="523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69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Global divides: social media tools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TextBox 3"/>
          <p:cNvSpPr txBox="1"/>
          <p:nvPr/>
        </p:nvSpPr>
        <p:spPr>
          <a:xfrm>
            <a:off x="1547665" y="6453336"/>
            <a:ext cx="764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dirty="0">
                <a:latin typeface="Arial Narrow" panose="020B0606020202030204" pitchFamily="34" charset="0"/>
              </a:rPr>
              <a:t>https://speakerdeck.com/jalperin/altmetrics-propagating-global-inequality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884" y="1412776"/>
            <a:ext cx="9439407" cy="479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3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Nascent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ZA" dirty="0" smtClean="0"/>
              <a:t>Studies needed</a:t>
            </a:r>
          </a:p>
          <a:p>
            <a:pPr lvl="1"/>
            <a:r>
              <a:rPr lang="en-ZA" dirty="0" smtClean="0"/>
              <a:t>to analyse who, why, how people use various platforms</a:t>
            </a:r>
          </a:p>
          <a:p>
            <a:pPr lvl="1"/>
            <a:r>
              <a:rPr lang="en-ZA" dirty="0" smtClean="0"/>
              <a:t>Differences and biases </a:t>
            </a:r>
            <a:r>
              <a:rPr lang="en-ZA" dirty="0" err="1" smtClean="0"/>
              <a:t>ito</a:t>
            </a:r>
            <a:r>
              <a:rPr lang="en-ZA" dirty="0" smtClean="0"/>
              <a:t> disciplines, topics, output types &amp; source, author age </a:t>
            </a:r>
            <a:r>
              <a:rPr lang="en-ZA" dirty="0" err="1" smtClean="0"/>
              <a:t>etc</a:t>
            </a:r>
            <a:endParaRPr lang="en-ZA" dirty="0" smtClean="0"/>
          </a:p>
          <a:p>
            <a:r>
              <a:rPr lang="en-ZA" dirty="0" smtClean="0"/>
              <a:t>Cannot determine audience by platform</a:t>
            </a:r>
          </a:p>
          <a:p>
            <a:pPr lvl="1"/>
            <a:r>
              <a:rPr lang="en-ZA" dirty="0" smtClean="0"/>
              <a:t>Need studies to differentiate audiences and types/ levels of engagement</a:t>
            </a:r>
          </a:p>
          <a:p>
            <a:pPr marL="514350" indent="-457200"/>
            <a:r>
              <a:rPr lang="en-ZA" dirty="0" smtClean="0"/>
              <a:t>Need transparency in data aggregation</a:t>
            </a:r>
          </a:p>
          <a:p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7096537" y="6309320"/>
            <a:ext cx="201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dirty="0" smtClean="0">
                <a:latin typeface="Arial Narrow" panose="020B0606020202030204" pitchFamily="34" charset="0"/>
              </a:rPr>
              <a:t>S </a:t>
            </a:r>
            <a:r>
              <a:rPr lang="en-ZA" dirty="0" err="1" smtClean="0">
                <a:latin typeface="Arial Narrow" panose="020B0606020202030204" pitchFamily="34" charset="0"/>
              </a:rPr>
              <a:t>Haustein</a:t>
            </a:r>
            <a:r>
              <a:rPr lang="en-ZA" dirty="0" smtClean="0">
                <a:latin typeface="Arial Narrow" panose="020B0606020202030204" pitchFamily="34" charset="0"/>
              </a:rPr>
              <a:t>, 2013</a:t>
            </a:r>
            <a:endParaRPr lang="en-ZA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9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TOOLS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0978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600200"/>
          </a:xfrm>
        </p:spPr>
        <p:txBody>
          <a:bodyPr/>
          <a:lstStyle/>
          <a:p>
            <a:r>
              <a:rPr lang="en-US" sz="4400" dirty="0" smtClean="0"/>
              <a:t>What we’ll be covering today:</a:t>
            </a:r>
            <a:endParaRPr lang="en-Z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US" dirty="0" smtClean="0"/>
              <a:t>A brief look at the research cycle and measuring impact using </a:t>
            </a:r>
            <a:r>
              <a:rPr lang="en-US" dirty="0" err="1" smtClean="0"/>
              <a:t>bibliometrics</a:t>
            </a:r>
            <a:r>
              <a:rPr lang="en-US" dirty="0" smtClean="0"/>
              <a:t> (focus on citations)</a:t>
            </a:r>
          </a:p>
          <a:p>
            <a:endParaRPr lang="en-US" dirty="0" smtClean="0"/>
          </a:p>
          <a:p>
            <a:r>
              <a:rPr lang="en-US" dirty="0" smtClean="0"/>
              <a:t>The rise of Altmetrics (What is it? What does it enable?) </a:t>
            </a:r>
          </a:p>
          <a:p>
            <a:endParaRPr lang="en-US" dirty="0" smtClean="0"/>
          </a:p>
          <a:p>
            <a:r>
              <a:rPr lang="en-US" dirty="0" smtClean="0"/>
              <a:t>What can you do with it? A free tool you can use </a:t>
            </a:r>
          </a:p>
        </p:txBody>
      </p:sp>
    </p:spTree>
    <p:extLst>
      <p:ext uri="{BB962C8B-B14F-4D97-AF65-F5344CB8AC3E}">
        <p14:creationId xmlns:p14="http://schemas.microsoft.com/office/powerpoint/2010/main" val="778987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Altmetrics</a:t>
            </a:r>
            <a:r>
              <a:rPr lang="en-US" dirty="0" smtClean="0"/>
              <a:t>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Altmetric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An Elsevier product name</a:t>
            </a:r>
            <a:endParaRPr lang="en-US" dirty="0"/>
          </a:p>
          <a:p>
            <a:pPr lvl="1"/>
            <a:r>
              <a:rPr lang="en-US" dirty="0" smtClean="0"/>
              <a:t>Adopted by Springer, Nature Publishing Group, Scopus, Biomed Central</a:t>
            </a:r>
          </a:p>
          <a:p>
            <a:r>
              <a:rPr lang="en-US" dirty="0" smtClean="0"/>
              <a:t>Impact Story </a:t>
            </a:r>
            <a:endParaRPr lang="en-US" dirty="0"/>
          </a:p>
          <a:p>
            <a:pPr lvl="1"/>
            <a:r>
              <a:rPr lang="en-US" dirty="0" smtClean="0"/>
              <a:t>Open source </a:t>
            </a:r>
            <a:r>
              <a:rPr lang="en-US" dirty="0" err="1" smtClean="0"/>
              <a:t>altmetric</a:t>
            </a:r>
            <a:r>
              <a:rPr lang="en-US" dirty="0" smtClean="0"/>
              <a:t> tool. </a:t>
            </a:r>
          </a:p>
          <a:p>
            <a:pPr lvl="1"/>
            <a:r>
              <a:rPr lang="en-US" dirty="0" smtClean="0"/>
              <a:t>Draws on variety of social and scholarly data sources. </a:t>
            </a:r>
          </a:p>
          <a:p>
            <a:r>
              <a:rPr lang="en-US" dirty="0" smtClean="0"/>
              <a:t>Plum Analytics </a:t>
            </a:r>
            <a:endParaRPr lang="en-US" dirty="0"/>
          </a:p>
          <a:p>
            <a:pPr lvl="1"/>
            <a:r>
              <a:rPr lang="en-US" dirty="0" smtClean="0"/>
              <a:t>Owned by </a:t>
            </a:r>
            <a:r>
              <a:rPr lang="en-US" dirty="0" err="1" smtClean="0"/>
              <a:t>Ebsco</a:t>
            </a:r>
            <a:r>
              <a:rPr lang="en-US" dirty="0" smtClean="0"/>
              <a:t>, focuses on metrics for articles, chapters, datasets, presentations, source code.</a:t>
            </a:r>
          </a:p>
          <a:p>
            <a:r>
              <a:rPr lang="en-US" dirty="0" smtClean="0"/>
              <a:t>PLOS </a:t>
            </a:r>
            <a:endParaRPr lang="en-US" dirty="0"/>
          </a:p>
          <a:p>
            <a:pPr lvl="1"/>
            <a:r>
              <a:rPr lang="en-US" dirty="0" smtClean="0"/>
              <a:t>has developed its own (freely available) code for deriving metrics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A Free &amp; Easy-to-use Tool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29337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23928" y="2356236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Bo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ok</a:t>
            </a:r>
            <a:r>
              <a:rPr lang="en-US" sz="3600" dirty="0" smtClean="0">
                <a:solidFill>
                  <a:srgbClr val="C00000"/>
                </a:solidFill>
              </a:rPr>
              <a:t>ma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rk</a:t>
            </a:r>
            <a:r>
              <a:rPr lang="en-US" sz="3600" dirty="0" smtClean="0">
                <a:solidFill>
                  <a:srgbClr val="FFC000"/>
                </a:solidFill>
              </a:rPr>
              <a:t>le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t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5888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Altmetric.com?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ZA" dirty="0" err="1"/>
              <a:t>Altmetric</a:t>
            </a:r>
            <a:r>
              <a:rPr lang="en-ZA" dirty="0"/>
              <a:t> tracks what people are saying about </a:t>
            </a:r>
            <a:r>
              <a:rPr lang="en-ZA" b="1" dirty="0"/>
              <a:t>papers</a:t>
            </a:r>
            <a:r>
              <a:rPr lang="en-ZA" dirty="0"/>
              <a:t> online on behalf of institutions, publishers, authors, libraries and </a:t>
            </a:r>
            <a:r>
              <a:rPr lang="en-ZA" dirty="0" smtClean="0"/>
              <a:t>institutions</a:t>
            </a:r>
            <a:r>
              <a:rPr lang="en-US" dirty="0" smtClean="0"/>
              <a:t>”</a:t>
            </a:r>
            <a:r>
              <a:rPr lang="en-ZA" dirty="0" smtClean="0"/>
              <a:t> </a:t>
            </a:r>
            <a:r>
              <a:rPr lang="en-ZA" dirty="0">
                <a:hlinkClick r:id="rId2"/>
              </a:rPr>
              <a:t>http://</a:t>
            </a:r>
            <a:r>
              <a:rPr lang="en-ZA" dirty="0" smtClean="0">
                <a:hlinkClick r:id="rId2"/>
              </a:rPr>
              <a:t>www.altmetric.com/</a:t>
            </a:r>
            <a:r>
              <a:rPr lang="en-ZA" dirty="0" smtClean="0"/>
              <a:t> 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b="1" dirty="0" smtClean="0"/>
              <a:t>bookmarklet</a:t>
            </a:r>
            <a:r>
              <a:rPr lang="en-US" dirty="0" smtClean="0"/>
              <a:t> is “a</a:t>
            </a:r>
            <a:r>
              <a:rPr lang="en-ZA" dirty="0" smtClean="0"/>
              <a:t> </a:t>
            </a:r>
            <a:r>
              <a:rPr lang="en-ZA" dirty="0"/>
              <a:t>simple browser tool that lets you instantly get </a:t>
            </a:r>
            <a:r>
              <a:rPr lang="en-ZA" b="1" dirty="0"/>
              <a:t>article level metrics </a:t>
            </a:r>
            <a:r>
              <a:rPr lang="en-ZA" dirty="0"/>
              <a:t>for any recent paper, for </a:t>
            </a:r>
            <a:r>
              <a:rPr lang="en-ZA" b="1" dirty="0" smtClean="0"/>
              <a:t>free</a:t>
            </a:r>
            <a:r>
              <a:rPr lang="en-US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686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1600200"/>
          </a:xfrm>
        </p:spPr>
        <p:txBody>
          <a:bodyPr/>
          <a:lstStyle/>
          <a:p>
            <a:r>
              <a:rPr lang="en-US" dirty="0" smtClean="0"/>
              <a:t>The Bookmarklet</a:t>
            </a:r>
            <a:endParaRPr lang="en-Z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263846"/>
            <a:ext cx="8316416" cy="57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71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 get started:</a:t>
            </a:r>
            <a:br>
              <a:rPr lang="en-US" sz="2800" dirty="0" smtClean="0"/>
            </a:br>
            <a:r>
              <a:rPr lang="en-US" sz="2800" dirty="0" smtClean="0"/>
              <a:t>go to </a:t>
            </a:r>
            <a:r>
              <a:rPr lang="en-US" sz="2800" dirty="0" smtClean="0">
                <a:hlinkClick r:id="rId2"/>
              </a:rPr>
              <a:t>http://www.altmetric.com</a:t>
            </a:r>
            <a:endParaRPr lang="en-Z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984436"/>
            <a:ext cx="9144000" cy="34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4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Mouse over “Products”</a:t>
            </a:r>
            <a:endParaRPr lang="en-ZA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984436"/>
            <a:ext cx="9144000" cy="34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499992" y="2348880"/>
            <a:ext cx="576064" cy="36004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5148064" y="2334357"/>
            <a:ext cx="792088" cy="3745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6685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Click on “Bookmarklet”</a:t>
            </a:r>
            <a:endParaRPr lang="en-ZA" sz="2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984436"/>
            <a:ext cx="9144000" cy="34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499992" y="2406365"/>
            <a:ext cx="576064" cy="36004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056" y="2391842"/>
            <a:ext cx="2176949" cy="305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48064" y="2391842"/>
            <a:ext cx="792088" cy="3745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ight Arrow 7"/>
          <p:cNvSpPr/>
          <p:nvPr/>
        </p:nvSpPr>
        <p:spPr>
          <a:xfrm>
            <a:off x="4427984" y="4667659"/>
            <a:ext cx="576064" cy="36004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/>
          <p:cNvSpPr/>
          <p:nvPr/>
        </p:nvSpPr>
        <p:spPr>
          <a:xfrm>
            <a:off x="5076055" y="4653136"/>
            <a:ext cx="1728193" cy="3745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7287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bookmarklet is available for the browsers:</a:t>
            </a:r>
            <a:br>
              <a:rPr lang="en-US" sz="2800" dirty="0" smtClean="0"/>
            </a:br>
            <a:r>
              <a:rPr lang="en-US" sz="2800" b="1" dirty="0" smtClean="0"/>
              <a:t>Chrome, Firefox and Safari</a:t>
            </a:r>
            <a:endParaRPr lang="en-ZA" sz="2800" b="1" dirty="0"/>
          </a:p>
        </p:txBody>
      </p:sp>
      <p:sp>
        <p:nvSpPr>
          <p:cNvPr id="8" name="Right Arrow 7"/>
          <p:cNvSpPr/>
          <p:nvPr/>
        </p:nvSpPr>
        <p:spPr>
          <a:xfrm>
            <a:off x="2843808" y="2507419"/>
            <a:ext cx="576064" cy="36004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/>
          <p:cNvSpPr/>
          <p:nvPr/>
        </p:nvSpPr>
        <p:spPr>
          <a:xfrm>
            <a:off x="3491879" y="2492896"/>
            <a:ext cx="936105" cy="3745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5319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03647" y="2688881"/>
            <a:ext cx="1398659" cy="4626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8069823" y="2378661"/>
            <a:ext cx="699330" cy="4626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85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674"/>
            <a:ext cx="8229600" cy="153418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Very easy to install: </a:t>
            </a:r>
            <a:br>
              <a:rPr lang="en-US" sz="2800" dirty="0" smtClean="0"/>
            </a:br>
            <a:r>
              <a:rPr lang="en-US" sz="2800" dirty="0" smtClean="0"/>
              <a:t>just grab the “Altmetric it!” button and </a:t>
            </a:r>
            <a:br>
              <a:rPr lang="en-US" sz="2800" dirty="0" smtClean="0"/>
            </a:br>
            <a:r>
              <a:rPr lang="en-US" sz="2800" dirty="0" smtClean="0"/>
              <a:t>drag it to your bookmarks bar</a:t>
            </a:r>
            <a:endParaRPr lang="en-ZA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903" y="2108648"/>
            <a:ext cx="8508569" cy="47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-158554" y="4740536"/>
            <a:ext cx="576064" cy="607568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489517" y="3789040"/>
            <a:ext cx="4085947" cy="215660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2259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844824"/>
            <a:ext cx="9206383" cy="53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6666"/>
            <a:ext cx="8229600" cy="153418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Very easy to install: </a:t>
            </a:r>
            <a:br>
              <a:rPr lang="en-US" sz="2800" dirty="0" smtClean="0"/>
            </a:br>
            <a:r>
              <a:rPr lang="en-US" sz="2800" dirty="0" smtClean="0"/>
              <a:t>just grab the “Altmetric it!” button and </a:t>
            </a:r>
            <a:br>
              <a:rPr lang="en-US" sz="2800" dirty="0" smtClean="0"/>
            </a:br>
            <a:r>
              <a:rPr lang="en-US" sz="2800" dirty="0" smtClean="0"/>
              <a:t>drag it to your bookmarks bar</a:t>
            </a:r>
            <a:endParaRPr lang="en-ZA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419872" y="1988840"/>
            <a:ext cx="1083585" cy="50405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2382581"/>
            <a:ext cx="7952841" cy="444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rved Up Arrow 2"/>
          <p:cNvSpPr/>
          <p:nvPr/>
        </p:nvSpPr>
        <p:spPr>
          <a:xfrm rot="17552212">
            <a:off x="3408067" y="2981542"/>
            <a:ext cx="2190778" cy="432048"/>
          </a:xfrm>
          <a:prstGeom prst="curvedUp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ZA" dirty="0" smtClean="0"/>
              <a:t>The Research Cycle</a:t>
            </a:r>
            <a:endParaRPr lang="en-ZA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42100"/>
              </p:ext>
            </p:extLst>
          </p:nvPr>
        </p:nvGraphicFramePr>
        <p:xfrm>
          <a:off x="457200" y="234242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257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764497"/>
            <a:ext cx="9144000" cy="53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418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Once installed, the “Altmetric it!” button </a:t>
            </a:r>
            <a:br>
              <a:rPr lang="en-US" sz="2800" dirty="0" smtClean="0"/>
            </a:br>
            <a:r>
              <a:rPr lang="en-US" sz="2800" dirty="0" smtClean="0"/>
              <a:t>will appear in your bookmarks bar</a:t>
            </a:r>
            <a:endParaRPr lang="en-ZA" sz="2800" b="1" dirty="0"/>
          </a:p>
        </p:txBody>
      </p:sp>
      <p:sp>
        <p:nvSpPr>
          <p:cNvPr id="6" name="Right Arrow 5"/>
          <p:cNvSpPr/>
          <p:nvPr/>
        </p:nvSpPr>
        <p:spPr>
          <a:xfrm rot="10800000">
            <a:off x="3433632" y="1941218"/>
            <a:ext cx="576064" cy="36004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2483769" y="2049229"/>
            <a:ext cx="864096" cy="2520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2382581"/>
            <a:ext cx="7952841" cy="444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55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 any article that has a Digital Object Identifier (DOI)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e.g. </a:t>
            </a:r>
            <a:r>
              <a:rPr lang="en-ZA" sz="2400" dirty="0" err="1" smtClean="0"/>
              <a:t>doi</a:t>
            </a:r>
            <a:r>
              <a:rPr lang="en-ZA" sz="2400" dirty="0" smtClean="0"/>
              <a:t>: 10.1002/berj.3000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ZA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You can use the bookmarklet:</a:t>
            </a:r>
            <a:endParaRPr lang="en-ZA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5691" y="2348880"/>
            <a:ext cx="8748464" cy="446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5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 any article that has a Digital Object Identifier (DOI)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e.g. </a:t>
            </a:r>
            <a:r>
              <a:rPr lang="en-ZA" sz="2400" dirty="0" err="1" smtClean="0"/>
              <a:t>doi</a:t>
            </a:r>
            <a:r>
              <a:rPr lang="en-ZA" sz="2400" dirty="0" smtClean="0"/>
              <a:t>: 10.1002/berj.3000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ZA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You can use the bookmarklet:</a:t>
            </a:r>
            <a:endParaRPr lang="en-ZA" sz="2800" dirty="0"/>
          </a:p>
        </p:txBody>
      </p:sp>
      <p:sp>
        <p:nvSpPr>
          <p:cNvPr id="2" name="Rectangle 1"/>
          <p:cNvSpPr/>
          <p:nvPr/>
        </p:nvSpPr>
        <p:spPr>
          <a:xfrm>
            <a:off x="1547664" y="288384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dirty="0" smtClean="0"/>
              <a:t>A DOI is:</a:t>
            </a:r>
          </a:p>
          <a:p>
            <a:r>
              <a:rPr lang="en-ZA" dirty="0" smtClean="0"/>
              <a:t>“a unique </a:t>
            </a:r>
            <a:r>
              <a:rPr lang="en-ZA" dirty="0"/>
              <a:t>alphanumeric string assigned to a digital object, such as an electronic journal, article, report, or </a:t>
            </a:r>
            <a:r>
              <a:rPr lang="en-ZA" dirty="0" smtClean="0"/>
              <a:t>thesis”</a:t>
            </a:r>
            <a:r>
              <a:rPr lang="en-ZA" dirty="0"/>
              <a:t> </a:t>
            </a:r>
            <a:endParaRPr lang="en-ZA" dirty="0" smtClean="0"/>
          </a:p>
          <a:p>
            <a:endParaRPr lang="en-ZA" dirty="0" smtClean="0"/>
          </a:p>
          <a:p>
            <a:r>
              <a:rPr lang="en-ZA" dirty="0" smtClean="0"/>
              <a:t>“a </a:t>
            </a:r>
            <a:r>
              <a:rPr lang="en-ZA" dirty="0"/>
              <a:t>stable, persistent link to the full-text of an electronic item on the </a:t>
            </a:r>
            <a:r>
              <a:rPr lang="en-ZA" dirty="0" smtClean="0"/>
              <a:t>Internet”</a:t>
            </a:r>
          </a:p>
          <a:p>
            <a:endParaRPr lang="en-ZA" dirty="0"/>
          </a:p>
          <a:p>
            <a:r>
              <a:rPr lang="en-ZA" dirty="0" smtClean="0"/>
              <a:t>DOIs don't </a:t>
            </a:r>
            <a:r>
              <a:rPr lang="en-ZA" dirty="0"/>
              <a:t>change over </a:t>
            </a:r>
            <a:r>
              <a:rPr lang="en-ZA" dirty="0" smtClean="0"/>
              <a:t>time (URLs can), </a:t>
            </a:r>
            <a:r>
              <a:rPr lang="en-ZA" dirty="0"/>
              <a:t>even if the item moves to a new </a:t>
            </a:r>
            <a:r>
              <a:rPr lang="en-ZA" dirty="0" smtClean="0"/>
              <a:t>location.</a:t>
            </a:r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-1332777" y="35561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3600" b="1" dirty="0" smtClean="0"/>
              <a:t>WHAT IS A DOI?</a:t>
            </a:r>
            <a:endParaRPr lang="en-ZA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5253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Information on DOIs from </a:t>
            </a:r>
            <a:r>
              <a:rPr lang="en-ZA" dirty="0" err="1" smtClean="0"/>
              <a:t>CrossRef</a:t>
            </a:r>
            <a:r>
              <a:rPr lang="en-ZA" dirty="0"/>
              <a:t>: </a:t>
            </a:r>
            <a:r>
              <a:rPr lang="en-ZA" dirty="0">
                <a:hlinkClick r:id="rId2"/>
              </a:rPr>
              <a:t>http://help.crossref.org/#</a:t>
            </a:r>
            <a:r>
              <a:rPr lang="en-ZA" dirty="0" smtClean="0">
                <a:hlinkClick r:id="rId2"/>
              </a:rPr>
              <a:t>what_is_a_doi</a:t>
            </a: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HgArQMBIgACEQEDEQH/xAAbAAACAwEBAQAAAAAAAAAAAAAGBwIEBQADAf/EAEkQAAAEAwQFCAgFAQMNAAAAAAECAwQABQYHETZ1NXSys7QIEiExMzd2wxM0QXGEhbHBFBUiUWEyFiZGFyQnQkNERVRiZYGRof/EABQBAQAAAAAAAAAAAAAAAAAAAAD/xAAUEQEAAAAAAAAAAAAAAAAAAAAA/9oADAMBAAIRAxEAPwB4j1Qs51iZ7n8t2IZg9ULOdYme5/LdiAp2sd4dAa75iUYtXdyrzOl+JPG1ax3h0BrvmJRi1d3KvM6X4k8AcNcT0TkzjZQgMqrubmWdrcUaDNrieicmcbKEBlVdzcyztbijQC7tK0yyydnuQhoH9vvp/eQr7StMssnZ7kIaB/b76f3kBctpxBQ2ZhtpxGyLG1da55isStpxBQ2ZhtpxGyLG1da55isBBr698znv3jKNowcqkPExqtfXvmc9+8ZRtGDlUh4mAYlpmF/jmm/JEaoxxResO+GPErTML/HNN+SI1Rjii9Yd8MeAG5hhOp/Eg75KKHKO0JJ9aPsDF+YYTqfxIO+SihyjtCSfWj7AwGjZ527fwoy+qkBnJ60nPtQJBnZ527fwoy+qkBnJ60nPtQJAG1nPaS7ws22zwoaC0PVeWpb5OG9Zz2ku8LNts8KGgtD1XlqW+TgH7Q+l6uzgdylBbAlQ+l6uzgdylBbAcPVCznWJnufy3YhmD1Qs51iZ7n8t2ICnax3h0BrvmJRi1d3KvM6X4k8bVq/eHQGu+YlGLV3cq8zpfiTwBw1xPROTONlCAyqu5uZZ2txRoM2uJ6JyZxsoQGVV3NzLO1uKNALu0rTLLJ2e5CGgf2++n95CvtK0yyydnuQhoH9vvp/eQFy2nEFDZmG2nEbIsbV1rnmKxK2nEFDZmG2nEbIsbV1rnmKwEGvr3zOe/eMo2jByqQ8TGq19e+Zz37xlG0YOVSHiYBiWmYX+Oab8kRqjHFF6w74Y8StMwv8AHNN+SI1Rjii9Yd8MeAG5hhOp/Eg75KKHKO0JJ9aPsDF+YYTqfxIO+SihyjtCSfWj7AwGjZ527fwoy+qkBnJ60nPtQJBnZ527fwoy+qkBnJ60nPtQJAG1nPaS7ws22zwoaC0PVeWpb5OG9Zz2ku8LNts8KGgtD1XlqW+TgH7Q+l6uzgdylBbAlQ+l6uzgdylBbAcPVCznWJnufy3YhmD1Qs51iZ7n8t2ICnax3h0BrvmJRi1d3KvM6X4k8bVrHeHQGu+YlGLV3cq8zpfiTwBw1xPROTONlCAyqu5uZZ2txRoM2uJ6JyZxsoQGVV3NzLO1uKNALu0rTLLJ2e5CGgf2++n95CvtK0yyydnuQhoH9vvp/eQFy2nEFDZmG2nEbIsbV1rnmKxK2nEFDZmG2nEbIsbV1rnmKwEGvr3zOe/eMo2jByqQ8TGq19e+Zz37xlG0YOVSHiYBiWmYX+Oab8kRqjHFF6w74Y8StMwv8c035IjVGOKL1h3wx4AbmGE6n8SDvkooco7Qkn1o+wMX5hhOp/Eg75KKHKO0JJ9aPsDAaNnnbt/CjL6qQGcnrSc+1AkGdnnbt/CjL6qQGcnrSc+1AkAbWc9pLvCzbbPChoLQ9V5alvk4b1nPaS7ws22zwoaC0PVeWpb5OAftD6Xq7OB3KUFsCVD6Xq7OB3KUFsBw9ULOdYme5/LdiGYPVCznWJnufy3YgKdrHeHQGu+YlGLV3cq8zpfiTxtWsd4dAa75iUYtXdyrzOl+JPAHDXE9E5M42UIDKq7m5lna3FGgza4nonJnGyhAZVXc3Ms7W4o0Au7StMssnZ7kIaB/b76f3kK+0rTLLJ2e5CGgf2++n95AXLacQUNmYbacRsixtXWueYrEracQUNmYbacRsixtXWueYrAQa+vfM5794yjaMHKpDxMarX175nPfvGUbRg5VIeJgGJaZhf45pvyRGqMcUXrDvhjxK0zC/wAc035IjVGOKL1h3wx4AbmGE6n8SDvkooco7Qkn1o+wMX5hhOp/Eg75KKHKO0JJ9aPsDAaNnnbt/CjL6qQGcnrSc+1AkGdnnbt/CjL6qQGcnrSc+1AkAbWc9pLvCzbbPChoLQ9V5alvk4b1nPaS7ws22zwoaC0PVeWpb5OAftD6Xq7OB3KUFsCVD6Xq7OB3KUFsBw9ULOdYme5/LdiGYPVCznWJnufy3YgKdrHeHQGu+YlGLV3cq8zpfiTxtWsd4dAa75iUYtXdyrzOl+JPAHDXE9E5M42UIDKq7m5lna3FGgza4nonJnGyhAZVXc3Ms7W4o0Au7StMssnZ7kIaB/b76f3kK+0rTLLJ2e5CGgf2++n95AXLacQUNmYbacRsixtXWueYrEracQUNmYbacRsixtXWueYrAQa+vfM5794yjaMHKpDxMarX175nPfvGUbRg5VIeJgGJaZhf45pvyRGqMcUXrDvhjxK0zC/xzTfkiNUY4ovWHfDHgBuYYTqfxIO+SihyjtCSfWj7AxfmGE6n8SDvkooco7Qkn1o+wMBo2edu38KMvqpAZyetJz7UCQZ2edu38KMvqpAZyetJz7UCQBtZz2ku8LNts8KGgtD1XlqW+ThvWc9pLvCzbbPChoLQ9V5alvk4B+0Ppers4HcpQWwJUPpers4HcpQWwHD1Qs51iZ7n8t2IZg9ULOdYme5/LdiAp2sd4dAa75iUYtXdyrzOl+JPG1av3h0BrvmJRi1d3KvM6X4k8AcNcT0TkzjZQgMqrubmWdrcUaDNrieicmcbKEBlVdzcyztbijQC7tK0yyydnuQhoH9vvp/eQr7StMssnZ7kIaB/b76f3kBctpxBQ2ZhtpxGyLG1da55isStpxBQ2ZhtpxGyLG1da55isBBr698znv3jKNowcqkPExqtfXvmc9+8ZRtGDlUh4mAYlpmF/jmm/JEaoxxResO+GPErTML/ABzTfkiNUY4ovWHfDHgBuYYTqfxIO+SihyjtCSfWj7AxfmGE6n8SDvkooco7Qkn1o+wMBo2edu38KMvqpAZyetJz7UCQZ2edu38KMvqpAZyetJz7UCQBtZz2ku8LNts8KGgtD1XlqW+ThvWc9pLvCzbbPChoLQ9V5alvk4B+0Ppers4HcpQWwJUPpers4HcpQWwHD1Qs51iZ7n8t2IY5F01DnTIoQxydBygYBEvvD2Qt52N1Svc/luxAVLWO8OgNd8xKMWru5V5nS/EnjatYH/SHQPV675qUbVHs3L+iVkGSjZJYZm6EDuW/piB/nB7/ANN4XjdATa4nonJnGyhAbVQh/kbmedrcUaGDQLp1MJY6PNVEnLplMHLRNYESp/oIbmhcAdXVGTVTSeSSRvpwrPGqybYRX/Ljy9IG6gX9BL7ufzhv/qv6/ZAJC0oQ/OmXSGiGe5CGgYQvELwvvp/eQdTyU/mDRq5TfISchSAKxzM0TmuEA5pecoAgW7pDq9oRTodys+Xm7N2o1mbZkukm2mSaBClcABb7h5v6REhui8vQH8DADltI/wB4KHH/ALmG2nEbIRAa2rq4Q9c8xWNRzP3czrmRptyoDI1XLlsX0iBTGcHSSMYyhTD0gUDAABd180R6ro8aknP5fWrmX/2jaU82/BJLAYWqRhWOY5wG8TB/Af8AuAzmvr3zSe/eMs+jRyqQ8TBdOiFIrT4g9SfCo0fqfi0iFKVfnJX88AL0dN/WEYqE9SMylEpLNmEnbt5U1UePVUk1FVDGLemmQD3h0AUxhEQG7ou/eAL7TRAKX6R/35pv04jVA/34ovWHfDHi22auJrTJEm1RJvFFTc9OZFbJKAYoGvD9P9Aj7Lw/+RisPzwtftpa4noTFu0aGcu+exSJ6MT3lTKBgC8BHpH3F/mAypgIf2Tqjp/xJ56UUeUeN0kk9/8AzR9iNV6/funFRmVnrWShLnJgRYKNUjAuUAKYqqnPDnGA49ACW7q6BEYtTKbTKbNqSl5kUGD+dJnVXUXblUFvzEwOYCEP0c4b/bfd+0BQs8EPxDfp/wAKMvqpAbyetJz7UCQzZLMVJTPprI5q4RdizYEdouvQkSUFC8wCQwFAC/pEOi4AC4eqMNN7OZbSqdbFXblbqFK4VlSTNIpPwpjBcUDgHOE4FEBvEbv4gPWzjtJd4XbbZ4UNBaHqvLUt8nD9RKknXbwiJSETCSJ80pQuAA9IfqCEDQIh+T1X0/8ADkt8nAP6h9L1dnA7lKC2BGiBum9XZwO5SgnK6RPf6NZI13XccOiABKRFL8RTyKIE/Nm7ZYJvzS3HKYQDnek/kVbhC/r6RDovg8Fq3E4nMgkJxMBhMJAvEwdQ+8I+x0B8Vat1lE1FkElDpjemY5AESe4fZ1BFZ+5bydgo5/DqikmN4ptUBOYbx9hShePXH2OgA+zWY3DMWKzCZN1XExdO0zLs1EyejOe8t5hC6+4errjOdT0s2qA69QSudFlsvXEGTFOWqqFWOX/bqCAXD0380vUHXHR0AW1DNpWm0RQnErdvGbwgHEgS47gnQICAHKBRuG+4ekOsIHZBJ3T5CpU5KRzIZQ/SImwIdESCmpzRBRUiV4CQBvDo6OkL46OgKMxpyqGc8pNu2mjQyTUy5EFEZSIJtQ9CIfqD0g3gIfpDpDp/eC2c1HLZc+WavZZMVVOYH60ZaosRUBDqAxSiH8XDHR0BXs8lCrKnClmDIG4ncrrN2qhQEzVFQ4iVP+Oj2f8AiM120b03XzqeOZausyfMU0U1mrUywoHJ0CUSkARKAl5twgF3RHR0Bo2fNHDSXzZ0u0UZt3szWdtWxy3GTRMBbry/6oiIGNzf5iVAM3B0ZlPZigdF7N3RlhTVLcdNEv6EiCHWFxQvu/6h6o6OgBdZvLkXE8Tq2n3kxmyrpUWrgrA6/PRHsgSUABBO7quvLcPTGsszIlREhLV6c0UmCBCXuWRVFHDdXmj+rnJ3m6ugR6QH2x9joCtStOFezacTb0EwSbO2P4JJaYmMLhxfeJ1DAbpKH9IAFwdAdQBFBZSYO6BRogsrfEnPok2ChjNjegIQogArek/pEvNC8Lhv/iOjoBoEbpENzgTJzuYBOdzQv5v7Xx4klkvTKcqbFqUpwADAVEoAYP56I6OgPUU0USKmKQifPvMcwFALxu6x/eFQE3c0y3asqMYsqqbFbkIoq3RKUyPNC4vPOS8DCYOnp6QuEfaEdH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1028" name="Picture 4" descr="https://encrypted-tbn0.gstatic.com/images?q=tbn:ANd9GcRC1ZljId9fZIqGbP-9X7KjhVGI6DWStRXC5ocNKzmrIEdKp32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296" y="3109466"/>
            <a:ext cx="1281112" cy="89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25100" y="537683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URL 1</a:t>
            </a:r>
            <a:endParaRPr lang="en-ZA" dirty="0"/>
          </a:p>
        </p:txBody>
      </p:sp>
      <p:sp>
        <p:nvSpPr>
          <p:cNvPr id="13" name="TextBox 12"/>
          <p:cNvSpPr txBox="1"/>
          <p:nvPr/>
        </p:nvSpPr>
        <p:spPr>
          <a:xfrm>
            <a:off x="7941344" y="537683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URL 2</a:t>
            </a:r>
            <a:endParaRPr lang="en-ZA" dirty="0"/>
          </a:p>
        </p:txBody>
      </p:sp>
      <p:sp>
        <p:nvSpPr>
          <p:cNvPr id="14" name="TextBox 13"/>
          <p:cNvSpPr txBox="1"/>
          <p:nvPr/>
        </p:nvSpPr>
        <p:spPr>
          <a:xfrm>
            <a:off x="7380312" y="46531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DOI</a:t>
            </a:r>
            <a:endParaRPr lang="en-ZA" dirty="0"/>
          </a:p>
        </p:txBody>
      </p:sp>
      <p:cxnSp>
        <p:nvCxnSpPr>
          <p:cNvPr id="16" name="Straight Arrow Connector 15"/>
          <p:cNvCxnSpPr>
            <a:stCxn id="14" idx="1"/>
            <a:endCxn id="10" idx="0"/>
          </p:cNvCxnSpPr>
          <p:nvPr/>
        </p:nvCxnSpPr>
        <p:spPr>
          <a:xfrm flipH="1">
            <a:off x="6985140" y="4837802"/>
            <a:ext cx="395172" cy="539032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3" idx="0"/>
          </p:cNvCxnSpPr>
          <p:nvPr/>
        </p:nvCxnSpPr>
        <p:spPr>
          <a:xfrm>
            <a:off x="7941344" y="4837802"/>
            <a:ext cx="360040" cy="539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9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 any article that has a Digital Object Identifier (DOI) e.g. </a:t>
            </a:r>
            <a:r>
              <a:rPr lang="en-ZA" sz="2400" dirty="0" err="1" smtClean="0"/>
              <a:t>doi</a:t>
            </a:r>
            <a:r>
              <a:rPr lang="en-ZA" sz="2400" dirty="0" smtClean="0"/>
              <a:t>: 10.1002/berj.3000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ZA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You can use the bookmarklet:</a:t>
            </a:r>
            <a:endParaRPr lang="en-ZA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5691" y="2348880"/>
            <a:ext cx="8748464" cy="446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10800000">
            <a:off x="2987824" y="4686755"/>
            <a:ext cx="576064" cy="36004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365691" y="4711138"/>
            <a:ext cx="2622132" cy="31127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949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418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To use the bookmarklet:</a:t>
            </a:r>
            <a:br>
              <a:rPr lang="en-US" sz="2800" dirty="0" smtClean="0"/>
            </a:br>
            <a:r>
              <a:rPr lang="en-US" sz="2800" dirty="0" smtClean="0"/>
              <a:t>Navigate to any recent article</a:t>
            </a:r>
            <a:endParaRPr lang="en-ZA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844824"/>
            <a:ext cx="9144000" cy="45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18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43495"/>
            <a:ext cx="8229600" cy="153418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To use the </a:t>
            </a:r>
            <a:r>
              <a:rPr lang="en-US" sz="2800" dirty="0" err="1"/>
              <a:t>bookmarlet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800" dirty="0"/>
              <a:t>Click on the “Altmetric it!” </a:t>
            </a:r>
            <a:r>
              <a:rPr lang="en-US" sz="2800" dirty="0" smtClean="0"/>
              <a:t>button in </a:t>
            </a:r>
            <a:r>
              <a:rPr lang="en-US" sz="2800" dirty="0"/>
              <a:t>your bookmarks bar</a:t>
            </a:r>
            <a:endParaRPr lang="en-ZA" sz="28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844824"/>
            <a:ext cx="9144000" cy="45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0800000">
            <a:off x="1705439" y="1764131"/>
            <a:ext cx="576064" cy="36004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/>
          <p:cNvSpPr/>
          <p:nvPr/>
        </p:nvSpPr>
        <p:spPr>
          <a:xfrm>
            <a:off x="755576" y="1872142"/>
            <a:ext cx="864096" cy="2520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83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418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You will see the Altmetric.com results appear in the top right hand corner of your screen:</a:t>
            </a:r>
            <a:endParaRPr lang="en-ZA" sz="28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844824"/>
            <a:ext cx="9144000" cy="45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047187" y="2084830"/>
            <a:ext cx="2096814" cy="204079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ight Arrow 7"/>
          <p:cNvSpPr/>
          <p:nvPr/>
        </p:nvSpPr>
        <p:spPr>
          <a:xfrm>
            <a:off x="6471123" y="2241942"/>
            <a:ext cx="576064" cy="36004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47187" y="2084831"/>
            <a:ext cx="2050143" cy="157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96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41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Altmetric.com results:</a:t>
            </a:r>
            <a:endParaRPr lang="en-ZA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27984" y="2686821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Altmetric donut</a:t>
            </a:r>
            <a:endParaRPr lang="en-ZA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99992" y="3301373"/>
            <a:ext cx="2664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ZA" sz="2400" dirty="0"/>
              <a:t>colour-coded according to which sources have mentioned the </a:t>
            </a:r>
            <a:r>
              <a:rPr lang="en-ZA" sz="2400" dirty="0" smtClean="0"/>
              <a:t>article</a:t>
            </a:r>
            <a:endParaRPr lang="en-ZA" sz="2400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3403104" y="2755521"/>
            <a:ext cx="1024880" cy="324264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5427" y="2084831"/>
            <a:ext cx="2849734" cy="21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59632" y="2115402"/>
            <a:ext cx="1512168" cy="145761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668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4506" y="2193321"/>
            <a:ext cx="2849734" cy="21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41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Altmetric.com results:</a:t>
            </a:r>
            <a:endParaRPr lang="en-ZA" sz="2800" b="1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2699918" y="2788446"/>
            <a:ext cx="1728065" cy="36004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/>
          <p:cNvSpPr/>
          <p:nvPr/>
        </p:nvSpPr>
        <p:spPr>
          <a:xfrm>
            <a:off x="2195863" y="2788445"/>
            <a:ext cx="504056" cy="41085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extBox 2"/>
          <p:cNvSpPr txBox="1"/>
          <p:nvPr/>
        </p:nvSpPr>
        <p:spPr>
          <a:xfrm>
            <a:off x="4427984" y="2686821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Altmetric score</a:t>
            </a:r>
            <a:endParaRPr lang="en-ZA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851920" y="3286340"/>
            <a:ext cx="512933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Quantitative measure </a:t>
            </a:r>
            <a:r>
              <a:rPr lang="en-ZA" sz="2400" dirty="0"/>
              <a:t>of </a:t>
            </a:r>
            <a:r>
              <a:rPr lang="en-ZA" sz="2400" b="1" dirty="0"/>
              <a:t>attention</a:t>
            </a:r>
            <a:r>
              <a:rPr lang="en-ZA" sz="2400" dirty="0"/>
              <a:t> for the </a:t>
            </a:r>
            <a:r>
              <a:rPr lang="en-ZA" sz="2400" dirty="0" smtClean="0"/>
              <a:t>paper</a:t>
            </a:r>
          </a:p>
          <a:p>
            <a:endParaRPr lang="en-ZA" sz="2400" dirty="0" smtClean="0"/>
          </a:p>
          <a:p>
            <a:r>
              <a:rPr lang="en-US" sz="2000" dirty="0" smtClean="0"/>
              <a:t>Considers: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Volume</a:t>
            </a:r>
            <a:r>
              <a:rPr lang="en-US" sz="2000" dirty="0" smtClean="0"/>
              <a:t> (how many people interact with it),</a:t>
            </a:r>
            <a:r>
              <a:rPr lang="en-US" sz="2000" b="1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Sources </a:t>
            </a:r>
            <a:r>
              <a:rPr lang="en-US" sz="2000" dirty="0" smtClean="0"/>
              <a:t>(what medium its shared in)</a:t>
            </a:r>
            <a:endParaRPr lang="en-US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Authors </a:t>
            </a:r>
            <a:r>
              <a:rPr lang="en-US" sz="2000" dirty="0" smtClean="0"/>
              <a:t>(</a:t>
            </a:r>
            <a:r>
              <a:rPr lang="en-US" sz="2000" dirty="0"/>
              <a:t>who interacts with </a:t>
            </a:r>
            <a:r>
              <a:rPr lang="en-US" sz="2000" dirty="0" smtClean="0"/>
              <a:t>it)</a:t>
            </a:r>
            <a:endParaRPr lang="en-US" sz="2000" b="1" dirty="0" smtClean="0"/>
          </a:p>
          <a:p>
            <a:r>
              <a:rPr lang="en-US" sz="2000" dirty="0" smtClean="0"/>
              <a:t>of that attention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13634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41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Altmetric.com results:</a:t>
            </a:r>
            <a:endParaRPr lang="en-ZA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27984" y="3573016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the article is being shared/mentioned and how many times</a:t>
            </a:r>
            <a:endParaRPr lang="en-ZA" sz="2400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3691136" y="3623829"/>
            <a:ext cx="576064" cy="36004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5427" y="2084831"/>
            <a:ext cx="2849734" cy="21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89367" y="3573016"/>
            <a:ext cx="3101768" cy="41085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782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ZA" dirty="0" smtClean="0"/>
              <a:t>Traditional Scholarship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380756"/>
              </p:ext>
            </p:extLst>
          </p:nvPr>
        </p:nvGraphicFramePr>
        <p:xfrm>
          <a:off x="2699792" y="2564904"/>
          <a:ext cx="417646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491880" y="2420888"/>
            <a:ext cx="1872208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Conceptual Frameworks</a:t>
            </a:r>
            <a:r>
              <a:rPr lang="en-ZA" sz="1200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endParaRPr lang="en-ZA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56534" y="2098204"/>
            <a:ext cx="1319014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Literature Reviews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64435" y="2312876"/>
            <a:ext cx="1080120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Bibliographies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11080" y="2573288"/>
            <a:ext cx="1080120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Proposals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55704" y="3394212"/>
            <a:ext cx="1080120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Data sets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97890" y="4833156"/>
            <a:ext cx="1413209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Conference papers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84229" y="3933056"/>
            <a:ext cx="1080120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Audio records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84229" y="3628517"/>
            <a:ext cx="1080120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Images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70586" y="3165401"/>
            <a:ext cx="1581733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Recorded interviews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68671" y="4755815"/>
            <a:ext cx="1080120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Books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36354" y="3917218"/>
            <a:ext cx="1080120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Reports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745976" y="4971839"/>
            <a:ext cx="1248770" cy="226479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Journal articles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826632" y="5049180"/>
            <a:ext cx="1438486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Technical papers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71800" y="3165401"/>
            <a:ext cx="1080120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Notes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411760" y="3652206"/>
            <a:ext cx="1080120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Presentations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411760" y="3412543"/>
            <a:ext cx="1080120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Lectures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882956" y="4162586"/>
            <a:ext cx="1080120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Interviews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 rot="12511734">
            <a:off x="2267744" y="2206216"/>
            <a:ext cx="908670" cy="79073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Right Arrow 23"/>
          <p:cNvSpPr/>
          <p:nvPr/>
        </p:nvSpPr>
        <p:spPr>
          <a:xfrm rot="8893033">
            <a:off x="1996944" y="4155538"/>
            <a:ext cx="908670" cy="79073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Right Arrow 24"/>
          <p:cNvSpPr/>
          <p:nvPr/>
        </p:nvSpPr>
        <p:spPr>
          <a:xfrm rot="6387706">
            <a:off x="4122511" y="5343637"/>
            <a:ext cx="908670" cy="79073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TextBox 25"/>
          <p:cNvSpPr txBox="1"/>
          <p:nvPr/>
        </p:nvSpPr>
        <p:spPr>
          <a:xfrm>
            <a:off x="885286" y="1851211"/>
            <a:ext cx="143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>
                <a:solidFill>
                  <a:srgbClr val="0070C0"/>
                </a:solidFill>
              </a:rPr>
              <a:t>Student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837" y="4762386"/>
            <a:ext cx="202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>
                <a:solidFill>
                  <a:srgbClr val="0070C0"/>
                </a:solidFill>
              </a:rPr>
              <a:t>Community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5188" y="6286754"/>
            <a:ext cx="143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>
                <a:solidFill>
                  <a:srgbClr val="0070C0"/>
                </a:solidFill>
              </a:rPr>
              <a:t>Scholar</a:t>
            </a:r>
            <a:endParaRPr lang="en-Z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5427" y="2084831"/>
            <a:ext cx="2849734" cy="21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41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Altmetric.com results:</a:t>
            </a:r>
            <a:endParaRPr lang="en-ZA" sz="2800" b="1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3162985" y="3911861"/>
            <a:ext cx="576064" cy="36004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/>
          <p:cNvSpPr/>
          <p:nvPr/>
        </p:nvSpPr>
        <p:spPr>
          <a:xfrm>
            <a:off x="1115616" y="3927880"/>
            <a:ext cx="2016224" cy="32800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extBox 2"/>
          <p:cNvSpPr txBox="1"/>
          <p:nvPr/>
        </p:nvSpPr>
        <p:spPr>
          <a:xfrm>
            <a:off x="3899833" y="38610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details are available…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24286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44" y="382650"/>
            <a:ext cx="8229600" cy="153418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This includes:</a:t>
            </a:r>
            <a:br>
              <a:rPr lang="en-US" sz="2800" dirty="0" smtClean="0"/>
            </a:br>
            <a:r>
              <a:rPr lang="en-US" sz="2800" dirty="0" smtClean="0"/>
              <a:t>A summary</a:t>
            </a:r>
            <a:br>
              <a:rPr lang="en-US" sz="2800" dirty="0" smtClean="0"/>
            </a:br>
            <a:r>
              <a:rPr lang="en-US" sz="2800" dirty="0" smtClean="0"/>
              <a:t>Including demographic info of those interacting</a:t>
            </a:r>
            <a:endParaRPr lang="en-ZA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0737" y="1916832"/>
            <a:ext cx="917098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 rot="10800000">
            <a:off x="1979713" y="2852935"/>
            <a:ext cx="576064" cy="36004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/>
          <p:cNvSpPr/>
          <p:nvPr/>
        </p:nvSpPr>
        <p:spPr>
          <a:xfrm>
            <a:off x="1403648" y="2868954"/>
            <a:ext cx="544919" cy="32800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979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44" y="382650"/>
            <a:ext cx="8229600" cy="153418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This includes:</a:t>
            </a:r>
            <a:br>
              <a:rPr lang="en-US" sz="2800" dirty="0" smtClean="0"/>
            </a:br>
            <a:r>
              <a:rPr lang="en-US" sz="2800" dirty="0" smtClean="0"/>
              <a:t>A summary</a:t>
            </a:r>
            <a:br>
              <a:rPr lang="en-US" sz="2800" dirty="0" smtClean="0"/>
            </a:br>
            <a:r>
              <a:rPr lang="en-US" sz="2800" dirty="0" smtClean="0"/>
              <a:t>Including demographic info of those interacting</a:t>
            </a:r>
            <a:endParaRPr lang="en-ZA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016" y="1988840"/>
            <a:ext cx="8892480" cy="398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6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44" y="-99392"/>
            <a:ext cx="8229600" cy="153418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This includes:</a:t>
            </a:r>
            <a:br>
              <a:rPr lang="en-US" sz="2800" dirty="0" smtClean="0"/>
            </a:br>
            <a:r>
              <a:rPr lang="en-US" sz="2800" dirty="0" smtClean="0"/>
              <a:t>Tweets</a:t>
            </a:r>
            <a:endParaRPr lang="en-ZA" sz="2800" b="1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2555776" y="2852935"/>
            <a:ext cx="576064" cy="36004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/>
          <p:cNvSpPr/>
          <p:nvPr/>
        </p:nvSpPr>
        <p:spPr>
          <a:xfrm>
            <a:off x="1979711" y="2868954"/>
            <a:ext cx="544919" cy="32800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423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9"/>
          <p:cNvSpPr/>
          <p:nvPr/>
        </p:nvSpPr>
        <p:spPr>
          <a:xfrm rot="10800000">
            <a:off x="2483769" y="2564904"/>
            <a:ext cx="576064" cy="36004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/>
          <p:cNvSpPr/>
          <p:nvPr/>
        </p:nvSpPr>
        <p:spPr>
          <a:xfrm>
            <a:off x="1907704" y="2580923"/>
            <a:ext cx="544919" cy="32800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0316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44" y="-603448"/>
            <a:ext cx="8229600" cy="15341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includes: Some context of the Altmetric score</a:t>
            </a:r>
            <a:endParaRPr lang="en-ZA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832" y="1880828"/>
            <a:ext cx="9144000" cy="382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2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Nascent Field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Growing area of research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8473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TextBox 3"/>
          <p:cNvSpPr txBox="1"/>
          <p:nvPr/>
        </p:nvSpPr>
        <p:spPr>
          <a:xfrm>
            <a:off x="911511" y="4964975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/>
              <a:t>National Information Standards </a:t>
            </a:r>
            <a:r>
              <a:rPr lang="en-ZA" dirty="0" smtClean="0"/>
              <a:t>Organization (NISO) is looking into standards around Altmetrics;</a:t>
            </a:r>
          </a:p>
          <a:p>
            <a:pPr algn="ctr"/>
            <a:r>
              <a:rPr lang="en-ZA" dirty="0" smtClean="0"/>
              <a:t>Draft looking at Altmetrics Definitions and Use Cases was recently open for public comment</a:t>
            </a:r>
            <a:endParaRPr lang="en-ZA" dirty="0">
              <a:latin typeface="Arial Narrow" panose="020B0606020202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82796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1511" y="648866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Watch this space!</a:t>
            </a:r>
            <a:endParaRPr lang="en-ZA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57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How might these (alt)metrics be useful to you </a:t>
            </a:r>
          </a:p>
          <a:p>
            <a:pPr marL="0" indent="0" algn="ctr">
              <a:buNone/>
            </a:pPr>
            <a:r>
              <a:rPr lang="en-US" dirty="0" smtClean="0"/>
              <a:t>in showing the reach and impact </a:t>
            </a:r>
          </a:p>
          <a:p>
            <a:pPr marL="0" indent="0" algn="ctr">
              <a:buNone/>
            </a:pPr>
            <a:r>
              <a:rPr lang="en-US" dirty="0" smtClean="0"/>
              <a:t>of your work?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960166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60648"/>
            <a:ext cx="8229600" cy="1143000"/>
          </a:xfrm>
        </p:spPr>
        <p:txBody>
          <a:bodyPr>
            <a:noAutofit/>
          </a:bodyPr>
          <a:lstStyle/>
          <a:p>
            <a:r>
              <a:rPr lang="en-ZA" sz="7200" dirty="0" smtClean="0"/>
              <a:t>Thank you</a:t>
            </a:r>
            <a:endParaRPr lang="en-ZA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8" y="285293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ZA" sz="4000" dirty="0" smtClean="0">
                <a:solidFill>
                  <a:schemeClr val="bg1">
                    <a:lumMod val="50000"/>
                  </a:schemeClr>
                </a:solidFill>
              </a:rPr>
              <a:t>Sarah Goodier</a:t>
            </a:r>
          </a:p>
          <a:p>
            <a:pPr marL="0" indent="0" algn="ctr">
              <a:buNone/>
            </a:pPr>
            <a:r>
              <a:rPr lang="en-ZA" sz="2400" dirty="0" smtClean="0"/>
              <a:t>@</a:t>
            </a:r>
            <a:r>
              <a:rPr lang="en-ZA" dirty="0" err="1" smtClean="0"/>
              <a:t>SarahGoodier</a:t>
            </a:r>
            <a:endParaRPr lang="en-ZA" sz="2400" dirty="0" smtClean="0"/>
          </a:p>
          <a:p>
            <a:pPr marL="0" indent="0" algn="ctr">
              <a:buNone/>
            </a:pPr>
            <a:r>
              <a:rPr lang="en-ZA" dirty="0"/>
              <a:t>s</a:t>
            </a:r>
            <a:r>
              <a:rPr lang="en-ZA" sz="2400" dirty="0" smtClean="0"/>
              <a:t>arah.goodier@uct.ac.za</a:t>
            </a:r>
          </a:p>
          <a:p>
            <a:pPr marL="0" indent="0" algn="ctr">
              <a:buNone/>
            </a:pPr>
            <a:endParaRPr lang="en-ZA" sz="2800" u="sng" dirty="0" smtClean="0"/>
          </a:p>
          <a:p>
            <a:endParaRPr lang="en-ZA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5733256"/>
            <a:ext cx="13716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647256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Narrow" panose="020B0606020202030204" pitchFamily="34" charset="0"/>
              </a:rPr>
              <a:t>Several slides modified from “altmetrics” presentation by Laura Czerniewicz (CC-BY-SA)</a:t>
            </a:r>
            <a:endParaRPr lang="en-ZA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77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Sources of the data measured fall into 4 major categories:</a:t>
            </a:r>
          </a:p>
          <a:p>
            <a:pPr lvl="1"/>
            <a:r>
              <a:rPr lang="en-US" sz="2000" dirty="0" smtClean="0"/>
              <a:t>Social media</a:t>
            </a:r>
          </a:p>
          <a:p>
            <a:pPr lvl="1"/>
            <a:r>
              <a:rPr lang="en-US" sz="2000" dirty="0" smtClean="0"/>
              <a:t>Online reference manager download counts</a:t>
            </a:r>
          </a:p>
          <a:p>
            <a:pPr lvl="1"/>
            <a:r>
              <a:rPr lang="en-US" sz="2000" dirty="0" smtClean="0"/>
              <a:t>Publisher and PubMed Central download counts</a:t>
            </a:r>
          </a:p>
          <a:p>
            <a:pPr lvl="1"/>
            <a:r>
              <a:rPr lang="en-US" sz="2000" dirty="0" smtClean="0"/>
              <a:t>Mainstream media data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ZA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Some additional things to note: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407310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ZA" dirty="0" smtClean="0"/>
              <a:t>Measuring impact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834733"/>
              </p:ext>
            </p:extLst>
          </p:nvPr>
        </p:nvGraphicFramePr>
        <p:xfrm>
          <a:off x="2699792" y="2564904"/>
          <a:ext cx="417646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491880" y="2420888"/>
            <a:ext cx="1872208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Conceptual Frameworks</a:t>
            </a:r>
            <a:r>
              <a:rPr lang="en-ZA" sz="1200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endParaRPr lang="en-ZA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56534" y="2098204"/>
            <a:ext cx="1319014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Literature Reviews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64435" y="2312876"/>
            <a:ext cx="1080120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Bibliographies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11080" y="2573288"/>
            <a:ext cx="1080120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Proposals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55704" y="3394212"/>
            <a:ext cx="1080120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Data sets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97890" y="4833156"/>
            <a:ext cx="1413209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Conference papers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84229" y="3933056"/>
            <a:ext cx="1080120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Audio records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84229" y="3628517"/>
            <a:ext cx="1080120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Images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70586" y="3165401"/>
            <a:ext cx="1581733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Recorded interviews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68671" y="4755815"/>
            <a:ext cx="1080120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Books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36354" y="3917218"/>
            <a:ext cx="1080120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Reports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745976" y="4971839"/>
            <a:ext cx="1248770" cy="226479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Journal articles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826632" y="5049180"/>
            <a:ext cx="1438486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Technical papers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71800" y="3165401"/>
            <a:ext cx="1080120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Notes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411760" y="3652206"/>
            <a:ext cx="1080120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Presentations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411760" y="3412543"/>
            <a:ext cx="1080120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Lectures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882956" y="4162586"/>
            <a:ext cx="1080120" cy="2160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rgbClr val="0070C0"/>
                </a:solidFill>
                <a:latin typeface="Arial Narrow" pitchFamily="34" charset="0"/>
              </a:rPr>
              <a:t>Interviews</a:t>
            </a:r>
            <a:endParaRPr lang="en-ZA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 rot="12511734">
            <a:off x="2267744" y="2206216"/>
            <a:ext cx="908670" cy="79073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Right Arrow 23"/>
          <p:cNvSpPr/>
          <p:nvPr/>
        </p:nvSpPr>
        <p:spPr>
          <a:xfrm rot="8893033">
            <a:off x="1996944" y="4155538"/>
            <a:ext cx="908670" cy="79073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Right Arrow 24"/>
          <p:cNvSpPr/>
          <p:nvPr/>
        </p:nvSpPr>
        <p:spPr>
          <a:xfrm rot="6387706">
            <a:off x="4122511" y="5343637"/>
            <a:ext cx="908670" cy="79073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TextBox 25"/>
          <p:cNvSpPr txBox="1"/>
          <p:nvPr/>
        </p:nvSpPr>
        <p:spPr>
          <a:xfrm>
            <a:off x="885286" y="1851211"/>
            <a:ext cx="143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>
                <a:solidFill>
                  <a:srgbClr val="0070C0"/>
                </a:solidFill>
              </a:rPr>
              <a:t>Student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837" y="4762386"/>
            <a:ext cx="202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>
                <a:solidFill>
                  <a:srgbClr val="0070C0"/>
                </a:solidFill>
              </a:rPr>
              <a:t>Community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5188" y="6286754"/>
            <a:ext cx="143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>
                <a:solidFill>
                  <a:srgbClr val="0070C0"/>
                </a:solidFill>
              </a:rPr>
              <a:t>Scholar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3523" y="5877272"/>
            <a:ext cx="19442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Bibliometrics</a:t>
            </a:r>
            <a:r>
              <a:rPr lang="en-US" b="1" dirty="0" smtClean="0"/>
              <a:t>: CITATIONS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84881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For more information and </a:t>
            </a:r>
            <a:r>
              <a:rPr lang="en-US" sz="2800" dirty="0"/>
              <a:t>t</a:t>
            </a:r>
            <a:r>
              <a:rPr lang="en-US" sz="2800" dirty="0" smtClean="0"/>
              <a:t>o keep up to date with the latest on Altmetric.com and their bookmarklet:</a:t>
            </a:r>
            <a:endParaRPr lang="en-Z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See </a:t>
            </a:r>
            <a:r>
              <a:rPr lang="en-US" sz="2400" dirty="0" err="1" smtClean="0"/>
              <a:t>Altmetric.com’s</a:t>
            </a:r>
            <a:r>
              <a:rPr lang="en-US" sz="2400" dirty="0" smtClean="0"/>
              <a:t> blog post on </a:t>
            </a:r>
            <a:r>
              <a:rPr lang="en-US" sz="2400" dirty="0"/>
              <a:t>their bookmarklet: </a:t>
            </a:r>
            <a:r>
              <a:rPr lang="en-US" sz="2400" dirty="0">
                <a:hlinkClick r:id="rId2"/>
              </a:rPr>
              <a:t>http://altmetric.com/blog/getting-scholarly-conversations-instantly-altmetric-it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Follow </a:t>
            </a:r>
            <a:r>
              <a:rPr lang="en-US" sz="2400" dirty="0" smtClean="0"/>
              <a:t>the blog</a:t>
            </a:r>
            <a:r>
              <a:rPr lang="en-US" sz="2400" dirty="0"/>
              <a:t>: </a:t>
            </a:r>
            <a:r>
              <a:rPr lang="en-US" sz="2400" dirty="0">
                <a:hlinkClick r:id="rId3"/>
              </a:rPr>
              <a:t>http://altmetric.com/blog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Follow Altmetric.com on Twitter: @Altmetric</a:t>
            </a:r>
          </a:p>
          <a:p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185091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Impact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Metrics that impute reputation and impact for the </a:t>
            </a:r>
            <a:r>
              <a:rPr lang="en-US" i="1" dirty="0" smtClean="0"/>
              <a:t>journal - </a:t>
            </a:r>
            <a:r>
              <a:rPr lang="en-US" dirty="0" smtClean="0"/>
              <a:t>based on how frequently articles published in that journal are cited in other </a:t>
            </a:r>
            <a:r>
              <a:rPr lang="en-US" i="1" dirty="0" smtClean="0"/>
              <a:t>published</a:t>
            </a:r>
            <a:r>
              <a:rPr lang="en-US" dirty="0" smtClean="0"/>
              <a:t> articles.</a:t>
            </a:r>
          </a:p>
          <a:p>
            <a:pPr lvl="1"/>
            <a:r>
              <a:rPr lang="en-US" dirty="0" smtClean="0"/>
              <a:t>accrue to the journal</a:t>
            </a:r>
          </a:p>
          <a:p>
            <a:pPr lvl="1"/>
            <a:r>
              <a:rPr lang="en-US" dirty="0" smtClean="0"/>
              <a:t>take time (as citing journal /paper has to be published)</a:t>
            </a:r>
          </a:p>
          <a:p>
            <a:r>
              <a:rPr lang="en-US" dirty="0" smtClean="0"/>
              <a:t>Originated in 1960s (Garfield)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5949280"/>
            <a:ext cx="630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dirty="0" smtClean="0">
                <a:latin typeface="Arial Narrow" panose="020B0606020202030204" pitchFamily="34" charset="0"/>
              </a:rPr>
              <a:t>Beasley,  Beyond the Impact Factor, Feb 2014</a:t>
            </a:r>
            <a:endParaRPr lang="en-ZA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792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ISI or Web of Science impact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Published annually in the </a:t>
            </a:r>
            <a:r>
              <a:rPr lang="en-US" sz="2800" i="1" dirty="0" smtClean="0"/>
              <a:t>Journal Citation Report</a:t>
            </a:r>
            <a:r>
              <a:rPr lang="en-US" sz="2800" dirty="0" smtClean="0"/>
              <a:t>s</a:t>
            </a:r>
            <a:r>
              <a:rPr lang="en-US" sz="2800" i="1" dirty="0" smtClean="0"/>
              <a:t> </a:t>
            </a:r>
            <a:r>
              <a:rPr lang="en-US" dirty="0" smtClean="0"/>
              <a:t>(</a:t>
            </a:r>
            <a:r>
              <a:rPr lang="en-US" sz="1500" dirty="0" smtClean="0"/>
              <a:t>which lags by a year, i.e. the most recent JCR data is for 2014/15)</a:t>
            </a:r>
          </a:p>
          <a:p>
            <a:r>
              <a:rPr lang="en-US" sz="2800" dirty="0" smtClean="0"/>
              <a:t># </a:t>
            </a:r>
            <a:r>
              <a:rPr lang="en-US" sz="2800" dirty="0"/>
              <a:t>of citations to articles in </a:t>
            </a:r>
            <a:r>
              <a:rPr lang="en-US" sz="2800" i="1" dirty="0" smtClean="0"/>
              <a:t>ABC Journal </a:t>
            </a:r>
            <a:r>
              <a:rPr lang="en-US" sz="2800" dirty="0"/>
              <a:t>x during year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sz="1900" dirty="0"/>
              <a:t># of articles published in </a:t>
            </a:r>
            <a:r>
              <a:rPr lang="en-US" sz="1900" i="1" dirty="0"/>
              <a:t>ABC Journal</a:t>
            </a:r>
            <a:r>
              <a:rPr lang="en-US" sz="1900" dirty="0" smtClean="0"/>
              <a:t> </a:t>
            </a:r>
            <a:r>
              <a:rPr lang="en-US" sz="1900" dirty="0"/>
              <a:t>x in past two </a:t>
            </a:r>
            <a:r>
              <a:rPr lang="en-US" sz="1900" dirty="0" smtClean="0"/>
              <a:t>years</a:t>
            </a:r>
          </a:p>
          <a:p>
            <a:r>
              <a:rPr lang="en-US" sz="2800" dirty="0" smtClean="0"/>
              <a:t>1.0 </a:t>
            </a:r>
            <a:r>
              <a:rPr lang="en-US" sz="2800" dirty="0"/>
              <a:t>means that, </a:t>
            </a:r>
            <a:r>
              <a:rPr lang="en-US" sz="2800" i="1" dirty="0"/>
              <a:t>on average</a:t>
            </a:r>
            <a:r>
              <a:rPr lang="en-US" sz="2800" dirty="0"/>
              <a:t>, the articles </a:t>
            </a:r>
            <a:r>
              <a:rPr lang="en-US" sz="2800" dirty="0" smtClean="0"/>
              <a:t>published in </a:t>
            </a:r>
            <a:r>
              <a:rPr lang="en-US" sz="2800" i="1" dirty="0"/>
              <a:t>ABC Journal</a:t>
            </a:r>
            <a:r>
              <a:rPr lang="en-US" sz="2800" dirty="0" smtClean="0"/>
              <a:t> within the past two years have </a:t>
            </a:r>
            <a:r>
              <a:rPr lang="en-US" sz="2800" dirty="0"/>
              <a:t>been cited one </a:t>
            </a:r>
            <a:r>
              <a:rPr lang="en-US" sz="2800" dirty="0" smtClean="0"/>
              <a:t>time</a:t>
            </a:r>
            <a:endParaRPr lang="en-US" sz="2800" dirty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7818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3808" y="6488668"/>
            <a:ext cx="630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dirty="0" smtClean="0">
                <a:latin typeface="Arial Narrow" panose="020B0606020202030204" pitchFamily="34" charset="0"/>
              </a:rPr>
              <a:t>Beasley,  Beyond the Impact Factor, Feb 2014</a:t>
            </a:r>
            <a:endParaRPr lang="en-ZA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1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How the Impact Factor works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One article can make a huge difference to the IF for the whole journal</a:t>
            </a:r>
          </a:p>
          <a:p>
            <a:pPr lvl="1"/>
            <a:r>
              <a:rPr lang="en-ZA" dirty="0" smtClean="0"/>
              <a:t>EG </a:t>
            </a:r>
            <a:r>
              <a:rPr lang="en-ZA" dirty="0" err="1" smtClean="0"/>
              <a:t>Shelx</a:t>
            </a:r>
            <a:r>
              <a:rPr lang="en-ZA" dirty="0" smtClean="0"/>
              <a:t> cited 32k, raised IF from 2 to 50</a:t>
            </a:r>
          </a:p>
          <a:p>
            <a:r>
              <a:rPr lang="en-ZA" dirty="0" smtClean="0"/>
              <a:t>Measures only journal &amp; year</a:t>
            </a:r>
          </a:p>
          <a:p>
            <a:pPr lvl="1"/>
            <a:r>
              <a:rPr lang="en-ZA" dirty="0" smtClean="0"/>
              <a:t>Does not differentiate content cited</a:t>
            </a:r>
          </a:p>
          <a:p>
            <a:r>
              <a:rPr lang="en-ZA" dirty="0" smtClean="0"/>
              <a:t>Subject areas vary enormously</a:t>
            </a:r>
          </a:p>
          <a:p>
            <a:endParaRPr lang="en-ZA" dirty="0"/>
          </a:p>
          <a:p>
            <a:r>
              <a:rPr lang="en-ZA" dirty="0" smtClean="0"/>
              <a:t>Extensive criticism of the IF</a:t>
            </a:r>
          </a:p>
          <a:p>
            <a:pPr marL="0" indent="0">
              <a:buNone/>
            </a:pPr>
            <a:endParaRPr lang="en-ZA" dirty="0" smtClean="0"/>
          </a:p>
          <a:p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7164288" y="5949280"/>
            <a:ext cx="169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err="1"/>
              <a:t>Hardcastle</a:t>
            </a:r>
            <a:r>
              <a:rPr lang="en-ZA" dirty="0"/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23843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1482</Words>
  <Application>Microsoft Office PowerPoint</Application>
  <PresentationFormat>On-screen Show (4:3)</PresentationFormat>
  <Paragraphs>341</Paragraphs>
  <Slides>60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Executive</vt:lpstr>
      <vt:lpstr>An introduction to   aLTmetrics </vt:lpstr>
      <vt:lpstr>Who am I?</vt:lpstr>
      <vt:lpstr>What we’ll be covering today:</vt:lpstr>
      <vt:lpstr>The Research Cycle</vt:lpstr>
      <vt:lpstr>Traditional Scholarship</vt:lpstr>
      <vt:lpstr>Measuring impact</vt:lpstr>
      <vt:lpstr>Traditional Impact Factor</vt:lpstr>
      <vt:lpstr>ISI or Web of Science impact factor</vt:lpstr>
      <vt:lpstr>How the Impact Factor works</vt:lpstr>
      <vt:lpstr>Other Impact Measures:  H-index: authors, not articles</vt:lpstr>
      <vt:lpstr>Citations</vt:lpstr>
      <vt:lpstr>The rise of academic online services and social media1</vt:lpstr>
      <vt:lpstr>Broader measures of impact</vt:lpstr>
      <vt:lpstr>PowerPoint Presentation</vt:lpstr>
      <vt:lpstr>PowerPoint Presentation</vt:lpstr>
      <vt:lpstr>Defining Altmetrics</vt:lpstr>
      <vt:lpstr>Defining AltMetrics</vt:lpstr>
      <vt:lpstr>Rethinking Impact</vt:lpstr>
      <vt:lpstr>PowerPoint Presentation</vt:lpstr>
      <vt:lpstr>New Practices</vt:lpstr>
      <vt:lpstr>PowerPoint Presentation</vt:lpstr>
      <vt:lpstr>Issues</vt:lpstr>
      <vt:lpstr>…a bias towards Journal articles</vt:lpstr>
      <vt:lpstr>Meaning</vt:lpstr>
      <vt:lpstr>Uneven</vt:lpstr>
      <vt:lpstr>Global divides: social media tools</vt:lpstr>
      <vt:lpstr>Global divides: social media tools</vt:lpstr>
      <vt:lpstr>Nascent</vt:lpstr>
      <vt:lpstr>TOOLS</vt:lpstr>
      <vt:lpstr>Altmetrics tools</vt:lpstr>
      <vt:lpstr>A Free &amp; Easy-to-use Tool</vt:lpstr>
      <vt:lpstr>What is Altmetric.com?</vt:lpstr>
      <vt:lpstr>The Bookmarklet</vt:lpstr>
      <vt:lpstr>To get started: go to http://www.altmetric.com</vt:lpstr>
      <vt:lpstr>Mouse over “Products”</vt:lpstr>
      <vt:lpstr>Click on “Bookmarklet”</vt:lpstr>
      <vt:lpstr>The bookmarklet is available for the browsers: Chrome, Firefox and Safari</vt:lpstr>
      <vt:lpstr>Very easy to install:  just grab the “Altmetric it!” button and  drag it to your bookmarks bar</vt:lpstr>
      <vt:lpstr>Very easy to install:  just grab the “Altmetric it!” button and  drag it to your bookmarks bar</vt:lpstr>
      <vt:lpstr>Once installed, the “Altmetric it!” button  will appear in your bookmarks bar</vt:lpstr>
      <vt:lpstr>You can use the bookmarklet:</vt:lpstr>
      <vt:lpstr>You can use the bookmarklet:</vt:lpstr>
      <vt:lpstr>You can use the bookmarklet:</vt:lpstr>
      <vt:lpstr>To use the bookmarklet: Navigate to any recent article</vt:lpstr>
      <vt:lpstr>To use the bookmarlet: Click on the “Altmetric it!” button in your bookmarks bar</vt:lpstr>
      <vt:lpstr>You will see the Altmetric.com results appear in the top right hand corner of your screen:</vt:lpstr>
      <vt:lpstr>The Altmetric.com results:</vt:lpstr>
      <vt:lpstr>The Altmetric.com results:</vt:lpstr>
      <vt:lpstr>The Altmetric.com results:</vt:lpstr>
      <vt:lpstr>The Altmetric.com results:</vt:lpstr>
      <vt:lpstr>This includes: A summary Including demographic info of those interacting</vt:lpstr>
      <vt:lpstr>This includes: A summary Including demographic info of those interacting</vt:lpstr>
      <vt:lpstr>This includes: Tweets</vt:lpstr>
      <vt:lpstr>This includes: Some context of the Altmetric score</vt:lpstr>
      <vt:lpstr>Nascent Field</vt:lpstr>
      <vt:lpstr>PowerPoint Presentation</vt:lpstr>
      <vt:lpstr>PowerPoint Presentation</vt:lpstr>
      <vt:lpstr>Thank you</vt:lpstr>
      <vt:lpstr>Some additional things to note:</vt:lpstr>
      <vt:lpstr>For more information and to keep up to date with the latest on Altmetric.com and their bookmarklet: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2016-05-20T07:56:11Z</dcterms:created>
  <dcterms:modified xsi:type="dcterms:W3CDTF">2016-05-20T07:58:16Z</dcterms:modified>
</cp:coreProperties>
</file>