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69" r:id="rId4"/>
    <p:sldId id="273" r:id="rId5"/>
    <p:sldId id="270" r:id="rId6"/>
    <p:sldId id="271" r:id="rId7"/>
    <p:sldId id="267" r:id="rId8"/>
    <p:sldId id="272" r:id="rId9"/>
    <p:sldId id="279" r:id="rId10"/>
    <p:sldId id="274" r:id="rId11"/>
    <p:sldId id="275" r:id="rId12"/>
    <p:sldId id="276" r:id="rId13"/>
    <p:sldId id="277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747"/>
  </p:normalViewPr>
  <p:slideViewPr>
    <p:cSldViewPr>
      <p:cViewPr varScale="1">
        <p:scale>
          <a:sx n="103" d="100"/>
          <a:sy n="103" d="100"/>
        </p:scale>
        <p:origin x="24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87381-997D-5E41-9A58-AC16B7753C83}" type="datetimeFigureOut">
              <a:rPr lang="en-US" smtClean="0"/>
              <a:t>10/13/17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08C4C-2790-4C4E-89B6-0B8E4A4F4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99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08C4C-2790-4C4E-89B6-0B8E4A4F4C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2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7" name="Picture 6" descr="FA_LOGO_CILT_2014_website_sm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848541"/>
            <a:ext cx="1192219" cy="532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F57A89D-6208-49AE-B10C-91F539B8DDBE}" type="datetimeFigureOut">
              <a:rPr lang="en-ZA" smtClean="0"/>
              <a:t>2017/10/13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81EA6A6-1CAD-4EE5-87DE-E1F2122759C9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an.cliff@uct.ac.za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Formative assessment in online spaces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University </a:t>
            </a:r>
            <a:r>
              <a:rPr lang="en-ZA" smtClean="0"/>
              <a:t>Course Design</a:t>
            </a:r>
            <a:endParaRPr lang="en-ZA" dirty="0" smtClean="0"/>
          </a:p>
          <a:p>
            <a:r>
              <a:rPr lang="en-ZA" dirty="0" smtClean="0"/>
              <a:t>Alan Cliff, CILT, UCT</a:t>
            </a:r>
          </a:p>
          <a:p>
            <a:r>
              <a:rPr lang="en-ZA" dirty="0" smtClean="0">
                <a:hlinkClick r:id="rId2"/>
              </a:rPr>
              <a:t>alan.cliff@uct.ac.za</a:t>
            </a:r>
            <a:r>
              <a:rPr lang="en-ZA" dirty="0" smtClean="0"/>
              <a:t>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6287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and misconceptions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assessment is more difficult than conventional assessment</a:t>
            </a:r>
          </a:p>
          <a:p>
            <a:r>
              <a:rPr lang="en-US" dirty="0" smtClean="0"/>
              <a:t>Online assessment is easier than conventional assessment!</a:t>
            </a:r>
          </a:p>
          <a:p>
            <a:r>
              <a:rPr lang="en-US" dirty="0" smtClean="0"/>
              <a:t>Oral assessment is more subjective than written assessment</a:t>
            </a:r>
          </a:p>
          <a:p>
            <a:r>
              <a:rPr lang="en-US" dirty="0" smtClean="0"/>
              <a:t>Formative learning cannot or should not be assessed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6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online learning?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continuum from very informal spaces to guided reflective moments (cf. Brookfield)</a:t>
            </a:r>
            <a:r>
              <a:rPr lang="en-US" dirty="0"/>
              <a:t> </a:t>
            </a:r>
            <a:r>
              <a:rPr lang="en-US" dirty="0" smtClean="0"/>
              <a:t>to highly intentional, structured learning moments</a:t>
            </a:r>
          </a:p>
          <a:p>
            <a:r>
              <a:rPr lang="en-US" dirty="0" smtClean="0"/>
              <a:t>A continuum from student-directed and led to lecturer-directed and led</a:t>
            </a:r>
          </a:p>
          <a:p>
            <a:r>
              <a:rPr lang="en-US" dirty="0" smtClean="0"/>
              <a:t>A space for dialogue and meaning-making</a:t>
            </a:r>
          </a:p>
          <a:p>
            <a:r>
              <a:rPr lang="en-US" dirty="0" smtClean="0"/>
              <a:t>A practice / try-out space</a:t>
            </a:r>
          </a:p>
          <a:p>
            <a:r>
              <a:rPr lang="en-US" dirty="0" smtClean="0"/>
              <a:t>Knowledge-building</a:t>
            </a:r>
          </a:p>
          <a:p>
            <a:r>
              <a:rPr lang="en-US" dirty="0" smtClean="0"/>
              <a:t>A space for challenge </a:t>
            </a:r>
          </a:p>
          <a:p>
            <a:r>
              <a:rPr lang="en-US" dirty="0" smtClean="0"/>
              <a:t>A learning community space</a:t>
            </a:r>
          </a:p>
        </p:txBody>
      </p:sp>
    </p:spTree>
    <p:extLst>
      <p:ext uri="{BB962C8B-B14F-4D97-AF65-F5344CB8AC3E}">
        <p14:creationId xmlns:p14="http://schemas.microsoft.com/office/powerpoint/2010/main" val="17346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 as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Lecturer as participant or not</a:t>
            </a:r>
          </a:p>
          <a:p>
            <a:r>
              <a:rPr lang="en-US" dirty="0" smtClean="0"/>
              <a:t>The learning purpose:</a:t>
            </a:r>
          </a:p>
          <a:p>
            <a:pPr lvl="1"/>
            <a:r>
              <a:rPr lang="en-US" dirty="0" smtClean="0"/>
              <a:t>Knowledge-making</a:t>
            </a:r>
          </a:p>
          <a:p>
            <a:pPr lvl="1"/>
            <a:r>
              <a:rPr lang="en-US" dirty="0" smtClean="0"/>
              <a:t>Knowledge-production</a:t>
            </a:r>
          </a:p>
          <a:p>
            <a:pPr lvl="1"/>
            <a:r>
              <a:rPr lang="en-US" dirty="0" smtClean="0"/>
              <a:t>Degrees of student autonomy</a:t>
            </a:r>
          </a:p>
          <a:p>
            <a:pPr lvl="1"/>
            <a:r>
              <a:rPr lang="en-US" dirty="0" smtClean="0"/>
              <a:t>Critiques / evaluation</a:t>
            </a:r>
          </a:p>
          <a:p>
            <a:pPr lvl="1"/>
            <a:r>
              <a:rPr lang="en-US" dirty="0" smtClean="0"/>
              <a:t>Cognitive / affective /social issues</a:t>
            </a:r>
          </a:p>
          <a:p>
            <a:pPr lvl="1"/>
            <a:r>
              <a:rPr lang="en-US" dirty="0" smtClean="0"/>
              <a:t>Lecturer as ‘voyeur’ / discussant</a:t>
            </a:r>
          </a:p>
          <a:p>
            <a:pPr lvl="1"/>
            <a:r>
              <a:rPr lang="en-US" dirty="0" smtClean="0"/>
              <a:t>Learning analytics issues</a:t>
            </a:r>
          </a:p>
          <a:p>
            <a:pPr lvl="1"/>
            <a:r>
              <a:rPr lang="en-US" dirty="0" smtClean="0"/>
              <a:t>Ethics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69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Focuses of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Content focuses: what participants interact about</a:t>
            </a:r>
          </a:p>
          <a:p>
            <a:r>
              <a:rPr lang="en-US" dirty="0" smtClean="0"/>
              <a:t>Concept focuses: conceptions and misconceptions</a:t>
            </a:r>
          </a:p>
          <a:p>
            <a:r>
              <a:rPr lang="en-US" dirty="0" smtClean="0"/>
              <a:t>Change / formative focuses: the object is in what ways and by how much a student or group changes</a:t>
            </a:r>
          </a:p>
          <a:p>
            <a:r>
              <a:rPr lang="en-US" dirty="0" smtClean="0"/>
              <a:t>‘Flipped’ opportunities: pre-lecture focuses; other-than-lecture focuses; augmented focuses</a:t>
            </a:r>
          </a:p>
          <a:p>
            <a:r>
              <a:rPr lang="en-US" dirty="0" smtClean="0"/>
              <a:t>Assignment focuses: students share their work with one another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862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Discussion with students / external participants</a:t>
            </a:r>
          </a:p>
          <a:p>
            <a:r>
              <a:rPr lang="en-US" dirty="0" smtClean="0"/>
              <a:t>To ‘count’ or not to ‘count’? (Should </a:t>
            </a:r>
            <a:r>
              <a:rPr lang="en-US" smtClean="0"/>
              <a:t>the learning event </a:t>
            </a:r>
            <a:r>
              <a:rPr lang="en-US" dirty="0" smtClean="0"/>
              <a:t>be for marks)</a:t>
            </a:r>
          </a:p>
          <a:p>
            <a:r>
              <a:rPr lang="en-US" dirty="0" smtClean="0"/>
              <a:t>What counts: the content; the concept; the grappling; the reflective quality; the extent of change?</a:t>
            </a:r>
          </a:p>
          <a:p>
            <a:r>
              <a:rPr lang="en-US" dirty="0" smtClean="0"/>
              <a:t>Intentional, guided activity</a:t>
            </a:r>
          </a:p>
          <a:p>
            <a:r>
              <a:rPr lang="en-US" dirty="0" smtClean="0"/>
              <a:t>Rubric or feedback guide to participants</a:t>
            </a:r>
          </a:p>
          <a:p>
            <a:r>
              <a:rPr lang="en-US" dirty="0" smtClean="0"/>
              <a:t>Formative or summative?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60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do we assess?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To check how much/what students know</a:t>
            </a:r>
          </a:p>
          <a:p>
            <a:r>
              <a:rPr lang="en-ZA" dirty="0" smtClean="0"/>
              <a:t>To grade performance; certificate</a:t>
            </a:r>
          </a:p>
          <a:p>
            <a:r>
              <a:rPr lang="en-ZA" dirty="0" smtClean="0"/>
              <a:t>To assess our teaching</a:t>
            </a:r>
          </a:p>
          <a:p>
            <a:r>
              <a:rPr lang="en-ZA" dirty="0" smtClean="0"/>
              <a:t>To facilitate learning</a:t>
            </a:r>
          </a:p>
          <a:p>
            <a:r>
              <a:rPr lang="en-ZA" dirty="0" smtClean="0"/>
              <a:t>To differentiate/separate/classify students</a:t>
            </a:r>
          </a:p>
          <a:p>
            <a:r>
              <a:rPr lang="en-ZA" dirty="0" smtClean="0"/>
              <a:t>To promote/model thinking</a:t>
            </a:r>
          </a:p>
          <a:p>
            <a:r>
              <a:rPr lang="en-ZA" dirty="0" smtClean="0"/>
              <a:t>To reflect on our purposes/aims/goals (Newton 2007)</a:t>
            </a:r>
          </a:p>
        </p:txBody>
      </p:sp>
    </p:spTree>
    <p:extLst>
      <p:ext uri="{BB962C8B-B14F-4D97-AF65-F5344CB8AC3E}">
        <p14:creationId xmlns:p14="http://schemas.microsoft.com/office/powerpoint/2010/main" val="25372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</a:t>
            </a:r>
            <a:r>
              <a:rPr lang="en-US" dirty="0" smtClean="0"/>
              <a:t>ormative and summative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about when assessment occurs</a:t>
            </a:r>
          </a:p>
          <a:p>
            <a:r>
              <a:rPr lang="en-US" dirty="0" smtClean="0"/>
              <a:t>It is about the purposes of assessment</a:t>
            </a:r>
          </a:p>
          <a:p>
            <a:r>
              <a:rPr lang="en-US" dirty="0" smtClean="0"/>
              <a:t>Assessment </a:t>
            </a:r>
            <a:r>
              <a:rPr lang="en-US" i="1" dirty="0" smtClean="0"/>
              <a:t>for</a:t>
            </a:r>
            <a:r>
              <a:rPr lang="en-US" dirty="0" smtClean="0"/>
              <a:t> learning as opposed to assessment </a:t>
            </a:r>
            <a:r>
              <a:rPr lang="en-US" i="1" dirty="0" smtClean="0"/>
              <a:t>of</a:t>
            </a:r>
            <a:r>
              <a:rPr lang="en-US" dirty="0" smtClean="0"/>
              <a:t> learning</a:t>
            </a:r>
          </a:p>
          <a:p>
            <a:r>
              <a:rPr lang="en-US" dirty="0" smtClean="0"/>
              <a:t>A ‘snapshot’ view vs a development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98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Learning potential assessment (</a:t>
            </a:r>
            <a:r>
              <a:rPr lang="en-US" dirty="0" err="1" smtClean="0"/>
              <a:t>Vygotsky</a:t>
            </a:r>
            <a:r>
              <a:rPr lang="en-US" dirty="0" smtClean="0"/>
              <a:t>; Sternberg and </a:t>
            </a:r>
            <a:r>
              <a:rPr lang="en-US" dirty="0" err="1" smtClean="0"/>
              <a:t>Grigorenko</a:t>
            </a:r>
            <a:r>
              <a:rPr lang="en-US" dirty="0" smtClean="0"/>
              <a:t>; </a:t>
            </a:r>
            <a:r>
              <a:rPr lang="en-US" dirty="0" err="1" smtClean="0"/>
              <a:t>Poehner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Social constructivism and constructive alignment (Biggs; Rust)</a:t>
            </a:r>
          </a:p>
          <a:p>
            <a:r>
              <a:rPr lang="en-US" dirty="0" smtClean="0"/>
              <a:t>Assessment of qualitative differences / taxonomic approaches (</a:t>
            </a:r>
            <a:r>
              <a:rPr lang="en-US" dirty="0" err="1" smtClean="0"/>
              <a:t>Marton</a:t>
            </a:r>
            <a:r>
              <a:rPr lang="en-US" dirty="0" smtClean="0"/>
              <a:t>; Bloom; </a:t>
            </a:r>
            <a:r>
              <a:rPr lang="en-US" dirty="0" err="1" smtClean="0"/>
              <a:t>Krathwohl</a:t>
            </a:r>
            <a:r>
              <a:rPr lang="en-US" dirty="0" smtClean="0"/>
              <a:t>)</a:t>
            </a:r>
          </a:p>
          <a:p>
            <a:r>
              <a:rPr lang="en-US" dirty="0" smtClean="0"/>
              <a:t>Adult learning theory, particularly critical reflection (Brookfield)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4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mediation?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i="1" dirty="0" smtClean="0"/>
              <a:t>intentional, sequenced, guided, co-constructed </a:t>
            </a:r>
            <a:r>
              <a:rPr lang="en-US" dirty="0" smtClean="0"/>
              <a:t>learning activity the aim of which is to enable quantitative and qualitative change</a:t>
            </a:r>
          </a:p>
          <a:p>
            <a:r>
              <a:rPr lang="en-US" dirty="0" smtClean="0"/>
              <a:t>The mediator is the skilled, aware ‘expert’ whose move and succeeding moves are based on learning environment ‘signals’ </a:t>
            </a:r>
          </a:p>
          <a:p>
            <a:r>
              <a:rPr lang="en-US" dirty="0" smtClean="0"/>
              <a:t>Feedback to both learner and teacher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50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focuses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Turning course objectives into learning focuses (from lecturer focus to student focus)</a:t>
            </a:r>
          </a:p>
          <a:p>
            <a:r>
              <a:rPr lang="en-US" dirty="0" smtClean="0"/>
              <a:t>Thinking about assessment in terms of levels of cognitive/affective/</a:t>
            </a:r>
            <a:r>
              <a:rPr lang="en-US" dirty="0" err="1" smtClean="0"/>
              <a:t>behavioural</a:t>
            </a:r>
            <a:r>
              <a:rPr lang="en-US" dirty="0" smtClean="0"/>
              <a:t> ‘demand’</a:t>
            </a:r>
          </a:p>
          <a:p>
            <a:r>
              <a:rPr lang="en-US" dirty="0" err="1" smtClean="0"/>
              <a:t>Analysing</a:t>
            </a:r>
            <a:r>
              <a:rPr lang="en-US" dirty="0" smtClean="0"/>
              <a:t> the extent to which student response on assessment is evidence that learning focus has been achieved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13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Alignment between learning and assessment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913631"/>
              </p:ext>
            </p:extLst>
          </p:nvPr>
        </p:nvGraphicFramePr>
        <p:xfrm>
          <a:off x="683568" y="2204127"/>
          <a:ext cx="7488834" cy="424996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48139"/>
                <a:gridCol w="1248139"/>
                <a:gridCol w="1248139"/>
                <a:gridCol w="1248139"/>
                <a:gridCol w="1248139"/>
                <a:gridCol w="1248139"/>
              </a:tblGrid>
              <a:tr h="919964"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Recall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Applica-</a:t>
                      </a:r>
                      <a:r>
                        <a:rPr lang="en-ZA" sz="1600" dirty="0" err="1" smtClean="0"/>
                        <a:t>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Understanding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Transformation/re-working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Review/critique/evaluation</a:t>
                      </a:r>
                      <a:endParaRPr lang="en-ZA" sz="1600" dirty="0"/>
                    </a:p>
                  </a:txBody>
                  <a:tcPr/>
                </a:tc>
              </a:tr>
              <a:tr h="283066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Content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283066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Concept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283066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Process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495365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Argument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495365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Applica-</a:t>
                      </a:r>
                      <a:r>
                        <a:rPr lang="en-ZA" sz="1600" b="1" dirty="0" err="1" smtClean="0"/>
                        <a:t>tion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283066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Theory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495365">
                <a:tc>
                  <a:txBody>
                    <a:bodyPr/>
                    <a:lstStyle/>
                    <a:p>
                      <a:r>
                        <a:rPr lang="en-ZA" sz="1600" b="1" dirty="0" err="1" smtClean="0"/>
                        <a:t>Compari</a:t>
                      </a:r>
                      <a:r>
                        <a:rPr lang="en-ZA" sz="1600" b="1" dirty="0" smtClean="0"/>
                        <a:t>-son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283066"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Scenario</a:t>
                      </a:r>
                      <a:endParaRPr lang="en-Z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2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Assessment: design questions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What do we want to assess?</a:t>
            </a:r>
          </a:p>
          <a:p>
            <a:r>
              <a:rPr lang="en-ZA" dirty="0" smtClean="0"/>
              <a:t>How do the assessment activities align with course objectives/content/learning?</a:t>
            </a:r>
          </a:p>
          <a:p>
            <a:r>
              <a:rPr lang="en-ZA" dirty="0" smtClean="0"/>
              <a:t>What ‘signals’ do assessments provide about the course and to students (values/learning)?</a:t>
            </a:r>
          </a:p>
          <a:p>
            <a:r>
              <a:rPr lang="en-ZA" dirty="0" smtClean="0"/>
              <a:t>What form/s of assessment (e.g. selected response; case-study; essay) best suit what we are assessing?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9538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we talking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Forums</a:t>
            </a:r>
          </a:p>
          <a:p>
            <a:r>
              <a:rPr lang="en-US" dirty="0" smtClean="0"/>
              <a:t>Chat rooms</a:t>
            </a:r>
          </a:p>
          <a:p>
            <a:r>
              <a:rPr lang="en-US" dirty="0" smtClean="0"/>
              <a:t>Blogs</a:t>
            </a:r>
          </a:p>
          <a:p>
            <a:r>
              <a:rPr lang="en-US" dirty="0" smtClean="0"/>
              <a:t>Electronic ‘spaces’</a:t>
            </a:r>
          </a:p>
          <a:p>
            <a:r>
              <a:rPr lang="en-US" dirty="0" smtClean="0"/>
              <a:t>Other?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76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357</TotalTime>
  <Words>580</Words>
  <Application>Microsoft Macintosh PowerPoint</Application>
  <PresentationFormat>On-screen Show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Formative assessment in online spaces</vt:lpstr>
      <vt:lpstr>Why do we assess?</vt:lpstr>
      <vt:lpstr>Formative and summative assessment</vt:lpstr>
      <vt:lpstr>Theoretical framing</vt:lpstr>
      <vt:lpstr>What is mediation?</vt:lpstr>
      <vt:lpstr>Three focuses</vt:lpstr>
      <vt:lpstr>Alignment between learning and assessment</vt:lpstr>
      <vt:lpstr>Assessment: design questions</vt:lpstr>
      <vt:lpstr>What are we talking about?</vt:lpstr>
      <vt:lpstr>Myths and misconceptions</vt:lpstr>
      <vt:lpstr>Why online learning?</vt:lpstr>
      <vt:lpstr>Design issues as impact</vt:lpstr>
      <vt:lpstr>Focuses of assessment</vt:lpstr>
      <vt:lpstr>Assessment choices</vt:lpstr>
    </vt:vector>
  </TitlesOfParts>
  <Company>University of Cape Town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Cliff</dc:creator>
  <cp:lastModifiedBy>Alan Cliff</cp:lastModifiedBy>
  <cp:revision>51</cp:revision>
  <dcterms:created xsi:type="dcterms:W3CDTF">2011-05-22T11:16:08Z</dcterms:created>
  <dcterms:modified xsi:type="dcterms:W3CDTF">2017-10-13T05:50:28Z</dcterms:modified>
</cp:coreProperties>
</file>