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302" r:id="rId3"/>
    <p:sldId id="263" r:id="rId4"/>
    <p:sldId id="337" r:id="rId5"/>
    <p:sldId id="264" r:id="rId6"/>
    <p:sldId id="307" r:id="rId7"/>
    <p:sldId id="305" r:id="rId8"/>
    <p:sldId id="306" r:id="rId9"/>
    <p:sldId id="342" r:id="rId10"/>
    <p:sldId id="268" r:id="rId11"/>
    <p:sldId id="324" r:id="rId12"/>
    <p:sldId id="272" r:id="rId13"/>
    <p:sldId id="336" r:id="rId14"/>
    <p:sldId id="322" r:id="rId15"/>
    <p:sldId id="325" r:id="rId16"/>
    <p:sldId id="338" r:id="rId17"/>
    <p:sldId id="340" r:id="rId18"/>
    <p:sldId id="329" r:id="rId19"/>
    <p:sldId id="330" r:id="rId20"/>
    <p:sldId id="277" r:id="rId21"/>
    <p:sldId id="341" r:id="rId22"/>
    <p:sldId id="331" r:id="rId23"/>
    <p:sldId id="315" r:id="rId24"/>
    <p:sldId id="323" r:id="rId25"/>
    <p:sldId id="320" r:id="rId26"/>
    <p:sldId id="317" r:id="rId27"/>
    <p:sldId id="343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35" r:id="rId41"/>
    <p:sldId id="296" r:id="rId42"/>
    <p:sldId id="297" r:id="rId43"/>
    <p:sldId id="344" r:id="rId44"/>
    <p:sldId id="328" r:id="rId45"/>
    <p:sldId id="300" r:id="rId46"/>
    <p:sldId id="357" r:id="rId47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24" autoAdjust="0"/>
  </p:normalViewPr>
  <p:slideViewPr>
    <p:cSldViewPr>
      <p:cViewPr>
        <p:scale>
          <a:sx n="60" d="100"/>
          <a:sy n="60" d="100"/>
        </p:scale>
        <p:origin x="-954" y="-30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buse\AppData\Local\Microsoft\Windows\Temporary%20Internet%20Files\Content.Outlook\65HB385Y\Webometr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buse\AppData\Local\Microsoft\Windows\Temporary%20Internet%20Files\Content.Outlook\65HB385Y\Webometric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buse\AppData\Local\Microsoft\Windows\Temporary%20Internet%20Files\Content.Outlook\65HB385Y\Webometr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Z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/>
              <a:t>OpenUCT WEBOMETRICS </a:t>
            </a:r>
            <a:r>
              <a:rPr lang="en-US" sz="1600" baseline="0"/>
              <a:t>RANKING</a:t>
            </a:r>
          </a:p>
          <a:p>
            <a:pPr>
              <a:defRPr/>
            </a:pPr>
            <a:r>
              <a:rPr lang="en-US" sz="1600" baseline="0"/>
              <a:t>SOUTH AFRICA</a:t>
            </a:r>
          </a:p>
        </c:rich>
      </c:tx>
      <c:layout/>
      <c:overlay val="0"/>
      <c:spPr>
        <a:noFill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SA!$C$1</c:f>
              <c:strCache>
                <c:ptCount val="1"/>
                <c:pt idx="0">
                  <c:v>No. of Repositories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World!$A$2:$A$3</c:f>
              <c:strCache>
                <c:ptCount val="2"/>
                <c:pt idx="0">
                  <c:v>January 2015</c:v>
                </c:pt>
                <c:pt idx="1">
                  <c:v>January 2016</c:v>
                </c:pt>
              </c:strCache>
            </c:strRef>
          </c:cat>
          <c:val>
            <c:numRef>
              <c:f>SA!$C$2:$C$3</c:f>
              <c:numCache>
                <c:formatCode>0</c:formatCode>
                <c:ptCount val="2"/>
                <c:pt idx="0">
                  <c:v>22</c:v>
                </c:pt>
                <c:pt idx="1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205760"/>
        <c:axId val="123087872"/>
      </c:barChart>
      <c:lineChart>
        <c:grouping val="standard"/>
        <c:varyColors val="0"/>
        <c:ser>
          <c:idx val="1"/>
          <c:order val="1"/>
          <c:tx>
            <c:strRef>
              <c:f>SA!$B$1</c:f>
              <c:strCache>
                <c:ptCount val="1"/>
                <c:pt idx="0">
                  <c:v>Position</c:v>
                </c:pt>
              </c:strCache>
            </c:strRef>
          </c:tx>
          <c:spPr>
            <a:ln w="50800">
              <a:solidFill>
                <a:srgbClr val="C00000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C00000"/>
              </a:solidFill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bg1"/>
                        </a:solidFill>
                        <a:latin typeface="+mn-lt"/>
                      </a:rPr>
                      <a:t>9</a:t>
                    </a:r>
                    <a:r>
                      <a:rPr lang="en-US" sz="1100" b="1" cap="all" baseline="30000">
                        <a:solidFill>
                          <a:schemeClr val="bg1"/>
                        </a:solidFill>
                        <a:latin typeface="+mn-lt"/>
                      </a:rPr>
                      <a:t>th</a:t>
                    </a:r>
                    <a:endParaRPr lang="en-US" cap="all" baseline="3000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bg1"/>
                        </a:solidFill>
                        <a:latin typeface="+mn-lt"/>
                      </a:rPr>
                      <a:t>8</a:t>
                    </a:r>
                    <a:r>
                      <a:rPr lang="en-US" sz="1100" b="1" cap="all" baseline="30000">
                        <a:solidFill>
                          <a:schemeClr val="bg1"/>
                        </a:solidFill>
                        <a:latin typeface="+mn-lt"/>
                      </a:rPr>
                      <a:t>th</a:t>
                    </a:r>
                    <a:endParaRPr lang="en-US" cap="all" baseline="3000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/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solidFill>
                  <a:srgbClr val="C00000"/>
                </a:solidFill>
              </a:ln>
            </c:spPr>
            <c:trendlineType val="linear"/>
            <c:dispRSqr val="0"/>
            <c:dispEq val="0"/>
          </c:trendline>
          <c:val>
            <c:numRef>
              <c:f>SA!$B$2:$B$3</c:f>
              <c:numCache>
                <c:formatCode>0</c:formatCode>
                <c:ptCount val="2"/>
                <c:pt idx="0">
                  <c:v>13</c:v>
                </c:pt>
                <c:pt idx="1">
                  <c:v>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205760"/>
        <c:axId val="123087872"/>
      </c:lineChart>
      <c:catAx>
        <c:axId val="107205760"/>
        <c:scaling>
          <c:orientation val="minMax"/>
        </c:scaling>
        <c:delete val="0"/>
        <c:axPos val="b"/>
        <c:numFmt formatCode="[$-F800]dddd\,\ mmmm\ dd\,\ yyyy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3087872"/>
        <c:crosses val="autoZero"/>
        <c:auto val="1"/>
        <c:lblAlgn val="ctr"/>
        <c:lblOffset val="100"/>
        <c:noMultiLvlLbl val="0"/>
      </c:catAx>
      <c:valAx>
        <c:axId val="123087872"/>
        <c:scaling>
          <c:orientation val="minMax"/>
          <c:max val="25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No. of Repositories</a:t>
                </a:r>
              </a:p>
            </c:rich>
          </c:tx>
          <c:layout>
            <c:manualLayout>
              <c:xMode val="edge"/>
              <c:yMode val="edge"/>
              <c:x val="1.488095238095238E-2"/>
              <c:y val="0.4201176916675284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07205760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Z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1" i="0" u="none" strike="noStrike" baseline="0" dirty="0">
                <a:effectLst/>
              </a:rPr>
              <a:t>OpenUCT </a:t>
            </a:r>
            <a:r>
              <a:rPr lang="en-US" sz="1600" dirty="0"/>
              <a:t>WEBOMETRICS </a:t>
            </a:r>
            <a:r>
              <a:rPr lang="en-US" sz="1600" baseline="0" dirty="0"/>
              <a:t>RANKING</a:t>
            </a:r>
          </a:p>
          <a:p>
            <a:pPr>
              <a:defRPr/>
            </a:pPr>
            <a:r>
              <a:rPr lang="en-US" sz="1600" baseline="0" dirty="0"/>
              <a:t>AFRICA</a:t>
            </a:r>
          </a:p>
        </c:rich>
      </c:tx>
      <c:layout/>
      <c:overlay val="0"/>
      <c:spPr>
        <a:noFill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Africa!$C$1</c:f>
              <c:strCache>
                <c:ptCount val="1"/>
                <c:pt idx="0">
                  <c:v>No. of Repositories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World!$A$2:$A$3</c:f>
              <c:strCache>
                <c:ptCount val="2"/>
                <c:pt idx="0">
                  <c:v>January 2015</c:v>
                </c:pt>
                <c:pt idx="1">
                  <c:v>January 2016</c:v>
                </c:pt>
              </c:strCache>
            </c:strRef>
          </c:cat>
          <c:val>
            <c:numRef>
              <c:f>Africa!$C$2:$C$3</c:f>
              <c:numCache>
                <c:formatCode>0</c:formatCode>
                <c:ptCount val="2"/>
                <c:pt idx="0">
                  <c:v>57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678336"/>
        <c:axId val="125679872"/>
      </c:barChart>
      <c:lineChart>
        <c:grouping val="standard"/>
        <c:varyColors val="0"/>
        <c:ser>
          <c:idx val="1"/>
          <c:order val="1"/>
          <c:tx>
            <c:strRef>
              <c:f>Africa!$B$1</c:f>
              <c:strCache>
                <c:ptCount val="1"/>
                <c:pt idx="0">
                  <c:v>Position</c:v>
                </c:pt>
              </c:strCache>
            </c:strRef>
          </c:tx>
          <c:spPr>
            <a:ln w="50800">
              <a:solidFill>
                <a:schemeClr val="tx2">
                  <a:lumMod val="75000"/>
                </a:schemeClr>
              </a:solidFill>
              <a:prstDash val="solid"/>
            </a:ln>
          </c:spPr>
          <c:marker>
            <c:symbol val="diamond"/>
            <c:size val="10"/>
            <c:spPr>
              <a:solidFill>
                <a:schemeClr val="tx2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bg1"/>
                        </a:solidFill>
                        <a:latin typeface="+mn-lt"/>
                      </a:rPr>
                      <a:t>12</a:t>
                    </a:r>
                    <a:r>
                      <a:rPr lang="en-US" sz="1100" b="1" cap="all" baseline="30000">
                        <a:solidFill>
                          <a:schemeClr val="bg1"/>
                        </a:solidFill>
                        <a:latin typeface="+mn-lt"/>
                      </a:rPr>
                      <a:t>th</a:t>
                    </a:r>
                    <a:endParaRPr lang="en-US" cap="all" baseline="3000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bg1"/>
                        </a:solidFill>
                        <a:latin typeface="+mn-lt"/>
                      </a:rPr>
                      <a:t>8</a:t>
                    </a:r>
                    <a:r>
                      <a:rPr lang="en-US" sz="1100" b="1" cap="all" baseline="30000">
                        <a:solidFill>
                          <a:schemeClr val="bg1"/>
                        </a:solidFill>
                        <a:latin typeface="+mn-lt"/>
                      </a:rPr>
                      <a:t>th</a:t>
                    </a:r>
                    <a:endParaRPr lang="en-US" cap="all" baseline="3000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/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solidFill>
                  <a:schemeClr val="tx2">
                    <a:lumMod val="75000"/>
                  </a:schemeClr>
                </a:solidFill>
              </a:ln>
            </c:spPr>
            <c:trendlineType val="linear"/>
            <c:dispRSqr val="0"/>
            <c:dispEq val="0"/>
          </c:trendline>
          <c:val>
            <c:numRef>
              <c:f>Africa!$B$2:$B$3</c:f>
              <c:numCache>
                <c:formatCode>0</c:formatCode>
                <c:ptCount val="2"/>
                <c:pt idx="0">
                  <c:v>45</c:v>
                </c:pt>
                <c:pt idx="1">
                  <c:v>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678336"/>
        <c:axId val="125679872"/>
      </c:lineChart>
      <c:catAx>
        <c:axId val="125678336"/>
        <c:scaling>
          <c:orientation val="minMax"/>
        </c:scaling>
        <c:delete val="0"/>
        <c:axPos val="b"/>
        <c:numFmt formatCode="[$-F800]dddd\,\ mmmm\ dd\,\ yyyy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5679872"/>
        <c:crosses val="autoZero"/>
        <c:auto val="1"/>
        <c:lblAlgn val="ctr"/>
        <c:lblOffset val="100"/>
        <c:noMultiLvlLbl val="0"/>
      </c:catAx>
      <c:valAx>
        <c:axId val="125679872"/>
        <c:scaling>
          <c:orientation val="minMax"/>
          <c:max val="7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No. of Repositories</a:t>
                </a:r>
              </a:p>
            </c:rich>
          </c:tx>
          <c:layout>
            <c:manualLayout>
              <c:xMode val="edge"/>
              <c:yMode val="edge"/>
              <c:x val="1.488095238095238E-2"/>
              <c:y val="0.4201176916675284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25678336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Z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1" i="0" u="none" strike="noStrike" baseline="0">
                <a:effectLst/>
              </a:rPr>
              <a:t>OpenUCT </a:t>
            </a:r>
            <a:r>
              <a:rPr lang="en-US" sz="1600"/>
              <a:t>WEBOMETRICS </a:t>
            </a:r>
            <a:r>
              <a:rPr lang="en-US" sz="1600" baseline="0"/>
              <a:t>RANKING</a:t>
            </a:r>
          </a:p>
          <a:p>
            <a:pPr>
              <a:defRPr/>
            </a:pPr>
            <a:r>
              <a:rPr lang="en-US" sz="1600" b="1" i="0" u="none" strike="noStrike" baseline="0">
                <a:effectLst/>
              </a:rPr>
              <a:t>WORLD </a:t>
            </a:r>
            <a:endParaRPr lang="en-US" sz="1600" baseline="0"/>
          </a:p>
        </c:rich>
      </c:tx>
      <c:layout/>
      <c:overlay val="0"/>
      <c:spPr>
        <a:noFill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World!$C$1</c:f>
              <c:strCache>
                <c:ptCount val="1"/>
                <c:pt idx="0">
                  <c:v>No. of Repositories</c:v>
                </c:pt>
              </c:strCache>
            </c:strRef>
          </c:tx>
          <c:invertIfNegative val="0"/>
          <c:cat>
            <c:strRef>
              <c:f>World!$A$2:$A$3</c:f>
              <c:strCache>
                <c:ptCount val="2"/>
                <c:pt idx="0">
                  <c:v>January 2015</c:v>
                </c:pt>
                <c:pt idx="1">
                  <c:v>January 2016</c:v>
                </c:pt>
              </c:strCache>
            </c:strRef>
          </c:cat>
          <c:val>
            <c:numRef>
              <c:f>World!$C$2:$C$3</c:f>
              <c:numCache>
                <c:formatCode>0</c:formatCode>
                <c:ptCount val="2"/>
                <c:pt idx="0">
                  <c:v>2154</c:v>
                </c:pt>
                <c:pt idx="1">
                  <c:v>2297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861504"/>
        <c:axId val="127863040"/>
      </c:barChart>
      <c:lineChart>
        <c:grouping val="standard"/>
        <c:varyColors val="0"/>
        <c:ser>
          <c:idx val="1"/>
          <c:order val="1"/>
          <c:tx>
            <c:strRef>
              <c:f>World!$B$1</c:f>
              <c:strCache>
                <c:ptCount val="1"/>
                <c:pt idx="0">
                  <c:v>Position</c:v>
                </c:pt>
              </c:strCache>
            </c:strRef>
          </c:tx>
          <c:spPr>
            <a:ln w="508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diamond"/>
            <c:size val="1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bg1"/>
                        </a:solidFill>
                        <a:latin typeface="+mn-lt"/>
                      </a:rPr>
                      <a:t>470</a:t>
                    </a:r>
                    <a:r>
                      <a:rPr lang="en-US" sz="1100" b="1" cap="all" baseline="30000">
                        <a:solidFill>
                          <a:schemeClr val="bg1"/>
                        </a:solidFill>
                        <a:latin typeface="+mn-lt"/>
                      </a:rPr>
                      <a:t>th</a:t>
                    </a:r>
                    <a:endParaRPr lang="en-US" cap="all" baseline="3000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bg1"/>
                        </a:solidFill>
                        <a:latin typeface="+mn-lt"/>
                      </a:rPr>
                      <a:t>370</a:t>
                    </a:r>
                    <a:r>
                      <a:rPr lang="en-US" sz="1100" b="1" cap="all" baseline="30000">
                        <a:solidFill>
                          <a:schemeClr val="bg1"/>
                        </a:solidFill>
                        <a:latin typeface="+mn-lt"/>
                      </a:rPr>
                      <a:t>th</a:t>
                    </a:r>
                    <a:endParaRPr lang="en-US" cap="all" baseline="3000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/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solidFill>
                  <a:schemeClr val="accent6">
                    <a:lumMod val="75000"/>
                  </a:schemeClr>
                </a:solidFill>
              </a:ln>
            </c:spPr>
            <c:trendlineType val="linear"/>
            <c:dispRSqr val="0"/>
            <c:dispEq val="0"/>
          </c:trendline>
          <c:val>
            <c:numRef>
              <c:f>World!$B$2:$B$3</c:f>
              <c:numCache>
                <c:formatCode>0</c:formatCode>
                <c:ptCount val="2"/>
                <c:pt idx="0">
                  <c:v>1684</c:v>
                </c:pt>
                <c:pt idx="1">
                  <c:v>1927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861504"/>
        <c:axId val="127863040"/>
      </c:lineChart>
      <c:catAx>
        <c:axId val="127861504"/>
        <c:scaling>
          <c:orientation val="minMax"/>
        </c:scaling>
        <c:delete val="0"/>
        <c:axPos val="b"/>
        <c:numFmt formatCode="[$-F800]dddd\,\ mmmm\ dd\,\ yyyy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7863040"/>
        <c:crosses val="autoZero"/>
        <c:auto val="1"/>
        <c:lblAlgn val="ctr"/>
        <c:lblOffset val="100"/>
        <c:noMultiLvlLbl val="0"/>
      </c:catAx>
      <c:valAx>
        <c:axId val="127863040"/>
        <c:scaling>
          <c:orientation val="minMax"/>
          <c:max val="25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No. of Repositories</a:t>
                </a:r>
              </a:p>
            </c:rich>
          </c:tx>
          <c:layout>
            <c:manualLayout>
              <c:xMode val="edge"/>
              <c:yMode val="edge"/>
              <c:x val="1.488095238095238E-2"/>
              <c:y val="0.4201176916675284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27861504"/>
        <c:crosses val="autoZero"/>
        <c:crossBetween val="between"/>
        <c:majorUnit val="500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0EBA6-8528-4EFA-98E3-23C2A40A598A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D0E7F6F1-17E6-4574-956C-882EE898CC49}">
      <dgm:prSet phldrT="[Text]"/>
      <dgm:spPr/>
      <dgm:t>
        <a:bodyPr/>
        <a:lstStyle/>
        <a:p>
          <a:r>
            <a:rPr lang="en-US" dirty="0" smtClean="0"/>
            <a:t>CILT</a:t>
          </a:r>
          <a:endParaRPr lang="en-ZA" dirty="0"/>
        </a:p>
      </dgm:t>
    </dgm:pt>
    <dgm:pt modelId="{3943F735-28E3-473F-82F2-BA41D00B2A3F}" type="parTrans" cxnId="{3C9899BB-985C-4050-B3AF-363886BAB407}">
      <dgm:prSet/>
      <dgm:spPr/>
      <dgm:t>
        <a:bodyPr/>
        <a:lstStyle/>
        <a:p>
          <a:endParaRPr lang="en-ZA"/>
        </a:p>
      </dgm:t>
    </dgm:pt>
    <dgm:pt modelId="{25637E90-AF3A-4ACF-BD0F-C52015FCDE1F}" type="sibTrans" cxnId="{3C9899BB-985C-4050-B3AF-363886BAB407}">
      <dgm:prSet/>
      <dgm:spPr/>
      <dgm:t>
        <a:bodyPr/>
        <a:lstStyle/>
        <a:p>
          <a:endParaRPr lang="en-ZA"/>
        </a:p>
      </dgm:t>
    </dgm:pt>
    <dgm:pt modelId="{1E22C3E6-53FC-4EF9-B226-1BCEF6F4832A}">
      <dgm:prSet phldrT="[Text]"/>
      <dgm:spPr/>
      <dgm:t>
        <a:bodyPr/>
        <a:lstStyle/>
        <a:p>
          <a:r>
            <a:rPr lang="en-US" dirty="0" smtClean="0"/>
            <a:t>Open Educations Resources</a:t>
          </a:r>
          <a:endParaRPr lang="en-ZA" dirty="0"/>
        </a:p>
      </dgm:t>
    </dgm:pt>
    <dgm:pt modelId="{27C4A40B-BC4F-4A9C-B913-AA3573714F33}" type="parTrans" cxnId="{BA35ED5D-33DB-4205-ADE5-326F4D52973C}">
      <dgm:prSet/>
      <dgm:spPr/>
      <dgm:t>
        <a:bodyPr/>
        <a:lstStyle/>
        <a:p>
          <a:endParaRPr lang="en-ZA"/>
        </a:p>
      </dgm:t>
    </dgm:pt>
    <dgm:pt modelId="{F9B3FB83-5F49-48E8-B033-0742FB9054EE}" type="sibTrans" cxnId="{BA35ED5D-33DB-4205-ADE5-326F4D52973C}">
      <dgm:prSet/>
      <dgm:spPr/>
      <dgm:t>
        <a:bodyPr/>
        <a:lstStyle/>
        <a:p>
          <a:endParaRPr lang="en-ZA"/>
        </a:p>
      </dgm:t>
    </dgm:pt>
    <dgm:pt modelId="{925782EF-EB45-4E1A-BC81-402481D756CC}">
      <dgm:prSet phldrT="[Text]"/>
      <dgm:spPr/>
      <dgm:t>
        <a:bodyPr/>
        <a:lstStyle/>
        <a:p>
          <a:r>
            <a:rPr lang="en-US" dirty="0" smtClean="0"/>
            <a:t>CC awareness</a:t>
          </a:r>
          <a:endParaRPr lang="en-ZA" dirty="0"/>
        </a:p>
      </dgm:t>
    </dgm:pt>
    <dgm:pt modelId="{5F2ED7FE-F191-4FF2-81B0-4A580ECA555C}" type="parTrans" cxnId="{4DE22159-1AA0-41D4-8A0A-AB702E0F422D}">
      <dgm:prSet/>
      <dgm:spPr/>
      <dgm:t>
        <a:bodyPr/>
        <a:lstStyle/>
        <a:p>
          <a:endParaRPr lang="en-ZA"/>
        </a:p>
      </dgm:t>
    </dgm:pt>
    <dgm:pt modelId="{20742CD7-7AC7-4D35-BF36-FF1F2CD30CBD}" type="sibTrans" cxnId="{4DE22159-1AA0-41D4-8A0A-AB702E0F422D}">
      <dgm:prSet/>
      <dgm:spPr/>
      <dgm:t>
        <a:bodyPr/>
        <a:lstStyle/>
        <a:p>
          <a:endParaRPr lang="en-ZA"/>
        </a:p>
      </dgm:t>
    </dgm:pt>
    <dgm:pt modelId="{EAD32DA5-6BBC-4A24-B44F-04A72448F73B}">
      <dgm:prSet phldrT="[Text]"/>
      <dgm:spPr/>
      <dgm:t>
        <a:bodyPr/>
        <a:lstStyle/>
        <a:p>
          <a:r>
            <a:rPr lang="en-US" dirty="0" smtClean="0"/>
            <a:t>LIBRARY</a:t>
          </a:r>
          <a:endParaRPr lang="en-ZA" dirty="0"/>
        </a:p>
      </dgm:t>
    </dgm:pt>
    <dgm:pt modelId="{27CE854F-EA65-445F-B106-8B5303FC8563}" type="parTrans" cxnId="{059A99BC-CE0B-4D9B-ADFC-3BDDC4072696}">
      <dgm:prSet/>
      <dgm:spPr/>
      <dgm:t>
        <a:bodyPr/>
        <a:lstStyle/>
        <a:p>
          <a:endParaRPr lang="en-ZA"/>
        </a:p>
      </dgm:t>
    </dgm:pt>
    <dgm:pt modelId="{00D04A47-947B-45DF-BAD9-B8128882D3B9}" type="sibTrans" cxnId="{059A99BC-CE0B-4D9B-ADFC-3BDDC4072696}">
      <dgm:prSet/>
      <dgm:spPr/>
      <dgm:t>
        <a:bodyPr/>
        <a:lstStyle/>
        <a:p>
          <a:endParaRPr lang="en-ZA"/>
        </a:p>
      </dgm:t>
    </dgm:pt>
    <dgm:pt modelId="{D2C48F69-E21A-4116-8F36-202D046D1C8A}">
      <dgm:prSet phldrT="[Text]"/>
      <dgm:spPr/>
      <dgm:t>
        <a:bodyPr/>
        <a:lstStyle/>
        <a:p>
          <a:r>
            <a:rPr lang="en-US" dirty="0" smtClean="0"/>
            <a:t>Open Access</a:t>
          </a:r>
          <a:endParaRPr lang="en-ZA" dirty="0"/>
        </a:p>
      </dgm:t>
    </dgm:pt>
    <dgm:pt modelId="{4EC0A1BF-0108-4E3C-B920-4CAD0E9E2CC8}" type="parTrans" cxnId="{D5F791AF-1CF8-435C-A5DB-CB558768288A}">
      <dgm:prSet/>
      <dgm:spPr/>
      <dgm:t>
        <a:bodyPr/>
        <a:lstStyle/>
        <a:p>
          <a:endParaRPr lang="en-ZA"/>
        </a:p>
      </dgm:t>
    </dgm:pt>
    <dgm:pt modelId="{0C35696C-2DC2-4102-A220-1E40F70808FB}" type="sibTrans" cxnId="{D5F791AF-1CF8-435C-A5DB-CB558768288A}">
      <dgm:prSet/>
      <dgm:spPr/>
      <dgm:t>
        <a:bodyPr/>
        <a:lstStyle/>
        <a:p>
          <a:endParaRPr lang="en-ZA"/>
        </a:p>
      </dgm:t>
    </dgm:pt>
    <dgm:pt modelId="{8A5444A4-0C0A-4960-893A-FEA665D0D041}">
      <dgm:prSet phldrT="[Text]" phldr="1"/>
      <dgm:spPr/>
      <dgm:t>
        <a:bodyPr/>
        <a:lstStyle/>
        <a:p>
          <a:endParaRPr lang="en-ZA" dirty="0"/>
        </a:p>
      </dgm:t>
    </dgm:pt>
    <dgm:pt modelId="{BE174C55-66EF-43D3-8502-0C60A0A28121}" type="parTrans" cxnId="{DE2E5DD6-2417-46CD-98B3-42EBF779C709}">
      <dgm:prSet/>
      <dgm:spPr/>
      <dgm:t>
        <a:bodyPr/>
        <a:lstStyle/>
        <a:p>
          <a:endParaRPr lang="en-ZA"/>
        </a:p>
      </dgm:t>
    </dgm:pt>
    <dgm:pt modelId="{FF9CE98F-6875-4213-8F13-8A5F1F63BDD7}" type="sibTrans" cxnId="{DE2E5DD6-2417-46CD-98B3-42EBF779C709}">
      <dgm:prSet/>
      <dgm:spPr/>
      <dgm:t>
        <a:bodyPr/>
        <a:lstStyle/>
        <a:p>
          <a:endParaRPr lang="en-ZA"/>
        </a:p>
      </dgm:t>
    </dgm:pt>
    <dgm:pt modelId="{BBC23123-BF97-4182-8DE2-6890F0422865}">
      <dgm:prSet phldrT="[Text]"/>
      <dgm:spPr/>
      <dgm:t>
        <a:bodyPr/>
        <a:lstStyle/>
        <a:p>
          <a:r>
            <a:rPr lang="en-US" dirty="0" smtClean="0"/>
            <a:t>IP LAW</a:t>
          </a:r>
          <a:endParaRPr lang="en-ZA" dirty="0"/>
        </a:p>
      </dgm:t>
    </dgm:pt>
    <dgm:pt modelId="{788F6038-25CB-4422-8D41-309AEDD7B3F3}" type="parTrans" cxnId="{D394AF36-8F47-4535-A123-171A9F2A94EE}">
      <dgm:prSet/>
      <dgm:spPr/>
      <dgm:t>
        <a:bodyPr/>
        <a:lstStyle/>
        <a:p>
          <a:endParaRPr lang="en-ZA"/>
        </a:p>
      </dgm:t>
    </dgm:pt>
    <dgm:pt modelId="{06B452CF-68FB-4022-8D25-B7C1D16DEC1F}" type="sibTrans" cxnId="{D394AF36-8F47-4535-A123-171A9F2A94EE}">
      <dgm:prSet/>
      <dgm:spPr/>
      <dgm:t>
        <a:bodyPr/>
        <a:lstStyle/>
        <a:p>
          <a:endParaRPr lang="en-ZA"/>
        </a:p>
      </dgm:t>
    </dgm:pt>
    <dgm:pt modelId="{60636DFB-2C13-41DA-816C-F6FBA3BCC018}">
      <dgm:prSet phldrT="[Text]"/>
      <dgm:spPr/>
      <dgm:t>
        <a:bodyPr/>
        <a:lstStyle/>
        <a:p>
          <a:r>
            <a:rPr lang="en-US" dirty="0" smtClean="0"/>
            <a:t>Creative Commons legal Lead: Tobias Schonwetter</a:t>
          </a:r>
          <a:endParaRPr lang="en-ZA" dirty="0"/>
        </a:p>
      </dgm:t>
    </dgm:pt>
    <dgm:pt modelId="{89BD7937-A0E5-4457-AA11-D27A641B4D36}" type="parTrans" cxnId="{7F821200-0CFA-4082-8340-A5339EE159F6}">
      <dgm:prSet/>
      <dgm:spPr/>
      <dgm:t>
        <a:bodyPr/>
        <a:lstStyle/>
        <a:p>
          <a:endParaRPr lang="en-ZA"/>
        </a:p>
      </dgm:t>
    </dgm:pt>
    <dgm:pt modelId="{D6610117-EBA6-4101-9F91-A0C450E78388}" type="sibTrans" cxnId="{7F821200-0CFA-4082-8340-A5339EE159F6}">
      <dgm:prSet/>
      <dgm:spPr/>
      <dgm:t>
        <a:bodyPr/>
        <a:lstStyle/>
        <a:p>
          <a:endParaRPr lang="en-ZA"/>
        </a:p>
      </dgm:t>
    </dgm:pt>
    <dgm:pt modelId="{C83438FD-B25C-48DF-9B0D-5C71629C95F5}">
      <dgm:prSet phldrT="[Text]"/>
      <dgm:spPr/>
      <dgm:t>
        <a:bodyPr/>
        <a:lstStyle/>
        <a:p>
          <a:r>
            <a:rPr lang="en-US" dirty="0" smtClean="0"/>
            <a:t>Support from RCIPS</a:t>
          </a:r>
          <a:endParaRPr lang="en-ZA" dirty="0"/>
        </a:p>
      </dgm:t>
    </dgm:pt>
    <dgm:pt modelId="{B75415DD-F2AD-4454-8C49-69F30A3373FD}" type="parTrans" cxnId="{3C2C6F12-2635-4529-A758-60CF1F65B3E3}">
      <dgm:prSet/>
      <dgm:spPr/>
      <dgm:t>
        <a:bodyPr/>
        <a:lstStyle/>
        <a:p>
          <a:endParaRPr lang="en-ZA"/>
        </a:p>
      </dgm:t>
    </dgm:pt>
    <dgm:pt modelId="{C343EE4E-9357-456D-BCDE-9A480AC7AF65}" type="sibTrans" cxnId="{3C2C6F12-2635-4529-A758-60CF1F65B3E3}">
      <dgm:prSet/>
      <dgm:spPr/>
      <dgm:t>
        <a:bodyPr/>
        <a:lstStyle/>
        <a:p>
          <a:endParaRPr lang="en-ZA"/>
        </a:p>
      </dgm:t>
    </dgm:pt>
    <dgm:pt modelId="{A65DC236-2952-421C-937A-EF4EE59E6BB2}">
      <dgm:prSet phldrT="[Text]"/>
      <dgm:spPr/>
      <dgm:t>
        <a:bodyPr/>
        <a:lstStyle/>
        <a:p>
          <a:r>
            <a:rPr lang="en-US" dirty="0" smtClean="0"/>
            <a:t>Repository help and moderation</a:t>
          </a:r>
          <a:endParaRPr lang="en-ZA" dirty="0"/>
        </a:p>
      </dgm:t>
    </dgm:pt>
    <dgm:pt modelId="{98864669-CB0A-4214-9CDE-238CB30AE47A}" type="parTrans" cxnId="{FAFDAD40-D52F-47B8-93EC-BC5405DF587E}">
      <dgm:prSet/>
      <dgm:spPr/>
    </dgm:pt>
    <dgm:pt modelId="{5BD1C406-8484-458D-9D72-C85117A56053}" type="sibTrans" cxnId="{FAFDAD40-D52F-47B8-93EC-BC5405DF587E}">
      <dgm:prSet/>
      <dgm:spPr/>
    </dgm:pt>
    <dgm:pt modelId="{44E850D4-F879-4D30-87FD-F90CF9E9A4A8}" type="pres">
      <dgm:prSet presAssocID="{CDC0EBA6-8528-4EFA-98E3-23C2A40A59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F46C585-13CB-44AF-B93D-6604E9338A86}" type="pres">
      <dgm:prSet presAssocID="{D0E7F6F1-17E6-4574-956C-882EE898CC4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86EBDD0-A398-494B-B60E-20D98C6C944E}" type="pres">
      <dgm:prSet presAssocID="{25637E90-AF3A-4ACF-BD0F-C52015FCDE1F}" presName="sibTrans" presStyleCnt="0"/>
      <dgm:spPr/>
    </dgm:pt>
    <dgm:pt modelId="{5D5FECB7-8BB4-44BA-9807-5946E206A09C}" type="pres">
      <dgm:prSet presAssocID="{EAD32DA5-6BBC-4A24-B44F-04A72448F7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F837349-9981-4ED0-B56E-910E23173BA4}" type="pres">
      <dgm:prSet presAssocID="{00D04A47-947B-45DF-BAD9-B8128882D3B9}" presName="sibTrans" presStyleCnt="0"/>
      <dgm:spPr/>
    </dgm:pt>
    <dgm:pt modelId="{3898367A-E133-48E8-A831-53D0863D9FD9}" type="pres">
      <dgm:prSet presAssocID="{BBC23123-BF97-4182-8DE2-6890F042286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E2E5DD6-2417-46CD-98B3-42EBF779C709}" srcId="{EAD32DA5-6BBC-4A24-B44F-04A72448F73B}" destId="{8A5444A4-0C0A-4960-893A-FEA665D0D041}" srcOrd="2" destOrd="0" parTransId="{BE174C55-66EF-43D3-8502-0C60A0A28121}" sibTransId="{FF9CE98F-6875-4213-8F13-8A5F1F63BDD7}"/>
    <dgm:cxn modelId="{4A61A8DC-EA16-4723-932C-BD484DD8827F}" type="presOf" srcId="{D0E7F6F1-17E6-4574-956C-882EE898CC49}" destId="{BF46C585-13CB-44AF-B93D-6604E9338A86}" srcOrd="0" destOrd="0" presId="urn:microsoft.com/office/officeart/2005/8/layout/hList6"/>
    <dgm:cxn modelId="{FFC1F1BC-E0FE-43B2-A1B2-78624471C453}" type="presOf" srcId="{A65DC236-2952-421C-937A-EF4EE59E6BB2}" destId="{5D5FECB7-8BB4-44BA-9807-5946E206A09C}" srcOrd="0" destOrd="2" presId="urn:microsoft.com/office/officeart/2005/8/layout/hList6"/>
    <dgm:cxn modelId="{BA35ED5D-33DB-4205-ADE5-326F4D52973C}" srcId="{D0E7F6F1-17E6-4574-956C-882EE898CC49}" destId="{1E22C3E6-53FC-4EF9-B226-1BCEF6F4832A}" srcOrd="0" destOrd="0" parTransId="{27C4A40B-BC4F-4A9C-B913-AA3573714F33}" sibTransId="{F9B3FB83-5F49-48E8-B033-0742FB9054EE}"/>
    <dgm:cxn modelId="{059A99BC-CE0B-4D9B-ADFC-3BDDC4072696}" srcId="{CDC0EBA6-8528-4EFA-98E3-23C2A40A598A}" destId="{EAD32DA5-6BBC-4A24-B44F-04A72448F73B}" srcOrd="1" destOrd="0" parTransId="{27CE854F-EA65-445F-B106-8B5303FC8563}" sibTransId="{00D04A47-947B-45DF-BAD9-B8128882D3B9}"/>
    <dgm:cxn modelId="{D394AF36-8F47-4535-A123-171A9F2A94EE}" srcId="{CDC0EBA6-8528-4EFA-98E3-23C2A40A598A}" destId="{BBC23123-BF97-4182-8DE2-6890F0422865}" srcOrd="2" destOrd="0" parTransId="{788F6038-25CB-4422-8D41-309AEDD7B3F3}" sibTransId="{06B452CF-68FB-4022-8D25-B7C1D16DEC1F}"/>
    <dgm:cxn modelId="{977B8177-1B41-4EED-9EBE-0E2186A2796E}" type="presOf" srcId="{C83438FD-B25C-48DF-9B0D-5C71629C95F5}" destId="{3898367A-E133-48E8-A831-53D0863D9FD9}" srcOrd="0" destOrd="2" presId="urn:microsoft.com/office/officeart/2005/8/layout/hList6"/>
    <dgm:cxn modelId="{4DE22159-1AA0-41D4-8A0A-AB702E0F422D}" srcId="{D0E7F6F1-17E6-4574-956C-882EE898CC49}" destId="{925782EF-EB45-4E1A-BC81-402481D756CC}" srcOrd="1" destOrd="0" parTransId="{5F2ED7FE-F191-4FF2-81B0-4A580ECA555C}" sibTransId="{20742CD7-7AC7-4D35-BF36-FF1F2CD30CBD}"/>
    <dgm:cxn modelId="{D5F791AF-1CF8-435C-A5DB-CB558768288A}" srcId="{EAD32DA5-6BBC-4A24-B44F-04A72448F73B}" destId="{D2C48F69-E21A-4116-8F36-202D046D1C8A}" srcOrd="0" destOrd="0" parTransId="{4EC0A1BF-0108-4E3C-B920-4CAD0E9E2CC8}" sibTransId="{0C35696C-2DC2-4102-A220-1E40F70808FB}"/>
    <dgm:cxn modelId="{3C2C6F12-2635-4529-A758-60CF1F65B3E3}" srcId="{BBC23123-BF97-4182-8DE2-6890F0422865}" destId="{C83438FD-B25C-48DF-9B0D-5C71629C95F5}" srcOrd="1" destOrd="0" parTransId="{B75415DD-F2AD-4454-8C49-69F30A3373FD}" sibTransId="{C343EE4E-9357-456D-BCDE-9A480AC7AF65}"/>
    <dgm:cxn modelId="{3C9899BB-985C-4050-B3AF-363886BAB407}" srcId="{CDC0EBA6-8528-4EFA-98E3-23C2A40A598A}" destId="{D0E7F6F1-17E6-4574-956C-882EE898CC49}" srcOrd="0" destOrd="0" parTransId="{3943F735-28E3-473F-82F2-BA41D00B2A3F}" sibTransId="{25637E90-AF3A-4ACF-BD0F-C52015FCDE1F}"/>
    <dgm:cxn modelId="{9F242639-AEF5-4774-A2D1-A3F519326A7D}" type="presOf" srcId="{EAD32DA5-6BBC-4A24-B44F-04A72448F73B}" destId="{5D5FECB7-8BB4-44BA-9807-5946E206A09C}" srcOrd="0" destOrd="0" presId="urn:microsoft.com/office/officeart/2005/8/layout/hList6"/>
    <dgm:cxn modelId="{FF4B8995-65F1-47FF-BA64-219584183909}" type="presOf" srcId="{8A5444A4-0C0A-4960-893A-FEA665D0D041}" destId="{5D5FECB7-8BB4-44BA-9807-5946E206A09C}" srcOrd="0" destOrd="3" presId="urn:microsoft.com/office/officeart/2005/8/layout/hList6"/>
    <dgm:cxn modelId="{551BB4DE-97DE-436B-B878-668C58462ABA}" type="presOf" srcId="{1E22C3E6-53FC-4EF9-B226-1BCEF6F4832A}" destId="{BF46C585-13CB-44AF-B93D-6604E9338A86}" srcOrd="0" destOrd="1" presId="urn:microsoft.com/office/officeart/2005/8/layout/hList6"/>
    <dgm:cxn modelId="{0735E1AB-815E-4289-A684-BFBEE2C3DDDA}" type="presOf" srcId="{D2C48F69-E21A-4116-8F36-202D046D1C8A}" destId="{5D5FECB7-8BB4-44BA-9807-5946E206A09C}" srcOrd="0" destOrd="1" presId="urn:microsoft.com/office/officeart/2005/8/layout/hList6"/>
    <dgm:cxn modelId="{B1AB1D67-8C5D-4A40-9EDD-B40008254A3C}" type="presOf" srcId="{925782EF-EB45-4E1A-BC81-402481D756CC}" destId="{BF46C585-13CB-44AF-B93D-6604E9338A86}" srcOrd="0" destOrd="2" presId="urn:microsoft.com/office/officeart/2005/8/layout/hList6"/>
    <dgm:cxn modelId="{7F821200-0CFA-4082-8340-A5339EE159F6}" srcId="{BBC23123-BF97-4182-8DE2-6890F0422865}" destId="{60636DFB-2C13-41DA-816C-F6FBA3BCC018}" srcOrd="0" destOrd="0" parTransId="{89BD7937-A0E5-4457-AA11-D27A641B4D36}" sibTransId="{D6610117-EBA6-4101-9F91-A0C450E78388}"/>
    <dgm:cxn modelId="{A089809B-CE2A-4EFD-BDBC-7C1EEEF7208B}" type="presOf" srcId="{60636DFB-2C13-41DA-816C-F6FBA3BCC018}" destId="{3898367A-E133-48E8-A831-53D0863D9FD9}" srcOrd="0" destOrd="1" presId="urn:microsoft.com/office/officeart/2005/8/layout/hList6"/>
    <dgm:cxn modelId="{FAFDAD40-D52F-47B8-93EC-BC5405DF587E}" srcId="{EAD32DA5-6BBC-4A24-B44F-04A72448F73B}" destId="{A65DC236-2952-421C-937A-EF4EE59E6BB2}" srcOrd="1" destOrd="0" parTransId="{98864669-CB0A-4214-9CDE-238CB30AE47A}" sibTransId="{5BD1C406-8484-458D-9D72-C85117A56053}"/>
    <dgm:cxn modelId="{CAF5A5CF-645B-454E-BE33-CFF00FD980A4}" type="presOf" srcId="{BBC23123-BF97-4182-8DE2-6890F0422865}" destId="{3898367A-E133-48E8-A831-53D0863D9FD9}" srcOrd="0" destOrd="0" presId="urn:microsoft.com/office/officeart/2005/8/layout/hList6"/>
    <dgm:cxn modelId="{E1C3AF1A-6210-46A6-AF02-B2D8FC0269EC}" type="presOf" srcId="{CDC0EBA6-8528-4EFA-98E3-23C2A40A598A}" destId="{44E850D4-F879-4D30-87FD-F90CF9E9A4A8}" srcOrd="0" destOrd="0" presId="urn:microsoft.com/office/officeart/2005/8/layout/hList6"/>
    <dgm:cxn modelId="{F14B1809-5ACC-4EF0-B30C-45D26A038817}" type="presParOf" srcId="{44E850D4-F879-4D30-87FD-F90CF9E9A4A8}" destId="{BF46C585-13CB-44AF-B93D-6604E9338A86}" srcOrd="0" destOrd="0" presId="urn:microsoft.com/office/officeart/2005/8/layout/hList6"/>
    <dgm:cxn modelId="{979978FD-5246-4A2B-B04F-A3992E57F2C3}" type="presParOf" srcId="{44E850D4-F879-4D30-87FD-F90CF9E9A4A8}" destId="{386EBDD0-A398-494B-B60E-20D98C6C944E}" srcOrd="1" destOrd="0" presId="urn:microsoft.com/office/officeart/2005/8/layout/hList6"/>
    <dgm:cxn modelId="{1A4F9586-40BD-44E6-B41C-43F6D429C1B3}" type="presParOf" srcId="{44E850D4-F879-4D30-87FD-F90CF9E9A4A8}" destId="{5D5FECB7-8BB4-44BA-9807-5946E206A09C}" srcOrd="2" destOrd="0" presId="urn:microsoft.com/office/officeart/2005/8/layout/hList6"/>
    <dgm:cxn modelId="{880D15DA-42EE-4445-8B5D-421AB1789AA3}" type="presParOf" srcId="{44E850D4-F879-4D30-87FD-F90CF9E9A4A8}" destId="{6F837349-9981-4ED0-B56E-910E23173BA4}" srcOrd="3" destOrd="0" presId="urn:microsoft.com/office/officeart/2005/8/layout/hList6"/>
    <dgm:cxn modelId="{9B3466DA-7F35-4EB0-BAF5-25407BB0F153}" type="presParOf" srcId="{44E850D4-F879-4D30-87FD-F90CF9E9A4A8}" destId="{3898367A-E133-48E8-A831-53D0863D9FD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8D2646-2AEF-473D-837E-149880F60AD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58E93642-74FD-48CD-ACAE-A5A2832E1FC6}">
      <dgm:prSet phldrT="[Text]"/>
      <dgm:spPr/>
      <dgm:t>
        <a:bodyPr/>
        <a:lstStyle/>
        <a:p>
          <a:r>
            <a:rPr lang="en-US" dirty="0" smtClean="0"/>
            <a:t>OER grants for R10 000 next round 18 April</a:t>
          </a:r>
          <a:endParaRPr lang="en-ZA" dirty="0"/>
        </a:p>
      </dgm:t>
    </dgm:pt>
    <dgm:pt modelId="{44B70CC3-F975-4C3B-927D-BB5122DAD34E}" type="parTrans" cxnId="{0DCE6AC8-066E-41F6-B99B-6E4568DBCC60}">
      <dgm:prSet/>
      <dgm:spPr/>
      <dgm:t>
        <a:bodyPr/>
        <a:lstStyle/>
        <a:p>
          <a:endParaRPr lang="en-ZA"/>
        </a:p>
      </dgm:t>
    </dgm:pt>
    <dgm:pt modelId="{E9098A1F-DB9B-4019-87A0-377D0F7EE699}" type="sibTrans" cxnId="{0DCE6AC8-066E-41F6-B99B-6E4568DBCC60}">
      <dgm:prSet/>
      <dgm:spPr/>
      <dgm:t>
        <a:bodyPr/>
        <a:lstStyle/>
        <a:p>
          <a:endParaRPr lang="en-ZA"/>
        </a:p>
      </dgm:t>
    </dgm:pt>
    <dgm:pt modelId="{38E1AE39-CF61-4F34-90FD-E80617D764E7}">
      <dgm:prSet phldrT="[Text]"/>
      <dgm:spPr/>
      <dgm:t>
        <a:bodyPr/>
        <a:lstStyle/>
        <a:p>
          <a:r>
            <a:rPr lang="en-US" dirty="0" smtClean="0"/>
            <a:t>Workshops and seminars on all aspects of Open Education</a:t>
          </a:r>
          <a:endParaRPr lang="en-ZA" dirty="0"/>
        </a:p>
      </dgm:t>
    </dgm:pt>
    <dgm:pt modelId="{29240160-F370-4C10-AA97-14953C7FD801}" type="parTrans" cxnId="{4BA2E4DF-019A-4003-BB4E-CC8A6E8675EE}">
      <dgm:prSet/>
      <dgm:spPr/>
      <dgm:t>
        <a:bodyPr/>
        <a:lstStyle/>
        <a:p>
          <a:endParaRPr lang="en-ZA"/>
        </a:p>
      </dgm:t>
    </dgm:pt>
    <dgm:pt modelId="{4E9E2972-EE60-4BD2-8B09-3D05CA376425}" type="sibTrans" cxnId="{4BA2E4DF-019A-4003-BB4E-CC8A6E8675EE}">
      <dgm:prSet/>
      <dgm:spPr/>
      <dgm:t>
        <a:bodyPr/>
        <a:lstStyle/>
        <a:p>
          <a:endParaRPr lang="en-ZA"/>
        </a:p>
      </dgm:t>
    </dgm:pt>
    <dgm:pt modelId="{3DEA2E7A-191A-4F1B-9E7F-A477CF11EA49}">
      <dgm:prSet phldrT="[Text]"/>
      <dgm:spPr/>
      <dgm:t>
        <a:bodyPr/>
        <a:lstStyle/>
        <a:p>
          <a:r>
            <a:rPr lang="en-US" dirty="0" smtClean="0"/>
            <a:t>Open education consortium Global Network with international recognition for open education</a:t>
          </a:r>
          <a:endParaRPr lang="en-ZA" dirty="0"/>
        </a:p>
      </dgm:t>
    </dgm:pt>
    <dgm:pt modelId="{B8EE5F7D-1620-4307-8C8C-8757BA687A22}" type="parTrans" cxnId="{8B226915-0284-41C4-BA18-20576A50B747}">
      <dgm:prSet/>
      <dgm:spPr/>
      <dgm:t>
        <a:bodyPr/>
        <a:lstStyle/>
        <a:p>
          <a:endParaRPr lang="en-ZA"/>
        </a:p>
      </dgm:t>
    </dgm:pt>
    <dgm:pt modelId="{F3392B5F-7181-40B7-9717-9A4A25EF24C7}" type="sibTrans" cxnId="{8B226915-0284-41C4-BA18-20576A50B747}">
      <dgm:prSet/>
      <dgm:spPr/>
      <dgm:t>
        <a:bodyPr/>
        <a:lstStyle/>
        <a:p>
          <a:endParaRPr lang="en-ZA"/>
        </a:p>
      </dgm:t>
    </dgm:pt>
    <dgm:pt modelId="{45A7373B-63ED-426D-901D-5930D0649756}">
      <dgm:prSet phldrT="[Text]"/>
      <dgm:spPr/>
      <dgm:t>
        <a:bodyPr/>
        <a:lstStyle/>
        <a:p>
          <a:r>
            <a:rPr lang="en-US" dirty="0" smtClean="0"/>
            <a:t>UCT MOOCs use materials that will become Open Educational Resources</a:t>
          </a:r>
          <a:endParaRPr lang="en-ZA" dirty="0"/>
        </a:p>
      </dgm:t>
    </dgm:pt>
    <dgm:pt modelId="{4D7FE868-F4F9-4A74-9F12-A3323457DBA2}" type="parTrans" cxnId="{82EBE4BB-E10F-47DE-9484-E28754923A84}">
      <dgm:prSet/>
      <dgm:spPr/>
      <dgm:t>
        <a:bodyPr/>
        <a:lstStyle/>
        <a:p>
          <a:endParaRPr lang="en-ZA"/>
        </a:p>
      </dgm:t>
    </dgm:pt>
    <dgm:pt modelId="{656DDDA1-C64C-40DA-ACE2-11D54C1C4941}" type="sibTrans" cxnId="{82EBE4BB-E10F-47DE-9484-E28754923A84}">
      <dgm:prSet/>
      <dgm:spPr/>
      <dgm:t>
        <a:bodyPr/>
        <a:lstStyle/>
        <a:p>
          <a:endParaRPr lang="en-ZA"/>
        </a:p>
      </dgm:t>
    </dgm:pt>
    <dgm:pt modelId="{40388DA6-1D8D-4F92-84AF-16C93AA25025}">
      <dgm:prSet phldrT="[Text]"/>
      <dgm:spPr/>
      <dgm:t>
        <a:bodyPr/>
        <a:lstStyle/>
        <a:p>
          <a:r>
            <a:rPr lang="en-US" dirty="0" smtClean="0"/>
            <a:t>Research: Research on OER for Development in the Global South. Post graduate studies in Open Education</a:t>
          </a:r>
          <a:endParaRPr lang="en-ZA" dirty="0"/>
        </a:p>
      </dgm:t>
    </dgm:pt>
    <dgm:pt modelId="{527C94DB-9128-4CCF-8645-3E141F357ECE}" type="parTrans" cxnId="{7A66843E-BC1F-4173-97DA-301E335AEBA2}">
      <dgm:prSet/>
      <dgm:spPr/>
      <dgm:t>
        <a:bodyPr/>
        <a:lstStyle/>
        <a:p>
          <a:endParaRPr lang="en-ZA"/>
        </a:p>
      </dgm:t>
    </dgm:pt>
    <dgm:pt modelId="{41A98F5B-82FC-4E09-837D-5D358957AC5B}" type="sibTrans" cxnId="{7A66843E-BC1F-4173-97DA-301E335AEBA2}">
      <dgm:prSet/>
      <dgm:spPr/>
      <dgm:t>
        <a:bodyPr/>
        <a:lstStyle/>
        <a:p>
          <a:endParaRPr lang="en-ZA"/>
        </a:p>
      </dgm:t>
    </dgm:pt>
    <dgm:pt modelId="{C38E88B5-E29E-4E74-A892-4F5183494055}" type="pres">
      <dgm:prSet presAssocID="{098D2646-2AEF-473D-837E-149880F60A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723AE45A-F395-445A-96AA-D80972BBF708}" type="pres">
      <dgm:prSet presAssocID="{58E93642-74FD-48CD-ACAE-A5A2832E1F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8777E97-995F-445C-A3D2-B3515D59A87E}" type="pres">
      <dgm:prSet presAssocID="{E9098A1F-DB9B-4019-87A0-377D0F7EE699}" presName="sibTrans" presStyleCnt="0"/>
      <dgm:spPr/>
    </dgm:pt>
    <dgm:pt modelId="{95E4BA01-0824-41A5-A3B6-2652BBCF2210}" type="pres">
      <dgm:prSet presAssocID="{38E1AE39-CF61-4F34-90FD-E80617D764E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B9886B4-B80A-4C4A-BD45-E18151DE97FC}" type="pres">
      <dgm:prSet presAssocID="{4E9E2972-EE60-4BD2-8B09-3D05CA376425}" presName="sibTrans" presStyleCnt="0"/>
      <dgm:spPr/>
    </dgm:pt>
    <dgm:pt modelId="{B136D423-DB31-452D-908A-A0C213B45BC7}" type="pres">
      <dgm:prSet presAssocID="{3DEA2E7A-191A-4F1B-9E7F-A477CF11EA4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53D60FA-8D63-4DA1-85C6-BFFBD9CFC19C}" type="pres">
      <dgm:prSet presAssocID="{F3392B5F-7181-40B7-9717-9A4A25EF24C7}" presName="sibTrans" presStyleCnt="0"/>
      <dgm:spPr/>
    </dgm:pt>
    <dgm:pt modelId="{835ACCD6-D23C-4C7D-AF10-0C04A9CFCFF1}" type="pres">
      <dgm:prSet presAssocID="{45A7373B-63ED-426D-901D-5930D064975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1571783-EF5C-43D8-8FD3-D8464603E814}" type="pres">
      <dgm:prSet presAssocID="{656DDDA1-C64C-40DA-ACE2-11D54C1C4941}" presName="sibTrans" presStyleCnt="0"/>
      <dgm:spPr/>
    </dgm:pt>
    <dgm:pt modelId="{76B6AFB7-F12A-4EE4-9C6B-23BF26200635}" type="pres">
      <dgm:prSet presAssocID="{40388DA6-1D8D-4F92-84AF-16C93AA2502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C157E82-0376-4141-9B02-87D9586F4CC7}" type="presOf" srcId="{38E1AE39-CF61-4F34-90FD-E80617D764E7}" destId="{95E4BA01-0824-41A5-A3B6-2652BBCF2210}" srcOrd="0" destOrd="0" presId="urn:microsoft.com/office/officeart/2005/8/layout/default"/>
    <dgm:cxn modelId="{217119FB-7AE5-42A5-AF6A-5C885C9CAB35}" type="presOf" srcId="{098D2646-2AEF-473D-837E-149880F60ADA}" destId="{C38E88B5-E29E-4E74-A892-4F5183494055}" srcOrd="0" destOrd="0" presId="urn:microsoft.com/office/officeart/2005/8/layout/default"/>
    <dgm:cxn modelId="{7A66843E-BC1F-4173-97DA-301E335AEBA2}" srcId="{098D2646-2AEF-473D-837E-149880F60ADA}" destId="{40388DA6-1D8D-4F92-84AF-16C93AA25025}" srcOrd="4" destOrd="0" parTransId="{527C94DB-9128-4CCF-8645-3E141F357ECE}" sibTransId="{41A98F5B-82FC-4E09-837D-5D358957AC5B}"/>
    <dgm:cxn modelId="{011C6CD1-6A9E-45A1-BF11-DBB6AC1E7D9F}" type="presOf" srcId="{3DEA2E7A-191A-4F1B-9E7F-A477CF11EA49}" destId="{B136D423-DB31-452D-908A-A0C213B45BC7}" srcOrd="0" destOrd="0" presId="urn:microsoft.com/office/officeart/2005/8/layout/default"/>
    <dgm:cxn modelId="{900B3037-9169-4577-9C40-8F6C5D66C7FE}" type="presOf" srcId="{40388DA6-1D8D-4F92-84AF-16C93AA25025}" destId="{76B6AFB7-F12A-4EE4-9C6B-23BF26200635}" srcOrd="0" destOrd="0" presId="urn:microsoft.com/office/officeart/2005/8/layout/default"/>
    <dgm:cxn modelId="{5323CC03-35F7-4B5B-9732-36C6875ADAE8}" type="presOf" srcId="{58E93642-74FD-48CD-ACAE-A5A2832E1FC6}" destId="{723AE45A-F395-445A-96AA-D80972BBF708}" srcOrd="0" destOrd="0" presId="urn:microsoft.com/office/officeart/2005/8/layout/default"/>
    <dgm:cxn modelId="{82EBE4BB-E10F-47DE-9484-E28754923A84}" srcId="{098D2646-2AEF-473D-837E-149880F60ADA}" destId="{45A7373B-63ED-426D-901D-5930D0649756}" srcOrd="3" destOrd="0" parTransId="{4D7FE868-F4F9-4A74-9F12-A3323457DBA2}" sibTransId="{656DDDA1-C64C-40DA-ACE2-11D54C1C4941}"/>
    <dgm:cxn modelId="{0DCE6AC8-066E-41F6-B99B-6E4568DBCC60}" srcId="{098D2646-2AEF-473D-837E-149880F60ADA}" destId="{58E93642-74FD-48CD-ACAE-A5A2832E1FC6}" srcOrd="0" destOrd="0" parTransId="{44B70CC3-F975-4C3B-927D-BB5122DAD34E}" sibTransId="{E9098A1F-DB9B-4019-87A0-377D0F7EE699}"/>
    <dgm:cxn modelId="{AD5A35AB-CBF4-4B82-9C52-C12B528BB902}" type="presOf" srcId="{45A7373B-63ED-426D-901D-5930D0649756}" destId="{835ACCD6-D23C-4C7D-AF10-0C04A9CFCFF1}" srcOrd="0" destOrd="0" presId="urn:microsoft.com/office/officeart/2005/8/layout/default"/>
    <dgm:cxn modelId="{4BA2E4DF-019A-4003-BB4E-CC8A6E8675EE}" srcId="{098D2646-2AEF-473D-837E-149880F60ADA}" destId="{38E1AE39-CF61-4F34-90FD-E80617D764E7}" srcOrd="1" destOrd="0" parTransId="{29240160-F370-4C10-AA97-14953C7FD801}" sibTransId="{4E9E2972-EE60-4BD2-8B09-3D05CA376425}"/>
    <dgm:cxn modelId="{8B226915-0284-41C4-BA18-20576A50B747}" srcId="{098D2646-2AEF-473D-837E-149880F60ADA}" destId="{3DEA2E7A-191A-4F1B-9E7F-A477CF11EA49}" srcOrd="2" destOrd="0" parTransId="{B8EE5F7D-1620-4307-8C8C-8757BA687A22}" sibTransId="{F3392B5F-7181-40B7-9717-9A4A25EF24C7}"/>
    <dgm:cxn modelId="{EC57D8D2-FAEC-404C-B11F-D70765411680}" type="presParOf" srcId="{C38E88B5-E29E-4E74-A892-4F5183494055}" destId="{723AE45A-F395-445A-96AA-D80972BBF708}" srcOrd="0" destOrd="0" presId="urn:microsoft.com/office/officeart/2005/8/layout/default"/>
    <dgm:cxn modelId="{A557BAE4-62ED-4DBA-A5F8-4793D8FE49A3}" type="presParOf" srcId="{C38E88B5-E29E-4E74-A892-4F5183494055}" destId="{78777E97-995F-445C-A3D2-B3515D59A87E}" srcOrd="1" destOrd="0" presId="urn:microsoft.com/office/officeart/2005/8/layout/default"/>
    <dgm:cxn modelId="{6FC9B43F-6B4E-417F-AA9E-3909158B40EF}" type="presParOf" srcId="{C38E88B5-E29E-4E74-A892-4F5183494055}" destId="{95E4BA01-0824-41A5-A3B6-2652BBCF2210}" srcOrd="2" destOrd="0" presId="urn:microsoft.com/office/officeart/2005/8/layout/default"/>
    <dgm:cxn modelId="{76D5FDB1-9188-431D-B0C8-B934BACB83E4}" type="presParOf" srcId="{C38E88B5-E29E-4E74-A892-4F5183494055}" destId="{0B9886B4-B80A-4C4A-BD45-E18151DE97FC}" srcOrd="3" destOrd="0" presId="urn:microsoft.com/office/officeart/2005/8/layout/default"/>
    <dgm:cxn modelId="{F482CECC-82A1-4F60-8745-4D0819102C90}" type="presParOf" srcId="{C38E88B5-E29E-4E74-A892-4F5183494055}" destId="{B136D423-DB31-452D-908A-A0C213B45BC7}" srcOrd="4" destOrd="0" presId="urn:microsoft.com/office/officeart/2005/8/layout/default"/>
    <dgm:cxn modelId="{AC5928C4-DE91-4ED8-BA73-8EC3FD7309B3}" type="presParOf" srcId="{C38E88B5-E29E-4E74-A892-4F5183494055}" destId="{553D60FA-8D63-4DA1-85C6-BFFBD9CFC19C}" srcOrd="5" destOrd="0" presId="urn:microsoft.com/office/officeart/2005/8/layout/default"/>
    <dgm:cxn modelId="{7441BD36-0FFD-44A9-B81C-4B33E164C4BF}" type="presParOf" srcId="{C38E88B5-E29E-4E74-A892-4F5183494055}" destId="{835ACCD6-D23C-4C7D-AF10-0C04A9CFCFF1}" srcOrd="6" destOrd="0" presId="urn:microsoft.com/office/officeart/2005/8/layout/default"/>
    <dgm:cxn modelId="{FCA5EE01-E16B-4AB6-A73A-009AF149411D}" type="presParOf" srcId="{C38E88B5-E29E-4E74-A892-4F5183494055}" destId="{B1571783-EF5C-43D8-8FD3-D8464603E814}" srcOrd="7" destOrd="0" presId="urn:microsoft.com/office/officeart/2005/8/layout/default"/>
    <dgm:cxn modelId="{AA0B7E0E-E26A-4607-938D-DCE8B22D1849}" type="presParOf" srcId="{C38E88B5-E29E-4E74-A892-4F5183494055}" destId="{76B6AFB7-F12A-4EE4-9C6B-23BF2620063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FF82A9-6047-43A6-93AC-AE762DE1AC0E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89A34623-94AB-4F0B-BC42-1FC422D67C0F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en-ZA" dirty="0"/>
        </a:p>
      </dgm:t>
    </dgm:pt>
    <dgm:pt modelId="{A2A1B8D4-C8A8-4B31-B8B2-714F7D603A7A}" type="parTrans" cxnId="{8F13F87B-4DB2-4433-A438-FF3464CFA249}">
      <dgm:prSet/>
      <dgm:spPr/>
      <dgm:t>
        <a:bodyPr/>
        <a:lstStyle/>
        <a:p>
          <a:endParaRPr lang="en-ZA"/>
        </a:p>
      </dgm:t>
    </dgm:pt>
    <dgm:pt modelId="{B2E147A1-E359-4530-AF66-A111B80274D4}" type="sibTrans" cxnId="{8F13F87B-4DB2-4433-A438-FF3464CFA249}">
      <dgm:prSet/>
      <dgm:spPr/>
      <dgm:t>
        <a:bodyPr/>
        <a:lstStyle/>
        <a:p>
          <a:endParaRPr lang="en-ZA"/>
        </a:p>
      </dgm:t>
    </dgm:pt>
    <dgm:pt modelId="{2BAC21A9-9BF2-48AC-894B-7604B8BACFFE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en-ZA" dirty="0"/>
        </a:p>
      </dgm:t>
    </dgm:pt>
    <dgm:pt modelId="{B5E435BD-E82F-4771-B1F8-1AC0ED5E897C}" type="parTrans" cxnId="{77C28486-5C0B-4F7D-BE3B-7963E64EAA67}">
      <dgm:prSet/>
      <dgm:spPr/>
      <dgm:t>
        <a:bodyPr/>
        <a:lstStyle/>
        <a:p>
          <a:endParaRPr lang="en-ZA"/>
        </a:p>
      </dgm:t>
    </dgm:pt>
    <dgm:pt modelId="{22C7DB94-6901-4CE0-80EF-C9B77465E6DA}" type="sibTrans" cxnId="{77C28486-5C0B-4F7D-BE3B-7963E64EAA67}">
      <dgm:prSet/>
      <dgm:spPr/>
      <dgm:t>
        <a:bodyPr/>
        <a:lstStyle/>
        <a:p>
          <a:endParaRPr lang="en-ZA"/>
        </a:p>
      </dgm:t>
    </dgm:pt>
    <dgm:pt modelId="{EEB285AC-559E-44D2-B456-EABAA3A2B57A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ZA" sz="1400" b="1" dirty="0" smtClean="0"/>
            <a:t>Individual</a:t>
          </a:r>
          <a:endParaRPr lang="en-ZA" sz="1400" b="1" dirty="0"/>
        </a:p>
      </dgm:t>
    </dgm:pt>
    <dgm:pt modelId="{1C5C19BC-6603-4A8B-8899-AF335A1462F5}" type="parTrans" cxnId="{F5800D93-E463-49E5-9A24-24CABE678FAB}">
      <dgm:prSet/>
      <dgm:spPr/>
      <dgm:t>
        <a:bodyPr/>
        <a:lstStyle/>
        <a:p>
          <a:endParaRPr lang="en-ZA"/>
        </a:p>
      </dgm:t>
    </dgm:pt>
    <dgm:pt modelId="{4333B5C9-2568-424A-BAD7-D17EB2A732FF}" type="sibTrans" cxnId="{F5800D93-E463-49E5-9A24-24CABE678FAB}">
      <dgm:prSet/>
      <dgm:spPr/>
      <dgm:t>
        <a:bodyPr/>
        <a:lstStyle/>
        <a:p>
          <a:endParaRPr lang="en-ZA"/>
        </a:p>
      </dgm:t>
    </dgm:pt>
    <dgm:pt modelId="{795AA2F0-E549-406C-B53D-932708B64D3F}" type="pres">
      <dgm:prSet presAssocID="{DFFF82A9-6047-43A6-93AC-AE762DE1AC0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5E7C6F-41D9-47DC-876B-0EABC31DD853}" type="pres">
      <dgm:prSet presAssocID="{DFFF82A9-6047-43A6-93AC-AE762DE1AC0E}" presName="comp1" presStyleCnt="0"/>
      <dgm:spPr/>
    </dgm:pt>
    <dgm:pt modelId="{9F712C28-72AE-4B7D-8D21-4CB453412FBC}" type="pres">
      <dgm:prSet presAssocID="{DFFF82A9-6047-43A6-93AC-AE762DE1AC0E}" presName="circle1" presStyleLbl="node1" presStyleIdx="0" presStyleCnt="3"/>
      <dgm:spPr/>
      <dgm:t>
        <a:bodyPr/>
        <a:lstStyle/>
        <a:p>
          <a:endParaRPr lang="en-ZA"/>
        </a:p>
      </dgm:t>
    </dgm:pt>
    <dgm:pt modelId="{0932D1FE-3615-4C14-86AF-D74C079962CD}" type="pres">
      <dgm:prSet presAssocID="{DFFF82A9-6047-43A6-93AC-AE762DE1AC0E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27A2F8D-C7D0-4F9F-B289-DC586BA31592}" type="pres">
      <dgm:prSet presAssocID="{DFFF82A9-6047-43A6-93AC-AE762DE1AC0E}" presName="comp2" presStyleCnt="0"/>
      <dgm:spPr/>
    </dgm:pt>
    <dgm:pt modelId="{B304172E-A9A1-456F-9756-C9189A594BEB}" type="pres">
      <dgm:prSet presAssocID="{DFFF82A9-6047-43A6-93AC-AE762DE1AC0E}" presName="circle2" presStyleLbl="node1" presStyleIdx="1" presStyleCnt="3"/>
      <dgm:spPr/>
      <dgm:t>
        <a:bodyPr/>
        <a:lstStyle/>
        <a:p>
          <a:endParaRPr lang="en-ZA"/>
        </a:p>
      </dgm:t>
    </dgm:pt>
    <dgm:pt modelId="{C256F492-88EF-4777-A4FE-6449338C3F9C}" type="pres">
      <dgm:prSet presAssocID="{DFFF82A9-6047-43A6-93AC-AE762DE1AC0E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400F94D-2666-4C2C-AFCB-D428D1A52658}" type="pres">
      <dgm:prSet presAssocID="{DFFF82A9-6047-43A6-93AC-AE762DE1AC0E}" presName="comp3" presStyleCnt="0"/>
      <dgm:spPr/>
    </dgm:pt>
    <dgm:pt modelId="{B9E39976-CED7-402D-8660-73FBFE931800}" type="pres">
      <dgm:prSet presAssocID="{DFFF82A9-6047-43A6-93AC-AE762DE1AC0E}" presName="circle3" presStyleLbl="node1" presStyleIdx="2" presStyleCnt="3"/>
      <dgm:spPr/>
      <dgm:t>
        <a:bodyPr/>
        <a:lstStyle/>
        <a:p>
          <a:endParaRPr lang="en-ZA"/>
        </a:p>
      </dgm:t>
    </dgm:pt>
    <dgm:pt modelId="{02DC0F38-A6EB-431A-93AE-54AD8AE9EA74}" type="pres">
      <dgm:prSet presAssocID="{DFFF82A9-6047-43A6-93AC-AE762DE1AC0E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2DA67F3-9256-4A6E-A80A-4F5158C6BB85}" type="presOf" srcId="{2BAC21A9-9BF2-48AC-894B-7604B8BACFFE}" destId="{C256F492-88EF-4777-A4FE-6449338C3F9C}" srcOrd="1" destOrd="0" presId="urn:microsoft.com/office/officeart/2005/8/layout/venn2"/>
    <dgm:cxn modelId="{F5800D93-E463-49E5-9A24-24CABE678FAB}" srcId="{DFFF82A9-6047-43A6-93AC-AE762DE1AC0E}" destId="{EEB285AC-559E-44D2-B456-EABAA3A2B57A}" srcOrd="2" destOrd="0" parTransId="{1C5C19BC-6603-4A8B-8899-AF335A1462F5}" sibTransId="{4333B5C9-2568-424A-BAD7-D17EB2A732FF}"/>
    <dgm:cxn modelId="{CDF22343-5250-45F8-A773-02D5C3FD24BA}" type="presOf" srcId="{2BAC21A9-9BF2-48AC-894B-7604B8BACFFE}" destId="{B304172E-A9A1-456F-9756-C9189A594BEB}" srcOrd="0" destOrd="0" presId="urn:microsoft.com/office/officeart/2005/8/layout/venn2"/>
    <dgm:cxn modelId="{8F13F87B-4DB2-4433-A438-FF3464CFA249}" srcId="{DFFF82A9-6047-43A6-93AC-AE762DE1AC0E}" destId="{89A34623-94AB-4F0B-BC42-1FC422D67C0F}" srcOrd="0" destOrd="0" parTransId="{A2A1B8D4-C8A8-4B31-B8B2-714F7D603A7A}" sibTransId="{B2E147A1-E359-4530-AF66-A111B80274D4}"/>
    <dgm:cxn modelId="{1B4FE6D9-83C9-4034-9785-4A28F018B078}" type="presOf" srcId="{89A34623-94AB-4F0B-BC42-1FC422D67C0F}" destId="{9F712C28-72AE-4B7D-8D21-4CB453412FBC}" srcOrd="0" destOrd="0" presId="urn:microsoft.com/office/officeart/2005/8/layout/venn2"/>
    <dgm:cxn modelId="{696E4000-5592-47CA-9094-BE2787EAEBC1}" type="presOf" srcId="{EEB285AC-559E-44D2-B456-EABAA3A2B57A}" destId="{02DC0F38-A6EB-431A-93AE-54AD8AE9EA74}" srcOrd="1" destOrd="0" presId="urn:microsoft.com/office/officeart/2005/8/layout/venn2"/>
    <dgm:cxn modelId="{40846A3A-0ADB-4E30-9DCD-EE1CF6323C6E}" type="presOf" srcId="{89A34623-94AB-4F0B-BC42-1FC422D67C0F}" destId="{0932D1FE-3615-4C14-86AF-D74C079962CD}" srcOrd="1" destOrd="0" presId="urn:microsoft.com/office/officeart/2005/8/layout/venn2"/>
    <dgm:cxn modelId="{4F40F1A3-10CD-4210-A8BC-A0F88BA0B4E6}" type="presOf" srcId="{DFFF82A9-6047-43A6-93AC-AE762DE1AC0E}" destId="{795AA2F0-E549-406C-B53D-932708B64D3F}" srcOrd="0" destOrd="0" presId="urn:microsoft.com/office/officeart/2005/8/layout/venn2"/>
    <dgm:cxn modelId="{77C28486-5C0B-4F7D-BE3B-7963E64EAA67}" srcId="{DFFF82A9-6047-43A6-93AC-AE762DE1AC0E}" destId="{2BAC21A9-9BF2-48AC-894B-7604B8BACFFE}" srcOrd="1" destOrd="0" parTransId="{B5E435BD-E82F-4771-B1F8-1AC0ED5E897C}" sibTransId="{22C7DB94-6901-4CE0-80EF-C9B77465E6DA}"/>
    <dgm:cxn modelId="{5695D2FA-09C8-4C67-A942-2D5D839190CD}" type="presOf" srcId="{EEB285AC-559E-44D2-B456-EABAA3A2B57A}" destId="{B9E39976-CED7-402D-8660-73FBFE931800}" srcOrd="0" destOrd="0" presId="urn:microsoft.com/office/officeart/2005/8/layout/venn2"/>
    <dgm:cxn modelId="{50BC2CB4-BDC8-43ED-8A65-25E25E8EE450}" type="presParOf" srcId="{795AA2F0-E549-406C-B53D-932708B64D3F}" destId="{7A5E7C6F-41D9-47DC-876B-0EABC31DD853}" srcOrd="0" destOrd="0" presId="urn:microsoft.com/office/officeart/2005/8/layout/venn2"/>
    <dgm:cxn modelId="{875285D3-30A3-4183-A285-A7010F330C52}" type="presParOf" srcId="{7A5E7C6F-41D9-47DC-876B-0EABC31DD853}" destId="{9F712C28-72AE-4B7D-8D21-4CB453412FBC}" srcOrd="0" destOrd="0" presId="urn:microsoft.com/office/officeart/2005/8/layout/venn2"/>
    <dgm:cxn modelId="{A9B882A4-947D-48CD-9AB4-F7C0A4C839F3}" type="presParOf" srcId="{7A5E7C6F-41D9-47DC-876B-0EABC31DD853}" destId="{0932D1FE-3615-4C14-86AF-D74C079962CD}" srcOrd="1" destOrd="0" presId="urn:microsoft.com/office/officeart/2005/8/layout/venn2"/>
    <dgm:cxn modelId="{803B1D30-D87E-4ED1-88BB-C55F0C38CE4E}" type="presParOf" srcId="{795AA2F0-E549-406C-B53D-932708B64D3F}" destId="{227A2F8D-C7D0-4F9F-B289-DC586BA31592}" srcOrd="1" destOrd="0" presId="urn:microsoft.com/office/officeart/2005/8/layout/venn2"/>
    <dgm:cxn modelId="{77699F6E-738E-4993-9C10-CD32E8B3EAF3}" type="presParOf" srcId="{227A2F8D-C7D0-4F9F-B289-DC586BA31592}" destId="{B304172E-A9A1-456F-9756-C9189A594BEB}" srcOrd="0" destOrd="0" presId="urn:microsoft.com/office/officeart/2005/8/layout/venn2"/>
    <dgm:cxn modelId="{97026C64-1FC0-4A07-9BC4-5A4376B782EA}" type="presParOf" srcId="{227A2F8D-C7D0-4F9F-B289-DC586BA31592}" destId="{C256F492-88EF-4777-A4FE-6449338C3F9C}" srcOrd="1" destOrd="0" presId="urn:microsoft.com/office/officeart/2005/8/layout/venn2"/>
    <dgm:cxn modelId="{D9C9BD40-5D98-4DF3-8555-24D6F2CC8A87}" type="presParOf" srcId="{795AA2F0-E549-406C-B53D-932708B64D3F}" destId="{6400F94D-2666-4C2C-AFCB-D428D1A52658}" srcOrd="2" destOrd="0" presId="urn:microsoft.com/office/officeart/2005/8/layout/venn2"/>
    <dgm:cxn modelId="{B938CE8E-464F-4DB0-B666-3DCD984E4E14}" type="presParOf" srcId="{6400F94D-2666-4C2C-AFCB-D428D1A52658}" destId="{B9E39976-CED7-402D-8660-73FBFE931800}" srcOrd="0" destOrd="0" presId="urn:microsoft.com/office/officeart/2005/8/layout/venn2"/>
    <dgm:cxn modelId="{EBBACF68-2CE9-4D0D-AB02-334EDCE413D9}" type="presParOf" srcId="{6400F94D-2666-4C2C-AFCB-D428D1A52658}" destId="{02DC0F38-A6EB-431A-93AE-54AD8AE9EA74}" srcOrd="1" destOrd="0" presId="urn:microsoft.com/office/officeart/2005/8/layout/ven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6C585-13CB-44AF-B93D-6604E9338A86}">
      <dsp:nvSpPr>
        <dsp:cNvPr id="0" name=""/>
        <dsp:cNvSpPr/>
      </dsp:nvSpPr>
      <dsp:spPr>
        <a:xfrm rot="16200000">
          <a:off x="-1152529" y="1153335"/>
          <a:ext cx="4402667" cy="209599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759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CILT</a:t>
          </a:r>
          <a:endParaRPr lang="en-ZA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Open Educations Resources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CC awareness</a:t>
          </a:r>
          <a:endParaRPr lang="en-ZA" sz="2100" kern="1200" dirty="0"/>
        </a:p>
      </dsp:txBody>
      <dsp:txXfrm rot="5400000">
        <a:off x="806" y="880533"/>
        <a:ext cx="2095996" cy="2641601"/>
      </dsp:txXfrm>
    </dsp:sp>
    <dsp:sp modelId="{5D5FECB7-8BB4-44BA-9807-5946E206A09C}">
      <dsp:nvSpPr>
        <dsp:cNvPr id="0" name=""/>
        <dsp:cNvSpPr/>
      </dsp:nvSpPr>
      <dsp:spPr>
        <a:xfrm rot="16200000">
          <a:off x="1100666" y="1153335"/>
          <a:ext cx="4402667" cy="2095996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759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LIBRARY</a:t>
          </a:r>
          <a:endParaRPr lang="en-ZA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Open Access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Repository help and moderation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ZA" sz="2100" kern="1200" dirty="0"/>
        </a:p>
      </dsp:txBody>
      <dsp:txXfrm rot="5400000">
        <a:off x="2254001" y="880533"/>
        <a:ext cx="2095996" cy="2641601"/>
      </dsp:txXfrm>
    </dsp:sp>
    <dsp:sp modelId="{3898367A-E133-48E8-A831-53D0863D9FD9}">
      <dsp:nvSpPr>
        <dsp:cNvPr id="0" name=""/>
        <dsp:cNvSpPr/>
      </dsp:nvSpPr>
      <dsp:spPr>
        <a:xfrm rot="16200000">
          <a:off x="3353862" y="1153335"/>
          <a:ext cx="4402667" cy="209599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759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IP LAW</a:t>
          </a:r>
          <a:endParaRPr lang="en-ZA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Creative Commons legal Lead: Tobias Schonwetter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Support from RCIPS</a:t>
          </a:r>
          <a:endParaRPr lang="en-ZA" sz="2100" kern="1200" dirty="0"/>
        </a:p>
      </dsp:txBody>
      <dsp:txXfrm rot="5400000">
        <a:off x="4507197" y="880533"/>
        <a:ext cx="2095996" cy="2641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AE45A-F395-445A-96AA-D80972BBF708}">
      <dsp:nvSpPr>
        <dsp:cNvPr id="0" name=""/>
        <dsp:cNvSpPr/>
      </dsp:nvSpPr>
      <dsp:spPr>
        <a:xfrm>
          <a:off x="992857" y="2149"/>
          <a:ext cx="2199183" cy="1319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OER grants for R10 000 next round 18 April</a:t>
          </a:r>
          <a:endParaRPr lang="en-ZA" sz="1600" kern="1200" dirty="0"/>
        </a:p>
      </dsp:txBody>
      <dsp:txXfrm>
        <a:off x="992857" y="2149"/>
        <a:ext cx="2199183" cy="1319510"/>
      </dsp:txXfrm>
    </dsp:sp>
    <dsp:sp modelId="{95E4BA01-0824-41A5-A3B6-2652BBCF2210}">
      <dsp:nvSpPr>
        <dsp:cNvPr id="0" name=""/>
        <dsp:cNvSpPr/>
      </dsp:nvSpPr>
      <dsp:spPr>
        <a:xfrm>
          <a:off x="3411959" y="2149"/>
          <a:ext cx="2199183" cy="13195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Workshops and seminars on all aspects of Open Education</a:t>
          </a:r>
          <a:endParaRPr lang="en-ZA" sz="1600" kern="1200" dirty="0"/>
        </a:p>
      </dsp:txBody>
      <dsp:txXfrm>
        <a:off x="3411959" y="2149"/>
        <a:ext cx="2199183" cy="1319510"/>
      </dsp:txXfrm>
    </dsp:sp>
    <dsp:sp modelId="{B136D423-DB31-452D-908A-A0C213B45BC7}">
      <dsp:nvSpPr>
        <dsp:cNvPr id="0" name=""/>
        <dsp:cNvSpPr/>
      </dsp:nvSpPr>
      <dsp:spPr>
        <a:xfrm>
          <a:off x="992857" y="1541578"/>
          <a:ext cx="2199183" cy="13195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Open education consortium Global Network with international recognition for open education</a:t>
          </a:r>
          <a:endParaRPr lang="en-ZA" sz="1600" kern="1200" dirty="0"/>
        </a:p>
      </dsp:txBody>
      <dsp:txXfrm>
        <a:off x="992857" y="1541578"/>
        <a:ext cx="2199183" cy="1319510"/>
      </dsp:txXfrm>
    </dsp:sp>
    <dsp:sp modelId="{835ACCD6-D23C-4C7D-AF10-0C04A9CFCFF1}">
      <dsp:nvSpPr>
        <dsp:cNvPr id="0" name=""/>
        <dsp:cNvSpPr/>
      </dsp:nvSpPr>
      <dsp:spPr>
        <a:xfrm>
          <a:off x="3411959" y="1541578"/>
          <a:ext cx="2199183" cy="13195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UCT MOOCs use materials that will become Open Educational Resources</a:t>
          </a:r>
          <a:endParaRPr lang="en-ZA" sz="1600" kern="1200" dirty="0"/>
        </a:p>
      </dsp:txBody>
      <dsp:txXfrm>
        <a:off x="3411959" y="1541578"/>
        <a:ext cx="2199183" cy="1319510"/>
      </dsp:txXfrm>
    </dsp:sp>
    <dsp:sp modelId="{76B6AFB7-F12A-4EE4-9C6B-23BF26200635}">
      <dsp:nvSpPr>
        <dsp:cNvPr id="0" name=""/>
        <dsp:cNvSpPr/>
      </dsp:nvSpPr>
      <dsp:spPr>
        <a:xfrm>
          <a:off x="2202408" y="3081006"/>
          <a:ext cx="2199183" cy="13195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Research: Research on OER for Development in the Global South. Post graduate studies in Open Education</a:t>
          </a:r>
          <a:endParaRPr lang="en-ZA" sz="1600" kern="1200" dirty="0"/>
        </a:p>
      </dsp:txBody>
      <dsp:txXfrm>
        <a:off x="2202408" y="3081006"/>
        <a:ext cx="2199183" cy="13195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12C28-72AE-4B7D-8D21-4CB453412FBC}">
      <dsp:nvSpPr>
        <dsp:cNvPr id="0" name=""/>
        <dsp:cNvSpPr/>
      </dsp:nvSpPr>
      <dsp:spPr>
        <a:xfrm>
          <a:off x="182879" y="0"/>
          <a:ext cx="2743200" cy="27432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400" kern="1200" dirty="0"/>
        </a:p>
      </dsp:txBody>
      <dsp:txXfrm>
        <a:off x="1075105" y="137159"/>
        <a:ext cx="958748" cy="411480"/>
      </dsp:txXfrm>
    </dsp:sp>
    <dsp:sp modelId="{B304172E-A9A1-456F-9756-C9189A594BEB}">
      <dsp:nvSpPr>
        <dsp:cNvPr id="0" name=""/>
        <dsp:cNvSpPr/>
      </dsp:nvSpPr>
      <dsp:spPr>
        <a:xfrm>
          <a:off x="525779" y="685799"/>
          <a:ext cx="2057400" cy="20574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300" kern="1200" dirty="0"/>
        </a:p>
      </dsp:txBody>
      <dsp:txXfrm>
        <a:off x="1075105" y="814387"/>
        <a:ext cx="958748" cy="385762"/>
      </dsp:txXfrm>
    </dsp:sp>
    <dsp:sp modelId="{B9E39976-CED7-402D-8660-73FBFE931800}">
      <dsp:nvSpPr>
        <dsp:cNvPr id="0" name=""/>
        <dsp:cNvSpPr/>
      </dsp:nvSpPr>
      <dsp:spPr>
        <a:xfrm>
          <a:off x="868679" y="1371600"/>
          <a:ext cx="1371600" cy="1371600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/>
            <a:t>Individual</a:t>
          </a:r>
          <a:endParaRPr lang="en-ZA" sz="1400" b="1" kern="1200" dirty="0"/>
        </a:p>
      </dsp:txBody>
      <dsp:txXfrm>
        <a:off x="1069546" y="1714500"/>
        <a:ext cx="969867" cy="685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B2748-861B-4EA0-AF75-B2DBCBDE1CA0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744CE-5ED8-4835-A108-5C8F9FA1EE3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288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deed.e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dirty="0" smtClean="0"/>
              <a:t>What is the meaning of “open” in education? </a:t>
            </a:r>
          </a:p>
          <a:p>
            <a:pPr fontAlgn="base"/>
            <a:r>
              <a:rPr lang="en-GB" dirty="0" smtClean="0"/>
              <a:t>Open in the sense that there is access to education </a:t>
            </a:r>
            <a:r>
              <a:rPr lang="en-GB" dirty="0" err="1" smtClean="0"/>
              <a:t>eg</a:t>
            </a:r>
            <a:r>
              <a:rPr lang="en-GB" dirty="0" smtClean="0"/>
              <a:t>. The Open University in the UK. It is not free but anyone can sign up.</a:t>
            </a:r>
          </a:p>
          <a:p>
            <a:pPr fontAlgn="base"/>
            <a:r>
              <a:rPr lang="en-GB" dirty="0" smtClean="0"/>
              <a:t>Open education and OER are taking this further to mean access and free</a:t>
            </a:r>
          </a:p>
          <a:p>
            <a:pPr fontAlgn="base"/>
            <a:r>
              <a:rPr lang="en-GB" dirty="0" smtClean="0"/>
              <a:t>Massively open online courses (MOOCs) are accessible to everyone, not always free and many materials are copyrighted and 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AWARD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Educator award recognizes an educator who actively develops and/or uses open educational resources in creative and significant ways over a sustained period of time.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A4263-428A-4D97-9D9C-90D61CB3A831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29576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Lets drill down and talk about what this means to us as academics in the information age.  </a:t>
            </a:r>
          </a:p>
          <a:p>
            <a:r>
              <a:rPr lang="en-ZA" dirty="0" smtClean="0"/>
              <a:t>Why is this important?</a:t>
            </a:r>
          </a:p>
          <a:p>
            <a:endParaRPr lang="en-ZA" dirty="0" smtClean="0"/>
          </a:p>
          <a:p>
            <a:r>
              <a:rPr lang="en-ZA" dirty="0" smtClean="0"/>
              <a:t>OER allows us to profile and highlight our teaching and </a:t>
            </a:r>
            <a:r>
              <a:rPr lang="en-ZA" b="1" dirty="0" smtClean="0"/>
              <a:t>pedagogical ideas</a:t>
            </a:r>
            <a:r>
              <a:rPr lang="en-ZA" dirty="0" smtClean="0"/>
              <a:t> online (in addition to research) </a:t>
            </a:r>
          </a:p>
          <a:p>
            <a:r>
              <a:rPr lang="en-ZA" dirty="0" smtClean="0"/>
              <a:t>It creates a record of our teaching material and leads to the development of teaching portfolios – essentially building a teaching profile in addition to your research profiles </a:t>
            </a:r>
          </a:p>
          <a:p>
            <a:r>
              <a:rPr lang="en-ZA" dirty="0" smtClean="0"/>
              <a:t>Having our material online may </a:t>
            </a:r>
            <a:r>
              <a:rPr lang="en-ZA" b="1" dirty="0" smtClean="0"/>
              <a:t>foster connections</a:t>
            </a:r>
            <a:r>
              <a:rPr lang="en-ZA" dirty="0" smtClean="0"/>
              <a:t> between other colleagues, departments and even other universities especially cross-disciplinary studies. </a:t>
            </a:r>
          </a:p>
          <a:p>
            <a:r>
              <a:rPr lang="en-ZA" dirty="0" smtClean="0"/>
              <a:t>It can increase the impact of our teaching materials and help us attract the right students by giving them some idea of what we teach at UCT</a:t>
            </a:r>
          </a:p>
          <a:p>
            <a:r>
              <a:rPr lang="en-ZA" dirty="0" smtClean="0"/>
              <a:t>It may also extend the use of teaching materials to </a:t>
            </a:r>
            <a:r>
              <a:rPr lang="en-ZA" b="1" dirty="0" smtClean="0"/>
              <a:t>high school and life-long learners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4452 views in one </a:t>
            </a:r>
            <a:r>
              <a:rPr lang="en-US" dirty="0" err="1" smtClean="0"/>
              <a:t>Slideshare</a:t>
            </a:r>
            <a:r>
              <a:rPr lang="en-US" dirty="0" smtClean="0"/>
              <a:t> on Openness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364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altLang="en-US" smtClean="0"/>
              <a:t>Magnifying glass image (top left) by Tall Chris available at http://www.flickr.com/photos/tallchris/14288135/ under CC BY 2.0 (</a:t>
            </a:r>
            <a:r>
              <a:rPr lang="en-ZA" altLang="en-US" smtClean="0">
                <a:hlinkClick r:id="rId3"/>
              </a:rPr>
              <a:t>http://creativecommons.org/licenses/by/2.0/deed.en</a:t>
            </a:r>
            <a:r>
              <a:rPr lang="en-ZA" altLang="en-US" smtClean="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ZA" altLang="en-US" smtClean="0"/>
              <a:t>Academic image (2</a:t>
            </a:r>
            <a:r>
              <a:rPr lang="en-ZA" altLang="en-US" baseline="30000" smtClean="0"/>
              <a:t>nd</a:t>
            </a:r>
            <a:r>
              <a:rPr lang="en-ZA" altLang="en-US" smtClean="0"/>
              <a:t> from the top right) by Tim Ellis available at: http://www.flickr.com/photos/tim_ellis/2269499855/ under CC BY-NC 2.0 (http://creativecommons.org/licenses/by-nc/2.0/deed.en)</a:t>
            </a:r>
          </a:p>
          <a:p>
            <a:endParaRPr lang="en-Z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4F038-4595-4DBD-9323-B84B9050F50D}" type="slidenum">
              <a:rPr lang="en-ZA" smtClean="0"/>
              <a:pPr>
                <a:defRPr/>
              </a:pPr>
              <a:t>44</a:t>
            </a:fld>
            <a:endParaRPr lang="en-Z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45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The key aspect</a:t>
            </a:r>
            <a:r>
              <a:rPr lang="en-ZA" baseline="0" dirty="0" smtClean="0"/>
              <a:t> of an OER is that it is both discoverable online – so that people can find it AND openly licensed - so that people can legally make use of it.  OER includes texts, different forms of media, ideas, as well as documented teaching strategies/techniques or practices. </a:t>
            </a:r>
          </a:p>
          <a:p>
            <a:endParaRPr lang="en-ZA" baseline="0" dirty="0" smtClean="0"/>
          </a:p>
          <a:p>
            <a:r>
              <a:rPr lang="en-ZA" baseline="0" dirty="0" smtClean="0"/>
              <a:t>Advocates of openness would suggest that the value in OER is in its </a:t>
            </a:r>
            <a:r>
              <a:rPr lang="en-ZA" dirty="0" smtClean="0"/>
              <a:t>potential to support learning in many ways and in many contexts.   </a:t>
            </a:r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https://stateof.creativecommons.org/report/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6AD7B-989C-41AE-BA54-8D8047994DEF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13899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https://stateof.creativecommons.org/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6AD7B-989C-41AE-BA54-8D8047994DEF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976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latin typeface="Times" pitchFamily="-65" charset="0"/>
              </a:rPr>
              <a:t>More than 250 institutions and afflilated organistations</a:t>
            </a:r>
          </a:p>
          <a:p>
            <a:pPr fontAlgn="base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Update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44CE-5ED8-4835-A108-5C8F9FA1EE39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57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114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1121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11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189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375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278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877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438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4362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217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740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54AB1-9F63-4265-86FB-A7BE271E19D8}" type="datetimeFigureOut">
              <a:rPr lang="en-ZA" smtClean="0"/>
              <a:t>2016-03-10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FB9F5-B949-4A23-B79F-75A19CA689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312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jpeg"/><Relationship Id="rId10" Type="http://schemas.openxmlformats.org/officeDocument/2006/relationships/image" Target="../media/image54.png"/><Relationship Id="rId19" Type="http://schemas.openxmlformats.org/officeDocument/2006/relationships/image" Target="../media/image63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png"/><Relationship Id="rId22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cwconsortium.org/news/2014/02/ocw-consortium-announces-2014-winners-of-individual-awards-for-opencourseware-excellence/" TargetMode="Externa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hyperlink" Target="http://www.moddou.com/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uct.ac.za/submission.html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access.lib.uct.ac.za/open-access-symposium-2016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lt.uct.ac.za/" TargetMode="External"/><Relationship Id="rId3" Type="http://schemas.openxmlformats.org/officeDocument/2006/relationships/image" Target="../media/image45.jpeg"/><Relationship Id="rId7" Type="http://schemas.openxmlformats.org/officeDocument/2006/relationships/hyperlink" Target="https://open.uct.ac.z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ke.vicious@gmail.com" TargetMode="External"/><Relationship Id="rId5" Type="http://schemas.openxmlformats.org/officeDocument/2006/relationships/hyperlink" Target="mailto:Jill.claassen@uct.ac.za" TargetMode="External"/><Relationship Id="rId4" Type="http://schemas.openxmlformats.org/officeDocument/2006/relationships/hyperlink" Target="mailto:Glenda.cox@uct.ac.za" TargetMode="External"/><Relationship Id="rId9" Type="http://schemas.openxmlformats.org/officeDocument/2006/relationships/hyperlink" Target="http://roer4d.org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creativecommons.org/licenses/by/4.0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27841"/>
            <a:ext cx="2514600" cy="187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680" y="2438400"/>
            <a:ext cx="8420100" cy="1470025"/>
          </a:xfrm>
        </p:spPr>
        <p:txBody>
          <a:bodyPr/>
          <a:lstStyle/>
          <a:p>
            <a:r>
              <a:rPr lang="en-ZA" dirty="0" smtClean="0"/>
              <a:t>Open Education @ </a:t>
            </a:r>
            <a:r>
              <a:rPr lang="en-ZA" dirty="0" smtClean="0"/>
              <a:t>UCT: Becoming an Open Educator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267200"/>
            <a:ext cx="69342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Glenda </a:t>
            </a:r>
            <a:r>
              <a:rPr lang="en-US" dirty="0" smtClean="0"/>
              <a:t>Cox (Centre for Innovation in Learning and Teaching) </a:t>
            </a:r>
            <a:r>
              <a:rPr lang="en-US" dirty="0" smtClean="0"/>
              <a:t>and Jill </a:t>
            </a:r>
            <a:r>
              <a:rPr lang="en-US" dirty="0" smtClean="0"/>
              <a:t>Claassen (Library)</a:t>
            </a:r>
          </a:p>
          <a:p>
            <a:r>
              <a:rPr lang="en-US" dirty="0" smtClean="0"/>
              <a:t>University of Cape Town</a:t>
            </a:r>
            <a:endParaRPr lang="en-ZA" dirty="0"/>
          </a:p>
        </p:txBody>
      </p:sp>
      <p:pic>
        <p:nvPicPr>
          <p:cNvPr id="5" name="Picture 4" descr="transparent_round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0" y="5992869"/>
            <a:ext cx="647363" cy="6573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99878"/>
            <a:ext cx="1259078" cy="4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7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OERAfric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0063" y="3054350"/>
            <a:ext cx="12890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c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6368" y="2426193"/>
            <a:ext cx="1524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aha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587" y="1573185"/>
            <a:ext cx="8588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notreda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457450"/>
            <a:ext cx="8604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tsinghu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950" y="2865438"/>
            <a:ext cx="8604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openuniversit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9081" y="2896914"/>
            <a:ext cx="823912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tuft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82249" y="1607344"/>
            <a:ext cx="8604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uc-irvin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30363" y="5216551"/>
            <a:ext cx="8509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ucv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34361" y="2886075"/>
            <a:ext cx="8604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universi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36162" y="5879224"/>
            <a:ext cx="17526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50825" y="6165850"/>
            <a:ext cx="31686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defTabSz="457200"/>
            <a:r>
              <a:rPr lang="en-US" dirty="0">
                <a:solidFill>
                  <a:srgbClr val="00439F"/>
                </a:solidFill>
                <a:latin typeface="Arial" charset="0"/>
              </a:rPr>
              <a:t>http://www.oeconsortium.org/</a:t>
            </a:r>
            <a:endParaRPr lang="en-US" sz="1800" dirty="0">
              <a:solidFill>
                <a:srgbClr val="00439F"/>
              </a:solidFill>
            </a:endParaRPr>
          </a:p>
        </p:txBody>
      </p:sp>
      <p:pic>
        <p:nvPicPr>
          <p:cNvPr id="16" name="Picture 16" descr="utoky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3037" y="1470161"/>
            <a:ext cx="86042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ITES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6110" y="5249041"/>
            <a:ext cx="1033463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Nottingha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04469" y="3290888"/>
            <a:ext cx="18732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3" descr="PeoplesUni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32332" y="4236161"/>
            <a:ext cx="1143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4" descr="tudelft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43200" y="1371600"/>
            <a:ext cx="152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5" descr="paristechinstitut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0063" y="4441168"/>
            <a:ext cx="1371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3" descr="uwc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56587" y="4552950"/>
            <a:ext cx="8159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johnshopkins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95513" y="4365625"/>
            <a:ext cx="1649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6" descr="korea.gif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24600" y="1557338"/>
            <a:ext cx="5889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7" descr="ITLA.pn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5288" y="515778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8" descr="KPU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92650" y="4539374"/>
            <a:ext cx="8667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020219" y="5580034"/>
            <a:ext cx="2857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48480" y="322770"/>
            <a:ext cx="4355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Global Participation</a:t>
            </a:r>
            <a:endParaRPr lang="en-ZA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44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to Open education @UCT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653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46050"/>
            <a:ext cx="9052560" cy="62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762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OER AT UCT</a:t>
            </a:r>
            <a:endParaRPr lang="en-ZA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188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ZA" altLang="en-US" dirty="0" smtClean="0"/>
              <a:t>UCT signs Cape Town Open Education Declaration</a:t>
            </a:r>
            <a:endParaRPr lang="en-ZA" altLang="en-US" sz="2400" dirty="0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8" y="1576388"/>
            <a:ext cx="8203406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9" y="457200"/>
            <a:ext cx="8961120" cy="602991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C:\Documents and Settings\Administrator\Desktop\Cropper Crops\OERAfrica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97" y="1340768"/>
            <a:ext cx="44691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6200000">
            <a:off x="3305817" y="785707"/>
            <a:ext cx="720080" cy="390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ight Arrow 7"/>
          <p:cNvSpPr/>
          <p:nvPr/>
        </p:nvSpPr>
        <p:spPr>
          <a:xfrm rot="12759416">
            <a:off x="1006312" y="2016753"/>
            <a:ext cx="1009512" cy="494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ight Arrow 8"/>
          <p:cNvSpPr/>
          <p:nvPr/>
        </p:nvSpPr>
        <p:spPr>
          <a:xfrm rot="16200000">
            <a:off x="4948196" y="989129"/>
            <a:ext cx="720080" cy="390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ight Arrow 9"/>
          <p:cNvSpPr/>
          <p:nvPr/>
        </p:nvSpPr>
        <p:spPr>
          <a:xfrm rot="19613752">
            <a:off x="6540421" y="2230016"/>
            <a:ext cx="78008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ight Arrow 11"/>
          <p:cNvSpPr/>
          <p:nvPr/>
        </p:nvSpPr>
        <p:spPr>
          <a:xfrm rot="20690606">
            <a:off x="6708423" y="3360297"/>
            <a:ext cx="67600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ight Arrow 12"/>
          <p:cNvSpPr/>
          <p:nvPr/>
        </p:nvSpPr>
        <p:spPr>
          <a:xfrm rot="11540219">
            <a:off x="1641829" y="3812443"/>
            <a:ext cx="78008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272480" y="3717032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Brazil:1750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194472" y="1484785"/>
            <a:ext cx="132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USA: 24 000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88641"/>
            <a:ext cx="2690749" cy="646331"/>
          </a:xfrm>
          <a:prstGeom prst="rect">
            <a:avLst/>
          </a:prstGeom>
          <a:noFill/>
          <a:ln w="92075" cmpd="dbl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 smtClean="0"/>
              <a:t>+200 000 visits</a:t>
            </a:r>
          </a:p>
          <a:p>
            <a:r>
              <a:rPr lang="en-ZA" b="1" dirty="0" smtClean="0"/>
              <a:t>184 countries</a:t>
            </a:r>
            <a:endParaRPr lang="en-ZA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39321" y="4077073"/>
            <a:ext cx="163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Australia: 2152</a:t>
            </a:r>
            <a:endParaRPr lang="en-ZA" dirty="0"/>
          </a:p>
        </p:txBody>
      </p:sp>
      <p:sp>
        <p:nvSpPr>
          <p:cNvPr id="18" name="TextBox 17"/>
          <p:cNvSpPr txBox="1"/>
          <p:nvPr/>
        </p:nvSpPr>
        <p:spPr>
          <a:xfrm>
            <a:off x="7761312" y="3068961"/>
            <a:ext cx="163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Philippines: 2400</a:t>
            </a:r>
            <a:endParaRPr lang="en-ZA" dirty="0"/>
          </a:p>
        </p:txBody>
      </p:sp>
      <p:sp>
        <p:nvSpPr>
          <p:cNvPr id="19" name="TextBox 18"/>
          <p:cNvSpPr txBox="1"/>
          <p:nvPr/>
        </p:nvSpPr>
        <p:spPr>
          <a:xfrm>
            <a:off x="7527286" y="1844824"/>
            <a:ext cx="163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India: 7300</a:t>
            </a:r>
            <a:endParaRPr lang="en-ZA" dirty="0"/>
          </a:p>
        </p:txBody>
      </p:sp>
      <p:sp>
        <p:nvSpPr>
          <p:cNvPr id="20" name="TextBox 19"/>
          <p:cNvSpPr txBox="1"/>
          <p:nvPr/>
        </p:nvSpPr>
        <p:spPr>
          <a:xfrm>
            <a:off x="4953000" y="260648"/>
            <a:ext cx="1977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Germany: 1802</a:t>
            </a:r>
            <a:endParaRPr lang="en-ZA" dirty="0"/>
          </a:p>
        </p:txBody>
      </p:sp>
      <p:sp>
        <p:nvSpPr>
          <p:cNvPr id="21" name="TextBox 20"/>
          <p:cNvSpPr txBox="1"/>
          <p:nvPr/>
        </p:nvSpPr>
        <p:spPr>
          <a:xfrm>
            <a:off x="2924775" y="188640"/>
            <a:ext cx="117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UK: 6800</a:t>
            </a:r>
            <a:endParaRPr lang="en-ZA" dirty="0"/>
          </a:p>
        </p:txBody>
      </p:sp>
      <p:sp>
        <p:nvSpPr>
          <p:cNvPr id="22" name="Right Arrow 21"/>
          <p:cNvSpPr/>
          <p:nvPr/>
        </p:nvSpPr>
        <p:spPr>
          <a:xfrm rot="21044960">
            <a:off x="6708423" y="4296402"/>
            <a:ext cx="67600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/>
          <p:cNvSpPr txBox="1"/>
          <p:nvPr/>
        </p:nvSpPr>
        <p:spPr>
          <a:xfrm>
            <a:off x="3080792" y="5445224"/>
            <a:ext cx="1248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South Africa</a:t>
            </a:r>
          </a:p>
          <a:p>
            <a:r>
              <a:rPr lang="en-ZA" dirty="0" smtClean="0"/>
              <a:t> 102 000</a:t>
            </a:r>
            <a:endParaRPr lang="en-ZA" dirty="0"/>
          </a:p>
        </p:txBody>
      </p:sp>
      <p:sp>
        <p:nvSpPr>
          <p:cNvPr id="2" name="TextBox 1"/>
          <p:cNvSpPr txBox="1"/>
          <p:nvPr/>
        </p:nvSpPr>
        <p:spPr>
          <a:xfrm>
            <a:off x="6172200" y="590688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June  2014- before moving into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OpenUCT</a:t>
            </a:r>
            <a:endParaRPr lang="en-ZA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ybic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140" y="-15206"/>
            <a:ext cx="149621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6003" y="69309"/>
            <a:ext cx="2028225" cy="116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Bel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6935" y="5970"/>
            <a:ext cx="1010091" cy="132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opencontent.uct.ac.za/files/imagecache/oer_image/oerimages/Internet_Super-user_Textboo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975" y="88744"/>
            <a:ext cx="1558430" cy="1294696"/>
          </a:xfrm>
          <a:prstGeom prst="rect">
            <a:avLst/>
          </a:prstGeom>
          <a:noFill/>
        </p:spPr>
      </p:pic>
      <p:pic>
        <p:nvPicPr>
          <p:cNvPr id="8" name="Picture 14" descr="http://ecx.images-amazon.com/images/I/41ksrK9tSh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0511" y="183794"/>
            <a:ext cx="1010836" cy="1368151"/>
          </a:xfrm>
          <a:prstGeom prst="rect">
            <a:avLst/>
          </a:prstGeom>
          <a:noFill/>
        </p:spPr>
      </p:pic>
      <p:pic>
        <p:nvPicPr>
          <p:cNvPr id="9" name="Picture 8" descr="NGOGu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7373" y="87276"/>
            <a:ext cx="1170130" cy="123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William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96217" y="1552799"/>
            <a:ext cx="1476023" cy="17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4517" y="1519024"/>
            <a:ext cx="1380477" cy="17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ar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471" y="1688976"/>
            <a:ext cx="11969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Jaffe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39827" y="1772816"/>
            <a:ext cx="1358827" cy="136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0948" y="3212977"/>
            <a:ext cx="1442770" cy="188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:\Documents and Settings\Administrator\Desktop\hutchings_sten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59973" y="3365972"/>
            <a:ext cx="2535282" cy="156017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42" y="1383440"/>
            <a:ext cx="1460328" cy="168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56203" y="3323931"/>
            <a:ext cx="1564514" cy="193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92" y="4989110"/>
            <a:ext cx="1458722" cy="18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DSC02807.JPG"/>
          <p:cNvPicPr>
            <a:picLocks noChangeAspect="1"/>
          </p:cNvPicPr>
          <p:nvPr/>
        </p:nvPicPr>
        <p:blipFill>
          <a:blip r:embed="rId17" cstate="print"/>
          <a:srcRect l="74219" t="1953" r="11719" b="65234"/>
          <a:stretch>
            <a:fillRect/>
          </a:stretch>
        </p:blipFill>
        <p:spPr bwMode="auto">
          <a:xfrm>
            <a:off x="3197904" y="5054178"/>
            <a:ext cx="936325" cy="134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16530" y="5469231"/>
            <a:ext cx="2708640" cy="94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http://www.pcu.uct.ac.za/img/timm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07373" y="2959988"/>
            <a:ext cx="1186656" cy="1381126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06976" y="4613870"/>
            <a:ext cx="1983459" cy="181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Lori Lake, Charmaine Smith, Prof Maurice Kibel, Prof Shirley Pendlebury and Malathi Pillai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58028" y="1860694"/>
            <a:ext cx="1786353" cy="1099294"/>
          </a:xfrm>
          <a:prstGeom prst="rect">
            <a:avLst/>
          </a:prstGeom>
          <a:noFill/>
        </p:spPr>
      </p:pic>
      <p:pic>
        <p:nvPicPr>
          <p:cNvPr id="23" name="Picture 8" descr="LeslieLondon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79" y="5161822"/>
            <a:ext cx="1360865" cy="112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 descr="C:\Users\01415038\Pictures\2010_02_12\IMG_0997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317916" y="5308556"/>
            <a:ext cx="1108648" cy="136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22" y="3347579"/>
            <a:ext cx="1419680" cy="198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t="5435" b="8696"/>
          <a:stretch>
            <a:fillRect/>
          </a:stretch>
        </p:blipFill>
        <p:spPr bwMode="auto">
          <a:xfrm>
            <a:off x="350489" y="476672"/>
            <a:ext cx="897099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341757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55641998"/>
              </p:ext>
            </p:extLst>
          </p:nvPr>
        </p:nvGraphicFramePr>
        <p:xfrm>
          <a:off x="1651000" y="1227666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789308"/>
            <a:ext cx="4319016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35722479"/>
              </p:ext>
            </p:extLst>
          </p:nvPr>
        </p:nvGraphicFramePr>
        <p:xfrm>
          <a:off x="1651000" y="1227666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CILT offer: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477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9768893" cy="58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4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1400" y="790092"/>
            <a:ext cx="236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400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482372"/>
              </p:ext>
            </p:extLst>
          </p:nvPr>
        </p:nvGraphicFramePr>
        <p:xfrm>
          <a:off x="2907164" y="1004014"/>
          <a:ext cx="5688632" cy="4628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4316"/>
                <a:gridCol w="2844316"/>
              </a:tblGrid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Faculties and areas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 smtClean="0">
                          <a:solidFill>
                            <a:schemeClr val="tx1"/>
                          </a:solidFill>
                          <a:effectLst/>
                        </a:rPr>
                        <a:t>2011-2015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Centre for Higher Education Development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Commerce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Engineering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Health Science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Humanities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Science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Library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Vice Chancellor’s office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Other (undefined)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0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57199" y="691663"/>
            <a:ext cx="1371600" cy="5330952"/>
            <a:chOff x="992857" y="-17312"/>
            <a:chExt cx="2199183" cy="1338971"/>
          </a:xfrm>
        </p:grpSpPr>
        <p:sp>
          <p:nvSpPr>
            <p:cNvPr id="8" name="Rectangle 7"/>
            <p:cNvSpPr/>
            <p:nvPr/>
          </p:nvSpPr>
          <p:spPr>
            <a:xfrm>
              <a:off x="992857" y="-17312"/>
              <a:ext cx="2199183" cy="131951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992857" y="2149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OER grants for R10 000 next round 18 April</a:t>
              </a:r>
              <a:endParaRPr lang="en-ZA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9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5100637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1" y="694944"/>
            <a:ext cx="1371600" cy="5334000"/>
            <a:chOff x="3411959" y="2149"/>
            <a:chExt cx="2309142" cy="1319510"/>
          </a:xfrm>
        </p:grpSpPr>
        <p:sp>
          <p:nvSpPr>
            <p:cNvPr id="6" name="Rectangle 5"/>
            <p:cNvSpPr/>
            <p:nvPr/>
          </p:nvSpPr>
          <p:spPr>
            <a:xfrm>
              <a:off x="3411959" y="2149"/>
              <a:ext cx="2309142" cy="131951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3411959" y="2149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Workshops and seminars on all aspects of Open Education</a:t>
              </a:r>
              <a:endParaRPr lang="en-ZA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27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56737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53408" y="2769245"/>
            <a:ext cx="2199183" cy="13195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Open education consortium Global Network with international recognition for open education</a:t>
            </a:r>
            <a:endParaRPr lang="en-ZA" sz="1600" kern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694944"/>
            <a:ext cx="1371601" cy="5334000"/>
            <a:chOff x="992857" y="1541578"/>
            <a:chExt cx="2199183" cy="1319510"/>
          </a:xfrm>
        </p:grpSpPr>
        <p:sp>
          <p:nvSpPr>
            <p:cNvPr id="9" name="Rectangle 8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Open education consortium Global Network with international recognition for open education</a:t>
              </a:r>
              <a:endParaRPr lang="en-ZA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05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 Winners</a:t>
            </a:r>
            <a:endParaRPr lang="en-Z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7686713" cy="534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694944"/>
            <a:ext cx="1371601" cy="5334000"/>
            <a:chOff x="992857" y="1541578"/>
            <a:chExt cx="2199183" cy="1319510"/>
          </a:xfrm>
        </p:grpSpPr>
        <p:sp>
          <p:nvSpPr>
            <p:cNvPr id="6" name="Rectangle 5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Open education consortium Global Network with international recognition for open education</a:t>
              </a:r>
              <a:endParaRPr lang="en-ZA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83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44920"/>
            <a:ext cx="7741992" cy="521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694944"/>
            <a:ext cx="1371601" cy="5334000"/>
            <a:chOff x="992857" y="1541578"/>
            <a:chExt cx="2199183" cy="1319510"/>
          </a:xfrm>
        </p:grpSpPr>
        <p:sp>
          <p:nvSpPr>
            <p:cNvPr id="6" name="Rectangle 5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Open education consortium Global Network with international recognition for open education</a:t>
              </a:r>
              <a:endParaRPr lang="en-ZA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97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OCWC Educator award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00201"/>
            <a:ext cx="7353299" cy="4525963"/>
          </a:xfrm>
        </p:spPr>
        <p:txBody>
          <a:bodyPr>
            <a:normAutofit/>
          </a:bodyPr>
          <a:lstStyle/>
          <a:p>
            <a:r>
              <a:rPr lang="en-ZA" sz="3600" dirty="0" smtClean="0"/>
              <a:t>Dr Juan Klopper (FHS)</a:t>
            </a:r>
            <a:endParaRPr lang="en-ZA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72203"/>
            <a:ext cx="264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35" y="2257903"/>
            <a:ext cx="3095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2740" y="3992520"/>
            <a:ext cx="5304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ZA" dirty="0" smtClean="0"/>
              <a:t>“I’m </a:t>
            </a:r>
            <a:r>
              <a:rPr lang="en-ZA" dirty="0"/>
              <a:t>honoured  to announce that I have been awarded the </a:t>
            </a:r>
            <a:r>
              <a:rPr lang="en-ZA" dirty="0">
                <a:hlinkClick r:id="rId5"/>
              </a:rPr>
              <a:t>Open </a:t>
            </a:r>
            <a:r>
              <a:rPr lang="en-ZA" dirty="0" err="1">
                <a:hlinkClick r:id="rId5"/>
              </a:rPr>
              <a:t>CourseWare</a:t>
            </a:r>
            <a:r>
              <a:rPr lang="en-ZA" dirty="0">
                <a:hlinkClick r:id="rId5"/>
              </a:rPr>
              <a:t> Consortium 2014</a:t>
            </a:r>
            <a:r>
              <a:rPr lang="en-ZA" dirty="0"/>
              <a:t> Award for the category Individual Educator for my work on open education.</a:t>
            </a:r>
          </a:p>
          <a:p>
            <a:pPr fontAlgn="base"/>
            <a:r>
              <a:rPr lang="en-ZA" dirty="0"/>
              <a:t>Previous award winner, Walter </a:t>
            </a:r>
            <a:r>
              <a:rPr lang="en-ZA" dirty="0" err="1"/>
              <a:t>Lewin</a:t>
            </a:r>
            <a:r>
              <a:rPr lang="en-ZA" dirty="0"/>
              <a:t>, Physicist at MIT, has been an inspiration and hero of mine and to be a recipient of the same award, is a truly humbling experience for </a:t>
            </a:r>
            <a:r>
              <a:rPr lang="en-ZA" dirty="0" smtClean="0"/>
              <a:t>me” http://www.juanklopper.com/</a:t>
            </a:r>
            <a:endParaRPr lang="en-ZA" dirty="0"/>
          </a:p>
        </p:txBody>
      </p:sp>
      <p:sp>
        <p:nvSpPr>
          <p:cNvPr id="5" name="Explosion 2 4"/>
          <p:cNvSpPr/>
          <p:nvPr/>
        </p:nvSpPr>
        <p:spPr>
          <a:xfrm>
            <a:off x="7683303" y="1052735"/>
            <a:ext cx="2456723" cy="20719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Over 200 000 views</a:t>
            </a:r>
            <a:endParaRPr lang="en-ZA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694944"/>
            <a:ext cx="1371601" cy="5334000"/>
            <a:chOff x="992857" y="1541578"/>
            <a:chExt cx="2199183" cy="1319510"/>
          </a:xfrm>
        </p:grpSpPr>
        <p:sp>
          <p:nvSpPr>
            <p:cNvPr id="9" name="Rectangle 8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992857" y="1541578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Open education consortium Global Network with international recognition for open education</a:t>
              </a:r>
              <a:endParaRPr lang="en-ZA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55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Rectangle 5"/>
          <p:cNvSpPr/>
          <p:nvPr/>
        </p:nvSpPr>
        <p:spPr>
          <a:xfrm>
            <a:off x="381000" y="838200"/>
            <a:ext cx="1676399" cy="5029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UCT MOOCs use materials that will become Open Educational Resources</a:t>
            </a:r>
            <a:endParaRPr lang="en-ZA" sz="1600" kern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694944"/>
            <a:ext cx="1371600" cy="5330952"/>
            <a:chOff x="3411959" y="1541578"/>
            <a:chExt cx="2199183" cy="1319510"/>
          </a:xfrm>
        </p:grpSpPr>
        <p:sp>
          <p:nvSpPr>
            <p:cNvPr id="8" name="Rectangle 7"/>
            <p:cNvSpPr/>
            <p:nvPr/>
          </p:nvSpPr>
          <p:spPr>
            <a:xfrm>
              <a:off x="3411959" y="1541578"/>
              <a:ext cx="2052571" cy="131951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3411959" y="1541578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UCT MOOCs use materials that will become Open Educational Resources</a:t>
              </a:r>
              <a:endParaRPr lang="en-ZA" sz="1600" kern="1200" dirty="0"/>
            </a:p>
          </p:txBody>
        </p:sp>
      </p:grp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60" y="2362199"/>
            <a:ext cx="7490432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6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59328"/>
            <a:ext cx="6648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57201" y="694944"/>
            <a:ext cx="1371600" cy="5330952"/>
            <a:chOff x="2202408" y="3081006"/>
            <a:chExt cx="2199183" cy="1692577"/>
          </a:xfrm>
        </p:grpSpPr>
        <p:sp>
          <p:nvSpPr>
            <p:cNvPr id="9" name="Rectangle 8"/>
            <p:cNvSpPr/>
            <p:nvPr/>
          </p:nvSpPr>
          <p:spPr>
            <a:xfrm>
              <a:off x="2260281" y="3172546"/>
              <a:ext cx="2083437" cy="160103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2202408" y="3081006"/>
              <a:ext cx="2199183" cy="1319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Research: Research on OER for Development in the Global South. Post graduate studies in Open Education</a:t>
              </a:r>
              <a:endParaRPr lang="en-ZA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02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5500" y="2438401"/>
            <a:ext cx="84201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UCT Libraries’ role in </a:t>
            </a:r>
            <a:br>
              <a:rPr lang="en-US" b="1" dirty="0"/>
            </a:br>
            <a:r>
              <a:rPr lang="en-US" b="1" dirty="0"/>
              <a:t>UCT’s Open Educational Resources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4225" y="3886200"/>
            <a:ext cx="8255000" cy="12192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	</a:t>
            </a:r>
            <a:endParaRPr lang="en-US" sz="3600" b="1" dirty="0"/>
          </a:p>
        </p:txBody>
      </p:sp>
      <p:pic>
        <p:nvPicPr>
          <p:cNvPr id="4" name="Picture 3" descr="C:\Users\libuse\Documents\Access and Visibility Services\images\uct libra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98" y="215030"/>
            <a:ext cx="2249802" cy="17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buse\Documents\Access and Visibility Services\images\Open Acce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8600"/>
            <a:ext cx="2930525" cy="10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01.png" descr="OpenUCT_banner_mod_25June2014_50_crop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5943600"/>
            <a:ext cx="9988550" cy="9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140"/>
            <a:ext cx="8915400" cy="868363"/>
          </a:xfrm>
        </p:spPr>
        <p:txBody>
          <a:bodyPr/>
          <a:lstStyle/>
          <a:p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</a:rPr>
              <a:t>UCT’s Open Access Policy, 2014</a:t>
            </a:r>
            <a:endParaRPr lang="en-US" sz="3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14400"/>
            <a:ext cx="9879991" cy="5943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Policy is committed to preserving “scholarly work of UCT scholars and to make this scholarship </a:t>
            </a:r>
            <a:r>
              <a:rPr lang="en-US" sz="2800" u="sng" dirty="0" smtClean="0"/>
              <a:t>discoverable</a:t>
            </a:r>
            <a:r>
              <a:rPr lang="en-US" sz="2800" dirty="0" smtClean="0"/>
              <a:t>, </a:t>
            </a:r>
            <a:r>
              <a:rPr lang="en-US" sz="2800" u="sng" dirty="0" smtClean="0"/>
              <a:t>visible</a:t>
            </a:r>
            <a:r>
              <a:rPr lang="en-US" sz="2800" dirty="0" smtClean="0"/>
              <a:t> and </a:t>
            </a:r>
            <a:r>
              <a:rPr lang="en-US" sz="2800" u="sng" dirty="0" smtClean="0"/>
              <a:t>freely available online</a:t>
            </a:r>
            <a:r>
              <a:rPr lang="en-US" sz="2800" dirty="0" smtClean="0"/>
              <a:t> to anyone who seeks it". 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The Policy encourages </a:t>
            </a:r>
            <a:r>
              <a:rPr lang="en-US" sz="2800" u="sng" dirty="0" smtClean="0"/>
              <a:t>all </a:t>
            </a:r>
            <a:r>
              <a:rPr lang="en-US" sz="2800" u="sng" dirty="0"/>
              <a:t>forms of works </a:t>
            </a:r>
            <a:r>
              <a:rPr lang="en-US" sz="2800" dirty="0"/>
              <a:t>of scholarship </a:t>
            </a:r>
            <a:r>
              <a:rPr lang="en-US" sz="2800" dirty="0" smtClean="0"/>
              <a:t>available, which includes: </a:t>
            </a:r>
          </a:p>
          <a:p>
            <a:pPr lvl="1"/>
            <a:r>
              <a:rPr lang="en-US" dirty="0" smtClean="0"/>
              <a:t>essays</a:t>
            </a:r>
            <a:r>
              <a:rPr lang="en-US" dirty="0"/>
              <a:t>, books, conference papers, </a:t>
            </a:r>
            <a:r>
              <a:rPr lang="en-US" dirty="0" smtClean="0"/>
              <a:t>reports, </a:t>
            </a:r>
            <a:r>
              <a:rPr lang="en-US" b="1" dirty="0">
                <a:solidFill>
                  <a:srgbClr val="00B050"/>
                </a:solidFill>
              </a:rPr>
              <a:t>educational resources, presentations, scholarly multi-media material, audio-visual works and digital representations of pictorial and graphical materials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AutoShape 2" descr="Image result for uct log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uct logo"/>
          <p:cNvSpPr>
            <a:spLocks noChangeAspect="1" noChangeArrowheads="1"/>
          </p:cNvSpPr>
          <p:nvPr/>
        </p:nvSpPr>
        <p:spPr bwMode="auto">
          <a:xfrm>
            <a:off x="333640" y="79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uct logo"/>
          <p:cNvSpPr>
            <a:spLocks noChangeAspect="1" noChangeArrowheads="1"/>
          </p:cNvSpPr>
          <p:nvPr/>
        </p:nvSpPr>
        <p:spPr bwMode="auto">
          <a:xfrm>
            <a:off x="498740" y="1603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uct logo"/>
          <p:cNvSpPr>
            <a:spLocks noChangeAspect="1" noChangeArrowheads="1"/>
          </p:cNvSpPr>
          <p:nvPr/>
        </p:nvSpPr>
        <p:spPr bwMode="auto">
          <a:xfrm>
            <a:off x="663840" y="3127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9" y="5486402"/>
            <a:ext cx="1459891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8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encrypted-tbn0.gstatic.com/images?q=tbn:ANd9GcTjOoY2dZJDLUA0DIxCdkg9-7WJ5V53DEyQBs_WGE12A9oDw29Gigzb2K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836712"/>
            <a:ext cx="2543175" cy="1800225"/>
          </a:xfrm>
          <a:prstGeom prst="rect">
            <a:avLst/>
          </a:prstGeom>
          <a:noFill/>
        </p:spPr>
      </p:pic>
      <p:pic>
        <p:nvPicPr>
          <p:cNvPr id="6" name="Picture 8" descr="Titre-MO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1" y="2774104"/>
            <a:ext cx="3028950" cy="332422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77862" y="623731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smtClean="0">
                <a:hlinkClick r:id="rId5"/>
              </a:rPr>
              <a:t>http://www.moddou.com/</a:t>
            </a:r>
            <a:endParaRPr lang="en-ZA" dirty="0"/>
          </a:p>
        </p:txBody>
      </p:sp>
      <p:pic>
        <p:nvPicPr>
          <p:cNvPr id="8" name="Picture 7" descr="6086921943_1615bde0d9_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46839" y="990600"/>
            <a:ext cx="4461330" cy="262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6839" y="4193554"/>
            <a:ext cx="4461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No cost</a:t>
            </a:r>
          </a:p>
          <a:p>
            <a:endParaRPr lang="en-ZA" sz="2400" dirty="0" smtClean="0"/>
          </a:p>
          <a:p>
            <a:r>
              <a:rPr lang="en-ZA" sz="2400" dirty="0" smtClean="0"/>
              <a:t>Degrees of openness depends on rights of the licence that the creator of content has granted to the user.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196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Single_Sign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18" y="3505200"/>
            <a:ext cx="993161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omepage_notlogged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" y="-38622"/>
            <a:ext cx="987469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685801"/>
            <a:ext cx="3219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http://open.uct.ac.za/ </a:t>
            </a:r>
          </a:p>
        </p:txBody>
      </p:sp>
      <p:sp>
        <p:nvSpPr>
          <p:cNvPr id="5" name="Oval 4"/>
          <p:cNvSpPr/>
          <p:nvPr/>
        </p:nvSpPr>
        <p:spPr>
          <a:xfrm>
            <a:off x="8089900" y="152400"/>
            <a:ext cx="1651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6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76200"/>
            <a:ext cx="850265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Choose a type of submission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Describe_step1_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740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3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5658"/>
            <a:ext cx="8750300" cy="7463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Choose A Creative Commons License</a:t>
            </a:r>
            <a:b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43.png" descr="Rights_dropdown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41" y="2362201"/>
            <a:ext cx="9897459" cy="3398361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8541" y="1348770"/>
            <a:ext cx="990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The </a:t>
            </a:r>
            <a:r>
              <a:rPr lang="en-US" sz="2500" dirty="0"/>
              <a:t>repository’s licensing options are found in the Rights dropdown list from the set of </a:t>
            </a:r>
            <a:r>
              <a:rPr lang="en-US" sz="2500" u="sng" dirty="0">
                <a:hlinkClick r:id="rId3"/>
              </a:rPr>
              <a:t>six Creative Commons licenses</a:t>
            </a:r>
            <a:r>
              <a:rPr lang="en-US" sz="2500" dirty="0"/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159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distribution license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image47.png" descr="DistributionLicense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7850" y="1981200"/>
            <a:ext cx="8997950" cy="4343400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-8540" y="752326"/>
            <a:ext cx="99060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The submitter has  to grant UCT a non-exclusive </a:t>
            </a:r>
            <a:r>
              <a:rPr lang="en-US" sz="2500" dirty="0"/>
              <a:t>distribution license. </a:t>
            </a:r>
            <a:r>
              <a:rPr lang="en-US" sz="2500" dirty="0" smtClean="0"/>
              <a:t>By </a:t>
            </a:r>
            <a:r>
              <a:rPr lang="en-US" sz="2500" dirty="0"/>
              <a:t>granting this license, </a:t>
            </a:r>
            <a:r>
              <a:rPr lang="en-US" sz="2500" dirty="0" smtClean="0"/>
              <a:t>the submitter </a:t>
            </a:r>
            <a:r>
              <a:rPr lang="en-US" sz="2500" dirty="0"/>
              <a:t>gives OpenUCT the right to share the item further on their behalf and preserve it. 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36900" y="6400801"/>
            <a:ext cx="47943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hlinkClick r:id="rId3"/>
              </a:rPr>
              <a:t>http://</a:t>
            </a:r>
            <a:r>
              <a:rPr lang="en-US" sz="2200" b="1" dirty="0" smtClean="0">
                <a:hlinkClick r:id="rId3"/>
              </a:rPr>
              <a:t>open.uct.ac.za/submission.html</a:t>
            </a:r>
            <a:r>
              <a:rPr lang="en-US" sz="2200" b="1" dirty="0" smtClean="0"/>
              <a:t>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15589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702"/>
            <a:ext cx="8915400" cy="89769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The next steps: Moderation by Libraries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9410700" cy="5105400"/>
          </a:xfrm>
        </p:spPr>
        <p:txBody>
          <a:bodyPr/>
          <a:lstStyle/>
          <a:p>
            <a:r>
              <a:rPr lang="en-US" dirty="0" smtClean="0"/>
              <a:t>Check copyright </a:t>
            </a:r>
          </a:p>
          <a:p>
            <a:endParaRPr lang="en-US" dirty="0" smtClean="0"/>
          </a:p>
          <a:p>
            <a:r>
              <a:rPr lang="en-US" dirty="0" smtClean="0"/>
              <a:t>Check that  teaching and learning material does not conflict with UCT’s IP Policy (e.g. multiple choice tests and examination questions, </a:t>
            </a:r>
            <a:r>
              <a:rPr lang="en-US" dirty="0"/>
              <a:t>Syllabuses and curricula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Thereafter make item available globally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52401"/>
            <a:ext cx="8915400" cy="73277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2016 OpenUCT Statistics (T&amp;L)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423624"/>
              </p:ext>
            </p:extLst>
          </p:nvPr>
        </p:nvGraphicFramePr>
        <p:xfrm>
          <a:off x="0" y="884362"/>
          <a:ext cx="9823447" cy="5950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2597"/>
                <a:gridCol w="906404"/>
                <a:gridCol w="1175873"/>
                <a:gridCol w="2792700"/>
                <a:gridCol w="1175873"/>
              </a:tblGrid>
              <a:tr h="58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Activities and labs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Music score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Assessments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Other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Audio||Audio Lectures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Position paper</a:t>
                      </a:r>
                      <a:endParaRPr lang="en-US" sz="1800" b="0" i="0" u="none" strike="noStrike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Book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Poster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Book chapter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Reading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Book review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Recorded lecture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Collection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Simulation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Curriculum Standards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Slideshow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Filmed lecture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Still image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532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Graphic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Teaching </a:t>
                      </a:r>
                      <a:r>
                        <a:rPr lang="en-US" sz="1800" u="none" strike="noStrike" dirty="0" smtClean="0">
                          <a:effectLst/>
                        </a:rPr>
                        <a:t>&amp; </a:t>
                      </a:r>
                      <a:r>
                        <a:rPr lang="en-US" sz="1800" u="none" strike="noStrike" dirty="0">
                          <a:effectLst/>
                        </a:rPr>
                        <a:t>learning strategy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Guide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Textbook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Guidelines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Training manual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Handbook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Training materials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HTML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Video</a:t>
                      </a:r>
                      <a:endParaRPr lang="en-US" sz="1800" b="0" i="0" u="none" strike="noStrike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532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Interview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Video||Training materials</a:t>
                      </a:r>
                      <a:endParaRPr lang="en-US" sz="1800" b="0" i="0" u="none" strike="noStrike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Lecture notes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29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Web page</a:t>
                      </a:r>
                      <a:endParaRPr lang="en-US" sz="1800" b="0" i="0" u="none" strike="noStrike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Lesson plan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Web site</a:t>
                      </a:r>
                      <a:endParaRPr lang="en-US" sz="1800" b="0" i="0" u="none" strike="noStrike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Moving image</a:t>
                      </a:r>
                      <a:endParaRPr lang="en-US" sz="1800" b="0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Wiki</a:t>
                      </a:r>
                      <a:endParaRPr lang="en-US" sz="1800" b="0" i="0" u="none" strike="noStrike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26714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TOTAL:   445</a:t>
                      </a:r>
                      <a:endParaRPr lang="en-US" sz="2400" b="1" i="0" u="none" strike="noStrike" dirty="0">
                        <a:solidFill>
                          <a:srgbClr val="FA7D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5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702"/>
            <a:ext cx="8915400" cy="89769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2016 Stats  of OpenUCT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942083"/>
              </p:ext>
            </p:extLst>
          </p:nvPr>
        </p:nvGraphicFramePr>
        <p:xfrm>
          <a:off x="412750" y="1371600"/>
          <a:ext cx="924560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54960"/>
                <a:gridCol w="1590640"/>
              </a:tblGrid>
              <a:tr h="106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Books and Chapters in Books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000" u="none" strike="noStrike">
                          <a:effectLst/>
                        </a:rPr>
                        <a:t>56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Articles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000" u="none" strike="noStrike">
                          <a:effectLst/>
                        </a:rPr>
                        <a:t>1695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Thesis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000" u="none" strike="noStrike">
                          <a:effectLst/>
                        </a:rPr>
                        <a:t>11621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T&amp;L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000" u="none" strike="noStrike" dirty="0">
                          <a:effectLst/>
                        </a:rPr>
                        <a:t>445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Grey Literature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000" u="none" strike="noStrike" dirty="0">
                          <a:effectLst/>
                        </a:rPr>
                        <a:t>1301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55" marR="8255" marT="762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9225" y="5711636"/>
            <a:ext cx="85026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/>
              <a:t>TOTAL: 15118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6787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Webometrics ranking of OpenUCT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017335"/>
              </p:ext>
            </p:extLst>
          </p:nvPr>
        </p:nvGraphicFramePr>
        <p:xfrm>
          <a:off x="82550" y="1143000"/>
          <a:ext cx="3302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81681"/>
              </p:ext>
            </p:extLst>
          </p:nvPr>
        </p:nvGraphicFramePr>
        <p:xfrm>
          <a:off x="3136900" y="1066800"/>
          <a:ext cx="321945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428450"/>
              </p:ext>
            </p:extLst>
          </p:nvPr>
        </p:nvGraphicFramePr>
        <p:xfrm>
          <a:off x="6356350" y="914400"/>
          <a:ext cx="354965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57700" y="6477000"/>
            <a:ext cx="54483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Attribution: Shireen Davis-Evans, UCT 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6300" y="617220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UCT’s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eRA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9988550" cy="220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0" y="3072348"/>
            <a:ext cx="98381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You are invited to an </a:t>
            </a:r>
            <a:r>
              <a:rPr lang="en-US" sz="3000" b="1" dirty="0" smtClean="0"/>
              <a:t>Open Scholarship Symposium </a:t>
            </a:r>
            <a:r>
              <a:rPr lang="en-US" sz="3000" dirty="0" smtClean="0"/>
              <a:t>that will have international and </a:t>
            </a:r>
            <a:r>
              <a:rPr lang="en-US" sz="3000" dirty="0"/>
              <a:t>national speakers </a:t>
            </a:r>
            <a:r>
              <a:rPr lang="en-US" sz="3000" dirty="0" smtClean="0"/>
              <a:t>present on </a:t>
            </a:r>
            <a:r>
              <a:rPr lang="en-US" sz="3000" dirty="0"/>
              <a:t>open source, open access, OERs, open data and open </a:t>
            </a:r>
            <a:r>
              <a:rPr lang="en-US" sz="3000" dirty="0" smtClean="0"/>
              <a:t>publishing.</a:t>
            </a:r>
          </a:p>
          <a:p>
            <a:endParaRPr lang="en-US" sz="3000" dirty="0"/>
          </a:p>
          <a:p>
            <a:r>
              <a:rPr lang="en-US" sz="3000" dirty="0"/>
              <a:t>Details available at: </a:t>
            </a:r>
            <a:r>
              <a:rPr lang="en-US" sz="3000" dirty="0">
                <a:hlinkClick r:id="rId3"/>
              </a:rPr>
              <a:t>http://</a:t>
            </a:r>
            <a:r>
              <a:rPr lang="en-US" sz="3000" dirty="0" smtClean="0">
                <a:hlinkClick r:id="rId3"/>
              </a:rPr>
              <a:t>www.openaccess.lib.uct.ac.za/open-access-symposium-2016</a:t>
            </a:r>
            <a:r>
              <a:rPr lang="en-US" sz="3000" dirty="0" smtClean="0"/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157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ZA" altLang="en-US" dirty="0" smtClean="0"/>
              <a:t>Open Content part of the</a:t>
            </a:r>
            <a:br>
              <a:rPr lang="en-ZA" altLang="en-US" dirty="0" smtClean="0"/>
            </a:br>
            <a:r>
              <a:rPr lang="en-ZA" altLang="en-US" dirty="0" smtClean="0"/>
              <a:t>“Open Movement”</a:t>
            </a:r>
          </a:p>
        </p:txBody>
      </p:sp>
      <p:sp>
        <p:nvSpPr>
          <p:cNvPr id="4" name="Cloud 3"/>
          <p:cNvSpPr/>
          <p:nvPr/>
        </p:nvSpPr>
        <p:spPr>
          <a:xfrm>
            <a:off x="1547789" y="1643050"/>
            <a:ext cx="6887814" cy="4143404"/>
          </a:xfrm>
          <a:prstGeom prst="cloud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2800" dirty="0">
                <a:solidFill>
                  <a:srgbClr val="7030A0"/>
                </a:solidFill>
              </a:rPr>
              <a:t>The Open Movement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132" y="2000240"/>
            <a:ext cx="2012136" cy="135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3482578" y="1571625"/>
            <a:ext cx="278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ZA" altLang="en-US"/>
              <a:t>Open Source Software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9953" y="2928935"/>
            <a:ext cx="1961986" cy="136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417" name="TextBox 7"/>
          <p:cNvSpPr txBox="1">
            <a:spLocks noChangeArrowheads="1"/>
          </p:cNvSpPr>
          <p:nvPr/>
        </p:nvSpPr>
        <p:spPr bwMode="auto">
          <a:xfrm>
            <a:off x="7042548" y="2357439"/>
            <a:ext cx="201215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ZA" altLang="en-US"/>
              <a:t>Open Access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2565" y="5072075"/>
            <a:ext cx="2012170" cy="128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419" name="TextBox 9"/>
          <p:cNvSpPr txBox="1">
            <a:spLocks noChangeArrowheads="1"/>
          </p:cNvSpPr>
          <p:nvPr/>
        </p:nvSpPr>
        <p:spPr bwMode="auto">
          <a:xfrm>
            <a:off x="5262563" y="4487864"/>
            <a:ext cx="19347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ZA" altLang="en-US"/>
              <a:t>Open Licences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1701" y="5072074"/>
            <a:ext cx="2012170" cy="129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421" name="TextBox 10"/>
          <p:cNvSpPr txBox="1">
            <a:spLocks noChangeArrowheads="1"/>
          </p:cNvSpPr>
          <p:nvPr/>
        </p:nvSpPr>
        <p:spPr bwMode="auto">
          <a:xfrm>
            <a:off x="2476500" y="4500564"/>
            <a:ext cx="19347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ZA" altLang="en-US"/>
              <a:t>Open Science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530" y="3071811"/>
            <a:ext cx="2012170" cy="121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423" name="TextBox 12"/>
          <p:cNvSpPr txBox="1">
            <a:spLocks noChangeArrowheads="1"/>
          </p:cNvSpPr>
          <p:nvPr/>
        </p:nvSpPr>
        <p:spPr bwMode="auto">
          <a:xfrm>
            <a:off x="464344" y="2500314"/>
            <a:ext cx="19347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ZA" altLang="en-US"/>
              <a:t>Open Society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8650" y="6361472"/>
            <a:ext cx="325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Cheryl Hodgkinson-Williams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4940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Now? And what can you do?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2496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35528" y="1143000"/>
            <a:ext cx="9622621" cy="4800600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Increase institutional </a:t>
            </a:r>
            <a:r>
              <a:rPr lang="en-US" sz="2400" b="1" dirty="0" smtClean="0">
                <a:solidFill>
                  <a:srgbClr val="003300"/>
                </a:solidFill>
              </a:rPr>
              <a:t>visibility</a:t>
            </a:r>
            <a:r>
              <a:rPr lang="en-US" sz="2400" dirty="0" smtClean="0"/>
              <a:t>, advancing competitiveness, attracting students and resources</a:t>
            </a:r>
            <a:endParaRPr lang="en-ZA" sz="2400" dirty="0" smtClean="0"/>
          </a:p>
          <a:p>
            <a:r>
              <a:rPr lang="en-US" sz="2400" dirty="0" smtClean="0"/>
              <a:t>Promote effective </a:t>
            </a:r>
            <a:r>
              <a:rPr lang="en-US" sz="2400" b="1" dirty="0" smtClean="0">
                <a:solidFill>
                  <a:srgbClr val="003300"/>
                </a:solidFill>
              </a:rPr>
              <a:t>social responsiveness</a:t>
            </a:r>
            <a:endParaRPr lang="en-ZA" sz="2400" dirty="0" smtClean="0"/>
          </a:p>
          <a:p>
            <a:r>
              <a:rPr lang="en-US" sz="2400" dirty="0" smtClean="0"/>
              <a:t>Improve </a:t>
            </a:r>
            <a:r>
              <a:rPr lang="en-US" sz="2400" b="1" dirty="0" smtClean="0"/>
              <a:t>learning experience </a:t>
            </a:r>
            <a:r>
              <a:rPr lang="en-US" sz="2400" dirty="0" smtClean="0"/>
              <a:t>by selecting materials in pedagogically sound and innovative ways</a:t>
            </a:r>
            <a:endParaRPr lang="en-ZA" sz="2400" dirty="0" smtClean="0"/>
          </a:p>
          <a:p>
            <a:r>
              <a:rPr lang="en-ZA" sz="2400" dirty="0" smtClean="0"/>
              <a:t>Improve </a:t>
            </a:r>
            <a:r>
              <a:rPr lang="en-ZA" sz="2400" b="1" dirty="0" smtClean="0"/>
              <a:t>recruitment</a:t>
            </a:r>
            <a:r>
              <a:rPr lang="en-ZA" sz="2400" dirty="0" smtClean="0"/>
              <a:t> by helping the right students find the right programmes</a:t>
            </a:r>
          </a:p>
          <a:p>
            <a:r>
              <a:rPr lang="en-US" sz="2400" dirty="0" smtClean="0"/>
              <a:t>Enhance teaching </a:t>
            </a:r>
            <a:r>
              <a:rPr lang="en-US" sz="2400" b="1" dirty="0" smtClean="0"/>
              <a:t>coherence across courses</a:t>
            </a:r>
            <a:endParaRPr lang="en-ZA" sz="2400" dirty="0" smtClean="0"/>
          </a:p>
          <a:p>
            <a:r>
              <a:rPr lang="en-US" sz="2400" dirty="0" smtClean="0"/>
              <a:t>Ensure better long-term </a:t>
            </a:r>
            <a:r>
              <a:rPr lang="en-US" sz="2400" b="1" dirty="0" smtClean="0"/>
              <a:t>archiving, curation and reuse</a:t>
            </a:r>
            <a:r>
              <a:rPr lang="en-US" sz="2400" dirty="0" smtClean="0"/>
              <a:t> of teaching materials</a:t>
            </a:r>
          </a:p>
          <a:p>
            <a:r>
              <a:rPr lang="en-US" sz="2400" dirty="0" smtClean="0"/>
              <a:t>Attract alumni as </a:t>
            </a:r>
            <a:r>
              <a:rPr lang="en-US" sz="2400" b="1" dirty="0" smtClean="0"/>
              <a:t>life-long learners</a:t>
            </a:r>
            <a:endParaRPr lang="en-ZA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45476" y="1524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Why now for departments? </a:t>
            </a:r>
            <a:endParaRPr lang="en-ZA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6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379076" y="1447800"/>
            <a:ext cx="6184106" cy="4572000"/>
          </a:xfrm>
          <a:prstGeom prst="rect">
            <a:avLst/>
          </a:prstGeom>
        </p:spPr>
        <p:txBody>
          <a:bodyPr vert="horz" lIns="91439" tIns="45719" rIns="91439" bIns="4571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400" b="1" dirty="0" smtClean="0"/>
              <a:t>Profile teaching </a:t>
            </a:r>
            <a:r>
              <a:rPr lang="en-ZA" sz="2400" dirty="0" smtClean="0"/>
              <a:t>and</a:t>
            </a:r>
            <a:r>
              <a:rPr lang="en-ZA" sz="2400" b="1" dirty="0" smtClean="0"/>
              <a:t> pedagogical</a:t>
            </a:r>
            <a:r>
              <a:rPr lang="en-ZA" sz="2400" dirty="0" smtClean="0"/>
              <a:t> idea sharing</a:t>
            </a:r>
          </a:p>
          <a:p>
            <a:r>
              <a:rPr lang="en-ZA" sz="2400" dirty="0" smtClean="0"/>
              <a:t>Create </a:t>
            </a:r>
            <a:r>
              <a:rPr lang="en-ZA" sz="2400" b="1" dirty="0" smtClean="0"/>
              <a:t>record of teaching </a:t>
            </a:r>
            <a:r>
              <a:rPr lang="en-ZA" sz="2400" dirty="0" smtClean="0"/>
              <a:t>for teaching portfolio</a:t>
            </a:r>
            <a:endParaRPr lang="en-ZA" sz="2400" b="1" dirty="0" smtClean="0"/>
          </a:p>
          <a:p>
            <a:r>
              <a:rPr lang="en-US" sz="2400" b="1" dirty="0" smtClean="0"/>
              <a:t>Foster connections </a:t>
            </a:r>
            <a:r>
              <a:rPr lang="en-US" sz="2400" dirty="0" smtClean="0"/>
              <a:t>between other colleagues, departments and even other universities (especially cross-disciplinary studies)</a:t>
            </a:r>
          </a:p>
          <a:p>
            <a:r>
              <a:rPr lang="en-ZA" sz="2400" b="1" dirty="0" smtClean="0"/>
              <a:t>Increase impact </a:t>
            </a:r>
            <a:r>
              <a:rPr lang="en-ZA" sz="2400" dirty="0" smtClean="0"/>
              <a:t>of teaching materials</a:t>
            </a:r>
          </a:p>
          <a:p>
            <a:r>
              <a:rPr lang="en-ZA" sz="2400" b="1" dirty="0" smtClean="0"/>
              <a:t>Extend use </a:t>
            </a:r>
            <a:r>
              <a:rPr lang="en-ZA" sz="2400" dirty="0" smtClean="0"/>
              <a:t>of teaching materials to high school learners and life-long learners</a:t>
            </a:r>
            <a:endParaRPr lang="en-ZA" sz="24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8035591"/>
              </p:ext>
            </p:extLst>
          </p:nvPr>
        </p:nvGraphicFramePr>
        <p:xfrm>
          <a:off x="135529" y="2171700"/>
          <a:ext cx="310896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228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Why now individually?</a:t>
            </a:r>
            <a:endParaRPr lang="en-ZA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19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online presence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Research project: Instruments and research </a:t>
            </a:r>
            <a:r>
              <a:rPr lang="en-US" dirty="0" smtClean="0">
                <a:solidFill>
                  <a:srgbClr val="FF0000"/>
                </a:solidFill>
              </a:rPr>
              <a:t>data</a:t>
            </a:r>
            <a:r>
              <a:rPr lang="en-US" dirty="0" smtClean="0"/>
              <a:t> on </a:t>
            </a:r>
            <a:r>
              <a:rPr lang="en-US" dirty="0" err="1" smtClean="0"/>
              <a:t>Datafirst</a:t>
            </a:r>
            <a:r>
              <a:rPr lang="en-US" dirty="0"/>
              <a:t> (https://</a:t>
            </a:r>
            <a:r>
              <a:rPr lang="en-US" dirty="0" smtClean="0"/>
              <a:t>www.datafirst.uct.ac.za/dataportal/index.php/catalog/central)</a:t>
            </a:r>
            <a:endParaRPr lang="en-US" dirty="0" smtClean="0"/>
          </a:p>
          <a:p>
            <a:r>
              <a:rPr lang="en-US" dirty="0" smtClean="0"/>
              <a:t>Articles in </a:t>
            </a:r>
            <a:r>
              <a:rPr lang="en-US" dirty="0" smtClean="0">
                <a:solidFill>
                  <a:srgbClr val="FF0000"/>
                </a:solidFill>
              </a:rPr>
              <a:t>Open Access </a:t>
            </a:r>
            <a:r>
              <a:rPr lang="en-US" dirty="0" smtClean="0"/>
              <a:t>Journals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Open education resources</a:t>
            </a:r>
            <a:r>
              <a:rPr lang="en-US" dirty="0" smtClean="0"/>
              <a:t>: Slides in </a:t>
            </a:r>
            <a:r>
              <a:rPr lang="en-US" dirty="0" err="1" smtClean="0"/>
              <a:t>Slideshare</a:t>
            </a:r>
            <a:r>
              <a:rPr lang="en-US" dirty="0" smtClean="0"/>
              <a:t>: </a:t>
            </a:r>
            <a:r>
              <a:rPr lang="en-US" dirty="0" err="1" smtClean="0"/>
              <a:t>eg</a:t>
            </a:r>
            <a:r>
              <a:rPr lang="en-US" dirty="0" smtClean="0"/>
              <a:t>. Introduction to OER </a:t>
            </a:r>
            <a:r>
              <a:rPr lang="en-US" dirty="0" smtClean="0"/>
              <a:t>(+4000 </a:t>
            </a:r>
            <a:r>
              <a:rPr lang="en-US" dirty="0" smtClean="0"/>
              <a:t>views)</a:t>
            </a:r>
          </a:p>
          <a:p>
            <a:r>
              <a:rPr lang="en-US" dirty="0" smtClean="0"/>
              <a:t>Slides and other materials in </a:t>
            </a:r>
            <a:r>
              <a:rPr lang="en-US" dirty="0" err="1" smtClean="0"/>
              <a:t>OpenUCT</a:t>
            </a:r>
            <a:endParaRPr lang="en-US" dirty="0" smtClean="0"/>
          </a:p>
          <a:p>
            <a:r>
              <a:rPr lang="en-US" dirty="0" smtClean="0"/>
              <a:t>Thesis in </a:t>
            </a:r>
            <a:r>
              <a:rPr lang="en-US" dirty="0" err="1" smtClean="0"/>
              <a:t>OpenUCT</a:t>
            </a:r>
            <a:r>
              <a:rPr lang="en-US" dirty="0" smtClean="0"/>
              <a:t> when examined later in the year</a:t>
            </a:r>
          </a:p>
          <a:p>
            <a:r>
              <a:rPr lang="en-US" dirty="0" smtClean="0"/>
              <a:t>Twitter for communicating all of the above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92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07339" y="0"/>
            <a:ext cx="8915400" cy="1143000"/>
          </a:xfrm>
        </p:spPr>
        <p:txBody>
          <a:bodyPr/>
          <a:lstStyle/>
          <a:p>
            <a:r>
              <a:rPr lang="en-ZA" altLang="en-US" smtClean="0"/>
              <a:t>The process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8" y="476251"/>
            <a:ext cx="9030626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2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529" y="122830"/>
            <a:ext cx="962262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Creators and Contacts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Content Placeholder 3" descr="C:\Documents and Settings\Administrator\Desktop\Cropper Crops\OERAfrica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28" y="836712"/>
            <a:ext cx="412533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9512" y="1050987"/>
            <a:ext cx="48245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ZA" b="1" dirty="0" smtClean="0">
                <a:cs typeface="Arial" pitchFamily="34" charset="0"/>
              </a:rPr>
              <a:t>Prepared </a:t>
            </a:r>
            <a:r>
              <a:rPr lang="en-ZA" b="1" dirty="0">
                <a:cs typeface="Arial" pitchFamily="34" charset="0"/>
              </a:rPr>
              <a:t>by: </a:t>
            </a:r>
            <a:r>
              <a:rPr lang="en-ZA" b="1" dirty="0" smtClean="0">
                <a:cs typeface="Arial" pitchFamily="34" charset="0"/>
              </a:rPr>
              <a:t>Glenda Cox.  </a:t>
            </a:r>
            <a:r>
              <a:rPr lang="en-ZA" b="1" dirty="0" smtClean="0">
                <a:cs typeface="Arial" pitchFamily="34" charset="0"/>
                <a:hlinkClick r:id="rId4"/>
              </a:rPr>
              <a:t>Glenda.cox@uct.ac.za</a:t>
            </a:r>
            <a:endParaRPr lang="en-ZA" b="1" dirty="0" smtClean="0">
              <a:cs typeface="Arial" pitchFamily="34" charset="0"/>
            </a:endParaRPr>
          </a:p>
          <a:p>
            <a:r>
              <a:rPr lang="en-US" b="1" dirty="0" smtClean="0">
                <a:cs typeface="Arial" pitchFamily="34" charset="0"/>
              </a:rPr>
              <a:t>And Jill Claassen. </a:t>
            </a:r>
            <a:r>
              <a:rPr lang="en-US" b="1" dirty="0" smtClean="0">
                <a:cs typeface="Arial" pitchFamily="34" charset="0"/>
                <a:hlinkClick r:id="rId5"/>
              </a:rPr>
              <a:t>Jill.claassen@uct.ac.za</a:t>
            </a:r>
            <a:endParaRPr lang="en-US" b="1" dirty="0" smtClean="0">
              <a:cs typeface="Arial" pitchFamily="34" charset="0"/>
            </a:endParaRPr>
          </a:p>
          <a:p>
            <a:endParaRPr lang="en-ZA" b="1" dirty="0" smtClean="0">
              <a:cs typeface="Arial" pitchFamily="34" charset="0"/>
            </a:endParaRPr>
          </a:p>
          <a:p>
            <a:r>
              <a:rPr lang="en-ZA" b="1" dirty="0" smtClean="0">
                <a:cs typeface="Arial" pitchFamily="34" charset="0"/>
              </a:rPr>
              <a:t>Some </a:t>
            </a:r>
            <a:r>
              <a:rPr lang="en-ZA" b="1" dirty="0" smtClean="0">
                <a:cs typeface="Arial" pitchFamily="34" charset="0"/>
              </a:rPr>
              <a:t>of the slides were created by Michael </a:t>
            </a:r>
            <a:r>
              <a:rPr lang="en-ZA" b="1" dirty="0" err="1" smtClean="0">
                <a:cs typeface="Arial" pitchFamily="34" charset="0"/>
              </a:rPr>
              <a:t>Paskevicius</a:t>
            </a:r>
            <a:r>
              <a:rPr lang="en-ZA" b="1" dirty="0" smtClean="0">
                <a:cs typeface="Arial" pitchFamily="34" charset="0"/>
              </a:rPr>
              <a:t> :</a:t>
            </a:r>
            <a:r>
              <a:rPr lang="en-ZA" dirty="0" smtClean="0"/>
              <a:t> </a:t>
            </a:r>
            <a:r>
              <a:rPr lang="en-ZA" dirty="0" smtClean="0">
                <a:hlinkClick r:id="rId6"/>
              </a:rPr>
              <a:t>mike.vicious@gmail.com</a:t>
            </a:r>
            <a:endParaRPr lang="en-ZA" dirty="0"/>
          </a:p>
          <a:p>
            <a:endParaRPr lang="en-US" b="1" dirty="0" smtClean="0">
              <a:cs typeface="Arial" pitchFamily="34" charset="0"/>
            </a:endParaRPr>
          </a:p>
          <a:p>
            <a:r>
              <a:rPr lang="en-US" b="1" dirty="0" smtClean="0">
                <a:cs typeface="Arial" pitchFamily="34" charset="0"/>
              </a:rPr>
              <a:t>Other slides by Sarah Goodier, Cheryl Hodgkinson-Williams and Shireen Davis-Evans</a:t>
            </a:r>
            <a:endParaRPr lang="en-ZA" b="1" dirty="0" smtClean="0">
              <a:cs typeface="Arial" pitchFamily="34" charset="0"/>
            </a:endParaRPr>
          </a:p>
          <a:p>
            <a:endParaRPr lang="en-ZA" b="1" dirty="0">
              <a:cs typeface="Arial" pitchFamily="34" charset="0"/>
            </a:endParaRPr>
          </a:p>
          <a:p>
            <a:r>
              <a:rPr lang="en-ZA" b="1" dirty="0" err="1" smtClean="0">
                <a:cs typeface="Arial" pitchFamily="34" charset="0"/>
              </a:rPr>
              <a:t>OpenUCT</a:t>
            </a:r>
            <a:r>
              <a:rPr lang="en-ZA" b="1" dirty="0" smtClean="0">
                <a:cs typeface="Arial" pitchFamily="34" charset="0"/>
              </a:rPr>
              <a:t> repository</a:t>
            </a:r>
          </a:p>
          <a:p>
            <a:r>
              <a:rPr lang="en-ZA" b="1" dirty="0">
                <a:cs typeface="Arial" pitchFamily="34" charset="0"/>
                <a:hlinkClick r:id="rId7"/>
              </a:rPr>
              <a:t>https://open.uct.ac.za</a:t>
            </a:r>
            <a:r>
              <a:rPr lang="en-ZA" b="1" dirty="0" smtClean="0">
                <a:cs typeface="Arial" pitchFamily="34" charset="0"/>
                <a:hlinkClick r:id="rId7"/>
              </a:rPr>
              <a:t>/</a:t>
            </a:r>
            <a:endParaRPr lang="en-ZA" b="1" dirty="0" smtClean="0">
              <a:cs typeface="Arial" pitchFamily="34" charset="0"/>
            </a:endParaRPr>
          </a:p>
          <a:p>
            <a:endParaRPr lang="en-ZA" b="1" dirty="0">
              <a:cs typeface="Arial" pitchFamily="34" charset="0"/>
            </a:endParaRPr>
          </a:p>
          <a:p>
            <a:r>
              <a:rPr lang="en-ZA" b="1" dirty="0" smtClean="0">
                <a:cs typeface="Arial" pitchFamily="34" charset="0"/>
              </a:rPr>
              <a:t>CILT website</a:t>
            </a:r>
          </a:p>
          <a:p>
            <a:r>
              <a:rPr lang="en-ZA" b="1" dirty="0">
                <a:cs typeface="Arial" pitchFamily="34" charset="0"/>
                <a:hlinkClick r:id="rId8"/>
              </a:rPr>
              <a:t>http://www.cilt.uct.ac.za</a:t>
            </a:r>
            <a:r>
              <a:rPr lang="en-ZA" b="1" dirty="0" smtClean="0">
                <a:cs typeface="Arial" pitchFamily="34" charset="0"/>
                <a:hlinkClick r:id="rId8"/>
              </a:rPr>
              <a:t>/</a:t>
            </a:r>
            <a:endParaRPr lang="en-ZA" b="1" dirty="0" smtClean="0">
              <a:cs typeface="Arial" pitchFamily="34" charset="0"/>
            </a:endParaRPr>
          </a:p>
          <a:p>
            <a:endParaRPr lang="en-ZA" b="1" dirty="0">
              <a:cs typeface="Arial" pitchFamily="34" charset="0"/>
            </a:endParaRPr>
          </a:p>
          <a:p>
            <a:r>
              <a:rPr lang="en-ZA" b="1" dirty="0" smtClean="0">
                <a:cs typeface="Arial" pitchFamily="34" charset="0"/>
              </a:rPr>
              <a:t>Roer4D website:</a:t>
            </a:r>
          </a:p>
          <a:p>
            <a:r>
              <a:rPr lang="en-ZA" b="1" dirty="0">
                <a:cs typeface="Arial" pitchFamily="34" charset="0"/>
                <a:hlinkClick r:id="rId9"/>
              </a:rPr>
              <a:t>http://roer4d.org</a:t>
            </a:r>
            <a:r>
              <a:rPr lang="en-ZA" b="1" dirty="0" smtClean="0">
                <a:cs typeface="Arial" pitchFamily="34" charset="0"/>
                <a:hlinkClick r:id="rId9"/>
              </a:rPr>
              <a:t>/</a:t>
            </a:r>
            <a:endParaRPr lang="en-ZA" b="1" dirty="0" smtClean="0">
              <a:cs typeface="Arial" pitchFamily="34" charset="0"/>
            </a:endParaRPr>
          </a:p>
          <a:p>
            <a:endParaRPr lang="en-ZA" b="1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8915400" cy="4068763"/>
          </a:xfrm>
        </p:spPr>
        <p:txBody>
          <a:bodyPr/>
          <a:lstStyle/>
          <a:p>
            <a:pPr marL="0" indent="0" algn="ctr">
              <a:buNone/>
            </a:pPr>
            <a:r>
              <a:rPr lang="en-ZA" dirty="0"/>
              <a:t/>
            </a:r>
            <a:br>
              <a:rPr lang="en-ZA" dirty="0"/>
            </a:br>
            <a:r>
              <a:rPr lang="en-ZA" dirty="0"/>
              <a:t>Open </a:t>
            </a:r>
            <a:r>
              <a:rPr lang="en-ZA" dirty="0" smtClean="0"/>
              <a:t>Education </a:t>
            </a:r>
            <a:r>
              <a:rPr lang="en-ZA" dirty="0"/>
              <a:t>@ UCT by Glenda Cox and Jill Claassen is licensed under a </a:t>
            </a:r>
            <a:r>
              <a:rPr lang="en-ZA" dirty="0">
                <a:hlinkClick r:id="rId2"/>
              </a:rPr>
              <a:t>Creative Commons Attribution 4.0 International </a:t>
            </a:r>
            <a:r>
              <a:rPr lang="en-ZA" dirty="0" smtClean="0">
                <a:hlinkClick r:id="rId2"/>
              </a:rPr>
              <a:t>License</a:t>
            </a:r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65525"/>
            <a:ext cx="2336146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7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0217" y="838200"/>
            <a:ext cx="95779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ZA" sz="2400" b="1" dirty="0"/>
              <a:t>Open Content </a:t>
            </a:r>
            <a:r>
              <a:rPr lang="en-ZA" sz="2400" dirty="0"/>
              <a:t>/ </a:t>
            </a:r>
            <a:r>
              <a:rPr lang="en-ZA" sz="2400" b="1" dirty="0"/>
              <a:t>Open educational resources </a:t>
            </a:r>
            <a:r>
              <a:rPr lang="en-ZA" sz="2400" dirty="0"/>
              <a:t>(OER) / </a:t>
            </a:r>
            <a:r>
              <a:rPr lang="en-ZA" sz="2400" b="1" dirty="0"/>
              <a:t>Open Courseware </a:t>
            </a:r>
            <a:r>
              <a:rPr lang="en-ZA" sz="2400" dirty="0"/>
              <a:t>are educational materials which are </a:t>
            </a:r>
            <a:r>
              <a:rPr lang="en-ZA" sz="2400" b="1" dirty="0"/>
              <a:t>discoverable</a:t>
            </a:r>
            <a:r>
              <a:rPr lang="en-ZA" sz="2400" dirty="0"/>
              <a:t> online and </a:t>
            </a:r>
            <a:r>
              <a:rPr lang="en-ZA" sz="2400" b="1" dirty="0"/>
              <a:t>openly</a:t>
            </a:r>
            <a:r>
              <a:rPr lang="en-ZA" sz="2400" dirty="0"/>
              <a:t> </a:t>
            </a:r>
            <a:r>
              <a:rPr lang="en-ZA" sz="2400" b="1" dirty="0"/>
              <a:t>licensed</a:t>
            </a:r>
            <a:r>
              <a:rPr lang="en-ZA" sz="2400" dirty="0"/>
              <a:t>  that can be:</a:t>
            </a:r>
          </a:p>
        </p:txBody>
      </p:sp>
      <p:grpSp>
        <p:nvGrpSpPr>
          <p:cNvPr id="11" name="Group 18"/>
          <p:cNvGrpSpPr>
            <a:grpSpLocks noChangeAspect="1"/>
          </p:cNvGrpSpPr>
          <p:nvPr/>
        </p:nvGrpSpPr>
        <p:grpSpPr>
          <a:xfrm>
            <a:off x="179511" y="2038529"/>
            <a:ext cx="9601200" cy="4355543"/>
            <a:chOff x="251520" y="2286000"/>
            <a:chExt cx="8640960" cy="3919934"/>
          </a:xfrm>
        </p:grpSpPr>
        <p:sp>
          <p:nvSpPr>
            <p:cNvPr id="12" name="Rounded Rectangle 11"/>
            <p:cNvSpPr/>
            <p:nvPr/>
          </p:nvSpPr>
          <p:spPr>
            <a:xfrm>
              <a:off x="3820410" y="2786058"/>
              <a:ext cx="1500198" cy="64294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ZA" dirty="0"/>
                <a:t>Shared</a:t>
              </a:r>
            </a:p>
          </p:txBody>
        </p:sp>
        <p:sp>
          <p:nvSpPr>
            <p:cNvPr id="13" name="Oval Callout 12"/>
            <p:cNvSpPr/>
            <p:nvPr/>
          </p:nvSpPr>
          <p:spPr>
            <a:xfrm>
              <a:off x="5749230" y="2286000"/>
              <a:ext cx="1928812" cy="857250"/>
            </a:xfrm>
            <a:prstGeom prst="wedgeEllipseCallout">
              <a:avLst>
                <a:gd name="adj1" fmla="val -68152"/>
                <a:gd name="adj2" fmla="val 4894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Shared</a:t>
              </a:r>
              <a:r>
                <a:rPr lang="en-US" sz="1600" dirty="0">
                  <a:solidFill>
                    <a:schemeClr val="tx1"/>
                  </a:solidFill>
                </a:rPr>
                <a:t> freely and openly </a:t>
              </a:r>
              <a:r>
                <a:rPr lang="en-US" sz="1600" dirty="0" smtClean="0">
                  <a:solidFill>
                    <a:schemeClr val="tx1"/>
                  </a:solidFill>
                </a:rPr>
                <a:t>to be…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Notched Right Arrow 13"/>
            <p:cNvSpPr/>
            <p:nvPr/>
          </p:nvSpPr>
          <p:spPr>
            <a:xfrm rot="2504487">
              <a:off x="5401567" y="3465513"/>
              <a:ext cx="642938" cy="273050"/>
            </a:xfrm>
            <a:prstGeom prst="notchedRightArrow">
              <a:avLst>
                <a:gd name="adj1" fmla="val 0"/>
                <a:gd name="adj2" fmla="val 50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463484" y="3929066"/>
              <a:ext cx="1428760" cy="64294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ZA" dirty="0"/>
                <a:t>Used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891848" y="5000636"/>
              <a:ext cx="1428760" cy="64294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ZA" dirty="0"/>
                <a:t>Improved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05898" y="3929066"/>
              <a:ext cx="1500198" cy="64294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ZA" dirty="0"/>
                <a:t>Redistributed</a:t>
              </a:r>
            </a:p>
          </p:txBody>
        </p:sp>
        <p:sp>
          <p:nvSpPr>
            <p:cNvPr id="18" name="Oval Callout 17"/>
            <p:cNvSpPr/>
            <p:nvPr/>
          </p:nvSpPr>
          <p:spPr>
            <a:xfrm>
              <a:off x="6963667" y="4714875"/>
              <a:ext cx="1928813" cy="857250"/>
            </a:xfrm>
            <a:prstGeom prst="wedgeEllipseCallout">
              <a:avLst>
                <a:gd name="adj1" fmla="val -49281"/>
                <a:gd name="adj2" fmla="val -1012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 …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used </a:t>
              </a:r>
              <a:r>
                <a:rPr lang="en-US" sz="1600" dirty="0">
                  <a:solidFill>
                    <a:schemeClr val="tx1"/>
                  </a:solidFill>
                </a:rPr>
                <a:t>by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dirty="0">
                  <a:solidFill>
                    <a:schemeClr val="tx1"/>
                  </a:solidFill>
                </a:rPr>
                <a:t>anyone to … 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Notched Right Arrow 18"/>
            <p:cNvSpPr/>
            <p:nvPr/>
          </p:nvSpPr>
          <p:spPr>
            <a:xfrm rot="7909886">
              <a:off x="5469036" y="4837907"/>
              <a:ext cx="642937" cy="273050"/>
            </a:xfrm>
            <a:prstGeom prst="notchedRightArrow">
              <a:avLst>
                <a:gd name="adj1" fmla="val 0"/>
                <a:gd name="adj2" fmla="val 50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/>
            </a:p>
          </p:txBody>
        </p:sp>
        <p:sp>
          <p:nvSpPr>
            <p:cNvPr id="20" name="Oval Callout 19"/>
            <p:cNvSpPr/>
            <p:nvPr/>
          </p:nvSpPr>
          <p:spPr>
            <a:xfrm>
              <a:off x="251520" y="4991497"/>
              <a:ext cx="3000375" cy="1214437"/>
            </a:xfrm>
            <a:prstGeom prst="wedgeEllipseCallout">
              <a:avLst>
                <a:gd name="adj1" fmla="val 59208"/>
                <a:gd name="adj2" fmla="val -1653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… adapt / repurpose/ improve </a:t>
              </a:r>
              <a:r>
                <a:rPr lang="en-US" sz="1600" dirty="0">
                  <a:solidFill>
                    <a:schemeClr val="tx1"/>
                  </a:solidFill>
                </a:rPr>
                <a:t>under some type of license in order to …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Notched Right Arrow 20"/>
            <p:cNvSpPr/>
            <p:nvPr/>
          </p:nvSpPr>
          <p:spPr>
            <a:xfrm rot="18692230">
              <a:off x="3171923" y="3461544"/>
              <a:ext cx="642938" cy="273050"/>
            </a:xfrm>
            <a:prstGeom prst="notchedRightArrow">
              <a:avLst>
                <a:gd name="adj1" fmla="val 0"/>
                <a:gd name="adj2" fmla="val 50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/>
            </a:p>
          </p:txBody>
        </p:sp>
        <p:sp>
          <p:nvSpPr>
            <p:cNvPr id="22" name="Notched Right Arrow 21"/>
            <p:cNvSpPr/>
            <p:nvPr/>
          </p:nvSpPr>
          <p:spPr>
            <a:xfrm rot="13226088">
              <a:off x="3188592" y="4837113"/>
              <a:ext cx="642938" cy="273050"/>
            </a:xfrm>
            <a:prstGeom prst="notchedRightArrow">
              <a:avLst>
                <a:gd name="adj1" fmla="val 0"/>
                <a:gd name="adj2" fmla="val 50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/>
            </a:p>
          </p:txBody>
        </p:sp>
        <p:sp>
          <p:nvSpPr>
            <p:cNvPr id="23" name="Oval Callout 22"/>
            <p:cNvSpPr/>
            <p:nvPr/>
          </p:nvSpPr>
          <p:spPr>
            <a:xfrm>
              <a:off x="462855" y="2857500"/>
              <a:ext cx="2071687" cy="857250"/>
            </a:xfrm>
            <a:prstGeom prst="wedgeEllipseCallout">
              <a:avLst>
                <a:gd name="adj1" fmla="val 24281"/>
                <a:gd name="adj2" fmla="val 10486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… redistribute </a:t>
              </a:r>
              <a:r>
                <a:rPr lang="en-US" sz="1600" dirty="0">
                  <a:solidFill>
                    <a:schemeClr val="tx1"/>
                  </a:solidFill>
                </a:rPr>
                <a:t>and share again.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0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7799" y="914400"/>
            <a:ext cx="7498080" cy="504544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" y="1219200"/>
            <a:ext cx="1917700" cy="23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36" y="1600200"/>
            <a:ext cx="2036047" cy="18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" y="5240306"/>
            <a:ext cx="1917701" cy="143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67" y="5724890"/>
            <a:ext cx="2992633" cy="113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8600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What are the enablers of Open </a:t>
            </a:r>
            <a:r>
              <a:rPr lang="en-US" sz="4000" dirty="0" smtClean="0">
                <a:latin typeface="+mj-lt"/>
              </a:rPr>
              <a:t>Education?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40260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0576" y="692697"/>
            <a:ext cx="81129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7200" dirty="0" smtClean="0"/>
              <a:t>In 2015 over 1 billion works were licenced under Creative Commons</a:t>
            </a:r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6781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9" y="427857"/>
            <a:ext cx="8502945" cy="62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175 million visitors</a:t>
            </a:r>
            <a:endParaRPr lang="en-Z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34" y="1600200"/>
            <a:ext cx="78939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4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1455</Words>
  <Application>Microsoft Office PowerPoint</Application>
  <PresentationFormat>A4 Paper (210x297 mm)</PresentationFormat>
  <Paragraphs>303</Paragraphs>
  <Slides>46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Open Education @ UCT: Becoming an Open Educator</vt:lpstr>
      <vt:lpstr>PowerPoint Presentation</vt:lpstr>
      <vt:lpstr>PowerPoint Presentation</vt:lpstr>
      <vt:lpstr>Open Content part of the “Open Movement”</vt:lpstr>
      <vt:lpstr>PowerPoint Presentation</vt:lpstr>
      <vt:lpstr>PowerPoint Presentation</vt:lpstr>
      <vt:lpstr>PowerPoint Presentation</vt:lpstr>
      <vt:lpstr>PowerPoint Presentation</vt:lpstr>
      <vt:lpstr>175 million visitors</vt:lpstr>
      <vt:lpstr>PowerPoint Presentation</vt:lpstr>
      <vt:lpstr>Background to Open education @UCT</vt:lpstr>
      <vt:lpstr>PowerPoint Presentation</vt:lpstr>
      <vt:lpstr>UCT signs Cape Town Open Education Declaration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CILT offer:</vt:lpstr>
      <vt:lpstr>PowerPoint Presentation</vt:lpstr>
      <vt:lpstr>PowerPoint Presentation</vt:lpstr>
      <vt:lpstr>PowerPoint Presentation</vt:lpstr>
      <vt:lpstr>Award Winners</vt:lpstr>
      <vt:lpstr>PowerPoint Presentation</vt:lpstr>
      <vt:lpstr>OCWC Educator award</vt:lpstr>
      <vt:lpstr>PowerPoint Presentation</vt:lpstr>
      <vt:lpstr>PowerPoint Presentation</vt:lpstr>
      <vt:lpstr>UCT Libraries’ role in  UCT’s Open Educational Resources </vt:lpstr>
      <vt:lpstr>UCT’s Open Access Policy, 2014</vt:lpstr>
      <vt:lpstr>PowerPoint Presentation</vt:lpstr>
      <vt:lpstr>Choose a type of submission</vt:lpstr>
      <vt:lpstr> Choose A Creative Commons License </vt:lpstr>
      <vt:lpstr>The distribution license </vt:lpstr>
      <vt:lpstr>The next steps: Moderation by Libraries</vt:lpstr>
      <vt:lpstr>2016 OpenUCT Statistics (T&amp;L)</vt:lpstr>
      <vt:lpstr>2016 Stats  of OpenUCT</vt:lpstr>
      <vt:lpstr>Webometrics ranking of OpenUCT</vt:lpstr>
      <vt:lpstr>PowerPoint Presentation</vt:lpstr>
      <vt:lpstr>PowerPoint Presentation</vt:lpstr>
      <vt:lpstr>Why Now? And what can you do?</vt:lpstr>
      <vt:lpstr>PowerPoint Presentation</vt:lpstr>
      <vt:lpstr>PowerPoint Presentation</vt:lpstr>
      <vt:lpstr>My online presence</vt:lpstr>
      <vt:lpstr>The process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Openness in Higher Education: Open Education Resources</dc:title>
  <dc:creator>henrytrotter</dc:creator>
  <cp:lastModifiedBy>glendacox</cp:lastModifiedBy>
  <cp:revision>77</cp:revision>
  <dcterms:created xsi:type="dcterms:W3CDTF">2015-02-26T07:27:16Z</dcterms:created>
  <dcterms:modified xsi:type="dcterms:W3CDTF">2016-03-10T10:38:29Z</dcterms:modified>
</cp:coreProperties>
</file>