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21"/>
  </p:notesMasterIdLst>
  <p:handoutMasterIdLst>
    <p:handoutMasterId r:id="rId22"/>
  </p:handoutMasterIdLst>
  <p:sldIdLst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90" r:id="rId14"/>
    <p:sldId id="391" r:id="rId15"/>
    <p:sldId id="389" r:id="rId16"/>
    <p:sldId id="393" r:id="rId17"/>
    <p:sldId id="392" r:id="rId18"/>
    <p:sldId id="377" r:id="rId19"/>
    <p:sldId id="376" r:id="rId20"/>
  </p:sldIdLst>
  <p:sldSz cx="9144000" cy="6858000" type="screen4x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1" autoAdjust="0"/>
    <p:restoredTop sz="88147" autoAdjust="0"/>
  </p:normalViewPr>
  <p:slideViewPr>
    <p:cSldViewPr>
      <p:cViewPr varScale="1">
        <p:scale>
          <a:sx n="76" d="100"/>
          <a:sy n="76" d="100"/>
        </p:scale>
        <p:origin x="11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modules per institution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'Summaries (2)'!$B$40:$F$40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(2)'!$B$41:$F$41</c:f>
              <c:numCache>
                <c:formatCode>General</c:formatCode>
                <c:ptCount val="5"/>
                <c:pt idx="0">
                  <c:v>27</c:v>
                </c:pt>
                <c:pt idx="1">
                  <c:v>33</c:v>
                </c:pt>
                <c:pt idx="2">
                  <c:v>24</c:v>
                </c:pt>
                <c:pt idx="3">
                  <c:v>28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A-4C87-838D-0A107D191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86016"/>
        <c:axId val="124403712"/>
      </c:barChart>
      <c:catAx>
        <c:axId val="122886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Institutions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03712"/>
        <c:crosses val="autoZero"/>
        <c:auto val="1"/>
        <c:lblAlgn val="ctr"/>
        <c:lblOffset val="100"/>
        <c:noMultiLvlLbl val="0"/>
      </c:catAx>
      <c:valAx>
        <c:axId val="1244037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modules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8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75000"/>
      </a:schemeClr>
    </a:solidFill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Weighting of disiplines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Summaries!$B$17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strRef>
              <c:f>Summaries!$A$18:$A$29</c:f>
              <c:strCache>
                <c:ptCount val="12"/>
                <c:pt idx="0">
                  <c:v>Acc</c:v>
                </c:pt>
                <c:pt idx="1">
                  <c:v>Audit/Ethics/Gov</c:v>
                </c:pt>
                <c:pt idx="2">
                  <c:v>Man &amp; Fin</c:v>
                </c:pt>
                <c:pt idx="3">
                  <c:v>Tax</c:v>
                </c:pt>
                <c:pt idx="4">
                  <c:v>Law</c:v>
                </c:pt>
                <c:pt idx="5">
                  <c:v>Ecos</c:v>
                </c:pt>
                <c:pt idx="6">
                  <c:v>Comp</c:v>
                </c:pt>
                <c:pt idx="7">
                  <c:v>Maths &amp; Stats</c:v>
                </c:pt>
                <c:pt idx="8">
                  <c:v>Mngmt/Entr/Bus</c:v>
                </c:pt>
                <c:pt idx="9">
                  <c:v>IziZulu</c:v>
                </c:pt>
                <c:pt idx="10">
                  <c:v>Prof skills</c:v>
                </c:pt>
                <c:pt idx="11">
                  <c:v>Aca Lit</c:v>
                </c:pt>
              </c:strCache>
            </c:strRef>
          </c:cat>
          <c:val>
            <c:numRef>
              <c:f>Summaries!$B$18:$B$29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9-4C68-A6C4-42D516121C79}"/>
            </c:ext>
          </c:extLst>
        </c:ser>
        <c:ser>
          <c:idx val="1"/>
          <c:order val="1"/>
          <c:tx>
            <c:strRef>
              <c:f>Summaries!$C$17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strRef>
              <c:f>Summaries!$A$18:$A$29</c:f>
              <c:strCache>
                <c:ptCount val="12"/>
                <c:pt idx="0">
                  <c:v>Acc</c:v>
                </c:pt>
                <c:pt idx="1">
                  <c:v>Audit/Ethics/Gov</c:v>
                </c:pt>
                <c:pt idx="2">
                  <c:v>Man &amp; Fin</c:v>
                </c:pt>
                <c:pt idx="3">
                  <c:v>Tax</c:v>
                </c:pt>
                <c:pt idx="4">
                  <c:v>Law</c:v>
                </c:pt>
                <c:pt idx="5">
                  <c:v>Ecos</c:v>
                </c:pt>
                <c:pt idx="6">
                  <c:v>Comp</c:v>
                </c:pt>
                <c:pt idx="7">
                  <c:v>Maths &amp; Stats</c:v>
                </c:pt>
                <c:pt idx="8">
                  <c:v>Mngmt/Entr/Bus</c:v>
                </c:pt>
                <c:pt idx="9">
                  <c:v>IziZulu</c:v>
                </c:pt>
                <c:pt idx="10">
                  <c:v>Prof skills</c:v>
                </c:pt>
                <c:pt idx="11">
                  <c:v>Aca Lit</c:v>
                </c:pt>
              </c:strCache>
            </c:strRef>
          </c:cat>
          <c:val>
            <c:numRef>
              <c:f>Summaries!$C$18:$C$29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7">
                  <c:v>2</c:v>
                </c:pt>
                <c:pt idx="8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9-4C68-A6C4-42D516121C79}"/>
            </c:ext>
          </c:extLst>
        </c:ser>
        <c:ser>
          <c:idx val="2"/>
          <c:order val="2"/>
          <c:tx>
            <c:strRef>
              <c:f>Summaries!$D$17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cat>
            <c:strRef>
              <c:f>Summaries!$A$18:$A$29</c:f>
              <c:strCache>
                <c:ptCount val="12"/>
                <c:pt idx="0">
                  <c:v>Acc</c:v>
                </c:pt>
                <c:pt idx="1">
                  <c:v>Audit/Ethics/Gov</c:v>
                </c:pt>
                <c:pt idx="2">
                  <c:v>Man &amp; Fin</c:v>
                </c:pt>
                <c:pt idx="3">
                  <c:v>Tax</c:v>
                </c:pt>
                <c:pt idx="4">
                  <c:v>Law</c:v>
                </c:pt>
                <c:pt idx="5">
                  <c:v>Ecos</c:v>
                </c:pt>
                <c:pt idx="6">
                  <c:v>Comp</c:v>
                </c:pt>
                <c:pt idx="7">
                  <c:v>Maths &amp; Stats</c:v>
                </c:pt>
                <c:pt idx="8">
                  <c:v>Mngmt/Entr/Bus</c:v>
                </c:pt>
                <c:pt idx="9">
                  <c:v>IziZulu</c:v>
                </c:pt>
                <c:pt idx="10">
                  <c:v>Prof skills</c:v>
                </c:pt>
                <c:pt idx="11">
                  <c:v>Aca Lit</c:v>
                </c:pt>
              </c:strCache>
            </c:strRef>
          </c:cat>
          <c:val>
            <c:numRef>
              <c:f>Summaries!$D$18:$D$29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9-4C68-A6C4-42D516121C79}"/>
            </c:ext>
          </c:extLst>
        </c:ser>
        <c:ser>
          <c:idx val="3"/>
          <c:order val="3"/>
          <c:tx>
            <c:strRef>
              <c:f>Summaries!$E$17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Summaries!$A$18:$A$29</c:f>
              <c:strCache>
                <c:ptCount val="12"/>
                <c:pt idx="0">
                  <c:v>Acc</c:v>
                </c:pt>
                <c:pt idx="1">
                  <c:v>Audit/Ethics/Gov</c:v>
                </c:pt>
                <c:pt idx="2">
                  <c:v>Man &amp; Fin</c:v>
                </c:pt>
                <c:pt idx="3">
                  <c:v>Tax</c:v>
                </c:pt>
                <c:pt idx="4">
                  <c:v>Law</c:v>
                </c:pt>
                <c:pt idx="5">
                  <c:v>Ecos</c:v>
                </c:pt>
                <c:pt idx="6">
                  <c:v>Comp</c:v>
                </c:pt>
                <c:pt idx="7">
                  <c:v>Maths &amp; Stats</c:v>
                </c:pt>
                <c:pt idx="8">
                  <c:v>Mngmt/Entr/Bus</c:v>
                </c:pt>
                <c:pt idx="9">
                  <c:v>IziZulu</c:v>
                </c:pt>
                <c:pt idx="10">
                  <c:v>Prof skills</c:v>
                </c:pt>
                <c:pt idx="11">
                  <c:v>Aca Lit</c:v>
                </c:pt>
              </c:strCache>
            </c:strRef>
          </c:cat>
          <c:val>
            <c:numRef>
              <c:f>Summaries!$E$18:$E$29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9-4C68-A6C4-42D516121C79}"/>
            </c:ext>
          </c:extLst>
        </c:ser>
        <c:ser>
          <c:idx val="4"/>
          <c:order val="4"/>
          <c:tx>
            <c:strRef>
              <c:f>Summaries!$F$17</c:f>
              <c:strCache>
                <c:ptCount val="1"/>
                <c:pt idx="0">
                  <c:v>E</c:v>
                </c:pt>
              </c:strCache>
            </c:strRef>
          </c:tx>
          <c:invertIfNegative val="0"/>
          <c:cat>
            <c:strRef>
              <c:f>Summaries!$A$18:$A$29</c:f>
              <c:strCache>
                <c:ptCount val="12"/>
                <c:pt idx="0">
                  <c:v>Acc</c:v>
                </c:pt>
                <c:pt idx="1">
                  <c:v>Audit/Ethics/Gov</c:v>
                </c:pt>
                <c:pt idx="2">
                  <c:v>Man &amp; Fin</c:v>
                </c:pt>
                <c:pt idx="3">
                  <c:v>Tax</c:v>
                </c:pt>
                <c:pt idx="4">
                  <c:v>Law</c:v>
                </c:pt>
                <c:pt idx="5">
                  <c:v>Ecos</c:v>
                </c:pt>
                <c:pt idx="6">
                  <c:v>Comp</c:v>
                </c:pt>
                <c:pt idx="7">
                  <c:v>Maths &amp; Stats</c:v>
                </c:pt>
                <c:pt idx="8">
                  <c:v>Mngmt/Entr/Bus</c:v>
                </c:pt>
                <c:pt idx="9">
                  <c:v>IziZulu</c:v>
                </c:pt>
                <c:pt idx="10">
                  <c:v>Prof skills</c:v>
                </c:pt>
                <c:pt idx="11">
                  <c:v>Aca Lit</c:v>
                </c:pt>
              </c:strCache>
            </c:strRef>
          </c:cat>
          <c:val>
            <c:numRef>
              <c:f>Summaries!$F$18:$F$29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9-4C68-A6C4-42D516121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7459968"/>
        <c:axId val="157461888"/>
        <c:axId val="0"/>
      </c:bar3DChart>
      <c:catAx>
        <c:axId val="15745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Disciplines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57461888"/>
        <c:crosses val="autoZero"/>
        <c:auto val="1"/>
        <c:lblAlgn val="ctr"/>
        <c:lblOffset val="100"/>
        <c:noMultiLvlLbl val="0"/>
      </c:catAx>
      <c:valAx>
        <c:axId val="15746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courses over 3 year programme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7459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Weighting of different disciplines per programme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'Summaries (2)'!$A$18</c:f>
              <c:strCache>
                <c:ptCount val="1"/>
                <c:pt idx="0">
                  <c:v>Acc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(2)'!$B$18:$F$18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0DA-81FC-C1B7F3BB9F8E}"/>
            </c:ext>
          </c:extLst>
        </c:ser>
        <c:ser>
          <c:idx val="1"/>
          <c:order val="1"/>
          <c:tx>
            <c:strRef>
              <c:f>'Summaries (2)'!$A$19</c:f>
              <c:strCache>
                <c:ptCount val="1"/>
                <c:pt idx="0">
                  <c:v>Audit&amp;Gov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(2)'!$B$19:$F$19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0DA-81FC-C1B7F3BB9F8E}"/>
            </c:ext>
          </c:extLst>
        </c:ser>
        <c:ser>
          <c:idx val="2"/>
          <c:order val="2"/>
          <c:tx>
            <c:strRef>
              <c:f>'Summaries (2)'!$A$20</c:f>
              <c:strCache>
                <c:ptCount val="1"/>
                <c:pt idx="0">
                  <c:v>Man &amp; Fin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(2)'!$B$20:$F$20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6-40DA-81FC-C1B7F3BB9F8E}"/>
            </c:ext>
          </c:extLst>
        </c:ser>
        <c:ser>
          <c:idx val="3"/>
          <c:order val="3"/>
          <c:tx>
            <c:strRef>
              <c:f>'Summaries (2)'!$A$21</c:f>
              <c:strCache>
                <c:ptCount val="1"/>
                <c:pt idx="0">
                  <c:v>Tax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(2)'!$B$21:$F$21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6-40DA-81FC-C1B7F3BB9F8E}"/>
            </c:ext>
          </c:extLst>
        </c:ser>
        <c:ser>
          <c:idx val="4"/>
          <c:order val="4"/>
          <c:tx>
            <c:strRef>
              <c:f>'Summaries (2)'!$A$22</c:f>
              <c:strCache>
                <c:ptCount val="1"/>
                <c:pt idx="0">
                  <c:v>Ethics/Prof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(2)'!$B$22:$F$22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96-40DA-81FC-C1B7F3BB9F8E}"/>
            </c:ext>
          </c:extLst>
        </c:ser>
        <c:ser>
          <c:idx val="5"/>
          <c:order val="5"/>
          <c:tx>
            <c:strRef>
              <c:f>'Summaries (2)'!$A$23</c:f>
              <c:strCache>
                <c:ptCount val="1"/>
                <c:pt idx="0">
                  <c:v>Law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(2)'!$B$23:$F$23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96-40DA-81FC-C1B7F3BB9F8E}"/>
            </c:ext>
          </c:extLst>
        </c:ser>
        <c:ser>
          <c:idx val="6"/>
          <c:order val="6"/>
          <c:tx>
            <c:strRef>
              <c:f>'Summaries (2)'!$A$24</c:f>
              <c:strCache>
                <c:ptCount val="1"/>
                <c:pt idx="0">
                  <c:v>Ecos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(2)'!$B$24:$F$24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96-40DA-81FC-C1B7F3BB9F8E}"/>
            </c:ext>
          </c:extLst>
        </c:ser>
        <c:ser>
          <c:idx val="7"/>
          <c:order val="7"/>
          <c:tx>
            <c:strRef>
              <c:f>'Summaries (2)'!$A$25</c:f>
              <c:strCache>
                <c:ptCount val="1"/>
                <c:pt idx="0">
                  <c:v>Comp&amp;Systems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(2)'!$B$25:$F$25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96-40DA-81FC-C1B7F3BB9F8E}"/>
            </c:ext>
          </c:extLst>
        </c:ser>
        <c:ser>
          <c:idx val="8"/>
          <c:order val="8"/>
          <c:tx>
            <c:strRef>
              <c:f>'Summaries (2)'!$A$26</c:f>
              <c:strCache>
                <c:ptCount val="1"/>
                <c:pt idx="0">
                  <c:v>Maths &amp; Stats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(2)'!$B$26:$F$26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6-40DA-81FC-C1B7F3BB9F8E}"/>
            </c:ext>
          </c:extLst>
        </c:ser>
        <c:ser>
          <c:idx val="9"/>
          <c:order val="9"/>
          <c:tx>
            <c:strRef>
              <c:f>'Summaries (2)'!$A$27</c:f>
              <c:strCache>
                <c:ptCount val="1"/>
                <c:pt idx="0">
                  <c:v>Mngmt/Entr/Bus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(2)'!$B$27:$F$27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96-40DA-81FC-C1B7F3BB9F8E}"/>
            </c:ext>
          </c:extLst>
        </c:ser>
        <c:ser>
          <c:idx val="10"/>
          <c:order val="10"/>
          <c:tx>
            <c:strRef>
              <c:f>'Summaries (2)'!$A$28</c:f>
              <c:strCache>
                <c:ptCount val="1"/>
                <c:pt idx="0">
                  <c:v>IziZulu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(2)'!$B$28:$F$28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96-40DA-81FC-C1B7F3BB9F8E}"/>
            </c:ext>
          </c:extLst>
        </c:ser>
        <c:ser>
          <c:idx val="11"/>
          <c:order val="11"/>
          <c:tx>
            <c:strRef>
              <c:f>'Summaries (2)'!$A$29</c:f>
              <c:strCache>
                <c:ptCount val="1"/>
                <c:pt idx="0">
                  <c:v>Aca Lit</c:v>
                </c:pt>
              </c:strCache>
            </c:strRef>
          </c:tx>
          <c:invertIfNegative val="0"/>
          <c:cat>
            <c:strRef>
              <c:f>'Summaries (2)'!$B$17:$F$17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'Summaries (2)'!$B$29:$F$29</c:f>
              <c:numCache>
                <c:formatCode>General</c:formatCode>
                <c:ptCount val="5"/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96-40DA-81FC-C1B7F3BB9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556928"/>
        <c:axId val="140444416"/>
        <c:axId val="0"/>
      </c:bar3DChart>
      <c:catAx>
        <c:axId val="14055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Programmes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40444416"/>
        <c:crosses val="autoZero"/>
        <c:auto val="1"/>
        <c:lblAlgn val="ctr"/>
        <c:lblOffset val="100"/>
        <c:noMultiLvlLbl val="0"/>
      </c:catAx>
      <c:valAx>
        <c:axId val="140444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courses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556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Pass rates of students in ITC exam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Sheet3!$A$2:$A$10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Sheet3!$B$2:$B$10</c:f>
              <c:numCache>
                <c:formatCode>General</c:formatCode>
                <c:ptCount val="9"/>
                <c:pt idx="0">
                  <c:v>82</c:v>
                </c:pt>
                <c:pt idx="1">
                  <c:v>83</c:v>
                </c:pt>
                <c:pt idx="2">
                  <c:v>65</c:v>
                </c:pt>
                <c:pt idx="3">
                  <c:v>69</c:v>
                </c:pt>
                <c:pt idx="4">
                  <c:v>74</c:v>
                </c:pt>
                <c:pt idx="5">
                  <c:v>93</c:v>
                </c:pt>
                <c:pt idx="6">
                  <c:v>92</c:v>
                </c:pt>
                <c:pt idx="7">
                  <c:v>89</c:v>
                </c:pt>
                <c:pt idx="8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BC-4470-BAEA-C5FB32F775D2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B</c:v>
                </c:pt>
              </c:strCache>
            </c:strRef>
          </c:tx>
          <c:marker>
            <c:symbol val="none"/>
          </c:marker>
          <c:cat>
            <c:numRef>
              <c:f>Sheet3!$A$2:$A$10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Sheet3!$C$2:$C$10</c:f>
              <c:numCache>
                <c:formatCode>General</c:formatCode>
                <c:ptCount val="9"/>
                <c:pt idx="0">
                  <c:v>82</c:v>
                </c:pt>
                <c:pt idx="1">
                  <c:v>87</c:v>
                </c:pt>
                <c:pt idx="2">
                  <c:v>88</c:v>
                </c:pt>
                <c:pt idx="3">
                  <c:v>97</c:v>
                </c:pt>
                <c:pt idx="4">
                  <c:v>63</c:v>
                </c:pt>
                <c:pt idx="5">
                  <c:v>90</c:v>
                </c:pt>
                <c:pt idx="6">
                  <c:v>85</c:v>
                </c:pt>
                <c:pt idx="7">
                  <c:v>97</c:v>
                </c:pt>
                <c:pt idx="8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BC-4470-BAEA-C5FB32F775D2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C</c:v>
                </c:pt>
              </c:strCache>
            </c:strRef>
          </c:tx>
          <c:marker>
            <c:symbol val="none"/>
          </c:marker>
          <c:cat>
            <c:numRef>
              <c:f>Sheet3!$A$2:$A$10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Sheet3!$D$2:$D$10</c:f>
              <c:numCache>
                <c:formatCode>General</c:formatCode>
                <c:ptCount val="9"/>
                <c:pt idx="0">
                  <c:v>96</c:v>
                </c:pt>
                <c:pt idx="1">
                  <c:v>91</c:v>
                </c:pt>
                <c:pt idx="2">
                  <c:v>85</c:v>
                </c:pt>
                <c:pt idx="3">
                  <c:v>82</c:v>
                </c:pt>
                <c:pt idx="4">
                  <c:v>91</c:v>
                </c:pt>
                <c:pt idx="5">
                  <c:v>97</c:v>
                </c:pt>
                <c:pt idx="6">
                  <c:v>92</c:v>
                </c:pt>
                <c:pt idx="7">
                  <c:v>91</c:v>
                </c:pt>
                <c:pt idx="8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BC-4470-BAEA-C5FB32F775D2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cat>
            <c:numRef>
              <c:f>Sheet3!$A$2:$A$10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Sheet3!$E$2:$E$10</c:f>
              <c:numCache>
                <c:formatCode>General</c:formatCode>
                <c:ptCount val="9"/>
                <c:pt idx="0">
                  <c:v>91</c:v>
                </c:pt>
                <c:pt idx="1">
                  <c:v>46</c:v>
                </c:pt>
                <c:pt idx="2">
                  <c:v>47</c:v>
                </c:pt>
                <c:pt idx="3">
                  <c:v>59</c:v>
                </c:pt>
                <c:pt idx="4">
                  <c:v>65</c:v>
                </c:pt>
                <c:pt idx="5">
                  <c:v>95</c:v>
                </c:pt>
                <c:pt idx="6">
                  <c:v>78</c:v>
                </c:pt>
                <c:pt idx="7">
                  <c:v>85</c:v>
                </c:pt>
                <c:pt idx="8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BC-4470-BAEA-C5FB32F775D2}"/>
            </c:ext>
          </c:extLst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E</c:v>
                </c:pt>
              </c:strCache>
            </c:strRef>
          </c:tx>
          <c:marker>
            <c:symbol val="none"/>
          </c:marker>
          <c:cat>
            <c:numRef>
              <c:f>Sheet3!$A$2:$A$10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Sheet3!$F$2:$F$10</c:f>
              <c:numCache>
                <c:formatCode>General</c:formatCode>
                <c:ptCount val="9"/>
                <c:pt idx="0">
                  <c:v>88</c:v>
                </c:pt>
                <c:pt idx="1">
                  <c:v>97</c:v>
                </c:pt>
                <c:pt idx="2">
                  <c:v>63</c:v>
                </c:pt>
                <c:pt idx="3">
                  <c:v>90</c:v>
                </c:pt>
                <c:pt idx="4">
                  <c:v>85</c:v>
                </c:pt>
                <c:pt idx="5">
                  <c:v>97</c:v>
                </c:pt>
                <c:pt idx="6">
                  <c:v>68</c:v>
                </c:pt>
                <c:pt idx="7">
                  <c:v>97</c:v>
                </c:pt>
                <c:pt idx="8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BC-4470-BAEA-C5FB32F77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76096"/>
        <c:axId val="140678272"/>
      </c:lineChart>
      <c:catAx>
        <c:axId val="14067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678272"/>
        <c:crosses val="autoZero"/>
        <c:auto val="1"/>
        <c:lblAlgn val="ctr"/>
        <c:lblOffset val="100"/>
        <c:noMultiLvlLbl val="0"/>
      </c:catAx>
      <c:valAx>
        <c:axId val="140678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67609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19FD5-AAB2-4C21-99D9-495AAC9DBD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6C553F-A91B-4053-85EC-0656E869CDEC}">
      <dgm:prSet phldrT="[Text]"/>
      <dgm:spPr/>
      <dgm:t>
        <a:bodyPr/>
        <a:lstStyle/>
        <a:p>
          <a:r>
            <a:rPr lang="en-ZA" dirty="0" smtClean="0"/>
            <a:t>knowledge /skills</a:t>
          </a:r>
          <a:endParaRPr lang="en-ZA" dirty="0"/>
        </a:p>
      </dgm:t>
    </dgm:pt>
    <dgm:pt modelId="{26AFF78A-7762-408B-B29B-390B37DFF1DB}" type="parTrans" cxnId="{93ED079E-4B28-4F47-96E1-18E989E397EA}">
      <dgm:prSet/>
      <dgm:spPr/>
      <dgm:t>
        <a:bodyPr/>
        <a:lstStyle/>
        <a:p>
          <a:endParaRPr lang="en-ZA"/>
        </a:p>
      </dgm:t>
    </dgm:pt>
    <dgm:pt modelId="{9DC98D0F-104E-4331-8CD1-0AED030C157A}" type="sibTrans" cxnId="{93ED079E-4B28-4F47-96E1-18E989E397EA}">
      <dgm:prSet/>
      <dgm:spPr/>
      <dgm:t>
        <a:bodyPr/>
        <a:lstStyle/>
        <a:p>
          <a:endParaRPr lang="en-ZA"/>
        </a:p>
      </dgm:t>
    </dgm:pt>
    <dgm:pt modelId="{2A20BB6D-96C3-42E8-BE68-40F2A808ADC9}">
      <dgm:prSet phldrT="[Text]"/>
      <dgm:spPr/>
      <dgm:t>
        <a:bodyPr/>
        <a:lstStyle/>
        <a:p>
          <a:r>
            <a:rPr lang="en-ZA" dirty="0" smtClean="0"/>
            <a:t>curriculum</a:t>
          </a:r>
          <a:endParaRPr lang="en-ZA" dirty="0"/>
        </a:p>
      </dgm:t>
    </dgm:pt>
    <dgm:pt modelId="{401A9F01-8B64-4DCB-A913-2834FC1A6123}" type="parTrans" cxnId="{FC6ABDA1-9EFA-49A4-BF58-88AF44AB6ED4}">
      <dgm:prSet/>
      <dgm:spPr/>
      <dgm:t>
        <a:bodyPr/>
        <a:lstStyle/>
        <a:p>
          <a:endParaRPr lang="en-ZA"/>
        </a:p>
      </dgm:t>
    </dgm:pt>
    <dgm:pt modelId="{78E832C1-F614-4FD7-865F-C552FE95E9F5}" type="sibTrans" cxnId="{FC6ABDA1-9EFA-49A4-BF58-88AF44AB6ED4}">
      <dgm:prSet/>
      <dgm:spPr/>
      <dgm:t>
        <a:bodyPr/>
        <a:lstStyle/>
        <a:p>
          <a:endParaRPr lang="en-ZA"/>
        </a:p>
      </dgm:t>
    </dgm:pt>
    <dgm:pt modelId="{C867663F-6EE9-446B-9AFA-92FFCCD0C2CF}">
      <dgm:prSet phldrT="[Text]"/>
      <dgm:spPr/>
      <dgm:t>
        <a:bodyPr/>
        <a:lstStyle/>
        <a:p>
          <a:r>
            <a:rPr lang="en-ZA" dirty="0" smtClean="0"/>
            <a:t>assessment</a:t>
          </a:r>
          <a:endParaRPr lang="en-ZA" dirty="0"/>
        </a:p>
      </dgm:t>
    </dgm:pt>
    <dgm:pt modelId="{014A6944-3BE0-4B9F-9040-83005518AC1F}" type="parTrans" cxnId="{EA626F67-5E83-4C21-9178-55226F04E964}">
      <dgm:prSet/>
      <dgm:spPr/>
      <dgm:t>
        <a:bodyPr/>
        <a:lstStyle/>
        <a:p>
          <a:endParaRPr lang="en-ZA"/>
        </a:p>
      </dgm:t>
    </dgm:pt>
    <dgm:pt modelId="{0A20AC4E-8FF7-44AE-A25B-4987011F3985}" type="sibTrans" cxnId="{EA626F67-5E83-4C21-9178-55226F04E964}">
      <dgm:prSet/>
      <dgm:spPr/>
      <dgm:t>
        <a:bodyPr/>
        <a:lstStyle/>
        <a:p>
          <a:endParaRPr lang="en-ZA"/>
        </a:p>
      </dgm:t>
    </dgm:pt>
    <dgm:pt modelId="{4D7B5387-C3CA-4D59-AFE6-55F5CD19FB4C}" type="pres">
      <dgm:prSet presAssocID="{0B119FD5-AAB2-4C21-99D9-495AAC9DBD4A}" presName="Name0" presStyleCnt="0">
        <dgm:presLayoutVars>
          <dgm:dir/>
          <dgm:resizeHandles val="exact"/>
        </dgm:presLayoutVars>
      </dgm:prSet>
      <dgm:spPr/>
    </dgm:pt>
    <dgm:pt modelId="{2149F6F8-4A9F-4E9E-988F-69E3EF88DA71}" type="pres">
      <dgm:prSet presAssocID="{B16C553F-A91B-4053-85EC-0656E869CD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F62EAAA-75C1-4F65-B09F-7DF837F0D8A1}" type="pres">
      <dgm:prSet presAssocID="{9DC98D0F-104E-4331-8CD1-0AED030C157A}" presName="sibTrans" presStyleLbl="sibTrans2D1" presStyleIdx="0" presStyleCnt="2"/>
      <dgm:spPr/>
      <dgm:t>
        <a:bodyPr/>
        <a:lstStyle/>
        <a:p>
          <a:endParaRPr lang="en-ZA"/>
        </a:p>
      </dgm:t>
    </dgm:pt>
    <dgm:pt modelId="{57639E89-5BB2-4E73-A91B-A0CDF2B2A04E}" type="pres">
      <dgm:prSet presAssocID="{9DC98D0F-104E-4331-8CD1-0AED030C157A}" presName="connectorText" presStyleLbl="sibTrans2D1" presStyleIdx="0" presStyleCnt="2"/>
      <dgm:spPr/>
      <dgm:t>
        <a:bodyPr/>
        <a:lstStyle/>
        <a:p>
          <a:endParaRPr lang="en-ZA"/>
        </a:p>
      </dgm:t>
    </dgm:pt>
    <dgm:pt modelId="{6456BF47-05A5-4C12-B939-3F79A4A0DFED}" type="pres">
      <dgm:prSet presAssocID="{2A20BB6D-96C3-42E8-BE68-40F2A808AD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E051ED9-3582-4722-A94A-026416B3D228}" type="pres">
      <dgm:prSet presAssocID="{78E832C1-F614-4FD7-865F-C552FE95E9F5}" presName="sibTrans" presStyleLbl="sibTrans2D1" presStyleIdx="1" presStyleCnt="2"/>
      <dgm:spPr/>
      <dgm:t>
        <a:bodyPr/>
        <a:lstStyle/>
        <a:p>
          <a:endParaRPr lang="en-ZA"/>
        </a:p>
      </dgm:t>
    </dgm:pt>
    <dgm:pt modelId="{4D6E1759-F398-44BF-9878-E9229F53253C}" type="pres">
      <dgm:prSet presAssocID="{78E832C1-F614-4FD7-865F-C552FE95E9F5}" presName="connectorText" presStyleLbl="sibTrans2D1" presStyleIdx="1" presStyleCnt="2"/>
      <dgm:spPr/>
      <dgm:t>
        <a:bodyPr/>
        <a:lstStyle/>
        <a:p>
          <a:endParaRPr lang="en-ZA"/>
        </a:p>
      </dgm:t>
    </dgm:pt>
    <dgm:pt modelId="{3819CA90-C911-414D-8D56-67E4FE42D91B}" type="pres">
      <dgm:prSet presAssocID="{C867663F-6EE9-446B-9AFA-92FFCCD0C2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2DE579A-7300-4A90-B135-2F6389D19A76}" type="presOf" srcId="{B16C553F-A91B-4053-85EC-0656E869CDEC}" destId="{2149F6F8-4A9F-4E9E-988F-69E3EF88DA71}" srcOrd="0" destOrd="0" presId="urn:microsoft.com/office/officeart/2005/8/layout/process1"/>
    <dgm:cxn modelId="{93ED079E-4B28-4F47-96E1-18E989E397EA}" srcId="{0B119FD5-AAB2-4C21-99D9-495AAC9DBD4A}" destId="{B16C553F-A91B-4053-85EC-0656E869CDEC}" srcOrd="0" destOrd="0" parTransId="{26AFF78A-7762-408B-B29B-390B37DFF1DB}" sibTransId="{9DC98D0F-104E-4331-8CD1-0AED030C157A}"/>
    <dgm:cxn modelId="{0E40BC77-5903-4B3C-B18B-17CC1114DC6B}" type="presOf" srcId="{9DC98D0F-104E-4331-8CD1-0AED030C157A}" destId="{57639E89-5BB2-4E73-A91B-A0CDF2B2A04E}" srcOrd="1" destOrd="0" presId="urn:microsoft.com/office/officeart/2005/8/layout/process1"/>
    <dgm:cxn modelId="{2365DDCE-CB54-43FF-904D-B6A480C77692}" type="presOf" srcId="{C867663F-6EE9-446B-9AFA-92FFCCD0C2CF}" destId="{3819CA90-C911-414D-8D56-67E4FE42D91B}" srcOrd="0" destOrd="0" presId="urn:microsoft.com/office/officeart/2005/8/layout/process1"/>
    <dgm:cxn modelId="{396DA166-2CBD-45E7-BB07-E73C79DE720F}" type="presOf" srcId="{0B119FD5-AAB2-4C21-99D9-495AAC9DBD4A}" destId="{4D7B5387-C3CA-4D59-AFE6-55F5CD19FB4C}" srcOrd="0" destOrd="0" presId="urn:microsoft.com/office/officeart/2005/8/layout/process1"/>
    <dgm:cxn modelId="{76C71320-EDCA-435A-9540-C29DEECF417D}" type="presOf" srcId="{78E832C1-F614-4FD7-865F-C552FE95E9F5}" destId="{4D6E1759-F398-44BF-9878-E9229F53253C}" srcOrd="1" destOrd="0" presId="urn:microsoft.com/office/officeart/2005/8/layout/process1"/>
    <dgm:cxn modelId="{9CE63B4F-15E8-4774-B2E1-765E3DA406EE}" type="presOf" srcId="{9DC98D0F-104E-4331-8CD1-0AED030C157A}" destId="{AF62EAAA-75C1-4F65-B09F-7DF837F0D8A1}" srcOrd="0" destOrd="0" presId="urn:microsoft.com/office/officeart/2005/8/layout/process1"/>
    <dgm:cxn modelId="{AC8694D7-AB9B-4A62-BB09-193F88D42E24}" type="presOf" srcId="{2A20BB6D-96C3-42E8-BE68-40F2A808ADC9}" destId="{6456BF47-05A5-4C12-B939-3F79A4A0DFED}" srcOrd="0" destOrd="0" presId="urn:microsoft.com/office/officeart/2005/8/layout/process1"/>
    <dgm:cxn modelId="{0780873F-54C5-403F-A34C-6A998665F562}" type="presOf" srcId="{78E832C1-F614-4FD7-865F-C552FE95E9F5}" destId="{1E051ED9-3582-4722-A94A-026416B3D228}" srcOrd="0" destOrd="0" presId="urn:microsoft.com/office/officeart/2005/8/layout/process1"/>
    <dgm:cxn modelId="{EA626F67-5E83-4C21-9178-55226F04E964}" srcId="{0B119FD5-AAB2-4C21-99D9-495AAC9DBD4A}" destId="{C867663F-6EE9-446B-9AFA-92FFCCD0C2CF}" srcOrd="2" destOrd="0" parTransId="{014A6944-3BE0-4B9F-9040-83005518AC1F}" sibTransId="{0A20AC4E-8FF7-44AE-A25B-4987011F3985}"/>
    <dgm:cxn modelId="{FC6ABDA1-9EFA-49A4-BF58-88AF44AB6ED4}" srcId="{0B119FD5-AAB2-4C21-99D9-495AAC9DBD4A}" destId="{2A20BB6D-96C3-42E8-BE68-40F2A808ADC9}" srcOrd="1" destOrd="0" parTransId="{401A9F01-8B64-4DCB-A913-2834FC1A6123}" sibTransId="{78E832C1-F614-4FD7-865F-C552FE95E9F5}"/>
    <dgm:cxn modelId="{B0027DDE-EE03-40A1-B5F9-2F53618867AC}" type="presParOf" srcId="{4D7B5387-C3CA-4D59-AFE6-55F5CD19FB4C}" destId="{2149F6F8-4A9F-4E9E-988F-69E3EF88DA71}" srcOrd="0" destOrd="0" presId="urn:microsoft.com/office/officeart/2005/8/layout/process1"/>
    <dgm:cxn modelId="{DE166D09-E828-4BFB-B186-4847E9C062D9}" type="presParOf" srcId="{4D7B5387-C3CA-4D59-AFE6-55F5CD19FB4C}" destId="{AF62EAAA-75C1-4F65-B09F-7DF837F0D8A1}" srcOrd="1" destOrd="0" presId="urn:microsoft.com/office/officeart/2005/8/layout/process1"/>
    <dgm:cxn modelId="{6E7586B4-E92F-4B24-9C9B-7DAC4261F757}" type="presParOf" srcId="{AF62EAAA-75C1-4F65-B09F-7DF837F0D8A1}" destId="{57639E89-5BB2-4E73-A91B-A0CDF2B2A04E}" srcOrd="0" destOrd="0" presId="urn:microsoft.com/office/officeart/2005/8/layout/process1"/>
    <dgm:cxn modelId="{D8DEAAD4-A120-4CC7-8335-82AA6F8011F9}" type="presParOf" srcId="{4D7B5387-C3CA-4D59-AFE6-55F5CD19FB4C}" destId="{6456BF47-05A5-4C12-B939-3F79A4A0DFED}" srcOrd="2" destOrd="0" presId="urn:microsoft.com/office/officeart/2005/8/layout/process1"/>
    <dgm:cxn modelId="{FCBFADE0-3068-4F88-B3A7-B6BA254FDDC3}" type="presParOf" srcId="{4D7B5387-C3CA-4D59-AFE6-55F5CD19FB4C}" destId="{1E051ED9-3582-4722-A94A-026416B3D228}" srcOrd="3" destOrd="0" presId="urn:microsoft.com/office/officeart/2005/8/layout/process1"/>
    <dgm:cxn modelId="{D6E52350-9E20-4410-8FB0-A6E6B53907E0}" type="presParOf" srcId="{1E051ED9-3582-4722-A94A-026416B3D228}" destId="{4D6E1759-F398-44BF-9878-E9229F53253C}" srcOrd="0" destOrd="0" presId="urn:microsoft.com/office/officeart/2005/8/layout/process1"/>
    <dgm:cxn modelId="{0562C7A3-7A1F-473C-AB1A-F5F9E41BC84F}" type="presParOf" srcId="{4D7B5387-C3CA-4D59-AFE6-55F5CD19FB4C}" destId="{3819CA90-C911-414D-8D56-67E4FE42D9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FE99F-355C-4B4C-A988-04A71B2A3C56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1FE0A115-1D5F-4AA8-BCA4-276089EA3FE8}">
      <dgm:prSet phldrT="[Text]"/>
      <dgm:spPr/>
      <dgm:t>
        <a:bodyPr/>
        <a:lstStyle/>
        <a:p>
          <a:r>
            <a:rPr lang="en-ZA" dirty="0" smtClean="0"/>
            <a:t>Selection</a:t>
          </a:r>
          <a:endParaRPr lang="en-ZA" dirty="0"/>
        </a:p>
      </dgm:t>
    </dgm:pt>
    <dgm:pt modelId="{ABEF902F-CF16-44A1-A5CD-3AD9972D41EB}" type="parTrans" cxnId="{A53DCFA7-0AF0-492E-876A-0EAA32DF3E43}">
      <dgm:prSet/>
      <dgm:spPr/>
      <dgm:t>
        <a:bodyPr/>
        <a:lstStyle/>
        <a:p>
          <a:endParaRPr lang="en-ZA"/>
        </a:p>
      </dgm:t>
    </dgm:pt>
    <dgm:pt modelId="{B70003F7-C182-4F11-8BC3-59F1218F44A6}" type="sibTrans" cxnId="{A53DCFA7-0AF0-492E-876A-0EAA32DF3E43}">
      <dgm:prSet/>
      <dgm:spPr/>
      <dgm:t>
        <a:bodyPr/>
        <a:lstStyle/>
        <a:p>
          <a:endParaRPr lang="en-ZA"/>
        </a:p>
      </dgm:t>
    </dgm:pt>
    <dgm:pt modelId="{F2C03AB5-A0DB-4803-94C4-261BE4045D74}">
      <dgm:prSet phldrT="[Text]"/>
      <dgm:spPr/>
      <dgm:t>
        <a:bodyPr/>
        <a:lstStyle/>
        <a:p>
          <a:r>
            <a:rPr lang="en-ZA" dirty="0" smtClean="0"/>
            <a:t>Pacing</a:t>
          </a:r>
          <a:endParaRPr lang="en-ZA" dirty="0"/>
        </a:p>
      </dgm:t>
    </dgm:pt>
    <dgm:pt modelId="{FE57D6D0-B8B1-40F7-A157-4DEDF90620EF}" type="parTrans" cxnId="{98809CA1-C92E-40FE-A5EC-0702258EF084}">
      <dgm:prSet/>
      <dgm:spPr/>
      <dgm:t>
        <a:bodyPr/>
        <a:lstStyle/>
        <a:p>
          <a:endParaRPr lang="en-ZA"/>
        </a:p>
      </dgm:t>
    </dgm:pt>
    <dgm:pt modelId="{BE54A295-558F-4758-837F-AB59F25F3C8F}" type="sibTrans" cxnId="{98809CA1-C92E-40FE-A5EC-0702258EF084}">
      <dgm:prSet/>
      <dgm:spPr/>
      <dgm:t>
        <a:bodyPr/>
        <a:lstStyle/>
        <a:p>
          <a:endParaRPr lang="en-ZA"/>
        </a:p>
      </dgm:t>
    </dgm:pt>
    <dgm:pt modelId="{33D54DF6-BC2E-4A51-A138-2AC0BB1303ED}">
      <dgm:prSet phldrT="[Text]"/>
      <dgm:spPr/>
      <dgm:t>
        <a:bodyPr/>
        <a:lstStyle/>
        <a:p>
          <a:r>
            <a:rPr lang="en-ZA" dirty="0" smtClean="0"/>
            <a:t>Sequence</a:t>
          </a:r>
          <a:endParaRPr lang="en-ZA" dirty="0"/>
        </a:p>
      </dgm:t>
    </dgm:pt>
    <dgm:pt modelId="{0966E8E5-E53A-478C-8F59-4D74A1C37819}" type="parTrans" cxnId="{7B66DC43-40E1-4DB2-AB50-C0313F29E3B8}">
      <dgm:prSet/>
      <dgm:spPr/>
      <dgm:t>
        <a:bodyPr/>
        <a:lstStyle/>
        <a:p>
          <a:endParaRPr lang="en-ZA"/>
        </a:p>
      </dgm:t>
    </dgm:pt>
    <dgm:pt modelId="{56FFFA83-93DB-4B43-97B0-3AC6510E8453}" type="sibTrans" cxnId="{7B66DC43-40E1-4DB2-AB50-C0313F29E3B8}">
      <dgm:prSet/>
      <dgm:spPr/>
      <dgm:t>
        <a:bodyPr/>
        <a:lstStyle/>
        <a:p>
          <a:endParaRPr lang="en-ZA"/>
        </a:p>
      </dgm:t>
    </dgm:pt>
    <dgm:pt modelId="{758CB78A-20B8-4380-8A7A-217C6420504B}">
      <dgm:prSet phldrT="[Text]"/>
      <dgm:spPr/>
      <dgm:t>
        <a:bodyPr/>
        <a:lstStyle/>
        <a:p>
          <a:r>
            <a:rPr lang="en-ZA" dirty="0" smtClean="0"/>
            <a:t>Evaluation</a:t>
          </a:r>
          <a:endParaRPr lang="en-ZA" dirty="0"/>
        </a:p>
      </dgm:t>
    </dgm:pt>
    <dgm:pt modelId="{EB9BF1B0-AE83-4BDE-BA2F-B9FCEC9D1019}" type="parTrans" cxnId="{0E4ADB41-4C9C-4E82-BCDE-3CB9E65041DD}">
      <dgm:prSet/>
      <dgm:spPr/>
      <dgm:t>
        <a:bodyPr/>
        <a:lstStyle/>
        <a:p>
          <a:endParaRPr lang="en-ZA"/>
        </a:p>
      </dgm:t>
    </dgm:pt>
    <dgm:pt modelId="{532471F3-CAE9-483F-87CC-E5B92B67859F}" type="sibTrans" cxnId="{0E4ADB41-4C9C-4E82-BCDE-3CB9E65041DD}">
      <dgm:prSet/>
      <dgm:spPr/>
      <dgm:t>
        <a:bodyPr/>
        <a:lstStyle/>
        <a:p>
          <a:endParaRPr lang="en-ZA"/>
        </a:p>
      </dgm:t>
    </dgm:pt>
    <dgm:pt modelId="{58D6FC2E-4178-45A8-AD69-2E78964A9B55}" type="pres">
      <dgm:prSet presAssocID="{E5FFE99F-355C-4B4C-A988-04A71B2A3C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720EC03-F50E-4DED-8265-FAA077D09874}" type="pres">
      <dgm:prSet presAssocID="{E5FFE99F-355C-4B4C-A988-04A71B2A3C56}" presName="diamond" presStyleLbl="bgShp" presStyleIdx="0" presStyleCnt="1"/>
      <dgm:spPr/>
    </dgm:pt>
    <dgm:pt modelId="{27DEDC19-143F-4A38-A3BB-E263AE801515}" type="pres">
      <dgm:prSet presAssocID="{E5FFE99F-355C-4B4C-A988-04A71B2A3C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9CF2A9-2A90-4963-87EA-A4A60C1B2538}" type="pres">
      <dgm:prSet presAssocID="{E5FFE99F-355C-4B4C-A988-04A71B2A3C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E978F6-4BFF-4946-A7C5-9F4251BEB5EE}" type="pres">
      <dgm:prSet presAssocID="{E5FFE99F-355C-4B4C-A988-04A71B2A3C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99BCC84-53F3-44B8-B263-DA2AFBA0FD4D}" type="pres">
      <dgm:prSet presAssocID="{E5FFE99F-355C-4B4C-A988-04A71B2A3C5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C914BA3-8AB5-40B7-B00E-B0CAB0317742}" type="presOf" srcId="{758CB78A-20B8-4380-8A7A-217C6420504B}" destId="{199BCC84-53F3-44B8-B263-DA2AFBA0FD4D}" srcOrd="0" destOrd="0" presId="urn:microsoft.com/office/officeart/2005/8/layout/matrix3"/>
    <dgm:cxn modelId="{7B66DC43-40E1-4DB2-AB50-C0313F29E3B8}" srcId="{E5FFE99F-355C-4B4C-A988-04A71B2A3C56}" destId="{33D54DF6-BC2E-4A51-A138-2AC0BB1303ED}" srcOrd="2" destOrd="0" parTransId="{0966E8E5-E53A-478C-8F59-4D74A1C37819}" sibTransId="{56FFFA83-93DB-4B43-97B0-3AC6510E8453}"/>
    <dgm:cxn modelId="{294AD6CD-8CAE-4042-9D05-997AFAE13297}" type="presOf" srcId="{F2C03AB5-A0DB-4803-94C4-261BE4045D74}" destId="{2D9CF2A9-2A90-4963-87EA-A4A60C1B2538}" srcOrd="0" destOrd="0" presId="urn:microsoft.com/office/officeart/2005/8/layout/matrix3"/>
    <dgm:cxn modelId="{A53DCFA7-0AF0-492E-876A-0EAA32DF3E43}" srcId="{E5FFE99F-355C-4B4C-A988-04A71B2A3C56}" destId="{1FE0A115-1D5F-4AA8-BCA4-276089EA3FE8}" srcOrd="0" destOrd="0" parTransId="{ABEF902F-CF16-44A1-A5CD-3AD9972D41EB}" sibTransId="{B70003F7-C182-4F11-8BC3-59F1218F44A6}"/>
    <dgm:cxn modelId="{96340BB2-0517-4F27-8776-F10799A93592}" type="presOf" srcId="{1FE0A115-1D5F-4AA8-BCA4-276089EA3FE8}" destId="{27DEDC19-143F-4A38-A3BB-E263AE801515}" srcOrd="0" destOrd="0" presId="urn:microsoft.com/office/officeart/2005/8/layout/matrix3"/>
    <dgm:cxn modelId="{7C3B94FC-6B2F-4B04-B628-8E90AE68C84B}" type="presOf" srcId="{33D54DF6-BC2E-4A51-A138-2AC0BB1303ED}" destId="{88E978F6-4BFF-4946-A7C5-9F4251BEB5EE}" srcOrd="0" destOrd="0" presId="urn:microsoft.com/office/officeart/2005/8/layout/matrix3"/>
    <dgm:cxn modelId="{D1693D4A-4B0C-419E-AF23-669BA7D0F1B6}" type="presOf" srcId="{E5FFE99F-355C-4B4C-A988-04A71B2A3C56}" destId="{58D6FC2E-4178-45A8-AD69-2E78964A9B55}" srcOrd="0" destOrd="0" presId="urn:microsoft.com/office/officeart/2005/8/layout/matrix3"/>
    <dgm:cxn modelId="{98809CA1-C92E-40FE-A5EC-0702258EF084}" srcId="{E5FFE99F-355C-4B4C-A988-04A71B2A3C56}" destId="{F2C03AB5-A0DB-4803-94C4-261BE4045D74}" srcOrd="1" destOrd="0" parTransId="{FE57D6D0-B8B1-40F7-A157-4DEDF90620EF}" sibTransId="{BE54A295-558F-4758-837F-AB59F25F3C8F}"/>
    <dgm:cxn modelId="{0E4ADB41-4C9C-4E82-BCDE-3CB9E65041DD}" srcId="{E5FFE99F-355C-4B4C-A988-04A71B2A3C56}" destId="{758CB78A-20B8-4380-8A7A-217C6420504B}" srcOrd="3" destOrd="0" parTransId="{EB9BF1B0-AE83-4BDE-BA2F-B9FCEC9D1019}" sibTransId="{532471F3-CAE9-483F-87CC-E5B92B67859F}"/>
    <dgm:cxn modelId="{A6028A67-46A0-4738-9088-BAE6669F3886}" type="presParOf" srcId="{58D6FC2E-4178-45A8-AD69-2E78964A9B55}" destId="{F720EC03-F50E-4DED-8265-FAA077D09874}" srcOrd="0" destOrd="0" presId="urn:microsoft.com/office/officeart/2005/8/layout/matrix3"/>
    <dgm:cxn modelId="{214013E1-9353-445D-9BA0-58814105DAB0}" type="presParOf" srcId="{58D6FC2E-4178-45A8-AD69-2E78964A9B55}" destId="{27DEDC19-143F-4A38-A3BB-E263AE801515}" srcOrd="1" destOrd="0" presId="urn:microsoft.com/office/officeart/2005/8/layout/matrix3"/>
    <dgm:cxn modelId="{AAE4B391-2ABB-4411-B5E5-2BEC19E4C0EF}" type="presParOf" srcId="{58D6FC2E-4178-45A8-AD69-2E78964A9B55}" destId="{2D9CF2A9-2A90-4963-87EA-A4A60C1B2538}" srcOrd="2" destOrd="0" presId="urn:microsoft.com/office/officeart/2005/8/layout/matrix3"/>
    <dgm:cxn modelId="{7F804711-5488-44D0-B160-7ADA98158324}" type="presParOf" srcId="{58D6FC2E-4178-45A8-AD69-2E78964A9B55}" destId="{88E978F6-4BFF-4946-A7C5-9F4251BEB5EE}" srcOrd="3" destOrd="0" presId="urn:microsoft.com/office/officeart/2005/8/layout/matrix3"/>
    <dgm:cxn modelId="{763A79DE-063E-4F18-9FA8-EFAC77E86DEF}" type="presParOf" srcId="{58D6FC2E-4178-45A8-AD69-2E78964A9B55}" destId="{199BCC84-53F3-44B8-B263-DA2AFBA0FD4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9F6F8-4A9F-4E9E-988F-69E3EF88DA71}">
      <dsp:nvSpPr>
        <dsp:cNvPr id="0" name=""/>
        <dsp:cNvSpPr/>
      </dsp:nvSpPr>
      <dsp:spPr>
        <a:xfrm>
          <a:off x="6931" y="1092960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knowledge /skills</a:t>
          </a:r>
          <a:endParaRPr lang="en-ZA" sz="2900" kern="1200" dirty="0"/>
        </a:p>
      </dsp:txBody>
      <dsp:txXfrm>
        <a:off x="43340" y="1129369"/>
        <a:ext cx="1998981" cy="1170261"/>
      </dsp:txXfrm>
    </dsp:sp>
    <dsp:sp modelId="{AF62EAAA-75C1-4F65-B09F-7DF837F0D8A1}">
      <dsp:nvSpPr>
        <dsp:cNvPr id="0" name=""/>
        <dsp:cNvSpPr/>
      </dsp:nvSpPr>
      <dsp:spPr>
        <a:xfrm>
          <a:off x="2285910" y="145759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200" kern="1200"/>
        </a:p>
      </dsp:txBody>
      <dsp:txXfrm>
        <a:off x="2285910" y="1560357"/>
        <a:ext cx="307455" cy="308284"/>
      </dsp:txXfrm>
    </dsp:sp>
    <dsp:sp modelId="{6456BF47-05A5-4C12-B939-3F79A4A0DFED}">
      <dsp:nvSpPr>
        <dsp:cNvPr id="0" name=""/>
        <dsp:cNvSpPr/>
      </dsp:nvSpPr>
      <dsp:spPr>
        <a:xfrm>
          <a:off x="2907450" y="1092960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curriculum</a:t>
          </a:r>
          <a:endParaRPr lang="en-ZA" sz="2900" kern="1200" dirty="0"/>
        </a:p>
      </dsp:txBody>
      <dsp:txXfrm>
        <a:off x="2943859" y="1129369"/>
        <a:ext cx="1998981" cy="1170261"/>
      </dsp:txXfrm>
    </dsp:sp>
    <dsp:sp modelId="{1E051ED9-3582-4722-A94A-026416B3D228}">
      <dsp:nvSpPr>
        <dsp:cNvPr id="0" name=""/>
        <dsp:cNvSpPr/>
      </dsp:nvSpPr>
      <dsp:spPr>
        <a:xfrm>
          <a:off x="5186429" y="145759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200" kern="1200"/>
        </a:p>
      </dsp:txBody>
      <dsp:txXfrm>
        <a:off x="5186429" y="1560357"/>
        <a:ext cx="307455" cy="308284"/>
      </dsp:txXfrm>
    </dsp:sp>
    <dsp:sp modelId="{3819CA90-C911-414D-8D56-67E4FE42D91B}">
      <dsp:nvSpPr>
        <dsp:cNvPr id="0" name=""/>
        <dsp:cNvSpPr/>
      </dsp:nvSpPr>
      <dsp:spPr>
        <a:xfrm>
          <a:off x="5807969" y="1092960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assessment</a:t>
          </a:r>
          <a:endParaRPr lang="en-ZA" sz="2900" kern="1200" dirty="0"/>
        </a:p>
      </dsp:txBody>
      <dsp:txXfrm>
        <a:off x="5844378" y="1129369"/>
        <a:ext cx="1998981" cy="1170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0EC03-F50E-4DED-8265-FAA077D09874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DC19-143F-4A38-A3BB-E263AE801515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Selection</a:t>
          </a:r>
          <a:endParaRPr lang="en-ZA" sz="2300" kern="1200" dirty="0"/>
        </a:p>
      </dsp:txBody>
      <dsp:txXfrm>
        <a:off x="1479451" y="463451"/>
        <a:ext cx="1430218" cy="1430218"/>
      </dsp:txXfrm>
    </dsp:sp>
    <dsp:sp modelId="{2D9CF2A9-2A90-4963-87EA-A4A60C1B2538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Pacing</a:t>
          </a:r>
          <a:endParaRPr lang="en-ZA" sz="2300" kern="1200" dirty="0"/>
        </a:p>
      </dsp:txBody>
      <dsp:txXfrm>
        <a:off x="3186331" y="463451"/>
        <a:ext cx="1430218" cy="1430218"/>
      </dsp:txXfrm>
    </dsp:sp>
    <dsp:sp modelId="{88E978F6-4BFF-4946-A7C5-9F4251BEB5EE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Sequence</a:t>
          </a:r>
          <a:endParaRPr lang="en-ZA" sz="2300" kern="1200" dirty="0"/>
        </a:p>
      </dsp:txBody>
      <dsp:txXfrm>
        <a:off x="1479451" y="2170331"/>
        <a:ext cx="1430218" cy="1430218"/>
      </dsp:txXfrm>
    </dsp:sp>
    <dsp:sp modelId="{199BCC84-53F3-44B8-B263-DA2AFBA0FD4D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Evaluation</a:t>
          </a:r>
          <a:endParaRPr lang="en-ZA" sz="23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</cdr:x>
      <cdr:y>0.66667</cdr:y>
    </cdr:from>
    <cdr:to>
      <cdr:x>0.74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8880" y="25869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955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027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955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99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955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027" y="6456699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955">
              <a:defRPr sz="1200"/>
            </a:lvl1pPr>
          </a:lstStyle>
          <a:p>
            <a:pPr>
              <a:defRPr/>
            </a:pPr>
            <a:fld id="{B9DA50BD-9547-4A79-967D-8637A48BB79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973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9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32" y="0"/>
            <a:ext cx="4279918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9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1" y="3229443"/>
            <a:ext cx="7240809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2"/>
            <a:ext cx="4279918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95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32" y="6457792"/>
            <a:ext cx="4279918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955">
              <a:defRPr sz="1200"/>
            </a:lvl1pPr>
          </a:lstStyle>
          <a:p>
            <a:pPr>
              <a:defRPr/>
            </a:pPr>
            <a:fld id="{3C13E4B9-8D88-4180-8B07-28A04CA86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08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relevant size, geographical location, and the length of time that these programmes have been accredited by SAICA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453B-607E-4A1E-A040-3C7021624BDE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63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130436"/>
            <a:ext cx="7632848" cy="1470025"/>
          </a:xfrm>
        </p:spPr>
        <p:txBody>
          <a:bodyPr/>
          <a:lstStyle>
            <a:lvl1pPr>
              <a:defRPr b="1" cap="all" baseline="0">
                <a:solidFill>
                  <a:srgbClr val="0136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672" y="3861048"/>
            <a:ext cx="625678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13660"/>
                </a:solidFill>
              </a:defRPr>
            </a:lvl1pPr>
            <a:lvl2pPr marL="4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2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655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8344" y="260648"/>
            <a:ext cx="1337320" cy="6552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260648"/>
            <a:ext cx="6235824" cy="6552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877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03351" y="115889"/>
            <a:ext cx="7632700" cy="66254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313" indent="-457200">
              <a:buFont typeface="Arial" panose="020B0604020202020204" pitchFamily="34" charset="0"/>
              <a:buChar char="•"/>
              <a:defRPr/>
            </a:lvl2pPr>
            <a:lvl3pPr marL="1257127" indent="-342900">
              <a:buFont typeface="Arial" panose="020B0604020202020204" pitchFamily="34" charset="0"/>
              <a:buChar char="•"/>
              <a:defRPr/>
            </a:lvl3pPr>
            <a:lvl4pPr marL="1371340" indent="0">
              <a:buNone/>
              <a:defRPr/>
            </a:lvl4pPr>
            <a:lvl5pPr marL="1828453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496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77264"/>
            <a:ext cx="9144000" cy="44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78635"/>
            <a:ext cx="6858000" cy="1409984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rgbClr val="0136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02091"/>
            <a:ext cx="6858000" cy="9464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36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4D61D9E-38F1-4C03-AAC2-39AB21E23CA6}" type="datetimeFigureOut">
              <a:rPr lang="en-ZA" smtClean="0"/>
              <a:pPr/>
              <a:t>2017/08/16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F80551-9CC2-42C2-889B-5E2D523A1178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 descr="Banner in 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104"/>
            <a:ext cx="9144000" cy="1072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26" y="1837347"/>
            <a:ext cx="3123948" cy="9519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785103"/>
            <a:ext cx="9144000" cy="106645"/>
          </a:xfrm>
          <a:prstGeom prst="rect">
            <a:avLst/>
          </a:prstGeom>
          <a:solidFill>
            <a:srgbClr val="CBAE7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1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6776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6553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2158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51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4785"/>
            <a:ext cx="3867150" cy="43924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5"/>
            <a:ext cx="3867150" cy="439248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115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8316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452960"/>
            <a:ext cx="3868737" cy="46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060848"/>
            <a:ext cx="3868737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52960"/>
            <a:ext cx="3887788" cy="46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60848"/>
            <a:ext cx="3887788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795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519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8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7" y="274639"/>
            <a:ext cx="7848872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7" y="1556794"/>
            <a:ext cx="7848872" cy="504056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1780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6632"/>
            <a:ext cx="2949575" cy="11521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412776"/>
            <a:ext cx="5220716" cy="4448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412776"/>
            <a:ext cx="2949575" cy="4456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77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2949575" cy="12241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412776"/>
            <a:ext cx="5148708" cy="44482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412776"/>
            <a:ext cx="2949575" cy="4456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38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779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6256" y="1412774"/>
            <a:ext cx="1971675" cy="44644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412775"/>
            <a:ext cx="6804248" cy="4464497"/>
          </a:xfr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690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50" y="4353134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50" y="2852938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73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7" y="1628803"/>
            <a:ext cx="3903715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617" y="1628803"/>
            <a:ext cx="3903715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15620" y="274639"/>
            <a:ext cx="7843333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32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4" y="1556792"/>
            <a:ext cx="38267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4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4" indent="0">
              <a:buNone/>
              <a:defRPr sz="1600" b="1"/>
            </a:lvl5pPr>
            <a:lvl6pPr marL="2285567" indent="0">
              <a:buNone/>
              <a:defRPr sz="1600" b="1"/>
            </a:lvl6pPr>
            <a:lvl7pPr marL="2742680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883" y="2276872"/>
            <a:ext cx="3824223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065" y="1556792"/>
            <a:ext cx="3828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4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4" indent="0">
              <a:buNone/>
              <a:defRPr sz="1600" b="1"/>
            </a:lvl5pPr>
            <a:lvl6pPr marL="2285567" indent="0">
              <a:buNone/>
              <a:defRPr sz="1600" b="1"/>
            </a:lvl6pPr>
            <a:lvl7pPr marL="2742680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878" y="2276872"/>
            <a:ext cx="3825751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74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65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10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2" y="260648"/>
            <a:ext cx="4823719" cy="64807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610" y="1422701"/>
            <a:ext cx="3008313" cy="5318667"/>
          </a:xfrm>
        </p:spPr>
        <p:txBody>
          <a:bodyPr/>
          <a:lstStyle>
            <a:lvl1pPr marL="0" indent="0">
              <a:buNone/>
              <a:defRPr sz="1400"/>
            </a:lvl1pPr>
            <a:lvl2pPr marL="457114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900"/>
            </a:lvl4pPr>
            <a:lvl5pPr marL="1828454" indent="0">
              <a:buNone/>
              <a:defRPr sz="900"/>
            </a:lvl5pPr>
            <a:lvl6pPr marL="2285567" indent="0">
              <a:buNone/>
              <a:defRPr sz="900"/>
            </a:lvl6pPr>
            <a:lvl7pPr marL="2742680" indent="0">
              <a:buNone/>
              <a:defRPr sz="900"/>
            </a:lvl7pPr>
            <a:lvl8pPr marL="3199794" indent="0">
              <a:buNone/>
              <a:defRPr sz="900"/>
            </a:lvl8pPr>
            <a:lvl9pPr marL="36569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36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166520"/>
            <a:ext cx="674015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548681"/>
            <a:ext cx="6740152" cy="44644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4" indent="0">
              <a:buNone/>
              <a:defRPr sz="2800"/>
            </a:lvl2pPr>
            <a:lvl3pPr marL="914226" indent="0">
              <a:buNone/>
              <a:defRPr sz="2400"/>
            </a:lvl3pPr>
            <a:lvl4pPr marL="1371341" indent="0">
              <a:buNone/>
              <a:defRPr sz="2000"/>
            </a:lvl4pPr>
            <a:lvl5pPr marL="1828454" indent="0">
              <a:buNone/>
              <a:defRPr sz="2000"/>
            </a:lvl5pPr>
            <a:lvl6pPr marL="2285567" indent="0">
              <a:buNone/>
              <a:defRPr sz="2000"/>
            </a:lvl6pPr>
            <a:lvl7pPr marL="2742680" indent="0">
              <a:buNone/>
              <a:defRPr sz="2000"/>
            </a:lvl7pPr>
            <a:lvl8pPr marL="3199794" indent="0">
              <a:buNone/>
              <a:defRPr sz="2000"/>
            </a:lvl8pPr>
            <a:lvl9pPr marL="365690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733258"/>
            <a:ext cx="674015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4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900"/>
            </a:lvl4pPr>
            <a:lvl5pPr marL="1828454" indent="0">
              <a:buNone/>
              <a:defRPr sz="900"/>
            </a:lvl5pPr>
            <a:lvl6pPr marL="2285567" indent="0">
              <a:buNone/>
              <a:defRPr sz="900"/>
            </a:lvl6pPr>
            <a:lvl7pPr marL="2742680" indent="0">
              <a:buNone/>
              <a:defRPr sz="900"/>
            </a:lvl7pPr>
            <a:lvl8pPr marL="3199794" indent="0">
              <a:buNone/>
              <a:defRPr sz="900"/>
            </a:lvl8pPr>
            <a:lvl9pPr marL="36569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46188" y="274638"/>
            <a:ext cx="771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ZA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6188" y="1600200"/>
            <a:ext cx="77120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6" name="Picture 5" descr="Numbers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0" b="51545"/>
          <a:stretch/>
        </p:blipFill>
        <p:spPr>
          <a:xfrm rot="5400000">
            <a:off x="-2918777" y="2921100"/>
            <a:ext cx="6872400" cy="10301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5400000">
            <a:off x="-2354473" y="3329059"/>
            <a:ext cx="6871156" cy="213037"/>
          </a:xfrm>
          <a:prstGeom prst="rect">
            <a:avLst/>
          </a:prstGeom>
          <a:solidFill>
            <a:srgbClr val="CBAE7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37217"/>
            <a:ext cx="1937991" cy="576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4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7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4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4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3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3761"/>
            <a:ext cx="7886700" cy="432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Numbers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0" b="51545"/>
          <a:stretch/>
        </p:blipFill>
        <p:spPr>
          <a:xfrm>
            <a:off x="0" y="0"/>
            <a:ext cx="9144000" cy="13707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86934"/>
            <a:ext cx="9144000" cy="106645"/>
          </a:xfrm>
          <a:prstGeom prst="rect">
            <a:avLst/>
          </a:prstGeom>
          <a:solidFill>
            <a:srgbClr val="CBAE7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51" y="6096545"/>
            <a:ext cx="2046873" cy="608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19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276872"/>
            <a:ext cx="6939520" cy="3097243"/>
          </a:xfrm>
        </p:spPr>
        <p:txBody>
          <a:bodyPr>
            <a:noAutofit/>
          </a:bodyPr>
          <a:lstStyle/>
          <a:p>
            <a:r>
              <a:rPr lang="en-ZA" sz="3200" dirty="0" smtClean="0"/>
              <a:t>Educating accounting professionals: investigating the relevance of an overloaded curriculum</a:t>
            </a:r>
            <a:endParaRPr lang="en-Z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  <a:p>
            <a:r>
              <a:rPr lang="en-ZA" dirty="0" smtClean="0"/>
              <a:t>Ilse Lubbe 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786" y="4154723"/>
            <a:ext cx="1367692" cy="149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1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Weighting of disciplines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006357"/>
              </p:ext>
            </p:extLst>
          </p:nvPr>
        </p:nvGraphicFramePr>
        <p:xfrm>
          <a:off x="989045" y="1556792"/>
          <a:ext cx="7165910" cy="422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counts?</a:t>
            </a:r>
            <a:endParaRPr lang="en-ZA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1572699"/>
              </p:ext>
            </p:extLst>
          </p:nvPr>
        </p:nvGraphicFramePr>
        <p:xfrm>
          <a:off x="467544" y="1556792"/>
          <a:ext cx="84249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4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Students’ performance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45868"/>
              </p:ext>
            </p:extLst>
          </p:nvPr>
        </p:nvGraphicFramePr>
        <p:xfrm>
          <a:off x="611560" y="1628800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23528" y="5157192"/>
            <a:ext cx="5688632" cy="1440160"/>
          </a:xfrm>
          <a:prstGeom prst="wedgeRoundRectCallout">
            <a:avLst>
              <a:gd name="adj1" fmla="val -43885"/>
              <a:gd name="adj2" fmla="val -790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i="1" dirty="0" smtClean="0"/>
              <a:t>“We are so proud ... that is such an indicator of the quality of our graduates .. “ </a:t>
            </a:r>
            <a:r>
              <a:rPr lang="en-ZA" dirty="0" smtClean="0"/>
              <a:t>[Fort Hare comes out tops, SAICA, 2016]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59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Other observations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3528392"/>
          </a:xfrm>
        </p:spPr>
        <p:txBody>
          <a:bodyPr>
            <a:normAutofit/>
          </a:bodyPr>
          <a:lstStyle/>
          <a:p>
            <a:r>
              <a:rPr lang="en-ZA" dirty="0" smtClean="0"/>
              <a:t>Programmes tailored around SAICA CF</a:t>
            </a:r>
          </a:p>
          <a:p>
            <a:r>
              <a:rPr lang="en-ZA" dirty="0" smtClean="0"/>
              <a:t>Different levels of completeness </a:t>
            </a:r>
            <a:r>
              <a:rPr lang="en-ZA" dirty="0" smtClean="0"/>
              <a:t>and accessibility of information on websites</a:t>
            </a:r>
          </a:p>
          <a:p>
            <a:r>
              <a:rPr lang="en-ZA" dirty="0" smtClean="0"/>
              <a:t>Institutions </a:t>
            </a:r>
            <a:r>
              <a:rPr lang="en-ZA" dirty="0" smtClean="0"/>
              <a:t>that were subject to restructuring and reorganisations provided more comprehensive, clearer and relevant information</a:t>
            </a:r>
          </a:p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139702" cy="14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7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744415" cy="100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800" spc="200" dirty="0">
                <a:solidFill>
                  <a:srgbClr val="262626"/>
                </a:solidFill>
                <a:ea typeface="+mj-ea"/>
                <a:cs typeface="+mj-cs"/>
              </a:rPr>
              <a:t>What is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772816"/>
            <a:ext cx="3744416" cy="28859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400" dirty="0" smtClean="0"/>
              <a:t>Ethics &amp; Professional skills</a:t>
            </a:r>
          </a:p>
          <a:p>
            <a:r>
              <a:rPr lang="en-ZA" sz="2400" dirty="0" smtClean="0"/>
              <a:t>Language: </a:t>
            </a:r>
            <a:r>
              <a:rPr lang="en-ZA" sz="2400" dirty="0"/>
              <a:t>basic </a:t>
            </a:r>
            <a:r>
              <a:rPr lang="en-ZA" sz="2400" dirty="0" err="1" smtClean="0"/>
              <a:t>IziZulu</a:t>
            </a:r>
            <a:endParaRPr lang="en-ZA" sz="2400" dirty="0" smtClean="0"/>
          </a:p>
          <a:p>
            <a:r>
              <a:rPr lang="en-ZA" sz="2400" dirty="0"/>
              <a:t>Academic Literacy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5220072" y="188640"/>
            <a:ext cx="3526971" cy="100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cap="none" dirty="0" smtClean="0">
                <a:latin typeface="+mn-lt"/>
              </a:rPr>
              <a:t>What is missing</a:t>
            </a:r>
            <a:r>
              <a:rPr lang="en-ZA" b="1" dirty="0" smtClean="0">
                <a:latin typeface="+mn-lt"/>
              </a:rPr>
              <a:t>?</a:t>
            </a:r>
            <a:endParaRPr lang="en-ZA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2080" y="1772816"/>
            <a:ext cx="3526972" cy="36724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/>
              <a:t>Personal finance literacy</a:t>
            </a:r>
          </a:p>
          <a:p>
            <a:r>
              <a:rPr lang="en-ZA" sz="2400" dirty="0" smtClean="0"/>
              <a:t>Capstone courses and integration (with IS)</a:t>
            </a:r>
          </a:p>
          <a:p>
            <a:r>
              <a:rPr lang="en-ZA" sz="2400" dirty="0" smtClean="0"/>
              <a:t>Accountability &amp; sustainability</a:t>
            </a:r>
          </a:p>
          <a:p>
            <a:r>
              <a:rPr lang="en-ZA" sz="2400" dirty="0" smtClean="0"/>
              <a:t>Localised curriculum – towards the needs of SA’s developing economy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5"/>
            <a:ext cx="4851919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Limitations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Visible curriculum – selection, pacing, sequence</a:t>
            </a:r>
          </a:p>
          <a:p>
            <a:r>
              <a:rPr lang="en-ZA" dirty="0" smtClean="0"/>
              <a:t>Hidden curriculum – not visible:  framing</a:t>
            </a:r>
          </a:p>
          <a:p>
            <a:pPr lvl="1"/>
            <a:r>
              <a:rPr lang="en-ZA" dirty="0" smtClean="0"/>
              <a:t>What is taught and how</a:t>
            </a:r>
          </a:p>
          <a:p>
            <a:pPr lvl="1"/>
            <a:r>
              <a:rPr lang="en-ZA" dirty="0" smtClean="0"/>
              <a:t>Focus on HOW (technical skills), instead of WHY</a:t>
            </a:r>
          </a:p>
          <a:p>
            <a:pPr lvl="1"/>
            <a:r>
              <a:rPr lang="en-ZA" dirty="0"/>
              <a:t>Use of case studies (critical thinking</a:t>
            </a:r>
            <a:r>
              <a:rPr lang="en-ZA" dirty="0" smtClean="0"/>
              <a:t>)</a:t>
            </a:r>
          </a:p>
          <a:p>
            <a:pPr lvl="1"/>
            <a:r>
              <a:rPr lang="en-ZA" dirty="0" smtClean="0"/>
              <a:t>Integration</a:t>
            </a:r>
            <a:endParaRPr lang="en-ZA" dirty="0"/>
          </a:p>
          <a:p>
            <a:r>
              <a:rPr lang="en-ZA" smtClean="0"/>
              <a:t>Assessment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07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3528392"/>
          </a:xfrm>
        </p:spPr>
        <p:txBody>
          <a:bodyPr>
            <a:normAutofit fontScale="92500" lnSpcReduction="10000"/>
          </a:bodyPr>
          <a:lstStyle/>
          <a:p>
            <a:r>
              <a:rPr lang="en-ZA" sz="3200" dirty="0" smtClean="0"/>
              <a:t>SAAA conference (June 2017)  </a:t>
            </a:r>
            <a:r>
              <a:rPr lang="en-ZA" sz="3200" i="1" dirty="0" smtClean="0"/>
              <a:t>“Quest for relevance in a changing world”</a:t>
            </a:r>
            <a:r>
              <a:rPr lang="en-ZA" sz="3200" dirty="0" smtClean="0"/>
              <a:t> – call on </a:t>
            </a:r>
            <a:r>
              <a:rPr lang="en-ZA" sz="3200" dirty="0" err="1" smtClean="0"/>
              <a:t>Acc</a:t>
            </a:r>
            <a:r>
              <a:rPr lang="en-ZA" sz="3200" dirty="0" smtClean="0"/>
              <a:t> Academics to engage in collaborative research </a:t>
            </a:r>
          </a:p>
          <a:p>
            <a:r>
              <a:rPr lang="en-ZA" sz="3200" dirty="0" smtClean="0"/>
              <a:t>Conversations around the relevance of the curriculum, including:</a:t>
            </a:r>
          </a:p>
          <a:p>
            <a:pPr lvl="1"/>
            <a:r>
              <a:rPr lang="en-ZA" sz="2800" dirty="0" smtClean="0"/>
              <a:t>Ethics, accountability, responsible citizens</a:t>
            </a:r>
          </a:p>
          <a:p>
            <a:pPr lvl="1"/>
            <a:r>
              <a:rPr lang="en-ZA" sz="2800" dirty="0" smtClean="0"/>
              <a:t>Integration:  IS and case studies</a:t>
            </a:r>
          </a:p>
          <a:p>
            <a:pPr lvl="1"/>
            <a:r>
              <a:rPr lang="en-ZA" sz="2800" dirty="0" smtClean="0"/>
              <a:t>Localise:  consider knowledge associated with public sector, SMEs, etc.</a:t>
            </a:r>
            <a:endParaRPr lang="en-ZA" sz="2800" dirty="0"/>
          </a:p>
        </p:txBody>
      </p:sp>
      <p:pic>
        <p:nvPicPr>
          <p:cNvPr id="4098" name="Picture 2" descr="Image result for Whats next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898" y="0"/>
            <a:ext cx="3146203" cy="213582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6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5"/>
            <a:ext cx="7886700" cy="831627"/>
          </a:xfrm>
          <a:prstGeom prst="rect">
            <a:avLst/>
          </a:prstGeom>
        </p:spPr>
        <p:txBody>
          <a:bodyPr/>
          <a:lstStyle/>
          <a:p>
            <a:pPr lvl="1" algn="ctr" fontAlgn="auto">
              <a:lnSpc>
                <a:spcPct val="90000"/>
              </a:lnSpc>
              <a:spcAft>
                <a:spcPts val="0"/>
              </a:spcAft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Image result for COM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46449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3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95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ACCOUNTING EDUCATION IN </a:t>
            </a:r>
            <a:br>
              <a:rPr lang="en-ZA" dirty="0" smtClean="0"/>
            </a:br>
            <a:r>
              <a:rPr lang="en-ZA" dirty="0" smtClean="0"/>
              <a:t>SOUTH AFRICA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6984776" cy="3703942"/>
          </a:xfrm>
        </p:spPr>
        <p:txBody>
          <a:bodyPr>
            <a:normAutofit/>
          </a:bodyPr>
          <a:lstStyle/>
          <a:p>
            <a:r>
              <a:rPr lang="en-ZA" dirty="0" smtClean="0"/>
              <a:t>Current accounting curriculum remained relatively unchanged </a:t>
            </a:r>
          </a:p>
          <a:p>
            <a:r>
              <a:rPr lang="en-ZA" dirty="0" smtClean="0"/>
              <a:t>Additional/new knowledge added</a:t>
            </a:r>
          </a:p>
          <a:p>
            <a:r>
              <a:rPr lang="en-ZA" dirty="0" smtClean="0"/>
              <a:t>Resulting in overloaded curriculum</a:t>
            </a:r>
          </a:p>
          <a:p>
            <a:r>
              <a:rPr lang="en-ZA" dirty="0" smtClean="0"/>
              <a:t>Dominant role of accounting profession</a:t>
            </a:r>
          </a:p>
          <a:p>
            <a:r>
              <a:rPr lang="en-ZA" dirty="0" smtClean="0"/>
              <a:t>Accreditation of programmes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876619" cy="187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013176"/>
            <a:ext cx="6120680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i="1" dirty="0" smtClean="0"/>
              <a:t>Is the current curriculum still relevant for a professional accounting qualification, given the challenges in HE in SA?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983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00192" y="1556792"/>
            <a:ext cx="2304256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0000"/>
                </a:solidFill>
              </a:rPr>
              <a:t>Evaluation: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Recognition &amp; realisation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Student learning</a:t>
            </a:r>
            <a:endParaRPr lang="en-ZA" sz="2000" dirty="0" smtClean="0"/>
          </a:p>
          <a:p>
            <a:pPr algn="ctr"/>
            <a:endParaRPr lang="en-ZA" dirty="0" smtClean="0"/>
          </a:p>
          <a:p>
            <a:pPr algn="ctr"/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3419872" y="1556792"/>
            <a:ext cx="2304256" cy="30243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0000"/>
                </a:solidFill>
              </a:rPr>
              <a:t>Sequence, 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Pacing, 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Framing: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Pedagogy</a:t>
            </a:r>
            <a:endParaRPr lang="en-ZA" dirty="0" smtClean="0"/>
          </a:p>
          <a:p>
            <a:pPr algn="ctr"/>
            <a:endParaRPr lang="en-ZA" dirty="0" smtClean="0"/>
          </a:p>
          <a:p>
            <a:pPr algn="ctr"/>
            <a:endParaRPr lang="en-ZA" dirty="0" smtClean="0"/>
          </a:p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831627"/>
          </a:xfrm>
        </p:spPr>
        <p:txBody>
          <a:bodyPr>
            <a:noAutofit/>
          </a:bodyPr>
          <a:lstStyle/>
          <a:p>
            <a:r>
              <a:rPr lang="en-ZA" sz="4000" b="1" dirty="0" smtClean="0"/>
              <a:t>CURRICULUM THEORY</a:t>
            </a:r>
            <a:endParaRPr lang="en-ZA" sz="6600" dirty="0"/>
          </a:p>
        </p:txBody>
      </p:sp>
      <p:sp>
        <p:nvSpPr>
          <p:cNvPr id="6" name="Rounded Rectangle 5"/>
          <p:cNvSpPr/>
          <p:nvPr/>
        </p:nvSpPr>
        <p:spPr>
          <a:xfrm>
            <a:off x="460999" y="1556792"/>
            <a:ext cx="2448272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0000"/>
                </a:solidFill>
              </a:rPr>
              <a:t>Selection: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Relevance</a:t>
            </a:r>
          </a:p>
          <a:p>
            <a:pPr algn="ctr"/>
            <a:r>
              <a:rPr lang="en-ZA" b="1" dirty="0" smtClean="0">
                <a:solidFill>
                  <a:srgbClr val="FF0000"/>
                </a:solidFill>
              </a:rPr>
              <a:t>What counts as valid knowledge?</a:t>
            </a:r>
            <a:endParaRPr lang="en-ZA" sz="2000" dirty="0" smtClean="0"/>
          </a:p>
          <a:p>
            <a:pPr algn="ctr"/>
            <a:endParaRPr lang="en-ZA" dirty="0" smtClean="0"/>
          </a:p>
          <a:p>
            <a:pPr algn="ctr"/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2636912"/>
          <a:ext cx="78867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32367" y="5373216"/>
            <a:ext cx="2376264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World of work;</a:t>
            </a:r>
          </a:p>
          <a:p>
            <a:pPr algn="ctr"/>
            <a:r>
              <a:rPr lang="en-ZA" dirty="0" smtClean="0"/>
              <a:t>Profession</a:t>
            </a:r>
            <a:endParaRPr lang="en-ZA" dirty="0"/>
          </a:p>
        </p:txBody>
      </p:sp>
      <p:sp>
        <p:nvSpPr>
          <p:cNvPr id="10" name="Rounded Rectangle 9"/>
          <p:cNvSpPr/>
          <p:nvPr/>
        </p:nvSpPr>
        <p:spPr>
          <a:xfrm>
            <a:off x="3383868" y="5373216"/>
            <a:ext cx="2376264" cy="115212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Teaching &amp; learning</a:t>
            </a:r>
            <a:endParaRPr lang="en-ZA" dirty="0"/>
          </a:p>
        </p:txBody>
      </p:sp>
      <p:sp>
        <p:nvSpPr>
          <p:cNvPr id="11" name="Rounded Rectangle 10"/>
          <p:cNvSpPr/>
          <p:nvPr/>
        </p:nvSpPr>
        <p:spPr>
          <a:xfrm>
            <a:off x="6228184" y="5373216"/>
            <a:ext cx="237626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Student expectation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22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Graphic spid="5" grpId="0">
        <p:bldAsOne/>
      </p:bldGraphic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THEORETICAL FRAMEWORK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5937755" cy="3314069"/>
          </a:xfrm>
        </p:spPr>
        <p:txBody>
          <a:bodyPr/>
          <a:lstStyle/>
          <a:p>
            <a:r>
              <a:rPr lang="en-ZA" sz="3200" dirty="0" smtClean="0"/>
              <a:t>BERNSTEIN (2000)</a:t>
            </a:r>
          </a:p>
          <a:p>
            <a:r>
              <a:rPr lang="en-ZA" sz="3200" dirty="0" smtClean="0"/>
              <a:t>CLASSIFICATION &amp; FRAMING</a:t>
            </a:r>
          </a:p>
          <a:p>
            <a:pPr lvl="1"/>
            <a:r>
              <a:rPr lang="en-ZA" dirty="0" smtClean="0"/>
              <a:t>What?</a:t>
            </a:r>
          </a:p>
          <a:p>
            <a:pPr lvl="1"/>
            <a:r>
              <a:rPr lang="en-ZA" dirty="0" smtClean="0"/>
              <a:t>How much?</a:t>
            </a:r>
          </a:p>
          <a:p>
            <a:pPr lvl="1"/>
            <a:r>
              <a:rPr lang="en-ZA" dirty="0" smtClean="0"/>
              <a:t>What order?</a:t>
            </a:r>
          </a:p>
          <a:p>
            <a:pPr lvl="1"/>
            <a:r>
              <a:rPr lang="en-ZA" dirty="0" smtClean="0"/>
              <a:t>What counts?</a:t>
            </a:r>
          </a:p>
          <a:p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0304284"/>
              </p:ext>
            </p:extLst>
          </p:nvPr>
        </p:nvGraphicFramePr>
        <p:xfrm>
          <a:off x="3879662" y="17133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2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Literature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877277"/>
              </p:ext>
            </p:extLst>
          </p:nvPr>
        </p:nvGraphicFramePr>
        <p:xfrm>
          <a:off x="251520" y="1412776"/>
          <a:ext cx="8640960" cy="49685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309052">
                  <a:extLst>
                    <a:ext uri="{9D8B030D-6E8A-4147-A177-3AD203B41FA5}">
                      <a16:colId xmlns:a16="http://schemas.microsoft.com/office/drawing/2014/main" val="578745134"/>
                    </a:ext>
                  </a:extLst>
                </a:gridCol>
                <a:gridCol w="6331908">
                  <a:extLst>
                    <a:ext uri="{9D8B030D-6E8A-4147-A177-3AD203B41FA5}">
                      <a16:colId xmlns:a16="http://schemas.microsoft.com/office/drawing/2014/main" val="252217172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Burns et al  (2004)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… accounting education overly inculcates technical skills and rote, rule-based learning;</a:t>
                      </a:r>
                      <a:r>
                        <a:rPr lang="en-ZA" sz="1800" b="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neglects theory, ethics and morality, and is overly concentrated on the interest of private capital”</a:t>
                      </a:r>
                      <a:endParaRPr lang="en-ZA" sz="1800" b="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+mn-lt"/>
                        </a:rPr>
                        <a:t>Hopper (2012)</a:t>
                      </a:r>
                      <a:endParaRPr lang="en-ZA" sz="20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+mn-lt"/>
                        </a:rPr>
                        <a:t> 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en-ZA" sz="2000" b="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accounting degrees fit for a university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“...aspiration is to develop critical and creative thinking by engaging students in holistic, multidisciplinary analyses of ‘real’ accounting cases illustrating shortcomings of capitalism”</a:t>
                      </a:r>
                      <a:endParaRPr lang="en-ZA" sz="1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116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err="1" smtClean="0">
                          <a:effectLst/>
                          <a:latin typeface="+mn-lt"/>
                        </a:rPr>
                        <a:t>Chabrak</a:t>
                      </a:r>
                      <a:r>
                        <a:rPr lang="en-ZA" sz="2000" dirty="0" smtClean="0">
                          <a:effectLst/>
                          <a:latin typeface="+mn-lt"/>
                        </a:rPr>
                        <a:t> &amp; Craig (2013)</a:t>
                      </a:r>
                      <a:endParaRPr lang="en-ZA" sz="2000" dirty="0">
                        <a:effectLst/>
                        <a:latin typeface="+mn-lt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“...</a:t>
                      </a:r>
                      <a:r>
                        <a:rPr lang="en-ZA" sz="18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conventional accounting pedagogy neglects critical thought”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“accounting curricula are orientated towards ideologies and interest of the privileged”</a:t>
                      </a:r>
                      <a:endParaRPr lang="en-ZA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0148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+mn-lt"/>
                        </a:rPr>
                        <a:t>Venter &amp; De Villiers (2013)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“Strong control of SAICA over the CA curriculum ...”</a:t>
                      </a:r>
                      <a:endParaRPr lang="en-ZA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31773"/>
                  </a:ext>
                </a:extLst>
              </a:tr>
              <a:tr h="709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effectLst/>
                          <a:latin typeface="+mn-lt"/>
                        </a:rPr>
                        <a:t>Lubbe (2016)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 in curriculum</a:t>
                      </a:r>
                      <a:r>
                        <a:rPr lang="en-ZA" sz="18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design:  Considerations for a four year business and accounting degree in South Africa</a:t>
                      </a:r>
                      <a:endParaRPr lang="en-ZA" sz="18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87" marR="657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29725"/>
            <a:ext cx="8532440" cy="3798550"/>
          </a:xfrm>
        </p:spPr>
        <p:txBody>
          <a:bodyPr>
            <a:noAutofit/>
          </a:bodyPr>
          <a:lstStyle/>
          <a:p>
            <a:r>
              <a:rPr lang="en-ZA" dirty="0" smtClean="0"/>
              <a:t>SAICA accredited programmes</a:t>
            </a:r>
          </a:p>
          <a:p>
            <a:r>
              <a:rPr lang="en-ZA" dirty="0" smtClean="0"/>
              <a:t>13 institutions</a:t>
            </a:r>
            <a:r>
              <a:rPr lang="en-ZA" dirty="0"/>
              <a:t>; </a:t>
            </a:r>
            <a:r>
              <a:rPr lang="en-ZA" dirty="0" smtClean="0"/>
              <a:t>5 selected</a:t>
            </a:r>
          </a:p>
          <a:p>
            <a:r>
              <a:rPr lang="en-ZA" dirty="0" smtClean="0"/>
              <a:t>Selection based on:</a:t>
            </a:r>
          </a:p>
          <a:p>
            <a:pPr lvl="1"/>
            <a:r>
              <a:rPr lang="en-ZA" dirty="0" smtClean="0"/>
              <a:t>Geography</a:t>
            </a:r>
          </a:p>
          <a:p>
            <a:pPr lvl="1"/>
            <a:r>
              <a:rPr lang="en-ZA" dirty="0" smtClean="0"/>
              <a:t>Length of accreditation</a:t>
            </a:r>
          </a:p>
          <a:p>
            <a:pPr lvl="1"/>
            <a:r>
              <a:rPr lang="en-ZA" dirty="0" smtClean="0"/>
              <a:t>Continuity of accreditation</a:t>
            </a:r>
          </a:p>
          <a:p>
            <a:r>
              <a:rPr lang="en-ZA" dirty="0" smtClean="0"/>
              <a:t>Based on information available in public domain, via institutional websites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32433"/>
            <a:ext cx="2012158" cy="121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Investigation &amp; findings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683"/>
            <a:ext cx="5400600" cy="3600634"/>
          </a:xfrm>
        </p:spPr>
        <p:txBody>
          <a:bodyPr>
            <a:normAutofit/>
          </a:bodyPr>
          <a:lstStyle/>
          <a:p>
            <a:r>
              <a:rPr lang="en-ZA" dirty="0" smtClean="0"/>
              <a:t>Entrance requirements</a:t>
            </a:r>
          </a:p>
          <a:p>
            <a:r>
              <a:rPr lang="en-ZA" dirty="0" smtClean="0"/>
              <a:t>Sequence and pacing – when, where?</a:t>
            </a:r>
          </a:p>
          <a:p>
            <a:r>
              <a:rPr lang="en-ZA" dirty="0" smtClean="0"/>
              <a:t>Weighting of specific disciplines</a:t>
            </a:r>
          </a:p>
          <a:p>
            <a:r>
              <a:rPr lang="en-ZA" dirty="0" smtClean="0"/>
              <a:t>Density of programme – how many courses?</a:t>
            </a:r>
          </a:p>
          <a:p>
            <a:r>
              <a:rPr lang="en-ZA" dirty="0" smtClean="0"/>
              <a:t>What is different/new?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1" y="254142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Entrance requirements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95814"/>
              </p:ext>
            </p:extLst>
          </p:nvPr>
        </p:nvGraphicFramePr>
        <p:xfrm>
          <a:off x="494522" y="1628800"/>
          <a:ext cx="8154955" cy="4076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Institution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Entrance requirements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Admission minimum of 32 NSC points, including Level 5 Mathematics, Level 4 English, Level 4 Life Orientation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B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70C0"/>
                          </a:solidFill>
                          <a:effectLst/>
                        </a:rPr>
                        <a:t>APS 30 </a:t>
                      </a:r>
                      <a:r>
                        <a:rPr lang="en-ZA" sz="1800" dirty="0">
                          <a:effectLst/>
                        </a:rPr>
                        <a:t>and Mathematics level 5 (60-69%)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Grade 12 Accounting is a recommendation, but not a prerequisite.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NSC with Bachelor’s Degree admission, with English at Level 5 and Mathematics at Level 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D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Points score of no less than 30, with English at least level 4, Another language at level 3, Mathematics at least level 5, or Accounting level 5 and Maths level 4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E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Points score of 38</a:t>
                      </a:r>
                      <a:r>
                        <a:rPr lang="en-ZA" sz="1800" dirty="0">
                          <a:effectLst/>
                        </a:rPr>
                        <a:t>, with English, Afrikaans or isiXhosa - at least level 3, and Maths at least level 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10" marR="66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Undergraduate programmes (3 years)</a:t>
            </a:r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56157"/>
              </p:ext>
            </p:extLst>
          </p:nvPr>
        </p:nvGraphicFramePr>
        <p:xfrm>
          <a:off x="1259632" y="1700808"/>
          <a:ext cx="6447453" cy="365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5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A Template SH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725</Words>
  <Application>Microsoft Office PowerPoint</Application>
  <PresentationFormat>On-screen Show (4:3)</PresentationFormat>
  <Paragraphs>128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CoA Template SH</vt:lpstr>
      <vt:lpstr>Custom Design</vt:lpstr>
      <vt:lpstr>Educating accounting professionals: investigating the relevance of an overloaded curriculum</vt:lpstr>
      <vt:lpstr>ACCOUNTING EDUCATION IN  SOUTH AFRICA</vt:lpstr>
      <vt:lpstr>CURRICULUM THEORY</vt:lpstr>
      <vt:lpstr>THEORETICAL FRAMEWORK</vt:lpstr>
      <vt:lpstr>Literature</vt:lpstr>
      <vt:lpstr>METHODOLOGY</vt:lpstr>
      <vt:lpstr>Investigation &amp; findings</vt:lpstr>
      <vt:lpstr>Entrance requirements</vt:lpstr>
      <vt:lpstr>Undergraduate programmes (3 years)</vt:lpstr>
      <vt:lpstr>Weighting of disciplines</vt:lpstr>
      <vt:lpstr>What counts?</vt:lpstr>
      <vt:lpstr>Students’ performance</vt:lpstr>
      <vt:lpstr>Other observations</vt:lpstr>
      <vt:lpstr>What is unique?</vt:lpstr>
      <vt:lpstr>Limitations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ACCOUNTING</dc:title>
  <dc:creator>anne</dc:creator>
  <cp:lastModifiedBy>Ilse Lubbe</cp:lastModifiedBy>
  <cp:revision>331</cp:revision>
  <cp:lastPrinted>2014-07-21T08:27:45Z</cp:lastPrinted>
  <dcterms:created xsi:type="dcterms:W3CDTF">2005-05-01T15:13:50Z</dcterms:created>
  <dcterms:modified xsi:type="dcterms:W3CDTF">2017-08-16T13:11:52Z</dcterms:modified>
</cp:coreProperties>
</file>