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651" r:id="rId2"/>
    <p:sldId id="652" r:id="rId3"/>
    <p:sldId id="653" r:id="rId4"/>
    <p:sldId id="412" r:id="rId5"/>
    <p:sldId id="413" r:id="rId6"/>
    <p:sldId id="414" r:id="rId7"/>
    <p:sldId id="427" r:id="rId8"/>
    <p:sldId id="416" r:id="rId9"/>
    <p:sldId id="417" r:id="rId10"/>
    <p:sldId id="430" r:id="rId11"/>
    <p:sldId id="442" r:id="rId12"/>
    <p:sldId id="443" r:id="rId13"/>
    <p:sldId id="420" r:id="rId14"/>
    <p:sldId id="421" r:id="rId15"/>
    <p:sldId id="435" r:id="rId16"/>
    <p:sldId id="449" r:id="rId17"/>
    <p:sldId id="431" r:id="rId18"/>
    <p:sldId id="522" r:id="rId19"/>
    <p:sldId id="520" r:id="rId20"/>
    <p:sldId id="548" r:id="rId21"/>
    <p:sldId id="630" r:id="rId22"/>
    <p:sldId id="633" r:id="rId23"/>
    <p:sldId id="648" r:id="rId24"/>
    <p:sldId id="643" r:id="rId25"/>
    <p:sldId id="644" r:id="rId26"/>
    <p:sldId id="645" r:id="rId27"/>
    <p:sldId id="646" r:id="rId28"/>
    <p:sldId id="647" r:id="rId29"/>
    <p:sldId id="650" r:id="rId30"/>
    <p:sldId id="649" r:id="rId3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33"/>
    <a:srgbClr val="8AC9DA"/>
    <a:srgbClr val="67B9CF"/>
    <a:srgbClr val="7EAA56"/>
    <a:srgbClr val="E58B47"/>
    <a:srgbClr val="8FDAFF"/>
    <a:srgbClr val="0000FF"/>
    <a:srgbClr val="66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86" autoAdjust="0"/>
  </p:normalViewPr>
  <p:slideViewPr>
    <p:cSldViewPr snapToGrid="0" snapToObjects="1">
      <p:cViewPr>
        <p:scale>
          <a:sx n="105" d="100"/>
          <a:sy n="105" d="100"/>
        </p:scale>
        <p:origin x="-1710"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402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5919EDD-C419-4939-A796-400951ECD70A}" type="datetimeFigureOut">
              <a:rPr lang="en-ZA" smtClean="0"/>
              <a:t>2016/05/31</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88D878E-DF45-48D1-86E2-69584B84CE17}" type="slidenum">
              <a:rPr lang="en-ZA" smtClean="0"/>
              <a:t>‹#›</a:t>
            </a:fld>
            <a:endParaRPr lang="en-ZA"/>
          </a:p>
        </p:txBody>
      </p:sp>
    </p:spTree>
    <p:extLst>
      <p:ext uri="{BB962C8B-B14F-4D97-AF65-F5344CB8AC3E}">
        <p14:creationId xmlns:p14="http://schemas.microsoft.com/office/powerpoint/2010/main" val="2077803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B54F24F-2C15-4816-8486-7D4B9B246978}" type="datetimeFigureOut">
              <a:rPr lang="en-ZA" smtClean="0"/>
              <a:pPr/>
              <a:t>2016/05/31</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D3C15CC-A7E0-4790-BE18-9295636D4DEC}" type="slidenum">
              <a:rPr lang="en-ZA" smtClean="0"/>
              <a:pPr/>
              <a:t>‹#›</a:t>
            </a:fld>
            <a:endParaRPr lang="en-ZA"/>
          </a:p>
        </p:txBody>
      </p:sp>
    </p:spTree>
    <p:extLst>
      <p:ext uri="{BB962C8B-B14F-4D97-AF65-F5344CB8AC3E}">
        <p14:creationId xmlns:p14="http://schemas.microsoft.com/office/powerpoint/2010/main" val="78314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feldstein.com/author/phil-hil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he.ac.za/sites/default/files/publications/White%20Paper%20-%20final%20for%20web.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gov.za/ss/documents/higher-education-act-policy-provision-distance-education-south-african-universiti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err="1" smtClean="0">
                <a:solidFill>
                  <a:schemeClr val="bg1">
                    <a:lumMod val="50000"/>
                  </a:schemeClr>
                </a:solidFill>
              </a:rPr>
              <a:t>Codd</a:t>
            </a:r>
            <a:r>
              <a:rPr lang="en-ZA" sz="1200" dirty="0" smtClean="0">
                <a:solidFill>
                  <a:schemeClr val="bg1">
                    <a:lumMod val="50000"/>
                  </a:schemeClr>
                </a:solidFill>
              </a:rPr>
              <a:t>, J. (1988). The construction and deconstruction of education policy documents. </a:t>
            </a:r>
            <a:r>
              <a:rPr lang="en-ZA" sz="1200" i="1" dirty="0" smtClean="0">
                <a:solidFill>
                  <a:schemeClr val="bg1">
                    <a:lumMod val="50000"/>
                  </a:schemeClr>
                </a:solidFill>
              </a:rPr>
              <a:t>Journal of educational policy</a:t>
            </a:r>
            <a:r>
              <a:rPr lang="en-ZA" sz="1200" dirty="0" smtClean="0">
                <a:solidFill>
                  <a:schemeClr val="bg1">
                    <a:lumMod val="50000"/>
                  </a:schemeClr>
                </a:solidFill>
              </a:rPr>
              <a:t>. 3 (3), 235-48. </a:t>
            </a:r>
            <a:endParaRPr lang="en" sz="1200" dirty="0" smtClean="0">
              <a:solidFill>
                <a:schemeClr val="bg1">
                  <a:lumMod val="50000"/>
                </a:schemeClr>
              </a:solidFill>
              <a:ea typeface="Muli"/>
              <a:cs typeface="Muli"/>
              <a:sym typeface="Muli"/>
            </a:endParaRPr>
          </a:p>
          <a:p>
            <a:endParaRPr lang="en-ZA" dirty="0"/>
          </a:p>
        </p:txBody>
      </p:sp>
      <p:sp>
        <p:nvSpPr>
          <p:cNvPr id="4" name="Slide Number Placeholder 3"/>
          <p:cNvSpPr>
            <a:spLocks noGrp="1"/>
          </p:cNvSpPr>
          <p:nvPr>
            <p:ph type="sldNum" sz="quarter" idx="10"/>
          </p:nvPr>
        </p:nvSpPr>
        <p:spPr/>
        <p:txBody>
          <a:bodyPr/>
          <a:lstStyle/>
          <a:p>
            <a:fld id="{AD3C15CC-A7E0-4790-BE18-9295636D4DEC}" type="slidenum">
              <a:rPr lang="en-ZA" smtClean="0"/>
              <a:pPr/>
              <a:t>3</a:t>
            </a:fld>
            <a:endParaRPr lang="en-ZA"/>
          </a:p>
        </p:txBody>
      </p:sp>
    </p:spTree>
    <p:extLst>
      <p:ext uri="{BB962C8B-B14F-4D97-AF65-F5344CB8AC3E}">
        <p14:creationId xmlns:p14="http://schemas.microsoft.com/office/powerpoint/2010/main" val="130008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DF6D63B-D93D-4100-8EFB-A4449DA801BC}" type="slidenum">
              <a:rPr lang="en-ZA" altLang="en-US" smtClean="0">
                <a:latin typeface="Times New Roman" pitchFamily="18" charset="0"/>
              </a:rPr>
              <a:pPr eaLnBrk="1" hangingPunct="1">
                <a:spcBef>
                  <a:spcPct val="0"/>
                </a:spcBef>
              </a:pPr>
              <a:t>4</a:t>
            </a:fld>
            <a:endParaRPr lang="en-ZA"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AA63C8-0D33-41A6-8316-B19708B0B93B}" type="slidenum">
              <a:rPr lang="en-ZA" altLang="en-US" smtClean="0">
                <a:latin typeface="Times New Roman" pitchFamily="18" charset="0"/>
              </a:rPr>
              <a:pPr eaLnBrk="1" hangingPunct="1">
                <a:spcBef>
                  <a:spcPct val="0"/>
                </a:spcBef>
              </a:pPr>
              <a:t>9</a:t>
            </a:fld>
            <a:endParaRPr lang="en-ZA"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The Resilient Higher Ed LMS: Canvas is the only fully-established recent market entry</a:t>
            </a:r>
          </a:p>
          <a:p>
            <a:r>
              <a:rPr lang="en-ZA" dirty="0" smtClean="0"/>
              <a:t>Posted on February 6, 2014 by </a:t>
            </a:r>
            <a:r>
              <a:rPr lang="en-ZA" dirty="0" smtClean="0">
                <a:hlinkClick r:id="rId3" tooltip="Posts by Phil Hill"/>
              </a:rPr>
              <a:t>Phil Hill</a:t>
            </a:r>
            <a:r>
              <a:rPr lang="en-ZA" dirty="0" smtClean="0"/>
              <a:t> http://mfeldstein.com/resilient-higher-ed-lms-canvas/</a:t>
            </a:r>
          </a:p>
          <a:p>
            <a:endParaRPr lang="en-Z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Hill,</a:t>
            </a:r>
            <a:r>
              <a:rPr lang="en-ZA" baseline="0" dirty="0" smtClean="0"/>
              <a:t> P (6 Feb 2014)  </a:t>
            </a:r>
            <a:r>
              <a:rPr lang="en-ZA" dirty="0" smtClean="0"/>
              <a:t>http://mfeldstein.com/resilient-higher-ed-lms-canvas/</a:t>
            </a:r>
          </a:p>
          <a:p>
            <a:endParaRPr lang="en-ZA" dirty="0" smtClean="0"/>
          </a:p>
          <a:p>
            <a:endParaRPr lang="en-ZA" dirty="0"/>
          </a:p>
        </p:txBody>
      </p:sp>
      <p:sp>
        <p:nvSpPr>
          <p:cNvPr id="4" name="Slide Number Placeholder 3"/>
          <p:cNvSpPr>
            <a:spLocks noGrp="1"/>
          </p:cNvSpPr>
          <p:nvPr>
            <p:ph type="sldNum" sz="quarter" idx="10"/>
          </p:nvPr>
        </p:nvSpPr>
        <p:spPr/>
        <p:txBody>
          <a:bodyPr/>
          <a:lstStyle/>
          <a:p>
            <a:fld id="{AD3C15CC-A7E0-4790-BE18-9295636D4DEC}" type="slidenum">
              <a:rPr lang="en-ZA" smtClean="0"/>
              <a:pPr/>
              <a:t>10</a:t>
            </a:fld>
            <a:endParaRPr lang="en-ZA"/>
          </a:p>
        </p:txBody>
      </p:sp>
    </p:spTree>
    <p:extLst>
      <p:ext uri="{BB962C8B-B14F-4D97-AF65-F5344CB8AC3E}">
        <p14:creationId xmlns:p14="http://schemas.microsoft.com/office/powerpoint/2010/main" val="31066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DF2C72-0B3F-4B1A-B4B9-32402E0F9A4D}" type="slidenum">
              <a:rPr lang="en-ZA" altLang="en-US" smtClean="0">
                <a:latin typeface="Times New Roman" pitchFamily="18" charset="0"/>
              </a:rPr>
              <a:pPr eaLnBrk="1" hangingPunct="1">
                <a:spcBef>
                  <a:spcPct val="0"/>
                </a:spcBef>
              </a:pPr>
              <a:t>12</a:t>
            </a:fld>
            <a:endParaRPr lang="en-ZA"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3F079D-1977-40DE-95DA-B35DC35F2CFE}" type="slidenum">
              <a:rPr lang="en-ZA" altLang="en-US" smtClean="0">
                <a:latin typeface="Times New Roman" pitchFamily="18" charset="0"/>
              </a:rPr>
              <a:pPr eaLnBrk="1" hangingPunct="1">
                <a:spcBef>
                  <a:spcPct val="0"/>
                </a:spcBef>
              </a:pPr>
              <a:t>14</a:t>
            </a:fld>
            <a:endParaRPr lang="en-ZA"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BDB613-5865-48C3-96CC-C8306B3868B9}" type="slidenum">
              <a:rPr lang="en-US" altLang="en-US" sz="1200" smtClean="0"/>
              <a:pPr eaLnBrk="1" hangingPunct="1"/>
              <a:t>24</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White Paper for Post-School Education and Training, DHET, November 2013  </a:t>
            </a:r>
            <a:r>
              <a:rPr lang="en-US" sz="1200" kern="1200" dirty="0" smtClean="0">
                <a:solidFill>
                  <a:schemeClr val="tx1"/>
                </a:solidFill>
                <a:effectLst/>
                <a:latin typeface="+mn-lt"/>
                <a:ea typeface="+mn-ea"/>
                <a:cs typeface="+mn-cs"/>
                <a:hlinkClick r:id="rId3"/>
              </a:rPr>
              <a:t>http://www.che.ac.za/sites/default/files/publications/White%20Paper%20-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3"/>
              </a:rPr>
              <a:t>%20final%20for%20web.pdf</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Policy for provision of distance education in South African universities in the context of an integrated post-school system, DHET, July 2014</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4"/>
              </a:rPr>
              <a:t>http://www.gov.za/ss/documents/higher-education-act-policy-provision-distance-education-south-</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 </a:t>
            </a:r>
            <a:r>
              <a:rPr lang="en-US" sz="1200" kern="1200" dirty="0" err="1" smtClean="0">
                <a:solidFill>
                  <a:schemeClr val="tx1"/>
                </a:solidFill>
                <a:effectLst/>
                <a:latin typeface="+mn-lt"/>
                <a:ea typeface="+mn-ea"/>
                <a:cs typeface="+mn-cs"/>
                <a:hlinkClick r:id="rId4"/>
              </a:rPr>
              <a:t>african</a:t>
            </a:r>
            <a:r>
              <a:rPr lang="en-US" sz="1200" kern="1200" dirty="0" smtClean="0">
                <a:solidFill>
                  <a:schemeClr val="tx1"/>
                </a:solidFill>
                <a:effectLst/>
                <a:latin typeface="+mn-lt"/>
                <a:ea typeface="+mn-ea"/>
                <a:cs typeface="+mn-cs"/>
                <a:hlinkClick r:id="rId4"/>
              </a:rPr>
              <a:t>-universities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AD3C15CC-A7E0-4790-BE18-9295636D4DEC}" type="slidenum">
              <a:rPr lang="en-ZA" smtClean="0"/>
              <a:pPr/>
              <a:t>25</a:t>
            </a:fld>
            <a:endParaRPr lang="en-ZA"/>
          </a:p>
        </p:txBody>
      </p:sp>
    </p:spTree>
    <p:extLst>
      <p:ext uri="{BB962C8B-B14F-4D97-AF65-F5344CB8AC3E}">
        <p14:creationId xmlns:p14="http://schemas.microsoft.com/office/powerpoint/2010/main" val="213108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Due </a:t>
            </a:r>
            <a:r>
              <a:rPr lang="en-ZA" dirty="0" smtClean="0"/>
              <a:t>to the increasing use of ICT, however, the continuum has been refined and </a:t>
            </a:r>
            <a:r>
              <a:rPr lang="en-ZA" dirty="0" err="1" smtClean="0"/>
              <a:t>isnow</a:t>
            </a:r>
            <a:r>
              <a:rPr lang="en-ZA" dirty="0" smtClean="0"/>
              <a:t> more usefully portrayed as a two dimensional figure which illustrates the increasing variation possible in designing learning programmes. So, for example, point A represents a distance programme that is offered using a variety of media but which does not involve use of the internet whereas point D represents a distance programme that is offered fully online for learners remote from the campus. Institutions will need to make strategic decisions about the most appropriate mode of provision and degree of ICT integration appropriate for particular learning needs and student cohorts. This may well change over time as illustrated by B. The grid also recognises that it is possible also to offer a largely online course in campus-based computer labs (point E) for both full-time and part-time students. The size of the circles might also approximate the scale of provision. Thus point C 8 No. 37811 GOVERNMENT GAZETTE, 7 JULY 2014 This gazette is also available free online at www.gpwonline.co.za Policy for the Provision of Distance Education in South African Universities represents a large scale programme in which economies of scale might be possible (requiring careful consideration of how large scale student support will be managed) whereas point A represents a small scale programme (in which costs per student for provision will likely be higher).</a:t>
            </a:r>
            <a:endParaRPr lang="en-ZA" dirty="0"/>
          </a:p>
        </p:txBody>
      </p:sp>
      <p:sp>
        <p:nvSpPr>
          <p:cNvPr id="4" name="Slide Number Placeholder 3"/>
          <p:cNvSpPr>
            <a:spLocks noGrp="1"/>
          </p:cNvSpPr>
          <p:nvPr>
            <p:ph type="sldNum" sz="quarter" idx="10"/>
          </p:nvPr>
        </p:nvSpPr>
        <p:spPr/>
        <p:txBody>
          <a:bodyPr/>
          <a:lstStyle/>
          <a:p>
            <a:fld id="{AD3C15CC-A7E0-4790-BE18-9295636D4DEC}" type="slidenum">
              <a:rPr lang="en-ZA" smtClean="0"/>
              <a:pPr/>
              <a:t>26</a:t>
            </a:fld>
            <a:endParaRPr lang="en-ZA"/>
          </a:p>
        </p:txBody>
      </p:sp>
    </p:spTree>
    <p:extLst>
      <p:ext uri="{BB962C8B-B14F-4D97-AF65-F5344CB8AC3E}">
        <p14:creationId xmlns:p14="http://schemas.microsoft.com/office/powerpoint/2010/main" val="2905422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276872"/>
            <a:ext cx="8496944" cy="1470025"/>
          </a:xfrm>
        </p:spPr>
        <p:txBody>
          <a:bodyPr/>
          <a:lstStyle>
            <a:lvl1pPr>
              <a:defRPr sz="4400" b="0" cap="small" baseline="0">
                <a:solidFill>
                  <a:srgbClr val="E58B47"/>
                </a:solidFill>
                <a:latin typeface="Century Gothic" pitchFamily="34" charset="0"/>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EAA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4" name="Date Placeholder 3"/>
          <p:cNvSpPr>
            <a:spLocks noGrp="1"/>
          </p:cNvSpPr>
          <p:nvPr>
            <p:ph type="dt" sz="half" idx="10"/>
          </p:nvPr>
        </p:nvSpPr>
        <p:spPr/>
        <p:txBody>
          <a:bodyPr/>
          <a:lstStyle>
            <a:lvl1pPr>
              <a:defRPr/>
            </a:lvl1pPr>
          </a:lstStyle>
          <a:p>
            <a:pPr algn="ctr" eaLnBrk="1" latinLnBrk="0" hangingPunct="1"/>
            <a:fld id="{23A271A1-F6D6-438B-A432-4747EE7ECD40}" type="datetimeFigureOut">
              <a:rPr lang="en-US" smtClean="0"/>
              <a:pPr algn="ctr" eaLnBrk="1" latinLnBrk="0" hangingPunct="1"/>
              <a:t>5/31/2016</a:t>
            </a:fld>
            <a:endParaRPr lang="en-US" sz="2000"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lgn="r"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lvl1pPr>
              <a:defRPr/>
            </a:lvl1pPr>
          </a:lstStyle>
          <a:p>
            <a:fld id="{F0C94032-CD4C-4C25-B0C2-CEC720522D92}" type="slidenum">
              <a:rPr kumimoji="0" lang="en-US" smtClean="0"/>
              <a:pPr/>
              <a:t>‹#›</a:t>
            </a:fld>
            <a:endParaRPr kumimoji="0" lang="en-US" dirty="0">
              <a:solidFill>
                <a:schemeClr val="tx2"/>
              </a:solidFill>
            </a:endParaRPr>
          </a:p>
        </p:txBody>
      </p:sp>
      <p:pic>
        <p:nvPicPr>
          <p:cNvPr id="7" name="Picture 6" descr="FA_LOGO_CILT_2014_website_sm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75581" y="6126480"/>
            <a:ext cx="1192219" cy="532787"/>
          </a:xfrm>
          <a:prstGeom prst="rect">
            <a:avLst/>
          </a:prstGeom>
        </p:spPr>
      </p:pic>
    </p:spTree>
    <p:extLst>
      <p:ext uri="{BB962C8B-B14F-4D97-AF65-F5344CB8AC3E}">
        <p14:creationId xmlns:p14="http://schemas.microsoft.com/office/powerpoint/2010/main" val="250492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eaLnBrk="1" latinLnBrk="0" hangingPunct="1"/>
            <a:fld id="{23A271A1-F6D6-438B-A432-4747EE7ECD40}" type="datetimeFigureOut">
              <a:rPr lang="en-US" smtClean="0"/>
              <a:pPr eaLnBrk="1" latinLnBrk="0" hangingPunct="1"/>
              <a:t>5/31/2016</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fld id="{F0C94032-CD4C-4C25-B0C2-CEC720522D92}" type="slidenum">
              <a:rPr kumimoji="0" lang="en-US" smtClean="0"/>
              <a:pPr/>
              <a:t>‹#›</a:t>
            </a:fld>
            <a:endParaRPr kumimoji="0" lang="en-US"/>
          </a:p>
        </p:txBody>
      </p:sp>
    </p:spTree>
    <p:extLst>
      <p:ext uri="{BB962C8B-B14F-4D97-AF65-F5344CB8AC3E}">
        <p14:creationId xmlns:p14="http://schemas.microsoft.com/office/powerpoint/2010/main" val="77103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eaLnBrk="1" latinLnBrk="0" hangingPunct="1"/>
            <a:fld id="{23A271A1-F6D6-438B-A432-4747EE7ECD40}" type="datetimeFigureOut">
              <a:rPr lang="en-US" smtClean="0"/>
              <a:pPr eaLnBrk="1" latinLnBrk="0" hangingPunct="1"/>
              <a:t>5/31/2016</a:t>
            </a:fld>
            <a:endParaRPr lang="en-US" dirty="0"/>
          </a:p>
        </p:txBody>
      </p:sp>
      <p:sp>
        <p:nvSpPr>
          <p:cNvPr id="5" name="Footer Placeholder 4"/>
          <p:cNvSpPr>
            <a:spLocks noGrp="1"/>
          </p:cNvSpPr>
          <p:nvPr>
            <p:ph type="ftr" sz="quarter" idx="11"/>
          </p:nvPr>
        </p:nvSpPr>
        <p:spPr/>
        <p:txBody>
          <a:bodyPr/>
          <a:lstStyle>
            <a:lvl1pPr>
              <a:defRPr/>
            </a:lvl1pPr>
          </a:lstStyle>
          <a:p>
            <a:endParaRPr kumimoji="0" lang="en-US" dirty="0"/>
          </a:p>
        </p:txBody>
      </p:sp>
      <p:sp>
        <p:nvSpPr>
          <p:cNvPr id="6" name="Slide Number Placeholder 5"/>
          <p:cNvSpPr>
            <a:spLocks noGrp="1"/>
          </p:cNvSpPr>
          <p:nvPr>
            <p:ph type="sldNum" sz="quarter" idx="12"/>
          </p:nvPr>
        </p:nvSpPr>
        <p:spPr/>
        <p:txBody>
          <a:bodyPr/>
          <a:lstStyle>
            <a:lvl1pPr>
              <a:defRPr/>
            </a:lvl1pPr>
          </a:lstStyle>
          <a:p>
            <a:fld id="{F0C94032-CD4C-4C25-B0C2-CEC720522D92}" type="slidenum">
              <a:rPr kumimoji="0" lang="en-US" smtClean="0"/>
              <a:pPr/>
              <a:t>‹#›</a:t>
            </a:fld>
            <a:endParaRPr kumimoji="0" lang="en-US" dirty="0"/>
          </a:p>
        </p:txBody>
      </p:sp>
      <p:pic>
        <p:nvPicPr>
          <p:cNvPr id="7" name="Picture 6" descr="FA_LOGO_CILT_2014_website_sm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41" y="6126480"/>
            <a:ext cx="1192219" cy="532787"/>
          </a:xfrm>
          <a:prstGeom prst="rect">
            <a:avLst/>
          </a:prstGeom>
        </p:spPr>
      </p:pic>
    </p:spTree>
    <p:extLst>
      <p:ext uri="{BB962C8B-B14F-4D97-AF65-F5344CB8AC3E}">
        <p14:creationId xmlns:p14="http://schemas.microsoft.com/office/powerpoint/2010/main" val="3070824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12 Bod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smtClean="0"/>
              <a:t>Click to edit Master title style</a:t>
            </a:r>
            <a:endParaRPr lang="en-US" dirty="0"/>
          </a:p>
        </p:txBody>
      </p:sp>
      <p:sp>
        <p:nvSpPr>
          <p:cNvPr id="6" name="Content Placeholder 2"/>
          <p:cNvSpPr>
            <a:spLocks noGrp="1"/>
          </p:cNvSpPr>
          <p:nvPr>
            <p:ph idx="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888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solidFill>
                  <a:srgbClr val="008000"/>
                </a:solidFill>
                <a:latin typeface="Century Gothic" pitchFamily="34" charset="0"/>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342900" indent="-342900">
              <a:buFont typeface="Courier New" pitchFamily="49" charset="0"/>
              <a:buChar char="o"/>
              <a:defRPr>
                <a:solidFill>
                  <a:schemeClr val="tx1">
                    <a:lumMod val="50000"/>
                    <a:lumOff val="50000"/>
                  </a:schemeClr>
                </a:solidFill>
                <a:latin typeface="Century Gothic" pitchFamily="34" charset="0"/>
              </a:defRPr>
            </a:lvl1pPr>
            <a:lvl2pPr marL="742950" indent="-285750">
              <a:buFont typeface="Arial" pitchFamily="34" charset="0"/>
              <a:buChar char="•"/>
              <a:defRPr sz="2600">
                <a:solidFill>
                  <a:srgbClr val="E58B47"/>
                </a:solidFill>
                <a:latin typeface="Bookman Old Style" panose="02050604050505020204" pitchFamily="18" charset="0"/>
              </a:defRPr>
            </a:lvl2pPr>
            <a:lvl3pPr>
              <a:defRPr>
                <a:solidFill>
                  <a:srgbClr val="7EAA56"/>
                </a:solidFill>
                <a:latin typeface="Bookman Old Style" panose="02050604050505020204" pitchFamily="18" charset="0"/>
              </a:defRPr>
            </a:lvl3pPr>
            <a:lvl4pPr>
              <a:defRPr>
                <a:solidFill>
                  <a:schemeClr val="bg1">
                    <a:lumMod val="65000"/>
                  </a:schemeClr>
                </a:solidFill>
                <a:latin typeface="Century Gothic" pitchFamily="34" charset="0"/>
              </a:defRPr>
            </a:lvl4pPr>
            <a:lvl5pPr>
              <a:defRPr>
                <a:solidFill>
                  <a:schemeClr val="bg1">
                    <a:lumMod val="85000"/>
                  </a:schemeClr>
                </a:solidFill>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pic>
        <p:nvPicPr>
          <p:cNvPr id="4" name="Picture 3" descr="FA_LOGO_CILT_2014_website_sm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41" y="6126480"/>
            <a:ext cx="1192219" cy="532787"/>
          </a:xfrm>
          <a:prstGeom prst="rect">
            <a:avLst/>
          </a:prstGeom>
        </p:spPr>
      </p:pic>
    </p:spTree>
    <p:extLst>
      <p:ext uri="{BB962C8B-B14F-4D97-AF65-F5344CB8AC3E}">
        <p14:creationId xmlns:p14="http://schemas.microsoft.com/office/powerpoint/2010/main" val="274178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3501008"/>
            <a:ext cx="7772400" cy="786011"/>
          </a:xfrm>
        </p:spPr>
        <p:txBody>
          <a:bodyPr anchor="t"/>
          <a:lstStyle>
            <a:lvl1pPr algn="ctr">
              <a:defRPr sz="4000" b="0" cap="small" baseline="0">
                <a:solidFill>
                  <a:srgbClr val="008000"/>
                </a:solidFill>
                <a:latin typeface="Century Gothic" pitchFamily="34"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755576" y="4293097"/>
            <a:ext cx="7772400" cy="792087"/>
          </a:xfrm>
        </p:spPr>
        <p:txBody>
          <a:bodyPr anchor="b">
            <a:normAutofit/>
          </a:bodyPr>
          <a:lstStyle>
            <a:lvl1pPr marL="0" indent="0" algn="ctr">
              <a:buNone/>
              <a:defRPr sz="3200">
                <a:solidFill>
                  <a:srgbClr val="E58B47"/>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eaLnBrk="1" latinLnBrk="0" hangingPunct="1"/>
            <a:fld id="{23A271A1-F6D6-438B-A432-4747EE7ECD40}" type="datetimeFigureOut">
              <a:rPr lang="en-US" smtClean="0"/>
              <a:pPr eaLnBrk="1" latinLnBrk="0" hangingPunct="1"/>
              <a:t>5/31/2016</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pic>
        <p:nvPicPr>
          <p:cNvPr id="7" name="Picture 6" descr="FA_LOGO_CILT_2014_website_sm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41" y="6126480"/>
            <a:ext cx="1192219" cy="532787"/>
          </a:xfrm>
          <a:prstGeom prst="rect">
            <a:avLst/>
          </a:prstGeom>
        </p:spPr>
      </p:pic>
    </p:spTree>
    <p:extLst>
      <p:ext uri="{BB962C8B-B14F-4D97-AF65-F5344CB8AC3E}">
        <p14:creationId xmlns:p14="http://schemas.microsoft.com/office/powerpoint/2010/main" val="42855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atin typeface="Century Gothic" pitchFamily="34" charset="0"/>
              </a:defRPr>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eaLnBrk="1" latinLnBrk="0" hangingPunct="1"/>
            <a:fld id="{23A271A1-F6D6-438B-A432-4747EE7ECD40}" type="datetimeFigureOut">
              <a:rPr lang="en-US" smtClean="0"/>
              <a:pPr eaLnBrk="1" latinLnBrk="0" hangingPunct="1"/>
              <a:t>5/31/2016</a:t>
            </a:fld>
            <a:endParaRPr lang="en-US"/>
          </a:p>
        </p:txBody>
      </p:sp>
      <p:sp>
        <p:nvSpPr>
          <p:cNvPr id="6" name="Footer Placeholder 4"/>
          <p:cNvSpPr>
            <a:spLocks noGrp="1"/>
          </p:cNvSpPr>
          <p:nvPr>
            <p:ph type="ftr" sz="quarter" idx="11"/>
          </p:nvPr>
        </p:nvSpPr>
        <p:spPr/>
        <p:txBody>
          <a:bodyPr/>
          <a:lstStyle>
            <a:lvl1pPr>
              <a:defRPr/>
            </a:lvl1pPr>
          </a:lstStyle>
          <a:p>
            <a:endParaRPr kumimoji="0" lang="en-US"/>
          </a:p>
        </p:txBody>
      </p:sp>
      <p:sp>
        <p:nvSpPr>
          <p:cNvPr id="7" name="Slide Number Placeholder 5"/>
          <p:cNvSpPr>
            <a:spLocks noGrp="1"/>
          </p:cNvSpPr>
          <p:nvPr>
            <p:ph type="sldNum" sz="quarter" idx="12"/>
          </p:nvPr>
        </p:nvSpPr>
        <p:spPr/>
        <p:txBody>
          <a:bodyPr/>
          <a:lstStyle>
            <a:lvl1pPr>
              <a:defRPr/>
            </a:lvl1pPr>
          </a:lstStyle>
          <a:p>
            <a:pPr algn="ctr" eaLnBrk="1" latinLnBrk="0" hangingPunct="1"/>
            <a:fld id="{F0C94032-CD4C-4C25-B0C2-CEC720522D92}"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89292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eaLnBrk="1" latinLnBrk="0" hangingPunct="1"/>
            <a:fld id="{23A271A1-F6D6-438B-A432-4747EE7ECD40}" type="datetimeFigureOut">
              <a:rPr lang="en-US" smtClean="0"/>
              <a:pPr eaLnBrk="1" latinLnBrk="0" hangingPunct="1"/>
              <a:t>5/31/2016</a:t>
            </a:fld>
            <a:endParaRPr lang="en-US"/>
          </a:p>
        </p:txBody>
      </p:sp>
      <p:sp>
        <p:nvSpPr>
          <p:cNvPr id="8" name="Footer Placeholder 4"/>
          <p:cNvSpPr>
            <a:spLocks noGrp="1"/>
          </p:cNvSpPr>
          <p:nvPr>
            <p:ph type="ftr" sz="quarter" idx="11"/>
          </p:nvPr>
        </p:nvSpPr>
        <p:spPr/>
        <p:txBody>
          <a:bodyPr/>
          <a:lstStyle>
            <a:lvl1pPr>
              <a:defRPr/>
            </a:lvl1pPr>
          </a:lstStyle>
          <a:p>
            <a:endParaRPr kumimoji="0" lang="en-US"/>
          </a:p>
        </p:txBody>
      </p:sp>
      <p:sp>
        <p:nvSpPr>
          <p:cNvPr id="9" name="Slide Number Placeholder 5"/>
          <p:cNvSpPr>
            <a:spLocks noGrp="1"/>
          </p:cNvSpPr>
          <p:nvPr>
            <p:ph type="sldNum" sz="quarter" idx="12"/>
          </p:nvPr>
        </p:nvSpPr>
        <p:spPr/>
        <p:txBody>
          <a:bodyPr/>
          <a:lstStyle>
            <a:lvl1pPr>
              <a:defRPr/>
            </a:lvl1pPr>
          </a:lstStyle>
          <a:p>
            <a:pPr algn="ctr" eaLnBrk="1" latinLnBrk="0" hangingPunct="1"/>
            <a:fld id="{F0C94032-CD4C-4C25-B0C2-CEC720522D92}"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138941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eaLnBrk="1" latinLnBrk="0" hangingPunct="1"/>
            <a:fld id="{23A271A1-F6D6-438B-A432-4747EE7ECD40}" type="datetimeFigureOut">
              <a:rPr lang="en-US" smtClean="0"/>
              <a:pPr eaLnBrk="1" latinLnBrk="0" hangingPunct="1"/>
              <a:t>5/31/2016</a:t>
            </a:fld>
            <a:endParaRPr lang="en-US"/>
          </a:p>
        </p:txBody>
      </p:sp>
      <p:sp>
        <p:nvSpPr>
          <p:cNvPr id="4" name="Footer Placeholder 4"/>
          <p:cNvSpPr>
            <a:spLocks noGrp="1"/>
          </p:cNvSpPr>
          <p:nvPr>
            <p:ph type="ftr" sz="quarter" idx="11"/>
          </p:nvPr>
        </p:nvSpPr>
        <p:spPr/>
        <p:txBody>
          <a:bodyPr/>
          <a:lstStyle>
            <a:lvl1pPr>
              <a:defRPr/>
            </a:lvl1pPr>
          </a:lstStyle>
          <a:p>
            <a:endParaRPr kumimoji="0" lang="en-US"/>
          </a:p>
        </p:txBody>
      </p:sp>
      <p:sp>
        <p:nvSpPr>
          <p:cNvPr id="5" name="Slide Number Placeholder 5"/>
          <p:cNvSpPr>
            <a:spLocks noGrp="1"/>
          </p:cNvSpPr>
          <p:nvPr>
            <p:ph type="sldNum" sz="quarter" idx="12"/>
          </p:nvPr>
        </p:nvSpPr>
        <p:spPr/>
        <p:txBody>
          <a:bodyPr/>
          <a:lstStyle>
            <a:lvl1pPr>
              <a:defRPr/>
            </a:lvl1pPr>
          </a:lstStyle>
          <a:p>
            <a:fld id="{F0C94032-CD4C-4C25-B0C2-CEC720522D92}"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201092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1" latinLnBrk="0" hangingPunct="1"/>
            <a:fld id="{23A271A1-F6D6-438B-A432-4747EE7ECD40}" type="datetimeFigureOut">
              <a:rPr lang="en-US" smtClean="0"/>
              <a:pPr eaLnBrk="1" latinLnBrk="0" hangingPunct="1"/>
              <a:t>5/31/2016</a:t>
            </a:fld>
            <a:endParaRPr lang="en-US"/>
          </a:p>
        </p:txBody>
      </p:sp>
      <p:sp>
        <p:nvSpPr>
          <p:cNvPr id="3" name="Footer Placeholder 4"/>
          <p:cNvSpPr>
            <a:spLocks noGrp="1"/>
          </p:cNvSpPr>
          <p:nvPr>
            <p:ph type="ftr" sz="quarter" idx="11"/>
          </p:nvPr>
        </p:nvSpPr>
        <p:spPr/>
        <p:txBody>
          <a:bodyPr/>
          <a:lstStyle>
            <a:lvl1pPr>
              <a:defRPr/>
            </a:lvl1pPr>
          </a:lstStyle>
          <a:p>
            <a:endParaRPr kumimoji="0" lang="en-US" dirty="0"/>
          </a:p>
        </p:txBody>
      </p:sp>
      <p:sp>
        <p:nvSpPr>
          <p:cNvPr id="4" name="Slide Number Placeholder 5"/>
          <p:cNvSpPr>
            <a:spLocks noGrp="1"/>
          </p:cNvSpPr>
          <p:nvPr>
            <p:ph type="sldNum" sz="quarter" idx="12"/>
          </p:nvPr>
        </p:nvSpPr>
        <p:spPr/>
        <p:txBody>
          <a:bodyPr/>
          <a:lstStyle>
            <a:lvl1pPr>
              <a:defRPr/>
            </a:lvl1pPr>
          </a:lstStyle>
          <a:p>
            <a:fld id="{F0C94032-CD4C-4C25-B0C2-CEC720522D92}" type="slidenum">
              <a:rPr kumimoji="0" lang="en-US" smtClean="0"/>
              <a:pPr/>
              <a:t>‹#›</a:t>
            </a:fld>
            <a:endParaRPr kumimoji="0" lang="en-US" dirty="0">
              <a:solidFill>
                <a:schemeClr val="tx2"/>
              </a:solidFill>
            </a:endParaRPr>
          </a:p>
        </p:txBody>
      </p:sp>
      <p:pic>
        <p:nvPicPr>
          <p:cNvPr id="5" name="Picture 4" descr="FA_LOGO_CILT_2014_website_sm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241" y="6126480"/>
            <a:ext cx="1192219" cy="532787"/>
          </a:xfrm>
          <a:prstGeom prst="rect">
            <a:avLst/>
          </a:prstGeom>
        </p:spPr>
      </p:pic>
    </p:spTree>
    <p:extLst>
      <p:ext uri="{BB962C8B-B14F-4D97-AF65-F5344CB8AC3E}">
        <p14:creationId xmlns:p14="http://schemas.microsoft.com/office/powerpoint/2010/main" val="150134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1" latinLnBrk="0" hangingPunct="1"/>
            <a:fld id="{23A271A1-F6D6-438B-A432-4747EE7ECD40}" type="datetimeFigureOut">
              <a:rPr lang="en-US" smtClean="0"/>
              <a:pPr eaLnBrk="1" latinLnBrk="0" hangingPunct="1"/>
              <a:t>5/31/2016</a:t>
            </a:fld>
            <a:endParaRPr lang="en-US"/>
          </a:p>
        </p:txBody>
      </p:sp>
      <p:sp>
        <p:nvSpPr>
          <p:cNvPr id="6" name="Footer Placeholder 4"/>
          <p:cNvSpPr>
            <a:spLocks noGrp="1"/>
          </p:cNvSpPr>
          <p:nvPr>
            <p:ph type="ftr" sz="quarter" idx="11"/>
          </p:nvPr>
        </p:nvSpPr>
        <p:spPr/>
        <p:txBody>
          <a:bodyPr/>
          <a:lstStyle>
            <a:lvl1pPr>
              <a:defRPr/>
            </a:lvl1pPr>
          </a:lstStyle>
          <a:p>
            <a:endParaRPr kumimoji="0" lang="en-US"/>
          </a:p>
        </p:txBody>
      </p:sp>
      <p:sp>
        <p:nvSpPr>
          <p:cNvPr id="7" name="Slide Number Placeholder 5"/>
          <p:cNvSpPr>
            <a:spLocks noGrp="1"/>
          </p:cNvSpPr>
          <p:nvPr>
            <p:ph type="sldNum" sz="quarter" idx="12"/>
          </p:nvPr>
        </p:nvSpPr>
        <p:spPr/>
        <p:txBody>
          <a:bodyPr/>
          <a:lstStyle>
            <a:lvl1pPr>
              <a:defRPr/>
            </a:lvl1pPr>
          </a:lstStyle>
          <a:p>
            <a:fld id="{F0C94032-CD4C-4C25-B0C2-CEC720522D92}"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318244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1" latinLnBrk="0" hangingPunct="1"/>
            <a:fld id="{23A271A1-F6D6-438B-A432-4747EE7ECD40}" type="datetimeFigureOut">
              <a:rPr lang="en-US" smtClean="0"/>
              <a:pPr eaLnBrk="1" latinLnBrk="0" hangingPunct="1"/>
              <a:t>5/31/2016</a:t>
            </a:fld>
            <a:endParaRPr lang="en-US"/>
          </a:p>
        </p:txBody>
      </p:sp>
      <p:sp>
        <p:nvSpPr>
          <p:cNvPr id="6" name="Footer Placeholder 4"/>
          <p:cNvSpPr>
            <a:spLocks noGrp="1"/>
          </p:cNvSpPr>
          <p:nvPr>
            <p:ph type="ftr" sz="quarter" idx="11"/>
          </p:nvPr>
        </p:nvSpPr>
        <p:spPr/>
        <p:txBody>
          <a:bodyPr/>
          <a:lstStyle>
            <a:lvl1pPr>
              <a:defRPr/>
            </a:lvl1pPr>
          </a:lstStyle>
          <a:p>
            <a:endParaRPr kumimoji="0" lang="en-US" dirty="0"/>
          </a:p>
        </p:txBody>
      </p:sp>
      <p:sp>
        <p:nvSpPr>
          <p:cNvPr id="7" name="Slide Number Placeholder 5"/>
          <p:cNvSpPr>
            <a:spLocks noGrp="1"/>
          </p:cNvSpPr>
          <p:nvPr>
            <p:ph type="sldNum" sz="quarter" idx="12"/>
          </p:nvPr>
        </p:nvSpPr>
        <p:spPr/>
        <p:txBody>
          <a:bodyPr/>
          <a:lstStyle>
            <a:lvl1pPr>
              <a:defRPr/>
            </a:lvl1pPr>
          </a:lstStyle>
          <a:p>
            <a:pPr algn="ctr" eaLnBrk="1" latinLnBrk="0" hangingPunct="1"/>
            <a:fld id="{F0C94032-CD4C-4C25-B0C2-CEC720522D92}" type="slidenum">
              <a:rPr kumimoji="0" lang="en-US" smtClean="0"/>
              <a:pPr algn="ctr" eaLnBrk="1" latinLnBrk="0" hangingPunct="1"/>
              <a:t>‹#›</a:t>
            </a:fld>
            <a:endParaRPr kumimoji="0" lang="en-US" sz="2800" dirty="0"/>
          </a:p>
        </p:txBody>
      </p:sp>
      <p:pic>
        <p:nvPicPr>
          <p:cNvPr id="8" name="Picture 7" descr="FA_LOGO_CILT_2014_website_sm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00200" y="6172200"/>
            <a:ext cx="1192219" cy="532787"/>
          </a:xfrm>
          <a:prstGeom prst="rect">
            <a:avLst/>
          </a:prstGeom>
        </p:spPr>
      </p:pic>
    </p:spTree>
    <p:extLst>
      <p:ext uri="{BB962C8B-B14F-4D97-AF65-F5344CB8AC3E}">
        <p14:creationId xmlns:p14="http://schemas.microsoft.com/office/powerpoint/2010/main" val="18143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ZA"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23A271A1-F6D6-438B-A432-4747EE7ECD40}" type="datetimeFigureOut">
              <a:rPr lang="en-US" smtClean="0"/>
              <a:pPr eaLnBrk="1" latinLnBrk="0" hangingPunct="1"/>
              <a:t>5/31/2016</a:t>
            </a:fld>
            <a:endParaRPr lang="en-US" sz="14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4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pic>
        <p:nvPicPr>
          <p:cNvPr id="7" name="Picture 6" descr="FA_LOGO_CILT_2014_website_sml.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72241" y="6126480"/>
            <a:ext cx="1192219" cy="53278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rtl="0" eaLnBrk="1" fontAlgn="base" hangingPunct="1">
        <a:spcBef>
          <a:spcPct val="0"/>
        </a:spcBef>
        <a:spcAft>
          <a:spcPct val="0"/>
        </a:spcAft>
        <a:defRPr sz="4400" kern="1200" cap="small">
          <a:solidFill>
            <a:srgbClr val="008000"/>
          </a:solidFill>
          <a:latin typeface="Century Gothic" pitchFamily="34" charset="0"/>
          <a:ea typeface="+mj-ea"/>
          <a:cs typeface="+mj-cs"/>
        </a:defRPr>
      </a:lvl1pPr>
      <a:lvl2pPr algn="ctr" rtl="0" eaLnBrk="1" fontAlgn="base" hangingPunct="1">
        <a:spcBef>
          <a:spcPct val="0"/>
        </a:spcBef>
        <a:spcAft>
          <a:spcPct val="0"/>
        </a:spcAft>
        <a:defRPr sz="4400">
          <a:solidFill>
            <a:srgbClr val="0029AC"/>
          </a:solidFill>
          <a:latin typeface="Century Gothic" pitchFamily="34" charset="0"/>
        </a:defRPr>
      </a:lvl2pPr>
      <a:lvl3pPr algn="ctr" rtl="0" eaLnBrk="1" fontAlgn="base" hangingPunct="1">
        <a:spcBef>
          <a:spcPct val="0"/>
        </a:spcBef>
        <a:spcAft>
          <a:spcPct val="0"/>
        </a:spcAft>
        <a:defRPr sz="4400">
          <a:solidFill>
            <a:srgbClr val="0029AC"/>
          </a:solidFill>
          <a:latin typeface="Century Gothic" pitchFamily="34" charset="0"/>
        </a:defRPr>
      </a:lvl3pPr>
      <a:lvl4pPr algn="ctr" rtl="0" eaLnBrk="1" fontAlgn="base" hangingPunct="1">
        <a:spcBef>
          <a:spcPct val="0"/>
        </a:spcBef>
        <a:spcAft>
          <a:spcPct val="0"/>
        </a:spcAft>
        <a:defRPr sz="4400">
          <a:solidFill>
            <a:srgbClr val="0029AC"/>
          </a:solidFill>
          <a:latin typeface="Century Gothic" pitchFamily="34" charset="0"/>
        </a:defRPr>
      </a:lvl4pPr>
      <a:lvl5pPr algn="ctr" rtl="0" eaLnBrk="1" fontAlgn="base" hangingPunct="1">
        <a:spcBef>
          <a:spcPct val="0"/>
        </a:spcBef>
        <a:spcAft>
          <a:spcPct val="0"/>
        </a:spcAft>
        <a:defRPr sz="4400">
          <a:solidFill>
            <a:srgbClr val="0029AC"/>
          </a:solidFill>
          <a:latin typeface="Century Gothic" pitchFamily="34" charset="0"/>
        </a:defRPr>
      </a:lvl5pPr>
      <a:lvl6pPr marL="457200" algn="ctr" rtl="0" eaLnBrk="1" fontAlgn="base" hangingPunct="1">
        <a:spcBef>
          <a:spcPct val="0"/>
        </a:spcBef>
        <a:spcAft>
          <a:spcPct val="0"/>
        </a:spcAft>
        <a:defRPr sz="4000">
          <a:solidFill>
            <a:srgbClr val="0029AC"/>
          </a:solidFill>
          <a:latin typeface="Century Gothic" pitchFamily="34" charset="0"/>
        </a:defRPr>
      </a:lvl6pPr>
      <a:lvl7pPr marL="914400" algn="ctr" rtl="0" eaLnBrk="1" fontAlgn="base" hangingPunct="1">
        <a:spcBef>
          <a:spcPct val="0"/>
        </a:spcBef>
        <a:spcAft>
          <a:spcPct val="0"/>
        </a:spcAft>
        <a:defRPr sz="4000">
          <a:solidFill>
            <a:srgbClr val="0029AC"/>
          </a:solidFill>
          <a:latin typeface="Century Gothic" pitchFamily="34" charset="0"/>
        </a:defRPr>
      </a:lvl7pPr>
      <a:lvl8pPr marL="1371600" algn="ctr" rtl="0" eaLnBrk="1" fontAlgn="base" hangingPunct="1">
        <a:spcBef>
          <a:spcPct val="0"/>
        </a:spcBef>
        <a:spcAft>
          <a:spcPct val="0"/>
        </a:spcAft>
        <a:defRPr sz="4000">
          <a:solidFill>
            <a:srgbClr val="0029AC"/>
          </a:solidFill>
          <a:latin typeface="Century Gothic" pitchFamily="34" charset="0"/>
        </a:defRPr>
      </a:lvl8pPr>
      <a:lvl9pPr marL="1828800" algn="ctr" rtl="0" eaLnBrk="1" fontAlgn="base" hangingPunct="1">
        <a:spcBef>
          <a:spcPct val="0"/>
        </a:spcBef>
        <a:spcAft>
          <a:spcPct val="0"/>
        </a:spcAft>
        <a:defRPr sz="4000">
          <a:solidFill>
            <a:srgbClr val="0029AC"/>
          </a:solidFill>
          <a:latin typeface="Century Gothic" pitchFamily="34" charset="0"/>
        </a:defRPr>
      </a:lvl9pPr>
    </p:titleStyle>
    <p:bodyStyle>
      <a:lvl1pPr marL="342900" indent="-342900" algn="l" rtl="0" eaLnBrk="1" fontAlgn="base" hangingPunct="1">
        <a:spcBef>
          <a:spcPct val="20000"/>
        </a:spcBef>
        <a:spcAft>
          <a:spcPct val="0"/>
        </a:spcAft>
        <a:buFont typeface="Courier New" pitchFamily="49" charset="0"/>
        <a:buChar char="o"/>
        <a:defRPr sz="3200" kern="1200">
          <a:solidFill>
            <a:schemeClr val="tx1">
              <a:lumMod val="50000"/>
              <a:lumOff val="50000"/>
            </a:schemeClr>
          </a:solidFill>
          <a:latin typeface="Century Gothic" pitchFamily="34" charset="0"/>
          <a:ea typeface="+mn-ea"/>
          <a:cs typeface="+mn-cs"/>
        </a:defRPr>
      </a:lvl1pPr>
      <a:lvl2pPr marL="914400" indent="-457200" algn="l" rtl="0" eaLnBrk="1" fontAlgn="base" hangingPunct="1">
        <a:spcBef>
          <a:spcPct val="20000"/>
        </a:spcBef>
        <a:spcAft>
          <a:spcPct val="0"/>
        </a:spcAft>
        <a:buFont typeface="Arial" charset="0"/>
        <a:buChar char="•"/>
        <a:defRPr sz="2600" kern="1200">
          <a:solidFill>
            <a:srgbClr val="E58B47"/>
          </a:solidFill>
          <a:latin typeface="Bookman Old Style" panose="02050604050505020204" pitchFamily="18" charset="0"/>
          <a:ea typeface="+mn-ea"/>
          <a:cs typeface="+mn-cs"/>
        </a:defRPr>
      </a:lvl2pPr>
      <a:lvl3pPr marL="1143000" indent="-228600" algn="l" rtl="0" eaLnBrk="1" fontAlgn="base" hangingPunct="1">
        <a:spcBef>
          <a:spcPct val="20000"/>
        </a:spcBef>
        <a:spcAft>
          <a:spcPct val="0"/>
        </a:spcAft>
        <a:buFont typeface="Arial" charset="0"/>
        <a:buChar char="•"/>
        <a:defRPr sz="2200" kern="1200">
          <a:solidFill>
            <a:srgbClr val="7EAA56"/>
          </a:solidFill>
          <a:latin typeface="Bookman Old Style" panose="02050604050505020204"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A6A6A6"/>
          </a:solidFill>
          <a:latin typeface="Century Gothic"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7EAA56"/>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b="1" dirty="0" smtClean="0">
                <a:solidFill>
                  <a:schemeClr val="bg1">
                    <a:lumMod val="50000"/>
                  </a:schemeClr>
                </a:solidFill>
              </a:rPr>
              <a:t>CILT </a:t>
            </a:r>
            <a:r>
              <a:rPr lang="en-ZA" b="1" dirty="0" smtClean="0">
                <a:solidFill>
                  <a:schemeClr val="bg1">
                    <a:lumMod val="50000"/>
                  </a:schemeClr>
                </a:solidFill>
              </a:rPr>
              <a:t>Seminar</a:t>
            </a:r>
            <a:r>
              <a:rPr lang="en-ZA" dirty="0" smtClean="0"/>
              <a:t/>
            </a:r>
            <a:br>
              <a:rPr lang="en-ZA" dirty="0" smtClean="0"/>
            </a:br>
            <a:r>
              <a:rPr lang="en-ZA" dirty="0" smtClean="0"/>
              <a:t>Framing E-assessment</a:t>
            </a:r>
            <a:endParaRPr lang="en-ZA" dirty="0"/>
          </a:p>
        </p:txBody>
      </p:sp>
      <p:sp>
        <p:nvSpPr>
          <p:cNvPr id="3" name="Subtitle 2"/>
          <p:cNvSpPr>
            <a:spLocks noGrp="1"/>
          </p:cNvSpPr>
          <p:nvPr>
            <p:ph type="subTitle" idx="1"/>
          </p:nvPr>
        </p:nvSpPr>
        <p:spPr/>
        <p:txBody>
          <a:bodyPr/>
          <a:lstStyle/>
          <a:p>
            <a:r>
              <a:rPr lang="en-ZA" dirty="0" smtClean="0"/>
              <a:t>31 May 2016</a:t>
            </a:r>
          </a:p>
          <a:p>
            <a:r>
              <a:rPr lang="en-ZA" sz="2400" dirty="0" smtClean="0">
                <a:solidFill>
                  <a:schemeClr val="bg1">
                    <a:lumMod val="50000"/>
                  </a:schemeClr>
                </a:solidFill>
              </a:rPr>
              <a:t>Laura Czerniewicz</a:t>
            </a:r>
            <a:endParaRPr lang="en-ZA" sz="2400" dirty="0">
              <a:solidFill>
                <a:schemeClr val="bg1">
                  <a:lumMod val="50000"/>
                </a:schemeClr>
              </a:solidFill>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30070" y="6257160"/>
            <a:ext cx="1083860" cy="39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hape 58"/>
          <p:cNvPicPr preferRelativeResize="0"/>
          <p:nvPr/>
        </p:nvPicPr>
        <p:blipFill>
          <a:blip r:embed="rId3">
            <a:alphaModFix/>
          </a:blip>
          <a:stretch>
            <a:fillRect/>
          </a:stretch>
        </p:blipFill>
        <p:spPr>
          <a:xfrm>
            <a:off x="7772400" y="5579403"/>
            <a:ext cx="1301043" cy="1180135"/>
          </a:xfrm>
          <a:prstGeom prst="rect">
            <a:avLst/>
          </a:prstGeom>
          <a:noFill/>
          <a:ln>
            <a:noFill/>
          </a:ln>
        </p:spPr>
      </p:pic>
    </p:spTree>
    <p:extLst>
      <p:ext uri="{BB962C8B-B14F-4D97-AF65-F5344CB8AC3E}">
        <p14:creationId xmlns:p14="http://schemas.microsoft.com/office/powerpoint/2010/main" val="158752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Learning platforms</a:t>
            </a:r>
            <a:endParaRPr lang="en-ZA"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1009152" y="1619730"/>
            <a:ext cx="7125695" cy="448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99581" y="6096000"/>
            <a:ext cx="5959807" cy="584775"/>
          </a:xfrm>
          <a:prstGeom prst="rect">
            <a:avLst/>
          </a:prstGeom>
          <a:noFill/>
        </p:spPr>
        <p:txBody>
          <a:bodyPr wrap="square" rtlCol="0">
            <a:spAutoFit/>
          </a:bodyPr>
          <a:lstStyle/>
          <a:p>
            <a:pPr algn="r"/>
            <a:r>
              <a:rPr lang="en-ZA" sz="1400" dirty="0">
                <a:latin typeface="Arial Narrow" panose="020B0606020202030204" pitchFamily="34" charset="0"/>
              </a:rPr>
              <a:t>Hill, P (6 Feb 2014)  http://mfeldstein.com/resilient-higher-ed-lms-canvas/</a:t>
            </a:r>
          </a:p>
          <a:p>
            <a:pPr algn="r"/>
            <a:endParaRPr lang="en-ZA" dirty="0"/>
          </a:p>
        </p:txBody>
      </p:sp>
    </p:spTree>
    <p:extLst>
      <p:ext uri="{BB962C8B-B14F-4D97-AF65-F5344CB8AC3E}">
        <p14:creationId xmlns:p14="http://schemas.microsoft.com/office/powerpoint/2010/main" val="540947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fontAlgn="auto" hangingPunct="1">
              <a:spcAft>
                <a:spcPts val="0"/>
              </a:spcAft>
              <a:defRPr/>
            </a:pPr>
            <a:r>
              <a:rPr lang="en-ZA" smtClean="0"/>
              <a:t>Changes in teaching &amp; learning</a:t>
            </a:r>
          </a:p>
        </p:txBody>
      </p:sp>
      <p:sp>
        <p:nvSpPr>
          <p:cNvPr id="5" name="Rounded Rectangle 4"/>
          <p:cNvSpPr/>
          <p:nvPr/>
        </p:nvSpPr>
        <p:spPr>
          <a:xfrm>
            <a:off x="2371725" y="3219450"/>
            <a:ext cx="4465638"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Content</a:t>
            </a:r>
          </a:p>
        </p:txBody>
      </p:sp>
      <p:sp>
        <p:nvSpPr>
          <p:cNvPr id="6" name="Rounded Rectangle 5"/>
          <p:cNvSpPr/>
          <p:nvPr/>
        </p:nvSpPr>
        <p:spPr>
          <a:xfrm>
            <a:off x="896938" y="4365625"/>
            <a:ext cx="7416800" cy="100806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0000FF"/>
                </a:solidFill>
                <a:latin typeface="Century Gothic" pitchFamily="34" charset="0"/>
              </a:rPr>
              <a:t>Teaching &amp; learning interaction</a:t>
            </a:r>
          </a:p>
        </p:txBody>
      </p:sp>
      <p:sp>
        <p:nvSpPr>
          <p:cNvPr id="7" name="Rounded Rectangle 6"/>
          <p:cNvSpPr/>
          <p:nvPr/>
        </p:nvSpPr>
        <p:spPr>
          <a:xfrm>
            <a:off x="908050" y="5589588"/>
            <a:ext cx="7416800" cy="1008062"/>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smtClean="0">
                <a:solidFill>
                  <a:srgbClr val="8FDAFF"/>
                </a:solidFill>
                <a:latin typeface="Century Gothic" pitchFamily="34" charset="0"/>
              </a:rPr>
              <a:t>Certification</a:t>
            </a:r>
            <a:endParaRPr lang="en-ZA" sz="3600" dirty="0">
              <a:solidFill>
                <a:srgbClr val="8FDAFF"/>
              </a:solidFill>
              <a:latin typeface="Century Gothic" pitchFamily="34" charset="0"/>
            </a:endParaRPr>
          </a:p>
        </p:txBody>
      </p:sp>
      <p:sp>
        <p:nvSpPr>
          <p:cNvPr id="8" name="Rounded Rectangle 7"/>
          <p:cNvSpPr/>
          <p:nvPr/>
        </p:nvSpPr>
        <p:spPr>
          <a:xfrm>
            <a:off x="0" y="2286000"/>
            <a:ext cx="2233613"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Time</a:t>
            </a:r>
          </a:p>
        </p:txBody>
      </p:sp>
      <p:sp>
        <p:nvSpPr>
          <p:cNvPr id="9" name="Rounded Rectangle 8"/>
          <p:cNvSpPr/>
          <p:nvPr/>
        </p:nvSpPr>
        <p:spPr>
          <a:xfrm>
            <a:off x="7002463" y="2230438"/>
            <a:ext cx="2141537" cy="1008062"/>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Place</a:t>
            </a:r>
          </a:p>
        </p:txBody>
      </p:sp>
    </p:spTree>
    <p:extLst>
      <p:ext uri="{BB962C8B-B14F-4D97-AF65-F5344CB8AC3E}">
        <p14:creationId xmlns:p14="http://schemas.microsoft.com/office/powerpoint/2010/main" val="1178279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3141663" y="609600"/>
            <a:ext cx="5181600" cy="5183188"/>
            <a:chOff x="960" y="576"/>
            <a:chExt cx="3264" cy="3265"/>
          </a:xfrm>
        </p:grpSpPr>
        <p:sp>
          <p:nvSpPr>
            <p:cNvPr id="29731" name="Line 3"/>
            <p:cNvSpPr>
              <a:spLocks noChangeShapeType="1"/>
            </p:cNvSpPr>
            <p:nvPr/>
          </p:nvSpPr>
          <p:spPr bwMode="auto">
            <a:xfrm>
              <a:off x="960" y="576"/>
              <a:ext cx="0" cy="3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9732" name="Line 4"/>
            <p:cNvSpPr>
              <a:spLocks noChangeShapeType="1"/>
            </p:cNvSpPr>
            <p:nvPr/>
          </p:nvSpPr>
          <p:spPr bwMode="auto">
            <a:xfrm rot="5400000">
              <a:off x="2591" y="2209"/>
              <a:ext cx="1" cy="32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pSp>
      <p:sp>
        <p:nvSpPr>
          <p:cNvPr id="29699" name="Line 6"/>
          <p:cNvSpPr>
            <a:spLocks noChangeShapeType="1"/>
          </p:cNvSpPr>
          <p:nvPr/>
        </p:nvSpPr>
        <p:spPr bwMode="auto">
          <a:xfrm rot="5400000" flipH="1">
            <a:off x="5732463" y="3224213"/>
            <a:ext cx="0" cy="5410200"/>
          </a:xfrm>
          <a:prstGeom prst="line">
            <a:avLst/>
          </a:prstGeom>
          <a:noFill/>
          <a:ln w="28575">
            <a:solidFill>
              <a:schemeClr val="tx1"/>
            </a:solidFill>
            <a:round/>
            <a:headEnd type="stealth" w="lg" len="me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9700" name="Text Box 9"/>
          <p:cNvSpPr txBox="1">
            <a:spLocks noChangeArrowheads="1"/>
          </p:cNvSpPr>
          <p:nvPr/>
        </p:nvSpPr>
        <p:spPr bwMode="auto">
          <a:xfrm>
            <a:off x="2843213" y="6053138"/>
            <a:ext cx="152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ctr" eaLnBrk="1" hangingPunct="1">
              <a:spcBef>
                <a:spcPct val="50000"/>
              </a:spcBef>
              <a:buFontTx/>
              <a:buNone/>
            </a:pPr>
            <a:r>
              <a:rPr lang="en-US" altLang="en-US" sz="2000" b="1">
                <a:solidFill>
                  <a:schemeClr val="tx1"/>
                </a:solidFill>
                <a:latin typeface="Arial Narrow" pitchFamily="34" charset="0"/>
              </a:rPr>
              <a:t>On campus</a:t>
            </a:r>
            <a:endParaRPr lang="en-GB" altLang="en-US" sz="2000" b="1">
              <a:solidFill>
                <a:schemeClr val="tx1"/>
              </a:solidFill>
              <a:latin typeface="Arial Narrow" pitchFamily="34" charset="0"/>
            </a:endParaRPr>
          </a:p>
        </p:txBody>
      </p:sp>
      <p:sp>
        <p:nvSpPr>
          <p:cNvPr id="29701" name="Text Box 10"/>
          <p:cNvSpPr txBox="1">
            <a:spLocks noChangeArrowheads="1"/>
          </p:cNvSpPr>
          <p:nvPr/>
        </p:nvSpPr>
        <p:spPr bwMode="auto">
          <a:xfrm>
            <a:off x="7396163" y="6056313"/>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ctr" eaLnBrk="1" hangingPunct="1">
              <a:spcBef>
                <a:spcPct val="50000"/>
              </a:spcBef>
              <a:buFontTx/>
              <a:buNone/>
            </a:pPr>
            <a:r>
              <a:rPr lang="en-US" altLang="en-US" sz="2000" b="1">
                <a:solidFill>
                  <a:schemeClr val="tx1"/>
                </a:solidFill>
                <a:latin typeface="Arial Narrow" pitchFamily="34" charset="0"/>
              </a:rPr>
              <a:t>Remote</a:t>
            </a:r>
            <a:endParaRPr lang="en-GB" altLang="en-US" sz="2000" b="1">
              <a:solidFill>
                <a:schemeClr val="tx1"/>
              </a:solidFill>
              <a:latin typeface="Arial Narrow" pitchFamily="34" charset="0"/>
            </a:endParaRPr>
          </a:p>
        </p:txBody>
      </p:sp>
      <p:sp>
        <p:nvSpPr>
          <p:cNvPr id="29702" name="TextBox 3"/>
          <p:cNvSpPr txBox="1">
            <a:spLocks noChangeArrowheads="1"/>
          </p:cNvSpPr>
          <p:nvPr/>
        </p:nvSpPr>
        <p:spPr bwMode="auto">
          <a:xfrm>
            <a:off x="1692275" y="4006850"/>
            <a:ext cx="130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r" eaLnBrk="1" hangingPunct="1">
              <a:spcBef>
                <a:spcPct val="0"/>
              </a:spcBef>
              <a:buFontTx/>
              <a:buNone/>
            </a:pPr>
            <a:r>
              <a:rPr lang="en-ZA" altLang="en-US" sz="1800" b="1">
                <a:solidFill>
                  <a:schemeClr val="tx1"/>
                </a:solidFill>
                <a:latin typeface="Arial Narrow" pitchFamily="34" charset="0"/>
              </a:rPr>
              <a:t>Internet supported</a:t>
            </a:r>
          </a:p>
        </p:txBody>
      </p:sp>
      <p:sp>
        <p:nvSpPr>
          <p:cNvPr id="29703" name="TextBox 31"/>
          <p:cNvSpPr txBox="1">
            <a:spLocks noChangeArrowheads="1"/>
          </p:cNvSpPr>
          <p:nvPr/>
        </p:nvSpPr>
        <p:spPr bwMode="auto">
          <a:xfrm>
            <a:off x="1700213" y="1079161"/>
            <a:ext cx="1306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r" eaLnBrk="1" hangingPunct="1">
              <a:spcBef>
                <a:spcPct val="0"/>
              </a:spcBef>
              <a:buFontTx/>
              <a:buNone/>
            </a:pPr>
            <a:r>
              <a:rPr lang="en-ZA" altLang="en-US" sz="1800" b="1" dirty="0">
                <a:solidFill>
                  <a:schemeClr val="tx1"/>
                </a:solidFill>
                <a:latin typeface="Arial Narrow" pitchFamily="34" charset="0"/>
              </a:rPr>
              <a:t>Fully online</a:t>
            </a:r>
          </a:p>
        </p:txBody>
      </p:sp>
      <p:sp>
        <p:nvSpPr>
          <p:cNvPr id="29704" name="TextBox 32"/>
          <p:cNvSpPr txBox="1">
            <a:spLocks noChangeArrowheads="1"/>
          </p:cNvSpPr>
          <p:nvPr/>
        </p:nvSpPr>
        <p:spPr bwMode="auto">
          <a:xfrm>
            <a:off x="1692275" y="5332413"/>
            <a:ext cx="1306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r" eaLnBrk="1" hangingPunct="1">
              <a:spcBef>
                <a:spcPct val="0"/>
              </a:spcBef>
              <a:buFontTx/>
              <a:buNone/>
            </a:pPr>
            <a:r>
              <a:rPr lang="en-ZA" altLang="en-US" sz="1800" b="1">
                <a:solidFill>
                  <a:schemeClr val="tx1"/>
                </a:solidFill>
                <a:latin typeface="Arial Narrow" pitchFamily="34" charset="0"/>
              </a:rPr>
              <a:t>F2F only</a:t>
            </a:r>
          </a:p>
        </p:txBody>
      </p:sp>
      <p:sp>
        <p:nvSpPr>
          <p:cNvPr id="29705" name="Line 6"/>
          <p:cNvSpPr>
            <a:spLocks noChangeShapeType="1"/>
          </p:cNvSpPr>
          <p:nvPr/>
        </p:nvSpPr>
        <p:spPr bwMode="auto">
          <a:xfrm rot="5400000" flipV="1">
            <a:off x="332582" y="3099593"/>
            <a:ext cx="5372100" cy="11113"/>
          </a:xfrm>
          <a:prstGeom prst="line">
            <a:avLst/>
          </a:prstGeom>
          <a:noFill/>
          <a:ln w="28575">
            <a:solidFill>
              <a:schemeClr val="tx1"/>
            </a:solidFill>
            <a:round/>
            <a:headEnd type="stealth" w="lg" len="me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1278" name="TextBox 6"/>
          <p:cNvSpPr txBox="1">
            <a:spLocks noChangeArrowheads="1"/>
          </p:cNvSpPr>
          <p:nvPr/>
        </p:nvSpPr>
        <p:spPr bwMode="auto">
          <a:xfrm rot="16200000">
            <a:off x="-1924843" y="2780506"/>
            <a:ext cx="52451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ZA" sz="2000" dirty="0" smtClean="0">
                <a:solidFill>
                  <a:schemeClr val="accent1">
                    <a:lumMod val="75000"/>
                  </a:schemeClr>
                </a:solidFill>
                <a:latin typeface="Arial" pitchFamily="34" charset="0"/>
                <a:cs typeface="Arial" pitchFamily="34" charset="0"/>
              </a:rPr>
              <a:t>Forms of provision</a:t>
            </a:r>
          </a:p>
          <a:p>
            <a:pPr algn="ctr" eaLnBrk="1" hangingPunct="1">
              <a:defRPr/>
            </a:pPr>
            <a:endParaRPr lang="en-ZA" sz="1600" dirty="0">
              <a:solidFill>
                <a:schemeClr val="accent1">
                  <a:lumMod val="75000"/>
                </a:schemeClr>
              </a:solidFill>
              <a:latin typeface="Arial" pitchFamily="34" charset="0"/>
              <a:cs typeface="Arial" pitchFamily="34" charset="0"/>
            </a:endParaRPr>
          </a:p>
          <a:p>
            <a:pPr algn="ctr" eaLnBrk="1" hangingPunct="1">
              <a:defRPr/>
            </a:pPr>
            <a:endParaRPr lang="en-ZA" sz="1600" dirty="0">
              <a:solidFill>
                <a:schemeClr val="accent1">
                  <a:lumMod val="75000"/>
                </a:schemeClr>
              </a:solidFill>
              <a:latin typeface="Arial" pitchFamily="34" charset="0"/>
              <a:cs typeface="Arial" pitchFamily="34" charset="0"/>
            </a:endParaRPr>
          </a:p>
        </p:txBody>
      </p:sp>
      <p:sp>
        <p:nvSpPr>
          <p:cNvPr id="11279" name="TextBox 7"/>
          <p:cNvSpPr txBox="1">
            <a:spLocks noChangeArrowheads="1"/>
          </p:cNvSpPr>
          <p:nvPr/>
        </p:nvSpPr>
        <p:spPr bwMode="auto">
          <a:xfrm>
            <a:off x="4506913" y="6105525"/>
            <a:ext cx="323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ZA" sz="1600" dirty="0" smtClean="0">
                <a:solidFill>
                  <a:schemeClr val="tx2">
                    <a:lumMod val="75000"/>
                  </a:schemeClr>
                </a:solidFill>
                <a:latin typeface="Arial" pitchFamily="34" charset="0"/>
                <a:cs typeface="Arial" pitchFamily="34" charset="0"/>
              </a:rPr>
              <a:t>Location </a:t>
            </a:r>
            <a:br>
              <a:rPr lang="en-ZA" sz="1600" dirty="0" smtClean="0">
                <a:solidFill>
                  <a:schemeClr val="tx2">
                    <a:lumMod val="75000"/>
                  </a:schemeClr>
                </a:solidFill>
                <a:latin typeface="Arial" pitchFamily="34" charset="0"/>
                <a:cs typeface="Arial" pitchFamily="34" charset="0"/>
              </a:rPr>
            </a:br>
            <a:r>
              <a:rPr lang="en-ZA" sz="1600" dirty="0" smtClean="0">
                <a:solidFill>
                  <a:schemeClr val="tx2">
                    <a:lumMod val="75000"/>
                  </a:schemeClr>
                </a:solidFill>
                <a:latin typeface="Arial" pitchFamily="34" charset="0"/>
                <a:cs typeface="Arial" pitchFamily="34" charset="0"/>
              </a:rPr>
              <a:t>of students </a:t>
            </a:r>
            <a:endParaRPr lang="en-ZA" sz="1600" dirty="0">
              <a:solidFill>
                <a:schemeClr val="tx2">
                  <a:lumMod val="75000"/>
                </a:schemeClr>
              </a:solidFill>
              <a:latin typeface="Arial" pitchFamily="34" charset="0"/>
              <a:cs typeface="Arial" pitchFamily="34" charset="0"/>
            </a:endParaRPr>
          </a:p>
        </p:txBody>
      </p:sp>
      <p:sp>
        <p:nvSpPr>
          <p:cNvPr id="29709" name="TextBox 3"/>
          <p:cNvSpPr txBox="1">
            <a:spLocks noChangeArrowheads="1"/>
          </p:cNvSpPr>
          <p:nvPr/>
        </p:nvSpPr>
        <p:spPr bwMode="auto">
          <a:xfrm>
            <a:off x="1700213" y="2927350"/>
            <a:ext cx="130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r" eaLnBrk="1" hangingPunct="1">
              <a:spcBef>
                <a:spcPct val="0"/>
              </a:spcBef>
              <a:buFontTx/>
              <a:buNone/>
            </a:pPr>
            <a:r>
              <a:rPr lang="en-ZA" altLang="en-US" sz="1800" b="1">
                <a:solidFill>
                  <a:schemeClr val="tx1"/>
                </a:solidFill>
                <a:latin typeface="Arial Narrow" pitchFamily="34" charset="0"/>
              </a:rPr>
              <a:t>Internet dependent</a:t>
            </a:r>
          </a:p>
        </p:txBody>
      </p:sp>
      <p:sp>
        <p:nvSpPr>
          <p:cNvPr id="29710" name="TextBox 3"/>
          <p:cNvSpPr txBox="1">
            <a:spLocks noChangeArrowheads="1"/>
          </p:cNvSpPr>
          <p:nvPr/>
        </p:nvSpPr>
        <p:spPr bwMode="auto">
          <a:xfrm>
            <a:off x="1700213" y="1811338"/>
            <a:ext cx="130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r" eaLnBrk="1" hangingPunct="1">
              <a:spcBef>
                <a:spcPct val="0"/>
              </a:spcBef>
              <a:buFontTx/>
              <a:buNone/>
            </a:pPr>
            <a:r>
              <a:rPr lang="en-ZA" altLang="en-US" sz="1800" b="1">
                <a:solidFill>
                  <a:schemeClr val="tx1"/>
                </a:solidFill>
                <a:latin typeface="Arial Narrow" pitchFamily="34" charset="0"/>
              </a:rPr>
              <a:t>Online-intensive</a:t>
            </a:r>
          </a:p>
        </p:txBody>
      </p:sp>
      <p:grpSp>
        <p:nvGrpSpPr>
          <p:cNvPr id="29711" name="Group 1"/>
          <p:cNvGrpSpPr>
            <a:grpSpLocks/>
          </p:cNvGrpSpPr>
          <p:nvPr/>
        </p:nvGrpSpPr>
        <p:grpSpPr bwMode="auto">
          <a:xfrm>
            <a:off x="820738" y="1563688"/>
            <a:ext cx="2125662" cy="3378200"/>
            <a:chOff x="821210" y="1563687"/>
            <a:chExt cx="2124773" cy="3377481"/>
          </a:xfrm>
        </p:grpSpPr>
        <p:sp>
          <p:nvSpPr>
            <p:cNvPr id="29728" name="TextBox 30"/>
            <p:cNvSpPr txBox="1">
              <a:spLocks noChangeArrowheads="1"/>
            </p:cNvSpPr>
            <p:nvPr/>
          </p:nvSpPr>
          <p:spPr bwMode="auto">
            <a:xfrm>
              <a:off x="821210" y="2276872"/>
              <a:ext cx="10139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r" eaLnBrk="1" hangingPunct="1">
                <a:spcBef>
                  <a:spcPct val="0"/>
                </a:spcBef>
                <a:buFontTx/>
                <a:buNone/>
              </a:pPr>
              <a:r>
                <a:rPr lang="en-ZA" altLang="en-US" sz="1800" b="1">
                  <a:solidFill>
                    <a:schemeClr val="tx1"/>
                  </a:solidFill>
                  <a:latin typeface="Arial Narrow" pitchFamily="34" charset="0"/>
                </a:rPr>
                <a:t>Blended</a:t>
              </a:r>
            </a:p>
            <a:p>
              <a:pPr algn="r" eaLnBrk="1" hangingPunct="1">
                <a:spcBef>
                  <a:spcPct val="0"/>
                </a:spcBef>
                <a:buFontTx/>
                <a:buNone/>
              </a:pPr>
              <a:r>
                <a:rPr lang="en-ZA" altLang="en-US" sz="1800">
                  <a:solidFill>
                    <a:schemeClr val="tx1"/>
                  </a:solidFill>
                  <a:latin typeface="Arial Narrow" pitchFamily="34" charset="0"/>
                </a:rPr>
                <a:t>(mixed mode):  combines F2F and online</a:t>
              </a:r>
            </a:p>
          </p:txBody>
        </p:sp>
        <p:cxnSp>
          <p:nvCxnSpPr>
            <p:cNvPr id="3" name="Straight Connector 2"/>
            <p:cNvCxnSpPr/>
            <p:nvPr/>
          </p:nvCxnSpPr>
          <p:spPr>
            <a:xfrm>
              <a:off x="971959" y="1563687"/>
              <a:ext cx="1923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3367" y="4941168"/>
              <a:ext cx="190261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Rectangle 13"/>
          <p:cNvSpPr>
            <a:spLocks noChangeArrowheads="1"/>
          </p:cNvSpPr>
          <p:nvPr/>
        </p:nvSpPr>
        <p:spPr bwMode="auto">
          <a:xfrm>
            <a:off x="3430588" y="5064125"/>
            <a:ext cx="688975" cy="536575"/>
          </a:xfrm>
          <a:prstGeom prst="rect">
            <a:avLst/>
          </a:prstGeom>
          <a:gradFill rotWithShape="0">
            <a:gsLst>
              <a:gs pos="0">
                <a:srgbClr val="FF33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endParaRPr lang="en-ZA" altLang="en-US" sz="2400">
              <a:solidFill>
                <a:schemeClr val="tx1"/>
              </a:solidFill>
              <a:latin typeface="Times New Roman" pitchFamily="18" charset="0"/>
            </a:endParaRPr>
          </a:p>
        </p:txBody>
      </p:sp>
      <p:grpSp>
        <p:nvGrpSpPr>
          <p:cNvPr id="21529" name="Group 1"/>
          <p:cNvGrpSpPr>
            <a:grpSpLocks/>
          </p:cNvGrpSpPr>
          <p:nvPr/>
        </p:nvGrpSpPr>
        <p:grpSpPr bwMode="auto">
          <a:xfrm>
            <a:off x="6500813" y="3703638"/>
            <a:ext cx="1079500" cy="1941512"/>
            <a:chOff x="6500813" y="3703638"/>
            <a:chExt cx="1079500" cy="1941512"/>
          </a:xfrm>
        </p:grpSpPr>
        <p:sp>
          <p:nvSpPr>
            <p:cNvPr id="36" name="Rectangle 14"/>
            <p:cNvSpPr>
              <a:spLocks noChangeArrowheads="1"/>
            </p:cNvSpPr>
            <p:nvPr/>
          </p:nvSpPr>
          <p:spPr bwMode="auto">
            <a:xfrm>
              <a:off x="6743700" y="3703638"/>
              <a:ext cx="592138" cy="625475"/>
            </a:xfrm>
            <a:prstGeom prst="rect">
              <a:avLst/>
            </a:prstGeom>
            <a:gradFill rotWithShape="0">
              <a:gsLst>
                <a:gs pos="0">
                  <a:schemeClr val="tx2">
                    <a:lumMod val="75000"/>
                  </a:schemeClr>
                </a:gs>
                <a:gs pos="100000">
                  <a:srgbClr val="FFFFFF"/>
                </a:gs>
              </a:gsLst>
              <a:path path="shape">
                <a:fillToRect l="50000" t="50000" r="50000" b="50000"/>
              </a:path>
            </a:gradFill>
            <a:ln>
              <a:noFill/>
            </a:ln>
            <a:effectLst/>
          </p:spPr>
          <p:txBody>
            <a:bodyPr wrap="none" anchor="ctr"/>
            <a:lstStyle/>
            <a:p>
              <a:pPr>
                <a:defRPr/>
              </a:pPr>
              <a:endParaRPr lang="en-ZA"/>
            </a:p>
          </p:txBody>
        </p:sp>
        <p:sp>
          <p:nvSpPr>
            <p:cNvPr id="30" name="Rectangle 14"/>
            <p:cNvSpPr>
              <a:spLocks noChangeArrowheads="1"/>
            </p:cNvSpPr>
            <p:nvPr/>
          </p:nvSpPr>
          <p:spPr bwMode="auto">
            <a:xfrm>
              <a:off x="6500813" y="4708525"/>
              <a:ext cx="1079500" cy="936625"/>
            </a:xfrm>
            <a:prstGeom prst="rect">
              <a:avLst/>
            </a:prstGeom>
            <a:gradFill rotWithShape="0">
              <a:gsLst>
                <a:gs pos="0">
                  <a:schemeClr val="tx2">
                    <a:lumMod val="75000"/>
                  </a:schemeClr>
                </a:gs>
                <a:gs pos="100000">
                  <a:srgbClr val="FFFFFF"/>
                </a:gs>
              </a:gsLst>
              <a:path path="shape">
                <a:fillToRect l="50000" t="50000" r="50000" b="50000"/>
              </a:path>
            </a:gradFill>
            <a:ln>
              <a:noFill/>
            </a:ln>
            <a:effectLst/>
          </p:spPr>
          <p:txBody>
            <a:bodyPr wrap="none" anchor="ctr"/>
            <a:lstStyle/>
            <a:p>
              <a:pPr>
                <a:defRPr/>
              </a:pPr>
              <a:endParaRPr lang="en-ZA"/>
            </a:p>
          </p:txBody>
        </p:sp>
      </p:grpSp>
      <p:grpSp>
        <p:nvGrpSpPr>
          <p:cNvPr id="21530" name="Group 3"/>
          <p:cNvGrpSpPr>
            <a:grpSpLocks/>
          </p:cNvGrpSpPr>
          <p:nvPr/>
        </p:nvGrpSpPr>
        <p:grpSpPr bwMode="auto">
          <a:xfrm>
            <a:off x="3214688" y="1865313"/>
            <a:ext cx="1625600" cy="3159125"/>
            <a:chOff x="3214688" y="1865313"/>
            <a:chExt cx="1625600" cy="3159125"/>
          </a:xfrm>
        </p:grpSpPr>
        <p:sp>
          <p:nvSpPr>
            <p:cNvPr id="29723" name="Rectangle 13"/>
            <p:cNvSpPr>
              <a:spLocks noChangeArrowheads="1"/>
            </p:cNvSpPr>
            <p:nvPr/>
          </p:nvSpPr>
          <p:spPr bwMode="auto">
            <a:xfrm>
              <a:off x="3214688" y="3455988"/>
              <a:ext cx="1625600" cy="1568450"/>
            </a:xfrm>
            <a:prstGeom prst="rect">
              <a:avLst/>
            </a:prstGeom>
            <a:gradFill rotWithShape="0">
              <a:gsLst>
                <a:gs pos="0">
                  <a:srgbClr val="FF33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endParaRPr lang="en-ZA" altLang="en-US" sz="2400">
                <a:solidFill>
                  <a:schemeClr val="tx1"/>
                </a:solidFill>
                <a:latin typeface="Times New Roman" pitchFamily="18" charset="0"/>
              </a:endParaRPr>
            </a:p>
          </p:txBody>
        </p:sp>
        <p:sp>
          <p:nvSpPr>
            <p:cNvPr id="29724" name="Rectangle 13"/>
            <p:cNvSpPr>
              <a:spLocks noChangeArrowheads="1"/>
            </p:cNvSpPr>
            <p:nvPr/>
          </p:nvSpPr>
          <p:spPr bwMode="auto">
            <a:xfrm>
              <a:off x="3289300" y="2632075"/>
              <a:ext cx="1217613" cy="946150"/>
            </a:xfrm>
            <a:prstGeom prst="rect">
              <a:avLst/>
            </a:prstGeom>
            <a:gradFill rotWithShape="0">
              <a:gsLst>
                <a:gs pos="0">
                  <a:srgbClr val="FF33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endParaRPr lang="en-ZA" altLang="en-US" sz="2400">
                <a:solidFill>
                  <a:schemeClr val="tx1"/>
                </a:solidFill>
                <a:latin typeface="Times New Roman" pitchFamily="18" charset="0"/>
              </a:endParaRPr>
            </a:p>
          </p:txBody>
        </p:sp>
        <p:sp>
          <p:nvSpPr>
            <p:cNvPr id="29725" name="Rectangle 13"/>
            <p:cNvSpPr>
              <a:spLocks noChangeArrowheads="1"/>
            </p:cNvSpPr>
            <p:nvPr/>
          </p:nvSpPr>
          <p:spPr bwMode="auto">
            <a:xfrm>
              <a:off x="3392488" y="1865313"/>
              <a:ext cx="690562" cy="536575"/>
            </a:xfrm>
            <a:prstGeom prst="rect">
              <a:avLst/>
            </a:prstGeom>
            <a:gradFill rotWithShape="0">
              <a:gsLst>
                <a:gs pos="0">
                  <a:srgbClr val="FF33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endParaRPr lang="en-ZA" altLang="en-US" sz="2400">
                <a:solidFill>
                  <a:schemeClr val="tx1"/>
                </a:solidFill>
                <a:latin typeface="Times New Roman" pitchFamily="18" charset="0"/>
              </a:endParaRPr>
            </a:p>
          </p:txBody>
        </p:sp>
      </p:grpSp>
      <p:grpSp>
        <p:nvGrpSpPr>
          <p:cNvPr id="2" name="Group 1"/>
          <p:cNvGrpSpPr/>
          <p:nvPr/>
        </p:nvGrpSpPr>
        <p:grpSpPr>
          <a:xfrm>
            <a:off x="1403350" y="939799"/>
            <a:ext cx="7561263" cy="744145"/>
            <a:chOff x="1403350" y="939799"/>
            <a:chExt cx="7561263" cy="744145"/>
          </a:xfrm>
        </p:grpSpPr>
        <p:sp>
          <p:nvSpPr>
            <p:cNvPr id="8" name="Rounded Rectangle 7"/>
            <p:cNvSpPr/>
            <p:nvPr/>
          </p:nvSpPr>
          <p:spPr>
            <a:xfrm>
              <a:off x="1403350" y="939799"/>
              <a:ext cx="7561263" cy="744145"/>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32" name="Rectangle 14"/>
            <p:cNvSpPr>
              <a:spLocks noChangeArrowheads="1"/>
            </p:cNvSpPr>
            <p:nvPr/>
          </p:nvSpPr>
          <p:spPr bwMode="auto">
            <a:xfrm>
              <a:off x="7493000" y="1033124"/>
              <a:ext cx="495300" cy="461963"/>
            </a:xfrm>
            <a:prstGeom prst="rect">
              <a:avLst/>
            </a:prstGeom>
            <a:gradFill rotWithShape="0">
              <a:gsLst>
                <a:gs pos="0">
                  <a:schemeClr val="tx2">
                    <a:lumMod val="75000"/>
                  </a:schemeClr>
                </a:gs>
                <a:gs pos="100000">
                  <a:srgbClr val="FFFFFF"/>
                </a:gs>
              </a:gsLst>
              <a:path path="shape">
                <a:fillToRect l="50000" t="50000" r="50000" b="50000"/>
              </a:path>
            </a:gradFill>
            <a:ln>
              <a:noFill/>
            </a:ln>
            <a:effectLst/>
          </p:spPr>
          <p:txBody>
            <a:bodyPr wrap="none" anchor="ctr"/>
            <a:lstStyle/>
            <a:p>
              <a:pPr>
                <a:defRPr/>
              </a:pPr>
              <a:endParaRPr lang="en-ZA"/>
            </a:p>
          </p:txBody>
        </p:sp>
        <p:sp>
          <p:nvSpPr>
            <p:cNvPr id="29722" name="Rectangle 13"/>
            <p:cNvSpPr>
              <a:spLocks noChangeArrowheads="1"/>
            </p:cNvSpPr>
            <p:nvPr/>
          </p:nvSpPr>
          <p:spPr bwMode="auto">
            <a:xfrm>
              <a:off x="3435350" y="1123612"/>
              <a:ext cx="339725" cy="371475"/>
            </a:xfrm>
            <a:prstGeom prst="rect">
              <a:avLst/>
            </a:prstGeom>
            <a:gradFill rotWithShape="0">
              <a:gsLst>
                <a:gs pos="0">
                  <a:srgbClr val="FF33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endParaRPr lang="en-ZA" altLang="en-US" sz="2400">
                <a:solidFill>
                  <a:schemeClr val="tx1"/>
                </a:solidFill>
                <a:latin typeface="Times New Roman" pitchFamily="18" charset="0"/>
              </a:endParaRPr>
            </a:p>
          </p:txBody>
        </p:sp>
        <p:sp>
          <p:nvSpPr>
            <p:cNvPr id="37" name="Rectangle 13"/>
            <p:cNvSpPr>
              <a:spLocks noChangeArrowheads="1"/>
            </p:cNvSpPr>
            <p:nvPr/>
          </p:nvSpPr>
          <p:spPr bwMode="auto">
            <a:xfrm>
              <a:off x="4899725" y="1156446"/>
              <a:ext cx="339725" cy="371475"/>
            </a:xfrm>
            <a:prstGeom prst="rect">
              <a:avLst/>
            </a:prstGeom>
            <a:gradFill rotWithShape="0">
              <a:gsLst>
                <a:gs pos="0">
                  <a:schemeClr val="accent3">
                    <a:lumMod val="75000"/>
                  </a:schemeClr>
                </a:gs>
                <a:gs pos="100000">
                  <a:srgbClr val="FFFFFF"/>
                </a:gs>
              </a:gsLst>
              <a:path path="shape">
                <a:fillToRect l="50000" t="50000" r="50000" b="50000"/>
              </a:path>
            </a:gradFill>
            <a:ln>
              <a:noFill/>
            </a:ln>
            <a:extLst/>
          </p:spPr>
          <p:txBody>
            <a:bodyPr wrap="none" anchor="ct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endParaRPr lang="en-ZA" altLang="en-US" sz="2400">
                <a:solidFill>
                  <a:schemeClr val="tx1"/>
                </a:solidFill>
                <a:latin typeface="Times New Roman" pitchFamily="18" charset="0"/>
              </a:endParaRPr>
            </a:p>
          </p:txBody>
        </p:sp>
        <p:sp>
          <p:nvSpPr>
            <p:cNvPr id="38" name="Rectangle 13"/>
            <p:cNvSpPr>
              <a:spLocks noChangeArrowheads="1"/>
            </p:cNvSpPr>
            <p:nvPr/>
          </p:nvSpPr>
          <p:spPr bwMode="auto">
            <a:xfrm>
              <a:off x="6247608" y="1130268"/>
              <a:ext cx="339725" cy="371475"/>
            </a:xfrm>
            <a:prstGeom prst="rect">
              <a:avLst/>
            </a:prstGeom>
            <a:gradFill rotWithShape="0">
              <a:gsLst>
                <a:gs pos="0">
                  <a:srgbClr val="7EAA56"/>
                </a:gs>
                <a:gs pos="100000">
                  <a:srgbClr val="FFFFFF"/>
                </a:gs>
              </a:gsLst>
              <a:path path="shape">
                <a:fillToRect l="50000" t="50000" r="50000" b="50000"/>
              </a:path>
            </a:gradFill>
            <a:ln>
              <a:noFill/>
            </a:ln>
            <a:extLst/>
          </p:spPr>
          <p:txBody>
            <a:bodyPr wrap="none" anchor="ct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endParaRPr lang="en-ZA" altLang="en-US" sz="2400">
                <a:solidFill>
                  <a:schemeClr val="tx1"/>
                </a:solidFill>
                <a:latin typeface="Times New Roman" pitchFamily="18" charset="0"/>
              </a:endParaRPr>
            </a:p>
          </p:txBody>
        </p:sp>
      </p:grpSp>
    </p:spTree>
    <p:extLst>
      <p:ext uri="{BB962C8B-B14F-4D97-AF65-F5344CB8AC3E}">
        <p14:creationId xmlns:p14="http://schemas.microsoft.com/office/powerpoint/2010/main" val="184825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ZA" dirty="0"/>
              <a:t>D</a:t>
            </a:r>
            <a:r>
              <a:rPr lang="en-ZA" dirty="0" smtClean="0"/>
              <a:t>isaggregation</a:t>
            </a:r>
          </a:p>
        </p:txBody>
      </p:sp>
      <p:sp>
        <p:nvSpPr>
          <p:cNvPr id="5" name="Rounded Rectangle 4"/>
          <p:cNvSpPr/>
          <p:nvPr/>
        </p:nvSpPr>
        <p:spPr>
          <a:xfrm>
            <a:off x="2371725" y="3219450"/>
            <a:ext cx="4465638"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Content</a:t>
            </a:r>
          </a:p>
        </p:txBody>
      </p:sp>
      <p:sp>
        <p:nvSpPr>
          <p:cNvPr id="6" name="Rounded Rectangle 5"/>
          <p:cNvSpPr/>
          <p:nvPr/>
        </p:nvSpPr>
        <p:spPr>
          <a:xfrm>
            <a:off x="896938" y="4365625"/>
            <a:ext cx="7416800"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Teaching &amp; learning interaction</a:t>
            </a:r>
          </a:p>
        </p:txBody>
      </p:sp>
      <p:sp>
        <p:nvSpPr>
          <p:cNvPr id="7" name="Rounded Rectangle 6"/>
          <p:cNvSpPr/>
          <p:nvPr/>
        </p:nvSpPr>
        <p:spPr>
          <a:xfrm>
            <a:off x="2371725" y="5589588"/>
            <a:ext cx="4563230" cy="1008062"/>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0000FF"/>
                </a:solidFill>
                <a:latin typeface="Century Gothic" pitchFamily="34" charset="0"/>
              </a:rPr>
              <a:t>Certification</a:t>
            </a:r>
          </a:p>
        </p:txBody>
      </p:sp>
      <p:sp>
        <p:nvSpPr>
          <p:cNvPr id="8" name="Rounded Rectangle 7"/>
          <p:cNvSpPr/>
          <p:nvPr/>
        </p:nvSpPr>
        <p:spPr>
          <a:xfrm>
            <a:off x="0" y="2286000"/>
            <a:ext cx="2233613"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Time</a:t>
            </a:r>
          </a:p>
        </p:txBody>
      </p:sp>
      <p:sp>
        <p:nvSpPr>
          <p:cNvPr id="9" name="Rounded Rectangle 8"/>
          <p:cNvSpPr/>
          <p:nvPr/>
        </p:nvSpPr>
        <p:spPr>
          <a:xfrm>
            <a:off x="7002463" y="2230438"/>
            <a:ext cx="2141537" cy="1008062"/>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Platform</a:t>
            </a:r>
          </a:p>
        </p:txBody>
      </p:sp>
    </p:spTree>
    <p:extLst>
      <p:ext uri="{BB962C8B-B14F-4D97-AF65-F5344CB8AC3E}">
        <p14:creationId xmlns:p14="http://schemas.microsoft.com/office/powerpoint/2010/main" val="3475963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dirty="0" smtClean="0"/>
              <a:t>Certification: new forms</a:t>
            </a:r>
            <a:endParaRPr lang="en-ZA" dirty="0"/>
          </a:p>
        </p:txBody>
      </p:sp>
      <p:sp>
        <p:nvSpPr>
          <p:cNvPr id="3" name="Content Placeholder 2"/>
          <p:cNvSpPr>
            <a:spLocks noGrp="1"/>
          </p:cNvSpPr>
          <p:nvPr>
            <p:ph idx="1"/>
          </p:nvPr>
        </p:nvSpPr>
        <p:spPr/>
        <p:txBody>
          <a:bodyPr/>
          <a:lstStyle/>
          <a:p>
            <a:pPr>
              <a:defRPr/>
            </a:pPr>
            <a:r>
              <a:rPr lang="en-ZA" dirty="0" smtClean="0"/>
              <a:t>Badges- micro, granular certification</a:t>
            </a:r>
          </a:p>
          <a:p>
            <a:pPr>
              <a:defRPr/>
            </a:pPr>
            <a:r>
              <a:rPr lang="en-ZA" dirty="0" smtClean="0"/>
              <a:t>A form of formal(</a:t>
            </a:r>
            <a:r>
              <a:rPr lang="en-ZA" dirty="0" err="1" smtClean="0"/>
              <a:t>ised</a:t>
            </a:r>
            <a:r>
              <a:rPr lang="en-ZA" dirty="0"/>
              <a:t>) </a:t>
            </a:r>
            <a:r>
              <a:rPr lang="en-ZA" dirty="0" smtClean="0"/>
              <a:t>recognition</a:t>
            </a:r>
          </a:p>
          <a:p>
            <a:pPr lvl="1">
              <a:defRPr/>
            </a:pPr>
            <a:r>
              <a:rPr lang="en-ZA" dirty="0" smtClean="0"/>
              <a:t>for informal </a:t>
            </a:r>
            <a:r>
              <a:rPr lang="en-ZA" dirty="0"/>
              <a:t>learning </a:t>
            </a:r>
            <a:r>
              <a:rPr lang="en-ZA" dirty="0" smtClean="0"/>
              <a:t>processes</a:t>
            </a:r>
          </a:p>
          <a:p>
            <a:pPr lvl="1">
              <a:defRPr/>
            </a:pPr>
            <a:r>
              <a:rPr lang="en-ZA" dirty="0"/>
              <a:t>f</a:t>
            </a:r>
            <a:r>
              <a:rPr lang="en-ZA" dirty="0" smtClean="0"/>
              <a:t>or chunks of </a:t>
            </a:r>
            <a:br>
              <a:rPr lang="en-ZA" dirty="0" smtClean="0"/>
            </a:br>
            <a:r>
              <a:rPr lang="en-ZA" dirty="0" smtClean="0"/>
              <a:t>content</a:t>
            </a:r>
          </a:p>
          <a:p>
            <a:pPr lvl="1">
              <a:defRPr/>
            </a:pPr>
            <a:r>
              <a:rPr lang="en-ZA" dirty="0" smtClean="0"/>
              <a:t>for competencies</a:t>
            </a:r>
          </a:p>
        </p:txBody>
      </p:sp>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55129" y="3436977"/>
            <a:ext cx="4807815" cy="332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01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Certification: new forms</a:t>
            </a:r>
            <a:endParaRPr lang="en-ZA" dirty="0"/>
          </a:p>
        </p:txBody>
      </p:sp>
      <p:sp>
        <p:nvSpPr>
          <p:cNvPr id="3" name="Content Placeholder 2"/>
          <p:cNvSpPr>
            <a:spLocks noGrp="1"/>
          </p:cNvSpPr>
          <p:nvPr>
            <p:ph idx="1"/>
          </p:nvPr>
        </p:nvSpPr>
        <p:spPr/>
        <p:txBody>
          <a:bodyPr/>
          <a:lstStyle/>
          <a:p>
            <a:endParaRPr lang="en-ZA"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683945"/>
            <a:ext cx="6363773" cy="4206226"/>
          </a:xfrm>
          <a:prstGeom prst="rect">
            <a:avLst/>
          </a:prstGeom>
          <a:noFill/>
          <a:ln w="2857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70346" y="3431004"/>
            <a:ext cx="7991899" cy="5329992"/>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951430" y="5658416"/>
            <a:ext cx="1747319" cy="923330"/>
          </a:xfrm>
          <a:prstGeom prst="rect">
            <a:avLst/>
          </a:prstGeom>
          <a:solidFill>
            <a:srgbClr val="FF33CC"/>
          </a:solidFill>
        </p:spPr>
        <p:txBody>
          <a:bodyPr wrap="square" rtlCol="0">
            <a:spAutoFit/>
          </a:bodyPr>
          <a:lstStyle/>
          <a:p>
            <a:pPr algn="ctr"/>
            <a:r>
              <a:rPr lang="en-ZA" dirty="0" smtClean="0">
                <a:solidFill>
                  <a:srgbClr val="FFFFFF"/>
                </a:solidFill>
                <a:latin typeface="Z@R7DB1.tmp"/>
              </a:rPr>
              <a:t>£</a:t>
            </a:r>
            <a:r>
              <a:rPr lang="en-ZA" dirty="0">
                <a:solidFill>
                  <a:srgbClr val="FFFFFF"/>
                </a:solidFill>
              </a:rPr>
              <a:t> 119</a:t>
            </a:r>
            <a:endParaRPr lang="en-ZA" dirty="0" smtClean="0">
              <a:solidFill>
                <a:srgbClr val="FFFFFF"/>
              </a:solidFill>
            </a:endParaRPr>
          </a:p>
          <a:p>
            <a:pPr algn="ctr"/>
            <a:r>
              <a:rPr lang="en-ZA" dirty="0" smtClean="0">
                <a:solidFill>
                  <a:srgbClr val="FFFFFF"/>
                </a:solidFill>
              </a:rPr>
              <a:t>Pearson </a:t>
            </a:r>
            <a:r>
              <a:rPr lang="en-ZA" dirty="0" err="1" smtClean="0">
                <a:solidFill>
                  <a:srgbClr val="FFFFFF"/>
                </a:solidFill>
              </a:rPr>
              <a:t>Vue</a:t>
            </a:r>
            <a:r>
              <a:rPr lang="en-ZA" dirty="0" smtClean="0">
                <a:solidFill>
                  <a:srgbClr val="FFFFFF"/>
                </a:solidFill>
              </a:rPr>
              <a:t> Test Centre</a:t>
            </a:r>
            <a:endParaRPr lang="en-ZA" dirty="0">
              <a:solidFill>
                <a:srgbClr val="FFFFFF"/>
              </a:solidFill>
            </a:endParaRPr>
          </a:p>
        </p:txBody>
      </p:sp>
      <p:sp>
        <p:nvSpPr>
          <p:cNvPr id="7" name="TextBox 6"/>
          <p:cNvSpPr txBox="1"/>
          <p:nvPr/>
        </p:nvSpPr>
        <p:spPr>
          <a:xfrm>
            <a:off x="342523" y="4407529"/>
            <a:ext cx="1747319" cy="369332"/>
          </a:xfrm>
          <a:prstGeom prst="rect">
            <a:avLst/>
          </a:prstGeom>
          <a:solidFill>
            <a:schemeClr val="accent1"/>
          </a:solidFill>
        </p:spPr>
        <p:txBody>
          <a:bodyPr wrap="square" rtlCol="0">
            <a:spAutoFit/>
          </a:bodyPr>
          <a:lstStyle/>
          <a:p>
            <a:pPr algn="ctr"/>
            <a:r>
              <a:rPr lang="en-ZA" dirty="0" smtClean="0">
                <a:solidFill>
                  <a:srgbClr val="FFFFFF"/>
                </a:solidFill>
                <a:latin typeface="Z@R7DB1.tmp"/>
              </a:rPr>
              <a:t>£</a:t>
            </a:r>
            <a:r>
              <a:rPr lang="en-ZA" dirty="0">
                <a:solidFill>
                  <a:srgbClr val="FFFFFF"/>
                </a:solidFill>
              </a:rPr>
              <a:t> </a:t>
            </a:r>
            <a:r>
              <a:rPr lang="en-ZA" dirty="0" smtClean="0">
                <a:solidFill>
                  <a:srgbClr val="FFFFFF"/>
                </a:solidFill>
              </a:rPr>
              <a:t>24</a:t>
            </a:r>
          </a:p>
        </p:txBody>
      </p:sp>
    </p:spTree>
    <p:extLst>
      <p:ext uri="{BB962C8B-B14F-4D97-AF65-F5344CB8AC3E}">
        <p14:creationId xmlns:p14="http://schemas.microsoft.com/office/powerpoint/2010/main" val="2090121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Changing monetisation models</a:t>
            </a:r>
            <a:endParaRPr lang="en-ZA" dirty="0"/>
          </a:p>
        </p:txBody>
      </p:sp>
      <p:graphicFrame>
        <p:nvGraphicFramePr>
          <p:cNvPr id="4" name="Content Placeholder 3"/>
          <p:cNvGraphicFramePr>
            <a:graphicFrameLocks/>
          </p:cNvGraphicFramePr>
          <p:nvPr>
            <p:extLst>
              <p:ext uri="{D42A27DB-BD31-4B8C-83A1-F6EECF244321}">
                <p14:modId xmlns:p14="http://schemas.microsoft.com/office/powerpoint/2010/main" val="2097359239"/>
              </p:ext>
            </p:extLst>
          </p:nvPr>
        </p:nvGraphicFramePr>
        <p:xfrm>
          <a:off x="114991" y="1899807"/>
          <a:ext cx="8938473" cy="4781650"/>
        </p:xfrm>
        <a:graphic>
          <a:graphicData uri="http://schemas.openxmlformats.org/drawingml/2006/table">
            <a:tbl>
              <a:tblPr firstRow="1" bandRow="1">
                <a:tableStyleId>{5C22544A-7EE6-4342-B048-85BDC9FD1C3A}</a:tableStyleId>
              </a:tblPr>
              <a:tblGrid>
                <a:gridCol w="1399065"/>
                <a:gridCol w="3954237"/>
                <a:gridCol w="3585171"/>
              </a:tblGrid>
              <a:tr h="1015405">
                <a:tc>
                  <a:txBody>
                    <a:bodyPr/>
                    <a:lstStyle/>
                    <a:p>
                      <a:endParaRPr lang="en-ZA" sz="1800" dirty="0"/>
                    </a:p>
                  </a:txBody>
                  <a:tcPr marL="91429" marR="91429" marT="45713" marB="45713">
                    <a:solidFill>
                      <a:schemeClr val="bg1"/>
                    </a:solidFill>
                  </a:tcPr>
                </a:tc>
                <a:tc>
                  <a:txBody>
                    <a:bodyPr/>
                    <a:lstStyle/>
                    <a:p>
                      <a:pPr algn="ctr"/>
                      <a:r>
                        <a:rPr lang="en-ZA" sz="2400" dirty="0" smtClean="0">
                          <a:latin typeface="Arial Narrow" panose="020B0606020202030204" pitchFamily="34" charset="0"/>
                        </a:rPr>
                        <a:t>Traditional</a:t>
                      </a:r>
                    </a:p>
                    <a:p>
                      <a:pPr algn="ctr"/>
                      <a:r>
                        <a:rPr lang="en-ZA" sz="2400" b="0" dirty="0" smtClean="0">
                          <a:latin typeface="Arial Narrow" panose="020B0606020202030204" pitchFamily="34" charset="0"/>
                        </a:rPr>
                        <a:t>Complete</a:t>
                      </a:r>
                      <a:r>
                        <a:rPr lang="en-ZA" sz="2400" b="0" baseline="0" dirty="0" smtClean="0">
                          <a:latin typeface="Arial Narrow" panose="020B0606020202030204" pitchFamily="34" charset="0"/>
                        </a:rPr>
                        <a:t> package (fees)</a:t>
                      </a:r>
                      <a:endParaRPr lang="en-ZA" sz="2400" b="0" dirty="0">
                        <a:latin typeface="Arial Narrow" panose="020B0606020202030204" pitchFamily="34" charset="0"/>
                      </a:endParaRPr>
                    </a:p>
                  </a:txBody>
                  <a:tcPr marL="91429" marR="91429" marT="45713" marB="45713">
                    <a:solidFill>
                      <a:schemeClr val="accent1">
                        <a:lumMod val="75000"/>
                      </a:schemeClr>
                    </a:solidFill>
                  </a:tcPr>
                </a:tc>
                <a:tc>
                  <a:txBody>
                    <a:bodyPr/>
                    <a:lstStyle/>
                    <a:p>
                      <a:pPr algn="ctr"/>
                      <a:r>
                        <a:rPr lang="en-ZA" sz="2400" dirty="0" smtClean="0">
                          <a:latin typeface="Arial Narrow" panose="020B0606020202030204" pitchFamily="34" charset="0"/>
                        </a:rPr>
                        <a:t>Emergent models </a:t>
                      </a:r>
                    </a:p>
                    <a:p>
                      <a:pPr algn="ctr"/>
                      <a:r>
                        <a:rPr lang="en-ZA" sz="2400" b="0" dirty="0" smtClean="0">
                          <a:latin typeface="Arial Narrow" panose="020B0606020202030204" pitchFamily="34" charset="0"/>
                        </a:rPr>
                        <a:t>Individual</a:t>
                      </a:r>
                      <a:r>
                        <a:rPr lang="en-ZA" sz="2400" b="0" baseline="0" dirty="0" smtClean="0">
                          <a:latin typeface="Arial Narrow" panose="020B0606020202030204" pitchFamily="34" charset="0"/>
                        </a:rPr>
                        <a:t> elements</a:t>
                      </a:r>
                      <a:endParaRPr lang="en-ZA" sz="2400" b="0" dirty="0">
                        <a:latin typeface="Arial Narrow" panose="020B0606020202030204" pitchFamily="34" charset="0"/>
                      </a:endParaRPr>
                    </a:p>
                  </a:txBody>
                  <a:tcPr marL="91429" marR="91429" marT="45713" marB="45713">
                    <a:solidFill>
                      <a:srgbClr val="E58B47"/>
                    </a:solidFill>
                  </a:tcPr>
                </a:tc>
              </a:tr>
              <a:tr h="579366">
                <a:tc>
                  <a:txBody>
                    <a:bodyPr/>
                    <a:lstStyle/>
                    <a:p>
                      <a:pPr algn="r"/>
                      <a:r>
                        <a:rPr lang="en-ZA" sz="1800" b="1" dirty="0" smtClean="0">
                          <a:latin typeface="Arial Narrow" panose="020B0606020202030204" pitchFamily="34" charset="0"/>
                        </a:rPr>
                        <a:t>Fees</a:t>
                      </a:r>
                      <a:endParaRPr lang="en-ZA" sz="1800" b="1" dirty="0">
                        <a:latin typeface="Arial Narrow" panose="020B0606020202030204" pitchFamily="34" charset="0"/>
                      </a:endParaRPr>
                    </a:p>
                  </a:txBody>
                  <a:tcPr marL="91429" marR="91429" marT="45713" marB="45713">
                    <a:solidFill>
                      <a:schemeClr val="bg1"/>
                    </a:solidFill>
                  </a:tcPr>
                </a:tc>
                <a:tc>
                  <a:txBody>
                    <a:bodyPr/>
                    <a:lstStyle/>
                    <a:p>
                      <a:pPr algn="ctr"/>
                      <a:r>
                        <a:rPr lang="en-ZA" sz="2200" b="0" dirty="0" smtClean="0">
                          <a:solidFill>
                            <a:schemeClr val="bg1"/>
                          </a:solidFill>
                          <a:latin typeface="Arial Narrow" pitchFamily="34" charset="0"/>
                        </a:rPr>
                        <a:t>Yes</a:t>
                      </a:r>
                      <a:endParaRPr lang="en-ZA" sz="2200" b="0" dirty="0">
                        <a:solidFill>
                          <a:schemeClr val="bg1"/>
                        </a:solidFill>
                        <a:latin typeface="Arial Narrow" pitchFamily="34" charset="0"/>
                      </a:endParaRPr>
                    </a:p>
                  </a:txBody>
                  <a:tcPr marL="91429" marR="91429" marT="45713" marB="45713">
                    <a:solidFill>
                      <a:schemeClr val="accent1">
                        <a:lumMod val="75000"/>
                      </a:schemeClr>
                    </a:solidFill>
                  </a:tcPr>
                </a:tc>
                <a:tc>
                  <a:txBody>
                    <a:bodyPr/>
                    <a:lstStyle/>
                    <a:p>
                      <a:pPr algn="ctr"/>
                      <a:r>
                        <a:rPr lang="en-ZA" sz="2200" dirty="0" smtClean="0">
                          <a:solidFill>
                            <a:schemeClr val="bg1"/>
                          </a:solidFill>
                          <a:latin typeface="Arial Narrow" pitchFamily="34" charset="0"/>
                        </a:rPr>
                        <a:t>No</a:t>
                      </a:r>
                      <a:endParaRPr lang="en-ZA" sz="2200" dirty="0">
                        <a:solidFill>
                          <a:schemeClr val="bg1"/>
                        </a:solidFill>
                        <a:latin typeface="Arial Narrow" pitchFamily="34" charset="0"/>
                      </a:endParaRPr>
                    </a:p>
                  </a:txBody>
                  <a:tcPr marL="91429" marR="91429" marT="45713" marB="45713">
                    <a:solidFill>
                      <a:srgbClr val="E58B47"/>
                    </a:solidFill>
                  </a:tcPr>
                </a:tc>
              </a:tr>
              <a:tr h="603328">
                <a:tc>
                  <a:txBody>
                    <a:bodyPr/>
                    <a:lstStyle/>
                    <a:p>
                      <a:pPr algn="r"/>
                      <a:r>
                        <a:rPr lang="en-ZA" sz="1800" b="1" dirty="0" smtClean="0">
                          <a:latin typeface="Arial Narrow" panose="020B0606020202030204" pitchFamily="34" charset="0"/>
                        </a:rPr>
                        <a:t>Content</a:t>
                      </a:r>
                      <a:endParaRPr lang="en-ZA" sz="1800" b="1" dirty="0">
                        <a:latin typeface="Arial Narrow" panose="020B0606020202030204" pitchFamily="34" charset="0"/>
                      </a:endParaRPr>
                    </a:p>
                  </a:txBody>
                  <a:tcPr marL="91429" marR="91429" marT="45713" marB="45713">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200" dirty="0" smtClean="0">
                          <a:solidFill>
                            <a:schemeClr val="bg1"/>
                          </a:solidFill>
                          <a:latin typeface="Arial Narrow" pitchFamily="34" charset="0"/>
                        </a:rPr>
                        <a:t>May be free/included in fees/paid for</a:t>
                      </a:r>
                    </a:p>
                  </a:txBody>
                  <a:tcPr marL="91429" marR="91429" marT="45713" marB="45713">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200" b="0" dirty="0" smtClean="0">
                          <a:solidFill>
                            <a:schemeClr val="bg1"/>
                          </a:solidFill>
                          <a:latin typeface="Arial Narrow" pitchFamily="34" charset="0"/>
                        </a:rPr>
                        <a:t>May be paid</a:t>
                      </a:r>
                    </a:p>
                  </a:txBody>
                  <a:tcPr marL="91429" marR="91429" marT="45713" marB="45713">
                    <a:solidFill>
                      <a:srgbClr val="E58B47"/>
                    </a:solidFill>
                  </a:tcPr>
                </a:tc>
              </a:tr>
              <a:tr h="595656">
                <a:tc>
                  <a:txBody>
                    <a:bodyPr/>
                    <a:lstStyle/>
                    <a:p>
                      <a:pPr algn="r"/>
                      <a:r>
                        <a:rPr lang="en-ZA" sz="1800" b="1" dirty="0" smtClean="0">
                          <a:latin typeface="Arial Narrow" panose="020B0606020202030204" pitchFamily="34" charset="0"/>
                        </a:rPr>
                        <a:t>Support</a:t>
                      </a:r>
                      <a:endParaRPr lang="en-ZA" sz="1800" b="1" dirty="0">
                        <a:latin typeface="Arial Narrow" panose="020B0606020202030204" pitchFamily="34" charset="0"/>
                      </a:endParaRPr>
                    </a:p>
                  </a:txBody>
                  <a:tcPr marL="91429" marR="91429" marT="45713" marB="45713">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200" dirty="0" smtClean="0">
                          <a:solidFill>
                            <a:schemeClr val="bg1"/>
                          </a:solidFill>
                          <a:latin typeface="Arial Narrow" pitchFamily="34" charset="0"/>
                        </a:rPr>
                        <a:t>Free/included in fees</a:t>
                      </a:r>
                    </a:p>
                  </a:txBody>
                  <a:tcPr marL="91429" marR="91429" marT="45713" marB="45713">
                    <a:solidFill>
                      <a:schemeClr val="accent1">
                        <a:lumMod val="75000"/>
                      </a:schemeClr>
                    </a:solidFill>
                  </a:tcPr>
                </a:tc>
                <a:tc>
                  <a:txBody>
                    <a:bodyPr/>
                    <a:lstStyle/>
                    <a:p>
                      <a:pPr algn="ctr"/>
                      <a:r>
                        <a:rPr lang="en-ZA" sz="2200" b="0" dirty="0" smtClean="0">
                          <a:solidFill>
                            <a:schemeClr val="bg1"/>
                          </a:solidFill>
                          <a:latin typeface="Arial Narrow" pitchFamily="34" charset="0"/>
                        </a:rPr>
                        <a:t>May be paid</a:t>
                      </a:r>
                      <a:endParaRPr lang="en-ZA" sz="2200" b="0" dirty="0">
                        <a:solidFill>
                          <a:schemeClr val="bg1"/>
                        </a:solidFill>
                        <a:latin typeface="Arial Narrow" pitchFamily="34" charset="0"/>
                      </a:endParaRPr>
                    </a:p>
                  </a:txBody>
                  <a:tcPr marL="91429" marR="91429" marT="45713" marB="45713">
                    <a:solidFill>
                      <a:srgbClr val="E58B47"/>
                    </a:solidFill>
                  </a:tcPr>
                </a:tc>
              </a:tr>
              <a:tr h="603328">
                <a:tc>
                  <a:txBody>
                    <a:bodyPr/>
                    <a:lstStyle/>
                    <a:p>
                      <a:pPr algn="r"/>
                      <a:r>
                        <a:rPr lang="en-ZA" sz="1800" b="1" dirty="0" smtClean="0">
                          <a:latin typeface="Arial Narrow" panose="020B0606020202030204" pitchFamily="34" charset="0"/>
                        </a:rPr>
                        <a:t>Assessment</a:t>
                      </a:r>
                      <a:endParaRPr lang="en-ZA" sz="1800" b="1" dirty="0">
                        <a:latin typeface="Arial Narrow" panose="020B0606020202030204" pitchFamily="34" charset="0"/>
                      </a:endParaRPr>
                    </a:p>
                  </a:txBody>
                  <a:tcPr marL="91429" marR="91429" marT="45713" marB="45713">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200" dirty="0" smtClean="0">
                          <a:solidFill>
                            <a:schemeClr val="bg1"/>
                          </a:solidFill>
                          <a:latin typeface="Arial Narrow" pitchFamily="34" charset="0"/>
                        </a:rPr>
                        <a:t>Free/included in fees</a:t>
                      </a:r>
                    </a:p>
                  </a:txBody>
                  <a:tcPr marL="91429" marR="91429" marT="45713" marB="45713">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200" b="0" dirty="0" smtClean="0">
                          <a:solidFill>
                            <a:schemeClr val="bg1"/>
                          </a:solidFill>
                          <a:latin typeface="Arial Narrow" pitchFamily="34" charset="0"/>
                        </a:rPr>
                        <a:t>May be paid</a:t>
                      </a:r>
                    </a:p>
                  </a:txBody>
                  <a:tcPr marL="91429" marR="91429" marT="45713" marB="45713">
                    <a:solidFill>
                      <a:srgbClr val="E58B47"/>
                    </a:solidFill>
                  </a:tcPr>
                </a:tc>
              </a:tr>
              <a:tr h="603328">
                <a:tc>
                  <a:txBody>
                    <a:bodyPr/>
                    <a:lstStyle/>
                    <a:p>
                      <a:pPr algn="r"/>
                      <a:r>
                        <a:rPr lang="en-ZA" sz="1800" b="1" dirty="0" smtClean="0">
                          <a:latin typeface="Arial Narrow" panose="020B0606020202030204" pitchFamily="34" charset="0"/>
                        </a:rPr>
                        <a:t>Certification</a:t>
                      </a:r>
                      <a:endParaRPr lang="en-ZA" sz="1800" b="1" dirty="0">
                        <a:latin typeface="Arial Narrow" panose="020B0606020202030204" pitchFamily="34" charset="0"/>
                      </a:endParaRPr>
                    </a:p>
                  </a:txBody>
                  <a:tcPr marL="91429" marR="91429" marT="45713" marB="45713">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200" dirty="0" smtClean="0">
                          <a:solidFill>
                            <a:schemeClr val="bg1"/>
                          </a:solidFill>
                          <a:latin typeface="Arial Narrow" pitchFamily="34" charset="0"/>
                        </a:rPr>
                        <a:t>Free/included in fees</a:t>
                      </a:r>
                    </a:p>
                  </a:txBody>
                  <a:tcPr marL="91429" marR="91429" marT="45713" marB="45713">
                    <a:solidFill>
                      <a:schemeClr val="accent1">
                        <a:lumMod val="75000"/>
                      </a:schemeClr>
                    </a:solidFill>
                  </a:tcPr>
                </a:tc>
                <a:tc>
                  <a:txBody>
                    <a:bodyPr/>
                    <a:lstStyle/>
                    <a:p>
                      <a:pPr algn="ctr"/>
                      <a:r>
                        <a:rPr lang="en-ZA" sz="2200" b="0" dirty="0" smtClean="0">
                          <a:solidFill>
                            <a:schemeClr val="bg1"/>
                          </a:solidFill>
                          <a:latin typeface="Arial Narrow" pitchFamily="34" charset="0"/>
                        </a:rPr>
                        <a:t>Paid</a:t>
                      </a:r>
                      <a:endParaRPr lang="en-ZA" sz="2200" b="0" dirty="0">
                        <a:solidFill>
                          <a:schemeClr val="bg1"/>
                        </a:solidFill>
                        <a:latin typeface="Arial Narrow" pitchFamily="34" charset="0"/>
                      </a:endParaRPr>
                    </a:p>
                  </a:txBody>
                  <a:tcPr marL="91429" marR="91429" marT="45713" marB="45713">
                    <a:solidFill>
                      <a:srgbClr val="E58B47"/>
                    </a:solidFill>
                  </a:tcPr>
                </a:tc>
              </a:tr>
              <a:tr h="781239">
                <a:tc>
                  <a:txBody>
                    <a:bodyPr/>
                    <a:lstStyle/>
                    <a:p>
                      <a:pPr algn="r"/>
                      <a:r>
                        <a:rPr lang="en-ZA" sz="1800" b="1" dirty="0" smtClean="0">
                          <a:latin typeface="Arial Narrow" panose="020B0606020202030204" pitchFamily="34" charset="0"/>
                        </a:rPr>
                        <a:t>Platform</a:t>
                      </a:r>
                      <a:endParaRPr lang="en-ZA" sz="1800" b="1" dirty="0">
                        <a:latin typeface="Arial Narrow" panose="020B0606020202030204" pitchFamily="34" charset="0"/>
                      </a:endParaRPr>
                    </a:p>
                  </a:txBody>
                  <a:tcPr marL="91429" marR="91429" marT="45713" marB="45713">
                    <a:solidFill>
                      <a:schemeClr val="bg1"/>
                    </a:solidFill>
                  </a:tcPr>
                </a:tc>
                <a:tc>
                  <a:txBody>
                    <a:bodyPr/>
                    <a:lstStyle/>
                    <a:p>
                      <a:pPr algn="ctr"/>
                      <a:r>
                        <a:rPr lang="en-ZA" sz="2200" dirty="0" smtClean="0">
                          <a:solidFill>
                            <a:schemeClr val="bg1"/>
                          </a:solidFill>
                          <a:latin typeface="Arial Narrow" pitchFamily="34" charset="0"/>
                        </a:rPr>
                        <a:t>May be licensed or free (student does not pay)</a:t>
                      </a:r>
                      <a:endParaRPr lang="en-ZA" sz="2200" dirty="0">
                        <a:solidFill>
                          <a:schemeClr val="bg1"/>
                        </a:solidFill>
                        <a:latin typeface="Arial Narrow" pitchFamily="34" charset="0"/>
                      </a:endParaRPr>
                    </a:p>
                  </a:txBody>
                  <a:tcPr marL="91429" marR="91429" marT="45713" marB="45713">
                    <a:solidFill>
                      <a:schemeClr val="accent1">
                        <a:lumMod val="75000"/>
                      </a:schemeClr>
                    </a:solidFill>
                  </a:tcPr>
                </a:tc>
                <a:tc>
                  <a:txBody>
                    <a:bodyPr/>
                    <a:lstStyle/>
                    <a:p>
                      <a:pPr algn="ctr"/>
                      <a:r>
                        <a:rPr lang="en-ZA" sz="2200" dirty="0" smtClean="0">
                          <a:solidFill>
                            <a:schemeClr val="bg1"/>
                          </a:solidFill>
                          <a:latin typeface="Arial Narrow" pitchFamily="34" charset="0"/>
                        </a:rPr>
                        <a:t>May be licensed or free</a:t>
                      </a:r>
                      <a:endParaRPr lang="en-ZA" sz="2200" dirty="0">
                        <a:solidFill>
                          <a:schemeClr val="bg1"/>
                        </a:solidFill>
                        <a:latin typeface="Arial Narrow" pitchFamily="34" charset="0"/>
                      </a:endParaRPr>
                    </a:p>
                  </a:txBody>
                  <a:tcPr marL="91429" marR="91429" marT="45713" marB="45713">
                    <a:solidFill>
                      <a:srgbClr val="E58B47"/>
                    </a:solidFill>
                  </a:tcPr>
                </a:tc>
              </a:tr>
            </a:tbl>
          </a:graphicData>
        </a:graphic>
      </p:graphicFrame>
      <p:sp>
        <p:nvSpPr>
          <p:cNvPr id="5" name="Oval 4"/>
          <p:cNvSpPr/>
          <p:nvPr/>
        </p:nvSpPr>
        <p:spPr>
          <a:xfrm>
            <a:off x="1575303" y="2797521"/>
            <a:ext cx="3865829" cy="3883936"/>
          </a:xfrm>
          <a:prstGeom prst="ellipse">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 name="Oval 5"/>
          <p:cNvSpPr/>
          <p:nvPr/>
        </p:nvSpPr>
        <p:spPr>
          <a:xfrm>
            <a:off x="6056769" y="2933323"/>
            <a:ext cx="2544024" cy="389299"/>
          </a:xfrm>
          <a:prstGeom prst="ellipse">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Oval 6"/>
          <p:cNvSpPr/>
          <p:nvPr/>
        </p:nvSpPr>
        <p:spPr>
          <a:xfrm>
            <a:off x="6099019" y="3521798"/>
            <a:ext cx="2544024" cy="479833"/>
          </a:xfrm>
          <a:prstGeom prst="ellipse">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Oval 7"/>
          <p:cNvSpPr/>
          <p:nvPr/>
        </p:nvSpPr>
        <p:spPr>
          <a:xfrm>
            <a:off x="6099019" y="4161576"/>
            <a:ext cx="2544024" cy="410424"/>
          </a:xfrm>
          <a:prstGeom prst="ellipse">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Oval 8"/>
          <p:cNvSpPr/>
          <p:nvPr/>
        </p:nvSpPr>
        <p:spPr>
          <a:xfrm>
            <a:off x="5999431" y="4739489"/>
            <a:ext cx="2544024" cy="407406"/>
          </a:xfrm>
          <a:prstGeom prst="ellipse">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Oval 9"/>
          <p:cNvSpPr/>
          <p:nvPr/>
        </p:nvSpPr>
        <p:spPr>
          <a:xfrm>
            <a:off x="6056769" y="5371722"/>
            <a:ext cx="2544024" cy="316872"/>
          </a:xfrm>
          <a:prstGeom prst="ellipse">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Oval 10"/>
          <p:cNvSpPr/>
          <p:nvPr/>
        </p:nvSpPr>
        <p:spPr>
          <a:xfrm>
            <a:off x="5748950" y="5957180"/>
            <a:ext cx="3223034" cy="506993"/>
          </a:xfrm>
          <a:prstGeom prst="ellipse">
            <a:avLst/>
          </a:prstGeom>
          <a:no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232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94726" cy="990600"/>
          </a:xfrm>
        </p:spPr>
        <p:txBody>
          <a:bodyPr>
            <a:normAutofit/>
          </a:bodyPr>
          <a:lstStyle/>
          <a:p>
            <a:r>
              <a:rPr lang="en-ZA" dirty="0" smtClean="0"/>
              <a:t>non university providers</a:t>
            </a:r>
            <a:endParaRPr lang="en-ZA"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219200"/>
            <a:ext cx="4894875" cy="253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4737544" y="3523790"/>
            <a:ext cx="4334027" cy="3101354"/>
          </a:xfrm>
        </p:spPr>
      </p:pic>
    </p:spTree>
    <p:extLst>
      <p:ext uri="{BB962C8B-B14F-4D97-AF65-F5344CB8AC3E}">
        <p14:creationId xmlns:p14="http://schemas.microsoft.com/office/powerpoint/2010/main" val="1705709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OOC_infographic_slides_3_b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23" descr="MOOC_oval.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5634" y="1138593"/>
            <a:ext cx="5211177" cy="1916118"/>
          </a:xfrm>
          <a:prstGeom prst="rect">
            <a:avLst/>
          </a:prstGeom>
        </p:spPr>
      </p:pic>
      <p:pic>
        <p:nvPicPr>
          <p:cNvPr id="11" name="Picture 10" descr="mooc_road.png"/>
          <p:cNvPicPr>
            <a:picLocks noChangeAspect="1"/>
          </p:cNvPicPr>
          <p:nvPr/>
        </p:nvPicPr>
        <p:blipFill rotWithShape="1">
          <a:blip r:embed="rId4" cstate="email">
            <a:extLst>
              <a:ext uri="{28A0092B-C50C-407E-A947-70E740481C1C}">
                <a14:useLocalDpi xmlns:a14="http://schemas.microsoft.com/office/drawing/2010/main" val="0"/>
              </a:ext>
            </a:extLst>
          </a:blip>
          <a:srcRect b="2937"/>
          <a:stretch/>
        </p:blipFill>
        <p:spPr>
          <a:xfrm>
            <a:off x="151046" y="2579706"/>
            <a:ext cx="9144000" cy="2996932"/>
          </a:xfrm>
          <a:prstGeom prst="rect">
            <a:avLst/>
          </a:prstGeom>
        </p:spPr>
      </p:pic>
      <p:pic>
        <p:nvPicPr>
          <p:cNvPr id="12" name="Picture 11" descr="signposts.png"/>
          <p:cNvPicPr>
            <a:picLocks noChangeAspect="1"/>
          </p:cNvPicPr>
          <p:nvPr/>
        </p:nvPicPr>
        <p:blipFill rotWithShape="1">
          <a:blip r:embed="rId5" cstate="email">
            <a:extLst>
              <a:ext uri="{28A0092B-C50C-407E-A947-70E740481C1C}">
                <a14:useLocalDpi xmlns:a14="http://schemas.microsoft.com/office/drawing/2010/main" val="0"/>
              </a:ext>
            </a:extLst>
          </a:blip>
          <a:srcRect t="56014" r="78324"/>
          <a:stretch/>
        </p:blipFill>
        <p:spPr>
          <a:xfrm>
            <a:off x="3517338" y="3020922"/>
            <a:ext cx="508059" cy="926249"/>
          </a:xfrm>
          <a:prstGeom prst="rect">
            <a:avLst/>
          </a:prstGeom>
        </p:spPr>
      </p:pic>
      <p:pic>
        <p:nvPicPr>
          <p:cNvPr id="13" name="Picture 12" descr="signposts.png"/>
          <p:cNvPicPr>
            <a:picLocks noChangeAspect="1"/>
          </p:cNvPicPr>
          <p:nvPr/>
        </p:nvPicPr>
        <p:blipFill rotWithShape="1">
          <a:blip r:embed="rId5" cstate="email">
            <a:extLst>
              <a:ext uri="{28A0092B-C50C-407E-A947-70E740481C1C}">
                <a14:useLocalDpi xmlns:a14="http://schemas.microsoft.com/office/drawing/2010/main" val="0"/>
              </a:ext>
            </a:extLst>
          </a:blip>
          <a:srcRect l="78324" t="56014"/>
          <a:stretch/>
        </p:blipFill>
        <p:spPr>
          <a:xfrm>
            <a:off x="3771367" y="2284672"/>
            <a:ext cx="508059" cy="926249"/>
          </a:xfrm>
          <a:prstGeom prst="rect">
            <a:avLst/>
          </a:prstGeom>
        </p:spPr>
      </p:pic>
      <p:pic>
        <p:nvPicPr>
          <p:cNvPr id="14" name="Picture 13" descr="signposts.png"/>
          <p:cNvPicPr>
            <a:picLocks noChangeAspect="1"/>
          </p:cNvPicPr>
          <p:nvPr/>
        </p:nvPicPr>
        <p:blipFill rotWithShape="1">
          <a:blip r:embed="rId6" cstate="email">
            <a:extLst>
              <a:ext uri="{28A0092B-C50C-407E-A947-70E740481C1C}">
                <a14:useLocalDpi xmlns:a14="http://schemas.microsoft.com/office/drawing/2010/main" val="0"/>
              </a:ext>
            </a:extLst>
          </a:blip>
          <a:srcRect l="59366" t="56014" r="18958"/>
          <a:stretch/>
        </p:blipFill>
        <p:spPr>
          <a:xfrm>
            <a:off x="1633077" y="2897697"/>
            <a:ext cx="415561" cy="757615"/>
          </a:xfrm>
          <a:prstGeom prst="rect">
            <a:avLst/>
          </a:prstGeom>
        </p:spPr>
      </p:pic>
      <p:pic>
        <p:nvPicPr>
          <p:cNvPr id="15" name="Picture 14" descr="signposts.png"/>
          <p:cNvPicPr>
            <a:picLocks noChangeAspect="1"/>
          </p:cNvPicPr>
          <p:nvPr/>
        </p:nvPicPr>
        <p:blipFill rotWithShape="1">
          <a:blip r:embed="rId7" cstate="email">
            <a:extLst>
              <a:ext uri="{28A0092B-C50C-407E-A947-70E740481C1C}">
                <a14:useLocalDpi xmlns:a14="http://schemas.microsoft.com/office/drawing/2010/main" val="0"/>
              </a:ext>
            </a:extLst>
          </a:blip>
          <a:srcRect l="42844" t="56014" r="39162"/>
          <a:stretch/>
        </p:blipFill>
        <p:spPr>
          <a:xfrm>
            <a:off x="3857672" y="4124953"/>
            <a:ext cx="421754" cy="926249"/>
          </a:xfrm>
          <a:prstGeom prst="rect">
            <a:avLst/>
          </a:prstGeom>
        </p:spPr>
      </p:pic>
      <p:pic>
        <p:nvPicPr>
          <p:cNvPr id="17" name="Picture 16" descr="MOOC_steppingStones.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56990" y="3185087"/>
            <a:ext cx="4465320" cy="1313688"/>
          </a:xfrm>
          <a:prstGeom prst="rect">
            <a:avLst/>
          </a:prstGeom>
        </p:spPr>
      </p:pic>
      <p:sp>
        <p:nvSpPr>
          <p:cNvPr id="18" name="TextBox 17"/>
          <p:cNvSpPr txBox="1"/>
          <p:nvPr/>
        </p:nvSpPr>
        <p:spPr>
          <a:xfrm>
            <a:off x="1840858" y="4948412"/>
            <a:ext cx="831190" cy="307777"/>
          </a:xfrm>
          <a:prstGeom prst="rect">
            <a:avLst/>
          </a:prstGeom>
          <a:noFill/>
        </p:spPr>
        <p:txBody>
          <a:bodyPr wrap="none" rtlCol="0">
            <a:spAutoFit/>
          </a:bodyPr>
          <a:lstStyle/>
          <a:p>
            <a:r>
              <a:rPr lang="en-US" sz="1400" b="1" dirty="0" smtClean="0"/>
              <a:t>FORMAL</a:t>
            </a:r>
          </a:p>
        </p:txBody>
      </p:sp>
      <p:sp>
        <p:nvSpPr>
          <p:cNvPr id="19" name="TextBox 18"/>
          <p:cNvSpPr txBox="1"/>
          <p:nvPr/>
        </p:nvSpPr>
        <p:spPr>
          <a:xfrm>
            <a:off x="4942327" y="4965450"/>
            <a:ext cx="1263374" cy="307777"/>
          </a:xfrm>
          <a:prstGeom prst="rect">
            <a:avLst/>
          </a:prstGeom>
          <a:noFill/>
        </p:spPr>
        <p:txBody>
          <a:bodyPr wrap="none" rtlCol="0">
            <a:spAutoFit/>
          </a:bodyPr>
          <a:lstStyle/>
          <a:p>
            <a:r>
              <a:rPr lang="en-US" sz="1400" b="1" dirty="0" smtClean="0"/>
              <a:t>SEMI-FORMAL</a:t>
            </a:r>
          </a:p>
        </p:txBody>
      </p:sp>
      <p:sp>
        <p:nvSpPr>
          <p:cNvPr id="20" name="TextBox 19"/>
          <p:cNvSpPr txBox="1"/>
          <p:nvPr/>
        </p:nvSpPr>
        <p:spPr>
          <a:xfrm>
            <a:off x="7419107" y="4982137"/>
            <a:ext cx="1249060" cy="307777"/>
          </a:xfrm>
          <a:prstGeom prst="rect">
            <a:avLst/>
          </a:prstGeom>
          <a:noFill/>
        </p:spPr>
        <p:txBody>
          <a:bodyPr wrap="none" rtlCol="0">
            <a:spAutoFit/>
          </a:bodyPr>
          <a:lstStyle/>
          <a:p>
            <a:r>
              <a:rPr lang="en-US" sz="1400" b="1" dirty="0" smtClean="0"/>
              <a:t>NON-FORMAL</a:t>
            </a:r>
          </a:p>
        </p:txBody>
      </p:sp>
      <p:sp>
        <p:nvSpPr>
          <p:cNvPr id="21" name="TextBox 20"/>
          <p:cNvSpPr txBox="1"/>
          <p:nvPr/>
        </p:nvSpPr>
        <p:spPr>
          <a:xfrm>
            <a:off x="3423491" y="5780028"/>
            <a:ext cx="3013712" cy="461665"/>
          </a:xfrm>
          <a:prstGeom prst="rect">
            <a:avLst/>
          </a:prstGeom>
          <a:noFill/>
        </p:spPr>
        <p:txBody>
          <a:bodyPr wrap="square" rtlCol="0">
            <a:spAutoFit/>
          </a:bodyPr>
          <a:lstStyle/>
          <a:p>
            <a:r>
              <a:rPr lang="en-US" sz="2400" b="1" dirty="0" smtClean="0">
                <a:solidFill>
                  <a:schemeClr val="bg2">
                    <a:lumMod val="75000"/>
                  </a:schemeClr>
                </a:solidFill>
              </a:rPr>
              <a:t>CONVENTIONAL</a:t>
            </a:r>
          </a:p>
        </p:txBody>
      </p:sp>
      <p:sp>
        <p:nvSpPr>
          <p:cNvPr id="22" name="TextBox 21"/>
          <p:cNvSpPr txBox="1"/>
          <p:nvPr/>
        </p:nvSpPr>
        <p:spPr>
          <a:xfrm>
            <a:off x="3456990" y="5238084"/>
            <a:ext cx="2021307" cy="338554"/>
          </a:xfrm>
          <a:prstGeom prst="rect">
            <a:avLst/>
          </a:prstGeom>
          <a:noFill/>
        </p:spPr>
        <p:txBody>
          <a:bodyPr wrap="none" rtlCol="0">
            <a:spAutoFit/>
          </a:bodyPr>
          <a:lstStyle/>
          <a:p>
            <a:r>
              <a:rPr lang="en-US" sz="1600" dirty="0" smtClean="0">
                <a:solidFill>
                  <a:schemeClr val="bg1"/>
                </a:solidFill>
              </a:rPr>
              <a:t>curriculum innovation</a:t>
            </a:r>
          </a:p>
        </p:txBody>
      </p:sp>
      <p:pic>
        <p:nvPicPr>
          <p:cNvPr id="23" name="Picture 22" descr="MOOC_flexibletext.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36701" y="354102"/>
            <a:ext cx="5308167" cy="1666583"/>
          </a:xfrm>
          <a:prstGeom prst="rect">
            <a:avLst/>
          </a:prstGeom>
        </p:spPr>
      </p:pic>
      <p:pic>
        <p:nvPicPr>
          <p:cNvPr id="25" name="Picture 24" descr="MOOC_signposts.png"/>
          <p:cNvPicPr>
            <a:picLocks noChangeAspect="1"/>
          </p:cNvPicPr>
          <p:nvPr/>
        </p:nvPicPr>
        <p:blipFill rotWithShape="1">
          <a:blip r:embed="rId10" cstate="email">
            <a:extLst>
              <a:ext uri="{28A0092B-C50C-407E-A947-70E740481C1C}">
                <a14:useLocalDpi xmlns:a14="http://schemas.microsoft.com/office/drawing/2010/main" val="0"/>
              </a:ext>
            </a:extLst>
          </a:blip>
          <a:srcRect r="85495"/>
          <a:stretch/>
        </p:blipFill>
        <p:spPr>
          <a:xfrm>
            <a:off x="592437" y="3348239"/>
            <a:ext cx="1117678" cy="1197864"/>
          </a:xfrm>
          <a:prstGeom prst="rect">
            <a:avLst/>
          </a:prstGeom>
        </p:spPr>
      </p:pic>
      <p:pic>
        <p:nvPicPr>
          <p:cNvPr id="26" name="Picture 25" descr="MOOC_signposts.png"/>
          <p:cNvPicPr>
            <a:picLocks noChangeAspect="1"/>
          </p:cNvPicPr>
          <p:nvPr/>
        </p:nvPicPr>
        <p:blipFill rotWithShape="1">
          <a:blip r:embed="rId11" cstate="email">
            <a:extLst>
              <a:ext uri="{28A0092B-C50C-407E-A947-70E740481C1C}">
                <a14:useLocalDpi xmlns:a14="http://schemas.microsoft.com/office/drawing/2010/main" val="0"/>
              </a:ext>
            </a:extLst>
          </a:blip>
          <a:srcRect l="14505" t="255" r="73011" b="-255"/>
          <a:stretch/>
        </p:blipFill>
        <p:spPr>
          <a:xfrm>
            <a:off x="1805676" y="3017388"/>
            <a:ext cx="961933" cy="1197864"/>
          </a:xfrm>
          <a:prstGeom prst="rect">
            <a:avLst/>
          </a:prstGeom>
        </p:spPr>
      </p:pic>
      <p:pic>
        <p:nvPicPr>
          <p:cNvPr id="28" name="Picture 27" descr="MOOC_signposts.png"/>
          <p:cNvPicPr>
            <a:picLocks noChangeAspect="1"/>
          </p:cNvPicPr>
          <p:nvPr/>
        </p:nvPicPr>
        <p:blipFill rotWithShape="1">
          <a:blip r:embed="rId11" cstate="email">
            <a:extLst>
              <a:ext uri="{28A0092B-C50C-407E-A947-70E740481C1C}">
                <a14:useLocalDpi xmlns:a14="http://schemas.microsoft.com/office/drawing/2010/main" val="0"/>
              </a:ext>
            </a:extLst>
          </a:blip>
          <a:srcRect l="38395" t="-1393" r="47100" b="1393"/>
          <a:stretch/>
        </p:blipFill>
        <p:spPr>
          <a:xfrm>
            <a:off x="3985565" y="2699950"/>
            <a:ext cx="1117678" cy="1197864"/>
          </a:xfrm>
          <a:prstGeom prst="rect">
            <a:avLst/>
          </a:prstGeom>
        </p:spPr>
      </p:pic>
      <p:pic>
        <p:nvPicPr>
          <p:cNvPr id="30" name="Picture 29" descr="MOOC_signposts.png"/>
          <p:cNvPicPr>
            <a:picLocks noChangeAspect="1"/>
          </p:cNvPicPr>
          <p:nvPr/>
        </p:nvPicPr>
        <p:blipFill rotWithShape="1">
          <a:blip r:embed="rId10" cstate="email">
            <a:extLst>
              <a:ext uri="{28A0092B-C50C-407E-A947-70E740481C1C}">
                <a14:useLocalDpi xmlns:a14="http://schemas.microsoft.com/office/drawing/2010/main" val="0"/>
              </a:ext>
            </a:extLst>
          </a:blip>
          <a:srcRect l="68766" t="3403" r="16729" b="-3403"/>
          <a:stretch/>
        </p:blipFill>
        <p:spPr>
          <a:xfrm>
            <a:off x="6711310" y="3276505"/>
            <a:ext cx="1117678" cy="1197864"/>
          </a:xfrm>
          <a:prstGeom prst="rect">
            <a:avLst/>
          </a:prstGeom>
        </p:spPr>
      </p:pic>
      <p:pic>
        <p:nvPicPr>
          <p:cNvPr id="27" name="Picture 26" descr="MOOC_signposts.png"/>
          <p:cNvPicPr>
            <a:picLocks noChangeAspect="1"/>
          </p:cNvPicPr>
          <p:nvPr/>
        </p:nvPicPr>
        <p:blipFill rotWithShape="1">
          <a:blip r:embed="rId10" cstate="email">
            <a:extLst>
              <a:ext uri="{28A0092B-C50C-407E-A947-70E740481C1C}">
                <a14:useLocalDpi xmlns:a14="http://schemas.microsoft.com/office/drawing/2010/main" val="0"/>
              </a:ext>
            </a:extLst>
          </a:blip>
          <a:srcRect l="26801" t="-2413" r="63261" b="766"/>
          <a:stretch/>
        </p:blipFill>
        <p:spPr>
          <a:xfrm>
            <a:off x="2786483" y="2907370"/>
            <a:ext cx="765794" cy="1217583"/>
          </a:xfrm>
          <a:prstGeom prst="rect">
            <a:avLst/>
          </a:prstGeom>
        </p:spPr>
      </p:pic>
      <p:cxnSp>
        <p:nvCxnSpPr>
          <p:cNvPr id="33" name="Straight Connector 32"/>
          <p:cNvCxnSpPr/>
          <p:nvPr/>
        </p:nvCxnSpPr>
        <p:spPr>
          <a:xfrm flipH="1">
            <a:off x="2672048" y="4273912"/>
            <a:ext cx="156309" cy="498559"/>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7618762" y="2817061"/>
            <a:ext cx="1117678" cy="1955410"/>
            <a:chOff x="7618762" y="2817061"/>
            <a:chExt cx="1117678" cy="1955410"/>
          </a:xfrm>
        </p:grpSpPr>
        <p:pic>
          <p:nvPicPr>
            <p:cNvPr id="31" name="Picture 30" descr="MOOC_signposts.png"/>
            <p:cNvPicPr>
              <a:picLocks noChangeAspect="1"/>
            </p:cNvPicPr>
            <p:nvPr/>
          </p:nvPicPr>
          <p:blipFill rotWithShape="1">
            <a:blip r:embed="rId10" cstate="email">
              <a:extLst>
                <a:ext uri="{28A0092B-C50C-407E-A947-70E740481C1C}">
                  <a14:useLocalDpi xmlns:a14="http://schemas.microsoft.com/office/drawing/2010/main" val="0"/>
                </a:ext>
              </a:extLst>
            </a:blip>
            <a:srcRect l="82080" t="-2384" r="3415" b="2384"/>
            <a:stretch/>
          </p:blipFill>
          <p:spPr>
            <a:xfrm>
              <a:off x="7618762" y="2817061"/>
              <a:ext cx="1117678" cy="1197864"/>
            </a:xfrm>
            <a:prstGeom prst="rect">
              <a:avLst/>
            </a:prstGeom>
          </p:spPr>
        </p:pic>
        <p:cxnSp>
          <p:nvCxnSpPr>
            <p:cNvPr id="34" name="Straight Connector 33"/>
            <p:cNvCxnSpPr/>
            <p:nvPr/>
          </p:nvCxnSpPr>
          <p:spPr>
            <a:xfrm>
              <a:off x="7847329" y="4108242"/>
              <a:ext cx="0" cy="226368"/>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847329" y="4474369"/>
              <a:ext cx="0" cy="298102"/>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5160757" y="3367285"/>
            <a:ext cx="1117678" cy="1518859"/>
            <a:chOff x="5160757" y="3367285"/>
            <a:chExt cx="1117678" cy="1518859"/>
          </a:xfrm>
        </p:grpSpPr>
        <p:pic>
          <p:nvPicPr>
            <p:cNvPr id="29" name="Picture 28" descr="MOOC_signposts.png"/>
            <p:cNvPicPr>
              <a:picLocks noChangeAspect="1"/>
            </p:cNvPicPr>
            <p:nvPr/>
          </p:nvPicPr>
          <p:blipFill rotWithShape="1">
            <a:blip r:embed="rId10" cstate="email">
              <a:extLst>
                <a:ext uri="{28A0092B-C50C-407E-A947-70E740481C1C}">
                  <a14:useLocalDpi xmlns:a14="http://schemas.microsoft.com/office/drawing/2010/main" val="0"/>
                </a:ext>
              </a:extLst>
            </a:blip>
            <a:srcRect l="51978" t="12848" r="33517" b="-12848"/>
            <a:stretch/>
          </p:blipFill>
          <p:spPr>
            <a:xfrm>
              <a:off x="5160757" y="3367285"/>
              <a:ext cx="1117678" cy="1197864"/>
            </a:xfrm>
            <a:prstGeom prst="rect">
              <a:avLst/>
            </a:prstGeom>
          </p:spPr>
        </p:pic>
        <p:cxnSp>
          <p:nvCxnSpPr>
            <p:cNvPr id="37" name="Straight Connector 36"/>
            <p:cNvCxnSpPr/>
            <p:nvPr/>
          </p:nvCxnSpPr>
          <p:spPr>
            <a:xfrm>
              <a:off x="5487146" y="4309522"/>
              <a:ext cx="0" cy="226368"/>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485437" y="4659776"/>
              <a:ext cx="0" cy="226368"/>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8392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OC_infographic_slides_1_b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MOOC_triangl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95699" y="2809646"/>
            <a:ext cx="2307336" cy="2404872"/>
          </a:xfrm>
          <a:prstGeom prst="rect">
            <a:avLst/>
          </a:prstGeom>
        </p:spPr>
      </p:pic>
      <p:sp>
        <p:nvSpPr>
          <p:cNvPr id="6" name="TextBox 5"/>
          <p:cNvSpPr txBox="1"/>
          <p:nvPr/>
        </p:nvSpPr>
        <p:spPr>
          <a:xfrm>
            <a:off x="2572713" y="894044"/>
            <a:ext cx="1293643" cy="338554"/>
          </a:xfrm>
          <a:prstGeom prst="rect">
            <a:avLst/>
          </a:prstGeom>
          <a:noFill/>
        </p:spPr>
        <p:txBody>
          <a:bodyPr wrap="none" rtlCol="0">
            <a:spAutoFit/>
          </a:bodyPr>
          <a:lstStyle/>
          <a:p>
            <a:r>
              <a:rPr lang="en-US" sz="1600" b="1" dirty="0" smtClean="0"/>
              <a:t>conventional</a:t>
            </a:r>
            <a:endParaRPr lang="en-US" sz="1600" b="1" dirty="0"/>
          </a:p>
        </p:txBody>
      </p:sp>
      <p:sp>
        <p:nvSpPr>
          <p:cNvPr id="7" name="TextBox 6"/>
          <p:cNvSpPr txBox="1"/>
          <p:nvPr/>
        </p:nvSpPr>
        <p:spPr>
          <a:xfrm>
            <a:off x="6993757" y="861778"/>
            <a:ext cx="813043" cy="338554"/>
          </a:xfrm>
          <a:prstGeom prst="rect">
            <a:avLst/>
          </a:prstGeom>
          <a:noFill/>
        </p:spPr>
        <p:txBody>
          <a:bodyPr wrap="none" rtlCol="0">
            <a:spAutoFit/>
          </a:bodyPr>
          <a:lstStyle/>
          <a:p>
            <a:r>
              <a:rPr lang="en-US" sz="1600" b="1" dirty="0" smtClean="0"/>
              <a:t>flexible</a:t>
            </a:r>
            <a:endParaRPr lang="en-US" sz="1600" b="1" dirty="0"/>
          </a:p>
        </p:txBody>
      </p:sp>
      <p:cxnSp>
        <p:nvCxnSpPr>
          <p:cNvPr id="9" name="Straight Arrow Connector 8"/>
          <p:cNvCxnSpPr/>
          <p:nvPr/>
        </p:nvCxnSpPr>
        <p:spPr>
          <a:xfrm>
            <a:off x="3881755" y="1063321"/>
            <a:ext cx="2996344" cy="1734"/>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5667" y="2427111"/>
            <a:ext cx="831190" cy="307777"/>
          </a:xfrm>
          <a:prstGeom prst="rect">
            <a:avLst/>
          </a:prstGeom>
          <a:noFill/>
        </p:spPr>
        <p:txBody>
          <a:bodyPr wrap="none" rtlCol="0">
            <a:spAutoFit/>
          </a:bodyPr>
          <a:lstStyle/>
          <a:p>
            <a:r>
              <a:rPr lang="en-US" sz="1400" b="1" dirty="0" smtClean="0"/>
              <a:t>FORMAL</a:t>
            </a:r>
          </a:p>
        </p:txBody>
      </p:sp>
      <p:sp>
        <p:nvSpPr>
          <p:cNvPr id="11" name="TextBox 10"/>
          <p:cNvSpPr txBox="1"/>
          <p:nvPr/>
        </p:nvSpPr>
        <p:spPr>
          <a:xfrm>
            <a:off x="465667" y="3412067"/>
            <a:ext cx="1263374" cy="307777"/>
          </a:xfrm>
          <a:prstGeom prst="rect">
            <a:avLst/>
          </a:prstGeom>
          <a:noFill/>
        </p:spPr>
        <p:txBody>
          <a:bodyPr wrap="none" rtlCol="0">
            <a:spAutoFit/>
          </a:bodyPr>
          <a:lstStyle/>
          <a:p>
            <a:r>
              <a:rPr lang="en-US" sz="1400" b="1" dirty="0" smtClean="0"/>
              <a:t>SEMI-FORMAL</a:t>
            </a:r>
          </a:p>
        </p:txBody>
      </p:sp>
      <p:sp>
        <p:nvSpPr>
          <p:cNvPr id="12" name="TextBox 11"/>
          <p:cNvSpPr txBox="1"/>
          <p:nvPr/>
        </p:nvSpPr>
        <p:spPr>
          <a:xfrm>
            <a:off x="482486" y="4413955"/>
            <a:ext cx="1249060" cy="307777"/>
          </a:xfrm>
          <a:prstGeom prst="rect">
            <a:avLst/>
          </a:prstGeom>
          <a:noFill/>
        </p:spPr>
        <p:txBody>
          <a:bodyPr wrap="none" rtlCol="0">
            <a:spAutoFit/>
          </a:bodyPr>
          <a:lstStyle/>
          <a:p>
            <a:r>
              <a:rPr lang="en-US" sz="1400" b="1" dirty="0" smtClean="0"/>
              <a:t>NON-FORMAL</a:t>
            </a:r>
          </a:p>
        </p:txBody>
      </p:sp>
      <p:sp>
        <p:nvSpPr>
          <p:cNvPr id="13" name="TextBox 12"/>
          <p:cNvSpPr txBox="1"/>
          <p:nvPr/>
        </p:nvSpPr>
        <p:spPr>
          <a:xfrm>
            <a:off x="2026922" y="2317203"/>
            <a:ext cx="1091581" cy="584775"/>
          </a:xfrm>
          <a:prstGeom prst="rect">
            <a:avLst/>
          </a:prstGeom>
          <a:noFill/>
        </p:spPr>
        <p:txBody>
          <a:bodyPr wrap="none" rtlCol="0">
            <a:spAutoFit/>
          </a:bodyPr>
          <a:lstStyle/>
          <a:p>
            <a:r>
              <a:rPr lang="en-US" sz="1600" b="1" dirty="0" smtClean="0">
                <a:solidFill>
                  <a:srgbClr val="31859C"/>
                </a:solidFill>
              </a:rPr>
              <a:t>Lectures </a:t>
            </a:r>
            <a:br>
              <a:rPr lang="en-US" sz="1600" b="1" dirty="0" smtClean="0">
                <a:solidFill>
                  <a:srgbClr val="31859C"/>
                </a:solidFill>
              </a:rPr>
            </a:br>
            <a:r>
              <a:rPr lang="en-US" sz="1600" b="1" dirty="0" smtClean="0">
                <a:solidFill>
                  <a:srgbClr val="31859C"/>
                </a:solidFill>
              </a:rPr>
              <a:t>&amp; tutorials</a:t>
            </a:r>
            <a:endParaRPr lang="en-US" sz="1600" b="1" dirty="0">
              <a:solidFill>
                <a:srgbClr val="31859C"/>
              </a:solidFill>
            </a:endParaRPr>
          </a:p>
        </p:txBody>
      </p:sp>
      <p:sp>
        <p:nvSpPr>
          <p:cNvPr id="14" name="TextBox 13"/>
          <p:cNvSpPr txBox="1"/>
          <p:nvPr/>
        </p:nvSpPr>
        <p:spPr>
          <a:xfrm>
            <a:off x="3743133" y="2440314"/>
            <a:ext cx="1281420" cy="338554"/>
          </a:xfrm>
          <a:prstGeom prst="rect">
            <a:avLst/>
          </a:prstGeom>
          <a:noFill/>
        </p:spPr>
        <p:txBody>
          <a:bodyPr wrap="none" rtlCol="0">
            <a:spAutoFit/>
          </a:bodyPr>
          <a:lstStyle/>
          <a:p>
            <a:r>
              <a:rPr lang="en-US" sz="1600" dirty="0" smtClean="0">
                <a:solidFill>
                  <a:srgbClr val="31859C"/>
                </a:solidFill>
              </a:rPr>
              <a:t>Block release</a:t>
            </a:r>
            <a:endParaRPr lang="en-US" sz="1600" dirty="0">
              <a:solidFill>
                <a:srgbClr val="31859C"/>
              </a:solidFill>
            </a:endParaRPr>
          </a:p>
        </p:txBody>
      </p:sp>
      <p:sp>
        <p:nvSpPr>
          <p:cNvPr id="15" name="TextBox 14"/>
          <p:cNvSpPr txBox="1"/>
          <p:nvPr/>
        </p:nvSpPr>
        <p:spPr>
          <a:xfrm>
            <a:off x="5379927" y="2440314"/>
            <a:ext cx="1415772" cy="338554"/>
          </a:xfrm>
          <a:prstGeom prst="rect">
            <a:avLst/>
          </a:prstGeom>
          <a:noFill/>
        </p:spPr>
        <p:txBody>
          <a:bodyPr wrap="none" rtlCol="0">
            <a:spAutoFit/>
          </a:bodyPr>
          <a:lstStyle/>
          <a:p>
            <a:r>
              <a:rPr lang="en-US" sz="1600" dirty="0" smtClean="0">
                <a:solidFill>
                  <a:srgbClr val="31859C"/>
                </a:solidFill>
              </a:rPr>
              <a:t>Online courses</a:t>
            </a:r>
            <a:endParaRPr lang="en-US" sz="1600" dirty="0">
              <a:solidFill>
                <a:srgbClr val="31859C"/>
              </a:solidFill>
            </a:endParaRPr>
          </a:p>
        </p:txBody>
      </p:sp>
      <p:sp>
        <p:nvSpPr>
          <p:cNvPr id="16" name="TextBox 15"/>
          <p:cNvSpPr txBox="1"/>
          <p:nvPr/>
        </p:nvSpPr>
        <p:spPr>
          <a:xfrm>
            <a:off x="1901045" y="3408586"/>
            <a:ext cx="1318490" cy="338554"/>
          </a:xfrm>
          <a:prstGeom prst="rect">
            <a:avLst/>
          </a:prstGeom>
          <a:noFill/>
        </p:spPr>
        <p:txBody>
          <a:bodyPr wrap="none" rtlCol="0">
            <a:spAutoFit/>
          </a:bodyPr>
          <a:lstStyle/>
          <a:p>
            <a:r>
              <a:rPr lang="en-US" sz="1600" dirty="0" smtClean="0">
                <a:solidFill>
                  <a:srgbClr val="31859C"/>
                </a:solidFill>
              </a:rPr>
              <a:t>Short courses</a:t>
            </a:r>
            <a:endParaRPr lang="en-US" sz="1600" dirty="0">
              <a:solidFill>
                <a:srgbClr val="31859C"/>
              </a:solidFill>
            </a:endParaRPr>
          </a:p>
        </p:txBody>
      </p:sp>
      <p:sp>
        <p:nvSpPr>
          <p:cNvPr id="17" name="TextBox 16"/>
          <p:cNvSpPr txBox="1"/>
          <p:nvPr/>
        </p:nvSpPr>
        <p:spPr>
          <a:xfrm>
            <a:off x="4106657" y="3350511"/>
            <a:ext cx="2360742" cy="584776"/>
          </a:xfrm>
          <a:prstGeom prst="rect">
            <a:avLst/>
          </a:prstGeom>
          <a:noFill/>
        </p:spPr>
        <p:txBody>
          <a:bodyPr wrap="none" rtlCol="0">
            <a:spAutoFit/>
          </a:bodyPr>
          <a:lstStyle/>
          <a:p>
            <a:pPr algn="ctr"/>
            <a:r>
              <a:rPr lang="en-US" sz="1600" dirty="0" smtClean="0">
                <a:solidFill>
                  <a:srgbClr val="31859C"/>
                </a:solidFill>
              </a:rPr>
              <a:t>Professional development</a:t>
            </a:r>
          </a:p>
          <a:p>
            <a:pPr algn="ctr"/>
            <a:r>
              <a:rPr lang="en-US" sz="1600" dirty="0" smtClean="0">
                <a:solidFill>
                  <a:srgbClr val="31859C"/>
                </a:solidFill>
              </a:rPr>
              <a:t>courses</a:t>
            </a:r>
            <a:endParaRPr lang="en-US" sz="1600" dirty="0">
              <a:solidFill>
                <a:srgbClr val="31859C"/>
              </a:solidFill>
            </a:endParaRPr>
          </a:p>
        </p:txBody>
      </p:sp>
      <p:sp>
        <p:nvSpPr>
          <p:cNvPr id="18" name="TextBox 17"/>
          <p:cNvSpPr txBox="1"/>
          <p:nvPr/>
        </p:nvSpPr>
        <p:spPr>
          <a:xfrm>
            <a:off x="1814931" y="4386645"/>
            <a:ext cx="1472879" cy="338554"/>
          </a:xfrm>
          <a:prstGeom prst="rect">
            <a:avLst/>
          </a:prstGeom>
          <a:noFill/>
        </p:spPr>
        <p:txBody>
          <a:bodyPr wrap="none" rtlCol="0">
            <a:spAutoFit/>
          </a:bodyPr>
          <a:lstStyle/>
          <a:p>
            <a:r>
              <a:rPr lang="en-US" sz="1600" dirty="0" smtClean="0">
                <a:solidFill>
                  <a:srgbClr val="31859C"/>
                </a:solidFill>
              </a:rPr>
              <a:t>Summer school</a:t>
            </a:r>
            <a:endParaRPr lang="en-US" sz="1600" dirty="0">
              <a:solidFill>
                <a:srgbClr val="31859C"/>
              </a:solidFill>
            </a:endParaRPr>
          </a:p>
        </p:txBody>
      </p:sp>
    </p:spTree>
    <p:extLst>
      <p:ext uri="{BB962C8B-B14F-4D97-AF65-F5344CB8AC3E}">
        <p14:creationId xmlns:p14="http://schemas.microsoft.com/office/powerpoint/2010/main" val="4223035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457200" y="1417638"/>
            <a:ext cx="8229600" cy="5336247"/>
          </a:xfrm>
          <a:solidFill>
            <a:schemeClr val="bg1"/>
          </a:solidFill>
        </p:spPr>
        <p:txBody>
          <a:bodyPr/>
          <a:lstStyle/>
          <a:p>
            <a:r>
              <a:rPr lang="en-ZA" sz="2400" dirty="0"/>
              <a:t>This </a:t>
            </a:r>
            <a:r>
              <a:rPr lang="en-ZA" sz="2400" dirty="0" smtClean="0"/>
              <a:t>will </a:t>
            </a:r>
            <a:r>
              <a:rPr lang="en-ZA" sz="2400" dirty="0"/>
              <a:t>focus on the contemporary affordances and challenges of assessing students and student work in the online learning environment. </a:t>
            </a:r>
          </a:p>
          <a:p>
            <a:r>
              <a:rPr lang="en-ZA" sz="2400" dirty="0"/>
              <a:t>The first part </a:t>
            </a:r>
            <a:r>
              <a:rPr lang="en-ZA" sz="2400" dirty="0" smtClean="0"/>
              <a:t>will </a:t>
            </a:r>
            <a:r>
              <a:rPr lang="en-ZA" sz="2400" dirty="0"/>
              <a:t>focus on the overarching issues that are and should be of interest to us all: </a:t>
            </a:r>
          </a:p>
          <a:p>
            <a:pPr lvl="1"/>
            <a:r>
              <a:rPr lang="en-ZA" sz="1800" dirty="0"/>
              <a:t>The higher education environment and the need for e-learning policy</a:t>
            </a:r>
          </a:p>
          <a:p>
            <a:pPr lvl="1"/>
            <a:r>
              <a:rPr lang="en-ZA" sz="1800" dirty="0"/>
              <a:t>The extent to which policy can support and provide the enabling conditions for e-learning and e-assessment</a:t>
            </a:r>
          </a:p>
          <a:p>
            <a:pPr lvl="1"/>
            <a:r>
              <a:rPr lang="en-ZA" sz="1800" dirty="0"/>
              <a:t>Policy and the regulatory environment</a:t>
            </a:r>
          </a:p>
          <a:p>
            <a:pPr lvl="1"/>
            <a:r>
              <a:rPr lang="en-ZA" sz="1800" dirty="0"/>
              <a:t>The extent to which policy supports or interacts with contemporary online teaching and learning issues, such as the ‘unbundling’ of higher education teaching and learning and the offerings of private higher education online learning providers</a:t>
            </a:r>
          </a:p>
          <a:p>
            <a:endParaRPr lang="en-ZA" sz="1800" dirty="0"/>
          </a:p>
        </p:txBody>
      </p:sp>
    </p:spTree>
    <p:extLst>
      <p:ext uri="{BB962C8B-B14F-4D97-AF65-F5344CB8AC3E}">
        <p14:creationId xmlns:p14="http://schemas.microsoft.com/office/powerpoint/2010/main" val="2091194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OC_infographic_slides_1_b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MOOC_triangl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98568" y="3013693"/>
            <a:ext cx="1746256" cy="2498910"/>
          </a:xfrm>
          <a:prstGeom prst="rect">
            <a:avLst/>
          </a:prstGeom>
        </p:spPr>
      </p:pic>
      <p:sp>
        <p:nvSpPr>
          <p:cNvPr id="6" name="TextBox 5"/>
          <p:cNvSpPr txBox="1"/>
          <p:nvPr/>
        </p:nvSpPr>
        <p:spPr>
          <a:xfrm>
            <a:off x="2703770" y="894044"/>
            <a:ext cx="1293643" cy="338554"/>
          </a:xfrm>
          <a:prstGeom prst="rect">
            <a:avLst/>
          </a:prstGeom>
          <a:noFill/>
        </p:spPr>
        <p:txBody>
          <a:bodyPr wrap="none" rtlCol="0">
            <a:spAutoFit/>
          </a:bodyPr>
          <a:lstStyle/>
          <a:p>
            <a:r>
              <a:rPr lang="en-US" sz="1600" b="1" dirty="0" smtClean="0"/>
              <a:t>conventional</a:t>
            </a:r>
            <a:endParaRPr lang="en-US" sz="1600" b="1" dirty="0"/>
          </a:p>
        </p:txBody>
      </p:sp>
      <p:sp>
        <p:nvSpPr>
          <p:cNvPr id="7" name="TextBox 6"/>
          <p:cNvSpPr txBox="1"/>
          <p:nvPr/>
        </p:nvSpPr>
        <p:spPr>
          <a:xfrm>
            <a:off x="6993757" y="861778"/>
            <a:ext cx="813043" cy="338554"/>
          </a:xfrm>
          <a:prstGeom prst="rect">
            <a:avLst/>
          </a:prstGeom>
          <a:noFill/>
        </p:spPr>
        <p:txBody>
          <a:bodyPr wrap="none" rtlCol="0">
            <a:spAutoFit/>
          </a:bodyPr>
          <a:lstStyle/>
          <a:p>
            <a:r>
              <a:rPr lang="en-US" sz="1600" b="1" dirty="0" smtClean="0"/>
              <a:t>flexible</a:t>
            </a:r>
            <a:endParaRPr lang="en-US" sz="1600" b="1" dirty="0"/>
          </a:p>
        </p:txBody>
      </p:sp>
      <p:cxnSp>
        <p:nvCxnSpPr>
          <p:cNvPr id="9" name="Straight Arrow Connector 8"/>
          <p:cNvCxnSpPr>
            <a:stCxn id="6" idx="3"/>
          </p:cNvCxnSpPr>
          <p:nvPr/>
        </p:nvCxnSpPr>
        <p:spPr>
          <a:xfrm>
            <a:off x="3997413" y="1063321"/>
            <a:ext cx="2996344" cy="1734"/>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5667" y="2427111"/>
            <a:ext cx="831190" cy="307777"/>
          </a:xfrm>
          <a:prstGeom prst="rect">
            <a:avLst/>
          </a:prstGeom>
          <a:noFill/>
        </p:spPr>
        <p:txBody>
          <a:bodyPr wrap="none" rtlCol="0">
            <a:spAutoFit/>
          </a:bodyPr>
          <a:lstStyle/>
          <a:p>
            <a:r>
              <a:rPr lang="en-US" sz="1400" b="1" dirty="0" smtClean="0"/>
              <a:t>FORMAL</a:t>
            </a:r>
          </a:p>
        </p:txBody>
      </p:sp>
      <p:sp>
        <p:nvSpPr>
          <p:cNvPr id="11" name="TextBox 10"/>
          <p:cNvSpPr txBox="1"/>
          <p:nvPr/>
        </p:nvSpPr>
        <p:spPr>
          <a:xfrm>
            <a:off x="465667" y="3412067"/>
            <a:ext cx="1263374" cy="307777"/>
          </a:xfrm>
          <a:prstGeom prst="rect">
            <a:avLst/>
          </a:prstGeom>
          <a:noFill/>
        </p:spPr>
        <p:txBody>
          <a:bodyPr wrap="none" rtlCol="0">
            <a:spAutoFit/>
          </a:bodyPr>
          <a:lstStyle/>
          <a:p>
            <a:r>
              <a:rPr lang="en-US" sz="1400" b="1" dirty="0" smtClean="0"/>
              <a:t>SEMI-FORMAL</a:t>
            </a:r>
          </a:p>
        </p:txBody>
      </p:sp>
      <p:sp>
        <p:nvSpPr>
          <p:cNvPr id="12" name="TextBox 11"/>
          <p:cNvSpPr txBox="1"/>
          <p:nvPr/>
        </p:nvSpPr>
        <p:spPr>
          <a:xfrm>
            <a:off x="482486" y="4413955"/>
            <a:ext cx="1249060" cy="307777"/>
          </a:xfrm>
          <a:prstGeom prst="rect">
            <a:avLst/>
          </a:prstGeom>
          <a:noFill/>
        </p:spPr>
        <p:txBody>
          <a:bodyPr wrap="none" rtlCol="0">
            <a:spAutoFit/>
          </a:bodyPr>
          <a:lstStyle/>
          <a:p>
            <a:r>
              <a:rPr lang="en-US" sz="1400" b="1" dirty="0" smtClean="0"/>
              <a:t>NON-FORMAL</a:t>
            </a:r>
          </a:p>
        </p:txBody>
      </p:sp>
      <p:sp>
        <p:nvSpPr>
          <p:cNvPr id="13" name="TextBox 12"/>
          <p:cNvSpPr txBox="1"/>
          <p:nvPr/>
        </p:nvSpPr>
        <p:spPr>
          <a:xfrm>
            <a:off x="2119530" y="2450569"/>
            <a:ext cx="890188" cy="338554"/>
          </a:xfrm>
          <a:prstGeom prst="rect">
            <a:avLst/>
          </a:prstGeom>
          <a:noFill/>
        </p:spPr>
        <p:txBody>
          <a:bodyPr wrap="none" rtlCol="0">
            <a:spAutoFit/>
          </a:bodyPr>
          <a:lstStyle/>
          <a:p>
            <a:r>
              <a:rPr lang="en-US" sz="1600" dirty="0" smtClean="0">
                <a:solidFill>
                  <a:srgbClr val="8AC9DA"/>
                </a:solidFill>
              </a:rPr>
              <a:t>Lectures</a:t>
            </a:r>
            <a:endParaRPr lang="en-US" sz="1600" dirty="0">
              <a:solidFill>
                <a:srgbClr val="8AC9DA"/>
              </a:solidFill>
            </a:endParaRPr>
          </a:p>
        </p:txBody>
      </p:sp>
      <p:sp>
        <p:nvSpPr>
          <p:cNvPr id="16" name="TextBox 15"/>
          <p:cNvSpPr txBox="1"/>
          <p:nvPr/>
        </p:nvSpPr>
        <p:spPr>
          <a:xfrm>
            <a:off x="1901045" y="3408586"/>
            <a:ext cx="1318490" cy="338554"/>
          </a:xfrm>
          <a:prstGeom prst="rect">
            <a:avLst/>
          </a:prstGeom>
          <a:noFill/>
        </p:spPr>
        <p:txBody>
          <a:bodyPr wrap="none" rtlCol="0">
            <a:spAutoFit/>
          </a:bodyPr>
          <a:lstStyle/>
          <a:p>
            <a:r>
              <a:rPr lang="en-US" sz="1600" dirty="0" smtClean="0">
                <a:solidFill>
                  <a:srgbClr val="8AC9DA"/>
                </a:solidFill>
              </a:rPr>
              <a:t>Short courses</a:t>
            </a:r>
            <a:endParaRPr lang="en-US" sz="1600" dirty="0">
              <a:solidFill>
                <a:srgbClr val="8AC9DA"/>
              </a:solidFill>
            </a:endParaRPr>
          </a:p>
        </p:txBody>
      </p:sp>
      <p:sp>
        <p:nvSpPr>
          <p:cNvPr id="18" name="TextBox 17"/>
          <p:cNvSpPr txBox="1"/>
          <p:nvPr/>
        </p:nvSpPr>
        <p:spPr>
          <a:xfrm>
            <a:off x="1814931" y="4386645"/>
            <a:ext cx="1472879" cy="338554"/>
          </a:xfrm>
          <a:prstGeom prst="rect">
            <a:avLst/>
          </a:prstGeom>
          <a:noFill/>
        </p:spPr>
        <p:txBody>
          <a:bodyPr wrap="none" rtlCol="0">
            <a:spAutoFit/>
          </a:bodyPr>
          <a:lstStyle/>
          <a:p>
            <a:r>
              <a:rPr lang="en-US" sz="1600" dirty="0" smtClean="0">
                <a:solidFill>
                  <a:srgbClr val="8AC9DA"/>
                </a:solidFill>
              </a:rPr>
              <a:t>Summer school</a:t>
            </a:r>
            <a:endParaRPr lang="en-US" sz="1600" dirty="0">
              <a:solidFill>
                <a:srgbClr val="8AC9DA"/>
              </a:solidFill>
            </a:endParaRPr>
          </a:p>
        </p:txBody>
      </p:sp>
      <p:grpSp>
        <p:nvGrpSpPr>
          <p:cNvPr id="19" name="Group 18"/>
          <p:cNvGrpSpPr/>
          <p:nvPr/>
        </p:nvGrpSpPr>
        <p:grpSpPr>
          <a:xfrm>
            <a:off x="3743133" y="2091351"/>
            <a:ext cx="3146554" cy="3141552"/>
            <a:chOff x="3743133" y="2091351"/>
            <a:chExt cx="3146554" cy="3141552"/>
          </a:xfrm>
        </p:grpSpPr>
        <p:sp>
          <p:nvSpPr>
            <p:cNvPr id="14" name="TextBox 13"/>
            <p:cNvSpPr txBox="1"/>
            <p:nvPr/>
          </p:nvSpPr>
          <p:spPr>
            <a:xfrm>
              <a:off x="3743133" y="2440314"/>
              <a:ext cx="1549976" cy="338554"/>
            </a:xfrm>
            <a:prstGeom prst="rect">
              <a:avLst/>
            </a:prstGeom>
            <a:noFill/>
          </p:spPr>
          <p:txBody>
            <a:bodyPr wrap="none" rtlCol="0">
              <a:spAutoFit/>
            </a:bodyPr>
            <a:lstStyle/>
            <a:p>
              <a:r>
                <a:rPr lang="en-US" sz="1600" dirty="0" smtClean="0">
                  <a:solidFill>
                    <a:srgbClr val="FF9933"/>
                  </a:solidFill>
                </a:rPr>
                <a:t>Blended courses</a:t>
              </a:r>
              <a:endParaRPr lang="en-US" sz="1600" dirty="0">
                <a:solidFill>
                  <a:srgbClr val="FF9933"/>
                </a:solidFill>
              </a:endParaRPr>
            </a:p>
          </p:txBody>
        </p:sp>
        <p:sp>
          <p:nvSpPr>
            <p:cNvPr id="15" name="TextBox 14"/>
            <p:cNvSpPr txBox="1"/>
            <p:nvPr/>
          </p:nvSpPr>
          <p:spPr>
            <a:xfrm>
              <a:off x="5379927" y="2440314"/>
              <a:ext cx="1437894" cy="338554"/>
            </a:xfrm>
            <a:prstGeom prst="rect">
              <a:avLst/>
            </a:prstGeom>
            <a:noFill/>
          </p:spPr>
          <p:txBody>
            <a:bodyPr wrap="none" rtlCol="0">
              <a:spAutoFit/>
            </a:bodyPr>
            <a:lstStyle/>
            <a:p>
              <a:r>
                <a:rPr lang="en-US" sz="1600" b="1" dirty="0" smtClean="0">
                  <a:solidFill>
                    <a:srgbClr val="FF9933"/>
                  </a:solidFill>
                </a:rPr>
                <a:t>Online courses</a:t>
              </a:r>
              <a:endParaRPr lang="en-US" sz="1600" b="1" dirty="0">
                <a:solidFill>
                  <a:srgbClr val="FF9933"/>
                </a:solidFill>
              </a:endParaRPr>
            </a:p>
          </p:txBody>
        </p:sp>
        <p:sp>
          <p:nvSpPr>
            <p:cNvPr id="17" name="TextBox 16"/>
            <p:cNvSpPr txBox="1"/>
            <p:nvPr/>
          </p:nvSpPr>
          <p:spPr>
            <a:xfrm>
              <a:off x="4106657" y="3350511"/>
              <a:ext cx="2360742" cy="584776"/>
            </a:xfrm>
            <a:prstGeom prst="rect">
              <a:avLst/>
            </a:prstGeom>
            <a:noFill/>
          </p:spPr>
          <p:txBody>
            <a:bodyPr wrap="none" rtlCol="0">
              <a:spAutoFit/>
            </a:bodyPr>
            <a:lstStyle/>
            <a:p>
              <a:pPr algn="ctr"/>
              <a:r>
                <a:rPr lang="en-US" sz="1600" dirty="0" smtClean="0">
                  <a:solidFill>
                    <a:srgbClr val="FF9933"/>
                  </a:solidFill>
                </a:rPr>
                <a:t>Professional development</a:t>
              </a:r>
            </a:p>
            <a:p>
              <a:pPr algn="ctr"/>
              <a:r>
                <a:rPr lang="en-US" sz="1600" dirty="0" smtClean="0">
                  <a:solidFill>
                    <a:srgbClr val="8AC9DA"/>
                  </a:solidFill>
                </a:rPr>
                <a:t>courses</a:t>
              </a:r>
              <a:endParaRPr lang="en-US" sz="1600" dirty="0">
                <a:solidFill>
                  <a:srgbClr val="8AC9DA"/>
                </a:solidFill>
              </a:endParaRPr>
            </a:p>
          </p:txBody>
        </p:sp>
        <p:grpSp>
          <p:nvGrpSpPr>
            <p:cNvPr id="8" name="Group 7"/>
            <p:cNvGrpSpPr/>
            <p:nvPr/>
          </p:nvGrpSpPr>
          <p:grpSpPr>
            <a:xfrm>
              <a:off x="3743133" y="2091351"/>
              <a:ext cx="3146554" cy="3141552"/>
              <a:chOff x="3743133" y="2091351"/>
              <a:chExt cx="3146554" cy="3141552"/>
            </a:xfrm>
          </p:grpSpPr>
          <p:sp>
            <p:nvSpPr>
              <p:cNvPr id="2" name="Trapezoid 1"/>
              <p:cNvSpPr/>
              <p:nvPr/>
            </p:nvSpPr>
            <p:spPr>
              <a:xfrm>
                <a:off x="3743133" y="2091351"/>
                <a:ext cx="3146554" cy="3141552"/>
              </a:xfrm>
              <a:prstGeom prst="trapezoid">
                <a:avLst/>
              </a:prstGeom>
              <a:noFill/>
              <a:ln w="38100">
                <a:solidFill>
                  <a:srgbClr val="7EAA5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p:nvSpPr>
            <p:spPr>
              <a:xfrm>
                <a:off x="4365796" y="4059343"/>
                <a:ext cx="1901228" cy="646331"/>
              </a:xfrm>
              <a:prstGeom prst="rect">
                <a:avLst/>
              </a:prstGeom>
              <a:noFill/>
            </p:spPr>
            <p:txBody>
              <a:bodyPr wrap="square" rtlCol="0">
                <a:spAutoFit/>
              </a:bodyPr>
              <a:lstStyle/>
              <a:p>
                <a:pPr algn="ctr"/>
                <a:r>
                  <a:rPr lang="en-ZA" b="1" dirty="0" smtClean="0">
                    <a:solidFill>
                      <a:srgbClr val="FF9933"/>
                    </a:solidFill>
                    <a:latin typeface="Century Gothic" panose="020B0502020202020204" pitchFamily="34" charset="0"/>
                  </a:rPr>
                  <a:t>MOOC related variants</a:t>
                </a:r>
                <a:endParaRPr lang="en-ZA" b="1" dirty="0">
                  <a:solidFill>
                    <a:srgbClr val="FF9933"/>
                  </a:solidFill>
                  <a:latin typeface="Century Gothic" panose="020B0502020202020204" pitchFamily="34" charset="0"/>
                </a:endParaRPr>
              </a:p>
            </p:txBody>
          </p:sp>
        </p:grpSp>
      </p:grpSp>
    </p:spTree>
    <p:extLst>
      <p:ext uri="{BB962C8B-B14F-4D97-AF65-F5344CB8AC3E}">
        <p14:creationId xmlns:p14="http://schemas.microsoft.com/office/powerpoint/2010/main" val="40505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Forms of Provision</a:t>
            </a:r>
            <a:endParaRPr lang="en-ZA" dirty="0"/>
          </a:p>
        </p:txBody>
      </p:sp>
      <p:sp>
        <p:nvSpPr>
          <p:cNvPr id="3" name="Content Placeholder 2"/>
          <p:cNvSpPr>
            <a:spLocks noGrp="1"/>
          </p:cNvSpPr>
          <p:nvPr>
            <p:ph idx="1"/>
          </p:nvPr>
        </p:nvSpPr>
        <p:spPr/>
        <p:txBody>
          <a:bodyPr/>
          <a:lstStyle/>
          <a:p>
            <a:r>
              <a:rPr lang="en-ZA" dirty="0" smtClean="0"/>
              <a:t>Multiple forms of provision conceptualised </a:t>
            </a:r>
          </a:p>
          <a:p>
            <a:pPr lvl="1"/>
            <a:r>
              <a:rPr lang="en-ZA" dirty="0" smtClean="0"/>
              <a:t>Ad hoc</a:t>
            </a:r>
          </a:p>
          <a:p>
            <a:pPr lvl="1"/>
            <a:r>
              <a:rPr lang="en-ZA" dirty="0" smtClean="0"/>
              <a:t>Up front</a:t>
            </a:r>
          </a:p>
          <a:p>
            <a:pPr lvl="1"/>
            <a:r>
              <a:rPr lang="en-ZA" dirty="0" smtClean="0"/>
              <a:t>Within/ across levels</a:t>
            </a:r>
          </a:p>
          <a:p>
            <a:r>
              <a:rPr lang="en-ZA" dirty="0" smtClean="0"/>
              <a:t>Implications for coherence across provision types</a:t>
            </a:r>
          </a:p>
          <a:p>
            <a:pPr lvl="1"/>
            <a:r>
              <a:rPr lang="en-ZA" dirty="0" smtClean="0"/>
              <a:t>Quality oversight in different places</a:t>
            </a:r>
          </a:p>
          <a:p>
            <a:pPr lvl="1"/>
            <a:r>
              <a:rPr lang="en-ZA" dirty="0" smtClean="0"/>
              <a:t>Assessment</a:t>
            </a:r>
          </a:p>
          <a:p>
            <a:pPr lvl="1"/>
            <a:endParaRPr lang="en-ZA" dirty="0"/>
          </a:p>
        </p:txBody>
      </p:sp>
    </p:spTree>
    <p:extLst>
      <p:ext uri="{BB962C8B-B14F-4D97-AF65-F5344CB8AC3E}">
        <p14:creationId xmlns:p14="http://schemas.microsoft.com/office/powerpoint/2010/main" val="3090216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Parallel offerings</a:t>
            </a:r>
            <a:endParaRPr lang="en-ZA" dirty="0"/>
          </a:p>
        </p:txBody>
      </p:sp>
      <p:sp>
        <p:nvSpPr>
          <p:cNvPr id="3" name="Content Placeholder 2"/>
          <p:cNvSpPr>
            <a:spLocks noGrp="1"/>
          </p:cNvSpPr>
          <p:nvPr>
            <p:ph idx="1"/>
          </p:nvPr>
        </p:nvSpPr>
        <p:spPr/>
        <p:txBody>
          <a:bodyPr/>
          <a:lstStyle/>
          <a:p>
            <a:r>
              <a:rPr lang="en-ZA" dirty="0" smtClean="0"/>
              <a:t>Credibility and legitimacy of parallel offerings</a:t>
            </a:r>
          </a:p>
          <a:p>
            <a:r>
              <a:rPr lang="en-ZA" dirty="0" smtClean="0"/>
              <a:t>Rise of acceptance of emerging forms of certification</a:t>
            </a:r>
          </a:p>
          <a:p>
            <a:r>
              <a:rPr lang="en-ZA" dirty="0" smtClean="0"/>
              <a:t>Quality control of new forms of offerings and of certification</a:t>
            </a:r>
            <a:endParaRPr lang="en-ZA" dirty="0"/>
          </a:p>
        </p:txBody>
      </p:sp>
    </p:spTree>
    <p:extLst>
      <p:ext uri="{BB962C8B-B14F-4D97-AF65-F5344CB8AC3E}">
        <p14:creationId xmlns:p14="http://schemas.microsoft.com/office/powerpoint/2010/main" val="3443412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208872" y="1692392"/>
            <a:ext cx="7399503" cy="48632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08871" y="796705"/>
            <a:ext cx="7399503" cy="73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62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88938" y="1149350"/>
          <a:ext cx="8229600" cy="5500688"/>
        </p:xfrm>
        <a:graphic>
          <a:graphicData uri="http://schemas.openxmlformats.org/drawingml/2006/table">
            <a:tbl>
              <a:tblPr firstRow="1" bandRow="1">
                <a:tableStyleId>{5C22544A-7EE6-4342-B048-85BDC9FD1C3A}</a:tableStyleId>
              </a:tblPr>
              <a:tblGrid>
                <a:gridCol w="2369456"/>
                <a:gridCol w="1745344"/>
                <a:gridCol w="2057400"/>
                <a:gridCol w="2057400"/>
              </a:tblGrid>
              <a:tr h="945002">
                <a:tc>
                  <a:txBody>
                    <a:bodyPr/>
                    <a:lstStyle/>
                    <a:p>
                      <a:endParaRPr lang="en-US" sz="1800" dirty="0">
                        <a:latin typeface="Century Gothic" pitchFamily="34" charset="0"/>
                      </a:endParaRPr>
                    </a:p>
                  </a:txBody>
                  <a:tcPr marT="45726" marB="45726"/>
                </a:tc>
                <a:tc>
                  <a:txBody>
                    <a:bodyPr/>
                    <a:lstStyle/>
                    <a:p>
                      <a:r>
                        <a:rPr lang="en-US" sz="2800" dirty="0" smtClean="0">
                          <a:latin typeface="Century Gothic" pitchFamily="34" charset="0"/>
                        </a:rPr>
                        <a:t>F2F</a:t>
                      </a:r>
                      <a:r>
                        <a:rPr lang="en-US" sz="2800" baseline="0" dirty="0" smtClean="0">
                          <a:latin typeface="Century Gothic" pitchFamily="34" charset="0"/>
                        </a:rPr>
                        <a:t> </a:t>
                      </a:r>
                      <a:endParaRPr lang="en-US" sz="2800" dirty="0">
                        <a:latin typeface="Century Gothic" pitchFamily="34" charset="0"/>
                      </a:endParaRPr>
                    </a:p>
                  </a:txBody>
                  <a:tcPr marT="45726" marB="45726"/>
                </a:tc>
                <a:tc>
                  <a:txBody>
                    <a:bodyPr/>
                    <a:lstStyle/>
                    <a:p>
                      <a:r>
                        <a:rPr lang="en-US" sz="2800" dirty="0" smtClean="0">
                          <a:latin typeface="Century Gothic" pitchFamily="34" charset="0"/>
                        </a:rPr>
                        <a:t>Blended</a:t>
                      </a:r>
                      <a:endParaRPr lang="en-US" sz="2800" dirty="0">
                        <a:latin typeface="Century Gothic" pitchFamily="34" charset="0"/>
                      </a:endParaRPr>
                    </a:p>
                  </a:txBody>
                  <a:tcPr marT="45726" marB="45726"/>
                </a:tc>
                <a:tc>
                  <a:txBody>
                    <a:bodyPr/>
                    <a:lstStyle/>
                    <a:p>
                      <a:r>
                        <a:rPr lang="en-US" sz="2800" dirty="0" smtClean="0">
                          <a:latin typeface="Century Gothic" pitchFamily="34" charset="0"/>
                        </a:rPr>
                        <a:t>Full</a:t>
                      </a:r>
                      <a:r>
                        <a:rPr lang="en-US" sz="2800" baseline="0" dirty="0" smtClean="0">
                          <a:latin typeface="Century Gothic" pitchFamily="34" charset="0"/>
                        </a:rPr>
                        <a:t>y on-line</a:t>
                      </a:r>
                      <a:endParaRPr lang="en-US" sz="2800" dirty="0">
                        <a:latin typeface="Century Gothic" pitchFamily="34" charset="0"/>
                      </a:endParaRPr>
                    </a:p>
                  </a:txBody>
                  <a:tcPr marT="45726" marB="45726"/>
                </a:tc>
              </a:tr>
              <a:tr h="945002">
                <a:tc>
                  <a:txBody>
                    <a:bodyPr/>
                    <a:lstStyle/>
                    <a:p>
                      <a:r>
                        <a:rPr lang="en-US" sz="2400" dirty="0" smtClean="0">
                          <a:latin typeface="Century Gothic" pitchFamily="34" charset="0"/>
                        </a:rPr>
                        <a:t>Engagement</a:t>
                      </a:r>
                      <a:endParaRPr lang="en-US" sz="2400" dirty="0">
                        <a:latin typeface="Century Gothic" pitchFamily="34" charset="0"/>
                      </a:endParaRPr>
                    </a:p>
                  </a:txBody>
                  <a:tcPr marT="45726" marB="45726"/>
                </a:tc>
                <a:tc>
                  <a:txBody>
                    <a:bodyPr/>
                    <a:lstStyle/>
                    <a:p>
                      <a:r>
                        <a:rPr lang="en-US" sz="2800" dirty="0" smtClean="0">
                          <a:latin typeface="Zapf Dingbats"/>
                          <a:ea typeface="Zapf Dingbats"/>
                          <a:cs typeface="Zapf Dingbats"/>
                          <a:sym typeface="Zapf Dingbats"/>
                        </a:rPr>
                        <a:t>✓</a:t>
                      </a:r>
                      <a:endParaRPr lang="en-US" sz="2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Zapf Dingbats"/>
                          <a:ea typeface="Zapf Dingbats"/>
                          <a:cs typeface="Zapf Dingbats"/>
                          <a:sym typeface="Zapf Dingbats"/>
                        </a:rPr>
                        <a:t>✓</a:t>
                      </a:r>
                      <a:endParaRPr lang="en-US" sz="2800" dirty="0" smtClean="0"/>
                    </a:p>
                    <a:p>
                      <a:endParaRPr lang="en-US" sz="2800" dirty="0"/>
                    </a:p>
                  </a:txBody>
                  <a:tcPr marT="45726" marB="45726"/>
                </a:tc>
                <a:tc>
                  <a:txBody>
                    <a:bodyPr/>
                    <a:lstStyle/>
                    <a:p>
                      <a:r>
                        <a:rPr lang="en-US" sz="2800" dirty="0" smtClean="0">
                          <a:latin typeface="Zapf Dingbats"/>
                          <a:ea typeface="Zapf Dingbats"/>
                          <a:cs typeface="Zapf Dingbats"/>
                          <a:sym typeface="Zapf Dingbats"/>
                        </a:rPr>
                        <a:t>✓</a:t>
                      </a:r>
                      <a:endParaRPr lang="en-US" sz="2800" dirty="0"/>
                    </a:p>
                  </a:txBody>
                  <a:tcPr marT="45726" marB="45726"/>
                </a:tc>
              </a:tr>
              <a:tr h="860340">
                <a:tc>
                  <a:txBody>
                    <a:bodyPr/>
                    <a:lstStyle/>
                    <a:p>
                      <a:r>
                        <a:rPr lang="en-US" sz="2400" dirty="0" smtClean="0">
                          <a:latin typeface="Century Gothic" pitchFamily="34" charset="0"/>
                        </a:rPr>
                        <a:t>Mediation</a:t>
                      </a:r>
                      <a:r>
                        <a:rPr lang="en-US" sz="2400" baseline="0" dirty="0" smtClean="0">
                          <a:latin typeface="Century Gothic" pitchFamily="34" charset="0"/>
                        </a:rPr>
                        <a:t> </a:t>
                      </a:r>
                      <a:endParaRPr lang="en-US" sz="2400" dirty="0">
                        <a:latin typeface="Century Gothic" pitchFamily="34" charset="0"/>
                      </a:endParaRPr>
                    </a:p>
                  </a:txBody>
                  <a:tcPr marT="45726" marB="45726"/>
                </a:tc>
                <a:tc>
                  <a:txBody>
                    <a:bodyPr/>
                    <a:lstStyle/>
                    <a:p>
                      <a:r>
                        <a:rPr lang="en-US" sz="2800" dirty="0" smtClean="0">
                          <a:latin typeface="Zapf Dingbats"/>
                          <a:ea typeface="Zapf Dingbats"/>
                          <a:cs typeface="Zapf Dingbats"/>
                          <a:sym typeface="Zapf Dingbats"/>
                        </a:rPr>
                        <a:t>✓</a:t>
                      </a:r>
                      <a:endParaRPr lang="en-US" sz="2800" dirty="0"/>
                    </a:p>
                  </a:txBody>
                  <a:tcPr marT="45726" marB="45726"/>
                </a:tc>
                <a:tc>
                  <a:txBody>
                    <a:bodyPr/>
                    <a:lstStyle/>
                    <a:p>
                      <a:r>
                        <a:rPr lang="en-US" sz="2800" dirty="0" smtClean="0">
                          <a:latin typeface="Zapf Dingbats"/>
                          <a:ea typeface="Zapf Dingbats"/>
                          <a:cs typeface="Zapf Dingbats"/>
                          <a:sym typeface="Zapf Dingbats"/>
                        </a:rPr>
                        <a:t>✓</a:t>
                      </a:r>
                      <a:endParaRPr lang="en-US" sz="2800" dirty="0"/>
                    </a:p>
                  </a:txBody>
                  <a:tcPr marT="45726" marB="45726"/>
                </a:tc>
                <a:tc>
                  <a:txBody>
                    <a:bodyPr/>
                    <a:lstStyle/>
                    <a:p>
                      <a:r>
                        <a:rPr lang="en-US" sz="2800" dirty="0" smtClean="0"/>
                        <a:t>?</a:t>
                      </a:r>
                      <a:endParaRPr lang="en-US" sz="2800" dirty="0"/>
                    </a:p>
                  </a:txBody>
                  <a:tcPr marT="45726" marB="45726"/>
                </a:tc>
              </a:tr>
              <a:tr h="860340">
                <a:tc>
                  <a:txBody>
                    <a:bodyPr/>
                    <a:lstStyle/>
                    <a:p>
                      <a:r>
                        <a:rPr lang="en-US" sz="2400" dirty="0" smtClean="0">
                          <a:latin typeface="Century Gothic" pitchFamily="34" charset="0"/>
                        </a:rPr>
                        <a:t>Alignment</a:t>
                      </a:r>
                      <a:r>
                        <a:rPr lang="en-US" sz="2400" baseline="0" dirty="0" smtClean="0">
                          <a:latin typeface="Century Gothic" pitchFamily="34" charset="0"/>
                        </a:rPr>
                        <a:t> </a:t>
                      </a:r>
                      <a:endParaRPr lang="en-US" sz="2400" dirty="0">
                        <a:latin typeface="Century Gothic" pitchFamily="34" charset="0"/>
                      </a:endParaRPr>
                    </a:p>
                  </a:txBody>
                  <a:tcPr marT="45726" marB="45726"/>
                </a:tc>
                <a:tc>
                  <a:txBody>
                    <a:bodyPr/>
                    <a:lstStyle/>
                    <a:p>
                      <a:r>
                        <a:rPr lang="en-US" sz="2800" dirty="0" smtClean="0"/>
                        <a:t>x</a:t>
                      </a:r>
                      <a:endParaRPr lang="en-US" sz="2800" dirty="0"/>
                    </a:p>
                  </a:txBody>
                  <a:tcPr marT="45726" marB="45726"/>
                </a:tc>
                <a:tc>
                  <a:txBody>
                    <a:bodyPr/>
                    <a:lstStyle/>
                    <a:p>
                      <a:r>
                        <a:rPr lang="en-US" sz="2800" dirty="0" smtClean="0"/>
                        <a:t>?</a:t>
                      </a:r>
                      <a:endParaRPr lang="en-US" sz="2800" dirty="0"/>
                    </a:p>
                  </a:txBody>
                  <a:tcPr marT="45726" marB="45726"/>
                </a:tc>
                <a:tc>
                  <a:txBody>
                    <a:bodyPr/>
                    <a:lstStyle/>
                    <a:p>
                      <a:r>
                        <a:rPr lang="en-US" sz="2800" dirty="0" smtClean="0"/>
                        <a:t>?</a:t>
                      </a:r>
                      <a:endParaRPr lang="en-US" sz="2800" dirty="0"/>
                    </a:p>
                  </a:txBody>
                  <a:tcPr marT="45726" marB="45726"/>
                </a:tc>
              </a:tr>
              <a:tr h="945002">
                <a:tc>
                  <a:txBody>
                    <a:bodyPr/>
                    <a:lstStyle/>
                    <a:p>
                      <a:r>
                        <a:rPr lang="en-US" sz="2400" dirty="0" smtClean="0">
                          <a:latin typeface="Century Gothic" pitchFamily="34" charset="0"/>
                        </a:rPr>
                        <a:t>Flexibility</a:t>
                      </a:r>
                      <a:r>
                        <a:rPr lang="en-US" sz="2400" baseline="0" dirty="0" smtClean="0">
                          <a:latin typeface="Century Gothic" pitchFamily="34" charset="0"/>
                        </a:rPr>
                        <a:t> </a:t>
                      </a:r>
                      <a:endParaRPr lang="en-US" sz="2400" dirty="0">
                        <a:latin typeface="Century Gothic" pitchFamily="34" charset="0"/>
                      </a:endParaRPr>
                    </a:p>
                  </a:txBody>
                  <a:tcPr marT="45726" marB="45726"/>
                </a:tc>
                <a:tc>
                  <a:txBody>
                    <a:bodyPr/>
                    <a:lstStyle/>
                    <a:p>
                      <a:r>
                        <a:rPr lang="en-US" sz="2800" dirty="0" smtClean="0"/>
                        <a:t>X</a:t>
                      </a:r>
                      <a:endParaRPr lang="en-US" sz="2800" dirty="0"/>
                    </a:p>
                  </a:txBody>
                  <a:tcPr marT="45726" marB="45726"/>
                </a:tc>
                <a:tc>
                  <a:txBody>
                    <a:bodyPr/>
                    <a:lstStyle/>
                    <a:p>
                      <a:r>
                        <a:rPr lang="en-US" sz="2800" dirty="0" smtClean="0">
                          <a:latin typeface="Zapf Dingbats"/>
                          <a:ea typeface="Zapf Dingbats"/>
                          <a:cs typeface="Zapf Dingbats"/>
                          <a:sym typeface="Zapf Dingbats"/>
                        </a:rPr>
                        <a:t>✓</a:t>
                      </a:r>
                      <a:endParaRPr lang="en-US" sz="2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p>
                    <a:p>
                      <a:endParaRPr lang="en-US" sz="2800" dirty="0"/>
                    </a:p>
                  </a:txBody>
                  <a:tcPr marT="45726" marB="45726"/>
                </a:tc>
              </a:tr>
              <a:tr h="945002">
                <a:tc>
                  <a:txBody>
                    <a:bodyPr/>
                    <a:lstStyle/>
                    <a:p>
                      <a:r>
                        <a:rPr lang="en-US" sz="2400" dirty="0" smtClean="0">
                          <a:latin typeface="Century Gothic" pitchFamily="34" charset="0"/>
                        </a:rPr>
                        <a:t>Transformation</a:t>
                      </a:r>
                      <a:endParaRPr lang="en-US" sz="2400" dirty="0">
                        <a:latin typeface="Century Gothic" pitchFamily="34" charset="0"/>
                      </a:endParaRPr>
                    </a:p>
                  </a:txBody>
                  <a:tcPr marT="45726" marB="45726"/>
                </a:tc>
                <a:tc>
                  <a:txBody>
                    <a:bodyPr/>
                    <a:lstStyle/>
                    <a:p>
                      <a:r>
                        <a:rPr lang="en-US" sz="2800" dirty="0" smtClean="0">
                          <a:latin typeface="Zapf Dingbats"/>
                          <a:ea typeface="Zapf Dingbats"/>
                          <a:cs typeface="Zapf Dingbats"/>
                          <a:sym typeface="Zapf Dingbats"/>
                        </a:rPr>
                        <a:t>✓</a:t>
                      </a:r>
                      <a:endParaRPr lang="en-US" sz="2800" dirty="0"/>
                    </a:p>
                  </a:txBody>
                  <a:tcPr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Zapf Dingbats"/>
                          <a:ea typeface="Zapf Dingbats"/>
                          <a:cs typeface="Zapf Dingbats"/>
                          <a:sym typeface="Zapf Dingbats"/>
                        </a:rPr>
                        <a:t>✓</a:t>
                      </a:r>
                      <a:endParaRPr lang="en-US" sz="2800" dirty="0" smtClean="0"/>
                    </a:p>
                    <a:p>
                      <a:endParaRPr lang="en-US" sz="2800" dirty="0"/>
                    </a:p>
                  </a:txBody>
                  <a:tcPr marT="45726" marB="45726"/>
                </a:tc>
                <a:tc>
                  <a:txBody>
                    <a:bodyPr/>
                    <a:lstStyle/>
                    <a:p>
                      <a:r>
                        <a:rPr lang="en-US" sz="2800" dirty="0" smtClean="0"/>
                        <a:t>?</a:t>
                      </a:r>
                      <a:endParaRPr lang="en-US" sz="2800" dirty="0"/>
                    </a:p>
                  </a:txBody>
                  <a:tcPr marT="45726" marB="45726"/>
                </a:tc>
              </a:tr>
            </a:tbl>
          </a:graphicData>
        </a:graphic>
      </p:graphicFrame>
      <p:sp>
        <p:nvSpPr>
          <p:cNvPr id="2" name="TextBox 1"/>
          <p:cNvSpPr txBox="1"/>
          <p:nvPr/>
        </p:nvSpPr>
        <p:spPr>
          <a:xfrm>
            <a:off x="0" y="333375"/>
            <a:ext cx="9144000" cy="768350"/>
          </a:xfrm>
          <a:prstGeom prst="rect">
            <a:avLst/>
          </a:prstGeom>
          <a:noFill/>
        </p:spPr>
        <p:txBody>
          <a:bodyPr>
            <a:spAutoFit/>
          </a:bodyPr>
          <a:lstStyle/>
          <a:p>
            <a:pPr algn="ctr">
              <a:defRPr/>
            </a:pPr>
            <a:r>
              <a:rPr lang="en-US" sz="4400" cap="small" dirty="0">
                <a:solidFill>
                  <a:srgbClr val="3333CC"/>
                </a:solidFill>
                <a:latin typeface="Century Gothic" pitchFamily="34" charset="0"/>
              </a:rPr>
              <a:t>The Test- </a:t>
            </a:r>
            <a:r>
              <a:rPr lang="en-US" sz="2800" dirty="0">
                <a:solidFill>
                  <a:srgbClr val="3333CC"/>
                </a:solidFill>
                <a:latin typeface="Century Gothic" pitchFamily="34" charset="0"/>
              </a:rPr>
              <a:t>pedagogy - technology alignment</a:t>
            </a:r>
          </a:p>
        </p:txBody>
      </p:sp>
      <p:sp>
        <p:nvSpPr>
          <p:cNvPr id="3" name="Rectangle 2"/>
          <p:cNvSpPr/>
          <p:nvPr/>
        </p:nvSpPr>
        <p:spPr>
          <a:xfrm>
            <a:off x="6588224" y="1101725"/>
            <a:ext cx="2160240" cy="5567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6973235" y="6300028"/>
            <a:ext cx="1979712" cy="369332"/>
          </a:xfrm>
          <a:prstGeom prst="rect">
            <a:avLst/>
          </a:prstGeom>
          <a:noFill/>
        </p:spPr>
        <p:txBody>
          <a:bodyPr wrap="square" rtlCol="0">
            <a:spAutoFit/>
          </a:bodyPr>
          <a:lstStyle/>
          <a:p>
            <a:pPr algn="r"/>
            <a:r>
              <a:rPr lang="en-ZA" dirty="0" smtClean="0">
                <a:solidFill>
                  <a:schemeClr val="bg1">
                    <a:lumMod val="65000"/>
                  </a:schemeClr>
                </a:solidFill>
                <a:latin typeface="Arial Narrow" panose="020B0606020202030204" pitchFamily="34" charset="0"/>
              </a:rPr>
              <a:t>Shay 2013</a:t>
            </a:r>
            <a:endParaRPr lang="en-ZA" dirty="0">
              <a:solidFill>
                <a:schemeClr val="bg1">
                  <a:lumMod val="65000"/>
                </a:schemeClr>
              </a:solidFill>
              <a:latin typeface="Arial Narrow" panose="020B0606020202030204" pitchFamily="34" charset="0"/>
            </a:endParaRPr>
          </a:p>
        </p:txBody>
      </p:sp>
    </p:spTree>
    <p:extLst>
      <p:ext uri="{BB962C8B-B14F-4D97-AF65-F5344CB8AC3E}">
        <p14:creationId xmlns:p14="http://schemas.microsoft.com/office/powerpoint/2010/main" val="1761454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SA Policy environment</a:t>
            </a:r>
            <a:endParaRPr lang="en-ZA"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491558"/>
            <a:ext cx="3947417"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6386" y="1491557"/>
            <a:ext cx="382204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4306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DHET: provision</a:t>
            </a:r>
            <a:endParaRPr lang="en-ZA"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4709" y="1634922"/>
            <a:ext cx="6628046" cy="419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306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DHET: direction</a:t>
            </a:r>
            <a:endParaRPr lang="en-ZA" dirty="0"/>
          </a:p>
        </p:txBody>
      </p:sp>
      <p:sp>
        <p:nvSpPr>
          <p:cNvPr id="3" name="Content Placeholder 2"/>
          <p:cNvSpPr>
            <a:spLocks noGrp="1"/>
          </p:cNvSpPr>
          <p:nvPr>
            <p:ph idx="1"/>
          </p:nvPr>
        </p:nvSpPr>
        <p:spPr/>
        <p:txBody>
          <a:bodyPr/>
          <a:lstStyle/>
          <a:p>
            <a:r>
              <a:rPr lang="en-ZA" sz="2400" dirty="0"/>
              <a:t>“The DHET will also encourage all universities to expand online and blended learning as a way to offer </a:t>
            </a:r>
            <a:r>
              <a:rPr lang="en-ZA" sz="2400" i="1" dirty="0"/>
              <a:t>niche programmes</a:t>
            </a:r>
            <a:r>
              <a:rPr lang="en-ZA" sz="2400" dirty="0"/>
              <a:t>, especially at </a:t>
            </a:r>
            <a:r>
              <a:rPr lang="en-ZA" sz="2400" i="1" dirty="0"/>
              <a:t>postgraduate level</a:t>
            </a:r>
            <a:r>
              <a:rPr lang="en-ZA" sz="2400" dirty="0"/>
              <a:t>, to those who are unable to attend full-time programmes, either due to their employment status or their geographical distance from a campus” (DHET, 2014a, p. 51)</a:t>
            </a:r>
          </a:p>
          <a:p>
            <a:endParaRPr lang="en-ZA" dirty="0"/>
          </a:p>
        </p:txBody>
      </p:sp>
    </p:spTree>
    <p:extLst>
      <p:ext uri="{BB962C8B-B14F-4D97-AF65-F5344CB8AC3E}">
        <p14:creationId xmlns:p14="http://schemas.microsoft.com/office/powerpoint/2010/main" val="2260534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Modes of provision</a:t>
            </a:r>
            <a:endParaRPr lang="en-ZA" dirty="0"/>
          </a:p>
        </p:txBody>
      </p:sp>
      <p:sp>
        <p:nvSpPr>
          <p:cNvPr id="3" name="Content Placeholder 2"/>
          <p:cNvSpPr>
            <a:spLocks noGrp="1"/>
          </p:cNvSpPr>
          <p:nvPr>
            <p:ph idx="1"/>
          </p:nvPr>
        </p:nvSpPr>
        <p:spPr>
          <a:xfrm>
            <a:off x="457200" y="1600200"/>
            <a:ext cx="8229600" cy="5126525"/>
          </a:xfrm>
          <a:solidFill>
            <a:schemeClr val="bg1"/>
          </a:solidFill>
        </p:spPr>
        <p:txBody>
          <a:bodyPr/>
          <a:lstStyle/>
          <a:p>
            <a:r>
              <a:rPr lang="en-ZA" dirty="0" smtClean="0"/>
              <a:t>Two modes of provision: F2F &amp; Distance</a:t>
            </a:r>
          </a:p>
          <a:p>
            <a:r>
              <a:rPr lang="en-ZA" dirty="0" smtClean="0"/>
              <a:t>Mode </a:t>
            </a:r>
            <a:r>
              <a:rPr lang="en-ZA" dirty="0"/>
              <a:t>is determined by the proportion of face-to-face, on-campus learning activity </a:t>
            </a:r>
            <a:endParaRPr lang="en-ZA" dirty="0" smtClean="0"/>
          </a:p>
          <a:p>
            <a:pPr lvl="1"/>
            <a:r>
              <a:rPr lang="en-ZA" dirty="0" smtClean="0"/>
              <a:t>distance </a:t>
            </a:r>
            <a:r>
              <a:rPr lang="en-ZA" dirty="0"/>
              <a:t>is defined as anything less than 30% of notional hours spent in face to face on campus learning activities for NQF 5-7 and anything less than 25% for NQF </a:t>
            </a:r>
            <a:r>
              <a:rPr lang="en-ZA" dirty="0" smtClean="0"/>
              <a:t>8-10</a:t>
            </a:r>
          </a:p>
          <a:p>
            <a:r>
              <a:rPr lang="en-ZA" dirty="0" smtClean="0"/>
              <a:t>For DE mode of provision subsidy </a:t>
            </a:r>
            <a:r>
              <a:rPr lang="en-ZA" dirty="0"/>
              <a:t>is halved for NQF 5-8 qualifications</a:t>
            </a:r>
          </a:p>
          <a:p>
            <a:endParaRPr lang="en-ZA" dirty="0"/>
          </a:p>
          <a:p>
            <a:endParaRPr lang="en-ZA" dirty="0"/>
          </a:p>
        </p:txBody>
      </p:sp>
    </p:spTree>
    <p:extLst>
      <p:ext uri="{BB962C8B-B14F-4D97-AF65-F5344CB8AC3E}">
        <p14:creationId xmlns:p14="http://schemas.microsoft.com/office/powerpoint/2010/main" val="3440587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837853" y="274638"/>
            <a:ext cx="5468293" cy="64111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4282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a:t>Policy</a:t>
            </a:r>
          </a:p>
          <a:p>
            <a:pPr marL="400050" lvl="1" indent="0">
              <a:buNone/>
            </a:pPr>
            <a:r>
              <a:rPr lang="en-ZA" dirty="0"/>
              <a:t>“the allocation of </a:t>
            </a:r>
            <a:r>
              <a:rPr lang="en-ZA" b="1" dirty="0"/>
              <a:t>goals</a:t>
            </a:r>
            <a:r>
              <a:rPr lang="en-ZA" dirty="0"/>
              <a:t>, </a:t>
            </a:r>
            <a:r>
              <a:rPr lang="en-ZA" b="1" dirty="0"/>
              <a:t>values</a:t>
            </a:r>
            <a:r>
              <a:rPr lang="en-ZA" dirty="0"/>
              <a:t> and </a:t>
            </a:r>
            <a:r>
              <a:rPr lang="en-ZA" b="1" dirty="0"/>
              <a:t>resources</a:t>
            </a:r>
            <a:r>
              <a:rPr lang="en-ZA" dirty="0"/>
              <a:t>”</a:t>
            </a:r>
          </a:p>
          <a:p>
            <a:pPr marL="0" indent="0" algn="r">
              <a:buNone/>
            </a:pPr>
            <a:r>
              <a:rPr lang="en-ZA" sz="2000" dirty="0"/>
              <a:t> (</a:t>
            </a:r>
            <a:r>
              <a:rPr lang="en-ZA" sz="2000" dirty="0" err="1"/>
              <a:t>Codd</a:t>
            </a:r>
            <a:r>
              <a:rPr lang="en-ZA" sz="2000" dirty="0"/>
              <a:t>, 1988) </a:t>
            </a:r>
          </a:p>
          <a:p>
            <a:endParaRPr lang="en-ZA" dirty="0"/>
          </a:p>
        </p:txBody>
      </p:sp>
    </p:spTree>
    <p:extLst>
      <p:ext uri="{BB962C8B-B14F-4D97-AF65-F5344CB8AC3E}">
        <p14:creationId xmlns:p14="http://schemas.microsoft.com/office/powerpoint/2010/main" val="2984759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Discussion</a:t>
            </a:r>
            <a:endParaRPr lang="en-ZA" dirty="0"/>
          </a:p>
        </p:txBody>
      </p:sp>
      <p:sp>
        <p:nvSpPr>
          <p:cNvPr id="3" name="Content Placeholder 2"/>
          <p:cNvSpPr>
            <a:spLocks noGrp="1"/>
          </p:cNvSpPr>
          <p:nvPr>
            <p:ph idx="1"/>
          </p:nvPr>
        </p:nvSpPr>
        <p:spPr/>
        <p:txBody>
          <a:bodyPr/>
          <a:lstStyle/>
          <a:p>
            <a:pPr marL="0" indent="0">
              <a:buNone/>
            </a:pPr>
            <a:r>
              <a:rPr lang="en-ZA" dirty="0" smtClean="0"/>
              <a:t>What are the implications of global trends for teaching and assessment at UCT? </a:t>
            </a:r>
          </a:p>
          <a:p>
            <a:pPr marL="0" indent="0">
              <a:buNone/>
            </a:pPr>
            <a:endParaRPr lang="en-ZA" dirty="0"/>
          </a:p>
          <a:p>
            <a:pPr marL="0" indent="0">
              <a:buNone/>
            </a:pPr>
            <a:r>
              <a:rPr lang="en-ZA" dirty="0"/>
              <a:t>What are the implications of DHET frameworks for teaching and assessment</a:t>
            </a:r>
          </a:p>
          <a:p>
            <a:pPr marL="0" indent="0">
              <a:buNone/>
            </a:pPr>
            <a:r>
              <a:rPr lang="en-ZA" dirty="0"/>
              <a:t>In the light of global trends?</a:t>
            </a:r>
          </a:p>
          <a:p>
            <a:pPr marL="0" indent="0">
              <a:buNone/>
            </a:pPr>
            <a:endParaRPr lang="en-ZA" dirty="0"/>
          </a:p>
        </p:txBody>
      </p:sp>
    </p:spTree>
    <p:extLst>
      <p:ext uri="{BB962C8B-B14F-4D97-AF65-F5344CB8AC3E}">
        <p14:creationId xmlns:p14="http://schemas.microsoft.com/office/powerpoint/2010/main" val="3493527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750" y="2170113"/>
            <a:ext cx="7950200" cy="3779837"/>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3600" dirty="0">
              <a:solidFill>
                <a:srgbClr val="CC0000"/>
              </a:solidFill>
              <a:latin typeface="Century Gothic" pitchFamily="34" charset="0"/>
            </a:endParaRPr>
          </a:p>
        </p:txBody>
      </p:sp>
      <p:sp>
        <p:nvSpPr>
          <p:cNvPr id="16387" name="Rectangle 2"/>
          <p:cNvSpPr>
            <a:spLocks noChangeArrowheads="1"/>
          </p:cNvSpPr>
          <p:nvPr/>
        </p:nvSpPr>
        <p:spPr bwMode="auto">
          <a:xfrm>
            <a:off x="539750" y="3776663"/>
            <a:ext cx="795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ctr" eaLnBrk="1" hangingPunct="1">
              <a:spcBef>
                <a:spcPct val="0"/>
              </a:spcBef>
              <a:buFontTx/>
              <a:buNone/>
            </a:pPr>
            <a:r>
              <a:rPr lang="en-ZA" altLang="en-US" sz="3600">
                <a:solidFill>
                  <a:srgbClr val="0000FF"/>
                </a:solidFill>
              </a:rPr>
              <a:t>Teaching &amp; learning interaction</a:t>
            </a:r>
          </a:p>
        </p:txBody>
      </p:sp>
      <p:sp>
        <p:nvSpPr>
          <p:cNvPr id="16388" name="Rectangle 3"/>
          <p:cNvSpPr>
            <a:spLocks noChangeArrowheads="1"/>
          </p:cNvSpPr>
          <p:nvPr/>
        </p:nvSpPr>
        <p:spPr bwMode="auto">
          <a:xfrm>
            <a:off x="539750" y="4422775"/>
            <a:ext cx="795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ctr" eaLnBrk="1" hangingPunct="1">
              <a:spcBef>
                <a:spcPct val="0"/>
              </a:spcBef>
              <a:buFontTx/>
              <a:buNone/>
            </a:pPr>
            <a:r>
              <a:rPr lang="en-ZA" altLang="en-US" sz="3600">
                <a:solidFill>
                  <a:srgbClr val="0000FF"/>
                </a:solidFill>
              </a:rPr>
              <a:t>Assessment &amp; certification</a:t>
            </a:r>
          </a:p>
        </p:txBody>
      </p:sp>
      <p:sp>
        <p:nvSpPr>
          <p:cNvPr id="16389" name="Rectangle 7"/>
          <p:cNvSpPr>
            <a:spLocks noChangeArrowheads="1"/>
          </p:cNvSpPr>
          <p:nvPr/>
        </p:nvSpPr>
        <p:spPr bwMode="auto">
          <a:xfrm>
            <a:off x="539750" y="3001963"/>
            <a:ext cx="795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ctr" eaLnBrk="1" hangingPunct="1">
              <a:spcBef>
                <a:spcPct val="0"/>
              </a:spcBef>
              <a:buFontTx/>
              <a:buNone/>
            </a:pPr>
            <a:r>
              <a:rPr lang="en-ZA" altLang="en-US" sz="3600">
                <a:solidFill>
                  <a:srgbClr val="0000FF"/>
                </a:solidFill>
              </a:rPr>
              <a:t>Content</a:t>
            </a:r>
          </a:p>
        </p:txBody>
      </p:sp>
      <p:sp>
        <p:nvSpPr>
          <p:cNvPr id="9" name="Title 8"/>
          <p:cNvSpPr>
            <a:spLocks noGrp="1"/>
          </p:cNvSpPr>
          <p:nvPr>
            <p:ph type="title"/>
          </p:nvPr>
        </p:nvSpPr>
        <p:spPr/>
        <p:txBody>
          <a:bodyPr>
            <a:normAutofit fontScale="90000"/>
          </a:bodyPr>
          <a:lstStyle/>
          <a:p>
            <a:pPr>
              <a:defRPr/>
            </a:pPr>
            <a:r>
              <a:rPr lang="en-ZA" dirty="0" smtClean="0"/>
              <a:t>HE Traditionally</a:t>
            </a:r>
            <a:r>
              <a:rPr lang="en-ZA" dirty="0" smtClean="0"/>
              <a:t>: a single package</a:t>
            </a:r>
            <a:endParaRPr lang="en-ZA" dirty="0"/>
          </a:p>
        </p:txBody>
      </p:sp>
      <p:sp>
        <p:nvSpPr>
          <p:cNvPr id="16391" name="Rectangle 6"/>
          <p:cNvSpPr>
            <a:spLocks noChangeArrowheads="1"/>
          </p:cNvSpPr>
          <p:nvPr/>
        </p:nvSpPr>
        <p:spPr bwMode="auto">
          <a:xfrm>
            <a:off x="900113" y="2170113"/>
            <a:ext cx="741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r>
              <a:rPr lang="en-ZA" altLang="en-US" sz="3600" dirty="0">
                <a:solidFill>
                  <a:srgbClr val="0000FF"/>
                </a:solidFill>
              </a:rPr>
              <a:t>Time</a:t>
            </a:r>
          </a:p>
        </p:txBody>
      </p:sp>
      <p:sp>
        <p:nvSpPr>
          <p:cNvPr id="16392" name="Rectangle 11"/>
          <p:cNvSpPr>
            <a:spLocks noChangeArrowheads="1"/>
          </p:cNvSpPr>
          <p:nvPr/>
        </p:nvSpPr>
        <p:spPr bwMode="auto">
          <a:xfrm>
            <a:off x="541338" y="2178050"/>
            <a:ext cx="7775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r" eaLnBrk="1" hangingPunct="1">
              <a:spcBef>
                <a:spcPct val="0"/>
              </a:spcBef>
              <a:buFontTx/>
              <a:buNone/>
            </a:pPr>
            <a:r>
              <a:rPr lang="en-ZA" altLang="en-US" sz="3600" dirty="0">
                <a:solidFill>
                  <a:srgbClr val="0000FF"/>
                </a:solidFill>
              </a:rPr>
              <a:t>Space</a:t>
            </a:r>
          </a:p>
        </p:txBody>
      </p:sp>
    </p:spTree>
    <p:extLst>
      <p:ext uri="{BB962C8B-B14F-4D97-AF65-F5344CB8AC3E}">
        <p14:creationId xmlns:p14="http://schemas.microsoft.com/office/powerpoint/2010/main" val="597022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ZA" dirty="0" smtClean="0"/>
              <a:t>Disaggregation of HE</a:t>
            </a:r>
            <a:endParaRPr lang="en-ZA" dirty="0" smtClean="0"/>
          </a:p>
        </p:txBody>
      </p:sp>
      <p:sp>
        <p:nvSpPr>
          <p:cNvPr id="5" name="Rounded Rectangle 4"/>
          <p:cNvSpPr/>
          <p:nvPr/>
        </p:nvSpPr>
        <p:spPr>
          <a:xfrm>
            <a:off x="2371725" y="3219450"/>
            <a:ext cx="4465638" cy="100806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0000FF"/>
                </a:solidFill>
                <a:latin typeface="Century Gothic" pitchFamily="34" charset="0"/>
              </a:rPr>
              <a:t>Content</a:t>
            </a:r>
          </a:p>
        </p:txBody>
      </p:sp>
      <p:sp>
        <p:nvSpPr>
          <p:cNvPr id="6" name="Rounded Rectangle 5"/>
          <p:cNvSpPr/>
          <p:nvPr/>
        </p:nvSpPr>
        <p:spPr>
          <a:xfrm>
            <a:off x="896938" y="4365625"/>
            <a:ext cx="7416800" cy="100806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0000FF"/>
                </a:solidFill>
                <a:latin typeface="Century Gothic" pitchFamily="34" charset="0"/>
              </a:rPr>
              <a:t>Teaching &amp; learning interaction</a:t>
            </a:r>
          </a:p>
        </p:txBody>
      </p:sp>
      <p:sp>
        <p:nvSpPr>
          <p:cNvPr id="7" name="Rounded Rectangle 6"/>
          <p:cNvSpPr/>
          <p:nvPr/>
        </p:nvSpPr>
        <p:spPr>
          <a:xfrm>
            <a:off x="2371724" y="5589588"/>
            <a:ext cx="4465639" cy="100806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smtClean="0">
                <a:solidFill>
                  <a:srgbClr val="0000FF"/>
                </a:solidFill>
                <a:latin typeface="Century Gothic" pitchFamily="34" charset="0"/>
              </a:rPr>
              <a:t>Certification</a:t>
            </a:r>
            <a:endParaRPr lang="en-ZA" sz="3600" dirty="0">
              <a:solidFill>
                <a:srgbClr val="0000FF"/>
              </a:solidFill>
              <a:latin typeface="Century Gothic" pitchFamily="34" charset="0"/>
            </a:endParaRPr>
          </a:p>
        </p:txBody>
      </p:sp>
      <p:sp>
        <p:nvSpPr>
          <p:cNvPr id="8" name="Rounded Rectangle 7"/>
          <p:cNvSpPr/>
          <p:nvPr/>
        </p:nvSpPr>
        <p:spPr>
          <a:xfrm>
            <a:off x="0" y="2286000"/>
            <a:ext cx="2233613" cy="100806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0000FF"/>
                </a:solidFill>
                <a:latin typeface="Century Gothic" pitchFamily="34" charset="0"/>
              </a:rPr>
              <a:t>Time</a:t>
            </a:r>
          </a:p>
        </p:txBody>
      </p:sp>
      <p:sp>
        <p:nvSpPr>
          <p:cNvPr id="9" name="Rounded Rectangle 8"/>
          <p:cNvSpPr/>
          <p:nvPr/>
        </p:nvSpPr>
        <p:spPr>
          <a:xfrm>
            <a:off x="7002463" y="2230438"/>
            <a:ext cx="2141537" cy="100806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0000FF"/>
                </a:solidFill>
                <a:latin typeface="Century Gothic" pitchFamily="34" charset="0"/>
              </a:rPr>
              <a:t>Platform</a:t>
            </a:r>
          </a:p>
        </p:txBody>
      </p:sp>
    </p:spTree>
    <p:extLst>
      <p:ext uri="{BB962C8B-B14F-4D97-AF65-F5344CB8AC3E}">
        <p14:creationId xmlns:p14="http://schemas.microsoft.com/office/powerpoint/2010/main" val="3733464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ZA" dirty="0"/>
              <a:t>D</a:t>
            </a:r>
            <a:r>
              <a:rPr lang="en-ZA" dirty="0" smtClean="0"/>
              <a:t>isaggregation</a:t>
            </a:r>
          </a:p>
        </p:txBody>
      </p:sp>
      <p:sp>
        <p:nvSpPr>
          <p:cNvPr id="5" name="Rounded Rectangle 4"/>
          <p:cNvSpPr/>
          <p:nvPr/>
        </p:nvSpPr>
        <p:spPr>
          <a:xfrm>
            <a:off x="2371725" y="3219450"/>
            <a:ext cx="4465638" cy="1008063"/>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0000FF"/>
                </a:solidFill>
                <a:latin typeface="Century Gothic" pitchFamily="34" charset="0"/>
              </a:rPr>
              <a:t>Content</a:t>
            </a:r>
          </a:p>
        </p:txBody>
      </p:sp>
      <p:sp>
        <p:nvSpPr>
          <p:cNvPr id="6" name="Rounded Rectangle 5"/>
          <p:cNvSpPr/>
          <p:nvPr/>
        </p:nvSpPr>
        <p:spPr>
          <a:xfrm>
            <a:off x="896938" y="4365625"/>
            <a:ext cx="7416800"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Teaching &amp; learning interaction</a:t>
            </a:r>
          </a:p>
        </p:txBody>
      </p:sp>
      <p:sp>
        <p:nvSpPr>
          <p:cNvPr id="7" name="Rounded Rectangle 6"/>
          <p:cNvSpPr/>
          <p:nvPr/>
        </p:nvSpPr>
        <p:spPr>
          <a:xfrm>
            <a:off x="908050" y="5589588"/>
            <a:ext cx="7416800" cy="1008062"/>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Assessment &amp; certification</a:t>
            </a:r>
          </a:p>
        </p:txBody>
      </p:sp>
      <p:sp>
        <p:nvSpPr>
          <p:cNvPr id="8" name="Rounded Rectangle 7"/>
          <p:cNvSpPr/>
          <p:nvPr/>
        </p:nvSpPr>
        <p:spPr>
          <a:xfrm>
            <a:off x="0" y="2286000"/>
            <a:ext cx="2233613"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Time</a:t>
            </a:r>
          </a:p>
        </p:txBody>
      </p:sp>
      <p:sp>
        <p:nvSpPr>
          <p:cNvPr id="9" name="Rounded Rectangle 8"/>
          <p:cNvSpPr/>
          <p:nvPr/>
        </p:nvSpPr>
        <p:spPr>
          <a:xfrm>
            <a:off x="7002463" y="2230438"/>
            <a:ext cx="2141537" cy="1008062"/>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Platform</a:t>
            </a:r>
          </a:p>
        </p:txBody>
      </p:sp>
    </p:spTree>
    <p:extLst>
      <p:ext uri="{BB962C8B-B14F-4D97-AF65-F5344CB8AC3E}">
        <p14:creationId xmlns:p14="http://schemas.microsoft.com/office/powerpoint/2010/main" val="1324434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Access to content</a:t>
            </a:r>
            <a:endParaRPr lang="en-ZA" dirty="0"/>
          </a:p>
        </p:txBody>
      </p:sp>
      <p:cxnSp>
        <p:nvCxnSpPr>
          <p:cNvPr id="5" name="Straight Connector 4"/>
          <p:cNvCxnSpPr/>
          <p:nvPr/>
        </p:nvCxnSpPr>
        <p:spPr>
          <a:xfrm>
            <a:off x="4284535" y="2172494"/>
            <a:ext cx="0" cy="4103687"/>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28723" y="4044156"/>
            <a:ext cx="4111625" cy="0"/>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p:nvSpPr>
        <p:spPr bwMode="auto">
          <a:xfrm>
            <a:off x="612648" y="3763169"/>
            <a:ext cx="1004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r>
              <a:rPr lang="en-ZA" altLang="en-US" sz="2400">
                <a:solidFill>
                  <a:srgbClr val="009900"/>
                </a:solidFill>
                <a:cs typeface="Arial" charset="0"/>
              </a:rPr>
              <a:t>Legal</a:t>
            </a:r>
          </a:p>
        </p:txBody>
      </p:sp>
      <p:sp>
        <p:nvSpPr>
          <p:cNvPr id="8" name="TextBox 9"/>
          <p:cNvSpPr txBox="1">
            <a:spLocks noChangeArrowheads="1"/>
          </p:cNvSpPr>
          <p:nvPr/>
        </p:nvSpPr>
        <p:spPr bwMode="auto">
          <a:xfrm>
            <a:off x="3763835" y="6292056"/>
            <a:ext cx="111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r>
              <a:rPr lang="en-ZA" altLang="en-US" sz="2400">
                <a:solidFill>
                  <a:srgbClr val="009900"/>
                </a:solidFill>
                <a:cs typeface="Arial" charset="0"/>
              </a:rPr>
              <a:t>Digital</a:t>
            </a:r>
          </a:p>
        </p:txBody>
      </p:sp>
      <p:sp>
        <p:nvSpPr>
          <p:cNvPr id="9" name="TextBox 10"/>
          <p:cNvSpPr txBox="1">
            <a:spLocks noChangeArrowheads="1"/>
          </p:cNvSpPr>
          <p:nvPr/>
        </p:nvSpPr>
        <p:spPr bwMode="auto">
          <a:xfrm>
            <a:off x="3620960" y="1748631"/>
            <a:ext cx="1666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r>
              <a:rPr lang="en-ZA" altLang="en-US" sz="2400">
                <a:solidFill>
                  <a:srgbClr val="009900"/>
                </a:solidFill>
                <a:cs typeface="Arial" charset="0"/>
              </a:rPr>
              <a:t>Analogue</a:t>
            </a:r>
          </a:p>
        </p:txBody>
      </p:sp>
      <p:sp>
        <p:nvSpPr>
          <p:cNvPr id="10" name="TextBox 11"/>
          <p:cNvSpPr txBox="1">
            <a:spLocks noChangeArrowheads="1"/>
          </p:cNvSpPr>
          <p:nvPr/>
        </p:nvSpPr>
        <p:spPr bwMode="auto">
          <a:xfrm>
            <a:off x="6340348" y="3763169"/>
            <a:ext cx="1054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r>
              <a:rPr lang="en-ZA" altLang="en-US" sz="2400">
                <a:solidFill>
                  <a:srgbClr val="009900"/>
                </a:solidFill>
                <a:cs typeface="Arial" charset="0"/>
              </a:rPr>
              <a:t>Illegal</a:t>
            </a:r>
          </a:p>
        </p:txBody>
      </p:sp>
      <p:grpSp>
        <p:nvGrpSpPr>
          <p:cNvPr id="3" name="Group 2"/>
          <p:cNvGrpSpPr/>
          <p:nvPr/>
        </p:nvGrpSpPr>
        <p:grpSpPr>
          <a:xfrm>
            <a:off x="1392110" y="2542381"/>
            <a:ext cx="2381250" cy="1290638"/>
            <a:chOff x="1392110" y="2542381"/>
            <a:chExt cx="2381250" cy="1290638"/>
          </a:xfrm>
        </p:grpSpPr>
        <p:sp>
          <p:nvSpPr>
            <p:cNvPr id="11" name="TextBox 12"/>
            <p:cNvSpPr txBox="1">
              <a:spLocks noChangeArrowheads="1"/>
            </p:cNvSpPr>
            <p:nvPr/>
          </p:nvSpPr>
          <p:spPr bwMode="auto">
            <a:xfrm>
              <a:off x="2238248" y="2542381"/>
              <a:ext cx="1535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r>
                <a:rPr lang="en-ZA" altLang="en-US" sz="2400" dirty="0">
                  <a:solidFill>
                    <a:srgbClr val="0070C0"/>
                  </a:solidFill>
                  <a:latin typeface="Times New Roman" pitchFamily="18" charset="0"/>
                </a:rPr>
                <a:t>Textbooks</a:t>
              </a:r>
            </a:p>
          </p:txBody>
        </p:sp>
        <p:sp>
          <p:nvSpPr>
            <p:cNvPr id="12" name="TextBox 13"/>
            <p:cNvSpPr txBox="1">
              <a:spLocks noChangeArrowheads="1"/>
            </p:cNvSpPr>
            <p:nvPr/>
          </p:nvSpPr>
          <p:spPr bwMode="auto">
            <a:xfrm>
              <a:off x="1392110" y="3002756"/>
              <a:ext cx="2363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r" eaLnBrk="1" hangingPunct="1">
                <a:spcBef>
                  <a:spcPct val="0"/>
                </a:spcBef>
                <a:buFontTx/>
                <a:buNone/>
              </a:pPr>
              <a:r>
                <a:rPr lang="en-ZA" altLang="en-US" sz="2400" dirty="0">
                  <a:solidFill>
                    <a:srgbClr val="0070C0"/>
                  </a:solidFill>
                  <a:latin typeface="Times New Roman" pitchFamily="18" charset="0"/>
                </a:rPr>
                <a:t>Some photocopying</a:t>
              </a:r>
            </a:p>
          </p:txBody>
        </p:sp>
      </p:grpSp>
      <p:grpSp>
        <p:nvGrpSpPr>
          <p:cNvPr id="4" name="Group 3"/>
          <p:cNvGrpSpPr/>
          <p:nvPr/>
        </p:nvGrpSpPr>
        <p:grpSpPr>
          <a:xfrm>
            <a:off x="2052510" y="4404519"/>
            <a:ext cx="1743075" cy="1662112"/>
            <a:chOff x="2052510" y="4404519"/>
            <a:chExt cx="1743075" cy="1662112"/>
          </a:xfrm>
        </p:grpSpPr>
        <p:sp>
          <p:nvSpPr>
            <p:cNvPr id="13" name="TextBox 14"/>
            <p:cNvSpPr txBox="1">
              <a:spLocks noChangeArrowheads="1"/>
            </p:cNvSpPr>
            <p:nvPr/>
          </p:nvSpPr>
          <p:spPr bwMode="auto">
            <a:xfrm>
              <a:off x="2052510" y="4404519"/>
              <a:ext cx="174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r>
                <a:rPr lang="en-ZA" altLang="en-US" sz="2400" dirty="0">
                  <a:solidFill>
                    <a:srgbClr val="CC0099"/>
                  </a:solidFill>
                  <a:latin typeface="Times New Roman" pitchFamily="18" charset="0"/>
                </a:rPr>
                <a:t>E-Textbooks</a:t>
              </a:r>
            </a:p>
          </p:txBody>
        </p:sp>
        <p:sp>
          <p:nvSpPr>
            <p:cNvPr id="14" name="TextBox 15"/>
            <p:cNvSpPr txBox="1">
              <a:spLocks noChangeArrowheads="1"/>
            </p:cNvSpPr>
            <p:nvPr/>
          </p:nvSpPr>
          <p:spPr bwMode="auto">
            <a:xfrm>
              <a:off x="2228723" y="4866481"/>
              <a:ext cx="1535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algn="r" eaLnBrk="1" hangingPunct="1">
                <a:spcBef>
                  <a:spcPct val="0"/>
                </a:spcBef>
                <a:buFontTx/>
                <a:buNone/>
              </a:pPr>
              <a:r>
                <a:rPr lang="en-ZA" altLang="en-US" sz="2400" dirty="0">
                  <a:solidFill>
                    <a:srgbClr val="CC0099"/>
                  </a:solidFill>
                  <a:latin typeface="Times New Roman" pitchFamily="18" charset="0"/>
                </a:rPr>
                <a:t>Open Education Resources</a:t>
              </a:r>
            </a:p>
          </p:txBody>
        </p:sp>
      </p:grpSp>
      <p:sp>
        <p:nvSpPr>
          <p:cNvPr id="15" name="TextBox 16"/>
          <p:cNvSpPr txBox="1">
            <a:spLocks noChangeArrowheads="1"/>
          </p:cNvSpPr>
          <p:nvPr/>
        </p:nvSpPr>
        <p:spPr bwMode="auto">
          <a:xfrm>
            <a:off x="4644898" y="2699544"/>
            <a:ext cx="2087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r>
              <a:rPr lang="en-ZA" altLang="en-US" sz="2400" dirty="0">
                <a:solidFill>
                  <a:srgbClr val="0070C0"/>
                </a:solidFill>
                <a:latin typeface="Times New Roman" pitchFamily="18" charset="0"/>
              </a:rPr>
              <a:t>Photocopying</a:t>
            </a:r>
          </a:p>
        </p:txBody>
      </p:sp>
      <p:sp>
        <p:nvSpPr>
          <p:cNvPr id="16" name="TextBox 17"/>
          <p:cNvSpPr txBox="1">
            <a:spLocks noChangeArrowheads="1"/>
          </p:cNvSpPr>
          <p:nvPr/>
        </p:nvSpPr>
        <p:spPr bwMode="auto">
          <a:xfrm>
            <a:off x="4644898" y="4437856"/>
            <a:ext cx="1535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ourier New" pitchFamily="49" charset="0"/>
              <a:buChar char="o"/>
              <a:defRPr sz="3200">
                <a:solidFill>
                  <a:srgbClr val="3417E3"/>
                </a:solidFill>
                <a:latin typeface="Century Gothic" pitchFamily="34" charset="0"/>
              </a:defRPr>
            </a:lvl1pPr>
            <a:lvl2pPr marL="742950" indent="-285750" eaLnBrk="0" hangingPunct="0">
              <a:spcBef>
                <a:spcPct val="20000"/>
              </a:spcBef>
              <a:buFont typeface="Arial" charset="0"/>
              <a:buChar char="•"/>
              <a:defRPr sz="2800">
                <a:solidFill>
                  <a:srgbClr val="7F7F7F"/>
                </a:solidFill>
                <a:latin typeface="Century Gothic" pitchFamily="34" charset="0"/>
              </a:defRPr>
            </a:lvl2pPr>
            <a:lvl3pPr marL="1143000" indent="-228600" eaLnBrk="0" hangingPunct="0">
              <a:spcBef>
                <a:spcPct val="20000"/>
              </a:spcBef>
              <a:buFont typeface="Arial" charset="0"/>
              <a:buChar char="•"/>
              <a:defRPr sz="2400">
                <a:solidFill>
                  <a:srgbClr val="6666FF"/>
                </a:solidFill>
                <a:latin typeface="Century Gothic" pitchFamily="34" charset="0"/>
              </a:defRPr>
            </a:lvl3pPr>
            <a:lvl4pPr marL="1600200" indent="-228600" eaLnBrk="0" hangingPunct="0">
              <a:spcBef>
                <a:spcPct val="20000"/>
              </a:spcBef>
              <a:buFont typeface="Arial" charset="0"/>
              <a:buChar char="–"/>
              <a:defRPr sz="2000">
                <a:solidFill>
                  <a:srgbClr val="A6A6A6"/>
                </a:solidFill>
                <a:latin typeface="Century Gothic" pitchFamily="34" charset="0"/>
              </a:defRPr>
            </a:lvl4pPr>
            <a:lvl5pPr marL="2057400" indent="-228600" eaLnBrk="0" hangingPunct="0">
              <a:spcBef>
                <a:spcPct val="20000"/>
              </a:spcBef>
              <a:buFont typeface="Arial" charset="0"/>
              <a:buChar char="»"/>
              <a:defRPr sz="2000">
                <a:solidFill>
                  <a:srgbClr val="6666FF"/>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rgbClr val="6666FF"/>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rgbClr val="6666FF"/>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rgbClr val="6666FF"/>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rgbClr val="6666FF"/>
                </a:solidFill>
                <a:latin typeface="Century Gothic" pitchFamily="34" charset="0"/>
              </a:defRPr>
            </a:lvl9pPr>
          </a:lstStyle>
          <a:p>
            <a:pPr eaLnBrk="1" hangingPunct="1">
              <a:spcBef>
                <a:spcPct val="0"/>
              </a:spcBef>
              <a:buFontTx/>
              <a:buNone/>
            </a:pPr>
            <a:r>
              <a:rPr lang="en-ZA" altLang="en-US" sz="2400" dirty="0">
                <a:solidFill>
                  <a:srgbClr val="CC0099"/>
                </a:solidFill>
                <a:latin typeface="Times New Roman" pitchFamily="18" charset="0"/>
              </a:rPr>
              <a:t>Pirate sites</a:t>
            </a:r>
          </a:p>
          <a:p>
            <a:pPr eaLnBrk="1" hangingPunct="1">
              <a:spcBef>
                <a:spcPct val="0"/>
              </a:spcBef>
              <a:buFontTx/>
              <a:buNone/>
            </a:pPr>
            <a:r>
              <a:rPr lang="en-ZA" altLang="en-US" sz="2400" dirty="0">
                <a:solidFill>
                  <a:srgbClr val="CC0099"/>
                </a:solidFill>
                <a:latin typeface="Times New Roman" pitchFamily="18" charset="0"/>
              </a:rPr>
              <a:t>File sharing</a:t>
            </a:r>
          </a:p>
        </p:txBody>
      </p:sp>
    </p:spTree>
    <p:extLst>
      <p:ext uri="{BB962C8B-B14F-4D97-AF65-F5344CB8AC3E}">
        <p14:creationId xmlns:p14="http://schemas.microsoft.com/office/powerpoint/2010/main" val="277767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ZA" dirty="0"/>
              <a:t>D</a:t>
            </a:r>
            <a:r>
              <a:rPr lang="en-ZA" dirty="0" smtClean="0"/>
              <a:t>isaggregation</a:t>
            </a:r>
          </a:p>
        </p:txBody>
      </p:sp>
      <p:sp>
        <p:nvSpPr>
          <p:cNvPr id="5" name="Rounded Rectangle 4"/>
          <p:cNvSpPr/>
          <p:nvPr/>
        </p:nvSpPr>
        <p:spPr>
          <a:xfrm>
            <a:off x="2371725" y="3219450"/>
            <a:ext cx="4465638"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Content</a:t>
            </a:r>
          </a:p>
        </p:txBody>
      </p:sp>
      <p:sp>
        <p:nvSpPr>
          <p:cNvPr id="6" name="Rounded Rectangle 5"/>
          <p:cNvSpPr/>
          <p:nvPr/>
        </p:nvSpPr>
        <p:spPr>
          <a:xfrm>
            <a:off x="896938" y="4365625"/>
            <a:ext cx="7416800"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Teaching &amp; learning interaction</a:t>
            </a:r>
          </a:p>
        </p:txBody>
      </p:sp>
      <p:sp>
        <p:nvSpPr>
          <p:cNvPr id="7" name="Rounded Rectangle 6"/>
          <p:cNvSpPr/>
          <p:nvPr/>
        </p:nvSpPr>
        <p:spPr>
          <a:xfrm>
            <a:off x="2371725" y="5589588"/>
            <a:ext cx="4545124" cy="1008062"/>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Certification</a:t>
            </a:r>
          </a:p>
        </p:txBody>
      </p:sp>
      <p:sp>
        <p:nvSpPr>
          <p:cNvPr id="8" name="Rounded Rectangle 7"/>
          <p:cNvSpPr/>
          <p:nvPr/>
        </p:nvSpPr>
        <p:spPr>
          <a:xfrm>
            <a:off x="0" y="2286000"/>
            <a:ext cx="2233613"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Time</a:t>
            </a:r>
          </a:p>
        </p:txBody>
      </p:sp>
      <p:sp>
        <p:nvSpPr>
          <p:cNvPr id="9" name="Rounded Rectangle 8"/>
          <p:cNvSpPr/>
          <p:nvPr/>
        </p:nvSpPr>
        <p:spPr>
          <a:xfrm>
            <a:off x="7002463" y="2230438"/>
            <a:ext cx="2141537" cy="100806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0000FF"/>
                </a:solidFill>
                <a:latin typeface="Century Gothic" pitchFamily="34" charset="0"/>
              </a:rPr>
              <a:t>Place</a:t>
            </a:r>
          </a:p>
        </p:txBody>
      </p:sp>
    </p:spTree>
    <p:extLst>
      <p:ext uri="{BB962C8B-B14F-4D97-AF65-F5344CB8AC3E}">
        <p14:creationId xmlns:p14="http://schemas.microsoft.com/office/powerpoint/2010/main" val="4197283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ZA" dirty="0"/>
              <a:t>D</a:t>
            </a:r>
            <a:r>
              <a:rPr lang="en-ZA" dirty="0" smtClean="0"/>
              <a:t>isaggregation</a:t>
            </a:r>
          </a:p>
        </p:txBody>
      </p:sp>
      <p:sp>
        <p:nvSpPr>
          <p:cNvPr id="5" name="Rounded Rectangle 4"/>
          <p:cNvSpPr/>
          <p:nvPr/>
        </p:nvSpPr>
        <p:spPr>
          <a:xfrm>
            <a:off x="2371725" y="3219450"/>
            <a:ext cx="4465638"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Content</a:t>
            </a:r>
          </a:p>
        </p:txBody>
      </p:sp>
      <p:sp>
        <p:nvSpPr>
          <p:cNvPr id="6" name="Rounded Rectangle 5"/>
          <p:cNvSpPr/>
          <p:nvPr/>
        </p:nvSpPr>
        <p:spPr>
          <a:xfrm>
            <a:off x="896938" y="4365625"/>
            <a:ext cx="7416800"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Teaching &amp; learning interaction</a:t>
            </a:r>
          </a:p>
        </p:txBody>
      </p:sp>
      <p:sp>
        <p:nvSpPr>
          <p:cNvPr id="7" name="Rounded Rectangle 6"/>
          <p:cNvSpPr/>
          <p:nvPr/>
        </p:nvSpPr>
        <p:spPr>
          <a:xfrm>
            <a:off x="908050" y="5589588"/>
            <a:ext cx="7416800" cy="1008062"/>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Certification</a:t>
            </a:r>
          </a:p>
        </p:txBody>
      </p:sp>
      <p:sp>
        <p:nvSpPr>
          <p:cNvPr id="8" name="Rounded Rectangle 7"/>
          <p:cNvSpPr/>
          <p:nvPr/>
        </p:nvSpPr>
        <p:spPr>
          <a:xfrm>
            <a:off x="0" y="2286000"/>
            <a:ext cx="2233613" cy="1008063"/>
          </a:xfrm>
          <a:prstGeom prst="roundRect">
            <a:avLst/>
          </a:prstGeom>
          <a:noFill/>
          <a:ln>
            <a:solidFill>
              <a:srgbClr val="8FD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8FDAFF"/>
                </a:solidFill>
                <a:latin typeface="Century Gothic" pitchFamily="34" charset="0"/>
              </a:rPr>
              <a:t>Time</a:t>
            </a:r>
          </a:p>
        </p:txBody>
      </p:sp>
      <p:sp>
        <p:nvSpPr>
          <p:cNvPr id="9" name="Rounded Rectangle 8"/>
          <p:cNvSpPr/>
          <p:nvPr/>
        </p:nvSpPr>
        <p:spPr>
          <a:xfrm>
            <a:off x="7002463" y="2230438"/>
            <a:ext cx="2141537" cy="100806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3600" dirty="0">
                <a:solidFill>
                  <a:srgbClr val="0000FF"/>
                </a:solidFill>
                <a:latin typeface="Century Gothic" pitchFamily="34" charset="0"/>
              </a:rPr>
              <a:t>Platform</a:t>
            </a:r>
          </a:p>
        </p:txBody>
      </p:sp>
    </p:spTree>
    <p:extLst>
      <p:ext uri="{BB962C8B-B14F-4D97-AF65-F5344CB8AC3E}">
        <p14:creationId xmlns:p14="http://schemas.microsoft.com/office/powerpoint/2010/main" val="9034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Iatul talk 14 April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CILT Presentation 15 July 2014</Template>
  <TotalTime>14342</TotalTime>
  <Words>1006</Words>
  <Application>Microsoft Office PowerPoint</Application>
  <PresentationFormat>On-screen Show (4:3)</PresentationFormat>
  <Paragraphs>214</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Iatul talk 14 April 2013</vt:lpstr>
      <vt:lpstr>CILT Seminar Framing E-assessment</vt:lpstr>
      <vt:lpstr>PowerPoint Presentation</vt:lpstr>
      <vt:lpstr>PowerPoint Presentation</vt:lpstr>
      <vt:lpstr>HE Traditionally: a single package</vt:lpstr>
      <vt:lpstr>Disaggregation of HE</vt:lpstr>
      <vt:lpstr>Disaggregation</vt:lpstr>
      <vt:lpstr>Access to content</vt:lpstr>
      <vt:lpstr>Disaggregation</vt:lpstr>
      <vt:lpstr>Disaggregation</vt:lpstr>
      <vt:lpstr>Learning platforms</vt:lpstr>
      <vt:lpstr>Changes in teaching &amp; learning</vt:lpstr>
      <vt:lpstr>PowerPoint Presentation</vt:lpstr>
      <vt:lpstr>Disaggregation</vt:lpstr>
      <vt:lpstr>Certification: new forms</vt:lpstr>
      <vt:lpstr>Certification: new forms</vt:lpstr>
      <vt:lpstr>Changing monetisation models</vt:lpstr>
      <vt:lpstr>non university providers</vt:lpstr>
      <vt:lpstr>PowerPoint Presentation</vt:lpstr>
      <vt:lpstr>PowerPoint Presentation</vt:lpstr>
      <vt:lpstr>PowerPoint Presentation</vt:lpstr>
      <vt:lpstr>Forms of Provision</vt:lpstr>
      <vt:lpstr>Parallel offerings</vt:lpstr>
      <vt:lpstr>PowerPoint Presentation</vt:lpstr>
      <vt:lpstr>PowerPoint Presentation</vt:lpstr>
      <vt:lpstr>SA Policy environment</vt:lpstr>
      <vt:lpstr>DHET: provision</vt:lpstr>
      <vt:lpstr>DHET: direction</vt:lpstr>
      <vt:lpstr>Modes of provision</vt:lpstr>
      <vt:lpstr>PowerPoint Presentation</vt:lpstr>
      <vt:lpstr>Discussion</vt:lpstr>
    </vt:vector>
  </TitlesOfParts>
  <Company>UCT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Rondine Carstens</dc:creator>
  <cp:lastModifiedBy>anon</cp:lastModifiedBy>
  <cp:revision>432</cp:revision>
  <cp:lastPrinted>2014-03-18T09:57:43Z</cp:lastPrinted>
  <dcterms:created xsi:type="dcterms:W3CDTF">2014-03-10T08:39:34Z</dcterms:created>
  <dcterms:modified xsi:type="dcterms:W3CDTF">2016-05-31T12:44:48Z</dcterms:modified>
</cp:coreProperties>
</file>