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Default Extension="doc" ContentType="application/msword"/>
  <Override PartName="/ppt/slides/slide13.xml" ContentType="application/vnd.openxmlformats-officedocument.presentationml.slide+xml"/>
  <Override PartName="/ppt/slides/slide14.xml" ContentType="application/vnd.openxmlformats-officedocument.presentationml.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jpeg" ContentType="image/jpeg"/>
  <Default Extension="vml" ContentType="application/vnd.openxmlformats-officedocument.vmlDrawin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Layouts/slideLayout13.xml" ContentType="application/vnd.openxmlformats-officedocument.presentationml.slideLayout+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DB700"/>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Objects="1">
      <p:cViewPr varScale="1">
        <p:scale>
          <a:sx n="87" d="100"/>
          <a:sy n="87" d="100"/>
        </p:scale>
        <p:origin x="-124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5" Type="http://schemas.openxmlformats.org/officeDocument/2006/relationships/notesMaster" Target="notesMasters/notesMaster1.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theme" Target="theme/theme1.xml"/><Relationship Id="rId40" Type="http://schemas.openxmlformats.org/officeDocument/2006/relationships/tableStyles" Target="tableStyles.xml"/><Relationship Id="rId7" Type="http://schemas.openxmlformats.org/officeDocument/2006/relationships/slide" Target="slides/slide6.xml"/><Relationship Id="rId36" Type="http://schemas.openxmlformats.org/officeDocument/2006/relationships/printerSettings" Target="printerSettings/printerSettings1.bin"/><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viewProps" Target="viewProps.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E9CD72-7AA6-1049-8D43-980FCE6C901E}" type="datetimeFigureOut">
              <a:rPr lang="en-US" smtClean="0"/>
              <a:pPr/>
              <a:t>12/13/11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DA57E6-DC2C-5944-A171-94B7789339B8}"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510210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450CC1-6278-3848-951F-DDD77C52D2AE}" type="slidenum">
              <a:rPr lang="en-US"/>
              <a:pPr/>
              <a:t>6</a:t>
            </a:fld>
            <a:endParaRPr 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59901C-A2A0-8248-909E-7997F6E83002}" type="slidenum">
              <a:rPr lang="en-US"/>
              <a:pPr/>
              <a:t>7</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02F2D168-51AC-4249-BD9E-F111AE4F1FD3}" type="slidenum">
              <a:rPr lang="en-US">
                <a:latin typeface="Arial" pitchFamily="-110" charset="0"/>
              </a:rPr>
              <a:pPr/>
              <a:t>9</a:t>
            </a:fld>
            <a:endParaRPr lang="en-US">
              <a:latin typeface="Arial" pitchFamily="-110"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en-US">
                <a:latin typeface="Arial" pitchFamily="-110" charset="0"/>
              </a:rPr>
              <a:t>South Africa – Sekhukhune</a:t>
            </a:r>
          </a:p>
          <a:p>
            <a:pPr lvl="1" eaLnBrk="1" hangingPunct="1"/>
            <a:r>
              <a:rPr lang="en-US">
                <a:latin typeface="Arial" pitchFamily="-110" charset="0"/>
                <a:ea typeface="ＭＳ Ｐゴシック" pitchFamily="-110" charset="-128"/>
              </a:rPr>
              <a:t>ISRD node</a:t>
            </a:r>
          </a:p>
          <a:p>
            <a:pPr lvl="1" eaLnBrk="1" hangingPunct="1"/>
            <a:r>
              <a:rPr lang="en-US">
                <a:latin typeface="Arial" pitchFamily="-110" charset="0"/>
                <a:ea typeface="ＭＳ Ｐゴシック" pitchFamily="-110" charset="-128"/>
              </a:rPr>
              <a:t>FIVIMS</a:t>
            </a:r>
          </a:p>
          <a:p>
            <a:pPr eaLnBrk="1" hangingPunct="1"/>
            <a:endParaRPr lang="en-US">
              <a:latin typeface="Arial" pitchFamily="-110"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2AE41C-385A-B146-B433-645261C6EB24}" type="slidenum">
              <a:rPr lang="en-US"/>
              <a:pPr/>
              <a:t>11</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F794028-FB8E-F74F-8908-5E9EB05411B7}" type="slidenum">
              <a:rPr lang="en-US">
                <a:latin typeface="Arial" pitchFamily="-110" charset="0"/>
              </a:rPr>
              <a:pPr/>
              <a:t>12</a:t>
            </a:fld>
            <a:endParaRPr lang="en-US">
              <a:latin typeface="Arial" pitchFamily="-110"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sz="1400">
                <a:latin typeface="Microsoft Sans Serif" pitchFamily="-110" charset="0"/>
              </a:rPr>
              <a:t>Water stress key manifestations of climate variability and change </a:t>
            </a:r>
          </a:p>
          <a:p>
            <a:pPr eaLnBrk="1" hangingPunct="1"/>
            <a:r>
              <a:rPr lang="en-US" sz="1400">
                <a:latin typeface="Microsoft Sans Serif" pitchFamily="-110" charset="0"/>
              </a:rPr>
              <a:t>The water </a:t>
            </a:r>
            <a:r>
              <a:rPr lang="en-US" sz="1400" i="1">
                <a:latin typeface="Microsoft Sans Serif" pitchFamily="-110" charset="0"/>
              </a:rPr>
              <a:t>problem</a:t>
            </a:r>
            <a:r>
              <a:rPr lang="en-US" sz="1400">
                <a:latin typeface="Microsoft Sans Serif" pitchFamily="-110" charset="0"/>
              </a:rPr>
              <a:t> </a:t>
            </a:r>
          </a:p>
          <a:p>
            <a:pPr eaLnBrk="1" hangingPunct="1"/>
            <a:r>
              <a:rPr lang="en-US" sz="1400">
                <a:latin typeface="Microsoft Sans Serif" pitchFamily="-110" charset="0"/>
              </a:rPr>
              <a:t>more than a climate issue </a:t>
            </a:r>
          </a:p>
          <a:p>
            <a:pPr eaLnBrk="1" hangingPunct="1"/>
            <a:r>
              <a:rPr lang="en-US" sz="1400">
                <a:latin typeface="Microsoft Sans Serif" pitchFamily="-110" charset="0"/>
              </a:rPr>
              <a:t>to do with distribution and management</a:t>
            </a:r>
          </a:p>
          <a:p>
            <a:pPr eaLnBrk="1" hangingPunct="1"/>
            <a:endParaRPr lang="en-US">
              <a:latin typeface="Arial" pitchFamily="-110"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20F770D-F73D-3D4F-9ABE-508E9ED6483A}" type="slidenum">
              <a:rPr lang="en-GB"/>
              <a:pPr>
                <a:defRPr/>
              </a:pPr>
              <a:t>15</a:t>
            </a:fld>
            <a:endParaRPr lang="en-GB"/>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096EFC-4E15-C748-9FB9-D8E851966216}" type="slidenum">
              <a:rPr lang="en-US"/>
              <a:pPr/>
              <a:t>16</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E8524A5D-EDC3-0040-8410-6D1DC853F675}" type="slidenum">
              <a:rPr lang="en-US">
                <a:latin typeface="Arial" pitchFamily="-110" charset="0"/>
              </a:rPr>
              <a:pPr/>
              <a:t>23</a:t>
            </a:fld>
            <a:endParaRPr lang="en-US">
              <a:latin typeface="Arial" pitchFamily="-110"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GB">
                <a:latin typeface="Microsoft Sans Serif" pitchFamily="-110" charset="0"/>
              </a:rPr>
              <a:t>Target municipal level</a:t>
            </a:r>
          </a:p>
          <a:p>
            <a:pPr lvl="1" eaLnBrk="1" hangingPunct="1"/>
            <a:r>
              <a:rPr lang="en-GB">
                <a:latin typeface="Microsoft Sans Serif" pitchFamily="-110" charset="0"/>
                <a:ea typeface="ＭＳ Ｐゴシック" pitchFamily="-110" charset="-128"/>
              </a:rPr>
              <a:t>Plan activities</a:t>
            </a:r>
          </a:p>
          <a:p>
            <a:pPr lvl="1" eaLnBrk="1" hangingPunct="1"/>
            <a:r>
              <a:rPr lang="en-GB">
                <a:latin typeface="Microsoft Sans Serif" pitchFamily="-110" charset="0"/>
                <a:ea typeface="ＭＳ Ｐゴシック" pitchFamily="-110" charset="-128"/>
              </a:rPr>
              <a:t>Opportunity for integration</a:t>
            </a:r>
          </a:p>
          <a:p>
            <a:pPr lvl="1" eaLnBrk="1" hangingPunct="1"/>
            <a:r>
              <a:rPr lang="en-GB">
                <a:latin typeface="Microsoft Sans Serif" pitchFamily="-110" charset="0"/>
                <a:ea typeface="ＭＳ Ｐゴシック" pitchFamily="-110" charset="-128"/>
              </a:rPr>
              <a:t>Limits to implementation</a:t>
            </a:r>
          </a:p>
          <a:p>
            <a:pPr lvl="1" eaLnBrk="1" hangingPunct="1"/>
            <a:endParaRPr lang="en-GB">
              <a:latin typeface="Microsoft Sans Serif" pitchFamily="-110" charset="0"/>
              <a:ea typeface="ＭＳ Ｐゴシック" pitchFamily="-110" charset="-128"/>
            </a:endParaRPr>
          </a:p>
          <a:p>
            <a:pPr eaLnBrk="1" hangingPunct="1"/>
            <a:r>
              <a:rPr lang="en-US">
                <a:latin typeface="Microsoft Sans Serif" pitchFamily="-110" charset="0"/>
              </a:rPr>
              <a:t>Improved communication </a:t>
            </a:r>
          </a:p>
          <a:p>
            <a:pPr lvl="1" eaLnBrk="1" hangingPunct="1"/>
            <a:r>
              <a:rPr lang="en-US">
                <a:latin typeface="Microsoft Sans Serif" pitchFamily="-110" charset="0"/>
                <a:ea typeface="ＭＳ Ｐゴシック" pitchFamily="-110" charset="-128"/>
              </a:rPr>
              <a:t>between government and people in the villages </a:t>
            </a:r>
          </a:p>
          <a:p>
            <a:pPr lvl="1" eaLnBrk="1" hangingPunct="1"/>
            <a:r>
              <a:rPr lang="en-US">
                <a:latin typeface="Microsoft Sans Serif" pitchFamily="-110" charset="0"/>
                <a:ea typeface="ＭＳ Ｐゴシック" pitchFamily="-110" charset="-128"/>
              </a:rPr>
              <a:t>people’s requests for assistance heard by government</a:t>
            </a:r>
          </a:p>
          <a:p>
            <a:pPr lvl="1" eaLnBrk="1" hangingPunct="1"/>
            <a:endParaRPr lang="en-US">
              <a:latin typeface="Microsoft Sans Serif" pitchFamily="-110" charset="0"/>
              <a:ea typeface="ＭＳ Ｐゴシック" pitchFamily="-110" charset="-128"/>
            </a:endParaRPr>
          </a:p>
          <a:p>
            <a:pPr eaLnBrk="1" hangingPunct="1"/>
            <a:r>
              <a:rPr lang="en-US">
                <a:latin typeface="Microsoft Sans Serif" pitchFamily="-110" charset="0"/>
              </a:rPr>
              <a:t>Better integration of traditional leadership and local government structure</a:t>
            </a:r>
          </a:p>
          <a:p>
            <a:pPr eaLnBrk="1" hangingPunct="1"/>
            <a:endParaRPr lang="en-US">
              <a:latin typeface="Microsoft Sans Serif" pitchFamily="-110" charset="0"/>
            </a:endParaRPr>
          </a:p>
          <a:p>
            <a:pPr eaLnBrk="1" hangingPunct="1"/>
            <a:r>
              <a:rPr lang="en-US">
                <a:latin typeface="Microsoft Sans Serif" pitchFamily="-110" charset="0"/>
              </a:rPr>
              <a:t>Integrated activities at the government level</a:t>
            </a:r>
          </a:p>
          <a:p>
            <a:pPr lvl="1" eaLnBrk="1" hangingPunct="1"/>
            <a:r>
              <a:rPr lang="en-US">
                <a:latin typeface="Microsoft Sans Serif" pitchFamily="-110" charset="0"/>
                <a:ea typeface="ＭＳ Ｐゴシック" pitchFamily="-110" charset="-128"/>
              </a:rPr>
              <a:t>departing from the sectoral approach </a:t>
            </a:r>
          </a:p>
          <a:p>
            <a:pPr lvl="1" eaLnBrk="1" hangingPunct="1"/>
            <a:r>
              <a:rPr lang="en-US">
                <a:latin typeface="Microsoft Sans Serif" pitchFamily="-110" charset="0"/>
                <a:ea typeface="ＭＳ Ｐゴシック" pitchFamily="-110" charset="-128"/>
              </a:rPr>
              <a:t>risk of maladaptation</a:t>
            </a:r>
          </a:p>
          <a:p>
            <a:pPr lvl="1" eaLnBrk="1" hangingPunct="1"/>
            <a:endParaRPr lang="en-US">
              <a:latin typeface="Microsoft Sans Serif" pitchFamily="-110" charset="0"/>
              <a:ea typeface="ＭＳ Ｐゴシック" pitchFamily="-11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lstStyle>
          <a:p>
            <a:r>
              <a:rPr kumimoji="0" lang="nb-NO"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nb-NO" smtClean="0"/>
              <a:t>Click to edit Master subtitle style</a:t>
            </a:r>
            <a:endParaRPr kumimoji="0" lang="en-US"/>
          </a:p>
        </p:txBody>
      </p:sp>
      <p:sp>
        <p:nvSpPr>
          <p:cNvPr id="4" name="Date Placeholder 3"/>
          <p:cNvSpPr>
            <a:spLocks noGrp="1"/>
          </p:cNvSpPr>
          <p:nvPr>
            <p:ph type="dt" sz="half" idx="10"/>
          </p:nvPr>
        </p:nvSpPr>
        <p:spPr/>
        <p:txBody>
          <a:bodyPr/>
          <a:lstStyle/>
          <a:p>
            <a:fld id="{272A473C-3D3A-4240-8449-7BFA492B2068}" type="datetimeFigureOut">
              <a:rPr lang="en-US" smtClean="0"/>
              <a:pPr/>
              <a:t>12/13/11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73343-4C45-934D-B133-298399142AE3}"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nb-NO"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4" name="Date Placeholder 3"/>
          <p:cNvSpPr>
            <a:spLocks noGrp="1"/>
          </p:cNvSpPr>
          <p:nvPr>
            <p:ph type="dt" sz="half" idx="10"/>
          </p:nvPr>
        </p:nvSpPr>
        <p:spPr/>
        <p:txBody>
          <a:bodyPr/>
          <a:lstStyle/>
          <a:p>
            <a:fld id="{272A473C-3D3A-4240-8449-7BFA492B2068}" type="datetimeFigureOut">
              <a:rPr lang="en-US" smtClean="0"/>
              <a:pPr/>
              <a:t>12/13/11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73343-4C45-934D-B133-298399142A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nb-NO"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4" name="Date Placeholder 3"/>
          <p:cNvSpPr>
            <a:spLocks noGrp="1"/>
          </p:cNvSpPr>
          <p:nvPr>
            <p:ph type="dt" sz="half" idx="10"/>
          </p:nvPr>
        </p:nvSpPr>
        <p:spPr/>
        <p:txBody>
          <a:bodyPr/>
          <a:lstStyle/>
          <a:p>
            <a:fld id="{272A473C-3D3A-4240-8449-7BFA492B2068}" type="datetimeFigureOut">
              <a:rPr lang="en-US" smtClean="0"/>
              <a:pPr/>
              <a:t>12/13/11</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41573343-4C45-934D-B133-298399142AE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98E245C1-2228-324D-9A13-C30A03FE731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smtClean="0"/>
            </a:lvl1pPr>
          </a:lstStyle>
          <a:p>
            <a:fld id="{A18B2320-20DF-BA4F-B9F1-B5D54B940CF2}"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GB"/>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GB"/>
          </a:p>
        </p:txBody>
      </p:sp>
      <p:sp>
        <p:nvSpPr>
          <p:cNvPr id="8" name="Slide Number Placeholder 7"/>
          <p:cNvSpPr>
            <a:spLocks noGrp="1"/>
          </p:cNvSpPr>
          <p:nvPr>
            <p:ph type="sldNum" sz="quarter" idx="12"/>
          </p:nvPr>
        </p:nvSpPr>
        <p:spPr>
          <a:xfrm>
            <a:off x="6553200" y="6248400"/>
            <a:ext cx="1905000" cy="457200"/>
          </a:xfrm>
        </p:spPr>
        <p:txBody>
          <a:bodyPr/>
          <a:lstStyle>
            <a:lvl1pPr>
              <a:defRPr smtClean="0"/>
            </a:lvl1pPr>
          </a:lstStyle>
          <a:p>
            <a:fld id="{7CD30016-1B22-274B-9E93-03B30D8AA046}"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nb-NO"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4" name="Date Placeholder 3"/>
          <p:cNvSpPr>
            <a:spLocks noGrp="1"/>
          </p:cNvSpPr>
          <p:nvPr>
            <p:ph type="dt" sz="half" idx="10"/>
          </p:nvPr>
        </p:nvSpPr>
        <p:spPr/>
        <p:txBody>
          <a:bodyPr/>
          <a:lstStyle/>
          <a:p>
            <a:fld id="{272A473C-3D3A-4240-8449-7BFA492B2068}" type="datetimeFigureOut">
              <a:rPr lang="en-US" smtClean="0"/>
              <a:pPr/>
              <a:t>12/13/11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73343-4C45-934D-B133-298399142A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lstStyle>
          <a:p>
            <a:r>
              <a:rPr kumimoji="0" lang="nb-NO"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nb-NO" smtClean="0"/>
              <a:t>Click to edit Master text styles</a:t>
            </a:r>
          </a:p>
        </p:txBody>
      </p:sp>
      <p:sp>
        <p:nvSpPr>
          <p:cNvPr id="4" name="Date Placeholder 3"/>
          <p:cNvSpPr>
            <a:spLocks noGrp="1"/>
          </p:cNvSpPr>
          <p:nvPr>
            <p:ph type="dt" sz="half" idx="10"/>
          </p:nvPr>
        </p:nvSpPr>
        <p:spPr/>
        <p:txBody>
          <a:bodyPr/>
          <a:lstStyle/>
          <a:p>
            <a:fld id="{272A473C-3D3A-4240-8449-7BFA492B2068}" type="datetimeFigureOut">
              <a:rPr lang="en-US" smtClean="0"/>
              <a:pPr/>
              <a:t>12/13/11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573343-4C45-934D-B133-298399142AE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nb-NO"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5" name="Date Placeholder 4"/>
          <p:cNvSpPr>
            <a:spLocks noGrp="1"/>
          </p:cNvSpPr>
          <p:nvPr>
            <p:ph type="dt" sz="half" idx="10"/>
          </p:nvPr>
        </p:nvSpPr>
        <p:spPr/>
        <p:txBody>
          <a:bodyPr/>
          <a:lstStyle/>
          <a:p>
            <a:fld id="{272A473C-3D3A-4240-8449-7BFA492B2068}" type="datetimeFigureOut">
              <a:rPr lang="en-US" smtClean="0"/>
              <a:pPr/>
              <a:t>12/13/11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573343-4C45-934D-B133-298399142AE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nb-NO"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nb-NO"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nb-NO"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7" name="Date Placeholder 6"/>
          <p:cNvSpPr>
            <a:spLocks noGrp="1"/>
          </p:cNvSpPr>
          <p:nvPr>
            <p:ph type="dt" sz="half" idx="10"/>
          </p:nvPr>
        </p:nvSpPr>
        <p:spPr/>
        <p:txBody>
          <a:bodyPr/>
          <a:lstStyle/>
          <a:p>
            <a:fld id="{272A473C-3D3A-4240-8449-7BFA492B2068}" type="datetimeFigureOut">
              <a:rPr lang="en-US" smtClean="0"/>
              <a:pPr/>
              <a:t>12/13/11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573343-4C45-934D-B133-298399142A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nb-NO" smtClean="0"/>
              <a:t>Click to edit Master title style</a:t>
            </a:r>
            <a:endParaRPr kumimoji="0" lang="en-US"/>
          </a:p>
        </p:txBody>
      </p:sp>
      <p:sp>
        <p:nvSpPr>
          <p:cNvPr id="3" name="Date Placeholder 2"/>
          <p:cNvSpPr>
            <a:spLocks noGrp="1"/>
          </p:cNvSpPr>
          <p:nvPr>
            <p:ph type="dt" sz="half" idx="10"/>
          </p:nvPr>
        </p:nvSpPr>
        <p:spPr/>
        <p:txBody>
          <a:bodyPr/>
          <a:lstStyle/>
          <a:p>
            <a:fld id="{272A473C-3D3A-4240-8449-7BFA492B2068}" type="datetimeFigureOut">
              <a:rPr lang="en-US" smtClean="0"/>
              <a:pPr/>
              <a:t>12/13/11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573343-4C45-934D-B133-298399142A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A473C-3D3A-4240-8449-7BFA492B2068}" type="datetimeFigureOut">
              <a:rPr lang="en-US" smtClean="0"/>
              <a:pPr/>
              <a:t>12/13/11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573343-4C45-934D-B133-298399142A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lstStyle>
          <a:p>
            <a:r>
              <a:rPr kumimoji="0" lang="nb-NO"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nb-NO" smtClean="0"/>
              <a:t>Click to edit Master text styles</a:t>
            </a:r>
          </a:p>
        </p:txBody>
      </p:sp>
      <p:sp>
        <p:nvSpPr>
          <p:cNvPr id="5" name="Date Placeholder 4"/>
          <p:cNvSpPr>
            <a:spLocks noGrp="1"/>
          </p:cNvSpPr>
          <p:nvPr>
            <p:ph type="dt" sz="half" idx="10"/>
          </p:nvPr>
        </p:nvSpPr>
        <p:spPr/>
        <p:txBody>
          <a:bodyPr/>
          <a:lstStyle/>
          <a:p>
            <a:fld id="{272A473C-3D3A-4240-8449-7BFA492B2068}" type="datetimeFigureOut">
              <a:rPr lang="en-US" smtClean="0"/>
              <a:pPr/>
              <a:t>12/13/11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573343-4C45-934D-B133-298399142AE3}"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kumimoji="0" lang="nb-NO"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nb-NO"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nb-NO"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72A473C-3D3A-4240-8449-7BFA492B2068}" type="datetimeFigureOut">
              <a:rPr lang="en-US" smtClean="0"/>
              <a:pPr/>
              <a:t>12/13/11</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41573343-4C45-934D-B133-298399142AE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theme" Target="../theme/theme1.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nb-NO"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nb-NO" smtClean="0"/>
              <a:t>Click to edit Master text styles</a:t>
            </a:r>
          </a:p>
          <a:p>
            <a:pPr lvl="1" eaLnBrk="1" latinLnBrk="0" hangingPunct="1"/>
            <a:r>
              <a:rPr kumimoji="0" lang="nb-NO" smtClean="0"/>
              <a:t>Second level</a:t>
            </a:r>
          </a:p>
          <a:p>
            <a:pPr lvl="2" eaLnBrk="1" latinLnBrk="0" hangingPunct="1"/>
            <a:r>
              <a:rPr kumimoji="0" lang="nb-NO" smtClean="0"/>
              <a:t>Third level</a:t>
            </a:r>
          </a:p>
          <a:p>
            <a:pPr lvl="3" eaLnBrk="1" latinLnBrk="0" hangingPunct="1"/>
            <a:r>
              <a:rPr kumimoji="0" lang="nb-NO" smtClean="0"/>
              <a:t>Fourth level</a:t>
            </a:r>
          </a:p>
          <a:p>
            <a:pPr lvl="4" eaLnBrk="1" latinLnBrk="0" hangingPunct="1"/>
            <a:r>
              <a:rPr kumimoji="0" lang="nb-NO"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lstStyle>
          <a:p>
            <a:fld id="{272A473C-3D3A-4240-8449-7BFA492B2068}" type="datetimeFigureOut">
              <a:rPr lang="en-US" smtClean="0"/>
              <a:pPr/>
              <a:t>12/13/11</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lstStyle>
          <a:p>
            <a:fld id="{41573343-4C45-934D-B133-298399142A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hyperlink" Target="http://creativecommons.org/licenses/by-nc-sa/3.0/" TargetMode="External"/><Relationship Id="rId1" Type="http://schemas.openxmlformats.org/officeDocument/2006/relationships/slideLayout" Target="../slideLayouts/slideLayout1.xml"/><Relationship Id="rId2" Type="http://schemas.openxmlformats.org/officeDocument/2006/relationships/hyperlink" Target="mailto:gina@csag.uct.ac.za" TargetMode="Externa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6.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4" Type="http://schemas.openxmlformats.org/officeDocument/2006/relationships/oleObject" Target="../embeddings/Microsoft_Word_97_-_2004_Document1.doc"/><Relationship Id="rId1" Type="http://schemas.openxmlformats.org/officeDocument/2006/relationships/vmlDrawing" Target="../drawings/vmlDrawing1.vml"/><Relationship Id="rId2" Type="http://schemas.openxmlformats.org/officeDocument/2006/relationships/slideLayout" Target="../slideLayouts/slideLayout14.xml"/><Relationship Id="rId3"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embeddings/Microsoft_Word_97_-_2004_Document2.doc"/><Relationship Id="rId1" Type="http://schemas.openxmlformats.org/officeDocument/2006/relationships/vmlDrawing" Target="../drawings/vmlDrawing2.v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3"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jpeg"/></Relationships>
</file>

<file path=ppt/slides/_rels/slide28.xml.rels><?xml version="1.0" encoding="UTF-8" standalone="yes"?>
<Relationships xmlns="http://schemas.openxmlformats.org/package/2006/relationships"><Relationship Id="rId2" Type="http://schemas.openxmlformats.org/officeDocument/2006/relationships/hyperlink" Target="http://www.pmg.org.za/report/20090916-department-science-and-technology-briefing-global-change-grand-chall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pmg.org.za/report/20090916-department-science-and-technology-briefing-global-change-grand-challe"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dbsa.org/Vulindlela/Presentations/Session7_Roberts.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2519172"/>
            <a:ext cx="8077200" cy="1673352"/>
          </a:xfrm>
        </p:spPr>
        <p:txBody>
          <a:bodyPr/>
          <a:lstStyle/>
          <a:p>
            <a:r>
              <a:rPr lang="en-US" dirty="0" smtClean="0"/>
              <a:t>Section 6:</a:t>
            </a:r>
            <a:br>
              <a:rPr lang="en-US" dirty="0" smtClean="0"/>
            </a:br>
            <a:r>
              <a:rPr lang="en-US" dirty="0" smtClean="0"/>
              <a:t>Adaptation plans and practice</a:t>
            </a:r>
            <a:endParaRPr lang="en-US" dirty="0"/>
          </a:p>
        </p:txBody>
      </p:sp>
      <p:sp>
        <p:nvSpPr>
          <p:cNvPr id="4" name="Subtitle 2"/>
          <p:cNvSpPr>
            <a:spLocks noGrp="1"/>
          </p:cNvSpPr>
          <p:nvPr>
            <p:ph type="subTitle" idx="1"/>
          </p:nvPr>
        </p:nvSpPr>
        <p:spPr>
          <a:xfrm>
            <a:off x="685800" y="4329970"/>
            <a:ext cx="8077200" cy="699230"/>
          </a:xfrm>
        </p:spPr>
        <p:txBody>
          <a:bodyPr>
            <a:normAutofit fontScale="85000" lnSpcReduction="20000"/>
          </a:bodyPr>
          <a:lstStyle/>
          <a:p>
            <a:r>
              <a:rPr lang="en-US" dirty="0" smtClean="0">
                <a:ea typeface="ＭＳ Ｐゴシック" pitchFamily="-65" charset="-128"/>
                <a:cs typeface="ＭＳ Ｐゴシック" pitchFamily="-65" charset="-128"/>
              </a:rPr>
              <a:t>EGS 3021F: Vulnerability to Environmental Change</a:t>
            </a:r>
            <a:r>
              <a:rPr lang="en-US" dirty="0" smtClean="0">
                <a:ea typeface="ＭＳ Ｐゴシック" pitchFamily="-65" charset="-128"/>
                <a:cs typeface="ＭＳ Ｐゴシック" pitchFamily="-65" charset="-128"/>
              </a:rPr>
              <a:t> </a:t>
            </a:r>
          </a:p>
          <a:p>
            <a:pPr eaLnBrk="1" hangingPunct="1">
              <a:buFont typeface="Arial" pitchFamily="-65" charset="0"/>
              <a:buNone/>
            </a:pPr>
            <a:r>
              <a:rPr lang="en-US" dirty="0" smtClean="0">
                <a:ea typeface="ＭＳ Ｐゴシック" pitchFamily="-65" charset="-128"/>
                <a:cs typeface="ＭＳ Ｐゴシック" pitchFamily="-65" charset="-128"/>
              </a:rPr>
              <a:t>Gina Ziervogel (</a:t>
            </a:r>
            <a:r>
              <a:rPr lang="en-US" dirty="0" smtClean="0">
                <a:ea typeface="ＭＳ Ｐゴシック" pitchFamily="-65" charset="-128"/>
                <a:cs typeface="ＭＳ Ｐゴシック" pitchFamily="-65" charset="-128"/>
                <a:hlinkClick r:id="rId2"/>
              </a:rPr>
              <a:t>gina@csag.uct.ac.za</a:t>
            </a:r>
            <a:r>
              <a:rPr lang="en-US" dirty="0" smtClean="0">
                <a:ea typeface="ＭＳ Ｐゴシック" pitchFamily="-65" charset="-128"/>
                <a:cs typeface="ＭＳ Ｐゴシック" pitchFamily="-65" charset="-128"/>
              </a:rPr>
              <a:t>)</a:t>
            </a:r>
            <a:r>
              <a:rPr lang="en-US" dirty="0" smtClean="0">
                <a:ea typeface="ＭＳ Ｐゴシック" pitchFamily="-65" charset="-128"/>
                <a:cs typeface="ＭＳ Ｐゴシック" pitchFamily="-65" charset="-128"/>
              </a:rPr>
              <a:t> </a:t>
            </a:r>
          </a:p>
          <a:p>
            <a:r>
              <a:rPr lang="en-US" dirty="0" smtClean="0">
                <a:ea typeface="ＭＳ Ｐゴシック" pitchFamily="-65" charset="-128"/>
                <a:cs typeface="ＭＳ Ｐゴシック" pitchFamily="-65" charset="-128"/>
              </a:rPr>
              <a:t>December 2011</a:t>
            </a:r>
          </a:p>
          <a:p>
            <a:pPr eaLnBrk="1" hangingPunct="1">
              <a:buFont typeface="Arial" pitchFamily="-65" charset="0"/>
              <a:buNone/>
            </a:pPr>
            <a:endParaRPr lang="en-US" dirty="0" smtClean="0">
              <a:ea typeface="ＭＳ Ｐゴシック" pitchFamily="-65" charset="-128"/>
              <a:cs typeface="ＭＳ Ｐゴシック" pitchFamily="-65" charset="-128"/>
            </a:endParaRPr>
          </a:p>
        </p:txBody>
      </p:sp>
      <p:pic>
        <p:nvPicPr>
          <p:cNvPr id="5" name="Picture 4"/>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4800" y="6309320"/>
            <a:ext cx="1117460" cy="393651"/>
          </a:xfrm>
          <a:prstGeom prst="rect">
            <a:avLst/>
          </a:prstGeom>
        </p:spPr>
      </p:pic>
      <p:sp>
        <p:nvSpPr>
          <p:cNvPr id="7" name="Rectangle 6"/>
          <p:cNvSpPr/>
          <p:nvPr/>
        </p:nvSpPr>
        <p:spPr>
          <a:xfrm>
            <a:off x="127070" y="5939988"/>
            <a:ext cx="9016930" cy="276999"/>
          </a:xfrm>
          <a:prstGeom prst="rect">
            <a:avLst/>
          </a:prstGeom>
        </p:spPr>
        <p:txBody>
          <a:bodyPr wrap="square">
            <a:spAutoFit/>
          </a:bodyPr>
          <a:lstStyle/>
          <a:p>
            <a:r>
              <a:rPr lang="en-US" sz="1200" dirty="0" smtClean="0"/>
              <a:t>This work by Gina Ziervogel is licensed under a </a:t>
            </a:r>
            <a:r>
              <a:rPr lang="en-US" sz="1200" u="sng" dirty="0" smtClean="0">
                <a:hlinkClick r:id="rId4"/>
              </a:rPr>
              <a:t>Creative Commons Attribution-NonCommercial-ShareAlike 3.0 Unported License.</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
        <p:nvSpPr>
          <p:cNvPr id="4" name="Content Placeholder 3"/>
          <p:cNvSpPr>
            <a:spLocks noGrp="1"/>
          </p:cNvSpPr>
          <p:nvPr>
            <p:ph sz="quarter" idx="2"/>
          </p:nvPr>
        </p:nvSpPr>
        <p:spPr/>
        <p:txBody>
          <a:bodyPr/>
          <a:lstStyle/>
          <a:p>
            <a:endParaRPr lang="en-US"/>
          </a:p>
        </p:txBody>
      </p:sp>
      <p:sp>
        <p:nvSpPr>
          <p:cNvPr id="5" name="Text Placeholder 4"/>
          <p:cNvSpPr>
            <a:spLocks noGrp="1"/>
          </p:cNvSpPr>
          <p:nvPr>
            <p:ph type="body" sz="half" idx="3"/>
          </p:nvPr>
        </p:nvSpPr>
        <p:spPr/>
        <p:txBody>
          <a:bodyPr/>
          <a:lstStyle/>
          <a:p>
            <a:endParaRPr lang="en-US"/>
          </a:p>
        </p:txBody>
      </p:sp>
      <p:pic>
        <p:nvPicPr>
          <p:cNvPr id="6" name="Picture 10" descr="GTM board2"/>
          <p:cNvPicPr>
            <a:picLocks noChangeAspect="1" noChangeArrowheads="1"/>
          </p:cNvPicPr>
          <p:nvPr/>
        </p:nvPicPr>
        <p:blipFill>
          <a:blip r:embed="rId2"/>
          <a:srcRect/>
          <a:stretch>
            <a:fillRect/>
          </a:stretch>
        </p:blipFill>
        <p:spPr bwMode="auto">
          <a:xfrm>
            <a:off x="0" y="381000"/>
            <a:ext cx="9144000" cy="5667453"/>
          </a:xfrm>
          <a:prstGeom prst="rect">
            <a:avLst/>
          </a:prstGeom>
          <a:noFill/>
        </p:spPr>
      </p:pic>
      <p:sp>
        <p:nvSpPr>
          <p:cNvPr id="8" name="TextBox 7"/>
          <p:cNvSpPr txBox="1"/>
          <p:nvPr/>
        </p:nvSpPr>
        <p:spPr>
          <a:xfrm>
            <a:off x="7467600" y="5486400"/>
            <a:ext cx="2971800" cy="338554"/>
          </a:xfrm>
          <a:prstGeom prst="rect">
            <a:avLst/>
          </a:prstGeom>
          <a:noFill/>
        </p:spPr>
        <p:txBody>
          <a:bodyPr wrap="square" rtlCol="0">
            <a:spAutoFit/>
          </a:bodyPr>
          <a:lstStyle/>
          <a:p>
            <a:r>
              <a:rPr lang="en-US" sz="1600" dirty="0" smtClean="0"/>
              <a:t>By Gina Ziervogel</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5868988" y="4437063"/>
            <a:ext cx="2879725" cy="1562100"/>
          </a:xfrm>
          <a:prstGeom prst="rect">
            <a:avLst/>
          </a:prstGeom>
          <a:solidFill>
            <a:srgbClr val="009900"/>
          </a:solidFill>
          <a:ln w="9525">
            <a:solidFill>
              <a:schemeClr val="tx1"/>
            </a:solidFill>
            <a:miter lim="800000"/>
            <a:headEnd/>
            <a:tailEnd/>
          </a:ln>
          <a:effectLst/>
        </p:spPr>
        <p:txBody>
          <a:bodyPr>
            <a:prstTxWarp prst="textNoShape">
              <a:avLst/>
            </a:prstTxWarp>
            <a:spAutoFit/>
          </a:bodyPr>
          <a:lstStyle/>
          <a:p>
            <a:pPr eaLnBrk="0" hangingPunct="0">
              <a:spcBef>
                <a:spcPct val="50000"/>
              </a:spcBef>
              <a:buFontTx/>
              <a:buNone/>
            </a:pPr>
            <a:endParaRPr lang="en-US" sz="2400" b="1">
              <a:solidFill>
                <a:schemeClr val="bg2"/>
              </a:solidFill>
            </a:endParaRPr>
          </a:p>
          <a:p>
            <a:pPr eaLnBrk="0" hangingPunct="0">
              <a:spcBef>
                <a:spcPct val="50000"/>
              </a:spcBef>
              <a:buFontTx/>
              <a:buNone/>
            </a:pPr>
            <a:endParaRPr lang="en-US" sz="2400" b="1">
              <a:solidFill>
                <a:schemeClr val="bg2"/>
              </a:solidFill>
            </a:endParaRPr>
          </a:p>
          <a:p>
            <a:pPr eaLnBrk="0" hangingPunct="0">
              <a:spcBef>
                <a:spcPct val="50000"/>
              </a:spcBef>
              <a:buFontTx/>
              <a:buNone/>
            </a:pPr>
            <a:r>
              <a:rPr lang="en-US" sz="2400"/>
              <a:t>Agent-based model</a:t>
            </a:r>
          </a:p>
        </p:txBody>
      </p:sp>
      <p:sp>
        <p:nvSpPr>
          <p:cNvPr id="140295" name="Rectangle 7"/>
          <p:cNvSpPr>
            <a:spLocks noGrp="1" noChangeArrowheads="1"/>
          </p:cNvSpPr>
          <p:nvPr>
            <p:ph type="title"/>
          </p:nvPr>
        </p:nvSpPr>
        <p:spPr>
          <a:xfrm>
            <a:off x="1192213" y="53975"/>
            <a:ext cx="7772400" cy="1143000"/>
          </a:xfrm>
        </p:spPr>
        <p:txBody>
          <a:bodyPr>
            <a:normAutofit fontScale="90000"/>
          </a:bodyPr>
          <a:lstStyle/>
          <a:p>
            <a:pPr algn="r"/>
            <a:r>
              <a:rPr lang="en-US" sz="3600"/>
              <a:t>Sekhukhune District</a:t>
            </a:r>
            <a:br>
              <a:rPr lang="en-US" sz="3600"/>
            </a:br>
            <a:r>
              <a:rPr lang="en-US" sz="4000"/>
              <a:t>Methodology</a:t>
            </a:r>
          </a:p>
        </p:txBody>
      </p:sp>
      <p:pic>
        <p:nvPicPr>
          <p:cNvPr id="140291" name="Picture 3" descr="sek fieldwork feb06 interview1"/>
          <p:cNvPicPr>
            <a:picLocks noGrp="1" noChangeAspect="1" noChangeArrowheads="1"/>
          </p:cNvPicPr>
          <p:nvPr>
            <p:ph idx="1"/>
          </p:nvPr>
        </p:nvPicPr>
        <p:blipFill>
          <a:blip r:embed="rId3"/>
          <a:srcRect/>
          <a:stretch>
            <a:fillRect/>
          </a:stretch>
        </p:blipFill>
        <p:spPr>
          <a:xfrm>
            <a:off x="0" y="0"/>
            <a:ext cx="4067175" cy="3051175"/>
          </a:xfrm>
          <a:noFill/>
          <a:ln/>
        </p:spPr>
      </p:pic>
      <p:sp>
        <p:nvSpPr>
          <p:cNvPr id="140292" name="Rectangle 4"/>
          <p:cNvSpPr>
            <a:spLocks noChangeArrowheads="1"/>
          </p:cNvSpPr>
          <p:nvPr/>
        </p:nvSpPr>
        <p:spPr bwMode="auto">
          <a:xfrm>
            <a:off x="250825" y="3571875"/>
            <a:ext cx="2089150" cy="2160588"/>
          </a:xfrm>
          <a:prstGeom prst="rect">
            <a:avLst/>
          </a:prstGeom>
          <a:solidFill>
            <a:schemeClr val="accent4">
              <a:lumMod val="60000"/>
              <a:lumOff val="40000"/>
              <a:alpha val="85000"/>
            </a:schemeClr>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0293" name="Rectangle 5"/>
          <p:cNvSpPr>
            <a:spLocks noChangeArrowheads="1"/>
          </p:cNvSpPr>
          <p:nvPr/>
        </p:nvSpPr>
        <p:spPr bwMode="auto">
          <a:xfrm>
            <a:off x="2700338" y="4292600"/>
            <a:ext cx="2520950" cy="2305050"/>
          </a:xfrm>
          <a:prstGeom prst="rect">
            <a:avLst/>
          </a:prstGeom>
          <a:solidFill>
            <a:schemeClr val="accent4">
              <a:lumMod val="60000"/>
              <a:lumOff val="40000"/>
              <a:alpha val="85000"/>
            </a:schemeClr>
          </a:solidFill>
          <a:ln w="9525">
            <a:solidFill>
              <a:schemeClr val="tx1"/>
            </a:solidFill>
            <a:miter lim="800000"/>
            <a:headEnd/>
            <a:tailEnd/>
          </a:ln>
          <a:effectLst/>
        </p:spPr>
        <p:txBody>
          <a:bodyPr wrap="none" anchor="ctr">
            <a:prstTxWarp prst="textNoShape">
              <a:avLst/>
            </a:prstTxWarp>
          </a:bodyPr>
          <a:lstStyle/>
          <a:p>
            <a:pPr eaLnBrk="0" hangingPunct="0">
              <a:spcBef>
                <a:spcPct val="0"/>
              </a:spcBef>
              <a:buFontTx/>
              <a:buNone/>
            </a:pPr>
            <a:endParaRPr lang="en-US" sz="2400">
              <a:latin typeface="Microsoft Sans Serif" pitchFamily="-110" charset="0"/>
            </a:endParaRPr>
          </a:p>
        </p:txBody>
      </p:sp>
      <p:sp>
        <p:nvSpPr>
          <p:cNvPr id="140294" name="Rectangle 6"/>
          <p:cNvSpPr>
            <a:spLocks noChangeArrowheads="1"/>
          </p:cNvSpPr>
          <p:nvPr/>
        </p:nvSpPr>
        <p:spPr bwMode="auto">
          <a:xfrm>
            <a:off x="2700338" y="1555750"/>
            <a:ext cx="6048375" cy="2376488"/>
          </a:xfrm>
          <a:prstGeom prst="rect">
            <a:avLst/>
          </a:prstGeom>
          <a:solidFill>
            <a:schemeClr val="accent4">
              <a:lumMod val="60000"/>
              <a:lumOff val="40000"/>
              <a:alpha val="85000"/>
            </a:schemeClr>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0296" name="Text Box 8"/>
          <p:cNvSpPr txBox="1">
            <a:spLocks noChangeArrowheads="1"/>
          </p:cNvSpPr>
          <p:nvPr/>
        </p:nvSpPr>
        <p:spPr bwMode="auto">
          <a:xfrm>
            <a:off x="395288" y="3716338"/>
            <a:ext cx="1657350" cy="711200"/>
          </a:xfrm>
          <a:prstGeom prst="rect">
            <a:avLst/>
          </a:prstGeom>
          <a:solidFill>
            <a:schemeClr val="bg1"/>
          </a:solidFill>
          <a:ln w="9525">
            <a:solidFill>
              <a:schemeClr val="tx1"/>
            </a:solidFill>
            <a:miter lim="800000"/>
            <a:headEnd/>
            <a:tailEnd/>
          </a:ln>
          <a:effectLst/>
        </p:spPr>
        <p:txBody>
          <a:bodyPr>
            <a:prstTxWarp prst="textNoShape">
              <a:avLst/>
            </a:prstTxWarp>
            <a:spAutoFit/>
          </a:bodyPr>
          <a:lstStyle/>
          <a:p>
            <a:pPr eaLnBrk="0" hangingPunct="0">
              <a:spcBef>
                <a:spcPct val="50000"/>
              </a:spcBef>
              <a:buFontTx/>
              <a:buNone/>
            </a:pPr>
            <a:r>
              <a:rPr lang="en-GB" sz="2000">
                <a:solidFill>
                  <a:srgbClr val="000000"/>
                </a:solidFill>
                <a:latin typeface="Microsoft Sans Serif" pitchFamily="-110" charset="0"/>
              </a:rPr>
              <a:t>Livelihood surveys</a:t>
            </a:r>
            <a:endParaRPr lang="en-US" sz="2000">
              <a:solidFill>
                <a:srgbClr val="000000"/>
              </a:solidFill>
              <a:latin typeface="Microsoft Sans Serif" pitchFamily="-110" charset="0"/>
            </a:endParaRPr>
          </a:p>
        </p:txBody>
      </p:sp>
      <p:sp>
        <p:nvSpPr>
          <p:cNvPr id="140297" name="Text Box 9"/>
          <p:cNvSpPr txBox="1">
            <a:spLocks noChangeArrowheads="1"/>
          </p:cNvSpPr>
          <p:nvPr/>
        </p:nvSpPr>
        <p:spPr bwMode="auto">
          <a:xfrm>
            <a:off x="5940425" y="1700213"/>
            <a:ext cx="2663825" cy="711200"/>
          </a:xfrm>
          <a:prstGeom prst="rect">
            <a:avLst/>
          </a:prstGeom>
          <a:solidFill>
            <a:schemeClr val="bg1"/>
          </a:solidFill>
          <a:ln w="9525">
            <a:solidFill>
              <a:schemeClr val="tx1"/>
            </a:solidFill>
            <a:miter lim="800000"/>
            <a:headEnd/>
            <a:tailEnd/>
          </a:ln>
          <a:effectLst/>
        </p:spPr>
        <p:txBody>
          <a:bodyPr>
            <a:prstTxWarp prst="textNoShape">
              <a:avLst/>
            </a:prstTxWarp>
            <a:spAutoFit/>
          </a:bodyPr>
          <a:lstStyle/>
          <a:p>
            <a:pPr eaLnBrk="0" hangingPunct="0">
              <a:spcBef>
                <a:spcPct val="50000"/>
              </a:spcBef>
              <a:buFontTx/>
              <a:buNone/>
            </a:pPr>
            <a:r>
              <a:rPr lang="en-US" sz="2000" dirty="0">
                <a:latin typeface="Microsoft Sans Serif" pitchFamily="-110" charset="0"/>
              </a:rPr>
              <a:t>Stated preference (SP) surveys</a:t>
            </a:r>
          </a:p>
        </p:txBody>
      </p:sp>
      <p:sp>
        <p:nvSpPr>
          <p:cNvPr id="140298" name="Text Box 10"/>
          <p:cNvSpPr txBox="1">
            <a:spLocks noChangeArrowheads="1"/>
          </p:cNvSpPr>
          <p:nvPr/>
        </p:nvSpPr>
        <p:spPr bwMode="auto">
          <a:xfrm>
            <a:off x="2916238" y="1700213"/>
            <a:ext cx="2808287" cy="1320800"/>
          </a:xfrm>
          <a:prstGeom prst="rect">
            <a:avLst/>
          </a:prstGeom>
          <a:solidFill>
            <a:schemeClr val="bg1"/>
          </a:solidFill>
          <a:ln w="9525">
            <a:solidFill>
              <a:schemeClr val="tx1"/>
            </a:solidFill>
            <a:miter lim="800000"/>
            <a:headEnd/>
            <a:tailEnd/>
          </a:ln>
          <a:effectLst/>
        </p:spPr>
        <p:txBody>
          <a:bodyPr>
            <a:prstTxWarp prst="textNoShape">
              <a:avLst/>
            </a:prstTxWarp>
            <a:spAutoFit/>
          </a:bodyPr>
          <a:lstStyle/>
          <a:p>
            <a:pPr eaLnBrk="0" hangingPunct="0">
              <a:spcBef>
                <a:spcPct val="50000"/>
              </a:spcBef>
              <a:buFontTx/>
              <a:buNone/>
            </a:pPr>
            <a:r>
              <a:rPr lang="en-US" sz="2000">
                <a:latin typeface="Microsoft Sans Serif" pitchFamily="-110" charset="0"/>
              </a:rPr>
              <a:t>Individual interviews; focus groups; social networks; storylines; video</a:t>
            </a:r>
          </a:p>
        </p:txBody>
      </p:sp>
      <p:sp>
        <p:nvSpPr>
          <p:cNvPr id="140299" name="Line 11"/>
          <p:cNvSpPr>
            <a:spLocks noChangeShapeType="1"/>
          </p:cNvSpPr>
          <p:nvPr/>
        </p:nvSpPr>
        <p:spPr bwMode="auto">
          <a:xfrm>
            <a:off x="2268538" y="3571875"/>
            <a:ext cx="431800"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40300" name="Text Box 12"/>
          <p:cNvSpPr txBox="1">
            <a:spLocks noChangeArrowheads="1"/>
          </p:cNvSpPr>
          <p:nvPr/>
        </p:nvSpPr>
        <p:spPr bwMode="auto">
          <a:xfrm>
            <a:off x="2916238" y="3403600"/>
            <a:ext cx="1871662" cy="457200"/>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buFontTx/>
              <a:buNone/>
            </a:pPr>
            <a:r>
              <a:rPr lang="en-GB" sz="2400">
                <a:latin typeface="Microsoft Sans Serif" pitchFamily="-110" charset="0"/>
              </a:rPr>
              <a:t>Villages</a:t>
            </a:r>
            <a:endParaRPr lang="en-US" sz="2400">
              <a:latin typeface="Microsoft Sans Serif" pitchFamily="-110" charset="0"/>
            </a:endParaRPr>
          </a:p>
        </p:txBody>
      </p:sp>
      <p:sp>
        <p:nvSpPr>
          <p:cNvPr id="140301" name="Text Box 13"/>
          <p:cNvSpPr txBox="1">
            <a:spLocks noChangeArrowheads="1"/>
          </p:cNvSpPr>
          <p:nvPr/>
        </p:nvSpPr>
        <p:spPr bwMode="auto">
          <a:xfrm>
            <a:off x="2771775" y="4364038"/>
            <a:ext cx="2159000" cy="1370012"/>
          </a:xfrm>
          <a:prstGeom prst="rect">
            <a:avLst/>
          </a:prstGeom>
          <a:noFill/>
          <a:ln w="9525">
            <a:noFill/>
            <a:miter lim="800000"/>
            <a:headEnd/>
            <a:tailEnd/>
          </a:ln>
          <a:effectLst/>
        </p:spPr>
        <p:txBody>
          <a:bodyPr>
            <a:prstTxWarp prst="textNoShape">
              <a:avLst/>
            </a:prstTxWarp>
            <a:spAutoFit/>
          </a:bodyPr>
          <a:lstStyle/>
          <a:p>
            <a:pPr eaLnBrk="0" hangingPunct="0">
              <a:spcBef>
                <a:spcPct val="0"/>
              </a:spcBef>
              <a:buFontTx/>
              <a:buNone/>
            </a:pPr>
            <a:r>
              <a:rPr lang="en-US" sz="2400">
                <a:latin typeface="Microsoft Sans Serif" pitchFamily="-110" charset="0"/>
              </a:rPr>
              <a:t>Municipal and </a:t>
            </a:r>
          </a:p>
          <a:p>
            <a:pPr eaLnBrk="0" hangingPunct="0">
              <a:spcBef>
                <a:spcPct val="0"/>
              </a:spcBef>
              <a:buFontTx/>
              <a:buNone/>
            </a:pPr>
            <a:r>
              <a:rPr lang="en-US" sz="2400">
                <a:latin typeface="Microsoft Sans Serif" pitchFamily="-110" charset="0"/>
              </a:rPr>
              <a:t>district level</a:t>
            </a:r>
          </a:p>
          <a:p>
            <a:pPr eaLnBrk="0" hangingPunct="0">
              <a:spcBef>
                <a:spcPct val="50000"/>
              </a:spcBef>
              <a:buFontTx/>
              <a:buNone/>
            </a:pPr>
            <a:endParaRPr lang="en-US" sz="2400">
              <a:latin typeface="Microsoft Sans Serif" pitchFamily="-110" charset="0"/>
            </a:endParaRPr>
          </a:p>
        </p:txBody>
      </p:sp>
      <p:sp>
        <p:nvSpPr>
          <p:cNvPr id="140302" name="Text Box 14"/>
          <p:cNvSpPr txBox="1">
            <a:spLocks noChangeArrowheads="1"/>
          </p:cNvSpPr>
          <p:nvPr/>
        </p:nvSpPr>
        <p:spPr bwMode="auto">
          <a:xfrm>
            <a:off x="539750" y="4868863"/>
            <a:ext cx="1584325" cy="457200"/>
          </a:xfrm>
          <a:prstGeom prst="rect">
            <a:avLst/>
          </a:prstGeom>
          <a:noFill/>
          <a:ln w="9525">
            <a:noFill/>
            <a:miter lim="800000"/>
            <a:headEnd/>
            <a:tailEnd/>
          </a:ln>
          <a:effectLst/>
        </p:spPr>
        <p:txBody>
          <a:bodyPr>
            <a:prstTxWarp prst="textNoShape">
              <a:avLst/>
            </a:prstTxWarp>
            <a:spAutoFit/>
          </a:bodyPr>
          <a:lstStyle/>
          <a:p>
            <a:pPr eaLnBrk="0" hangingPunct="0">
              <a:spcBef>
                <a:spcPct val="50000"/>
              </a:spcBef>
              <a:buFontTx/>
              <a:buNone/>
            </a:pPr>
            <a:r>
              <a:rPr lang="en-GB" sz="2400">
                <a:latin typeface="Microsoft Sans Serif" pitchFamily="-110" charset="0"/>
              </a:rPr>
              <a:t>FIVIMS</a:t>
            </a:r>
            <a:endParaRPr lang="en-US" sz="2400">
              <a:latin typeface="Microsoft Sans Serif" pitchFamily="-110" charset="0"/>
            </a:endParaRPr>
          </a:p>
        </p:txBody>
      </p:sp>
      <p:sp>
        <p:nvSpPr>
          <p:cNvPr id="140303" name="Line 15"/>
          <p:cNvSpPr>
            <a:spLocks noChangeShapeType="1"/>
          </p:cNvSpPr>
          <p:nvPr/>
        </p:nvSpPr>
        <p:spPr bwMode="auto">
          <a:xfrm>
            <a:off x="4140200" y="2995613"/>
            <a:ext cx="1296988" cy="504825"/>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40304" name="Line 16"/>
          <p:cNvSpPr>
            <a:spLocks noChangeShapeType="1"/>
          </p:cNvSpPr>
          <p:nvPr/>
        </p:nvSpPr>
        <p:spPr bwMode="auto">
          <a:xfrm>
            <a:off x="5221288" y="5516563"/>
            <a:ext cx="647700"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40305" name="Line 17"/>
          <p:cNvSpPr>
            <a:spLocks noChangeShapeType="1"/>
          </p:cNvSpPr>
          <p:nvPr/>
        </p:nvSpPr>
        <p:spPr bwMode="auto">
          <a:xfrm>
            <a:off x="8316913" y="3932238"/>
            <a:ext cx="0" cy="504825"/>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40306" name="Oval 18"/>
          <p:cNvSpPr>
            <a:spLocks noChangeArrowheads="1"/>
          </p:cNvSpPr>
          <p:nvPr/>
        </p:nvSpPr>
        <p:spPr bwMode="auto">
          <a:xfrm>
            <a:off x="4789488" y="3427413"/>
            <a:ext cx="2663825" cy="1584325"/>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pPr algn="ctr">
              <a:spcBef>
                <a:spcPct val="0"/>
              </a:spcBef>
              <a:buFontTx/>
              <a:buNone/>
            </a:pPr>
            <a:r>
              <a:rPr lang="en-US" sz="2000">
                <a:solidFill>
                  <a:srgbClr val="000000"/>
                </a:solidFill>
              </a:rPr>
              <a:t>   Workshop with </a:t>
            </a:r>
          </a:p>
          <a:p>
            <a:pPr algn="ctr">
              <a:spcBef>
                <a:spcPct val="0"/>
              </a:spcBef>
              <a:buFontTx/>
              <a:buNone/>
            </a:pPr>
            <a:r>
              <a:rPr lang="en-US" sz="2000">
                <a:solidFill>
                  <a:srgbClr val="000000"/>
                </a:solidFill>
              </a:rPr>
              <a:t>village </a:t>
            </a:r>
          </a:p>
          <a:p>
            <a:pPr algn="ctr">
              <a:spcBef>
                <a:spcPct val="0"/>
              </a:spcBef>
              <a:buFontTx/>
              <a:buNone/>
            </a:pPr>
            <a:r>
              <a:rPr lang="en-US" sz="2000">
                <a:solidFill>
                  <a:srgbClr val="000000"/>
                </a:solidFill>
              </a:rPr>
              <a:t>and municipality</a:t>
            </a:r>
            <a:endParaRPr lang="en-US" sz="1800"/>
          </a:p>
        </p:txBody>
      </p:sp>
      <p:sp>
        <p:nvSpPr>
          <p:cNvPr id="140307" name="Text Box 19"/>
          <p:cNvSpPr txBox="1">
            <a:spLocks noChangeArrowheads="1"/>
          </p:cNvSpPr>
          <p:nvPr/>
        </p:nvSpPr>
        <p:spPr bwMode="auto">
          <a:xfrm>
            <a:off x="2914650" y="5156200"/>
            <a:ext cx="1657350" cy="406400"/>
          </a:xfrm>
          <a:prstGeom prst="rect">
            <a:avLst/>
          </a:prstGeom>
          <a:solidFill>
            <a:schemeClr val="bg1"/>
          </a:solidFill>
          <a:ln w="9525">
            <a:solidFill>
              <a:schemeClr val="tx1"/>
            </a:solidFill>
            <a:miter lim="800000"/>
            <a:headEnd/>
            <a:tailEnd/>
          </a:ln>
          <a:effectLst/>
        </p:spPr>
        <p:txBody>
          <a:bodyPr>
            <a:prstTxWarp prst="textNoShape">
              <a:avLst/>
            </a:prstTxWarp>
            <a:spAutoFit/>
          </a:bodyPr>
          <a:lstStyle/>
          <a:p>
            <a:pPr eaLnBrk="0" hangingPunct="0">
              <a:spcBef>
                <a:spcPct val="50000"/>
              </a:spcBef>
              <a:buFontTx/>
              <a:buNone/>
            </a:pPr>
            <a:r>
              <a:rPr lang="en-GB" sz="2000">
                <a:latin typeface="Microsoft Sans Serif" pitchFamily="-110" charset="0"/>
              </a:rPr>
              <a:t>Interviews</a:t>
            </a:r>
            <a:endParaRPr lang="en-US" sz="2000">
              <a:latin typeface="Microsoft Sans Serif" pitchFamily="-110" charset="0"/>
            </a:endParaRPr>
          </a:p>
        </p:txBody>
      </p:sp>
      <p:sp>
        <p:nvSpPr>
          <p:cNvPr id="140308" name="Text Box 20"/>
          <p:cNvSpPr txBox="1">
            <a:spLocks noChangeArrowheads="1"/>
          </p:cNvSpPr>
          <p:nvPr/>
        </p:nvSpPr>
        <p:spPr bwMode="auto">
          <a:xfrm>
            <a:off x="2916238" y="5732463"/>
            <a:ext cx="2087562" cy="711200"/>
          </a:xfrm>
          <a:prstGeom prst="rect">
            <a:avLst/>
          </a:prstGeom>
          <a:solidFill>
            <a:schemeClr val="bg1"/>
          </a:solidFill>
          <a:ln w="9525">
            <a:solidFill>
              <a:schemeClr val="tx1"/>
            </a:solidFill>
            <a:miter lim="800000"/>
            <a:headEnd/>
            <a:tailEnd/>
          </a:ln>
          <a:effectLst/>
        </p:spPr>
        <p:txBody>
          <a:bodyPr>
            <a:prstTxWarp prst="textNoShape">
              <a:avLst/>
            </a:prstTxWarp>
            <a:spAutoFit/>
          </a:bodyPr>
          <a:lstStyle/>
          <a:p>
            <a:pPr eaLnBrk="0" hangingPunct="0">
              <a:spcBef>
                <a:spcPct val="50000"/>
              </a:spcBef>
              <a:buFontTx/>
              <a:buNone/>
            </a:pPr>
            <a:r>
              <a:rPr lang="en-GB" sz="2000">
                <a:solidFill>
                  <a:srgbClr val="000000"/>
                </a:solidFill>
                <a:latin typeface="Microsoft Sans Serif" pitchFamily="-110" charset="0"/>
              </a:rPr>
              <a:t>2 Feedback workshops</a:t>
            </a:r>
            <a:endParaRPr lang="en-US" sz="2000">
              <a:solidFill>
                <a:srgbClr val="000000"/>
              </a:solidFill>
              <a:latin typeface="Microsoft Sans Serif" pitchFamily="-110" charset="0"/>
            </a:endParaRPr>
          </a:p>
        </p:txBody>
      </p:sp>
      <p:sp>
        <p:nvSpPr>
          <p:cNvPr id="140309" name="Line 21"/>
          <p:cNvSpPr>
            <a:spLocks noChangeShapeType="1"/>
          </p:cNvSpPr>
          <p:nvPr/>
        </p:nvSpPr>
        <p:spPr bwMode="auto">
          <a:xfrm>
            <a:off x="6877050" y="2420938"/>
            <a:ext cx="0" cy="1152525"/>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40310" name="Line 22"/>
          <p:cNvSpPr>
            <a:spLocks noChangeShapeType="1"/>
          </p:cNvSpPr>
          <p:nvPr/>
        </p:nvSpPr>
        <p:spPr bwMode="auto">
          <a:xfrm flipV="1">
            <a:off x="5221288" y="5011738"/>
            <a:ext cx="431800" cy="504825"/>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3" name="TextBox 22"/>
          <p:cNvSpPr txBox="1"/>
          <p:nvPr/>
        </p:nvSpPr>
        <p:spPr>
          <a:xfrm>
            <a:off x="28575" y="43190"/>
            <a:ext cx="2743200" cy="261610"/>
          </a:xfrm>
          <a:prstGeom prst="rect">
            <a:avLst/>
          </a:prstGeom>
          <a:noFill/>
        </p:spPr>
        <p:txBody>
          <a:bodyPr wrap="square" rtlCol="0">
            <a:spAutoFit/>
          </a:bodyPr>
          <a:lstStyle/>
          <a:p>
            <a:r>
              <a:rPr lang="en-US" sz="1100" dirty="0" smtClean="0"/>
              <a:t>By Gina Ziervogel</a:t>
            </a:r>
            <a:endParaRPr lang="en-US" sz="11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2"/>
          <p:cNvSpPr>
            <a:spLocks noGrp="1" noRot="1" noChangeArrowheads="1"/>
          </p:cNvSpPr>
          <p:nvPr>
            <p:ph type="body" sz="half" idx="1"/>
          </p:nvPr>
        </p:nvSpPr>
        <p:spPr>
          <a:xfrm>
            <a:off x="250825" y="1524000"/>
            <a:ext cx="8281988" cy="4114800"/>
          </a:xfrm>
        </p:spPr>
        <p:txBody>
          <a:bodyPr>
            <a:normAutofit fontScale="92500"/>
          </a:bodyPr>
          <a:lstStyle/>
          <a:p>
            <a:pPr eaLnBrk="1" hangingPunct="1">
              <a:buFont typeface="Wingdings" charset="2"/>
              <a:buNone/>
              <a:defRPr/>
            </a:pPr>
            <a:r>
              <a:rPr lang="en-US" sz="2800" dirty="0">
                <a:ea typeface="+mn-ea"/>
                <a:cs typeface="+mn-cs"/>
              </a:rPr>
              <a:t>Climatic change is not something we can stop. Limpopo is a </a:t>
            </a:r>
            <a:r>
              <a:rPr lang="en-US" sz="2800" dirty="0">
                <a:solidFill>
                  <a:schemeClr val="accent1"/>
                </a:solidFill>
                <a:ea typeface="+mn-ea"/>
                <a:cs typeface="+mn-cs"/>
              </a:rPr>
              <a:t>province of extremes</a:t>
            </a:r>
            <a:r>
              <a:rPr lang="en-US" sz="2800" dirty="0">
                <a:ea typeface="+mn-ea"/>
                <a:cs typeface="+mn-cs"/>
              </a:rPr>
              <a:t>, swinging between </a:t>
            </a:r>
            <a:r>
              <a:rPr lang="en-US" sz="2800" dirty="0">
                <a:solidFill>
                  <a:schemeClr val="accent1"/>
                </a:solidFill>
                <a:ea typeface="+mn-ea"/>
                <a:cs typeface="+mn-cs"/>
              </a:rPr>
              <a:t>drought and flood</a:t>
            </a:r>
            <a:r>
              <a:rPr lang="en-US" sz="2800" dirty="0">
                <a:ea typeface="+mn-ea"/>
                <a:cs typeface="+mn-cs"/>
              </a:rPr>
              <a:t>. </a:t>
            </a:r>
          </a:p>
          <a:p>
            <a:pPr eaLnBrk="1" hangingPunct="1">
              <a:buFont typeface="Wingdings" charset="2"/>
              <a:buNone/>
              <a:defRPr/>
            </a:pPr>
            <a:r>
              <a:rPr lang="en-US" sz="2800" dirty="0">
                <a:ea typeface="+mn-ea"/>
                <a:cs typeface="+mn-cs"/>
              </a:rPr>
              <a:t>But this new drier future is a whole new thing. ..We cannot just sit and wait for it to arrive. The government is proactively and aggressively driving new policies to </a:t>
            </a:r>
            <a:r>
              <a:rPr lang="en-US" sz="2800" dirty="0">
                <a:solidFill>
                  <a:schemeClr val="accent1"/>
                </a:solidFill>
                <a:ea typeface="+mn-ea"/>
                <a:cs typeface="+mn-cs"/>
              </a:rPr>
              <a:t>stretch every drop of water</a:t>
            </a:r>
            <a:r>
              <a:rPr lang="en-US" sz="2800" dirty="0">
                <a:ea typeface="+mn-ea"/>
                <a:cs typeface="+mn-cs"/>
              </a:rPr>
              <a:t> we have as far as possible. </a:t>
            </a:r>
          </a:p>
          <a:p>
            <a:pPr eaLnBrk="1" hangingPunct="1">
              <a:buFont typeface="Wingdings" charset="2"/>
              <a:buNone/>
              <a:defRPr/>
            </a:pPr>
            <a:endParaRPr lang="en-US" sz="2400" dirty="0">
              <a:ea typeface="+mn-ea"/>
              <a:cs typeface="+mn-cs"/>
            </a:endParaRPr>
          </a:p>
          <a:p>
            <a:pPr eaLnBrk="1" hangingPunct="1">
              <a:buFont typeface="Wingdings" charset="2"/>
              <a:buNone/>
              <a:defRPr/>
            </a:pPr>
            <a:r>
              <a:rPr lang="en-US" sz="2400" dirty="0">
                <a:ea typeface="+mn-ea"/>
                <a:cs typeface="+mn-cs"/>
              </a:rPr>
              <a:t>Premier of Limpopo, Mr. </a:t>
            </a:r>
            <a:r>
              <a:rPr lang="en-US" sz="2400" dirty="0" err="1">
                <a:ea typeface="+mn-ea"/>
                <a:cs typeface="+mn-cs"/>
              </a:rPr>
              <a:t>Moloto</a:t>
            </a:r>
            <a:r>
              <a:rPr lang="en-US" sz="2400" dirty="0">
                <a:ea typeface="+mn-ea"/>
                <a:cs typeface="+mn-cs"/>
              </a:rPr>
              <a:t>, </a:t>
            </a:r>
          </a:p>
          <a:p>
            <a:pPr eaLnBrk="1" hangingPunct="1">
              <a:buFont typeface="Wingdings" charset="2"/>
              <a:buNone/>
              <a:defRPr/>
            </a:pPr>
            <a:r>
              <a:rPr lang="en-US" sz="2400" dirty="0">
                <a:ea typeface="+mn-ea"/>
                <a:cs typeface="+mn-cs"/>
              </a:rPr>
              <a:t>Mail and Guardian, 2006</a:t>
            </a:r>
          </a:p>
        </p:txBody>
      </p:sp>
      <p:pic>
        <p:nvPicPr>
          <p:cNvPr id="22531" name="Picture 3" descr="burnt maize"/>
          <p:cNvPicPr>
            <a:picLocks noGrp="1" noChangeAspect="1" noChangeArrowheads="1"/>
          </p:cNvPicPr>
          <p:nvPr>
            <p:ph sz="half" idx="2"/>
          </p:nvPr>
        </p:nvPicPr>
        <p:blipFill>
          <a:blip r:embed="rId3"/>
          <a:stretch>
            <a:fillRect/>
          </a:stretch>
        </p:blipFill>
        <p:spPr>
          <a:xfrm>
            <a:off x="6426358" y="4495800"/>
            <a:ext cx="2717642" cy="2362200"/>
          </a:xfrm>
          <a:noFill/>
        </p:spPr>
      </p:pic>
      <p:sp>
        <p:nvSpPr>
          <p:cNvPr id="4" name="TextBox 3"/>
          <p:cNvSpPr txBox="1"/>
          <p:nvPr/>
        </p:nvSpPr>
        <p:spPr>
          <a:xfrm>
            <a:off x="6400800" y="4495800"/>
            <a:ext cx="2743200" cy="246221"/>
          </a:xfrm>
          <a:prstGeom prst="rect">
            <a:avLst/>
          </a:prstGeom>
          <a:noFill/>
        </p:spPr>
        <p:txBody>
          <a:bodyPr wrap="square" rtlCol="0">
            <a:spAutoFit/>
          </a:bodyPr>
          <a:lstStyle/>
          <a:p>
            <a:r>
              <a:rPr lang="en-US" sz="1000" dirty="0" smtClean="0"/>
              <a:t>By Gina Ziervogel</a:t>
            </a:r>
            <a:endParaRPr lang="en-US" sz="1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3"/>
          <p:cNvSpPr>
            <a:spLocks noGrp="1" noChangeArrowheads="1"/>
          </p:cNvSpPr>
          <p:nvPr>
            <p:ph type="body" sz="half" idx="1"/>
          </p:nvPr>
        </p:nvSpPr>
        <p:spPr>
          <a:xfrm>
            <a:off x="2771775" y="1366837"/>
            <a:ext cx="6227763" cy="5948363"/>
          </a:xfrm>
        </p:spPr>
        <p:txBody>
          <a:bodyPr/>
          <a:lstStyle/>
          <a:p>
            <a:pPr algn="r">
              <a:buFontTx/>
              <a:buNone/>
            </a:pPr>
            <a:r>
              <a:rPr lang="en-GB" sz="2800" i="1" dirty="0">
                <a:latin typeface="Corbel"/>
              </a:rPr>
              <a:t>People ate homemade food made from sorghum and ingredients collected from the mountain so they were healthier and there was less disease around. Now people are eating sugar, beef and maize meal with chemicals added.</a:t>
            </a:r>
            <a:endParaRPr lang="en-GB" sz="2800" dirty="0">
              <a:latin typeface="Corbel"/>
            </a:endParaRPr>
          </a:p>
          <a:p>
            <a:pPr algn="r">
              <a:buFontTx/>
              <a:buNone/>
            </a:pPr>
            <a:r>
              <a:rPr lang="en-GB" sz="2800" dirty="0" err="1">
                <a:solidFill>
                  <a:schemeClr val="accent1"/>
                </a:solidFill>
                <a:latin typeface="Corbel"/>
              </a:rPr>
              <a:t>Sangoma</a:t>
            </a:r>
            <a:r>
              <a:rPr lang="en-GB" sz="2800" dirty="0">
                <a:solidFill>
                  <a:schemeClr val="accent1"/>
                </a:solidFill>
                <a:latin typeface="Corbel"/>
              </a:rPr>
              <a:t> from </a:t>
            </a:r>
            <a:r>
              <a:rPr lang="en-GB" sz="2800" dirty="0" err="1">
                <a:solidFill>
                  <a:schemeClr val="accent1"/>
                </a:solidFill>
                <a:latin typeface="Corbel"/>
              </a:rPr>
              <a:t>Ga-Selala</a:t>
            </a:r>
            <a:endParaRPr lang="en-GB" sz="2800" i="1" dirty="0">
              <a:solidFill>
                <a:schemeClr val="accent1"/>
              </a:solidFill>
              <a:latin typeface="Corbel"/>
            </a:endParaRPr>
          </a:p>
          <a:p>
            <a:pPr algn="r">
              <a:buFontTx/>
              <a:buNone/>
            </a:pPr>
            <a:endParaRPr lang="en-GB" sz="2800" i="1" dirty="0">
              <a:latin typeface="Corbel"/>
            </a:endParaRPr>
          </a:p>
          <a:p>
            <a:pPr algn="r">
              <a:buFontTx/>
              <a:buNone/>
            </a:pPr>
            <a:endParaRPr lang="en-US" sz="2800" dirty="0">
              <a:solidFill>
                <a:schemeClr val="accent1"/>
              </a:solidFill>
              <a:latin typeface="Corbel"/>
            </a:endParaRPr>
          </a:p>
        </p:txBody>
      </p:sp>
      <p:pic>
        <p:nvPicPr>
          <p:cNvPr id="29699" name="Picture 5" descr="wheelbar_maiz sm"/>
          <p:cNvPicPr>
            <a:picLocks noGrp="1" noChangeAspect="1" noChangeArrowheads="1"/>
          </p:cNvPicPr>
          <p:nvPr>
            <p:ph sz="half" idx="2"/>
          </p:nvPr>
        </p:nvPicPr>
        <p:blipFill>
          <a:blip r:embed="rId2"/>
          <a:srcRect/>
          <a:stretch>
            <a:fillRect/>
          </a:stretch>
        </p:blipFill>
        <p:spPr>
          <a:xfrm>
            <a:off x="0" y="0"/>
            <a:ext cx="3135313" cy="4724400"/>
          </a:xfrm>
          <a:noFill/>
        </p:spPr>
      </p:pic>
      <p:sp>
        <p:nvSpPr>
          <p:cNvPr id="29700" name="Text Box 9"/>
          <p:cNvSpPr txBox="1">
            <a:spLocks noChangeArrowheads="1"/>
          </p:cNvSpPr>
          <p:nvPr/>
        </p:nvSpPr>
        <p:spPr bwMode="auto">
          <a:xfrm>
            <a:off x="360363" y="4953000"/>
            <a:ext cx="8532812" cy="1384995"/>
          </a:xfrm>
          <a:prstGeom prst="rect">
            <a:avLst/>
          </a:prstGeom>
          <a:noFill/>
          <a:ln w="9525">
            <a:noFill/>
            <a:miter lim="800000"/>
            <a:headEnd/>
            <a:tailEnd/>
          </a:ln>
        </p:spPr>
        <p:txBody>
          <a:bodyPr>
            <a:prstTxWarp prst="textNoShape">
              <a:avLst/>
            </a:prstTxWarp>
            <a:spAutoFit/>
          </a:bodyPr>
          <a:lstStyle/>
          <a:p>
            <a:r>
              <a:rPr lang="en-GB" sz="2800" i="1" dirty="0"/>
              <a:t>Food makes people sick now because it contains chemical whereas before the grandmothers used to make food.</a:t>
            </a:r>
            <a:endParaRPr lang="en-GB" sz="2800" dirty="0"/>
          </a:p>
          <a:p>
            <a:r>
              <a:rPr lang="en-GB" sz="2800" dirty="0">
                <a:solidFill>
                  <a:schemeClr val="accent1"/>
                </a:solidFill>
              </a:rPr>
              <a:t>Comment during focus group in </a:t>
            </a:r>
            <a:r>
              <a:rPr lang="en-GB" sz="2800" dirty="0" err="1" smtClean="0">
                <a:solidFill>
                  <a:schemeClr val="accent1"/>
                </a:solidFill>
              </a:rPr>
              <a:t>Mohlotsi</a:t>
            </a:r>
            <a:endParaRPr lang="en-US" sz="2800" dirty="0">
              <a:solidFill>
                <a:schemeClr val="accent1"/>
              </a:solidFill>
            </a:endParaRPr>
          </a:p>
        </p:txBody>
      </p:sp>
      <p:sp>
        <p:nvSpPr>
          <p:cNvPr id="5" name="TextBox 4"/>
          <p:cNvSpPr txBox="1"/>
          <p:nvPr/>
        </p:nvSpPr>
        <p:spPr>
          <a:xfrm>
            <a:off x="28575" y="4478179"/>
            <a:ext cx="2743200" cy="246221"/>
          </a:xfrm>
          <a:prstGeom prst="rect">
            <a:avLst/>
          </a:prstGeom>
          <a:noFill/>
        </p:spPr>
        <p:txBody>
          <a:bodyPr wrap="square" rtlCol="0">
            <a:spAutoFit/>
          </a:bodyPr>
          <a:lstStyle/>
          <a:p>
            <a:r>
              <a:rPr lang="en-US" sz="1000" dirty="0" smtClean="0">
                <a:solidFill>
                  <a:schemeClr val="bg1"/>
                </a:solidFill>
              </a:rPr>
              <a:t>By Gina Ziervogel</a:t>
            </a:r>
            <a:endParaRPr lang="en-US" sz="100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23850" y="125413"/>
            <a:ext cx="8424863" cy="1143000"/>
          </a:xfrm>
        </p:spPr>
        <p:txBody>
          <a:bodyPr/>
          <a:lstStyle/>
          <a:p>
            <a:pPr algn="r"/>
            <a:r>
              <a:rPr lang="en-GB" sz="4000">
                <a:latin typeface="Microsoft Sans Serif" pitchFamily="-65" charset="0"/>
              </a:rPr>
              <a:t>Climate/water/food and livelihoods</a:t>
            </a:r>
            <a:endParaRPr lang="en-US" sz="4000">
              <a:latin typeface="Microsoft Sans Serif" pitchFamily="-65" charset="0"/>
            </a:endParaRPr>
          </a:p>
        </p:txBody>
      </p:sp>
      <p:sp>
        <p:nvSpPr>
          <p:cNvPr id="28675" name="Rectangle 3"/>
          <p:cNvSpPr>
            <a:spLocks noGrp="1" noChangeArrowheads="1"/>
          </p:cNvSpPr>
          <p:nvPr>
            <p:ph type="body" sz="half" idx="1"/>
          </p:nvPr>
        </p:nvSpPr>
        <p:spPr>
          <a:xfrm>
            <a:off x="395288" y="1412875"/>
            <a:ext cx="8497887" cy="4114800"/>
          </a:xfrm>
        </p:spPr>
        <p:txBody>
          <a:bodyPr/>
          <a:lstStyle/>
          <a:p>
            <a:pPr algn="r">
              <a:buFontTx/>
              <a:buNone/>
            </a:pPr>
            <a:r>
              <a:rPr lang="en-GB" sz="2800" i="1" dirty="0">
                <a:latin typeface="Corbel"/>
              </a:rPr>
              <a:t>More money is available when it rains, because we get produce from our home garden and save on water bills.</a:t>
            </a:r>
          </a:p>
          <a:p>
            <a:pPr algn="r">
              <a:buFontTx/>
              <a:buNone/>
            </a:pPr>
            <a:r>
              <a:rPr lang="en-GB" sz="2800" dirty="0">
                <a:latin typeface="Corbel"/>
              </a:rPr>
              <a:t>		</a:t>
            </a:r>
            <a:r>
              <a:rPr lang="en-GB" sz="2800" dirty="0">
                <a:solidFill>
                  <a:schemeClr val="accent1"/>
                </a:solidFill>
                <a:latin typeface="Corbel"/>
              </a:rPr>
              <a:t>Villager from </a:t>
            </a:r>
            <a:r>
              <a:rPr lang="en-GB" sz="2800" dirty="0" err="1">
                <a:solidFill>
                  <a:schemeClr val="accent1"/>
                </a:solidFill>
                <a:latin typeface="Corbel"/>
              </a:rPr>
              <a:t>Mohlotsi</a:t>
            </a:r>
            <a:endParaRPr lang="en-GB" sz="2800" i="1" dirty="0">
              <a:solidFill>
                <a:schemeClr val="accent1"/>
              </a:solidFill>
              <a:latin typeface="Corbel"/>
            </a:endParaRPr>
          </a:p>
          <a:p>
            <a:pPr algn="r">
              <a:buFontTx/>
              <a:buNone/>
            </a:pPr>
            <a:endParaRPr lang="en-GB" sz="2800" i="1" dirty="0">
              <a:solidFill>
                <a:schemeClr val="accent1"/>
              </a:solidFill>
              <a:latin typeface="Corbel"/>
            </a:endParaRPr>
          </a:p>
          <a:p>
            <a:pPr algn="r">
              <a:buFontTx/>
              <a:buNone/>
            </a:pPr>
            <a:r>
              <a:rPr lang="en-GB" sz="2800" i="1" dirty="0">
                <a:latin typeface="Corbel"/>
              </a:rPr>
              <a:t>We used to grow some food </a:t>
            </a:r>
          </a:p>
          <a:p>
            <a:pPr algn="r">
              <a:buFontTx/>
              <a:buNone/>
            </a:pPr>
            <a:r>
              <a:rPr lang="en-GB" sz="2800" i="1" dirty="0">
                <a:latin typeface="Corbel"/>
              </a:rPr>
              <a:t>but now we buy everything</a:t>
            </a:r>
            <a:r>
              <a:rPr lang="en-GB" sz="2800" dirty="0">
                <a:latin typeface="Corbel"/>
              </a:rPr>
              <a:t>.</a:t>
            </a:r>
          </a:p>
          <a:p>
            <a:pPr algn="r">
              <a:buFontTx/>
              <a:buNone/>
            </a:pPr>
            <a:r>
              <a:rPr lang="en-GB" sz="2800" dirty="0">
                <a:solidFill>
                  <a:schemeClr val="accent1"/>
                </a:solidFill>
                <a:latin typeface="Corbel"/>
              </a:rPr>
              <a:t>Villager from </a:t>
            </a:r>
            <a:r>
              <a:rPr lang="en-GB" sz="2800" dirty="0" err="1">
                <a:solidFill>
                  <a:schemeClr val="accent1"/>
                </a:solidFill>
                <a:latin typeface="Corbel"/>
              </a:rPr>
              <a:t>Mohlotsi</a:t>
            </a:r>
            <a:endParaRPr lang="en-US" sz="2800" dirty="0">
              <a:solidFill>
                <a:schemeClr val="accent1"/>
              </a:solidFill>
              <a:latin typeface="Corbel"/>
            </a:endParaRPr>
          </a:p>
        </p:txBody>
      </p:sp>
      <p:pic>
        <p:nvPicPr>
          <p:cNvPr id="28676" name="Picture 4" descr="sek fieldwork feb06 market2"/>
          <p:cNvPicPr>
            <a:picLocks noGrp="1" noChangeAspect="1" noChangeArrowheads="1"/>
          </p:cNvPicPr>
          <p:nvPr>
            <p:ph sz="half" idx="2"/>
          </p:nvPr>
        </p:nvPicPr>
        <p:blipFill>
          <a:blip r:embed="rId2"/>
          <a:srcRect/>
          <a:stretch>
            <a:fillRect/>
          </a:stretch>
        </p:blipFill>
        <p:spPr>
          <a:xfrm>
            <a:off x="0" y="3802063"/>
            <a:ext cx="4067175" cy="3055937"/>
          </a:xfrm>
          <a:noFill/>
        </p:spPr>
      </p:pic>
      <p:sp>
        <p:nvSpPr>
          <p:cNvPr id="5" name="TextBox 4"/>
          <p:cNvSpPr txBox="1"/>
          <p:nvPr/>
        </p:nvSpPr>
        <p:spPr>
          <a:xfrm>
            <a:off x="0" y="6611779"/>
            <a:ext cx="2743200" cy="246221"/>
          </a:xfrm>
          <a:prstGeom prst="rect">
            <a:avLst/>
          </a:prstGeom>
          <a:noFill/>
        </p:spPr>
        <p:txBody>
          <a:bodyPr wrap="square" rtlCol="0">
            <a:spAutoFit/>
          </a:bodyPr>
          <a:lstStyle/>
          <a:p>
            <a:r>
              <a:rPr lang="en-US" sz="1000" dirty="0" smtClean="0"/>
              <a:t>By Gina Ziervogel</a:t>
            </a:r>
            <a:endParaRPr lang="en-US" sz="1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pPr eaLnBrk="1" hangingPunct="1">
              <a:defRPr/>
            </a:pPr>
            <a:r>
              <a:rPr lang="en-US" sz="3600" dirty="0" smtClean="0"/>
              <a:t>Boiling Point by Leonie </a:t>
            </a:r>
            <a:r>
              <a:rPr lang="en-US" sz="3600" dirty="0" err="1" smtClean="0"/>
              <a:t>Joubert</a:t>
            </a:r>
            <a:r>
              <a:rPr lang="en-US" sz="3600" dirty="0" smtClean="0"/>
              <a:t/>
            </a:r>
            <a:br>
              <a:rPr lang="en-US" sz="3600" dirty="0" smtClean="0"/>
            </a:br>
            <a:r>
              <a:rPr lang="en-US" sz="3600" dirty="0" smtClean="0"/>
              <a:t> </a:t>
            </a:r>
            <a:r>
              <a:rPr lang="en-US" sz="3600" dirty="0"/>
              <a:t>The </a:t>
            </a:r>
            <a:r>
              <a:rPr lang="en-US" sz="3600" dirty="0" err="1"/>
              <a:t>Muti</a:t>
            </a:r>
            <a:r>
              <a:rPr lang="en-US" sz="3600" dirty="0"/>
              <a:t> Queen</a:t>
            </a:r>
          </a:p>
        </p:txBody>
      </p:sp>
      <p:sp>
        <p:nvSpPr>
          <p:cNvPr id="4" name="Content Placeholder 3"/>
          <p:cNvSpPr>
            <a:spLocks noGrp="1"/>
          </p:cNvSpPr>
          <p:nvPr>
            <p:ph idx="1"/>
          </p:nvPr>
        </p:nvSpPr>
        <p:spPr>
          <a:xfrm>
            <a:off x="304800" y="4289791"/>
            <a:ext cx="8229600" cy="4625609"/>
          </a:xfrm>
        </p:spPr>
        <p:txBody>
          <a:bodyPr/>
          <a:lstStyle/>
          <a:p>
            <a:r>
              <a:rPr lang="en-US" dirty="0" smtClean="0"/>
              <a:t>Identify</a:t>
            </a:r>
          </a:p>
          <a:p>
            <a:pPr lvl="1"/>
            <a:r>
              <a:rPr lang="en-US" dirty="0" smtClean="0"/>
              <a:t>Key livelihood stressors</a:t>
            </a:r>
          </a:p>
          <a:p>
            <a:pPr lvl="2"/>
            <a:r>
              <a:rPr lang="en-US" dirty="0" smtClean="0"/>
              <a:t>Impacted by climate</a:t>
            </a:r>
          </a:p>
          <a:p>
            <a:pPr lvl="2"/>
            <a:r>
              <a:rPr lang="en-US" dirty="0" smtClean="0"/>
              <a:t>Not impacted by climate</a:t>
            </a:r>
          </a:p>
          <a:p>
            <a:pPr lvl="1"/>
            <a:r>
              <a:rPr lang="en-US" dirty="0" smtClean="0"/>
              <a:t>Potential adaptation responses</a:t>
            </a:r>
          </a:p>
          <a:p>
            <a:endParaRPr lang="en-US" dirty="0"/>
          </a:p>
        </p:txBody>
      </p:sp>
      <p:pic>
        <p:nvPicPr>
          <p:cNvPr id="5" name="Picture 4" descr="cover"/>
          <p:cNvPicPr>
            <a:picLocks noChangeAspect="1" noChangeArrowheads="1"/>
          </p:cNvPicPr>
          <p:nvPr/>
        </p:nvPicPr>
        <p:blipFill>
          <a:blip r:embed="rId3"/>
          <a:srcRect/>
          <a:stretch>
            <a:fillRect/>
          </a:stretch>
        </p:blipFill>
        <p:spPr>
          <a:xfrm>
            <a:off x="3352800" y="1785938"/>
            <a:ext cx="4549775" cy="3113853"/>
          </a:xfrm>
          <a:prstGeom prst="rect">
            <a:avLst/>
          </a:prstGeom>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t>Sekhukhune context</a:t>
            </a:r>
          </a:p>
        </p:txBody>
      </p:sp>
      <p:sp>
        <p:nvSpPr>
          <p:cNvPr id="77827" name="Rectangle 3"/>
          <p:cNvSpPr>
            <a:spLocks noGrp="1" noChangeArrowheads="1"/>
          </p:cNvSpPr>
          <p:nvPr>
            <p:ph idx="1"/>
          </p:nvPr>
        </p:nvSpPr>
        <p:spPr>
          <a:xfrm>
            <a:off x="457200" y="1600200"/>
            <a:ext cx="8435975" cy="4997450"/>
          </a:xfrm>
          <a:noFill/>
          <a:ln>
            <a:noFill/>
          </a:ln>
        </p:spPr>
        <p:txBody>
          <a:bodyPr/>
          <a:lstStyle/>
          <a:p>
            <a:pPr>
              <a:lnSpc>
                <a:spcPct val="80000"/>
              </a:lnSpc>
            </a:pPr>
            <a:r>
              <a:rPr lang="en-US" sz="2000" dirty="0">
                <a:latin typeface="Microsoft Sans Serif" pitchFamily="-110" charset="0"/>
              </a:rPr>
              <a:t>Population of &gt; 1 million people</a:t>
            </a:r>
          </a:p>
          <a:p>
            <a:pPr>
              <a:lnSpc>
                <a:spcPct val="80000"/>
              </a:lnSpc>
            </a:pPr>
            <a:r>
              <a:rPr lang="en-US" sz="2000" dirty="0">
                <a:latin typeface="Microsoft Sans Serif" pitchFamily="-110" charset="0"/>
              </a:rPr>
              <a:t>5 Municipalities</a:t>
            </a:r>
          </a:p>
          <a:p>
            <a:pPr lvl="1">
              <a:lnSpc>
                <a:spcPct val="80000"/>
              </a:lnSpc>
            </a:pPr>
            <a:r>
              <a:rPr lang="en-US" sz="1800" dirty="0">
                <a:latin typeface="Microsoft Sans Serif" pitchFamily="-110" charset="0"/>
              </a:rPr>
              <a:t>546 villages</a:t>
            </a:r>
          </a:p>
          <a:p>
            <a:pPr lvl="1">
              <a:lnSpc>
                <a:spcPct val="80000"/>
              </a:lnSpc>
            </a:pPr>
            <a:r>
              <a:rPr lang="en-US" sz="1800" dirty="0">
                <a:latin typeface="Microsoft Sans Serif" pitchFamily="-110" charset="0"/>
              </a:rPr>
              <a:t>&gt; 90% in rural areas</a:t>
            </a:r>
          </a:p>
          <a:p>
            <a:pPr>
              <a:lnSpc>
                <a:spcPct val="80000"/>
              </a:lnSpc>
            </a:pPr>
            <a:r>
              <a:rPr lang="en-US" sz="2000" dirty="0">
                <a:latin typeface="Microsoft Sans Serif" pitchFamily="-110" charset="0"/>
              </a:rPr>
              <a:t>Health facilities</a:t>
            </a:r>
          </a:p>
          <a:p>
            <a:pPr lvl="1">
              <a:lnSpc>
                <a:spcPct val="80000"/>
              </a:lnSpc>
            </a:pPr>
            <a:r>
              <a:rPr lang="en-US" sz="1800" dirty="0">
                <a:latin typeface="Microsoft Sans Serif" pitchFamily="-110" charset="0"/>
              </a:rPr>
              <a:t>good availability, </a:t>
            </a:r>
            <a:r>
              <a:rPr lang="en-US" sz="1800" dirty="0" smtClean="0">
                <a:latin typeface="Microsoft Sans Serif" pitchFamily="-110" charset="0"/>
              </a:rPr>
              <a:t>poorly </a:t>
            </a:r>
            <a:r>
              <a:rPr lang="en-US" sz="1800" dirty="0">
                <a:latin typeface="Microsoft Sans Serif" pitchFamily="-110" charset="0"/>
              </a:rPr>
              <a:t>resourced </a:t>
            </a:r>
          </a:p>
          <a:p>
            <a:pPr lvl="1">
              <a:lnSpc>
                <a:spcPct val="80000"/>
              </a:lnSpc>
            </a:pPr>
            <a:r>
              <a:rPr lang="en-US" sz="1800" dirty="0">
                <a:latin typeface="Microsoft Sans Serif" pitchFamily="-110" charset="0"/>
              </a:rPr>
              <a:t>Limpopo HIV prevalence rate is 19.3%; </a:t>
            </a:r>
            <a:r>
              <a:rPr lang="en-US" sz="1800" dirty="0" err="1">
                <a:latin typeface="Microsoft Sans Serif" pitchFamily="-110" charset="0"/>
              </a:rPr>
              <a:t>Sek</a:t>
            </a:r>
            <a:r>
              <a:rPr lang="en-US" sz="1800" dirty="0">
                <a:latin typeface="Microsoft Sans Serif" pitchFamily="-110" charset="0"/>
              </a:rPr>
              <a:t> 13.4%</a:t>
            </a:r>
          </a:p>
          <a:p>
            <a:pPr>
              <a:lnSpc>
                <a:spcPct val="80000"/>
              </a:lnSpc>
            </a:pPr>
            <a:r>
              <a:rPr lang="en-US" sz="2000" dirty="0">
                <a:latin typeface="Microsoft Sans Serif" pitchFamily="-110" charset="0"/>
              </a:rPr>
              <a:t>Water limited</a:t>
            </a:r>
          </a:p>
          <a:p>
            <a:pPr lvl="1">
              <a:lnSpc>
                <a:spcPct val="80000"/>
              </a:lnSpc>
            </a:pPr>
            <a:r>
              <a:rPr lang="en-US" sz="1800" dirty="0">
                <a:latin typeface="Microsoft Sans Serif" pitchFamily="-110" charset="0"/>
              </a:rPr>
              <a:t>Commercial and small-scale irrigation</a:t>
            </a:r>
          </a:p>
          <a:p>
            <a:pPr lvl="1">
              <a:lnSpc>
                <a:spcPct val="80000"/>
              </a:lnSpc>
            </a:pPr>
            <a:r>
              <a:rPr lang="en-US" sz="1800" dirty="0">
                <a:latin typeface="Microsoft Sans Serif" pitchFamily="-110" charset="0"/>
              </a:rPr>
              <a:t>Mining</a:t>
            </a:r>
          </a:p>
          <a:p>
            <a:pPr>
              <a:lnSpc>
                <a:spcPct val="80000"/>
              </a:lnSpc>
            </a:pPr>
            <a:r>
              <a:rPr lang="en-US" sz="2000" dirty="0">
                <a:latin typeface="Microsoft Sans Serif" pitchFamily="-110" charset="0"/>
              </a:rPr>
              <a:t>Rapid development </a:t>
            </a:r>
          </a:p>
          <a:p>
            <a:pPr lvl="1">
              <a:lnSpc>
                <a:spcPct val="80000"/>
              </a:lnSpc>
            </a:pPr>
            <a:r>
              <a:rPr lang="en-US" sz="1800" dirty="0">
                <a:latin typeface="Microsoft Sans Serif" pitchFamily="-110" charset="0"/>
              </a:rPr>
              <a:t>Increase in mines; </a:t>
            </a:r>
            <a:r>
              <a:rPr lang="en-US" sz="1800" dirty="0" err="1">
                <a:latin typeface="Microsoft Sans Serif" pitchFamily="-110" charset="0"/>
              </a:rPr>
              <a:t>Burghersfort</a:t>
            </a:r>
            <a:r>
              <a:rPr lang="en-US" sz="1800" dirty="0">
                <a:latin typeface="Microsoft Sans Serif" pitchFamily="-110" charset="0"/>
              </a:rPr>
              <a:t> growing rapidly (along with crime, traffic accidents)</a:t>
            </a:r>
          </a:p>
          <a:p>
            <a:pPr lvl="1">
              <a:lnSpc>
                <a:spcPct val="80000"/>
              </a:lnSpc>
            </a:pPr>
            <a:r>
              <a:rPr lang="en-US" sz="1800" dirty="0" err="1">
                <a:latin typeface="Microsoft Sans Serif" pitchFamily="-110" charset="0"/>
              </a:rPr>
              <a:t>Tubatse</a:t>
            </a:r>
            <a:r>
              <a:rPr lang="en-US" sz="1800" dirty="0">
                <a:latin typeface="Microsoft Sans Serif" pitchFamily="-110" charset="0"/>
              </a:rPr>
              <a:t> set to be The Platinum City with 17 new platinum mines in next 10 years</a:t>
            </a:r>
          </a:p>
          <a:p>
            <a:pPr>
              <a:lnSpc>
                <a:spcPct val="80000"/>
              </a:lnSpc>
            </a:pPr>
            <a:r>
              <a:rPr lang="en-US" sz="2000" dirty="0"/>
              <a:t>Climate</a:t>
            </a:r>
          </a:p>
          <a:p>
            <a:pPr lvl="1">
              <a:lnSpc>
                <a:spcPct val="80000"/>
              </a:lnSpc>
            </a:pPr>
            <a:r>
              <a:rPr lang="en-US" sz="1800" dirty="0"/>
              <a:t>High variability, Rainfall between 500 and 700mm/year</a:t>
            </a:r>
          </a:p>
          <a:p>
            <a:pPr lvl="1">
              <a:lnSpc>
                <a:spcPct val="80000"/>
              </a:lnSpc>
            </a:pPr>
            <a:endParaRPr lang="en-US" sz="1800" dirty="0"/>
          </a:p>
        </p:txBody>
      </p:sp>
      <p:sp>
        <p:nvSpPr>
          <p:cNvPr id="4" name="TextBox 3"/>
          <p:cNvSpPr txBox="1"/>
          <p:nvPr/>
        </p:nvSpPr>
        <p:spPr>
          <a:xfrm>
            <a:off x="6096000" y="6248400"/>
            <a:ext cx="2797175" cy="369332"/>
          </a:xfrm>
          <a:prstGeom prst="rect">
            <a:avLst/>
          </a:prstGeom>
          <a:noFill/>
        </p:spPr>
        <p:txBody>
          <a:bodyPr wrap="square" rtlCol="0">
            <a:spAutoFit/>
          </a:bodyPr>
          <a:lstStyle/>
          <a:p>
            <a:r>
              <a:rPr lang="en-US" dirty="0" smtClean="0"/>
              <a:t>(Ziervogel et al, 2006)</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427" name="Rectangle 195"/>
          <p:cNvSpPr>
            <a:spLocks noGrp="1" noRot="1" noChangeArrowheads="1"/>
          </p:cNvSpPr>
          <p:nvPr>
            <p:ph type="title"/>
          </p:nvPr>
        </p:nvSpPr>
        <p:spPr>
          <a:xfrm>
            <a:off x="250825" y="-387350"/>
            <a:ext cx="8385175" cy="1431925"/>
          </a:xfrm>
        </p:spPr>
        <p:txBody>
          <a:bodyPr/>
          <a:lstStyle/>
          <a:p>
            <a:pPr eaLnBrk="1" hangingPunct="1">
              <a:defRPr/>
            </a:pPr>
            <a:r>
              <a:rPr lang="en-US" sz="3200">
                <a:ea typeface="+mj-ea"/>
                <a:cs typeface="+mj-cs"/>
              </a:rPr>
              <a:t>Key stressors in Tubatse</a:t>
            </a:r>
          </a:p>
        </p:txBody>
      </p:sp>
      <p:graphicFrame>
        <p:nvGraphicFramePr>
          <p:cNvPr id="95435" name="Group 203"/>
          <p:cNvGraphicFramePr>
            <a:graphicFrameLocks noGrp="1"/>
          </p:cNvGraphicFramePr>
          <p:nvPr>
            <p:ph type="tbl" idx="1"/>
          </p:nvPr>
        </p:nvGraphicFramePr>
        <p:xfrm>
          <a:off x="179388" y="960120"/>
          <a:ext cx="8713787" cy="5897880"/>
        </p:xfrm>
        <a:graphic>
          <a:graphicData uri="http://schemas.openxmlformats.org/drawingml/2006/table">
            <a:tbl>
              <a:tblPr/>
              <a:tblGrid>
                <a:gridCol w="1752600"/>
                <a:gridCol w="3481387"/>
                <a:gridCol w="3479800"/>
              </a:tblGrid>
              <a:tr h="54927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en-US" sz="3600" b="0" i="0" u="none" strike="noStrike" cap="none" normalizeH="0" baseline="0" dirty="0">
                        <a:ln>
                          <a:noFill/>
                        </a:ln>
                        <a:solidFill>
                          <a:srgbClr val="000099"/>
                        </a:solidFill>
                        <a:effectLst>
                          <a:outerShdw blurRad="38100" dist="38100" dir="2700000" algn="tl">
                            <a:srgbClr val="DDDDDD"/>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ZA" sz="1500" b="1" i="0" u="none" strike="noStrike" cap="none" normalizeH="0" baseline="0">
                          <a:ln>
                            <a:noFill/>
                          </a:ln>
                          <a:solidFill>
                            <a:srgbClr val="000099"/>
                          </a:solidFill>
                          <a:effectLst/>
                          <a:latin typeface="Arial" charset="0"/>
                          <a:ea typeface="Times New Roman" charset="0"/>
                          <a:cs typeface="Arial" charset="0"/>
                        </a:rPr>
                        <a:t>Ga-Selala </a:t>
                      </a:r>
                      <a:r>
                        <a:rPr kumimoji="0" lang="en-ZA" sz="1500" b="0" i="0" u="none" strike="noStrike" cap="none" normalizeH="0" baseline="0">
                          <a:ln>
                            <a:noFill/>
                          </a:ln>
                          <a:solidFill>
                            <a:srgbClr val="000099"/>
                          </a:solidFill>
                          <a:effectLst/>
                          <a:latin typeface="Arial" charset="0"/>
                          <a:ea typeface="Times New Roman" charset="0"/>
                          <a:cs typeface="Arial" charset="0"/>
                        </a:rPr>
                        <a:t>(village)</a:t>
                      </a:r>
                      <a:endParaRPr kumimoji="0" lang="en-ZA" sz="2400" b="0" i="0" u="none" strike="noStrike" cap="none" normalizeH="0" baseline="0">
                        <a:ln>
                          <a:noFill/>
                        </a:ln>
                        <a:solidFill>
                          <a:srgbClr val="000099"/>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ZA" sz="1500" b="1" i="0" u="none" strike="noStrike" cap="none" normalizeH="0" baseline="0" dirty="0">
                          <a:ln>
                            <a:noFill/>
                          </a:ln>
                          <a:solidFill>
                            <a:srgbClr val="000099"/>
                          </a:solidFill>
                          <a:effectLst/>
                          <a:latin typeface="Arial" charset="0"/>
                          <a:ea typeface="Times New Roman" charset="0"/>
                          <a:cs typeface="Arial" charset="0"/>
                        </a:rPr>
                        <a:t>Greater Tubatse Municipality</a:t>
                      </a:r>
                      <a:endParaRPr kumimoji="0" lang="en-ZA" sz="2400" b="0" i="0" u="none" strike="noStrike" cap="none" normalizeH="0" baseline="0" dirty="0">
                        <a:ln>
                          <a:noFill/>
                        </a:ln>
                        <a:solidFill>
                          <a:srgbClr val="000099"/>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r>
              <a:tr h="29527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ZA" sz="1500" b="1" i="0" u="none" strike="noStrike" cap="none" normalizeH="0" baseline="0">
                          <a:ln>
                            <a:noFill/>
                          </a:ln>
                          <a:solidFill>
                            <a:srgbClr val="000099"/>
                          </a:solidFill>
                          <a:effectLst/>
                          <a:latin typeface="Arial" charset="0"/>
                          <a:ea typeface="Times New Roman" charset="0"/>
                          <a:cs typeface="Arial" charset="0"/>
                        </a:rPr>
                        <a:t>Water</a:t>
                      </a:r>
                      <a:endParaRPr kumimoji="0" lang="en-ZA" sz="2400" b="0" i="0" u="none" strike="noStrike" cap="none" normalizeH="0" baseline="0">
                        <a:ln>
                          <a:noFill/>
                        </a:ln>
                        <a:solidFill>
                          <a:srgbClr val="000099"/>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ZA" sz="1500" b="0" i="0" u="none" strike="noStrike" cap="none" normalizeH="0" baseline="0">
                          <a:ln>
                            <a:noFill/>
                          </a:ln>
                          <a:solidFill>
                            <a:srgbClr val="000099"/>
                          </a:solidFill>
                          <a:effectLst/>
                          <a:latin typeface="Arial" charset="0"/>
                          <a:ea typeface="Times New Roman" charset="0"/>
                          <a:cs typeface="Arial" charset="0"/>
                        </a:rPr>
                        <a:t>Domestic supply limited</a:t>
                      </a:r>
                      <a:endParaRPr kumimoji="0" lang="en-ZA" sz="2400" b="0" i="0" u="none" strike="noStrike" cap="none" normalizeH="0" baseline="0">
                        <a:ln>
                          <a:noFill/>
                        </a:ln>
                        <a:solidFill>
                          <a:srgbClr val="000099"/>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ZA" sz="1500" b="0" i="0" u="none" strike="noStrike" cap="none" normalizeH="0" baseline="0">
                          <a:ln>
                            <a:noFill/>
                          </a:ln>
                          <a:solidFill>
                            <a:srgbClr val="000099"/>
                          </a:solidFill>
                          <a:effectLst/>
                          <a:latin typeface="Arial" charset="0"/>
                          <a:ea typeface="Times New Roman" charset="0"/>
                          <a:cs typeface="Arial" charset="0"/>
                        </a:rPr>
                        <a:t>Basic services need to be addressed</a:t>
                      </a:r>
                      <a:endParaRPr kumimoji="0" lang="en-ZA" sz="2400" b="0" i="0" u="none" strike="noStrike" cap="none" normalizeH="0" baseline="0">
                        <a:ln>
                          <a:noFill/>
                        </a:ln>
                        <a:solidFill>
                          <a:srgbClr val="000099"/>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55086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en-US" sz="3600" b="0" i="0" u="none" strike="noStrike" cap="none" normalizeH="0" baseline="0">
                        <a:ln>
                          <a:noFill/>
                        </a:ln>
                        <a:solidFill>
                          <a:srgbClr val="000099"/>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ZA" sz="1500" b="0" i="0" u="none" strike="noStrike" cap="none" normalizeH="0" baseline="0">
                          <a:ln>
                            <a:noFill/>
                          </a:ln>
                          <a:solidFill>
                            <a:srgbClr val="000099"/>
                          </a:solidFill>
                          <a:effectLst/>
                          <a:latin typeface="Arial" charset="0"/>
                          <a:ea typeface="Times New Roman" charset="0"/>
                          <a:cs typeface="Arial" charset="0"/>
                        </a:rPr>
                        <a:t>Irrigation is not feasible but desired</a:t>
                      </a:r>
                      <a:endParaRPr kumimoji="0" lang="en-ZA" sz="2400" b="0" i="0" u="none" strike="noStrike" cap="none" normalizeH="0" baseline="0">
                        <a:ln>
                          <a:noFill/>
                        </a:ln>
                        <a:solidFill>
                          <a:srgbClr val="000099"/>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ZA" sz="1500" b="0" i="0" u="none" strike="noStrike" cap="none" normalizeH="0" baseline="0">
                          <a:ln>
                            <a:noFill/>
                          </a:ln>
                          <a:solidFill>
                            <a:srgbClr val="000099"/>
                          </a:solidFill>
                          <a:effectLst/>
                          <a:latin typeface="Arial" charset="0"/>
                          <a:ea typeface="Times New Roman" charset="0"/>
                          <a:cs typeface="Arial" charset="0"/>
                        </a:rPr>
                        <a:t>De Hoop dam will solve problems</a:t>
                      </a:r>
                      <a:endParaRPr kumimoji="0" lang="en-ZA" sz="2400" b="0" i="0" u="none" strike="noStrike" cap="none" normalizeH="0" baseline="0">
                        <a:ln>
                          <a:noFill/>
                        </a:ln>
                        <a:solidFill>
                          <a:srgbClr val="000099"/>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54927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en-US" sz="3600" b="0" i="0" u="none" strike="noStrike" cap="none" normalizeH="0" baseline="0">
                        <a:ln>
                          <a:noFill/>
                        </a:ln>
                        <a:solidFill>
                          <a:srgbClr val="000099"/>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ZA" sz="1500" b="0" i="0" u="none" strike="noStrike" cap="none" normalizeH="0" baseline="0">
                          <a:ln>
                            <a:noFill/>
                          </a:ln>
                          <a:solidFill>
                            <a:srgbClr val="000099"/>
                          </a:solidFill>
                          <a:effectLst/>
                          <a:latin typeface="Arial" charset="0"/>
                          <a:ea typeface="Times New Roman" charset="0"/>
                          <a:cs typeface="Arial" charset="0"/>
                        </a:rPr>
                        <a:t>Crops and home gardens suffer without access to water</a:t>
                      </a:r>
                      <a:endParaRPr kumimoji="0" lang="en-ZA" sz="2400" b="0" i="0" u="none" strike="noStrike" cap="none" normalizeH="0" baseline="0">
                        <a:ln>
                          <a:noFill/>
                        </a:ln>
                        <a:solidFill>
                          <a:srgbClr val="000099"/>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ZA" sz="1500" b="0" i="0" u="none" strike="noStrike" cap="none" normalizeH="0" baseline="0" dirty="0">
                          <a:ln>
                            <a:noFill/>
                          </a:ln>
                          <a:solidFill>
                            <a:srgbClr val="000099"/>
                          </a:solidFill>
                          <a:effectLst/>
                          <a:latin typeface="Arial" charset="0"/>
                          <a:ea typeface="Times New Roman" charset="0"/>
                          <a:cs typeface="Arial" charset="0"/>
                        </a:rPr>
                        <a:t>Industry/mining/agriculture competing over water resources</a:t>
                      </a:r>
                      <a:endParaRPr kumimoji="0" lang="en-ZA" sz="2400" b="0" i="0" u="none" strike="noStrike" cap="none" normalizeH="0" baseline="0" dirty="0">
                        <a:ln>
                          <a:noFill/>
                        </a:ln>
                        <a:solidFill>
                          <a:srgbClr val="000099"/>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7622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ZA" sz="1500" b="1" i="0" u="none" strike="noStrike" cap="none" normalizeH="0" baseline="0" dirty="0">
                          <a:ln>
                            <a:noFill/>
                          </a:ln>
                          <a:solidFill>
                            <a:srgbClr val="000099"/>
                          </a:solidFill>
                          <a:effectLst/>
                          <a:latin typeface="Arial" charset="0"/>
                          <a:ea typeface="Times New Roman" charset="0"/>
                          <a:cs typeface="Arial" charset="0"/>
                        </a:rPr>
                        <a:t>Food security</a:t>
                      </a:r>
                      <a:endParaRPr kumimoji="0" lang="en-ZA" sz="2400" b="0" i="0" u="none" strike="noStrike" cap="none" normalizeH="0" baseline="0" dirty="0">
                        <a:ln>
                          <a:noFill/>
                        </a:ln>
                        <a:solidFill>
                          <a:srgbClr val="000099"/>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ZA" sz="1500" b="0" i="0" u="none" strike="noStrike" cap="none" normalizeH="0" baseline="0" dirty="0">
                          <a:ln>
                            <a:noFill/>
                          </a:ln>
                          <a:solidFill>
                            <a:srgbClr val="000099"/>
                          </a:solidFill>
                          <a:effectLst/>
                          <a:latin typeface="Arial" charset="0"/>
                          <a:ea typeface="Times New Roman" charset="0"/>
                          <a:cs typeface="Arial" charset="0"/>
                        </a:rPr>
                        <a:t>High proportion of income spent on food</a:t>
                      </a:r>
                      <a:endParaRPr kumimoji="0" lang="en-ZA" sz="2400" b="0" i="0" u="none" strike="noStrike" cap="none" normalizeH="0" baseline="0" dirty="0">
                        <a:ln>
                          <a:noFill/>
                        </a:ln>
                        <a:solidFill>
                          <a:srgbClr val="000099"/>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ZA" sz="1500" b="0" i="0" u="none" strike="noStrike" cap="none" normalizeH="0" baseline="0">
                          <a:ln>
                            <a:noFill/>
                          </a:ln>
                          <a:solidFill>
                            <a:srgbClr val="000099"/>
                          </a:solidFill>
                          <a:effectLst/>
                          <a:latin typeface="Arial" charset="0"/>
                          <a:ea typeface="Times New Roman" charset="0"/>
                          <a:cs typeface="Arial" charset="0"/>
                        </a:rPr>
                        <a:t>Grants are helping households to buy food</a:t>
                      </a:r>
                      <a:endParaRPr kumimoji="0" lang="en-ZA" sz="2400" b="0" i="0" u="none" strike="noStrike" cap="none" normalizeH="0" baseline="0">
                        <a:ln>
                          <a:noFill/>
                        </a:ln>
                        <a:solidFill>
                          <a:srgbClr val="000099"/>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55086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en-US" sz="3600" b="0" i="0" u="none" strike="noStrike" cap="none" normalizeH="0" baseline="0">
                        <a:ln>
                          <a:noFill/>
                        </a:ln>
                        <a:solidFill>
                          <a:srgbClr val="000099"/>
                        </a:solidFill>
                        <a:effectLst>
                          <a:outerShdw blurRad="38100" dist="38100" dir="2700000" algn="tl">
                            <a:srgbClr val="DDDDDD"/>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ZA" sz="1500" b="0" i="0" u="none" strike="noStrike" cap="none" normalizeH="0" baseline="0" dirty="0">
                          <a:ln>
                            <a:noFill/>
                          </a:ln>
                          <a:solidFill>
                            <a:srgbClr val="000099"/>
                          </a:solidFill>
                          <a:effectLst/>
                          <a:latin typeface="Arial" charset="0"/>
                          <a:ea typeface="Times New Roman" charset="0"/>
                          <a:cs typeface="Arial" charset="0"/>
                        </a:rPr>
                        <a:t>Nutrition not as good as past</a:t>
                      </a:r>
                      <a:endParaRPr kumimoji="0" lang="en-ZA" sz="2400" b="0" i="0" u="none" strike="noStrike" cap="none" normalizeH="0" baseline="0" dirty="0">
                        <a:ln>
                          <a:noFill/>
                        </a:ln>
                        <a:solidFill>
                          <a:srgbClr val="000099"/>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ZA" sz="1500" b="0" i="0" u="none" strike="noStrike" cap="none" normalizeH="0" baseline="0">
                          <a:ln>
                            <a:noFill/>
                          </a:ln>
                          <a:solidFill>
                            <a:srgbClr val="000099"/>
                          </a:solidFill>
                          <a:effectLst/>
                          <a:latin typeface="Arial" charset="0"/>
                          <a:ea typeface="Times New Roman" charset="0"/>
                          <a:cs typeface="Arial" charset="0"/>
                        </a:rPr>
                        <a:t>Irrigation schemes being revitalised</a:t>
                      </a:r>
                      <a:endParaRPr kumimoji="0" lang="en-ZA" sz="2400" b="0" i="0" u="none" strike="noStrike" cap="none" normalizeH="0" baseline="0">
                        <a:ln>
                          <a:noFill/>
                        </a:ln>
                        <a:solidFill>
                          <a:srgbClr val="000099"/>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54927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en-US" sz="3600" b="0" i="0" u="none" strike="noStrike" cap="none" normalizeH="0" baseline="0">
                        <a:ln>
                          <a:noFill/>
                        </a:ln>
                        <a:solidFill>
                          <a:srgbClr val="000099"/>
                        </a:solidFill>
                        <a:effectLst>
                          <a:outerShdw blurRad="38100" dist="38100" dir="2700000" algn="tl">
                            <a:srgbClr val="DDDDDD"/>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ZA" sz="1500" b="0" i="0" u="none" strike="noStrike" cap="none" normalizeH="0" baseline="0" dirty="0">
                          <a:ln>
                            <a:noFill/>
                          </a:ln>
                          <a:solidFill>
                            <a:srgbClr val="000099"/>
                          </a:solidFill>
                          <a:effectLst/>
                          <a:latin typeface="Arial" charset="0"/>
                          <a:ea typeface="Times New Roman" charset="0"/>
                          <a:cs typeface="Arial" charset="0"/>
                        </a:rPr>
                        <a:t>High maize price</a:t>
                      </a:r>
                      <a:endParaRPr kumimoji="0" lang="en-ZA" sz="2400" b="0" i="0" u="none" strike="noStrike" cap="none" normalizeH="0" baseline="0" dirty="0">
                        <a:ln>
                          <a:noFill/>
                        </a:ln>
                        <a:solidFill>
                          <a:srgbClr val="000099"/>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ZA" sz="1500" b="0" i="0" u="none" strike="noStrike" cap="none" normalizeH="0" baseline="0" dirty="0">
                          <a:ln>
                            <a:noFill/>
                          </a:ln>
                          <a:solidFill>
                            <a:srgbClr val="000099"/>
                          </a:solidFill>
                          <a:effectLst/>
                          <a:latin typeface="Arial" charset="0"/>
                          <a:ea typeface="Times New Roman" charset="0"/>
                          <a:cs typeface="Arial" charset="0"/>
                        </a:rPr>
                        <a:t>Non-food based community projects helping support households</a:t>
                      </a:r>
                      <a:endParaRPr kumimoji="0" lang="en-ZA" sz="2400" b="0" i="0" u="none" strike="noStrike" cap="none" normalizeH="0" baseline="0" dirty="0">
                        <a:ln>
                          <a:noFill/>
                        </a:ln>
                        <a:solidFill>
                          <a:srgbClr val="000099"/>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27622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ZA" sz="1500" b="1" i="0" u="none" strike="noStrike" cap="none" normalizeH="0" baseline="0">
                          <a:ln>
                            <a:noFill/>
                          </a:ln>
                          <a:solidFill>
                            <a:srgbClr val="000099"/>
                          </a:solidFill>
                          <a:effectLst/>
                          <a:latin typeface="Arial" charset="0"/>
                          <a:ea typeface="Times New Roman" charset="0"/>
                          <a:cs typeface="Arial" charset="0"/>
                        </a:rPr>
                        <a:t>Jobs </a:t>
                      </a:r>
                      <a:endParaRPr kumimoji="0" lang="en-ZA" sz="2400" b="0" i="0" u="none" strike="noStrike" cap="none" normalizeH="0" baseline="0">
                        <a:ln>
                          <a:noFill/>
                        </a:ln>
                        <a:solidFill>
                          <a:srgbClr val="000099"/>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ZA" sz="1500" b="0" i="0" u="none" strike="noStrike" cap="none" normalizeH="0" baseline="0">
                          <a:ln>
                            <a:noFill/>
                          </a:ln>
                          <a:solidFill>
                            <a:srgbClr val="000099"/>
                          </a:solidFill>
                          <a:effectLst/>
                          <a:latin typeface="Arial" charset="0"/>
                          <a:ea typeface="Times New Roman" charset="0"/>
                          <a:cs typeface="Arial" charset="0"/>
                        </a:rPr>
                        <a:t>Few local jobs leading to high migration</a:t>
                      </a:r>
                      <a:endParaRPr kumimoji="0" lang="en-ZA" sz="2400" b="0" i="0" u="none" strike="noStrike" cap="none" normalizeH="0" baseline="0">
                        <a:ln>
                          <a:noFill/>
                        </a:ln>
                        <a:solidFill>
                          <a:srgbClr val="000099"/>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ZA" sz="1500" b="0" i="0" u="none" strike="noStrike" cap="none" normalizeH="0" baseline="0">
                          <a:ln>
                            <a:noFill/>
                          </a:ln>
                          <a:solidFill>
                            <a:srgbClr val="000099"/>
                          </a:solidFill>
                          <a:effectLst/>
                          <a:latin typeface="Arial" charset="0"/>
                          <a:ea typeface="Times New Roman" charset="0"/>
                          <a:cs typeface="Arial" charset="0"/>
                        </a:rPr>
                        <a:t>Mines provide potential employment</a:t>
                      </a:r>
                      <a:endParaRPr kumimoji="0" lang="en-ZA" sz="2400" b="0" i="0" u="none" strike="noStrike" cap="none" normalizeH="0" baseline="0">
                        <a:ln>
                          <a:noFill/>
                        </a:ln>
                        <a:solidFill>
                          <a:srgbClr val="000099"/>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55086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en-US" sz="3600" b="0" i="0" u="none" strike="noStrike" cap="none" normalizeH="0" baseline="0">
                        <a:ln>
                          <a:noFill/>
                        </a:ln>
                        <a:solidFill>
                          <a:srgbClr val="000099"/>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ZA" sz="1500" b="0" i="0" u="none" strike="noStrike" cap="none" normalizeH="0" baseline="0">
                          <a:ln>
                            <a:noFill/>
                          </a:ln>
                          <a:solidFill>
                            <a:srgbClr val="000099"/>
                          </a:solidFill>
                          <a:effectLst/>
                          <a:latin typeface="Arial" charset="0"/>
                          <a:ea typeface="Times New Roman" charset="0"/>
                          <a:cs typeface="Arial" charset="0"/>
                        </a:rPr>
                        <a:t>Limited skills for local projects</a:t>
                      </a:r>
                      <a:endParaRPr kumimoji="0" lang="en-ZA" sz="2400" b="0" i="0" u="none" strike="noStrike" cap="none" normalizeH="0" baseline="0">
                        <a:ln>
                          <a:noFill/>
                        </a:ln>
                        <a:solidFill>
                          <a:srgbClr val="000099"/>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ZA" sz="1500" b="0" i="0" u="none" strike="noStrike" cap="none" normalizeH="0" baseline="0">
                          <a:ln>
                            <a:noFill/>
                          </a:ln>
                          <a:solidFill>
                            <a:srgbClr val="000099"/>
                          </a:solidFill>
                          <a:effectLst/>
                          <a:latin typeface="Arial" charset="0"/>
                          <a:ea typeface="Times New Roman" charset="0"/>
                          <a:cs typeface="Arial" charset="0"/>
                        </a:rPr>
                        <a:t>Limited skills within district</a:t>
                      </a:r>
                      <a:endParaRPr kumimoji="0" lang="en-ZA" sz="2400" b="0" i="0" u="none" strike="noStrike" cap="none" normalizeH="0" baseline="0">
                        <a:ln>
                          <a:noFill/>
                        </a:ln>
                        <a:solidFill>
                          <a:srgbClr val="000099"/>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54927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charset="2"/>
                        <a:buNone/>
                        <a:tabLst/>
                      </a:pPr>
                      <a:endParaRPr kumimoji="0" lang="en-US" sz="3600" b="0" i="0" u="none" strike="noStrike" cap="none" normalizeH="0" baseline="0">
                        <a:ln>
                          <a:noFill/>
                        </a:ln>
                        <a:solidFill>
                          <a:srgbClr val="000099"/>
                        </a:solidFill>
                        <a:effectLst>
                          <a:outerShdw blurRad="38100" dist="38100" dir="2700000" algn="tl">
                            <a:srgbClr val="00000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ZA" sz="1500" b="0" i="0" u="none" strike="noStrike" cap="none" normalizeH="0" baseline="0">
                          <a:ln>
                            <a:noFill/>
                          </a:ln>
                          <a:solidFill>
                            <a:srgbClr val="000099"/>
                          </a:solidFill>
                          <a:effectLst/>
                          <a:latin typeface="Arial" charset="0"/>
                          <a:ea typeface="Times New Roman" charset="0"/>
                          <a:cs typeface="Arial" charset="0"/>
                        </a:rPr>
                        <a:t>Need to know right person to get jobs</a:t>
                      </a:r>
                      <a:endParaRPr kumimoji="0" lang="en-ZA" sz="2400" b="0" i="0" u="none" strike="noStrike" cap="none" normalizeH="0" baseline="0">
                        <a:ln>
                          <a:noFill/>
                        </a:ln>
                        <a:solidFill>
                          <a:srgbClr val="000099"/>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ZA" sz="1500" b="0" i="0" u="none" strike="noStrike" cap="none" normalizeH="0" baseline="0" dirty="0">
                          <a:ln>
                            <a:noFill/>
                          </a:ln>
                          <a:solidFill>
                            <a:srgbClr val="000099"/>
                          </a:solidFill>
                          <a:effectLst/>
                          <a:latin typeface="Arial" charset="0"/>
                          <a:ea typeface="Times New Roman" charset="0"/>
                          <a:cs typeface="Arial" charset="0"/>
                        </a:rPr>
                        <a:t>Lack of people for government jobs</a:t>
                      </a:r>
                      <a:endParaRPr kumimoji="0" lang="en-ZA" sz="2400" b="0" i="0" u="none" strike="noStrike" cap="none" normalizeH="0" baseline="0" dirty="0">
                        <a:ln>
                          <a:noFill/>
                        </a:ln>
                        <a:solidFill>
                          <a:srgbClr val="000099"/>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4" name="TextBox 3"/>
          <p:cNvSpPr txBox="1"/>
          <p:nvPr/>
        </p:nvSpPr>
        <p:spPr>
          <a:xfrm>
            <a:off x="6096000" y="6412468"/>
            <a:ext cx="2797175" cy="369332"/>
          </a:xfrm>
          <a:prstGeom prst="rect">
            <a:avLst/>
          </a:prstGeom>
          <a:noFill/>
        </p:spPr>
        <p:txBody>
          <a:bodyPr wrap="square" rtlCol="0">
            <a:spAutoFit/>
          </a:bodyPr>
          <a:lstStyle/>
          <a:p>
            <a:r>
              <a:rPr lang="en-US" dirty="0" smtClean="0"/>
              <a:t>(Ziervogel et al, 2006)</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322" name="Rectangle 50"/>
          <p:cNvSpPr>
            <a:spLocks noGrp="1" noChangeArrowheads="1"/>
          </p:cNvSpPr>
          <p:nvPr>
            <p:ph type="title"/>
          </p:nvPr>
        </p:nvSpPr>
        <p:spPr/>
        <p:txBody>
          <a:bodyPr/>
          <a:lstStyle/>
          <a:p>
            <a:r>
              <a:rPr lang="en-GB" sz="3600">
                <a:latin typeface="Microsoft Sans Serif" pitchFamily="-110" charset="0"/>
              </a:rPr>
              <a:t>Coping/adapting at household level</a:t>
            </a:r>
            <a:endParaRPr lang="en-US" sz="3600">
              <a:latin typeface="Microsoft Sans Serif" pitchFamily="-110" charset="0"/>
            </a:endParaRPr>
          </a:p>
        </p:txBody>
      </p:sp>
      <p:graphicFrame>
        <p:nvGraphicFramePr>
          <p:cNvPr id="54324" name="Group 52"/>
          <p:cNvGraphicFramePr>
            <a:graphicFrameLocks noGrp="1"/>
          </p:cNvGraphicFramePr>
          <p:nvPr>
            <p:ph type="tbl" idx="1"/>
          </p:nvPr>
        </p:nvGraphicFramePr>
        <p:xfrm>
          <a:off x="685800" y="1981200"/>
          <a:ext cx="7772400" cy="4328162"/>
        </p:xfrm>
        <a:graphic>
          <a:graphicData uri="http://schemas.openxmlformats.org/drawingml/2006/table">
            <a:tbl>
              <a:tblPr/>
              <a:tblGrid>
                <a:gridCol w="4095750"/>
                <a:gridCol w="3676650"/>
              </a:tblGrid>
              <a:tr h="4556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900" b="1" i="0" u="none" strike="noStrike" cap="none" normalizeH="0" baseline="0">
                          <a:ln>
                            <a:noFill/>
                          </a:ln>
                          <a:solidFill>
                            <a:schemeClr val="tx1"/>
                          </a:solidFill>
                          <a:effectLst/>
                          <a:latin typeface="Microsoft Sans Serif" pitchFamily="-110" charset="0"/>
                          <a:ea typeface="MS Mincho" pitchFamily="49" charset="-128"/>
                          <a:cs typeface="Microsoft Sans Serif" pitchFamily="-110" charset="0"/>
                        </a:rPr>
                        <a:t>Coping strategies</a:t>
                      </a:r>
                      <a:r>
                        <a:rPr kumimoji="0" lang="en-GB" sz="1900" b="0" i="0" u="none" strike="noStrike" cap="none" normalizeH="0" baseline="0">
                          <a:ln>
                            <a:noFill/>
                          </a:ln>
                          <a:solidFill>
                            <a:schemeClr val="tx1"/>
                          </a:solidFill>
                          <a:effectLst/>
                          <a:latin typeface="Microsoft Sans Serif" pitchFamily="-110" charset="0"/>
                          <a:ea typeface="MS Mincho" pitchFamily="49" charset="-128"/>
                          <a:cs typeface="Microsoft Sans Serif" pitchFamily="-110" charset="0"/>
                        </a:rPr>
                        <a:t> </a:t>
                      </a:r>
                      <a:endParaRPr kumimoji="0" lang="en-GB" sz="3200" b="0" i="0" u="none" strike="noStrike" cap="none" normalizeH="0" baseline="0">
                        <a:ln>
                          <a:noFill/>
                        </a:ln>
                        <a:solidFill>
                          <a:schemeClr val="tx1"/>
                        </a:solidFill>
                        <a:effectLst/>
                        <a:latin typeface="Arial" pitchFamily="-110" charset="0"/>
                        <a:ea typeface="MS Mincho" pitchFamily="49" charset="-128"/>
                        <a:cs typeface="Microsoft Sans Serif" pitchFamily="-110" charset="0"/>
                      </a:endParaRPr>
                    </a:p>
                  </a:txBody>
                  <a:tcP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900" b="1" i="0" u="none" strike="noStrike" cap="none" normalizeH="0" baseline="0">
                          <a:ln>
                            <a:noFill/>
                          </a:ln>
                          <a:solidFill>
                            <a:schemeClr val="tx1"/>
                          </a:solidFill>
                          <a:effectLst/>
                          <a:latin typeface="Microsoft Sans Serif" pitchFamily="-110" charset="0"/>
                          <a:ea typeface="MS Mincho" pitchFamily="49" charset="-128"/>
                          <a:cs typeface="Microsoft Sans Serif" pitchFamily="-110" charset="0"/>
                        </a:rPr>
                        <a:t>Adaptation strategies</a:t>
                      </a:r>
                      <a:r>
                        <a:rPr kumimoji="0" lang="en-GB" sz="1900" b="0" i="0" u="none" strike="noStrike" cap="none" normalizeH="0" baseline="0">
                          <a:ln>
                            <a:noFill/>
                          </a:ln>
                          <a:solidFill>
                            <a:schemeClr val="tx1"/>
                          </a:solidFill>
                          <a:effectLst/>
                          <a:latin typeface="Microsoft Sans Serif" pitchFamily="-110" charset="0"/>
                          <a:ea typeface="MS Mincho" pitchFamily="49" charset="-128"/>
                          <a:cs typeface="Microsoft Sans Serif" pitchFamily="-110" charset="0"/>
                        </a:rPr>
                        <a:t> </a:t>
                      </a:r>
                      <a:endParaRPr kumimoji="0" lang="en-GB" sz="3200" b="0" i="0" u="none" strike="noStrike" cap="none" normalizeH="0" baseline="0">
                        <a:ln>
                          <a:noFill/>
                        </a:ln>
                        <a:solidFill>
                          <a:schemeClr val="tx1"/>
                        </a:solidFill>
                        <a:effectLst/>
                        <a:latin typeface="Arial" pitchFamily="-110" charset="0"/>
                        <a:ea typeface="MS Mincho" pitchFamily="49" charset="-128"/>
                        <a:cs typeface="Microsoft Sans Serif" pitchFamily="-110" charset="0"/>
                      </a:endParaRPr>
                    </a:p>
                  </a:txBody>
                  <a:tcP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900" b="0" i="0" u="none" strike="noStrike" cap="none" normalizeH="0" baseline="0">
                          <a:ln>
                            <a:noFill/>
                          </a:ln>
                          <a:solidFill>
                            <a:schemeClr val="tx1"/>
                          </a:solidFill>
                          <a:effectLst/>
                          <a:latin typeface="Microsoft Sans Serif" pitchFamily="-110" charset="0"/>
                          <a:ea typeface="MS Mincho" pitchFamily="49" charset="-128"/>
                          <a:cs typeface="Microsoft Sans Serif" pitchFamily="-110" charset="0"/>
                        </a:rPr>
                        <a:t>Eat less preferred food </a:t>
                      </a:r>
                      <a:endParaRPr kumimoji="0" lang="en-GB" sz="3200" b="0" i="0" u="none" strike="noStrike" cap="none" normalizeH="0" baseline="0">
                        <a:ln>
                          <a:noFill/>
                        </a:ln>
                        <a:solidFill>
                          <a:schemeClr val="tx1"/>
                        </a:solidFill>
                        <a:effectLst/>
                        <a:latin typeface="Arial" pitchFamily="-110" charset="0"/>
                        <a:ea typeface="MS Mincho" pitchFamily="49" charset="-128"/>
                        <a:cs typeface="Microsoft Sans Serif" pitchFamily="-110" charset="0"/>
                      </a:endParaRPr>
                    </a:p>
                  </a:txBody>
                  <a:tcPr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900" b="0" i="0" u="none" strike="noStrike" cap="none" normalizeH="0" baseline="0">
                          <a:ln>
                            <a:noFill/>
                          </a:ln>
                          <a:solidFill>
                            <a:schemeClr val="tx1"/>
                          </a:solidFill>
                          <a:effectLst/>
                          <a:latin typeface="Microsoft Sans Serif" pitchFamily="-110" charset="0"/>
                          <a:ea typeface="MS Mincho" pitchFamily="49" charset="-128"/>
                          <a:cs typeface="Microsoft Sans Serif" pitchFamily="-110" charset="0"/>
                        </a:rPr>
                        <a:t>Work elsewhere </a:t>
                      </a:r>
                      <a:endParaRPr kumimoji="0" lang="en-GB" sz="3200" b="0" i="0" u="none" strike="noStrike" cap="none" normalizeH="0" baseline="0">
                        <a:ln>
                          <a:noFill/>
                        </a:ln>
                        <a:solidFill>
                          <a:schemeClr val="tx1"/>
                        </a:solidFill>
                        <a:effectLst/>
                        <a:latin typeface="Arial" pitchFamily="-110" charset="0"/>
                        <a:ea typeface="MS Mincho" pitchFamily="49" charset="-128"/>
                        <a:cs typeface="Microsoft Sans Serif" pitchFamily="-110" charset="0"/>
                      </a:endParaRPr>
                    </a:p>
                  </a:txBody>
                  <a:tcP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4587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900" b="0" i="0" u="none" strike="noStrike" cap="none" normalizeH="0" baseline="0">
                          <a:ln>
                            <a:noFill/>
                          </a:ln>
                          <a:solidFill>
                            <a:schemeClr val="tx1"/>
                          </a:solidFill>
                          <a:effectLst/>
                          <a:latin typeface="Microsoft Sans Serif" pitchFamily="-110" charset="0"/>
                          <a:ea typeface="MS Mincho" pitchFamily="49" charset="-128"/>
                          <a:cs typeface="Microsoft Sans Serif" pitchFamily="-110" charset="0"/>
                        </a:rPr>
                        <a:t>Reduce number of meals a day </a:t>
                      </a:r>
                      <a:endParaRPr kumimoji="0" lang="en-GB" sz="3200" b="0" i="0" u="none" strike="noStrike" cap="none" normalizeH="0" baseline="0">
                        <a:ln>
                          <a:noFill/>
                        </a:ln>
                        <a:solidFill>
                          <a:schemeClr val="tx1"/>
                        </a:solidFill>
                        <a:effectLst/>
                        <a:latin typeface="Arial" pitchFamily="-110" charset="0"/>
                        <a:ea typeface="MS Mincho" pitchFamily="49" charset="-128"/>
                        <a:cs typeface="Microsoft Sans Serif" pitchFamily="-110"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900" b="0" i="0" u="none" strike="noStrike" cap="none" normalizeH="0" baseline="0">
                          <a:ln>
                            <a:noFill/>
                          </a:ln>
                          <a:solidFill>
                            <a:schemeClr val="tx1"/>
                          </a:solidFill>
                          <a:effectLst/>
                          <a:latin typeface="Microsoft Sans Serif" pitchFamily="-110" charset="0"/>
                          <a:ea typeface="MS Mincho" pitchFamily="49" charset="-128"/>
                          <a:cs typeface="Microsoft Sans Serif" pitchFamily="-110" charset="0"/>
                        </a:rPr>
                        <a:t>Engage in a village project </a:t>
                      </a:r>
                      <a:endParaRPr kumimoji="0" lang="en-GB" sz="3200" b="0" i="0" u="none" strike="noStrike" cap="none" normalizeH="0" baseline="0">
                        <a:ln>
                          <a:noFill/>
                        </a:ln>
                        <a:solidFill>
                          <a:schemeClr val="tx1"/>
                        </a:solidFill>
                        <a:effectLst/>
                        <a:latin typeface="Arial" pitchFamily="-110" charset="0"/>
                        <a:ea typeface="MS Mincho" pitchFamily="49" charset="-128"/>
                        <a:cs typeface="Microsoft Sans Serif" pitchFamily="-110" charset="0"/>
                      </a:endParaRPr>
                    </a:p>
                  </a:txBody>
                  <a:tcPr horzOverflow="overflow">
                    <a:lnL>
                      <a:noFill/>
                    </a:lnL>
                    <a:lnR cap="flat">
                      <a:noFill/>
                    </a:lnR>
                    <a:lnT>
                      <a:noFill/>
                    </a:lnT>
                    <a:lnB>
                      <a:noFill/>
                    </a:lnB>
                    <a:lnTlToBr>
                      <a:noFill/>
                    </a:lnTlToBr>
                    <a:lnBlToTr>
                      <a:noFill/>
                    </a:lnBlToTr>
                    <a:noFill/>
                  </a:tcPr>
                </a:tc>
              </a:tr>
              <a:tr h="4587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900" b="0" i="0" u="none" strike="noStrike" cap="none" normalizeH="0" baseline="0">
                          <a:ln>
                            <a:noFill/>
                          </a:ln>
                          <a:solidFill>
                            <a:schemeClr val="tx1"/>
                          </a:solidFill>
                          <a:effectLst/>
                          <a:latin typeface="Microsoft Sans Serif" pitchFamily="-110" charset="0"/>
                          <a:ea typeface="MS Mincho" pitchFamily="49" charset="-128"/>
                          <a:cs typeface="Microsoft Sans Serif" pitchFamily="-110" charset="0"/>
                        </a:rPr>
                        <a:t>Limit portion size of meals </a:t>
                      </a:r>
                      <a:endParaRPr kumimoji="0" lang="en-GB" sz="3200" b="0" i="0" u="none" strike="noStrike" cap="none" normalizeH="0" baseline="0">
                        <a:ln>
                          <a:noFill/>
                        </a:ln>
                        <a:solidFill>
                          <a:schemeClr val="tx1"/>
                        </a:solidFill>
                        <a:effectLst/>
                        <a:latin typeface="Arial" pitchFamily="-110" charset="0"/>
                        <a:ea typeface="MS Mincho" pitchFamily="49" charset="-128"/>
                        <a:cs typeface="Microsoft Sans Serif" pitchFamily="-110"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900" b="0" i="0" u="none" strike="noStrike" cap="none" normalizeH="0" baseline="0">
                          <a:ln>
                            <a:noFill/>
                          </a:ln>
                          <a:solidFill>
                            <a:schemeClr val="tx1"/>
                          </a:solidFill>
                          <a:effectLst/>
                          <a:latin typeface="Microsoft Sans Serif" pitchFamily="-110" charset="0"/>
                          <a:ea typeface="MS Mincho" pitchFamily="49" charset="-128"/>
                          <a:cs typeface="Microsoft Sans Serif" pitchFamily="-110" charset="0"/>
                        </a:rPr>
                        <a:t>Contact district for support </a:t>
                      </a:r>
                      <a:endParaRPr kumimoji="0" lang="en-GB" sz="3200" b="0" i="0" u="none" strike="noStrike" cap="none" normalizeH="0" baseline="0">
                        <a:ln>
                          <a:noFill/>
                        </a:ln>
                        <a:solidFill>
                          <a:schemeClr val="tx1"/>
                        </a:solidFill>
                        <a:effectLst/>
                        <a:latin typeface="Arial" pitchFamily="-110" charset="0"/>
                        <a:ea typeface="MS Mincho" pitchFamily="49" charset="-128"/>
                        <a:cs typeface="Microsoft Sans Serif" pitchFamily="-110" charset="0"/>
                      </a:endParaRPr>
                    </a:p>
                  </a:txBody>
                  <a:tcPr horzOverflow="overflow">
                    <a:lnL>
                      <a:noFill/>
                    </a:lnL>
                    <a:lnR cap="flat">
                      <a:noFill/>
                    </a:lnR>
                    <a:lnT>
                      <a:noFill/>
                    </a:lnT>
                    <a:lnB>
                      <a:noFill/>
                    </a:lnB>
                    <a:lnTlToBr>
                      <a:noFill/>
                    </a:lnTlToBr>
                    <a:lnBlToTr>
                      <a:noFill/>
                    </a:lnBlToTr>
                    <a:noFill/>
                  </a:tcPr>
                </a:tc>
              </a:tr>
              <a:tr h="4572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900" b="0" i="0" u="none" strike="noStrike" cap="none" normalizeH="0" baseline="0">
                          <a:ln>
                            <a:noFill/>
                          </a:ln>
                          <a:solidFill>
                            <a:schemeClr val="tx1"/>
                          </a:solidFill>
                          <a:effectLst/>
                          <a:latin typeface="Microsoft Sans Serif" pitchFamily="-110" charset="0"/>
                          <a:ea typeface="MS Mincho" pitchFamily="49" charset="-128"/>
                          <a:cs typeface="Microsoft Sans Serif" pitchFamily="-110" charset="0"/>
                        </a:rPr>
                        <a:t>Rely on piecework </a:t>
                      </a:r>
                      <a:endParaRPr kumimoji="0" lang="en-GB" sz="3200" b="0" i="0" u="none" strike="noStrike" cap="none" normalizeH="0" baseline="0">
                        <a:ln>
                          <a:noFill/>
                        </a:ln>
                        <a:solidFill>
                          <a:schemeClr val="tx1"/>
                        </a:solidFill>
                        <a:effectLst/>
                        <a:latin typeface="Arial" pitchFamily="-110" charset="0"/>
                        <a:ea typeface="MS Mincho" pitchFamily="49" charset="-128"/>
                        <a:cs typeface="Microsoft Sans Serif" pitchFamily="-110"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900" b="0" i="0" u="none" strike="noStrike" cap="none" normalizeH="0" baseline="0">
                          <a:ln>
                            <a:noFill/>
                          </a:ln>
                          <a:solidFill>
                            <a:schemeClr val="tx1"/>
                          </a:solidFill>
                          <a:effectLst/>
                          <a:latin typeface="Microsoft Sans Serif" pitchFamily="-110" charset="0"/>
                          <a:ea typeface="MS Mincho" pitchFamily="49" charset="-128"/>
                          <a:cs typeface="Microsoft Sans Serif" pitchFamily="-110" charset="0"/>
                        </a:rPr>
                        <a:t>Go on a training course at own cost </a:t>
                      </a:r>
                      <a:endParaRPr kumimoji="0" lang="en-GB" sz="3200" b="0" i="0" u="none" strike="noStrike" cap="none" normalizeH="0" baseline="0">
                        <a:ln>
                          <a:noFill/>
                        </a:ln>
                        <a:solidFill>
                          <a:schemeClr val="tx1"/>
                        </a:solidFill>
                        <a:effectLst/>
                        <a:latin typeface="Arial" pitchFamily="-110" charset="0"/>
                        <a:ea typeface="MS Mincho" pitchFamily="49" charset="-128"/>
                        <a:cs typeface="Microsoft Sans Serif" pitchFamily="-110" charset="0"/>
                      </a:endParaRPr>
                    </a:p>
                  </a:txBody>
                  <a:tcPr horzOverflow="overflow">
                    <a:lnL>
                      <a:noFill/>
                    </a:lnL>
                    <a:lnR cap="flat">
                      <a:noFill/>
                    </a:lnR>
                    <a:lnT>
                      <a:noFill/>
                    </a:lnT>
                    <a:lnB>
                      <a:noFill/>
                    </a:lnB>
                    <a:lnTlToBr>
                      <a:noFill/>
                    </a:lnTlToBr>
                    <a:lnBlToTr>
                      <a:noFill/>
                    </a:lnBlToTr>
                    <a:noFill/>
                  </a:tcPr>
                </a:tc>
              </a:tr>
              <a:tr h="4587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900" b="0" i="0" u="none" strike="noStrike" cap="none" normalizeH="0" baseline="0">
                          <a:ln>
                            <a:noFill/>
                          </a:ln>
                          <a:solidFill>
                            <a:schemeClr val="tx1"/>
                          </a:solidFill>
                          <a:effectLst/>
                          <a:latin typeface="Microsoft Sans Serif" pitchFamily="-110" charset="0"/>
                          <a:ea typeface="MS Mincho" pitchFamily="49" charset="-128"/>
                          <a:cs typeface="Microsoft Sans Serif" pitchFamily="-110" charset="0"/>
                        </a:rPr>
                        <a:t>Borrow food </a:t>
                      </a:r>
                      <a:endParaRPr kumimoji="0" lang="en-GB" sz="3200" b="0" i="0" u="none" strike="noStrike" cap="none" normalizeH="0" baseline="0">
                        <a:ln>
                          <a:noFill/>
                        </a:ln>
                        <a:solidFill>
                          <a:schemeClr val="tx1"/>
                        </a:solidFill>
                        <a:effectLst/>
                        <a:latin typeface="Arial" pitchFamily="-110" charset="0"/>
                        <a:ea typeface="MS Mincho" pitchFamily="49" charset="-128"/>
                        <a:cs typeface="Microsoft Sans Serif" pitchFamily="-110"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900" b="0" i="0" u="none" strike="noStrike" cap="none" normalizeH="0" baseline="0">
                          <a:ln>
                            <a:noFill/>
                          </a:ln>
                          <a:solidFill>
                            <a:schemeClr val="tx1"/>
                          </a:solidFill>
                          <a:effectLst/>
                          <a:latin typeface="Microsoft Sans Serif" pitchFamily="-110" charset="0"/>
                          <a:ea typeface="MS Mincho" pitchFamily="49" charset="-128"/>
                          <a:cs typeface="Microsoft Sans Serif" pitchFamily="-110" charset="0"/>
                        </a:rPr>
                        <a:t>Try to access a grant </a:t>
                      </a:r>
                      <a:endParaRPr kumimoji="0" lang="en-GB" sz="3200" b="0" i="0" u="none" strike="noStrike" cap="none" normalizeH="0" baseline="0">
                        <a:ln>
                          <a:noFill/>
                        </a:ln>
                        <a:solidFill>
                          <a:schemeClr val="tx1"/>
                        </a:solidFill>
                        <a:effectLst/>
                        <a:latin typeface="Arial" pitchFamily="-110" charset="0"/>
                        <a:ea typeface="MS Mincho" pitchFamily="49" charset="-128"/>
                        <a:cs typeface="Microsoft Sans Serif" pitchFamily="-110" charset="0"/>
                      </a:endParaRPr>
                    </a:p>
                  </a:txBody>
                  <a:tcPr horzOverflow="overflow">
                    <a:lnL>
                      <a:noFill/>
                    </a:lnL>
                    <a:lnR cap="flat">
                      <a:noFill/>
                    </a:lnR>
                    <a:lnT>
                      <a:noFill/>
                    </a:lnT>
                    <a:lnB>
                      <a:noFill/>
                    </a:lnB>
                    <a:lnTlToBr>
                      <a:noFill/>
                    </a:lnTlToBr>
                    <a:lnBlToTr>
                      <a:noFill/>
                    </a:lnBlToTr>
                    <a:noFill/>
                  </a:tcPr>
                </a:tc>
              </a:tr>
              <a:tr h="4572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900" b="0" i="0" u="none" strike="noStrike" cap="none" normalizeH="0" baseline="0">
                          <a:ln>
                            <a:noFill/>
                          </a:ln>
                          <a:solidFill>
                            <a:schemeClr val="tx1"/>
                          </a:solidFill>
                          <a:effectLst/>
                          <a:latin typeface="Microsoft Sans Serif" pitchFamily="-110" charset="0"/>
                          <a:ea typeface="MS Mincho" pitchFamily="49" charset="-128"/>
                          <a:cs typeface="Microsoft Sans Serif" pitchFamily="-110" charset="0"/>
                        </a:rPr>
                        <a:t>Eat elsewhere </a:t>
                      </a:r>
                      <a:endParaRPr kumimoji="0" lang="en-GB" sz="3200" b="0" i="0" u="none" strike="noStrike" cap="none" normalizeH="0" baseline="0">
                        <a:ln>
                          <a:noFill/>
                        </a:ln>
                        <a:solidFill>
                          <a:schemeClr val="tx1"/>
                        </a:solidFill>
                        <a:effectLst/>
                        <a:latin typeface="Arial" pitchFamily="-110" charset="0"/>
                        <a:ea typeface="MS Mincho" pitchFamily="49" charset="-128"/>
                        <a:cs typeface="Microsoft Sans Serif" pitchFamily="-110"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900" b="0" i="0" u="none" strike="noStrike" cap="none" normalizeH="0" baseline="0">
                          <a:ln>
                            <a:noFill/>
                          </a:ln>
                          <a:solidFill>
                            <a:schemeClr val="tx1"/>
                          </a:solidFill>
                          <a:effectLst/>
                          <a:latin typeface="Microsoft Sans Serif" pitchFamily="-110" charset="0"/>
                          <a:ea typeface="MS Mincho" pitchFamily="49" charset="-128"/>
                          <a:cs typeface="Microsoft Sans Serif" pitchFamily="-110" charset="0"/>
                        </a:rPr>
                        <a:t>Start/improve home garden </a:t>
                      </a:r>
                      <a:endParaRPr kumimoji="0" lang="en-GB" sz="3200" b="0" i="0" u="none" strike="noStrike" cap="none" normalizeH="0" baseline="0">
                        <a:ln>
                          <a:noFill/>
                        </a:ln>
                        <a:solidFill>
                          <a:schemeClr val="tx1"/>
                        </a:solidFill>
                        <a:effectLst/>
                        <a:latin typeface="Arial" pitchFamily="-110" charset="0"/>
                        <a:ea typeface="MS Mincho" pitchFamily="49" charset="-128"/>
                        <a:cs typeface="Microsoft Sans Serif" pitchFamily="-110" charset="0"/>
                      </a:endParaRPr>
                    </a:p>
                  </a:txBody>
                  <a:tcPr horzOverflow="overflow">
                    <a:lnL>
                      <a:noFill/>
                    </a:lnL>
                    <a:lnR cap="flat">
                      <a:noFill/>
                    </a:lnR>
                    <a:lnT>
                      <a:noFill/>
                    </a:lnT>
                    <a:lnB>
                      <a:noFill/>
                    </a:lnB>
                    <a:lnTlToBr>
                      <a:noFill/>
                    </a:lnTlToBr>
                    <a:lnBlToTr>
                      <a:noFill/>
                    </a:lnBlToTr>
                    <a:noFill/>
                  </a:tcPr>
                </a:tc>
              </a:tr>
              <a:tr h="9112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900" b="0" i="0" u="none" strike="noStrike" cap="none" normalizeH="0" baseline="0">
                          <a:ln>
                            <a:noFill/>
                          </a:ln>
                          <a:solidFill>
                            <a:schemeClr val="tx1"/>
                          </a:solidFill>
                          <a:effectLst/>
                          <a:latin typeface="Microsoft Sans Serif" pitchFamily="-110" charset="0"/>
                          <a:ea typeface="MS Mincho" pitchFamily="49" charset="-128"/>
                          <a:cs typeface="Microsoft Sans Serif" pitchFamily="-110" charset="0"/>
                        </a:rPr>
                        <a:t>Purchase food on credit </a:t>
                      </a:r>
                      <a:endParaRPr kumimoji="0" lang="en-GB" sz="3200" b="0" i="0" u="none" strike="noStrike" cap="none" normalizeH="0" baseline="0">
                        <a:ln>
                          <a:noFill/>
                        </a:ln>
                        <a:solidFill>
                          <a:schemeClr val="tx1"/>
                        </a:solidFill>
                        <a:effectLst/>
                        <a:latin typeface="Arial" pitchFamily="-110" charset="0"/>
                        <a:ea typeface="MS Mincho" pitchFamily="49" charset="-128"/>
                        <a:cs typeface="Microsoft Sans Serif" pitchFamily="-110" charset="0"/>
                      </a:endParaRPr>
                    </a:p>
                  </a:txBody>
                  <a:tcP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4400" b="0" i="0" u="none" strike="noStrike" cap="none" normalizeH="0" baseline="0">
                        <a:ln>
                          <a:noFill/>
                        </a:ln>
                        <a:solidFill>
                          <a:schemeClr val="tx1"/>
                        </a:solidFill>
                        <a:effectLst/>
                        <a:latin typeface="Times New Roman" pitchFamily="-110" charset="0"/>
                      </a:endParaRPr>
                    </a:p>
                  </a:txBody>
                  <a:tcP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TextBox 3"/>
          <p:cNvSpPr txBox="1"/>
          <p:nvPr/>
        </p:nvSpPr>
        <p:spPr>
          <a:xfrm>
            <a:off x="6096000" y="6412468"/>
            <a:ext cx="2797175" cy="369332"/>
          </a:xfrm>
          <a:prstGeom prst="rect">
            <a:avLst/>
          </a:prstGeom>
          <a:noFill/>
        </p:spPr>
        <p:txBody>
          <a:bodyPr wrap="square" rtlCol="0">
            <a:spAutoFit/>
          </a:bodyPr>
          <a:lstStyle/>
          <a:p>
            <a:r>
              <a:rPr lang="en-US" dirty="0" smtClean="0"/>
              <a:t>(Ziervogel et al, 2006)</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38" name="Rectangle 70"/>
          <p:cNvSpPr>
            <a:spLocks noGrp="1" noChangeArrowheads="1"/>
          </p:cNvSpPr>
          <p:nvPr>
            <p:ph type="title"/>
          </p:nvPr>
        </p:nvSpPr>
        <p:spPr>
          <a:xfrm>
            <a:off x="976313" y="333375"/>
            <a:ext cx="7772400" cy="1143000"/>
          </a:xfrm>
        </p:spPr>
        <p:txBody>
          <a:bodyPr/>
          <a:lstStyle/>
          <a:p>
            <a:pPr algn="r"/>
            <a:r>
              <a:rPr lang="en-GB">
                <a:latin typeface="Microsoft Sans Serif" pitchFamily="-110" charset="0"/>
              </a:rPr>
              <a:t>Water in Sekhukhune</a:t>
            </a:r>
            <a:endParaRPr lang="en-US">
              <a:latin typeface="Microsoft Sans Serif" pitchFamily="-110" charset="0"/>
            </a:endParaRPr>
          </a:p>
        </p:txBody>
      </p:sp>
      <p:pic>
        <p:nvPicPr>
          <p:cNvPr id="7314" name="Picture 146" descr="sek fieldwork feb06 wheelbarrow"/>
          <p:cNvPicPr>
            <a:picLocks noGrp="1" noChangeAspect="1" noChangeArrowheads="1"/>
          </p:cNvPicPr>
          <p:nvPr>
            <p:ph sz="quarter" idx="1"/>
          </p:nvPr>
        </p:nvPicPr>
        <p:blipFill>
          <a:blip r:embed="rId3"/>
          <a:srcRect/>
          <a:stretch>
            <a:fillRect/>
          </a:stretch>
        </p:blipFill>
        <p:spPr>
          <a:xfrm>
            <a:off x="-36513" y="-3175"/>
            <a:ext cx="3132138" cy="2352675"/>
          </a:xfrm>
        </p:spPr>
      </p:pic>
      <p:graphicFrame>
        <p:nvGraphicFramePr>
          <p:cNvPr id="7519" name="Object 351"/>
          <p:cNvGraphicFramePr>
            <a:graphicFrameLocks noGrp="1" noChangeAspect="1"/>
          </p:cNvGraphicFramePr>
          <p:nvPr>
            <p:ph sz="quarter" idx="2"/>
          </p:nvPr>
        </p:nvGraphicFramePr>
        <p:xfrm>
          <a:off x="107950" y="2673350"/>
          <a:ext cx="8893175" cy="1152525"/>
        </p:xfrm>
        <a:graphic>
          <a:graphicData uri="http://schemas.openxmlformats.org/presentationml/2006/ole">
            <p:oleObj spid="_x0000_s44035" name="Document" r:id="rId4" imgW="7150100" imgH="927100" progId="Word.Document.8">
              <p:embed/>
            </p:oleObj>
          </a:graphicData>
        </a:graphic>
      </p:graphicFrame>
      <p:sp>
        <p:nvSpPr>
          <p:cNvPr id="7317" name="Rectangle 149"/>
          <p:cNvSpPr>
            <a:spLocks noGrp="1" noChangeArrowheads="1"/>
          </p:cNvSpPr>
          <p:nvPr>
            <p:ph type="body" sz="half" idx="3"/>
          </p:nvPr>
        </p:nvSpPr>
        <p:spPr>
          <a:xfrm>
            <a:off x="395288" y="4076700"/>
            <a:ext cx="8747125" cy="2447925"/>
          </a:xfrm>
        </p:spPr>
        <p:txBody>
          <a:bodyPr>
            <a:normAutofit lnSpcReduction="10000"/>
          </a:bodyPr>
          <a:lstStyle/>
          <a:p>
            <a:pPr>
              <a:lnSpc>
                <a:spcPct val="90000"/>
              </a:lnSpc>
              <a:buFontTx/>
              <a:buNone/>
            </a:pPr>
            <a:r>
              <a:rPr lang="en-US" sz="2800" dirty="0">
                <a:latin typeface="Microsoft Sans Serif" pitchFamily="-110" charset="0"/>
              </a:rPr>
              <a:t>Water: central to development in the district</a:t>
            </a:r>
          </a:p>
          <a:p>
            <a:pPr lvl="1">
              <a:lnSpc>
                <a:spcPct val="90000"/>
              </a:lnSpc>
            </a:pPr>
            <a:r>
              <a:rPr lang="en-US" sz="2400" dirty="0">
                <a:latin typeface="Microsoft Sans Serif" pitchFamily="-110" charset="0"/>
              </a:rPr>
              <a:t>supply of basic services</a:t>
            </a:r>
          </a:p>
          <a:p>
            <a:pPr lvl="1">
              <a:lnSpc>
                <a:spcPct val="90000"/>
              </a:lnSpc>
            </a:pPr>
            <a:r>
              <a:rPr lang="en-US" sz="2400" dirty="0">
                <a:latin typeface="Microsoft Sans Serif" pitchFamily="-110" charset="0"/>
              </a:rPr>
              <a:t>water for agriculture </a:t>
            </a:r>
          </a:p>
          <a:p>
            <a:pPr lvl="1">
              <a:lnSpc>
                <a:spcPct val="90000"/>
              </a:lnSpc>
              <a:buFontTx/>
              <a:buNone/>
            </a:pPr>
            <a:r>
              <a:rPr lang="en-US" sz="2400" dirty="0">
                <a:latin typeface="Microsoft Sans Serif" pitchFamily="-110" charset="0"/>
              </a:rPr>
              <a:t>	</a:t>
            </a:r>
            <a:r>
              <a:rPr lang="en-US" sz="2400" i="1" dirty="0">
                <a:latin typeface="Microsoft Sans Serif" pitchFamily="-110" charset="0"/>
              </a:rPr>
              <a:t>(commercial agriculture, small-scale market-oriented agriculture and subsistence)</a:t>
            </a:r>
          </a:p>
          <a:p>
            <a:pPr lvl="1">
              <a:lnSpc>
                <a:spcPct val="90000"/>
              </a:lnSpc>
            </a:pPr>
            <a:r>
              <a:rPr lang="en-US" sz="2400" dirty="0">
                <a:latin typeface="Microsoft Sans Serif" pitchFamily="-110" charset="0"/>
              </a:rPr>
              <a:t>water for expanding mining sector </a:t>
            </a:r>
          </a:p>
          <a:p>
            <a:pPr>
              <a:lnSpc>
                <a:spcPct val="90000"/>
              </a:lnSpc>
              <a:buFontTx/>
              <a:buNone/>
            </a:pPr>
            <a:endParaRPr lang="en-US" sz="2800" dirty="0">
              <a:solidFill>
                <a:schemeClr val="accent2"/>
              </a:solidFill>
              <a:latin typeface="Microsoft Sans Serif" pitchFamily="-110" charset="0"/>
            </a:endParaRPr>
          </a:p>
        </p:txBody>
      </p:sp>
      <p:sp>
        <p:nvSpPr>
          <p:cNvPr id="6" name="TextBox 5"/>
          <p:cNvSpPr txBox="1"/>
          <p:nvPr/>
        </p:nvSpPr>
        <p:spPr>
          <a:xfrm>
            <a:off x="0" y="2103279"/>
            <a:ext cx="2743200" cy="246221"/>
          </a:xfrm>
          <a:prstGeom prst="rect">
            <a:avLst/>
          </a:prstGeom>
          <a:noFill/>
        </p:spPr>
        <p:txBody>
          <a:bodyPr wrap="square" rtlCol="0">
            <a:spAutoFit/>
          </a:bodyPr>
          <a:lstStyle/>
          <a:p>
            <a:r>
              <a:rPr lang="en-US" sz="1000" dirty="0" smtClean="0"/>
              <a:t>By Gina Ziervogel</a:t>
            </a:r>
            <a:endParaRPr lang="en-US" sz="1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smtClean="0"/>
              <a:t>Ethekwini</a:t>
            </a:r>
            <a:r>
              <a:rPr lang="en-US" sz="2800" dirty="0" smtClean="0"/>
              <a:t> Municipal Climate Protection </a:t>
            </a:r>
            <a:r>
              <a:rPr lang="en-US" sz="2800" dirty="0" err="1" smtClean="0"/>
              <a:t>Programme</a:t>
            </a:r>
            <a:r>
              <a:rPr lang="en-US" sz="2800" dirty="0" smtClean="0"/>
              <a:t> (MCPP) – Climate smart Durban</a:t>
            </a:r>
            <a:endParaRPr lang="en-US" dirty="0"/>
          </a:p>
        </p:txBody>
      </p:sp>
      <p:sp>
        <p:nvSpPr>
          <p:cNvPr id="3" name="Content Placeholder 2"/>
          <p:cNvSpPr>
            <a:spLocks noGrp="1"/>
          </p:cNvSpPr>
          <p:nvPr>
            <p:ph idx="1"/>
          </p:nvPr>
        </p:nvSpPr>
        <p:spPr>
          <a:xfrm>
            <a:off x="457200" y="1775191"/>
            <a:ext cx="8229600" cy="4854209"/>
          </a:xfrm>
        </p:spPr>
        <p:txBody>
          <a:bodyPr>
            <a:normAutofit fontScale="77500" lnSpcReduction="20000"/>
          </a:bodyPr>
          <a:lstStyle/>
          <a:p>
            <a:r>
              <a:rPr lang="en-US" dirty="0" smtClean="0"/>
              <a:t>Phase 1: the Climatic Future for Durban Report (2006)</a:t>
            </a:r>
          </a:p>
          <a:p>
            <a:pPr lvl="1"/>
            <a:r>
              <a:rPr lang="en-US" dirty="0" smtClean="0"/>
              <a:t>assessed the local impacts of climate change on the municipality and proposed possible responses;</a:t>
            </a:r>
          </a:p>
          <a:p>
            <a:r>
              <a:rPr lang="en-US" dirty="0" smtClean="0"/>
              <a:t>Phase 2: a Headline Adaptation Strategy</a:t>
            </a:r>
          </a:p>
          <a:p>
            <a:pPr lvl="1"/>
            <a:r>
              <a:rPr lang="en-US" dirty="0" smtClean="0"/>
              <a:t>key interventions required by the municipality to adapt to climate change</a:t>
            </a:r>
          </a:p>
          <a:p>
            <a:r>
              <a:rPr lang="en-US" dirty="0" smtClean="0"/>
              <a:t>Phase 3: Urban Integrated Assessment Framework (in progress)</a:t>
            </a:r>
          </a:p>
          <a:p>
            <a:pPr lvl="1"/>
            <a:r>
              <a:rPr lang="en-US" dirty="0" smtClean="0"/>
              <a:t>Simulate and evaluate strategic development in the city in the context of climate change</a:t>
            </a:r>
          </a:p>
          <a:p>
            <a:r>
              <a:rPr lang="en-US" dirty="0" smtClean="0"/>
              <a:t>Phase 4: mainstreaming of climate change concerns into city planning and development. </a:t>
            </a:r>
          </a:p>
          <a:p>
            <a:pPr lvl="1"/>
            <a:r>
              <a:rPr lang="en-US" dirty="0" smtClean="0"/>
              <a:t>climate neutrality as a goal for the 2010 FIFA Soccer World Cup</a:t>
            </a:r>
          </a:p>
          <a:p>
            <a:pPr lvl="1"/>
            <a:r>
              <a:rPr lang="en-US" dirty="0" smtClean="0"/>
              <a:t>Climate Protection Branch within the Environmental Planning and Climate Protection Department. </a:t>
            </a:r>
            <a:endParaRPr lang="en-US" dirty="0"/>
          </a:p>
        </p:txBody>
      </p:sp>
      <p:sp>
        <p:nvSpPr>
          <p:cNvPr id="4" name="TextBox 3"/>
          <p:cNvSpPr txBox="1"/>
          <p:nvPr/>
        </p:nvSpPr>
        <p:spPr>
          <a:xfrm>
            <a:off x="7032625" y="6444734"/>
            <a:ext cx="2111375" cy="369332"/>
          </a:xfrm>
          <a:prstGeom prst="rect">
            <a:avLst/>
          </a:prstGeom>
          <a:noFill/>
        </p:spPr>
        <p:txBody>
          <a:bodyPr wrap="square" rtlCol="0">
            <a:spAutoFit/>
          </a:bodyPr>
          <a:lstStyle/>
          <a:p>
            <a:r>
              <a:rPr lang="en-US" dirty="0" smtClean="0"/>
              <a:t>(Roberts, undated)</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7" name="Rectangle 3"/>
          <p:cNvSpPr>
            <a:spLocks noGrp="1" noRot="1" noChangeArrowheads="1"/>
          </p:cNvSpPr>
          <p:nvPr>
            <p:ph type="title"/>
          </p:nvPr>
        </p:nvSpPr>
        <p:spPr>
          <a:xfrm>
            <a:off x="107950" y="260350"/>
            <a:ext cx="8893175" cy="1143000"/>
          </a:xfrm>
        </p:spPr>
        <p:txBody>
          <a:bodyPr/>
          <a:lstStyle/>
          <a:p>
            <a:pPr eaLnBrk="1" hangingPunct="1">
              <a:defRPr/>
            </a:pPr>
            <a:r>
              <a:rPr lang="en-GB" sz="2800">
                <a:latin typeface="Microsoft Sans Serif" charset="0"/>
                <a:ea typeface="+mj-ea"/>
                <a:cs typeface="+mj-cs"/>
              </a:rPr>
              <a:t>Perceived strategies to respond to water stress</a:t>
            </a:r>
            <a:endParaRPr lang="en-US" sz="2800">
              <a:latin typeface="Microsoft Sans Serif" charset="0"/>
              <a:ea typeface="+mj-ea"/>
              <a:cs typeface="+mj-cs"/>
            </a:endParaRPr>
          </a:p>
        </p:txBody>
      </p:sp>
      <p:graphicFrame>
        <p:nvGraphicFramePr>
          <p:cNvPr id="26626" name="Object 2"/>
          <p:cNvGraphicFramePr>
            <a:graphicFrameLocks noGrp="1" noChangeAspect="1"/>
          </p:cNvGraphicFramePr>
          <p:nvPr>
            <p:ph idx="1"/>
          </p:nvPr>
        </p:nvGraphicFramePr>
        <p:xfrm>
          <a:off x="317500" y="1774825"/>
          <a:ext cx="13936663" cy="4751388"/>
        </p:xfrm>
        <a:graphic>
          <a:graphicData uri="http://schemas.openxmlformats.org/presentationml/2006/ole">
            <p:oleObj spid="_x0000_s45059" name="Document" r:id="rId3" imgW="8382000" imgH="2857500" progId="Word.Document.8">
              <p:embed/>
            </p:oleObj>
          </a:graphicData>
        </a:graphic>
      </p:graphicFrame>
      <p:sp>
        <p:nvSpPr>
          <p:cNvPr id="4" name="TextBox 3"/>
          <p:cNvSpPr txBox="1"/>
          <p:nvPr/>
        </p:nvSpPr>
        <p:spPr>
          <a:xfrm>
            <a:off x="6096000" y="6248400"/>
            <a:ext cx="2797175" cy="369332"/>
          </a:xfrm>
          <a:prstGeom prst="rect">
            <a:avLst/>
          </a:prstGeom>
          <a:noFill/>
        </p:spPr>
        <p:txBody>
          <a:bodyPr wrap="square" rtlCol="0">
            <a:spAutoFit/>
          </a:bodyPr>
          <a:lstStyle/>
          <a:p>
            <a:r>
              <a:rPr lang="en-US" dirty="0" smtClean="0"/>
              <a:t>(Ziervogel et al, 2006)</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2"/>
          <p:cNvSpPr>
            <a:spLocks noGrp="1" noRot="1" noChangeArrowheads="1"/>
          </p:cNvSpPr>
          <p:nvPr>
            <p:ph type="title"/>
          </p:nvPr>
        </p:nvSpPr>
        <p:spPr/>
        <p:txBody>
          <a:bodyPr>
            <a:normAutofit fontScale="90000"/>
          </a:bodyPr>
          <a:lstStyle/>
          <a:p>
            <a:pPr eaLnBrk="1" hangingPunct="1">
              <a:defRPr/>
            </a:pPr>
            <a:r>
              <a:rPr lang="sv-SE" sz="3200">
                <a:latin typeface="Microsoft Sans Serif" charset="0"/>
                <a:ea typeface="+mj-ea"/>
                <a:cs typeface="+mj-cs"/>
              </a:rPr>
              <a:t>Need for adaptive strategies </a:t>
            </a:r>
            <a:br>
              <a:rPr lang="sv-SE" sz="3200">
                <a:latin typeface="Microsoft Sans Serif" charset="0"/>
                <a:ea typeface="+mj-ea"/>
                <a:cs typeface="+mj-cs"/>
              </a:rPr>
            </a:br>
            <a:r>
              <a:rPr lang="sv-SE" sz="3200">
                <a:latin typeface="Microsoft Sans Serif" charset="0"/>
                <a:ea typeface="+mj-ea"/>
                <a:cs typeface="+mj-cs"/>
              </a:rPr>
              <a:t>(linking water and livelihoods)</a:t>
            </a:r>
            <a:br>
              <a:rPr lang="sv-SE" sz="3200">
                <a:latin typeface="Microsoft Sans Serif" charset="0"/>
                <a:ea typeface="+mj-ea"/>
                <a:cs typeface="+mj-cs"/>
              </a:rPr>
            </a:br>
            <a:endParaRPr lang="en-US" sz="3200">
              <a:latin typeface="Microsoft Sans Serif" charset="0"/>
              <a:ea typeface="+mj-ea"/>
              <a:cs typeface="+mj-cs"/>
            </a:endParaRPr>
          </a:p>
        </p:txBody>
      </p:sp>
      <p:sp>
        <p:nvSpPr>
          <p:cNvPr id="84995" name="Rectangle 3"/>
          <p:cNvSpPr>
            <a:spLocks noGrp="1" noRot="1" noChangeArrowheads="1"/>
          </p:cNvSpPr>
          <p:nvPr>
            <p:ph type="body" sz="half" idx="1"/>
          </p:nvPr>
        </p:nvSpPr>
        <p:spPr>
          <a:xfrm>
            <a:off x="755650" y="1698625"/>
            <a:ext cx="7993063" cy="4826000"/>
          </a:xfrm>
        </p:spPr>
        <p:txBody>
          <a:bodyPr/>
          <a:lstStyle/>
          <a:p>
            <a:pPr eaLnBrk="1" hangingPunct="1">
              <a:buFont typeface="Wingdings" charset="2"/>
              <a:buNone/>
              <a:defRPr/>
            </a:pPr>
            <a:endParaRPr lang="en-GB" sz="2400" dirty="0">
              <a:ea typeface="+mn-ea"/>
              <a:cs typeface="+mn-cs"/>
            </a:endParaRPr>
          </a:p>
          <a:p>
            <a:pPr eaLnBrk="1" hangingPunct="1">
              <a:buFont typeface="Wingdings" charset="2"/>
              <a:buChar char="§"/>
              <a:defRPr/>
            </a:pPr>
            <a:r>
              <a:rPr lang="en-GB" sz="2400" dirty="0">
                <a:ea typeface="+mn-ea"/>
                <a:cs typeface="+mn-cs"/>
              </a:rPr>
              <a:t>Access to water can impact livelihood security </a:t>
            </a:r>
          </a:p>
          <a:p>
            <a:pPr marL="692150" lvl="1" indent="-347663" eaLnBrk="1" hangingPunct="1">
              <a:buFont typeface="Wingdings" charset="2"/>
              <a:buChar char="§"/>
              <a:defRPr/>
            </a:pPr>
            <a:r>
              <a:rPr lang="en-GB" sz="2200" dirty="0"/>
              <a:t>Directly </a:t>
            </a:r>
            <a:r>
              <a:rPr lang="en-GB" sz="2200" dirty="0" err="1">
                <a:sym typeface="Wingdings" charset="2"/>
              </a:rPr>
              <a:t></a:t>
            </a:r>
            <a:r>
              <a:rPr lang="en-GB" sz="2200" dirty="0">
                <a:sym typeface="Wingdings" charset="2"/>
              </a:rPr>
              <a:t> agriculture and livestock, drinking and domestic use</a:t>
            </a:r>
          </a:p>
          <a:p>
            <a:pPr marL="692150" lvl="1" indent="-347663" eaLnBrk="1" hangingPunct="1">
              <a:buFont typeface="Wingdings" charset="2"/>
              <a:buChar char="§"/>
              <a:defRPr/>
            </a:pPr>
            <a:r>
              <a:rPr lang="en-GB" sz="2200" dirty="0">
                <a:sym typeface="Wingdings" charset="2"/>
              </a:rPr>
              <a:t>Indirectly </a:t>
            </a:r>
            <a:r>
              <a:rPr lang="en-GB" sz="2200" dirty="0" err="1">
                <a:sym typeface="Wingdings" charset="2"/>
              </a:rPr>
              <a:t></a:t>
            </a:r>
            <a:r>
              <a:rPr lang="en-GB" sz="2200" dirty="0">
                <a:sym typeface="Wingdings" charset="2"/>
              </a:rPr>
              <a:t> mining, food prices</a:t>
            </a:r>
            <a:endParaRPr lang="en-GB" sz="2200" dirty="0"/>
          </a:p>
          <a:p>
            <a:pPr eaLnBrk="1" hangingPunct="1">
              <a:buFont typeface="Wingdings" charset="2"/>
              <a:buChar char="§"/>
              <a:defRPr/>
            </a:pPr>
            <a:endParaRPr lang="en-GB" sz="2400" dirty="0">
              <a:ea typeface="+mn-ea"/>
              <a:cs typeface="+mn-cs"/>
              <a:sym typeface="Wingdings" charset="2"/>
            </a:endParaRPr>
          </a:p>
          <a:p>
            <a:pPr eaLnBrk="1" hangingPunct="1">
              <a:buFont typeface="Wingdings" charset="2"/>
              <a:buChar char="§"/>
              <a:defRPr/>
            </a:pPr>
            <a:r>
              <a:rPr lang="en-GB" sz="2400" dirty="0">
                <a:ea typeface="+mn-ea"/>
                <a:cs typeface="+mn-cs"/>
              </a:rPr>
              <a:t>Yet, water decisions made </a:t>
            </a:r>
          </a:p>
          <a:p>
            <a:pPr marL="692150" lvl="1" indent="-347663" eaLnBrk="1" hangingPunct="1">
              <a:buFont typeface="Wingdings" charset="2"/>
              <a:buChar char="§"/>
              <a:defRPr/>
            </a:pPr>
            <a:r>
              <a:rPr lang="en-GB" sz="2400" dirty="0"/>
              <a:t>Around key district/provincial economic activities</a:t>
            </a:r>
          </a:p>
          <a:p>
            <a:pPr marL="692150" lvl="1" indent="-347663" eaLnBrk="1" hangingPunct="1">
              <a:buFont typeface="Wingdings" charset="2"/>
              <a:buChar char="§"/>
              <a:defRPr/>
            </a:pPr>
            <a:r>
              <a:rPr lang="en-GB" sz="2400" dirty="0"/>
              <a:t>Without considering impact of climate change</a:t>
            </a:r>
          </a:p>
          <a:p>
            <a:pPr marL="692150" lvl="1" indent="-347663" eaLnBrk="1" hangingPunct="1">
              <a:buFont typeface="Wingdings" charset="2"/>
              <a:buChar char="§"/>
              <a:defRPr/>
            </a:pPr>
            <a:r>
              <a:rPr lang="en-GB" sz="2400" dirty="0"/>
              <a:t>Often without exploring the impact on poverty and indirect factors</a:t>
            </a:r>
            <a:endParaRPr lang="en-US" sz="2400" dirty="0"/>
          </a:p>
        </p:txBody>
      </p:sp>
      <p:pic>
        <p:nvPicPr>
          <p:cNvPr id="6" name="Picture 4" descr="sek fieldwork feb06 boy"/>
          <p:cNvPicPr>
            <a:picLocks noChangeAspect="1" noChangeArrowheads="1"/>
          </p:cNvPicPr>
          <p:nvPr/>
        </p:nvPicPr>
        <p:blipFill>
          <a:blip r:embed="rId2"/>
          <a:srcRect/>
          <a:stretch>
            <a:fillRect/>
          </a:stretch>
        </p:blipFill>
        <p:spPr>
          <a:xfrm>
            <a:off x="6300788" y="0"/>
            <a:ext cx="2843212" cy="2132013"/>
          </a:xfrm>
          <a:prstGeom prst="rect">
            <a:avLst/>
          </a:prstGeom>
          <a:noFill/>
        </p:spPr>
      </p:pic>
      <p:sp>
        <p:nvSpPr>
          <p:cNvPr id="5" name="TextBox 4"/>
          <p:cNvSpPr txBox="1"/>
          <p:nvPr/>
        </p:nvSpPr>
        <p:spPr>
          <a:xfrm>
            <a:off x="6300788" y="1885791"/>
            <a:ext cx="2743200" cy="246221"/>
          </a:xfrm>
          <a:prstGeom prst="rect">
            <a:avLst/>
          </a:prstGeom>
          <a:noFill/>
        </p:spPr>
        <p:txBody>
          <a:bodyPr wrap="square" rtlCol="0">
            <a:spAutoFit/>
          </a:bodyPr>
          <a:lstStyle/>
          <a:p>
            <a:r>
              <a:rPr lang="en-US" sz="1000" dirty="0" smtClean="0"/>
              <a:t>By Gina Ziervogel</a:t>
            </a:r>
            <a:endParaRPr lang="en-US" sz="1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a:xfrm>
            <a:off x="228600" y="152400"/>
            <a:ext cx="8820150" cy="1143000"/>
          </a:xfrm>
        </p:spPr>
        <p:txBody>
          <a:bodyPr/>
          <a:lstStyle/>
          <a:p>
            <a:pPr eaLnBrk="1" hangingPunct="1">
              <a:defRPr/>
            </a:pPr>
            <a:r>
              <a:rPr lang="en-GB" sz="3200" dirty="0">
                <a:latin typeface="Microsoft Sans Serif" charset="0"/>
                <a:ea typeface="+mj-ea"/>
                <a:cs typeface="+mj-cs"/>
              </a:rPr>
              <a:t>Potential options for adapting to climate change in </a:t>
            </a:r>
            <a:r>
              <a:rPr lang="en-GB" sz="3200" dirty="0" err="1">
                <a:latin typeface="Microsoft Sans Serif" charset="0"/>
                <a:ea typeface="+mj-ea"/>
                <a:cs typeface="+mj-cs"/>
              </a:rPr>
              <a:t>Sekhukhune</a:t>
            </a:r>
            <a:endParaRPr lang="en-US" sz="3200" dirty="0">
              <a:latin typeface="Microsoft Sans Serif" charset="0"/>
              <a:ea typeface="+mj-ea"/>
              <a:cs typeface="+mj-cs"/>
            </a:endParaRPr>
          </a:p>
        </p:txBody>
      </p:sp>
      <p:sp>
        <p:nvSpPr>
          <p:cNvPr id="70659" name="Rectangle 3"/>
          <p:cNvSpPr>
            <a:spLocks noGrp="1" noRot="1" noChangeArrowheads="1"/>
          </p:cNvSpPr>
          <p:nvPr>
            <p:ph idx="1"/>
          </p:nvPr>
        </p:nvSpPr>
        <p:spPr>
          <a:xfrm>
            <a:off x="228600" y="1524000"/>
            <a:ext cx="8640763" cy="5113337"/>
          </a:xfrm>
        </p:spPr>
        <p:txBody>
          <a:bodyPr>
            <a:normAutofit lnSpcReduction="10000"/>
          </a:bodyPr>
          <a:lstStyle/>
          <a:p>
            <a:pPr eaLnBrk="1" hangingPunct="1">
              <a:buFont typeface="Wingdings" charset="2"/>
              <a:buChar char="§"/>
              <a:defRPr/>
            </a:pPr>
            <a:r>
              <a:rPr lang="en-GB" dirty="0">
                <a:ea typeface="+mn-ea"/>
                <a:cs typeface="+mn-cs"/>
              </a:rPr>
              <a:t>Local projects</a:t>
            </a:r>
          </a:p>
          <a:p>
            <a:pPr lvl="2" eaLnBrk="1" hangingPunct="1">
              <a:buFont typeface="Wingdings" charset="2"/>
              <a:buChar char="§"/>
              <a:defRPr/>
            </a:pPr>
            <a:r>
              <a:rPr lang="en-GB" dirty="0"/>
              <a:t>Efficient irrigation, conservation tillage</a:t>
            </a:r>
          </a:p>
          <a:p>
            <a:pPr lvl="2" eaLnBrk="1" hangingPunct="1">
              <a:buFont typeface="Wingdings" charset="2"/>
              <a:buChar char="§"/>
              <a:defRPr/>
            </a:pPr>
            <a:r>
              <a:rPr lang="en-GB" dirty="0"/>
              <a:t>Rainwater harvesting</a:t>
            </a:r>
          </a:p>
          <a:p>
            <a:pPr lvl="2" eaLnBrk="1" hangingPunct="1">
              <a:buFont typeface="Wingdings" charset="2"/>
              <a:buChar char="§"/>
              <a:defRPr/>
            </a:pPr>
            <a:r>
              <a:rPr lang="en-GB" dirty="0"/>
              <a:t>Small business </a:t>
            </a:r>
            <a:r>
              <a:rPr lang="en-GB" dirty="0" smtClean="0"/>
              <a:t>development</a:t>
            </a:r>
          </a:p>
          <a:p>
            <a:pPr lvl="2" eaLnBrk="1" hangingPunct="1">
              <a:buFont typeface="Wingdings" charset="2"/>
              <a:buChar char="§"/>
              <a:defRPr/>
            </a:pPr>
            <a:endParaRPr lang="en-GB" dirty="0" smtClean="0"/>
          </a:p>
          <a:p>
            <a:pPr eaLnBrk="1" hangingPunct="1">
              <a:buFont typeface="Wingdings" charset="2"/>
              <a:buChar char="§"/>
              <a:defRPr/>
            </a:pPr>
            <a:r>
              <a:rPr lang="en-GB" dirty="0">
                <a:ea typeface="+mn-ea"/>
                <a:cs typeface="+mn-cs"/>
              </a:rPr>
              <a:t>Integrated in municipal and district planning </a:t>
            </a:r>
          </a:p>
          <a:p>
            <a:pPr lvl="2" eaLnBrk="1" hangingPunct="1">
              <a:buFont typeface="Wingdings" charset="2"/>
              <a:buChar char="§"/>
              <a:defRPr/>
            </a:pPr>
            <a:r>
              <a:rPr lang="en-GB" dirty="0"/>
              <a:t>Supporting non-agricultural livelihood activities </a:t>
            </a:r>
          </a:p>
          <a:p>
            <a:pPr lvl="2" eaLnBrk="1" hangingPunct="1">
              <a:buFont typeface="Wingdings" charset="2"/>
              <a:buChar char="§"/>
              <a:defRPr/>
            </a:pPr>
            <a:r>
              <a:rPr lang="en-GB" dirty="0"/>
              <a:t>Reassess infrastructure standards</a:t>
            </a:r>
            <a:endParaRPr lang="en-GB" dirty="0" smtClean="0"/>
          </a:p>
          <a:p>
            <a:pPr eaLnBrk="1" hangingPunct="1">
              <a:buFont typeface="Wingdings" charset="2"/>
              <a:buChar char="§"/>
              <a:defRPr/>
            </a:pPr>
            <a:endParaRPr lang="en-GB" dirty="0" smtClean="0">
              <a:ea typeface="+mn-ea"/>
              <a:cs typeface="+mn-cs"/>
            </a:endParaRPr>
          </a:p>
          <a:p>
            <a:pPr eaLnBrk="1" hangingPunct="1">
              <a:buFont typeface="Wingdings" charset="2"/>
              <a:buChar char="§"/>
              <a:defRPr/>
            </a:pPr>
            <a:r>
              <a:rPr lang="en-GB" dirty="0" smtClean="0">
                <a:ea typeface="+mn-ea"/>
                <a:cs typeface="+mn-cs"/>
              </a:rPr>
              <a:t>Support </a:t>
            </a:r>
            <a:r>
              <a:rPr lang="en-GB" dirty="0">
                <a:ea typeface="+mn-ea"/>
                <a:cs typeface="+mn-cs"/>
              </a:rPr>
              <a:t>from national level</a:t>
            </a:r>
          </a:p>
          <a:p>
            <a:pPr lvl="2" eaLnBrk="1" hangingPunct="1">
              <a:buFont typeface="Wingdings" charset="2"/>
              <a:buChar char="§"/>
              <a:defRPr/>
            </a:pPr>
            <a:r>
              <a:rPr lang="en-GB" dirty="0"/>
              <a:t>Provisions for climate variability in water management plans</a:t>
            </a:r>
          </a:p>
          <a:p>
            <a:pPr lvl="1" eaLnBrk="1" hangingPunct="1">
              <a:buFont typeface="Wingdings" charset="2"/>
              <a:buChar char="§"/>
              <a:defRPr/>
            </a:pPr>
            <a:endParaRPr lang="en-GB" dirty="0"/>
          </a:p>
          <a:p>
            <a:pPr lvl="1" eaLnBrk="1" hangingPunct="1">
              <a:buFont typeface="Wingdings" charset="2"/>
              <a:buChar char="§"/>
              <a:defRPr/>
            </a:pPr>
            <a:endParaRPr lang="en-GB" dirty="0"/>
          </a:p>
          <a:p>
            <a:pPr lvl="1" eaLnBrk="1" hangingPunct="1">
              <a:buFont typeface="Wingdings" charset="2"/>
              <a:buChar char="§"/>
              <a:defRPr/>
            </a:pPr>
            <a:endParaRPr lang="en-GB" dirty="0"/>
          </a:p>
          <a:p>
            <a:pPr lvl="1" eaLnBrk="1" hangingPunct="1">
              <a:buFont typeface="Wingdings" charset="2"/>
              <a:buChar char="§"/>
              <a:defRPr/>
            </a:pPr>
            <a:endParaRPr lang="en-GB" dirty="0"/>
          </a:p>
          <a:p>
            <a:pPr eaLnBrk="1" hangingPunct="1">
              <a:buFont typeface="Wingdings" charset="2"/>
              <a:buChar char="§"/>
              <a:defRPr/>
            </a:pPr>
            <a:endParaRPr lang="en-US" dirty="0">
              <a:ea typeface="+mn-ea"/>
              <a:cs typeface="+mn-cs"/>
            </a:endParaRPr>
          </a:p>
        </p:txBody>
      </p:sp>
      <p:pic>
        <p:nvPicPr>
          <p:cNvPr id="4" name="Picture 5" descr="sek fieldwork feb06 pots"/>
          <p:cNvPicPr>
            <a:picLocks noChangeAspect="1" noChangeArrowheads="1"/>
          </p:cNvPicPr>
          <p:nvPr/>
        </p:nvPicPr>
        <p:blipFill>
          <a:blip r:embed="rId2"/>
          <a:srcRect/>
          <a:stretch>
            <a:fillRect/>
          </a:stretch>
        </p:blipFill>
        <p:spPr bwMode="auto">
          <a:xfrm>
            <a:off x="6421437" y="1524000"/>
            <a:ext cx="2627313" cy="1970087"/>
          </a:xfrm>
          <a:prstGeom prst="rect">
            <a:avLst/>
          </a:prstGeom>
          <a:noFill/>
          <a:ln w="9525">
            <a:noFill/>
            <a:miter lim="800000"/>
            <a:headEnd/>
            <a:tailEnd/>
          </a:ln>
        </p:spPr>
      </p:pic>
      <p:sp>
        <p:nvSpPr>
          <p:cNvPr id="5" name="TextBox 4"/>
          <p:cNvSpPr txBox="1"/>
          <p:nvPr/>
        </p:nvSpPr>
        <p:spPr>
          <a:xfrm>
            <a:off x="6421437" y="3247866"/>
            <a:ext cx="2743200" cy="246221"/>
          </a:xfrm>
          <a:prstGeom prst="rect">
            <a:avLst/>
          </a:prstGeom>
          <a:noFill/>
        </p:spPr>
        <p:txBody>
          <a:bodyPr wrap="square" rtlCol="0">
            <a:spAutoFit/>
          </a:bodyPr>
          <a:lstStyle/>
          <a:p>
            <a:r>
              <a:rPr lang="en-US" sz="1000" dirty="0" smtClean="0"/>
              <a:t>By Gina Ziervogel</a:t>
            </a:r>
            <a:endParaRPr lang="en-US" sz="1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86019" name="Rectangle 3"/>
          <p:cNvSpPr>
            <a:spLocks noGrp="1" noRot="1" noChangeArrowheads="1"/>
          </p:cNvSpPr>
          <p:nvPr>
            <p:ph type="title"/>
          </p:nvPr>
        </p:nvSpPr>
        <p:spPr>
          <a:xfrm>
            <a:off x="328613" y="115888"/>
            <a:ext cx="8815387" cy="1143000"/>
          </a:xfrm>
        </p:spPr>
        <p:txBody>
          <a:bodyPr>
            <a:normAutofit fontScale="90000"/>
          </a:bodyPr>
          <a:lstStyle/>
          <a:p>
            <a:pPr eaLnBrk="1" hangingPunct="1">
              <a:defRPr/>
            </a:pPr>
            <a:r>
              <a:rPr lang="en-GB" sz="4000" dirty="0">
                <a:solidFill>
                  <a:srgbClr val="FDB700"/>
                </a:solidFill>
                <a:effectLst>
                  <a:outerShdw blurRad="50800" dist="38100" dir="2700000">
                    <a:srgbClr val="000000">
                      <a:alpha val="43000"/>
                    </a:srgbClr>
                  </a:outerShdw>
                </a:effectLst>
                <a:latin typeface="Microsoft Sans Serif" charset="0"/>
                <a:ea typeface="+mj-ea"/>
                <a:cs typeface="+mj-cs"/>
              </a:rPr>
              <a:t>Adaptation to multiple </a:t>
            </a:r>
            <a:r>
              <a:rPr lang="en-GB" sz="4000" dirty="0" smtClean="0">
                <a:solidFill>
                  <a:srgbClr val="FDB700"/>
                </a:solidFill>
                <a:effectLst>
                  <a:outerShdw blurRad="50800" dist="38100" dir="2700000">
                    <a:srgbClr val="000000">
                      <a:alpha val="43000"/>
                    </a:srgbClr>
                  </a:outerShdw>
                </a:effectLst>
                <a:latin typeface="Microsoft Sans Serif" charset="0"/>
                <a:ea typeface="+mj-ea"/>
                <a:cs typeface="+mj-cs"/>
              </a:rPr>
              <a:t>stresses</a:t>
            </a:r>
            <a:br>
              <a:rPr lang="en-GB" sz="4000" dirty="0" smtClean="0">
                <a:solidFill>
                  <a:srgbClr val="FDB700"/>
                </a:solidFill>
                <a:effectLst>
                  <a:outerShdw blurRad="50800" dist="38100" dir="2700000">
                    <a:srgbClr val="000000">
                      <a:alpha val="43000"/>
                    </a:srgbClr>
                  </a:outerShdw>
                </a:effectLst>
                <a:latin typeface="Microsoft Sans Serif" charset="0"/>
                <a:ea typeface="+mj-ea"/>
                <a:cs typeface="+mj-cs"/>
              </a:rPr>
            </a:br>
            <a:r>
              <a:rPr lang="en-GB" sz="4000" dirty="0" smtClean="0">
                <a:solidFill>
                  <a:srgbClr val="FDB700"/>
                </a:solidFill>
                <a:effectLst>
                  <a:outerShdw blurRad="50800" dist="38100" dir="2700000">
                    <a:srgbClr val="000000">
                      <a:alpha val="43000"/>
                    </a:srgbClr>
                  </a:outerShdw>
                </a:effectLst>
                <a:latin typeface="Microsoft Sans Serif" charset="0"/>
                <a:ea typeface="+mj-ea"/>
                <a:cs typeface="+mj-cs"/>
              </a:rPr>
              <a:t>(</a:t>
            </a:r>
            <a:r>
              <a:rPr lang="en-GB" sz="3111" dirty="0" err="1" smtClean="0">
                <a:solidFill>
                  <a:srgbClr val="FDB700"/>
                </a:solidFill>
                <a:effectLst>
                  <a:outerShdw blurRad="50800" dist="38100" dir="2700000">
                    <a:srgbClr val="000000">
                      <a:alpha val="43000"/>
                    </a:srgbClr>
                  </a:outerShdw>
                </a:effectLst>
                <a:latin typeface="Microsoft Sans Serif" charset="0"/>
              </a:rPr>
              <a:t>Ziervogel</a:t>
            </a:r>
            <a:r>
              <a:rPr lang="en-GB" sz="3111" dirty="0" smtClean="0">
                <a:solidFill>
                  <a:srgbClr val="FDB700"/>
                </a:solidFill>
                <a:effectLst>
                  <a:outerShdw blurRad="50800" dist="38100" dir="2700000">
                    <a:srgbClr val="000000">
                      <a:alpha val="43000"/>
                    </a:srgbClr>
                  </a:outerShdw>
                </a:effectLst>
                <a:latin typeface="Microsoft Sans Serif" charset="0"/>
              </a:rPr>
              <a:t> and Taylor 2008)</a:t>
            </a:r>
            <a:endParaRPr lang="en-US" sz="4000" dirty="0">
              <a:solidFill>
                <a:srgbClr val="FDB700"/>
              </a:solidFill>
              <a:effectLst>
                <a:outerShdw blurRad="50800" dist="38100" dir="2700000">
                  <a:srgbClr val="000000">
                    <a:alpha val="43000"/>
                  </a:srgbClr>
                </a:outerShdw>
              </a:effectLst>
              <a:latin typeface="Microsoft Sans Serif" charset="0"/>
              <a:ea typeface="+mj-ea"/>
              <a:cs typeface="+mj-cs"/>
            </a:endParaRPr>
          </a:p>
        </p:txBody>
      </p:sp>
      <p:sp>
        <p:nvSpPr>
          <p:cNvPr id="86020" name="Rectangle 4"/>
          <p:cNvSpPr>
            <a:spLocks noGrp="1" noRot="1" noChangeArrowheads="1"/>
          </p:cNvSpPr>
          <p:nvPr>
            <p:ph type="body" sz="half" idx="1"/>
          </p:nvPr>
        </p:nvSpPr>
        <p:spPr>
          <a:xfrm>
            <a:off x="323850" y="1457325"/>
            <a:ext cx="8820150" cy="5400675"/>
          </a:xfrm>
        </p:spPr>
        <p:txBody>
          <a:bodyPr/>
          <a:lstStyle/>
          <a:p>
            <a:pPr eaLnBrk="1" hangingPunct="1">
              <a:buFont typeface="Wingdings" charset="2"/>
              <a:buChar char="§"/>
              <a:defRPr/>
            </a:pPr>
            <a:r>
              <a:rPr lang="en-US" sz="2800" dirty="0">
                <a:solidFill>
                  <a:srgbClr val="000000"/>
                </a:solidFill>
                <a:ea typeface="+mn-ea"/>
                <a:cs typeface="+mn-cs"/>
              </a:rPr>
              <a:t>Acknowledge differing perceptions </a:t>
            </a:r>
            <a:endParaRPr lang="en-US" sz="2800" dirty="0" smtClean="0">
              <a:solidFill>
                <a:srgbClr val="000000"/>
              </a:solidFill>
              <a:ea typeface="+mn-ea"/>
              <a:cs typeface="+mn-cs"/>
            </a:endParaRPr>
          </a:p>
          <a:p>
            <a:pPr marL="692150" lvl="1" indent="-347663" eaLnBrk="1" hangingPunct="1">
              <a:buFont typeface="Wingdings" charset="2"/>
              <a:buChar char="§"/>
              <a:defRPr/>
            </a:pPr>
            <a:r>
              <a:rPr lang="en-US" sz="2400" dirty="0" smtClean="0">
                <a:solidFill>
                  <a:srgbClr val="000000"/>
                </a:solidFill>
              </a:rPr>
              <a:t>Climate important for some but not others</a:t>
            </a:r>
          </a:p>
          <a:p>
            <a:pPr marL="692150" lvl="1" indent="-347663" eaLnBrk="1" hangingPunct="1">
              <a:buFont typeface="Wingdings" charset="2"/>
              <a:buChar char="§"/>
              <a:defRPr/>
            </a:pPr>
            <a:r>
              <a:rPr lang="en-US" sz="2400" dirty="0">
                <a:solidFill>
                  <a:srgbClr val="000000"/>
                </a:solidFill>
              </a:rPr>
              <a:t>Focus on key stressors and links to climate</a:t>
            </a:r>
          </a:p>
          <a:p>
            <a:pPr eaLnBrk="1" hangingPunct="1">
              <a:buFont typeface="Wingdings" charset="2"/>
              <a:buChar char="§"/>
              <a:defRPr/>
            </a:pPr>
            <a:endParaRPr lang="en-US" sz="2800" dirty="0">
              <a:solidFill>
                <a:srgbClr val="000000"/>
              </a:solidFill>
              <a:ea typeface="+mn-ea"/>
              <a:cs typeface="+mn-cs"/>
            </a:endParaRPr>
          </a:p>
          <a:p>
            <a:pPr eaLnBrk="1" hangingPunct="1">
              <a:buFont typeface="Wingdings" charset="2"/>
              <a:buChar char="§"/>
              <a:defRPr/>
            </a:pPr>
            <a:r>
              <a:rPr lang="en-GB" sz="2800" dirty="0">
                <a:solidFill>
                  <a:srgbClr val="000000"/>
                </a:solidFill>
                <a:ea typeface="+mn-ea"/>
                <a:cs typeface="+mn-cs"/>
              </a:rPr>
              <a:t>Target municipal level as well as local level</a:t>
            </a:r>
          </a:p>
          <a:p>
            <a:pPr marL="692150" lvl="1" indent="-347663" eaLnBrk="1" hangingPunct="1">
              <a:buFont typeface="Wingdings" charset="2"/>
              <a:buChar char="§"/>
              <a:defRPr/>
            </a:pPr>
            <a:r>
              <a:rPr lang="en-GB" sz="2400" dirty="0">
                <a:solidFill>
                  <a:srgbClr val="000000"/>
                </a:solidFill>
              </a:rPr>
              <a:t>Recognise the constraints at the municipal level</a:t>
            </a:r>
          </a:p>
          <a:p>
            <a:pPr marL="692150" lvl="1" indent="-347663" eaLnBrk="1" hangingPunct="1">
              <a:buFont typeface="Wingdings" charset="2"/>
              <a:buChar char="§"/>
              <a:defRPr/>
            </a:pPr>
            <a:r>
              <a:rPr lang="en-GB" sz="2400" dirty="0">
                <a:solidFill>
                  <a:srgbClr val="000000"/>
                </a:solidFill>
              </a:rPr>
              <a:t>Give a voice to those most vulnerable </a:t>
            </a:r>
          </a:p>
          <a:p>
            <a:pPr eaLnBrk="1" hangingPunct="1">
              <a:buFont typeface="Wingdings" charset="2"/>
              <a:buChar char="§"/>
              <a:defRPr/>
            </a:pPr>
            <a:endParaRPr lang="en-GB" sz="2800" dirty="0">
              <a:solidFill>
                <a:srgbClr val="000000"/>
              </a:solidFill>
              <a:ea typeface="+mn-ea"/>
              <a:cs typeface="+mn-cs"/>
            </a:endParaRPr>
          </a:p>
          <a:p>
            <a:pPr eaLnBrk="1" hangingPunct="1">
              <a:buFont typeface="Wingdings" charset="2"/>
              <a:buChar char="§"/>
              <a:defRPr/>
            </a:pPr>
            <a:r>
              <a:rPr lang="en-US" sz="2800" dirty="0">
                <a:solidFill>
                  <a:srgbClr val="000000"/>
                </a:solidFill>
                <a:ea typeface="+mn-ea"/>
                <a:cs typeface="+mn-cs"/>
              </a:rPr>
              <a:t>Integrated activities at the government level</a:t>
            </a:r>
          </a:p>
          <a:p>
            <a:pPr marL="692150" lvl="1" indent="-347663" eaLnBrk="1" hangingPunct="1">
              <a:buFont typeface="Wingdings" charset="2"/>
              <a:buChar char="§"/>
              <a:defRPr/>
            </a:pPr>
            <a:r>
              <a:rPr lang="en-GB" sz="2400" dirty="0">
                <a:solidFill>
                  <a:srgbClr val="000000"/>
                </a:solidFill>
              </a:rPr>
              <a:t>Between sectors – livelihoods spans across sectors</a:t>
            </a:r>
          </a:p>
          <a:p>
            <a:pPr marL="692150" lvl="1" indent="-347663" eaLnBrk="1" hangingPunct="1">
              <a:buFont typeface="Wingdings" charset="2"/>
              <a:buChar char="§"/>
              <a:defRPr/>
            </a:pPr>
            <a:r>
              <a:rPr lang="en-GB" sz="2400" dirty="0">
                <a:solidFill>
                  <a:srgbClr val="000000"/>
                </a:solidFill>
              </a:rPr>
              <a:t>Avoid </a:t>
            </a:r>
            <a:r>
              <a:rPr lang="en-GB" sz="2400" dirty="0" err="1">
                <a:solidFill>
                  <a:srgbClr val="000000"/>
                </a:solidFill>
              </a:rPr>
              <a:t>maladaptation</a:t>
            </a:r>
            <a:endParaRPr lang="en-GB" sz="2400" dirty="0">
              <a:solidFill>
                <a:srgbClr val="000000"/>
              </a:solidFill>
            </a:endParaRPr>
          </a:p>
          <a:p>
            <a:pPr marL="692150" lvl="1" indent="-347663" eaLnBrk="1" hangingPunct="1">
              <a:buFont typeface="Wingdings" charset="2"/>
              <a:buNone/>
              <a:defRPr/>
            </a:pPr>
            <a:endParaRPr lang="en-GB" sz="2400" dirty="0">
              <a:solidFill>
                <a:srgbClr val="000000"/>
              </a:solidFill>
            </a:endParaRPr>
          </a:p>
          <a:p>
            <a:pPr marL="692150" lvl="1" indent="-347663" eaLnBrk="1" hangingPunct="1">
              <a:buFont typeface="Wingdings" charset="2"/>
              <a:buChar char="§"/>
              <a:defRPr/>
            </a:pPr>
            <a:endParaRPr lang="en-US" sz="2400" dirty="0">
              <a:solidFill>
                <a:srgbClr val="000000"/>
              </a:solidFill>
            </a:endParaRPr>
          </a:p>
          <a:p>
            <a:pPr marL="692150" lvl="1" indent="-347663" eaLnBrk="1" hangingPunct="1">
              <a:buFont typeface="Wingdings" charset="2"/>
              <a:buChar char="§"/>
              <a:defRPr/>
            </a:pPr>
            <a:endParaRPr lang="en-US" sz="2000" dirty="0">
              <a:solidFill>
                <a:srgbClr val="000000"/>
              </a:solidFill>
            </a:endParaRPr>
          </a:p>
          <a:p>
            <a:pPr marL="692150" lvl="1" indent="-347663" eaLnBrk="1" hangingPunct="1">
              <a:buFont typeface="Wingdings" charset="2"/>
              <a:buNone/>
              <a:defRPr/>
            </a:pPr>
            <a:endParaRPr lang="en-US" sz="2000" dirty="0">
              <a:solidFill>
                <a:srgbClr val="0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Adaptation in </a:t>
            </a:r>
            <a:r>
              <a:rPr lang="en-US" dirty="0" smtClean="0"/>
              <a:t>South Africa</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Adaptation should be a priority in SA</a:t>
            </a:r>
            <a:endParaRPr lang="en-US" sz="4000" dirty="0"/>
          </a:p>
        </p:txBody>
      </p:sp>
      <p:sp>
        <p:nvSpPr>
          <p:cNvPr id="3" name="Content Placeholder 2"/>
          <p:cNvSpPr>
            <a:spLocks noGrp="1"/>
          </p:cNvSpPr>
          <p:nvPr>
            <p:ph idx="1"/>
          </p:nvPr>
        </p:nvSpPr>
        <p:spPr>
          <a:xfrm>
            <a:off x="228600" y="1524000"/>
            <a:ext cx="8610600" cy="4800600"/>
          </a:xfrm>
        </p:spPr>
        <p:txBody>
          <a:bodyPr>
            <a:normAutofit/>
          </a:bodyPr>
          <a:lstStyle/>
          <a:p>
            <a:r>
              <a:rPr lang="en-US" sz="2600" dirty="0" smtClean="0"/>
              <a:t>Highly variable climate </a:t>
            </a:r>
          </a:p>
          <a:p>
            <a:pPr lvl="1"/>
            <a:r>
              <a:rPr lang="en-US" sz="2600" dirty="0" smtClean="0"/>
              <a:t>Intra-annual</a:t>
            </a:r>
          </a:p>
          <a:p>
            <a:pPr lvl="1"/>
            <a:r>
              <a:rPr lang="en-US" sz="2600" dirty="0" smtClean="0"/>
              <a:t>Inter-annual</a:t>
            </a:r>
          </a:p>
          <a:p>
            <a:pPr lvl="1"/>
            <a:r>
              <a:rPr lang="en-US" sz="2600" dirty="0" smtClean="0"/>
              <a:t>Numerous impacts from climate variability and change (Section 4)</a:t>
            </a:r>
          </a:p>
          <a:p>
            <a:endParaRPr lang="en-US" sz="2600" dirty="0" smtClean="0"/>
          </a:p>
          <a:p>
            <a:pPr lvl="1"/>
            <a:endParaRPr lang="en-US" sz="2600" dirty="0" smtClean="0"/>
          </a:p>
        </p:txBody>
      </p:sp>
      <p:pic>
        <p:nvPicPr>
          <p:cNvPr id="4" name="Picture 1"/>
          <p:cNvPicPr>
            <a:picLocks noChangeAspect="1" noChangeArrowheads="1"/>
          </p:cNvPicPr>
          <p:nvPr/>
        </p:nvPicPr>
        <p:blipFill>
          <a:blip r:embed="rId2"/>
          <a:srcRect/>
          <a:stretch>
            <a:fillRect/>
          </a:stretch>
        </p:blipFill>
        <p:spPr bwMode="auto">
          <a:xfrm>
            <a:off x="5257800" y="3872543"/>
            <a:ext cx="3447861" cy="2743040"/>
          </a:xfrm>
          <a:prstGeom prst="rect">
            <a:avLst/>
          </a:prstGeom>
          <a:noFill/>
          <a:ln w="9525">
            <a:noFill/>
            <a:round/>
            <a:headEnd/>
            <a:tailEnd/>
          </a:ln>
          <a:effectLst/>
        </p:spPr>
      </p:pic>
      <p:pic>
        <p:nvPicPr>
          <p:cNvPr id="5" name="Picture 1"/>
          <p:cNvPicPr>
            <a:picLocks noChangeAspect="1" noChangeArrowheads="1"/>
          </p:cNvPicPr>
          <p:nvPr/>
        </p:nvPicPr>
        <p:blipFill>
          <a:blip r:embed="rId3"/>
          <a:srcRect/>
          <a:stretch>
            <a:fillRect/>
          </a:stretch>
        </p:blipFill>
        <p:spPr bwMode="auto">
          <a:xfrm>
            <a:off x="914400" y="3872542"/>
            <a:ext cx="3657600" cy="2743040"/>
          </a:xfrm>
          <a:prstGeom prst="rect">
            <a:avLst/>
          </a:prstGeom>
          <a:noFill/>
          <a:ln w="9525">
            <a:noFill/>
            <a:round/>
            <a:headEnd/>
            <a:tailEnd/>
          </a:ln>
          <a:effectLst/>
        </p:spPr>
      </p:pic>
      <p:sp>
        <p:nvSpPr>
          <p:cNvPr id="6" name="TextBox 5"/>
          <p:cNvSpPr txBox="1"/>
          <p:nvPr/>
        </p:nvSpPr>
        <p:spPr>
          <a:xfrm>
            <a:off x="914400" y="6369361"/>
            <a:ext cx="2743200" cy="246221"/>
          </a:xfrm>
          <a:prstGeom prst="rect">
            <a:avLst/>
          </a:prstGeom>
          <a:noFill/>
        </p:spPr>
        <p:txBody>
          <a:bodyPr wrap="square" rtlCol="0">
            <a:spAutoFit/>
          </a:bodyPr>
          <a:lstStyle/>
          <a:p>
            <a:r>
              <a:rPr lang="en-US" sz="1000" dirty="0" smtClean="0"/>
              <a:t>By Gina Ziervogel</a:t>
            </a:r>
            <a:endParaRPr lang="en-US" sz="1000" dirty="0"/>
          </a:p>
        </p:txBody>
      </p:sp>
      <p:sp>
        <p:nvSpPr>
          <p:cNvPr id="7" name="TextBox 6"/>
          <p:cNvSpPr txBox="1"/>
          <p:nvPr/>
        </p:nvSpPr>
        <p:spPr>
          <a:xfrm>
            <a:off x="5257800" y="6369362"/>
            <a:ext cx="2743200" cy="246221"/>
          </a:xfrm>
          <a:prstGeom prst="rect">
            <a:avLst/>
          </a:prstGeom>
          <a:noFill/>
        </p:spPr>
        <p:txBody>
          <a:bodyPr wrap="square" rtlCol="0">
            <a:spAutoFit/>
          </a:bodyPr>
          <a:lstStyle/>
          <a:p>
            <a:r>
              <a:rPr lang="en-US" sz="1000" dirty="0" smtClean="0">
                <a:solidFill>
                  <a:srgbClr val="FFFFFF"/>
                </a:solidFill>
              </a:rPr>
              <a:t>By Gina Ziervogel</a:t>
            </a:r>
            <a:endParaRPr lang="en-US" sz="1000" dirty="0">
              <a:solidFill>
                <a:srgbClr val="FFFFFF"/>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Adaptation should be a priority in SA</a:t>
            </a:r>
            <a:endParaRPr lang="en-US" sz="4000" dirty="0"/>
          </a:p>
        </p:txBody>
      </p:sp>
      <p:sp>
        <p:nvSpPr>
          <p:cNvPr id="3" name="Content Placeholder 2"/>
          <p:cNvSpPr>
            <a:spLocks noGrp="1"/>
          </p:cNvSpPr>
          <p:nvPr>
            <p:ph idx="1"/>
          </p:nvPr>
        </p:nvSpPr>
        <p:spPr>
          <a:xfrm>
            <a:off x="228600" y="1676400"/>
            <a:ext cx="8610600" cy="4800600"/>
          </a:xfrm>
        </p:spPr>
        <p:txBody>
          <a:bodyPr>
            <a:normAutofit/>
          </a:bodyPr>
          <a:lstStyle/>
          <a:p>
            <a:r>
              <a:rPr lang="en-US" dirty="0" smtClean="0"/>
              <a:t>High proportion of people exposed to climate risk</a:t>
            </a:r>
          </a:p>
          <a:p>
            <a:pPr lvl="1"/>
            <a:r>
              <a:rPr lang="en-US" dirty="0" smtClean="0"/>
              <a:t>Urban areas</a:t>
            </a:r>
          </a:p>
          <a:p>
            <a:pPr lvl="2"/>
            <a:r>
              <a:rPr lang="en-US" dirty="0" smtClean="0"/>
              <a:t>Concentration of people (and growing)</a:t>
            </a:r>
          </a:p>
          <a:p>
            <a:pPr lvl="2"/>
            <a:r>
              <a:rPr lang="en-US" dirty="0" smtClean="0"/>
              <a:t>High risk</a:t>
            </a:r>
          </a:p>
          <a:p>
            <a:pPr lvl="2"/>
            <a:r>
              <a:rPr lang="en-US" dirty="0" smtClean="0"/>
              <a:t>Strain on resources and services </a:t>
            </a:r>
          </a:p>
          <a:p>
            <a:pPr lvl="2">
              <a:buNone/>
            </a:pPr>
            <a:r>
              <a:rPr lang="en-US" dirty="0" smtClean="0"/>
              <a:t>	(water, infrastructure, housing etc)</a:t>
            </a:r>
          </a:p>
          <a:p>
            <a:pPr lvl="2"/>
            <a:endParaRPr lang="en-US" dirty="0" smtClean="0"/>
          </a:p>
          <a:p>
            <a:pPr lvl="1"/>
            <a:r>
              <a:rPr lang="en-US" dirty="0" smtClean="0"/>
              <a:t>Rural areas strongly dependent on climate</a:t>
            </a:r>
          </a:p>
          <a:p>
            <a:pPr lvl="2"/>
            <a:r>
              <a:rPr lang="en-US" dirty="0" smtClean="0"/>
              <a:t>High dependence on natural environment</a:t>
            </a:r>
          </a:p>
          <a:p>
            <a:pPr lvl="1"/>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Adaptation should be a priority in SA</a:t>
            </a:r>
            <a:endParaRPr lang="en-US" sz="4000" dirty="0"/>
          </a:p>
        </p:txBody>
      </p:sp>
      <p:sp>
        <p:nvSpPr>
          <p:cNvPr id="3" name="Content Placeholder 2"/>
          <p:cNvSpPr>
            <a:spLocks noGrp="1"/>
          </p:cNvSpPr>
          <p:nvPr>
            <p:ph idx="1"/>
          </p:nvPr>
        </p:nvSpPr>
        <p:spPr>
          <a:xfrm>
            <a:off x="457200" y="1752600"/>
            <a:ext cx="8229600" cy="4625609"/>
          </a:xfrm>
        </p:spPr>
        <p:txBody>
          <a:bodyPr>
            <a:normAutofit fontScale="92500" lnSpcReduction="20000"/>
          </a:bodyPr>
          <a:lstStyle/>
          <a:p>
            <a:r>
              <a:rPr lang="en-US" dirty="0" smtClean="0"/>
              <a:t>High sensitivity of many people and systems to climate change</a:t>
            </a:r>
          </a:p>
          <a:p>
            <a:pPr lvl="1"/>
            <a:r>
              <a:rPr lang="en-US" dirty="0" smtClean="0"/>
              <a:t>Socio-economic factors</a:t>
            </a:r>
          </a:p>
          <a:p>
            <a:pPr lvl="1"/>
            <a:r>
              <a:rPr lang="en-US" dirty="0" smtClean="0"/>
              <a:t>Political factors</a:t>
            </a:r>
          </a:p>
          <a:p>
            <a:pPr lvl="1"/>
            <a:r>
              <a:rPr lang="en-US" dirty="0" smtClean="0"/>
              <a:t>Cultural factors</a:t>
            </a:r>
          </a:p>
          <a:p>
            <a:pPr lvl="1"/>
            <a:endParaRPr lang="en-US" dirty="0" smtClean="0"/>
          </a:p>
          <a:p>
            <a:r>
              <a:rPr lang="en-US" dirty="0" smtClean="0"/>
              <a:t>Low adaptive capacity</a:t>
            </a:r>
          </a:p>
          <a:p>
            <a:pPr lvl="1"/>
            <a:r>
              <a:rPr lang="en-US" dirty="0" smtClean="0"/>
              <a:t>Information</a:t>
            </a:r>
          </a:p>
          <a:p>
            <a:pPr lvl="1"/>
            <a:r>
              <a:rPr lang="en-US" dirty="0" smtClean="0"/>
              <a:t>Technology</a:t>
            </a:r>
          </a:p>
          <a:p>
            <a:pPr lvl="1"/>
            <a:r>
              <a:rPr lang="en-US" dirty="0" smtClean="0"/>
              <a:t>Resources</a:t>
            </a:r>
          </a:p>
          <a:p>
            <a:pPr lvl="1"/>
            <a:r>
              <a:rPr lang="en-US" dirty="0" smtClean="0"/>
              <a:t>Skills and capacity</a:t>
            </a:r>
          </a:p>
          <a:p>
            <a:pPr lvl="1"/>
            <a:endParaRPr lang="en-US" dirty="0" smtClean="0"/>
          </a:p>
          <a:p>
            <a:pPr lvl="1"/>
            <a:endParaRPr lang="en-US" dirty="0" smtClean="0"/>
          </a:p>
          <a:p>
            <a:pPr lvl="1"/>
            <a:endParaRPr lang="en-US" dirty="0" smtClean="0"/>
          </a:p>
        </p:txBody>
      </p:sp>
      <p:pic>
        <p:nvPicPr>
          <p:cNvPr id="4" name="Content Placeholder 5" descr="IMG_0672.JPG"/>
          <p:cNvPicPr>
            <a:picLocks noChangeAspect="1"/>
          </p:cNvPicPr>
          <p:nvPr/>
        </p:nvPicPr>
        <p:blipFill>
          <a:blip r:embed="rId2"/>
          <a:srcRect l="-16712" r="-16712"/>
          <a:stretch>
            <a:fillRect/>
          </a:stretch>
        </p:blipFill>
        <p:spPr>
          <a:xfrm>
            <a:off x="3962400" y="3908425"/>
            <a:ext cx="4026919" cy="2263409"/>
          </a:xfrm>
          <a:prstGeom prst="rect">
            <a:avLst/>
          </a:prstGeom>
        </p:spPr>
      </p:pic>
      <p:pic>
        <p:nvPicPr>
          <p:cNvPr id="5" name="Picture 4" descr="Plowing.jpg"/>
          <p:cNvPicPr>
            <a:picLocks noChangeAspect="1"/>
          </p:cNvPicPr>
          <p:nvPr/>
        </p:nvPicPr>
        <p:blipFill>
          <a:blip r:embed="rId3"/>
          <a:stretch>
            <a:fillRect/>
          </a:stretch>
        </p:blipFill>
        <p:spPr>
          <a:xfrm>
            <a:off x="4648200" y="2263775"/>
            <a:ext cx="2742440" cy="1774825"/>
          </a:xfrm>
          <a:prstGeom prst="rect">
            <a:avLst/>
          </a:prstGeom>
        </p:spPr>
      </p:pic>
      <p:pic>
        <p:nvPicPr>
          <p:cNvPr id="6" name="Picture 8" descr="kids loving the camera"/>
          <p:cNvPicPr>
            <a:picLocks noChangeAspect="1" noChangeArrowheads="1"/>
          </p:cNvPicPr>
          <p:nvPr/>
        </p:nvPicPr>
        <p:blipFill>
          <a:blip r:embed="rId4"/>
          <a:srcRect/>
          <a:stretch>
            <a:fillRect/>
          </a:stretch>
        </p:blipFill>
        <p:spPr bwMode="auto">
          <a:xfrm>
            <a:off x="7173817" y="2971800"/>
            <a:ext cx="1970183" cy="2625582"/>
          </a:xfrm>
          <a:prstGeom prst="rect">
            <a:avLst/>
          </a:prstGeom>
          <a:noFill/>
        </p:spPr>
      </p:pic>
      <p:sp>
        <p:nvSpPr>
          <p:cNvPr id="7" name="TextBox 6"/>
          <p:cNvSpPr txBox="1"/>
          <p:nvPr/>
        </p:nvSpPr>
        <p:spPr>
          <a:xfrm>
            <a:off x="4430617" y="5925613"/>
            <a:ext cx="2743200" cy="246221"/>
          </a:xfrm>
          <a:prstGeom prst="rect">
            <a:avLst/>
          </a:prstGeom>
          <a:noFill/>
        </p:spPr>
        <p:txBody>
          <a:bodyPr wrap="square" rtlCol="0">
            <a:spAutoFit/>
          </a:bodyPr>
          <a:lstStyle/>
          <a:p>
            <a:r>
              <a:rPr lang="en-US" sz="1000" dirty="0" smtClean="0">
                <a:solidFill>
                  <a:srgbClr val="FFFFFF"/>
                </a:solidFill>
              </a:rPr>
              <a:t>By Gina Ziervogel</a:t>
            </a:r>
            <a:endParaRPr lang="en-US" sz="1000" dirty="0">
              <a:solidFill>
                <a:srgbClr val="FFFFFF"/>
              </a:solidFill>
            </a:endParaRPr>
          </a:p>
        </p:txBody>
      </p:sp>
      <p:sp>
        <p:nvSpPr>
          <p:cNvPr id="8" name="TextBox 7"/>
          <p:cNvSpPr txBox="1"/>
          <p:nvPr/>
        </p:nvSpPr>
        <p:spPr>
          <a:xfrm>
            <a:off x="4648200" y="3792379"/>
            <a:ext cx="2743200" cy="246221"/>
          </a:xfrm>
          <a:prstGeom prst="rect">
            <a:avLst/>
          </a:prstGeom>
          <a:noFill/>
        </p:spPr>
        <p:txBody>
          <a:bodyPr wrap="square" rtlCol="0">
            <a:spAutoFit/>
          </a:bodyPr>
          <a:lstStyle/>
          <a:p>
            <a:r>
              <a:rPr lang="en-US" sz="1000" dirty="0" smtClean="0"/>
              <a:t>By Gina Ziervogel</a:t>
            </a:r>
            <a:endParaRPr lang="en-US" sz="1000" dirty="0"/>
          </a:p>
        </p:txBody>
      </p:sp>
      <p:sp>
        <p:nvSpPr>
          <p:cNvPr id="9" name="TextBox 8"/>
          <p:cNvSpPr txBox="1"/>
          <p:nvPr/>
        </p:nvSpPr>
        <p:spPr>
          <a:xfrm>
            <a:off x="7173817" y="5351161"/>
            <a:ext cx="2743200" cy="246221"/>
          </a:xfrm>
          <a:prstGeom prst="rect">
            <a:avLst/>
          </a:prstGeom>
          <a:noFill/>
        </p:spPr>
        <p:txBody>
          <a:bodyPr wrap="square" rtlCol="0">
            <a:spAutoFit/>
          </a:bodyPr>
          <a:lstStyle/>
          <a:p>
            <a:r>
              <a:rPr lang="en-US" sz="1000" dirty="0" smtClean="0">
                <a:solidFill>
                  <a:srgbClr val="FFFFFF"/>
                </a:solidFill>
              </a:rPr>
              <a:t>By Gina Ziervogel</a:t>
            </a:r>
            <a:endParaRPr lang="en-US" sz="1000" dirty="0">
              <a:solidFill>
                <a:srgbClr val="FFFFFF"/>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High vulnerability requires good adaptation</a:t>
            </a:r>
            <a:endParaRPr lang="en-US" sz="3200" dirty="0"/>
          </a:p>
        </p:txBody>
      </p:sp>
      <p:sp>
        <p:nvSpPr>
          <p:cNvPr id="3" name="Content Placeholder 2"/>
          <p:cNvSpPr>
            <a:spLocks noGrp="1"/>
          </p:cNvSpPr>
          <p:nvPr>
            <p:ph idx="1"/>
          </p:nvPr>
        </p:nvSpPr>
        <p:spPr>
          <a:xfrm>
            <a:off x="228600" y="1775191"/>
            <a:ext cx="8458200" cy="4625609"/>
          </a:xfrm>
        </p:spPr>
        <p:txBody>
          <a:bodyPr>
            <a:normAutofit/>
          </a:bodyPr>
          <a:lstStyle/>
          <a:p>
            <a:r>
              <a:rPr lang="en-US" dirty="0" smtClean="0"/>
              <a:t>Adaptation at national level</a:t>
            </a:r>
          </a:p>
          <a:p>
            <a:pPr lvl="1"/>
            <a:r>
              <a:rPr lang="en-US" dirty="0" smtClean="0"/>
              <a:t>Department of Science and Technology </a:t>
            </a:r>
            <a:r>
              <a:rPr lang="en-US" dirty="0" err="1" smtClean="0">
                <a:sym typeface="Wingdings"/>
              </a:rPr>
              <a:t></a:t>
            </a:r>
            <a:r>
              <a:rPr lang="en-US" dirty="0" smtClean="0"/>
              <a:t> </a:t>
            </a:r>
          </a:p>
          <a:p>
            <a:pPr lvl="1">
              <a:buNone/>
            </a:pPr>
            <a:r>
              <a:rPr lang="en-US" dirty="0" smtClean="0"/>
              <a:t>	Global Change Grand Challenge</a:t>
            </a:r>
          </a:p>
          <a:p>
            <a:pPr lvl="2"/>
            <a:r>
              <a:rPr lang="en-US" dirty="0" smtClean="0"/>
              <a:t>10 yr research plan</a:t>
            </a:r>
          </a:p>
          <a:p>
            <a:pPr lvl="2"/>
            <a:r>
              <a:rPr lang="en-US" dirty="0" smtClean="0"/>
              <a:t>Interventions that support the implementation of the research plan</a:t>
            </a:r>
          </a:p>
          <a:p>
            <a:pPr lvl="2"/>
            <a:r>
              <a:rPr lang="en-US" dirty="0" smtClean="0"/>
              <a:t>Areas for accelerated technology development and innovation </a:t>
            </a:r>
            <a:endParaRPr lang="en-US" dirty="0" smtClean="0"/>
          </a:p>
          <a:p>
            <a:pPr lvl="2">
              <a:buNone/>
            </a:pPr>
            <a:r>
              <a:rPr lang="en-US" sz="2000" dirty="0" smtClean="0">
                <a:hlinkClick r:id="rId2"/>
              </a:rPr>
              <a:t>http</a:t>
            </a:r>
            <a:r>
              <a:rPr lang="en-US" sz="2000" dirty="0" smtClean="0">
                <a:hlinkClick r:id="rId2"/>
              </a:rPr>
              <a:t>://www.pmg.org.za/report/20090916-department-science-and-technology-briefing-global-change-grand-</a:t>
            </a:r>
            <a:r>
              <a:rPr lang="en-US" sz="2000" dirty="0" smtClean="0">
                <a:hlinkClick r:id="rId2"/>
              </a:rPr>
              <a:t>challe</a:t>
            </a:r>
            <a:endParaRPr lang="en-US" sz="2000" dirty="0" smtClean="0"/>
          </a:p>
          <a:p>
            <a:pPr lvl="1">
              <a:buNone/>
            </a:pPr>
            <a:endParaRPr lang="en-US" dirty="0" smtClean="0"/>
          </a:p>
          <a:p>
            <a:pPr lvl="2"/>
            <a:endParaRPr lang="en-US"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0962" name="Group 2"/>
          <p:cNvGraphicFramePr>
            <a:graphicFrameLocks noGrp="1"/>
          </p:cNvGraphicFramePr>
          <p:nvPr>
            <p:ph idx="4294967295"/>
          </p:nvPr>
        </p:nvGraphicFramePr>
        <p:xfrm>
          <a:off x="247650" y="228600"/>
          <a:ext cx="8591550" cy="6394133"/>
        </p:xfrm>
        <a:graphic>
          <a:graphicData uri="http://schemas.openxmlformats.org/drawingml/2006/table">
            <a:tbl>
              <a:tblPr/>
              <a:tblGrid>
                <a:gridCol w="2147888"/>
                <a:gridCol w="2147887"/>
                <a:gridCol w="2147888"/>
                <a:gridCol w="2147887"/>
              </a:tblGrid>
              <a:tr h="10906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ZA" sz="1800" b="1" i="0" u="none" strike="noStrike" cap="none" normalizeH="0" baseline="0">
                          <a:ln>
                            <a:noFill/>
                          </a:ln>
                          <a:solidFill>
                            <a:srgbClr val="000000"/>
                          </a:solidFill>
                          <a:effectLst/>
                          <a:latin typeface="Arial" pitchFamily="-65" charset="0"/>
                          <a:ea typeface="Times New Roman" pitchFamily="-65" charset="0"/>
                          <a:cs typeface="Arial" pitchFamily="-65" charset="0"/>
                        </a:rPr>
                        <a:t>Understanding a changing planet</a:t>
                      </a:r>
                      <a:endParaRPr kumimoji="0" lang="en-ZA" sz="1800" b="0" i="0" u="none" strike="noStrike" cap="none" normalizeH="0" baseline="0">
                        <a:ln>
                          <a:noFill/>
                        </a:ln>
                        <a:solidFill>
                          <a:srgbClr val="000000"/>
                        </a:solidFill>
                        <a:effectLst/>
                        <a:latin typeface="Arial" pitchFamily="-65" charset="0"/>
                        <a:ea typeface="Times New Roman" pitchFamily="-65" charset="0"/>
                        <a:cs typeface="Arial" pitchFamily="-6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ZA" sz="1800" b="1" i="0" u="none" strike="noStrike" cap="none" normalizeH="0" baseline="0">
                          <a:ln>
                            <a:noFill/>
                          </a:ln>
                          <a:solidFill>
                            <a:srgbClr val="000000"/>
                          </a:solidFill>
                          <a:effectLst/>
                          <a:latin typeface="Arial" pitchFamily="-65" charset="0"/>
                          <a:ea typeface="Times New Roman" pitchFamily="-65" charset="0"/>
                          <a:cs typeface="Arial" pitchFamily="-65" charset="0"/>
                        </a:rPr>
                        <a:t>Reducing the Human Footprint</a:t>
                      </a:r>
                      <a:endParaRPr kumimoji="0" lang="en-ZA" sz="1800" b="0" i="0" u="none" strike="noStrike" cap="none" normalizeH="0" baseline="0">
                        <a:ln>
                          <a:noFill/>
                        </a:ln>
                        <a:solidFill>
                          <a:srgbClr val="000000"/>
                        </a:solidFill>
                        <a:effectLst/>
                        <a:latin typeface="Arial" pitchFamily="-65" charset="0"/>
                        <a:ea typeface="Times New Roman" pitchFamily="-65" charset="0"/>
                        <a:cs typeface="Arial" pitchFamily="-6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ZA" sz="1800" b="1" i="0" u="none" strike="noStrike" cap="none" normalizeH="0" baseline="0">
                          <a:ln>
                            <a:noFill/>
                          </a:ln>
                          <a:solidFill>
                            <a:srgbClr val="000000"/>
                          </a:solidFill>
                          <a:effectLst/>
                          <a:latin typeface="Arial" pitchFamily="-65" charset="0"/>
                          <a:ea typeface="Times New Roman" pitchFamily="-65" charset="0"/>
                          <a:cs typeface="Arial" pitchFamily="-65" charset="0"/>
                        </a:rPr>
                        <a:t>Adapting the way we live</a:t>
                      </a:r>
                      <a:endParaRPr kumimoji="0" lang="en-ZA" sz="1800" b="0" i="0" u="none" strike="noStrike" cap="none" normalizeH="0" baseline="0">
                        <a:ln>
                          <a:noFill/>
                        </a:ln>
                        <a:solidFill>
                          <a:srgbClr val="000000"/>
                        </a:solidFill>
                        <a:effectLst/>
                        <a:latin typeface="Arial" pitchFamily="-65" charset="0"/>
                        <a:ea typeface="Times New Roman" pitchFamily="-65" charset="0"/>
                        <a:cs typeface="Arial" pitchFamily="-6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2A7"/>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ZA" sz="1800" b="1" i="0" u="none" strike="noStrike" cap="none" normalizeH="0" baseline="0" dirty="0">
                          <a:ln>
                            <a:noFill/>
                          </a:ln>
                          <a:solidFill>
                            <a:srgbClr val="000000"/>
                          </a:solidFill>
                          <a:effectLst/>
                          <a:latin typeface="Arial" pitchFamily="-65" charset="0"/>
                          <a:ea typeface="Times New Roman" pitchFamily="-65" charset="0"/>
                          <a:cs typeface="Arial" pitchFamily="-65" charset="0"/>
                        </a:rPr>
                        <a:t>Innovation for Sustainability</a:t>
                      </a:r>
                      <a:endParaRPr kumimoji="0" lang="en-ZA" sz="1800" b="0" i="0" u="none" strike="noStrike" cap="none" normalizeH="0" baseline="0" dirty="0">
                        <a:ln>
                          <a:noFill/>
                        </a:ln>
                        <a:solidFill>
                          <a:srgbClr val="000000"/>
                        </a:solidFill>
                        <a:effectLst/>
                        <a:latin typeface="Arial" pitchFamily="-65" charset="0"/>
                        <a:ea typeface="Times New Roman" pitchFamily="-65" charset="0"/>
                        <a:cs typeface="Arial" pitchFamily="-6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5299075">
                <a:tc>
                  <a:txBody>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a:tabLst>
                          <a:tab pos="228600" algn="l"/>
                        </a:tabLst>
                      </a:pPr>
                      <a:r>
                        <a:rPr kumimoji="0" lang="en-ZA" sz="1800" b="0" i="0" u="none" strike="noStrike" cap="none" normalizeH="0" baseline="0">
                          <a:ln>
                            <a:noFill/>
                          </a:ln>
                          <a:solidFill>
                            <a:srgbClr val="000000"/>
                          </a:solidFill>
                          <a:effectLst/>
                          <a:latin typeface="Arial" pitchFamily="-65" charset="0"/>
                          <a:ea typeface="Times New Roman" pitchFamily="-65" charset="0"/>
                          <a:cs typeface="Arial" pitchFamily="-65" charset="0"/>
                        </a:rPr>
                        <a:t>Observation, monitoring and adaptive management.</a:t>
                      </a:r>
                      <a:endParaRPr kumimoji="0" lang="en-US" sz="1800" b="0" i="0" u="none" strike="noStrike" cap="none" normalizeH="0" baseline="0">
                        <a:ln>
                          <a:noFill/>
                        </a:ln>
                        <a:solidFill>
                          <a:srgbClr val="000000"/>
                        </a:solidFill>
                        <a:effectLst/>
                        <a:latin typeface="Times New Roman" pitchFamily="-65" charset="0"/>
                        <a:ea typeface="Times New Roman" pitchFamily="-65" charset="0"/>
                        <a:cs typeface="Arial" pitchFamily="-65"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tab pos="228600" algn="l"/>
                        </a:tabLst>
                      </a:pPr>
                      <a:r>
                        <a:rPr kumimoji="0" lang="en-ZA" sz="1800" b="0" i="0" u="none" strike="noStrike" cap="none" normalizeH="0" baseline="0">
                          <a:ln>
                            <a:noFill/>
                          </a:ln>
                          <a:solidFill>
                            <a:srgbClr val="000000"/>
                          </a:solidFill>
                          <a:effectLst/>
                          <a:latin typeface="Arial" pitchFamily="-65" charset="0"/>
                          <a:ea typeface="Times New Roman" pitchFamily="-65" charset="0"/>
                          <a:cs typeface="Arial" pitchFamily="-65" charset="0"/>
                        </a:rPr>
                        <a:t>Dynamics of the oceans around southern Africa. </a:t>
                      </a:r>
                      <a:endParaRPr kumimoji="0" lang="en-US" sz="1800" b="0" i="0" u="none" strike="noStrike" cap="none" normalizeH="0" baseline="0">
                        <a:ln>
                          <a:noFill/>
                        </a:ln>
                        <a:solidFill>
                          <a:srgbClr val="000000"/>
                        </a:solidFill>
                        <a:effectLst/>
                        <a:latin typeface="Times New Roman" pitchFamily="-65" charset="0"/>
                        <a:ea typeface="Times New Roman" pitchFamily="-65" charset="0"/>
                        <a:cs typeface="Arial" pitchFamily="-65"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tab pos="228600" algn="l"/>
                        </a:tabLst>
                      </a:pPr>
                      <a:r>
                        <a:rPr kumimoji="0" lang="en-ZA" sz="1800" b="0" i="0" u="none" strike="noStrike" cap="none" normalizeH="0" baseline="0">
                          <a:ln>
                            <a:noFill/>
                          </a:ln>
                          <a:solidFill>
                            <a:srgbClr val="000000"/>
                          </a:solidFill>
                          <a:effectLst/>
                          <a:latin typeface="Arial" pitchFamily="-65" charset="0"/>
                          <a:ea typeface="Times New Roman" pitchFamily="-65" charset="0"/>
                          <a:cs typeface="Arial" pitchFamily="-65" charset="0"/>
                        </a:rPr>
                        <a:t>Dynamics of the complex internal earth system.</a:t>
                      </a:r>
                      <a:endParaRPr kumimoji="0" lang="en-US" sz="1800" b="0" i="0" u="none" strike="noStrike" cap="none" normalizeH="0" baseline="0">
                        <a:ln>
                          <a:noFill/>
                        </a:ln>
                        <a:solidFill>
                          <a:srgbClr val="000000"/>
                        </a:solidFill>
                        <a:effectLst/>
                        <a:latin typeface="Times New Roman" pitchFamily="-65" charset="0"/>
                        <a:ea typeface="Times New Roman" pitchFamily="-65" charset="0"/>
                        <a:cs typeface="Arial" pitchFamily="-65"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tab pos="228600" algn="l"/>
                        </a:tabLst>
                      </a:pPr>
                      <a:r>
                        <a:rPr kumimoji="0" lang="en-ZA" sz="1800" b="0" i="0" u="none" strike="noStrike" cap="none" normalizeH="0" baseline="0">
                          <a:ln>
                            <a:noFill/>
                          </a:ln>
                          <a:solidFill>
                            <a:srgbClr val="000000"/>
                          </a:solidFill>
                          <a:effectLst/>
                          <a:latin typeface="Arial" pitchFamily="-65" charset="0"/>
                          <a:ea typeface="Times New Roman" pitchFamily="-65" charset="0"/>
                          <a:cs typeface="Arial" pitchFamily="-65" charset="0"/>
                        </a:rPr>
                        <a:t>Linking the land, the air, and the sea. </a:t>
                      </a:r>
                      <a:endParaRPr kumimoji="0" lang="en-US" sz="1800" b="0" i="0" u="none" strike="noStrike" cap="none" normalizeH="0" baseline="0">
                        <a:ln>
                          <a:noFill/>
                        </a:ln>
                        <a:solidFill>
                          <a:srgbClr val="000000"/>
                        </a:solidFill>
                        <a:effectLst/>
                        <a:latin typeface="Times New Roman" pitchFamily="-65" charset="0"/>
                        <a:ea typeface="Times New Roman" pitchFamily="-65" charset="0"/>
                        <a:cs typeface="Arial" pitchFamily="-65"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tab pos="228600" algn="l"/>
                        </a:tabLst>
                      </a:pPr>
                      <a:r>
                        <a:rPr kumimoji="0" lang="en-ZA" sz="1800" b="0" i="0" u="none" strike="noStrike" cap="none" normalizeH="0" baseline="0">
                          <a:ln>
                            <a:noFill/>
                          </a:ln>
                          <a:solidFill>
                            <a:srgbClr val="000000"/>
                          </a:solidFill>
                          <a:effectLst/>
                          <a:latin typeface="Arial" pitchFamily="-65" charset="0"/>
                          <a:ea typeface="Times New Roman" pitchFamily="-65" charset="0"/>
                          <a:cs typeface="Arial" pitchFamily="-65" charset="0"/>
                        </a:rPr>
                        <a:t>Improving model predictions at different scales.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a:tabLst>
                          <a:tab pos="228600" algn="l"/>
                        </a:tabLst>
                      </a:pPr>
                      <a:r>
                        <a:rPr kumimoji="0" lang="en-ZA" sz="1800" b="0" i="0" u="none" strike="noStrike" cap="none" normalizeH="0" baseline="0" dirty="0">
                          <a:ln>
                            <a:noFill/>
                          </a:ln>
                          <a:solidFill>
                            <a:srgbClr val="000000"/>
                          </a:solidFill>
                          <a:effectLst/>
                          <a:latin typeface="Arial" pitchFamily="-65" charset="0"/>
                          <a:ea typeface="Times New Roman" pitchFamily="-65" charset="0"/>
                          <a:cs typeface="Arial" pitchFamily="-65" charset="0"/>
                        </a:rPr>
                        <a:t>Waste minimization methods and technologies</a:t>
                      </a:r>
                      <a:endParaRPr kumimoji="0" lang="en-US" sz="1800" b="0" i="0" u="none" strike="noStrike" cap="none" normalizeH="0" baseline="0" dirty="0">
                        <a:ln>
                          <a:noFill/>
                        </a:ln>
                        <a:solidFill>
                          <a:srgbClr val="000000"/>
                        </a:solidFill>
                        <a:effectLst/>
                        <a:latin typeface="Times New Roman" pitchFamily="-65" charset="0"/>
                        <a:ea typeface="Times New Roman" pitchFamily="-65" charset="0"/>
                        <a:cs typeface="Arial" pitchFamily="-65"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tab pos="228600" algn="l"/>
                        </a:tabLst>
                      </a:pPr>
                      <a:r>
                        <a:rPr kumimoji="0" lang="en-ZA" sz="1800" b="0" i="0" u="none" strike="noStrike" cap="none" normalizeH="0" baseline="0" dirty="0">
                          <a:ln>
                            <a:noFill/>
                          </a:ln>
                          <a:solidFill>
                            <a:srgbClr val="000000"/>
                          </a:solidFill>
                          <a:effectLst/>
                          <a:latin typeface="Arial" pitchFamily="-65" charset="0"/>
                          <a:ea typeface="Times New Roman" pitchFamily="-65" charset="0"/>
                          <a:cs typeface="Arial" pitchFamily="-65" charset="0"/>
                        </a:rPr>
                        <a:t>Conserving biodiversity and ecosystems services </a:t>
                      </a:r>
                      <a:endParaRPr kumimoji="0" lang="en-US" sz="1800" b="0" i="0" u="none" strike="noStrike" cap="none" normalizeH="0" baseline="0" dirty="0">
                        <a:ln>
                          <a:noFill/>
                        </a:ln>
                        <a:solidFill>
                          <a:srgbClr val="000000"/>
                        </a:solidFill>
                        <a:effectLst/>
                        <a:latin typeface="Times New Roman" pitchFamily="-65" charset="0"/>
                        <a:ea typeface="Times New Roman" pitchFamily="-65" charset="0"/>
                        <a:cs typeface="Arial" pitchFamily="-65"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tab pos="228600" algn="l"/>
                        </a:tabLst>
                      </a:pPr>
                      <a:r>
                        <a:rPr kumimoji="0" lang="en-ZA" sz="1800" b="0" i="0" u="none" strike="noStrike" cap="none" normalizeH="0" baseline="0" dirty="0">
                          <a:ln>
                            <a:noFill/>
                          </a:ln>
                          <a:solidFill>
                            <a:srgbClr val="000000"/>
                          </a:solidFill>
                          <a:effectLst/>
                          <a:latin typeface="Arial" pitchFamily="-65" charset="0"/>
                          <a:ea typeface="Times New Roman" pitchFamily="-65" charset="0"/>
                          <a:cs typeface="Arial" pitchFamily="-65" charset="0"/>
                        </a:rPr>
                        <a:t>Institutional integration to manage ecosystems and the services they offer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a:tabLst>
                          <a:tab pos="228600" algn="l"/>
                        </a:tabLst>
                      </a:pPr>
                      <a:r>
                        <a:rPr kumimoji="0" lang="en-ZA" sz="1800" b="0" i="0" u="none" strike="noStrike" cap="none" normalizeH="0" baseline="0">
                          <a:ln>
                            <a:noFill/>
                          </a:ln>
                          <a:solidFill>
                            <a:srgbClr val="000000"/>
                          </a:solidFill>
                          <a:effectLst/>
                          <a:latin typeface="Arial" pitchFamily="-65" charset="0"/>
                          <a:ea typeface="Times New Roman" pitchFamily="-65" charset="0"/>
                          <a:cs typeface="Arial" pitchFamily="-65" charset="0"/>
                        </a:rPr>
                        <a:t>Preparing for rapid change and extreme events </a:t>
                      </a:r>
                      <a:endParaRPr kumimoji="0" lang="en-US" sz="1800" b="0" i="0" u="none" strike="noStrike" cap="none" normalizeH="0" baseline="0">
                        <a:ln>
                          <a:noFill/>
                        </a:ln>
                        <a:solidFill>
                          <a:srgbClr val="000000"/>
                        </a:solidFill>
                        <a:effectLst/>
                        <a:latin typeface="Times New Roman" pitchFamily="-65" charset="0"/>
                        <a:ea typeface="Times New Roman" pitchFamily="-65" charset="0"/>
                        <a:cs typeface="Arial" pitchFamily="-65"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tab pos="228600" algn="l"/>
                        </a:tabLst>
                      </a:pPr>
                      <a:r>
                        <a:rPr kumimoji="0" lang="en-ZA" sz="1800" b="0" i="0" u="none" strike="noStrike" cap="none" normalizeH="0" baseline="0">
                          <a:ln>
                            <a:noFill/>
                          </a:ln>
                          <a:solidFill>
                            <a:srgbClr val="000000"/>
                          </a:solidFill>
                          <a:effectLst/>
                          <a:latin typeface="Arial" pitchFamily="-65" charset="0"/>
                          <a:ea typeface="Times New Roman" pitchFamily="-65" charset="0"/>
                          <a:cs typeface="Arial" pitchFamily="-65" charset="0"/>
                        </a:rPr>
                        <a:t>Planning for sustainable urban development in a South African context</a:t>
                      </a:r>
                      <a:endParaRPr kumimoji="0" lang="en-US" sz="1800" b="0" i="0" u="none" strike="noStrike" cap="none" normalizeH="0" baseline="0">
                        <a:ln>
                          <a:noFill/>
                        </a:ln>
                        <a:solidFill>
                          <a:srgbClr val="000000"/>
                        </a:solidFill>
                        <a:effectLst/>
                        <a:latin typeface="Times New Roman" pitchFamily="-65" charset="0"/>
                        <a:ea typeface="Times New Roman" pitchFamily="-65" charset="0"/>
                        <a:cs typeface="Arial" pitchFamily="-65"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tab pos="228600" algn="l"/>
                        </a:tabLst>
                      </a:pPr>
                      <a:r>
                        <a:rPr kumimoji="0" lang="en-ZA" sz="1800" b="0" i="0" u="none" strike="noStrike" cap="none" normalizeH="0" baseline="0">
                          <a:ln>
                            <a:noFill/>
                          </a:ln>
                          <a:solidFill>
                            <a:srgbClr val="000000"/>
                          </a:solidFill>
                          <a:effectLst/>
                          <a:latin typeface="Arial" pitchFamily="-65" charset="0"/>
                          <a:ea typeface="Times New Roman" pitchFamily="-65" charset="0"/>
                          <a:cs typeface="Arial" pitchFamily="-65" charset="0"/>
                        </a:rPr>
                        <a:t>Water security for South Africa</a:t>
                      </a:r>
                      <a:endParaRPr kumimoji="0" lang="en-US" sz="1800" b="0" i="0" u="none" strike="noStrike" cap="none" normalizeH="0" baseline="0">
                        <a:ln>
                          <a:noFill/>
                        </a:ln>
                        <a:solidFill>
                          <a:srgbClr val="000000"/>
                        </a:solidFill>
                        <a:effectLst/>
                        <a:latin typeface="Times New Roman" pitchFamily="-65" charset="0"/>
                        <a:ea typeface="Times New Roman" pitchFamily="-65" charset="0"/>
                        <a:cs typeface="Arial" pitchFamily="-65"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tab pos="228600" algn="l"/>
                        </a:tabLst>
                      </a:pPr>
                      <a:r>
                        <a:rPr kumimoji="0" lang="en-ZA" sz="1800" b="0" i="0" u="none" strike="noStrike" cap="none" normalizeH="0" baseline="0">
                          <a:ln>
                            <a:noFill/>
                          </a:ln>
                          <a:solidFill>
                            <a:srgbClr val="000000"/>
                          </a:solidFill>
                          <a:effectLst/>
                          <a:latin typeface="Arial" pitchFamily="-65" charset="0"/>
                          <a:ea typeface="Times New Roman" pitchFamily="-65" charset="0"/>
                          <a:cs typeface="Arial" pitchFamily="-65" charset="0"/>
                        </a:rPr>
                        <a:t>Food and fibre security for South Africa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2A7"/>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AutoNum type="arabicPeriod"/>
                        <a:tabLst>
                          <a:tab pos="228600" algn="l"/>
                        </a:tabLst>
                      </a:pPr>
                      <a:r>
                        <a:rPr kumimoji="0" lang="en-ZA" sz="1800" b="0" i="0" u="none" strike="noStrike" cap="none" normalizeH="0" baseline="0" dirty="0">
                          <a:ln>
                            <a:noFill/>
                          </a:ln>
                          <a:solidFill>
                            <a:srgbClr val="000000"/>
                          </a:solidFill>
                          <a:effectLst/>
                          <a:latin typeface="Arial" pitchFamily="-65" charset="0"/>
                          <a:ea typeface="Times New Roman" pitchFamily="-65" charset="0"/>
                          <a:cs typeface="Arial" pitchFamily="-65" charset="0"/>
                        </a:rPr>
                        <a:t>Dynamics of transition at different scales - mechanisms of innovation and learning</a:t>
                      </a:r>
                      <a:endParaRPr kumimoji="0" lang="en-US" sz="1800" b="0" i="0" u="none" strike="noStrike" cap="none" normalizeH="0" baseline="0" dirty="0">
                        <a:ln>
                          <a:noFill/>
                        </a:ln>
                        <a:solidFill>
                          <a:srgbClr val="000000"/>
                        </a:solidFill>
                        <a:effectLst/>
                        <a:latin typeface="Times New Roman" pitchFamily="-65" charset="0"/>
                        <a:ea typeface="Times New Roman" pitchFamily="-65" charset="0"/>
                        <a:cs typeface="Arial" pitchFamily="-65"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tab pos="228600" algn="l"/>
                        </a:tabLst>
                      </a:pPr>
                      <a:r>
                        <a:rPr kumimoji="0" lang="en-ZA" sz="1800" b="0" i="0" u="none" strike="noStrike" cap="none" normalizeH="0" baseline="0" dirty="0">
                          <a:ln>
                            <a:noFill/>
                          </a:ln>
                          <a:solidFill>
                            <a:srgbClr val="000000"/>
                          </a:solidFill>
                          <a:effectLst/>
                          <a:latin typeface="Arial" pitchFamily="-65" charset="0"/>
                          <a:ea typeface="Times New Roman" pitchFamily="-65" charset="0"/>
                          <a:cs typeface="Arial" pitchFamily="-65" charset="0"/>
                        </a:rPr>
                        <a:t>Resilience and capability</a:t>
                      </a:r>
                      <a:endParaRPr kumimoji="0" lang="en-US" sz="1800" b="0" i="0" u="none" strike="noStrike" cap="none" normalizeH="0" baseline="0" dirty="0">
                        <a:ln>
                          <a:noFill/>
                        </a:ln>
                        <a:solidFill>
                          <a:srgbClr val="000000"/>
                        </a:solidFill>
                        <a:effectLst/>
                        <a:latin typeface="Times New Roman" pitchFamily="-65" charset="0"/>
                        <a:ea typeface="Times New Roman" pitchFamily="-65" charset="0"/>
                        <a:cs typeface="Arial" pitchFamily="-65"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tab pos="228600" algn="l"/>
                        </a:tabLst>
                      </a:pPr>
                      <a:r>
                        <a:rPr kumimoji="0" lang="en-ZA" sz="1800" b="0" i="0" u="none" strike="noStrike" cap="none" normalizeH="0" baseline="0" dirty="0">
                          <a:ln>
                            <a:noFill/>
                          </a:ln>
                          <a:solidFill>
                            <a:srgbClr val="000000"/>
                          </a:solidFill>
                          <a:effectLst/>
                          <a:latin typeface="Arial" pitchFamily="-65" charset="0"/>
                          <a:ea typeface="Times New Roman" pitchFamily="-65" charset="0"/>
                          <a:cs typeface="Arial" pitchFamily="-65" charset="0"/>
                        </a:rPr>
                        <a:t>Options for greening the developmental state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bl>
          </a:graphicData>
        </a:graphic>
      </p:graphicFrame>
      <p:sp>
        <p:nvSpPr>
          <p:cNvPr id="4" name="Freeform 3"/>
          <p:cNvSpPr/>
          <p:nvPr/>
        </p:nvSpPr>
        <p:spPr>
          <a:xfrm>
            <a:off x="4038600" y="-150048"/>
            <a:ext cx="2743200" cy="6398448"/>
          </a:xfrm>
          <a:custGeom>
            <a:avLst/>
            <a:gdLst>
              <a:gd name="connsiteX0" fmla="*/ 1366426 w 3196166"/>
              <a:gd name="connsiteY0" fmla="*/ 195204 h 6855648"/>
              <a:gd name="connsiteX1" fmla="*/ 195204 w 3196166"/>
              <a:gd name="connsiteY1" fmla="*/ 1465204 h 6855648"/>
              <a:gd name="connsiteX2" fmla="*/ 195204 w 3196166"/>
              <a:gd name="connsiteY2" fmla="*/ 4781315 h 6855648"/>
              <a:gd name="connsiteX3" fmla="*/ 745537 w 3196166"/>
              <a:gd name="connsiteY3" fmla="*/ 6234760 h 6855648"/>
              <a:gd name="connsiteX4" fmla="*/ 2537648 w 3196166"/>
              <a:gd name="connsiteY4" fmla="*/ 6319426 h 6855648"/>
              <a:gd name="connsiteX5" fmla="*/ 3172648 w 3196166"/>
              <a:gd name="connsiteY5" fmla="*/ 3017426 h 6855648"/>
              <a:gd name="connsiteX6" fmla="*/ 2396537 w 3196166"/>
              <a:gd name="connsiteY6" fmla="*/ 463315 h 6855648"/>
              <a:gd name="connsiteX7" fmla="*/ 1309981 w 3196166"/>
              <a:gd name="connsiteY7" fmla="*/ 237537 h 6855648"/>
              <a:gd name="connsiteX8" fmla="*/ 1267648 w 3196166"/>
              <a:gd name="connsiteY8" fmla="*/ 237537 h 6855648"/>
              <a:gd name="connsiteX9" fmla="*/ 1267648 w 3196166"/>
              <a:gd name="connsiteY9" fmla="*/ 237537 h 6855648"/>
              <a:gd name="connsiteX10" fmla="*/ 1211204 w 3196166"/>
              <a:gd name="connsiteY10" fmla="*/ 265760 h 6855648"/>
              <a:gd name="connsiteX11" fmla="*/ 1239426 w 3196166"/>
              <a:gd name="connsiteY11" fmla="*/ 237537 h 68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96166" h="6855648">
                <a:moveTo>
                  <a:pt x="1366426" y="195204"/>
                </a:moveTo>
                <a:cubicBezTo>
                  <a:pt x="878417" y="448028"/>
                  <a:pt x="390408" y="700852"/>
                  <a:pt x="195204" y="1465204"/>
                </a:cubicBezTo>
                <a:cubicBezTo>
                  <a:pt x="0" y="2229556"/>
                  <a:pt x="103482" y="3986389"/>
                  <a:pt x="195204" y="4781315"/>
                </a:cubicBezTo>
                <a:cubicBezTo>
                  <a:pt x="286926" y="5576241"/>
                  <a:pt x="355130" y="5978408"/>
                  <a:pt x="745537" y="6234760"/>
                </a:cubicBezTo>
                <a:cubicBezTo>
                  <a:pt x="1135944" y="6491112"/>
                  <a:pt x="2133130" y="6855648"/>
                  <a:pt x="2537648" y="6319426"/>
                </a:cubicBezTo>
                <a:cubicBezTo>
                  <a:pt x="2942166" y="5783204"/>
                  <a:pt x="3196166" y="3993444"/>
                  <a:pt x="3172648" y="3017426"/>
                </a:cubicBezTo>
                <a:cubicBezTo>
                  <a:pt x="3149130" y="2041408"/>
                  <a:pt x="2706982" y="926630"/>
                  <a:pt x="2396537" y="463315"/>
                </a:cubicBezTo>
                <a:cubicBezTo>
                  <a:pt x="2086092" y="0"/>
                  <a:pt x="1498129" y="275167"/>
                  <a:pt x="1309981" y="237537"/>
                </a:cubicBezTo>
                <a:cubicBezTo>
                  <a:pt x="1121833" y="199907"/>
                  <a:pt x="1267648" y="237537"/>
                  <a:pt x="1267648" y="237537"/>
                </a:cubicBezTo>
                <a:lnTo>
                  <a:pt x="1267648" y="237537"/>
                </a:lnTo>
                <a:cubicBezTo>
                  <a:pt x="1258241" y="242241"/>
                  <a:pt x="1215908" y="265760"/>
                  <a:pt x="1211204" y="265760"/>
                </a:cubicBezTo>
                <a:cubicBezTo>
                  <a:pt x="1206500" y="265760"/>
                  <a:pt x="1239426" y="237537"/>
                  <a:pt x="1239426" y="23753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ectangle 4"/>
          <p:cNvSpPr/>
          <p:nvPr/>
        </p:nvSpPr>
        <p:spPr>
          <a:xfrm>
            <a:off x="2438400" y="5906869"/>
            <a:ext cx="6381750" cy="646331"/>
          </a:xfrm>
          <a:prstGeom prst="rect">
            <a:avLst/>
          </a:prstGeom>
        </p:spPr>
        <p:txBody>
          <a:bodyPr wrap="square">
            <a:spAutoFit/>
          </a:bodyPr>
          <a:lstStyle/>
          <a:p>
            <a:pPr>
              <a:buNone/>
            </a:pPr>
            <a:r>
              <a:rPr lang="en-US" dirty="0" smtClean="0">
                <a:hlinkClick r:id="rId2"/>
              </a:rPr>
              <a:t>http</a:t>
            </a:r>
            <a:r>
              <a:rPr lang="en-US" dirty="0" smtClean="0">
                <a:hlinkClick r:id="rId2"/>
              </a:rPr>
              <a:t>://www.pmg.org.za/report/20090916-department-science-and-technology-briefing-global-change-grand-</a:t>
            </a:r>
            <a:r>
              <a:rPr lang="en-US" dirty="0" smtClean="0">
                <a:hlinkClick r:id="rId2"/>
              </a:rPr>
              <a:t>challe</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eThekwini’s</a:t>
            </a:r>
            <a:r>
              <a:rPr lang="en-US" dirty="0" smtClean="0"/>
              <a:t> adaptation plans</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Health </a:t>
            </a:r>
            <a:endParaRPr lang="en-US" dirty="0" smtClean="0"/>
          </a:p>
          <a:p>
            <a:pPr>
              <a:buNone/>
            </a:pPr>
            <a:r>
              <a:rPr lang="en-US" dirty="0" smtClean="0"/>
              <a:t>• Expand the existing malaria prevention </a:t>
            </a:r>
            <a:r>
              <a:rPr lang="en-US" dirty="0" err="1" smtClean="0"/>
              <a:t>programme</a:t>
            </a:r>
            <a:r>
              <a:rPr lang="en-US" dirty="0" smtClean="0"/>
              <a:t>. </a:t>
            </a:r>
          </a:p>
          <a:p>
            <a:pPr>
              <a:buNone/>
            </a:pPr>
            <a:r>
              <a:rPr lang="en-US" dirty="0" smtClean="0"/>
              <a:t>• Secure sustainable energy and clean water sources for healthcare provision. </a:t>
            </a:r>
          </a:p>
          <a:p>
            <a:pPr>
              <a:buNone/>
            </a:pPr>
            <a:r>
              <a:rPr lang="en-US" dirty="0" smtClean="0"/>
              <a:t>• Identify the sizes and distributions of key vulnerable groups in the population (e.g. children, the elderly, and </a:t>
            </a:r>
            <a:r>
              <a:rPr lang="en-US" dirty="0" err="1" smtClean="0"/>
              <a:t>immuno</a:t>
            </a:r>
            <a:r>
              <a:rPr lang="en-US" dirty="0" smtClean="0"/>
              <a:t>-compromised). </a:t>
            </a:r>
          </a:p>
          <a:p>
            <a:pPr>
              <a:buNone/>
            </a:pPr>
            <a:r>
              <a:rPr lang="en-US" dirty="0" smtClean="0"/>
              <a:t>• Develop community-wide heat emergency plans. </a:t>
            </a:r>
          </a:p>
          <a:p>
            <a:pPr>
              <a:buNone/>
            </a:pPr>
            <a:r>
              <a:rPr lang="en-US" dirty="0" smtClean="0"/>
              <a:t>• Initiate education campaigns about heat stress and environmental health problems associated with climate change. </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High vulnerability requires good adaptation</a:t>
            </a:r>
            <a:endParaRPr lang="en-US" sz="3200" dirty="0"/>
          </a:p>
        </p:txBody>
      </p:sp>
      <p:sp>
        <p:nvSpPr>
          <p:cNvPr id="3" name="Content Placeholder 2"/>
          <p:cNvSpPr>
            <a:spLocks noGrp="1"/>
          </p:cNvSpPr>
          <p:nvPr>
            <p:ph idx="1"/>
          </p:nvPr>
        </p:nvSpPr>
        <p:spPr>
          <a:xfrm>
            <a:off x="228600" y="1600200"/>
            <a:ext cx="8686800" cy="4625609"/>
          </a:xfrm>
        </p:spPr>
        <p:txBody>
          <a:bodyPr>
            <a:normAutofit/>
          </a:bodyPr>
          <a:lstStyle/>
          <a:p>
            <a:r>
              <a:rPr lang="en-US" dirty="0" smtClean="0"/>
              <a:t>Adaptation at municipal level</a:t>
            </a:r>
          </a:p>
          <a:p>
            <a:pPr lvl="1"/>
            <a:r>
              <a:rPr lang="en-US" dirty="0" err="1" smtClean="0"/>
              <a:t>eThekwini</a:t>
            </a:r>
            <a:r>
              <a:rPr lang="en-US" dirty="0" smtClean="0"/>
              <a:t> municipality </a:t>
            </a:r>
          </a:p>
          <a:p>
            <a:pPr lvl="2"/>
            <a:r>
              <a:rPr lang="en-US" dirty="0" smtClean="0"/>
              <a:t>Municipal Climate Protection </a:t>
            </a:r>
            <a:r>
              <a:rPr lang="en-US" dirty="0" err="1" smtClean="0"/>
              <a:t>Programme</a:t>
            </a:r>
            <a:r>
              <a:rPr lang="en-US" dirty="0" smtClean="0"/>
              <a:t> (Durban climate smart lecture)</a:t>
            </a:r>
          </a:p>
          <a:p>
            <a:pPr lvl="1"/>
            <a:r>
              <a:rPr lang="en-US" dirty="0" smtClean="0"/>
              <a:t>City of Cape Town</a:t>
            </a:r>
          </a:p>
          <a:p>
            <a:pPr lvl="2"/>
            <a:r>
              <a:rPr lang="en-US" dirty="0" smtClean="0"/>
              <a:t>Sea level rise assessment</a:t>
            </a:r>
          </a:p>
          <a:p>
            <a:pPr lvl="2"/>
            <a:r>
              <a:rPr lang="en-US" dirty="0" smtClean="0"/>
              <a:t>Climate change think tank (</a:t>
            </a:r>
            <a:r>
              <a:rPr lang="en-US" dirty="0" err="1" smtClean="0"/>
              <a:t>govt</a:t>
            </a:r>
            <a:r>
              <a:rPr lang="en-US" dirty="0" smtClean="0"/>
              <a:t>, academic, NGOs)</a:t>
            </a:r>
          </a:p>
          <a:p>
            <a:endParaRPr lang="en-US" dirty="0" smtClean="0"/>
          </a:p>
        </p:txBody>
      </p:sp>
      <p:pic>
        <p:nvPicPr>
          <p:cNvPr id="4" name="Picture 4" descr="view"/>
          <p:cNvPicPr>
            <a:picLocks noChangeAspect="1" noChangeArrowheads="1"/>
          </p:cNvPicPr>
          <p:nvPr/>
        </p:nvPicPr>
        <p:blipFill>
          <a:blip r:embed="rId2"/>
          <a:srcRect/>
          <a:stretch>
            <a:fillRect/>
          </a:stretch>
        </p:blipFill>
        <p:spPr bwMode="auto">
          <a:xfrm>
            <a:off x="-36513" y="5118100"/>
            <a:ext cx="9251951" cy="3263900"/>
          </a:xfrm>
          <a:prstGeom prst="rect">
            <a:avLst/>
          </a:prstGeom>
          <a:noFill/>
          <a:ln w="9525">
            <a:noFill/>
            <a:miter lim="800000"/>
            <a:headEnd/>
            <a:tailEnd/>
          </a:ln>
        </p:spPr>
      </p:pic>
      <p:sp>
        <p:nvSpPr>
          <p:cNvPr id="5" name="TextBox 4"/>
          <p:cNvSpPr txBox="1"/>
          <p:nvPr/>
        </p:nvSpPr>
        <p:spPr>
          <a:xfrm>
            <a:off x="228600" y="6734889"/>
            <a:ext cx="2743200" cy="246221"/>
          </a:xfrm>
          <a:prstGeom prst="rect">
            <a:avLst/>
          </a:prstGeom>
          <a:noFill/>
        </p:spPr>
        <p:txBody>
          <a:bodyPr wrap="square" rtlCol="0">
            <a:spAutoFit/>
          </a:bodyPr>
          <a:lstStyle/>
          <a:p>
            <a:r>
              <a:rPr lang="en-US" sz="1000" dirty="0" smtClean="0"/>
              <a:t>By Gina Ziervogel</a:t>
            </a:r>
            <a:endParaRPr lang="en-US" sz="1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High vulnerability requires good adaptation</a:t>
            </a:r>
            <a:endParaRPr lang="en-US" sz="3200" dirty="0"/>
          </a:p>
        </p:txBody>
      </p:sp>
      <p:sp>
        <p:nvSpPr>
          <p:cNvPr id="3" name="Content Placeholder 2"/>
          <p:cNvSpPr>
            <a:spLocks noGrp="1"/>
          </p:cNvSpPr>
          <p:nvPr>
            <p:ph idx="1"/>
          </p:nvPr>
        </p:nvSpPr>
        <p:spPr>
          <a:xfrm>
            <a:off x="228600" y="1600200"/>
            <a:ext cx="8686800" cy="4625609"/>
          </a:xfrm>
        </p:spPr>
        <p:txBody>
          <a:bodyPr>
            <a:normAutofit fontScale="85000" lnSpcReduction="20000"/>
          </a:bodyPr>
          <a:lstStyle/>
          <a:p>
            <a:r>
              <a:rPr lang="en-US" dirty="0" smtClean="0"/>
              <a:t>Adaptation at community level: Urban and rural responses</a:t>
            </a:r>
          </a:p>
          <a:p>
            <a:pPr lvl="1"/>
            <a:r>
              <a:rPr lang="en-US" dirty="0" smtClean="0"/>
              <a:t>Build adaptive capacity</a:t>
            </a:r>
          </a:p>
          <a:p>
            <a:pPr lvl="2"/>
            <a:r>
              <a:rPr lang="en-US" dirty="0" smtClean="0"/>
              <a:t>Ensure access to information</a:t>
            </a:r>
          </a:p>
          <a:p>
            <a:pPr lvl="2"/>
            <a:r>
              <a:rPr lang="en-US" dirty="0" smtClean="0"/>
              <a:t>Resources for responding</a:t>
            </a:r>
          </a:p>
          <a:p>
            <a:pPr lvl="2"/>
            <a:r>
              <a:rPr lang="en-US" dirty="0" smtClean="0"/>
              <a:t>Meet local needs</a:t>
            </a:r>
          </a:p>
          <a:p>
            <a:pPr lvl="1"/>
            <a:r>
              <a:rPr lang="en-US" dirty="0" smtClean="0"/>
              <a:t>Actors</a:t>
            </a:r>
          </a:p>
          <a:p>
            <a:pPr lvl="2"/>
            <a:r>
              <a:rPr lang="en-US" dirty="0" smtClean="0"/>
              <a:t>Urban communities</a:t>
            </a:r>
          </a:p>
          <a:p>
            <a:pPr lvl="2"/>
            <a:r>
              <a:rPr lang="en-US" dirty="0" smtClean="0"/>
              <a:t>NGOs</a:t>
            </a:r>
          </a:p>
          <a:p>
            <a:pPr lvl="2"/>
            <a:r>
              <a:rPr lang="en-US" dirty="0" smtClean="0"/>
              <a:t>Local govt. </a:t>
            </a:r>
          </a:p>
          <a:p>
            <a:pPr lvl="1"/>
            <a:r>
              <a:rPr lang="en-US" dirty="0" smtClean="0"/>
              <a:t>Examples</a:t>
            </a:r>
          </a:p>
          <a:p>
            <a:pPr lvl="2"/>
            <a:r>
              <a:rPr lang="en-US" dirty="0" err="1" smtClean="0"/>
              <a:t>Rooibos</a:t>
            </a:r>
            <a:r>
              <a:rPr lang="en-US" dirty="0" smtClean="0"/>
              <a:t> tea farmers (Archer et al. 2008)</a:t>
            </a:r>
          </a:p>
          <a:p>
            <a:pPr lvl="2"/>
            <a:r>
              <a:rPr lang="en-US" dirty="0" smtClean="0"/>
              <a:t>Related to water security in </a:t>
            </a:r>
            <a:r>
              <a:rPr lang="en-US" dirty="0" err="1" smtClean="0"/>
              <a:t>Sekhukhune</a:t>
            </a:r>
            <a:r>
              <a:rPr lang="en-US" dirty="0" smtClean="0"/>
              <a:t> (</a:t>
            </a:r>
            <a:r>
              <a:rPr lang="en-US" dirty="0" err="1" smtClean="0"/>
              <a:t>Ziervogel</a:t>
            </a:r>
            <a:r>
              <a:rPr lang="en-US" dirty="0" smtClean="0"/>
              <a:t> and Taylor 2008) (</a:t>
            </a:r>
            <a:r>
              <a:rPr lang="en-US" dirty="0" err="1" smtClean="0"/>
              <a:t>Muti</a:t>
            </a:r>
            <a:r>
              <a:rPr lang="en-US" dirty="0" smtClean="0"/>
              <a:t> Queen chapter in </a:t>
            </a:r>
            <a:r>
              <a:rPr lang="en-US" dirty="0" err="1" smtClean="0"/>
              <a:t>Joubert’s</a:t>
            </a:r>
            <a:r>
              <a:rPr lang="en-US" dirty="0" smtClean="0"/>
              <a:t> Boiling Point)</a:t>
            </a:r>
          </a:p>
          <a:p>
            <a:pPr lvl="2">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Buzz group	</a:t>
            </a:r>
            <a:endParaRPr lang="en-US" dirty="0"/>
          </a:p>
        </p:txBody>
      </p:sp>
      <p:sp>
        <p:nvSpPr>
          <p:cNvPr id="3" name="Content Placeholder 2"/>
          <p:cNvSpPr>
            <a:spLocks noGrp="1"/>
          </p:cNvSpPr>
          <p:nvPr>
            <p:ph idx="1"/>
          </p:nvPr>
        </p:nvSpPr>
        <p:spPr/>
        <p:txBody>
          <a:bodyPr/>
          <a:lstStyle/>
          <a:p>
            <a:r>
              <a:rPr lang="en-US" dirty="0" smtClean="0"/>
              <a:t>Do you think adaptation should be a priority in South Africa?</a:t>
            </a:r>
          </a:p>
          <a:p>
            <a:r>
              <a:rPr lang="en-US" dirty="0" smtClean="0"/>
              <a:t>Provide reasons for your answer</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normAutofit/>
          </a:bodyPr>
          <a:lstStyle/>
          <a:p>
            <a:pPr>
              <a:buNone/>
            </a:pPr>
            <a:r>
              <a:rPr lang="en-US" sz="1800" dirty="0" smtClean="0"/>
              <a:t> Archer</a:t>
            </a:r>
            <a:r>
              <a:rPr lang="en-US" sz="1800" dirty="0" smtClean="0"/>
              <a:t>, E.R.M., </a:t>
            </a:r>
            <a:r>
              <a:rPr lang="en-US" sz="1800" dirty="0" err="1" smtClean="0"/>
              <a:t>Oettlé</a:t>
            </a:r>
            <a:r>
              <a:rPr lang="en-US" sz="1800" dirty="0" smtClean="0"/>
              <a:t>, N.M., </a:t>
            </a:r>
            <a:r>
              <a:rPr lang="en-US" sz="1800" dirty="0" err="1" smtClean="0"/>
              <a:t>Louw</a:t>
            </a:r>
            <a:r>
              <a:rPr lang="en-US" sz="1800" dirty="0" smtClean="0"/>
              <a:t>, R, </a:t>
            </a:r>
            <a:r>
              <a:rPr lang="en-US" sz="1800" dirty="0" err="1" smtClean="0"/>
              <a:t>Tadross</a:t>
            </a:r>
            <a:r>
              <a:rPr lang="en-US" sz="1800" dirty="0" smtClean="0"/>
              <a:t>, M.A.  (2008)   'Farming on the Edge' in arid western South Africa:  adapting to climate change in marginal environments. </a:t>
            </a:r>
            <a:r>
              <a:rPr lang="en-US" sz="1800" dirty="0" smtClean="0"/>
              <a:t> </a:t>
            </a:r>
            <a:r>
              <a:rPr lang="en-US" sz="1800" dirty="0" smtClean="0"/>
              <a:t>Geography. 93. 98-107. </a:t>
            </a:r>
            <a:endParaRPr lang="en-US" sz="1800" dirty="0" smtClean="0"/>
          </a:p>
          <a:p>
            <a:pPr>
              <a:buNone/>
            </a:pPr>
            <a:r>
              <a:rPr lang="en-GB" sz="1800" dirty="0" smtClean="0"/>
              <a:t> Roberts</a:t>
            </a:r>
            <a:r>
              <a:rPr lang="en-GB" sz="1800" dirty="0" smtClean="0"/>
              <a:t>, D., undated. </a:t>
            </a:r>
            <a:r>
              <a:rPr lang="en-GB" sz="1800" i="1" dirty="0" smtClean="0"/>
              <a:t>A “Climate-Smart” Durban: local action for a resilient city.</a:t>
            </a:r>
            <a:r>
              <a:rPr lang="en-GB" sz="1800" dirty="0" smtClean="0"/>
              <a:t> Presentation accessed at </a:t>
            </a:r>
            <a:r>
              <a:rPr lang="en-GB" sz="1800" dirty="0" smtClean="0">
                <a:hlinkClick r:id="rId2"/>
              </a:rPr>
              <a:t>http://www.dbsa.org/Vulindlela/Presentations/Session7_Roberts.pdf</a:t>
            </a:r>
            <a:r>
              <a:rPr lang="en-GB" sz="1800" dirty="0" smtClean="0"/>
              <a:t>  </a:t>
            </a:r>
            <a:r>
              <a:rPr lang="en-US" sz="1800" dirty="0" smtClean="0"/>
              <a:t> </a:t>
            </a:r>
            <a:endParaRPr lang="en-US" sz="1800" dirty="0" smtClean="0"/>
          </a:p>
          <a:p>
            <a:pPr>
              <a:buNone/>
            </a:pPr>
            <a:r>
              <a:rPr lang="en-US" sz="1800" dirty="0" smtClean="0"/>
              <a:t>Ziervogel</a:t>
            </a:r>
            <a:r>
              <a:rPr lang="en-US" sz="1800" dirty="0" smtClean="0"/>
              <a:t>, G., Taylor, A., </a:t>
            </a:r>
            <a:r>
              <a:rPr lang="en-US" sz="1800" dirty="0" err="1" smtClean="0"/>
              <a:t>Takama</a:t>
            </a:r>
            <a:r>
              <a:rPr lang="en-US" sz="1800" dirty="0" smtClean="0"/>
              <a:t>, T., </a:t>
            </a:r>
            <a:r>
              <a:rPr lang="en-US" sz="1800" dirty="0" err="1" smtClean="0"/>
              <a:t>Thomalla</a:t>
            </a:r>
            <a:r>
              <a:rPr lang="en-US" sz="1800" dirty="0" smtClean="0"/>
              <a:t>, F. And </a:t>
            </a:r>
            <a:r>
              <a:rPr lang="en-US" sz="1800" dirty="0" err="1" smtClean="0"/>
              <a:t>Quinne</a:t>
            </a:r>
            <a:r>
              <a:rPr lang="en-US" sz="1800" dirty="0" smtClean="0"/>
              <a:t>, C. 2006. </a:t>
            </a:r>
            <a:r>
              <a:rPr lang="en-GB" sz="1800" i="1" dirty="0" smtClean="0"/>
              <a:t>Adapting to climate, water and health stresses : insights from Sekhukhune, South Africa</a:t>
            </a:r>
            <a:r>
              <a:rPr lang="en-GB" sz="1800" dirty="0" smtClean="0"/>
              <a:t>. Stockholm Environment Institute working paper.</a:t>
            </a:r>
            <a:endParaRPr lang="en-GB" sz="1800" dirty="0" smtClean="0"/>
          </a:p>
          <a:p>
            <a:pPr>
              <a:buNone/>
            </a:pPr>
            <a:r>
              <a:rPr lang="en-US" sz="1800" dirty="0" smtClean="0"/>
              <a:t>Ziervogel</a:t>
            </a:r>
            <a:r>
              <a:rPr lang="en-US" sz="1800" dirty="0" smtClean="0"/>
              <a:t>, G. and Taylor, A., 2008. Feeling stressed –integrating climate adaptation with other priorities in South Africa. </a:t>
            </a:r>
            <a:r>
              <a:rPr lang="en-US" sz="1800" i="1" dirty="0" smtClean="0"/>
              <a:t>Environment: Science and Policy for Sustainable Development, </a:t>
            </a:r>
            <a:r>
              <a:rPr lang="en-US" sz="1800" dirty="0" smtClean="0"/>
              <a:t>50(2): 32-41</a:t>
            </a:r>
          </a:p>
          <a:p>
            <a:pPr>
              <a:buNone/>
            </a:pPr>
            <a:endParaRPr lang="en-US" sz="1800" dirty="0" smtClean="0"/>
          </a:p>
          <a:p>
            <a:pPr>
              <a:buNone/>
            </a:pPr>
            <a:r>
              <a:rPr lang="en-US" sz="1800" dirty="0" smtClean="0"/>
              <a:t> </a:t>
            </a:r>
            <a:endParaRPr lang="en-GB" sz="1800" dirty="0" smtClean="0"/>
          </a:p>
          <a:p>
            <a:pPr>
              <a:buNone/>
            </a:pPr>
            <a:r>
              <a:rPr lang="en-GB" sz="1800" b="1" dirty="0" smtClean="0"/>
              <a:t>All web links were checked in November 2011  </a:t>
            </a:r>
            <a:endParaRPr lang="en-US" sz="1800" b="1" dirty="0" smtClean="0"/>
          </a:p>
          <a:p>
            <a:pPr>
              <a:buNone/>
            </a:pPr>
            <a:endParaRPr lang="en-GB" sz="18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eThekwini’s</a:t>
            </a:r>
            <a:r>
              <a:rPr lang="en-US" dirty="0" smtClean="0"/>
              <a:t> adaptation plans</a:t>
            </a:r>
            <a:endParaRPr lang="en-US" dirty="0"/>
          </a:p>
        </p:txBody>
      </p:sp>
      <p:sp>
        <p:nvSpPr>
          <p:cNvPr id="3" name="Content Placeholder 2"/>
          <p:cNvSpPr>
            <a:spLocks noGrp="1"/>
          </p:cNvSpPr>
          <p:nvPr>
            <p:ph idx="1"/>
          </p:nvPr>
        </p:nvSpPr>
        <p:spPr>
          <a:xfrm>
            <a:off x="228600" y="1600200"/>
            <a:ext cx="8458200" cy="4625609"/>
          </a:xfrm>
        </p:spPr>
        <p:txBody>
          <a:bodyPr>
            <a:noAutofit/>
          </a:bodyPr>
          <a:lstStyle/>
          <a:p>
            <a:pPr>
              <a:buNone/>
            </a:pPr>
            <a:r>
              <a:rPr lang="en-US" sz="2400" b="1" dirty="0" smtClean="0"/>
              <a:t>Water &amp; Sanitation</a:t>
            </a:r>
            <a:r>
              <a:rPr lang="en-US" sz="2400" dirty="0" smtClean="0"/>
              <a:t> </a:t>
            </a:r>
          </a:p>
          <a:p>
            <a:r>
              <a:rPr lang="en-US" sz="2400" dirty="0" smtClean="0"/>
              <a:t>Increased use of water recycling methods (filtering processes to make used water drinkable or suitable for agriculture). </a:t>
            </a:r>
          </a:p>
          <a:p>
            <a:r>
              <a:rPr lang="en-US" sz="2400" dirty="0" smtClean="0"/>
              <a:t>Promote water storage in cisterns and rainwater catchment tanks. </a:t>
            </a:r>
          </a:p>
          <a:p>
            <a:r>
              <a:rPr lang="en-US" sz="2400" dirty="0" smtClean="0"/>
              <a:t>Reduce water losses from municipal water systems through better leak detection and flow and pressure controls. </a:t>
            </a:r>
          </a:p>
          <a:p>
            <a:r>
              <a:rPr lang="en-US" sz="2400" dirty="0" smtClean="0"/>
              <a:t>Assess the effect reduced future water availability will have on new proposed developments in the city during municipal planning and development assessments. </a:t>
            </a:r>
          </a:p>
          <a:p>
            <a:r>
              <a:rPr lang="en-US" sz="2400" dirty="0" smtClean="0"/>
              <a:t>Assess the effects that increased heat, storms, and sea level rise will have on water provision and sanitation infrastructure, and upgrade or relocate where necessary. </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Adaptation action is starting to emerge</a:t>
            </a:r>
          </a:p>
          <a:p>
            <a:r>
              <a:rPr lang="en-US" dirty="0" smtClean="0"/>
              <a:t>Needs leaders</a:t>
            </a:r>
          </a:p>
          <a:p>
            <a:r>
              <a:rPr lang="en-US" dirty="0" smtClean="0"/>
              <a:t>Needs to integrate with development needs</a:t>
            </a:r>
          </a:p>
          <a:p>
            <a:r>
              <a:rPr lang="en-US" dirty="0" smtClean="0"/>
              <a:t>Public awareness and support important</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323850" y="44450"/>
            <a:ext cx="7688263" cy="1295400"/>
          </a:xfrm>
        </p:spPr>
        <p:txBody>
          <a:bodyPr/>
          <a:lstStyle/>
          <a:p>
            <a:r>
              <a:rPr lang="en-GB" sz="4000"/>
              <a:t>Climate variability and rural risk</a:t>
            </a:r>
            <a:endParaRPr lang="en-US" sz="4000"/>
          </a:p>
        </p:txBody>
      </p:sp>
      <p:sp>
        <p:nvSpPr>
          <p:cNvPr id="103427" name="Rectangle 3"/>
          <p:cNvSpPr>
            <a:spLocks noGrp="1" noChangeArrowheads="1"/>
          </p:cNvSpPr>
          <p:nvPr>
            <p:ph type="body" sz="half" idx="1"/>
          </p:nvPr>
        </p:nvSpPr>
        <p:spPr>
          <a:xfrm>
            <a:off x="457199" y="1600200"/>
            <a:ext cx="7554913" cy="4852988"/>
          </a:xfrm>
          <a:noFill/>
          <a:ln>
            <a:noFill/>
          </a:ln>
        </p:spPr>
        <p:txBody>
          <a:bodyPr/>
          <a:lstStyle/>
          <a:p>
            <a:pPr>
              <a:lnSpc>
                <a:spcPct val="80000"/>
              </a:lnSpc>
            </a:pPr>
            <a:r>
              <a:rPr lang="en-GB" sz="2100" dirty="0"/>
              <a:t>Rural livelihoods are highly dependent on climate variability</a:t>
            </a:r>
          </a:p>
          <a:p>
            <a:pPr lvl="1">
              <a:lnSpc>
                <a:spcPct val="80000"/>
              </a:lnSpc>
            </a:pPr>
            <a:r>
              <a:rPr lang="en-GB" sz="2000" dirty="0"/>
              <a:t>Rainfall </a:t>
            </a:r>
          </a:p>
          <a:p>
            <a:pPr lvl="1">
              <a:lnSpc>
                <a:spcPct val="80000"/>
              </a:lnSpc>
            </a:pPr>
            <a:r>
              <a:rPr lang="en-GB" sz="2000" dirty="0"/>
              <a:t>Temperature</a:t>
            </a:r>
          </a:p>
          <a:p>
            <a:pPr lvl="1">
              <a:lnSpc>
                <a:spcPct val="80000"/>
              </a:lnSpc>
            </a:pPr>
            <a:endParaRPr lang="en-GB" sz="2000" dirty="0"/>
          </a:p>
          <a:p>
            <a:pPr>
              <a:lnSpc>
                <a:spcPct val="80000"/>
              </a:lnSpc>
            </a:pPr>
            <a:r>
              <a:rPr lang="en-GB" sz="2100" dirty="0"/>
              <a:t>Direct impacts</a:t>
            </a:r>
          </a:p>
          <a:p>
            <a:pPr lvl="1">
              <a:lnSpc>
                <a:spcPct val="80000"/>
              </a:lnSpc>
            </a:pPr>
            <a:r>
              <a:rPr lang="en-GB" sz="2000" dirty="0"/>
              <a:t>Crop production</a:t>
            </a:r>
          </a:p>
          <a:p>
            <a:pPr lvl="1">
              <a:lnSpc>
                <a:spcPct val="80000"/>
              </a:lnSpc>
            </a:pPr>
            <a:r>
              <a:rPr lang="en-GB" sz="2000" dirty="0"/>
              <a:t>Livestock grazing</a:t>
            </a:r>
          </a:p>
          <a:p>
            <a:pPr lvl="1">
              <a:lnSpc>
                <a:spcPct val="80000"/>
              </a:lnSpc>
            </a:pPr>
            <a:r>
              <a:rPr lang="en-GB" sz="2000" dirty="0"/>
              <a:t>Water resources</a:t>
            </a:r>
          </a:p>
          <a:p>
            <a:pPr lvl="1">
              <a:lnSpc>
                <a:spcPct val="80000"/>
              </a:lnSpc>
            </a:pPr>
            <a:endParaRPr lang="en-GB" sz="2000" dirty="0"/>
          </a:p>
          <a:p>
            <a:pPr>
              <a:lnSpc>
                <a:spcPct val="80000"/>
              </a:lnSpc>
            </a:pPr>
            <a:r>
              <a:rPr lang="en-GB" sz="2100" dirty="0"/>
              <a:t>Indirect impacts</a:t>
            </a:r>
          </a:p>
          <a:p>
            <a:pPr lvl="1">
              <a:lnSpc>
                <a:spcPct val="80000"/>
              </a:lnSpc>
            </a:pPr>
            <a:r>
              <a:rPr lang="en-GB" sz="2000" dirty="0"/>
              <a:t>Seasonal work </a:t>
            </a:r>
          </a:p>
          <a:p>
            <a:pPr lvl="1">
              <a:lnSpc>
                <a:spcPct val="80000"/>
              </a:lnSpc>
            </a:pPr>
            <a:r>
              <a:rPr lang="en-GB" sz="2000" dirty="0"/>
              <a:t>Household resources</a:t>
            </a:r>
          </a:p>
          <a:p>
            <a:pPr lvl="1">
              <a:lnSpc>
                <a:spcPct val="80000"/>
              </a:lnSpc>
            </a:pPr>
            <a:r>
              <a:rPr lang="en-GB" sz="2000" dirty="0"/>
              <a:t>Education</a:t>
            </a:r>
          </a:p>
          <a:p>
            <a:pPr lvl="1">
              <a:lnSpc>
                <a:spcPct val="80000"/>
              </a:lnSpc>
            </a:pPr>
            <a:r>
              <a:rPr lang="en-GB" sz="2000" dirty="0"/>
              <a:t>Health</a:t>
            </a:r>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04800" y="152400"/>
            <a:ext cx="9144000" cy="1143000"/>
          </a:xfrm>
        </p:spPr>
        <p:txBody>
          <a:bodyPr/>
          <a:lstStyle/>
          <a:p>
            <a:r>
              <a:rPr lang="en-GB" sz="2800" b="1" dirty="0"/>
              <a:t>Impact of climate variability on rural livelihoods</a:t>
            </a:r>
            <a:r>
              <a:rPr lang="en-GB" sz="2800" dirty="0" smtClean="0">
                <a:solidFill>
                  <a:srgbClr val="F0AD00"/>
                </a:solidFill>
              </a:rPr>
              <a:t> </a:t>
            </a:r>
            <a:br>
              <a:rPr lang="en-GB" sz="2800" dirty="0" smtClean="0">
                <a:solidFill>
                  <a:srgbClr val="F0AD00"/>
                </a:solidFill>
              </a:rPr>
            </a:br>
            <a:r>
              <a:rPr lang="en-GB" sz="1800" dirty="0" smtClean="0">
                <a:solidFill>
                  <a:srgbClr val="F0AD00"/>
                </a:solidFill>
              </a:rPr>
              <a:t>(</a:t>
            </a:r>
            <a:r>
              <a:rPr lang="en-GB" sz="1800" dirty="0">
                <a:solidFill>
                  <a:srgbClr val="F0AD00"/>
                </a:solidFill>
              </a:rPr>
              <a:t>Ziervogel and Calder, 2005</a:t>
            </a:r>
            <a:r>
              <a:rPr lang="en-GB" sz="1800" dirty="0" smtClean="0">
                <a:solidFill>
                  <a:srgbClr val="F0AD00"/>
                </a:solidFill>
              </a:rPr>
              <a:t>)</a:t>
            </a:r>
            <a:endParaRPr lang="en-US" sz="1800" dirty="0">
              <a:solidFill>
                <a:srgbClr val="F0AD00"/>
              </a:solidFill>
            </a:endParaRPr>
          </a:p>
        </p:txBody>
      </p:sp>
      <p:graphicFrame>
        <p:nvGraphicFramePr>
          <p:cNvPr id="105546" name="Group 74"/>
          <p:cNvGraphicFramePr>
            <a:graphicFrameLocks noGrp="1"/>
          </p:cNvGraphicFramePr>
          <p:nvPr>
            <p:ph type="tbl" idx="1"/>
          </p:nvPr>
        </p:nvGraphicFramePr>
        <p:xfrm>
          <a:off x="250825" y="1489392"/>
          <a:ext cx="8724900" cy="5216208"/>
        </p:xfrm>
        <a:graphic>
          <a:graphicData uri="http://schemas.openxmlformats.org/drawingml/2006/table">
            <a:tbl>
              <a:tblPr/>
              <a:tblGrid>
                <a:gridCol w="1512888"/>
                <a:gridCol w="3600450"/>
                <a:gridCol w="3611562"/>
              </a:tblGrid>
              <a:tr h="409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pitchFamily="-110" charset="0"/>
                          <a:ea typeface="Times New Roman" pitchFamily="-110" charset="0"/>
                          <a:cs typeface="Times New Roman" pitchFamily="-110" charset="0"/>
                        </a:rPr>
                        <a:t>Livelihood</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pitchFamily="-110" charset="0"/>
                          <a:ea typeface="Times New Roman" pitchFamily="-110" charset="0"/>
                          <a:cs typeface="Times New Roman" pitchFamily="-110" charset="0"/>
                        </a:rPr>
                        <a:t>assets</a:t>
                      </a:r>
                      <a:endParaRPr kumimoji="0" lang="en-GB" sz="2000" b="1" i="0" u="none" strike="noStrike" cap="none" normalizeH="0" baseline="0" dirty="0">
                        <a:ln>
                          <a:noFill/>
                        </a:ln>
                        <a:solidFill>
                          <a:schemeClr val="tx1"/>
                        </a:solidFill>
                        <a:effectLst/>
                        <a:latin typeface="Arial" pitchFamily="-110" charset="0"/>
                      </a:endParaRPr>
                    </a:p>
                  </a:txBody>
                  <a:tcPr horzOverflow="overflow">
                    <a:lnL w="952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a:ln>
                            <a:noFill/>
                          </a:ln>
                          <a:solidFill>
                            <a:schemeClr val="tx1"/>
                          </a:solidFill>
                          <a:effectLst/>
                          <a:latin typeface="Arial" pitchFamily="-110" charset="0"/>
                          <a:ea typeface="Times New Roman" pitchFamily="-110" charset="0"/>
                          <a:cs typeface="Times New Roman" pitchFamily="-110" charset="0"/>
                        </a:rPr>
                        <a:t>Prolonged drought</a:t>
                      </a:r>
                      <a:endParaRPr kumimoji="0" lang="en-GB" sz="2000" b="1" i="0" u="none" strike="noStrike" cap="none" normalizeH="0" baseline="0" dirty="0">
                        <a:ln>
                          <a:noFill/>
                        </a:ln>
                        <a:solidFill>
                          <a:schemeClr val="tx1"/>
                        </a:solidFill>
                        <a:effectLst/>
                        <a:latin typeface="Arial" pitchFamily="-110"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a:ln>
                            <a:noFill/>
                          </a:ln>
                          <a:solidFill>
                            <a:schemeClr val="tx1"/>
                          </a:solidFill>
                          <a:effectLst/>
                          <a:latin typeface="Arial" pitchFamily="-110" charset="0"/>
                          <a:ea typeface="Times New Roman" pitchFamily="-110" charset="0"/>
                          <a:cs typeface="Times New Roman" pitchFamily="-110" charset="0"/>
                        </a:rPr>
                        <a:t>Delayed onset of rains</a:t>
                      </a:r>
                      <a:endParaRPr kumimoji="0" lang="en-GB" sz="2000" b="1" i="0" u="none" strike="noStrike" cap="none" normalizeH="0" baseline="0" dirty="0">
                        <a:ln>
                          <a:noFill/>
                        </a:ln>
                        <a:solidFill>
                          <a:schemeClr val="tx1"/>
                        </a:solidFill>
                        <a:effectLst/>
                        <a:latin typeface="Arial" pitchFamily="-110" charset="0"/>
                      </a:endParaRPr>
                    </a:p>
                  </a:txBody>
                  <a:tcPr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5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a:ln>
                            <a:noFill/>
                          </a:ln>
                          <a:solidFill>
                            <a:schemeClr val="tx2"/>
                          </a:solidFill>
                          <a:effectLst/>
                          <a:latin typeface="Arial" pitchFamily="-110" charset="0"/>
                          <a:ea typeface="Times New Roman" pitchFamily="-110" charset="0"/>
                          <a:cs typeface="Times New Roman" pitchFamily="-110" charset="0"/>
                        </a:rPr>
                        <a:t>Economic </a:t>
                      </a:r>
                      <a:endParaRPr kumimoji="0" lang="en-US" sz="2000" b="0" i="0" u="none" strike="noStrike" cap="none" normalizeH="0" baseline="0" dirty="0">
                        <a:ln>
                          <a:noFill/>
                        </a:ln>
                        <a:solidFill>
                          <a:schemeClr val="tx2"/>
                        </a:solidFill>
                        <a:effectLst/>
                        <a:latin typeface="Arial" pitchFamily="-110" charset="0"/>
                        <a:ea typeface="Times New Roman" pitchFamily="-110" charset="0"/>
                        <a:cs typeface="Times New Roman" pitchFamily="-110" charset="0"/>
                      </a:endParaRPr>
                    </a:p>
                  </a:txBody>
                  <a:tcPr horzOverflow="overflow">
                    <a:lnL w="952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900" b="0" i="0" u="none" strike="noStrike" cap="none" normalizeH="0" baseline="0">
                          <a:ln>
                            <a:noFill/>
                          </a:ln>
                          <a:solidFill>
                            <a:schemeClr val="tx1"/>
                          </a:solidFill>
                          <a:effectLst/>
                          <a:latin typeface="Arial" pitchFamily="-110" charset="0"/>
                          <a:ea typeface="Times New Roman" pitchFamily="-110" charset="0"/>
                          <a:cs typeface="Times New Roman" pitchFamily="-110" charset="0"/>
                        </a:rPr>
                        <a:t>Crop failure, livestock death, deterioration of dwellings, erosion of savings</a:t>
                      </a:r>
                      <a:endParaRPr kumimoji="0" lang="en-US" sz="1900" b="0" i="0" u="none" strike="noStrike" cap="none" normalizeH="0" baseline="0">
                        <a:ln>
                          <a:noFill/>
                        </a:ln>
                        <a:solidFill>
                          <a:schemeClr val="tx1"/>
                        </a:solidFill>
                        <a:effectLst/>
                        <a:latin typeface="Arial" pitchFamily="-110" charset="0"/>
                        <a:ea typeface="Times New Roman" pitchFamily="-110" charset="0"/>
                        <a:cs typeface="Times New Roman" pitchFamily="-110"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900" b="0" i="0" u="none" strike="noStrike" cap="none" normalizeH="0" baseline="0" dirty="0">
                          <a:ln>
                            <a:noFill/>
                          </a:ln>
                          <a:solidFill>
                            <a:schemeClr val="tx1"/>
                          </a:solidFill>
                          <a:effectLst/>
                          <a:latin typeface="Arial" pitchFamily="-110" charset="0"/>
                          <a:ea typeface="Times New Roman" pitchFamily="-110" charset="0"/>
                          <a:cs typeface="Times New Roman" pitchFamily="-110" charset="0"/>
                        </a:rPr>
                        <a:t>Shortage of water resources, later planting leads to lower yields, animals weak </a:t>
                      </a:r>
                      <a:endParaRPr kumimoji="0" lang="en-GB" sz="1900" b="0" i="0" u="none" strike="noStrike" cap="none" normalizeH="0" baseline="0" dirty="0">
                        <a:ln>
                          <a:noFill/>
                        </a:ln>
                        <a:solidFill>
                          <a:schemeClr val="tx1"/>
                        </a:solidFill>
                        <a:effectLst/>
                        <a:latin typeface="Arial" pitchFamily="-110" charset="0"/>
                      </a:endParaRPr>
                    </a:p>
                  </a:txBody>
                  <a:tcPr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a:ln>
                            <a:noFill/>
                          </a:ln>
                          <a:solidFill>
                            <a:schemeClr val="tx2"/>
                          </a:solidFill>
                          <a:effectLst/>
                          <a:latin typeface="Arial" pitchFamily="-110" charset="0"/>
                          <a:ea typeface="Times New Roman" pitchFamily="-110" charset="0"/>
                          <a:cs typeface="Times New Roman" pitchFamily="-110" charset="0"/>
                        </a:rPr>
                        <a:t>Human </a:t>
                      </a:r>
                      <a:endParaRPr kumimoji="0" lang="en-US" sz="2000" b="0" i="0" u="none" strike="noStrike" cap="none" normalizeH="0" baseline="0" dirty="0">
                        <a:ln>
                          <a:noFill/>
                        </a:ln>
                        <a:solidFill>
                          <a:schemeClr val="tx2"/>
                        </a:solidFill>
                        <a:effectLst/>
                        <a:latin typeface="Arial" pitchFamily="-110" charset="0"/>
                        <a:ea typeface="Times New Roman" pitchFamily="-110" charset="0"/>
                        <a:cs typeface="Times New Roman" pitchFamily="-110" charset="0"/>
                      </a:endParaRPr>
                    </a:p>
                  </a:txBody>
                  <a:tcPr horzOverflow="overflow">
                    <a:lnL w="952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900" b="0" i="0" u="none" strike="noStrike" cap="none" normalizeH="0" baseline="0">
                          <a:ln>
                            <a:noFill/>
                          </a:ln>
                          <a:solidFill>
                            <a:schemeClr val="tx1"/>
                          </a:solidFill>
                          <a:effectLst/>
                          <a:latin typeface="Arial" pitchFamily="-110" charset="0"/>
                          <a:ea typeface="Times New Roman" pitchFamily="-110" charset="0"/>
                          <a:cs typeface="Times New Roman" pitchFamily="-110" charset="0"/>
                        </a:rPr>
                        <a:t>Increased labour migration, malnutrition, disease epidemics (cholera, dysentery, AIDS) due to poor sanitary conditions</a:t>
                      </a:r>
                      <a:endParaRPr kumimoji="0" lang="en-US" sz="1900" b="0" i="0" u="none" strike="noStrike" cap="none" normalizeH="0" baseline="0">
                        <a:ln>
                          <a:noFill/>
                        </a:ln>
                        <a:solidFill>
                          <a:schemeClr val="tx1"/>
                        </a:solidFill>
                        <a:effectLst/>
                        <a:latin typeface="Arial" pitchFamily="-110" charset="0"/>
                        <a:ea typeface="Times New Roman" pitchFamily="-110" charset="0"/>
                        <a:cs typeface="Times New Roman" pitchFamily="-110"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900" b="0" i="0" u="none" strike="noStrike" cap="none" normalizeH="0" baseline="0">
                          <a:ln>
                            <a:noFill/>
                          </a:ln>
                          <a:solidFill>
                            <a:schemeClr val="tx1"/>
                          </a:solidFill>
                          <a:effectLst/>
                          <a:latin typeface="Arial" pitchFamily="-110" charset="0"/>
                          <a:ea typeface="Times New Roman" pitchFamily="-110" charset="0"/>
                          <a:cs typeface="Times New Roman" pitchFamily="-110" charset="0"/>
                        </a:rPr>
                        <a:t>Malnutrition, education suffers</a:t>
                      </a:r>
                      <a:endParaRPr kumimoji="0" lang="en-GB" sz="1900" b="0" i="0" u="none" strike="noStrike" cap="none" normalizeH="0" baseline="0">
                        <a:ln>
                          <a:noFill/>
                        </a:ln>
                        <a:solidFill>
                          <a:schemeClr val="tx1"/>
                        </a:solidFill>
                        <a:effectLst/>
                        <a:latin typeface="Arial" pitchFamily="-110" charset="0"/>
                      </a:endParaRPr>
                    </a:p>
                  </a:txBody>
                  <a:tcPr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9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a:ln>
                            <a:noFill/>
                          </a:ln>
                          <a:solidFill>
                            <a:schemeClr val="tx2"/>
                          </a:solidFill>
                          <a:effectLst/>
                          <a:latin typeface="Arial" pitchFamily="-110" charset="0"/>
                          <a:ea typeface="Times New Roman" pitchFamily="-110" charset="0"/>
                          <a:cs typeface="Times New Roman" pitchFamily="-110" charset="0"/>
                        </a:rPr>
                        <a:t>Natural </a:t>
                      </a:r>
                      <a:endParaRPr kumimoji="0" lang="en-US" sz="2000" b="0" i="0" u="none" strike="noStrike" cap="none" normalizeH="0" baseline="0" dirty="0">
                        <a:ln>
                          <a:noFill/>
                        </a:ln>
                        <a:solidFill>
                          <a:schemeClr val="tx2"/>
                        </a:solidFill>
                        <a:effectLst/>
                        <a:latin typeface="Arial" pitchFamily="-110" charset="0"/>
                        <a:ea typeface="Times New Roman" pitchFamily="-110" charset="0"/>
                        <a:cs typeface="Times New Roman" pitchFamily="-110" charset="0"/>
                      </a:endParaRPr>
                    </a:p>
                  </a:txBody>
                  <a:tcPr horzOverflow="overflow">
                    <a:lnL w="952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900" b="0" i="0" u="none" strike="noStrike" cap="none" normalizeH="0" baseline="0">
                          <a:ln>
                            <a:noFill/>
                          </a:ln>
                          <a:solidFill>
                            <a:schemeClr val="tx1"/>
                          </a:solidFill>
                          <a:effectLst/>
                          <a:latin typeface="Arial" pitchFamily="-110" charset="0"/>
                          <a:ea typeface="Times New Roman" pitchFamily="-110" charset="0"/>
                          <a:cs typeface="Times New Roman" pitchFamily="-110" charset="0"/>
                        </a:rPr>
                        <a:t>Firewood depleted, poor pastures, limited water supply, dry soils, increased erosion, gathering of wild food</a:t>
                      </a:r>
                      <a:endParaRPr kumimoji="0" lang="en-US" sz="1900" b="0" i="0" u="none" strike="noStrike" cap="none" normalizeH="0" baseline="0">
                        <a:ln>
                          <a:noFill/>
                        </a:ln>
                        <a:solidFill>
                          <a:schemeClr val="tx1"/>
                        </a:solidFill>
                        <a:effectLst/>
                        <a:latin typeface="Arial" pitchFamily="-110" charset="0"/>
                        <a:ea typeface="Times New Roman" pitchFamily="-110" charset="0"/>
                        <a:cs typeface="Times New Roman" pitchFamily="-110"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900" b="0" i="0" u="none" strike="noStrike" cap="none" normalizeH="0" baseline="0">
                          <a:ln>
                            <a:noFill/>
                          </a:ln>
                          <a:solidFill>
                            <a:schemeClr val="tx1"/>
                          </a:solidFill>
                          <a:effectLst/>
                          <a:latin typeface="Arial" pitchFamily="-110" charset="0"/>
                          <a:ea typeface="Times New Roman" pitchFamily="-110" charset="0"/>
                          <a:cs typeface="Times New Roman" pitchFamily="-110" charset="0"/>
                        </a:rPr>
                        <a:t>Firewood depleted, poor pastures, limited water supply, dry soils, increased erosion, gathering of wild food</a:t>
                      </a:r>
                      <a:endParaRPr kumimoji="0" lang="en-US" sz="1900" b="0" i="0" u="none" strike="noStrike" cap="none" normalizeH="0" baseline="0">
                        <a:ln>
                          <a:noFill/>
                        </a:ln>
                        <a:solidFill>
                          <a:schemeClr val="tx1"/>
                        </a:solidFill>
                        <a:effectLst/>
                        <a:latin typeface="Arial" pitchFamily="-110" charset="0"/>
                        <a:ea typeface="Times New Roman" pitchFamily="-110" charset="0"/>
                        <a:cs typeface="Times New Roman" pitchFamily="-110" charset="0"/>
                      </a:endParaRPr>
                    </a:p>
                  </a:txBody>
                  <a:tcPr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1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a:ln>
                            <a:noFill/>
                          </a:ln>
                          <a:solidFill>
                            <a:schemeClr val="tx2"/>
                          </a:solidFill>
                          <a:effectLst/>
                          <a:latin typeface="Arial" pitchFamily="-110" charset="0"/>
                          <a:ea typeface="Times New Roman" pitchFamily="-110" charset="0"/>
                          <a:cs typeface="Times New Roman" pitchFamily="-110" charset="0"/>
                        </a:rPr>
                        <a:t>Social </a:t>
                      </a:r>
                      <a:endParaRPr kumimoji="0" lang="en-US" sz="2000" b="0" i="0" u="none" strike="noStrike" cap="none" normalizeH="0" baseline="0">
                        <a:ln>
                          <a:noFill/>
                        </a:ln>
                        <a:solidFill>
                          <a:schemeClr val="tx2"/>
                        </a:solidFill>
                        <a:effectLst/>
                        <a:latin typeface="Arial" pitchFamily="-110" charset="0"/>
                        <a:ea typeface="Times New Roman" pitchFamily="-110" charset="0"/>
                        <a:cs typeface="Times New Roman" pitchFamily="-110" charset="0"/>
                      </a:endParaRPr>
                    </a:p>
                  </a:txBody>
                  <a:tcPr horzOverflow="overflow">
                    <a:lnL w="952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900" b="0" i="0" u="none" strike="noStrike" cap="none" normalizeH="0" baseline="0" dirty="0">
                          <a:ln>
                            <a:noFill/>
                          </a:ln>
                          <a:solidFill>
                            <a:schemeClr val="tx1"/>
                          </a:solidFill>
                          <a:effectLst/>
                          <a:latin typeface="Arial" pitchFamily="-110" charset="0"/>
                          <a:ea typeface="Times New Roman" pitchFamily="-110" charset="0"/>
                          <a:cs typeface="Times New Roman" pitchFamily="-110" charset="0"/>
                        </a:rPr>
                        <a:t>Kinship networks weaken as resources depleted,  increased migration, increased conflict</a:t>
                      </a:r>
                      <a:endParaRPr kumimoji="0" lang="en-GB" sz="1900" b="0" i="0" u="none" strike="noStrike" cap="none" normalizeH="0" baseline="0" dirty="0">
                        <a:ln>
                          <a:noFill/>
                        </a:ln>
                        <a:solidFill>
                          <a:schemeClr val="tx1"/>
                        </a:solidFill>
                        <a:effectLst/>
                        <a:latin typeface="Arial" pitchFamily="-110"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900" b="0" i="0" u="none" strike="noStrike" cap="none" normalizeH="0" baseline="0" dirty="0">
                          <a:ln>
                            <a:noFill/>
                          </a:ln>
                          <a:solidFill>
                            <a:schemeClr val="tx1"/>
                          </a:solidFill>
                          <a:effectLst/>
                          <a:latin typeface="Arial" pitchFamily="-110" charset="0"/>
                          <a:ea typeface="Times New Roman" pitchFamily="-110" charset="0"/>
                          <a:cs typeface="Times New Roman" pitchFamily="-110" charset="0"/>
                        </a:rPr>
                        <a:t>Temporary exploitation of communal resources, minor claims not met</a:t>
                      </a:r>
                      <a:endParaRPr kumimoji="0" lang="en-GB" sz="1900" b="0" i="0" u="none" strike="noStrike" cap="none" normalizeH="0" baseline="0" dirty="0">
                        <a:ln>
                          <a:noFill/>
                        </a:ln>
                        <a:solidFill>
                          <a:schemeClr val="tx1"/>
                        </a:solidFill>
                        <a:effectLst/>
                        <a:latin typeface="Arial" pitchFamily="-110" charset="0"/>
                      </a:endParaRPr>
                    </a:p>
                  </a:txBody>
                  <a:tcPr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Consequences of more frequent or intense climate events</a:t>
            </a:r>
            <a:endParaRPr lang="en-US" dirty="0"/>
          </a:p>
        </p:txBody>
      </p:sp>
      <p:sp>
        <p:nvSpPr>
          <p:cNvPr id="6" name="Content Placeholder 5"/>
          <p:cNvSpPr>
            <a:spLocks noGrp="1"/>
          </p:cNvSpPr>
          <p:nvPr>
            <p:ph idx="1"/>
          </p:nvPr>
        </p:nvSpPr>
        <p:spPr>
          <a:xfrm>
            <a:off x="457200" y="1775191"/>
            <a:ext cx="8229600" cy="4625609"/>
          </a:xfrm>
        </p:spPr>
        <p:txBody>
          <a:bodyPr>
            <a:normAutofit/>
          </a:bodyPr>
          <a:lstStyle/>
          <a:p>
            <a:r>
              <a:rPr lang="en-US" dirty="0" smtClean="0"/>
              <a:t>Different assets need to become more resilient</a:t>
            </a:r>
          </a:p>
          <a:p>
            <a:pPr lvl="1"/>
            <a:r>
              <a:rPr lang="en-US" dirty="0" smtClean="0"/>
              <a:t>Individual responses</a:t>
            </a:r>
          </a:p>
          <a:p>
            <a:pPr lvl="2"/>
            <a:r>
              <a:rPr lang="en-US" dirty="0" smtClean="0"/>
              <a:t>Agricultural strategies; livelihood diversification</a:t>
            </a:r>
          </a:p>
          <a:p>
            <a:pPr lvl="1"/>
            <a:r>
              <a:rPr lang="en-US" dirty="0" smtClean="0"/>
              <a:t>Community response</a:t>
            </a:r>
          </a:p>
          <a:p>
            <a:pPr lvl="2"/>
            <a:r>
              <a:rPr lang="en-US" dirty="0" smtClean="0"/>
              <a:t>Saving schemes; community access to intervention</a:t>
            </a:r>
          </a:p>
          <a:p>
            <a:pPr lvl="1"/>
            <a:r>
              <a:rPr lang="en-US" dirty="0" smtClean="0"/>
              <a:t>Policy responses</a:t>
            </a:r>
          </a:p>
          <a:p>
            <a:pPr lvl="2"/>
            <a:r>
              <a:rPr lang="en-US" dirty="0" smtClean="0"/>
              <a:t>Disincentives for water waste</a:t>
            </a:r>
          </a:p>
          <a:p>
            <a:pPr lvl="1"/>
            <a:r>
              <a:rPr lang="en-US" dirty="0" smtClean="0"/>
              <a:t>Cultural change</a:t>
            </a:r>
          </a:p>
          <a:p>
            <a:pPr lvl="2"/>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a:xfrm>
            <a:off x="179388" y="-234950"/>
            <a:ext cx="7772400" cy="1143000"/>
          </a:xfrm>
        </p:spPr>
        <p:txBody>
          <a:bodyPr/>
          <a:lstStyle/>
          <a:p>
            <a:pPr eaLnBrk="1" hangingPunct="1">
              <a:defRPr/>
            </a:pPr>
            <a:r>
              <a:rPr lang="en-US" sz="4000">
                <a:latin typeface="Microsoft Sans Serif" charset="0"/>
                <a:ea typeface="+mj-ea"/>
                <a:cs typeface="+mj-cs"/>
              </a:rPr>
              <a:t>Case study: Sekhukhune</a:t>
            </a:r>
            <a:endParaRPr lang="en-US" sz="4000" b="0">
              <a:solidFill>
                <a:schemeClr val="tx1"/>
              </a:solidFill>
              <a:latin typeface="Microsoft Sans Serif" charset="0"/>
              <a:ea typeface="+mj-ea"/>
              <a:cs typeface="+mj-cs"/>
            </a:endParaRPr>
          </a:p>
        </p:txBody>
      </p:sp>
      <p:sp>
        <p:nvSpPr>
          <p:cNvPr id="80899" name="Rectangle 3"/>
          <p:cNvSpPr>
            <a:spLocks noGrp="1" noRot="1" noChangeArrowheads="1"/>
          </p:cNvSpPr>
          <p:nvPr>
            <p:ph type="body" sz="half" idx="1"/>
          </p:nvPr>
        </p:nvSpPr>
        <p:spPr>
          <a:xfrm>
            <a:off x="838200" y="1905000"/>
            <a:ext cx="3924300" cy="4191000"/>
          </a:xfrm>
        </p:spPr>
        <p:txBody>
          <a:bodyPr/>
          <a:lstStyle/>
          <a:p>
            <a:pPr eaLnBrk="1" hangingPunct="1">
              <a:buFont typeface="Wingdings" charset="2"/>
              <a:buChar char="§"/>
              <a:defRPr/>
            </a:pPr>
            <a:endParaRPr lang="en-US" sz="2800">
              <a:ea typeface="+mn-ea"/>
              <a:cs typeface="+mn-cs"/>
            </a:endParaRPr>
          </a:p>
          <a:p>
            <a:pPr eaLnBrk="1" hangingPunct="1">
              <a:buFont typeface="Wingdings" charset="2"/>
              <a:buChar char="§"/>
              <a:defRPr/>
            </a:pPr>
            <a:endParaRPr lang="en-US" sz="2800">
              <a:ea typeface="+mn-ea"/>
              <a:cs typeface="+mn-cs"/>
            </a:endParaRPr>
          </a:p>
        </p:txBody>
      </p:sp>
      <p:pic>
        <p:nvPicPr>
          <p:cNvPr id="20484" name="Picture 4" descr="sekhukhuneland_overview"/>
          <p:cNvPicPr>
            <a:picLocks noGrp="1" noChangeAspect="1" noChangeArrowheads="1"/>
          </p:cNvPicPr>
          <p:nvPr>
            <p:ph sz="half" idx="2"/>
          </p:nvPr>
        </p:nvPicPr>
        <p:blipFill>
          <a:blip r:embed="rId3"/>
          <a:srcRect/>
          <a:stretch>
            <a:fillRect/>
          </a:stretch>
        </p:blipFill>
        <p:spPr>
          <a:xfrm>
            <a:off x="144463" y="787400"/>
            <a:ext cx="8820150" cy="6135688"/>
          </a:xfrm>
          <a:noFill/>
        </p:spPr>
      </p:pic>
      <p:sp>
        <p:nvSpPr>
          <p:cNvPr id="5" name="TextBox 4"/>
          <p:cNvSpPr txBox="1"/>
          <p:nvPr/>
        </p:nvSpPr>
        <p:spPr>
          <a:xfrm>
            <a:off x="4522787" y="849868"/>
            <a:ext cx="4621213" cy="369332"/>
          </a:xfrm>
          <a:prstGeom prst="rect">
            <a:avLst/>
          </a:prstGeom>
          <a:noFill/>
        </p:spPr>
        <p:txBody>
          <a:bodyPr wrap="square" rtlCol="0">
            <a:spAutoFit/>
          </a:bodyPr>
          <a:lstStyle/>
          <a:p>
            <a:r>
              <a:rPr lang="en-US" dirty="0" smtClean="0"/>
              <a:t>(Source: Hugo </a:t>
            </a:r>
            <a:r>
              <a:rPr lang="en-US" dirty="0" err="1" smtClean="0"/>
              <a:t>Ahlenius</a:t>
            </a:r>
            <a:r>
              <a:rPr lang="en-US" dirty="0" smtClean="0"/>
              <a:t>, GRID-</a:t>
            </a:r>
            <a:r>
              <a:rPr lang="en-US" dirty="0" err="1" smtClean="0"/>
              <a:t>Arendal</a:t>
            </a:r>
            <a:r>
              <a:rPr lang="en-US" dirty="0" smtClean="0"/>
              <a:t>/UNEP)</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617</TotalTime>
  <Words>2213</Words>
  <Application>Microsoft Macintosh PowerPoint</Application>
  <PresentationFormat>On-screen Show (4:3)</PresentationFormat>
  <Paragraphs>353</Paragraphs>
  <Slides>33</Slides>
  <Notes>8</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Module</vt:lpstr>
      <vt:lpstr>Document</vt:lpstr>
      <vt:lpstr>Section 6: Adaptation plans and practice</vt:lpstr>
      <vt:lpstr>Ethekwini Municipal Climate Protection Programme (MCPP) – Climate smart Durban</vt:lpstr>
      <vt:lpstr>eThekwini’s adaptation plans</vt:lpstr>
      <vt:lpstr>eThekwini’s adaptation plans</vt:lpstr>
      <vt:lpstr>Summary</vt:lpstr>
      <vt:lpstr>Climate variability and rural risk</vt:lpstr>
      <vt:lpstr>Impact of climate variability on rural livelihoods  (Ziervogel and Calder, 2005)</vt:lpstr>
      <vt:lpstr>Consequences of more frequent or intense climate events</vt:lpstr>
      <vt:lpstr>Case study: Sekhukhune</vt:lpstr>
      <vt:lpstr>Slide 10</vt:lpstr>
      <vt:lpstr>Sekhukhune District Methodology</vt:lpstr>
      <vt:lpstr>Slide 12</vt:lpstr>
      <vt:lpstr>Slide 13</vt:lpstr>
      <vt:lpstr>Climate/water/food and livelihoods</vt:lpstr>
      <vt:lpstr>Boiling Point by Leonie Joubert  The Muti Queen</vt:lpstr>
      <vt:lpstr>Sekhukhune context</vt:lpstr>
      <vt:lpstr>Key stressors in Tubatse</vt:lpstr>
      <vt:lpstr>Coping/adapting at household level</vt:lpstr>
      <vt:lpstr>Water in Sekhukhune</vt:lpstr>
      <vt:lpstr>Perceived strategies to respond to water stress</vt:lpstr>
      <vt:lpstr>Need for adaptive strategies  (linking water and livelihoods) </vt:lpstr>
      <vt:lpstr>Potential options for adapting to climate change in Sekhukhune</vt:lpstr>
      <vt:lpstr>Adaptation to multiple stresses (Ziervogel and Taylor 2008)</vt:lpstr>
      <vt:lpstr>Adaptation in South Africa</vt:lpstr>
      <vt:lpstr>Adaptation should be a priority in SA</vt:lpstr>
      <vt:lpstr>Adaptation should be a priority in SA</vt:lpstr>
      <vt:lpstr>Adaptation should be a priority in SA</vt:lpstr>
      <vt:lpstr>High vulnerability requires good adaptation</vt:lpstr>
      <vt:lpstr>Slide 29</vt:lpstr>
      <vt:lpstr>High vulnerability requires good adaptation</vt:lpstr>
      <vt:lpstr>High vulnerability requires good adaptation</vt:lpstr>
      <vt:lpstr>Buzz group </vt:lpstr>
      <vt:lpstr>References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6 Adaptation plans and practice</dc:title>
  <dc:creator>kl w</dc:creator>
  <cp:lastModifiedBy>Gina Ziervogel</cp:lastModifiedBy>
  <cp:revision>10</cp:revision>
  <dcterms:created xsi:type="dcterms:W3CDTF">2011-12-13T10:10:01Z</dcterms:created>
  <dcterms:modified xsi:type="dcterms:W3CDTF">2011-12-13T18:24:38Z</dcterms:modified>
</cp:coreProperties>
</file>