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Default Extension="doc" ContentType="application/msword"/>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6" r:id="rId2"/>
    <p:sldId id="269" r:id="rId3"/>
    <p:sldId id="290" r:id="rId4"/>
    <p:sldId id="257" r:id="rId5"/>
    <p:sldId id="277" r:id="rId6"/>
    <p:sldId id="372" r:id="rId7"/>
    <p:sldId id="285" r:id="rId8"/>
    <p:sldId id="272" r:id="rId9"/>
    <p:sldId id="294" r:id="rId10"/>
    <p:sldId id="273" r:id="rId11"/>
    <p:sldId id="270" r:id="rId12"/>
    <p:sldId id="296" r:id="rId13"/>
    <p:sldId id="262" r:id="rId14"/>
    <p:sldId id="267" r:id="rId15"/>
    <p:sldId id="291" r:id="rId16"/>
    <p:sldId id="375" r:id="rId17"/>
    <p:sldId id="263" r:id="rId18"/>
    <p:sldId id="374" r:id="rId19"/>
    <p:sldId id="313" r:id="rId20"/>
    <p:sldId id="274" r:id="rId21"/>
    <p:sldId id="275" r:id="rId22"/>
    <p:sldId id="276" r:id="rId23"/>
    <p:sldId id="264" r:id="rId24"/>
    <p:sldId id="338" r:id="rId25"/>
    <p:sldId id="376" r:id="rId26"/>
    <p:sldId id="3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2196" autoAdjust="0"/>
  </p:normalViewPr>
  <p:slideViewPr>
    <p:cSldViewPr snapToObjects="1">
      <p:cViewPr>
        <p:scale>
          <a:sx n="88" d="100"/>
          <a:sy n="88" d="100"/>
        </p:scale>
        <p:origin x="-88" y="-248"/>
      </p:cViewPr>
      <p:guideLst>
        <p:guide orient="horz" pos="2160"/>
        <p:guide pos="2880"/>
      </p:guideLst>
    </p:cSldViewPr>
  </p:slideViewPr>
  <p:outlineViewPr>
    <p:cViewPr>
      <p:scale>
        <a:sx n="33" d="100"/>
        <a:sy n="33" d="100"/>
      </p:scale>
      <p:origin x="0" y="766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BB5F5-037A-7941-BB8B-C1901900A262}" type="datetimeFigureOut">
              <a:rPr lang="en-US" smtClean="0"/>
              <a:pPr/>
              <a:t>12/13/11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3792B-22AB-1C48-B649-59B976EBD81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7523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3792B-22AB-1C48-B649-59B976EBD81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F21182E-97E8-6B43-9DFC-6EB07894F657}"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(hand out pieces of paper with definitions)</a:t>
            </a:r>
          </a:p>
          <a:p>
            <a:endParaRPr lang="en-US" dirty="0"/>
          </a:p>
        </p:txBody>
      </p:sp>
      <p:sp>
        <p:nvSpPr>
          <p:cNvPr id="4" name="Slide Number Placeholder 3"/>
          <p:cNvSpPr>
            <a:spLocks noGrp="1"/>
          </p:cNvSpPr>
          <p:nvPr>
            <p:ph type="sldNum" sz="quarter" idx="10"/>
          </p:nvPr>
        </p:nvSpPr>
        <p:spPr/>
        <p:txBody>
          <a:bodyPr/>
          <a:lstStyle/>
          <a:p>
            <a:fld id="{E2C3792B-22AB-1C48-B649-59B976EBD811}"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61877-8CD2-F94A-9388-A3F6B5E626EE}" type="slidenum">
              <a:rPr lang="en-GB"/>
              <a:pPr/>
              <a:t>11</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3792B-22AB-1C48-B649-59B976EBD811}"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61E51D0-22F2-FA4C-B3BE-16ADC8319C6A}" type="slidenum">
              <a:rPr lang="en-GB">
                <a:latin typeface="Times New Roman" pitchFamily="-110" charset="0"/>
              </a:rPr>
              <a:pPr/>
              <a:t>13</a:t>
            </a:fld>
            <a:endParaRPr lang="en-GB">
              <a:latin typeface="Times New Roman" pitchFamily="-110"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a:latin typeface="Times New Roman" pitchFamily="-110" charset="0"/>
              </a:rPr>
              <a:t>In terms of vulnerability and trade, there are certain livelihood impacts that need to be considered:</a:t>
            </a:r>
          </a:p>
          <a:p>
            <a:pPr>
              <a:buFontTx/>
              <a:buChar char="•"/>
            </a:pPr>
            <a:r>
              <a:rPr lang="en-US" dirty="0">
                <a:latin typeface="Times New Roman" pitchFamily="-110" charset="0"/>
              </a:rPr>
              <a:t>Removal of subsidies (e.g. removal of </a:t>
            </a:r>
            <a:r>
              <a:rPr lang="en-US" dirty="0" err="1">
                <a:latin typeface="Times New Roman" pitchFamily="-110" charset="0"/>
              </a:rPr>
              <a:t>fertiliser</a:t>
            </a:r>
            <a:r>
              <a:rPr lang="en-US" dirty="0">
                <a:latin typeface="Times New Roman" pitchFamily="-110" charset="0"/>
              </a:rPr>
              <a:t> subsidies may severely impact small farmers)</a:t>
            </a:r>
          </a:p>
          <a:p>
            <a:pPr>
              <a:buFontTx/>
              <a:buChar char="•"/>
            </a:pPr>
            <a:r>
              <a:rPr lang="en-US" dirty="0">
                <a:latin typeface="Times New Roman" pitchFamily="-110" charset="0"/>
              </a:rPr>
              <a:t>Rapid expansion in crops (to take advantage of market opportunities) may result in resource conflicts or degradation Differential effect of trade opportunities: some producers/traders better able to take advantage of new opportunities that others</a:t>
            </a:r>
          </a:p>
          <a:p>
            <a:pPr>
              <a:buFontTx/>
              <a:buChar char="•"/>
            </a:pPr>
            <a:r>
              <a:rPr lang="en-US" dirty="0">
                <a:latin typeface="Times New Roman" pitchFamily="-110" charset="0"/>
              </a:rPr>
              <a:t>Exposure to market risks – rapid rise or fall in prices in the absence of any buffer or safety net – market variability</a:t>
            </a:r>
          </a:p>
          <a:p>
            <a:pPr>
              <a:buFontTx/>
              <a:buChar char="•"/>
            </a:pPr>
            <a:r>
              <a:rPr lang="en-US" dirty="0">
                <a:latin typeface="Times New Roman" pitchFamily="-110" charset="0"/>
              </a:rPr>
              <a:t>Loss of assured market access, with increased competition </a:t>
            </a:r>
          </a:p>
          <a:p>
            <a:pPr>
              <a:buFontTx/>
              <a:buChar char="•"/>
            </a:pPr>
            <a:r>
              <a:rPr lang="en-US" dirty="0" err="1">
                <a:latin typeface="Times New Roman" pitchFamily="-110" charset="0"/>
              </a:rPr>
              <a:t>Commodification</a:t>
            </a:r>
            <a:r>
              <a:rPr lang="en-US" dirty="0">
                <a:latin typeface="Times New Roman" pitchFamily="-110" charset="0"/>
              </a:rPr>
              <a:t> of biodiversity, or demand in particular natural resources, may result in loss of access to resources underpinning peoples’ livelihoods</a:t>
            </a:r>
          </a:p>
          <a:p>
            <a:pPr>
              <a:buFontTx/>
              <a:buChar char="•"/>
            </a:pPr>
            <a:r>
              <a:rPr lang="en-US" dirty="0">
                <a:latin typeface="Times New Roman" pitchFamily="-110" charset="0"/>
              </a:rPr>
              <a:t>Decline in demand for traditional or established goods and services with trade </a:t>
            </a:r>
            <a:r>
              <a:rPr lang="en-US" dirty="0" err="1">
                <a:latin typeface="Times New Roman" pitchFamily="-110" charset="0"/>
              </a:rPr>
              <a:t>liberalisation</a:t>
            </a:r>
            <a:endParaRPr lang="en-US" dirty="0">
              <a:latin typeface="Times New Roman" pitchFamily="-110" charset="0"/>
            </a:endParaRPr>
          </a:p>
          <a:p>
            <a:endParaRPr lang="en-US" dirty="0">
              <a:latin typeface="Times New Roman" pitchFamily="-110" charset="0"/>
            </a:endParaRPr>
          </a:p>
          <a:p>
            <a:endParaRPr lang="en-US" dirty="0">
              <a:latin typeface="Times New Roman"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D59902-EDD0-5F44-B2B4-FEDE6505727F}" type="slidenum">
              <a:rPr lang="en-GB">
                <a:latin typeface="Times New Roman" pitchFamily="-110" charset="0"/>
              </a:rPr>
              <a:pPr/>
              <a:t>14</a:t>
            </a:fld>
            <a:endParaRPr lang="en-GB">
              <a:latin typeface="Times New Roman" pitchFamily="-110" charset="0"/>
            </a:endParaRPr>
          </a:p>
        </p:txBody>
      </p:sp>
      <p:sp>
        <p:nvSpPr>
          <p:cNvPr id="41987" name="Rectangle 2"/>
          <p:cNvSpPr>
            <a:spLocks noGrp="1" noRot="1" noChangeAspect="1" noChangeArrowheads="1" noTextEdit="1"/>
          </p:cNvSpPr>
          <p:nvPr>
            <p:ph type="sldImg"/>
          </p:nvPr>
        </p:nvSpPr>
        <p:spPr>
          <a:xfrm>
            <a:off x="1141413" y="684213"/>
            <a:ext cx="4575175" cy="3432175"/>
          </a:xfrm>
          <a:ln/>
        </p:spPr>
      </p:sp>
      <p:sp>
        <p:nvSpPr>
          <p:cNvPr id="41988" name="Rectangle 3"/>
          <p:cNvSpPr>
            <a:spLocks noGrp="1" noChangeArrowheads="1"/>
          </p:cNvSpPr>
          <p:nvPr>
            <p:ph type="body" idx="1"/>
          </p:nvPr>
        </p:nvSpPr>
        <p:spPr>
          <a:xfrm>
            <a:off x="456878" y="3690819"/>
            <a:ext cx="5314627" cy="3473279"/>
          </a:xfrm>
          <a:noFill/>
          <a:ln/>
        </p:spPr>
        <p:txBody>
          <a:bodyPr/>
          <a:lstStyle/>
          <a:p>
            <a:pPr defTabSz="449263"/>
            <a:endParaRPr lang="en-US">
              <a:latin typeface="Times New Roman"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dirty="0" smtClean="0">
                <a:latin typeface="Times New Roman" pitchFamily="-110" charset="0"/>
              </a:rPr>
              <a:t>Exposure</a:t>
            </a:r>
            <a:r>
              <a:rPr lang="en-GB" sz="1200" dirty="0" smtClean="0">
                <a:latin typeface="Times New Roman" pitchFamily="-110" charset="0"/>
              </a:rPr>
              <a:t> to multiple and interacting stresses.</a:t>
            </a:r>
            <a:endParaRPr lang="en-GB" sz="1200" i="1" dirty="0" smtClean="0">
              <a:latin typeface="Times New Roman" pitchFamily="-110" charset="0"/>
            </a:endParaRPr>
          </a:p>
          <a:p>
            <a:r>
              <a:rPr lang="en-GB" sz="1200" i="1" dirty="0" smtClean="0">
                <a:latin typeface="Times New Roman" pitchFamily="-110" charset="0"/>
              </a:rPr>
              <a:t>Sensitivity</a:t>
            </a:r>
            <a:r>
              <a:rPr lang="en-GB" sz="1200" dirty="0" smtClean="0">
                <a:latin typeface="Times New Roman" pitchFamily="-110" charset="0"/>
              </a:rPr>
              <a:t> (social and environmental) to stresses. This is shaped by both socioeconomic and environmental/ecological conditions. These are, in turn, influenced by a range of factors as illustrated by the “balloons” and boxes at the top and bottom of Figure 2.1.</a:t>
            </a:r>
            <a:endParaRPr lang="en-GB" sz="1200" i="1" dirty="0" smtClean="0">
              <a:latin typeface="Times New Roman" pitchFamily="-110" charset="0"/>
            </a:endParaRPr>
          </a:p>
          <a:p>
            <a:r>
              <a:rPr lang="en-GB" sz="1200" i="1" dirty="0" smtClean="0">
                <a:latin typeface="Times New Roman" pitchFamily="-110" charset="0"/>
              </a:rPr>
              <a:t>Resilience:</a:t>
            </a:r>
            <a:r>
              <a:rPr lang="en-GB" sz="1200" dirty="0" smtClean="0">
                <a:latin typeface="Times New Roman" pitchFamily="-110" charset="0"/>
              </a:rPr>
              <a:t> the extent to which communities have coping (short-term) and adaptation (long-term) strategies that help them retain their basic properties under stress, recover from damage, and enact change to prevent future damage.</a:t>
            </a:r>
            <a:endParaRPr lang="en-US" sz="1200" dirty="0" smtClean="0">
              <a:latin typeface="Times New Roman" pitchFamily="-110" charset="0"/>
            </a:endParaRPr>
          </a:p>
          <a:p>
            <a:endParaRPr lang="en-US" dirty="0"/>
          </a:p>
        </p:txBody>
      </p:sp>
      <p:sp>
        <p:nvSpPr>
          <p:cNvPr id="4" name="Slide Number Placeholder 3"/>
          <p:cNvSpPr>
            <a:spLocks noGrp="1"/>
          </p:cNvSpPr>
          <p:nvPr>
            <p:ph type="sldNum" sz="quarter" idx="10"/>
          </p:nvPr>
        </p:nvSpPr>
        <p:spPr/>
        <p:txBody>
          <a:bodyPr/>
          <a:lstStyle/>
          <a:p>
            <a:fld id="{E2C3792B-22AB-1C48-B649-59B976EBD811}"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47CAEA7-43D9-6D43-ACAB-E56549991932}" type="slidenum">
              <a:rPr lang="en-GB">
                <a:latin typeface="Times New Roman" pitchFamily="-110" charset="0"/>
              </a:rPr>
              <a:pPr/>
              <a:t>23</a:t>
            </a:fld>
            <a:endParaRPr lang="en-GB">
              <a:latin typeface="Times New Roman" pitchFamily="-110"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351941" y="4311100"/>
            <a:ext cx="6212237" cy="4133247"/>
          </a:xfrm>
          <a:noFill/>
          <a:ln/>
        </p:spPr>
        <p:txBody>
          <a:bodyPr/>
          <a:lstStyle/>
          <a:p>
            <a:r>
              <a:rPr lang="en-GB" dirty="0">
                <a:latin typeface="Times New Roman" pitchFamily="-110" charset="0"/>
              </a:rPr>
              <a:t>The vulnerability analytical framework addresses three major dimensions of vulnerability:</a:t>
            </a:r>
            <a:endParaRPr lang="en-GB" i="1" dirty="0">
              <a:latin typeface="Times New Roman" pitchFamily="-110" charset="0"/>
            </a:endParaRPr>
          </a:p>
          <a:p>
            <a:r>
              <a:rPr lang="en-GB" i="1" dirty="0">
                <a:latin typeface="Times New Roman" pitchFamily="-110" charset="0"/>
              </a:rPr>
              <a:t>Exposure</a:t>
            </a:r>
            <a:r>
              <a:rPr lang="en-GB" dirty="0">
                <a:latin typeface="Times New Roman" pitchFamily="-110" charset="0"/>
              </a:rPr>
              <a:t> to multiple and interacting stresses.</a:t>
            </a:r>
            <a:endParaRPr lang="en-GB" i="1" dirty="0">
              <a:latin typeface="Times New Roman" pitchFamily="-110" charset="0"/>
            </a:endParaRPr>
          </a:p>
          <a:p>
            <a:r>
              <a:rPr lang="en-GB" i="1" dirty="0">
                <a:latin typeface="Times New Roman" pitchFamily="-110" charset="0"/>
              </a:rPr>
              <a:t>Sensitivity</a:t>
            </a:r>
            <a:r>
              <a:rPr lang="en-GB" dirty="0">
                <a:latin typeface="Times New Roman" pitchFamily="-110" charset="0"/>
              </a:rPr>
              <a:t> (social and environmental) to stresses. This is shaped by both socioeconomic and environmental/ecological conditions. These are, in turn, influenced by a range of factors as illustrated by the “balloons” and boxes at the top and bottom of the figure.</a:t>
            </a:r>
            <a:endParaRPr lang="en-GB" i="1" dirty="0">
              <a:latin typeface="Times New Roman" pitchFamily="-110" charset="0"/>
            </a:endParaRPr>
          </a:p>
          <a:p>
            <a:r>
              <a:rPr lang="en-GB" i="1" dirty="0">
                <a:latin typeface="Times New Roman" pitchFamily="-110" charset="0"/>
              </a:rPr>
              <a:t>Resilience:</a:t>
            </a:r>
            <a:r>
              <a:rPr lang="en-GB" dirty="0">
                <a:latin typeface="Times New Roman" pitchFamily="-110" charset="0"/>
              </a:rPr>
              <a:t> the extent to which communities have coping (short-term) and adaptation (long-term) strategies that help them retain their basic properties under stress, recover from damage, and enact change to prevent future damage.</a:t>
            </a:r>
          </a:p>
          <a:p>
            <a:r>
              <a:rPr lang="en-GB" dirty="0">
                <a:latin typeface="Times New Roman" pitchFamily="-110" charset="0"/>
              </a:rPr>
              <a:t>Including sensitivity and resilience in the vulnerability analytical framework ensures that not only is the external aspect of exposure to hazards identified, but also the internal capabilities groups use to resist or recover from damage.</a:t>
            </a:r>
          </a:p>
          <a:p>
            <a:r>
              <a:rPr lang="en-GB" dirty="0">
                <a:latin typeface="Times New Roman" pitchFamily="-110" charset="0"/>
              </a:rPr>
              <a:t>The framework also illustrates the importance of considering the interactions among different levels of society.  The framework includes the levels global, regional, and local (the different shades of grey.</a:t>
            </a:r>
            <a:endParaRPr lang="en-US" dirty="0">
              <a:latin typeface="Times New Roman"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C096358-3AEF-3241-A4DF-01695E6F316E}"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F60C-B6AC-1B41-82F9-3911D905337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96358-3AEF-3241-A4DF-01695E6F316E}"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96358-3AEF-3241-A4DF-01695E6F316E}" type="datetimeFigureOut">
              <a:rPr lang="en-US" smtClean="0"/>
              <a:pPr/>
              <a:t>12/13/11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AE97FE3-129C-B544-A400-700C3F7DA0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96358-3AEF-3241-A4DF-01695E6F316E}"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096358-3AEF-3241-A4DF-01695E6F316E}"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F60C-B6AC-1B41-82F9-3911D90533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096358-3AEF-3241-A4DF-01695E6F316E}"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096358-3AEF-3241-A4DF-01695E6F316E}" type="datetimeFigureOut">
              <a:rPr lang="en-US" smtClean="0"/>
              <a:pPr/>
              <a:t>12/13/11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096358-3AEF-3241-A4DF-01695E6F316E}" type="datetimeFigureOut">
              <a:rPr lang="en-US" smtClean="0"/>
              <a:pPr/>
              <a:t>12/13/11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96358-3AEF-3241-A4DF-01695E6F316E}" type="datetimeFigureOut">
              <a:rPr lang="en-US" smtClean="0"/>
              <a:pPr/>
              <a:t>12/13/11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E4F60C-B6AC-1B41-82F9-3911D9053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096358-3AEF-3241-A4DF-01695E6F316E}"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4F60C-B6AC-1B41-82F9-3911D905337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C096358-3AEF-3241-A4DF-01695E6F316E}" type="datetimeFigureOut">
              <a:rPr lang="en-US" smtClean="0"/>
              <a:pPr/>
              <a:t>12/13/11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1E4F60C-B6AC-1B41-82F9-3911D9053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0C096358-3AEF-3241-A4DF-01695E6F316E}" type="datetimeFigureOut">
              <a:rPr lang="en-US" smtClean="0"/>
              <a:pPr/>
              <a:t>12/13/11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D1E4F60C-B6AC-1B41-82F9-3911D9053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creativecommons.org/licenses/by-nc-sa/3.0/" TargetMode="External"/><Relationship Id="rId1" Type="http://schemas.openxmlformats.org/officeDocument/2006/relationships/slideLayout" Target="../slideLayouts/slideLayout1.xml"/><Relationship Id="rId2" Type="http://schemas.openxmlformats.org/officeDocument/2006/relationships/hyperlink" Target="mailto:gina@csag.uct.ac.za"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hyperlink" Target="http://www.ehs.unu.edu/moodle/mod/glossary/view.php?id=1&amp;mode=cat&amp;hook=10"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vulnerabilitynet.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6" Type="http://schemas.openxmlformats.org/officeDocument/2006/relationships/image" Target="../media/image7.jpeg"/><Relationship Id="rId4" Type="http://schemas.openxmlformats.org/officeDocument/2006/relationships/oleObject" Target="Macintosh%20HD:Users:gina:Documents:Teaching:3021:presentations:Support%20material%20for%20vulnerability%20teaching.doc!OLE_LINK5"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5"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Word_97_-_2004_Document1.doc"/><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Word_97_-_2004_Document2.doc"/><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d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hyperlink" Target="http://www.unep.org/Documents.Multilingual/Default.asp?documentid=78&amp;articleid=116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publish.uwo.ca/~jbaxter6/geog_15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Document8!OLE_LINK1" TargetMode="Externa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8077200" cy="2438400"/>
          </a:xfrm>
        </p:spPr>
        <p:txBody>
          <a:bodyPr/>
          <a:lstStyle/>
          <a:p>
            <a:r>
              <a:rPr lang="en-US" dirty="0" smtClean="0"/>
              <a:t>Section 1: </a:t>
            </a:r>
            <a:br>
              <a:rPr lang="en-US" dirty="0" smtClean="0"/>
            </a:br>
            <a:r>
              <a:rPr lang="en-US" dirty="0" smtClean="0"/>
              <a:t>Vulnerability Concepts</a:t>
            </a:r>
            <a:br>
              <a:rPr lang="en-US" dirty="0" smtClean="0"/>
            </a:br>
            <a:endParaRPr lang="en-US" sz="3200" dirty="0"/>
          </a:p>
        </p:txBody>
      </p:sp>
      <p:sp>
        <p:nvSpPr>
          <p:cNvPr id="3" name="Subtitle 2"/>
          <p:cNvSpPr>
            <a:spLocks noGrp="1"/>
          </p:cNvSpPr>
          <p:nvPr>
            <p:ph type="subTitle" idx="1"/>
          </p:nvPr>
        </p:nvSpPr>
        <p:spPr>
          <a:xfrm>
            <a:off x="685800" y="4111752"/>
            <a:ext cx="8077200" cy="688848"/>
          </a:xfrm>
        </p:spPr>
        <p:txBody>
          <a:bodyPr>
            <a:normAutofit fontScale="85000" lnSpcReduction="20000"/>
          </a:bodyPr>
          <a:lstStyle/>
          <a:p>
            <a:r>
              <a:rPr lang="en-US" dirty="0" smtClean="0">
                <a:ea typeface="ＭＳ Ｐゴシック" pitchFamily="-65" charset="-128"/>
                <a:cs typeface="ＭＳ Ｐゴシック" pitchFamily="-65" charset="-128"/>
              </a:rPr>
              <a:t>EGS 3021F: Vulnerability to Environmental Change</a:t>
            </a:r>
            <a:r>
              <a:rPr lang="en-US"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section</a:t>
            </a:r>
            <a:endParaRPr lang="en-US" dirty="0" smtClean="0">
              <a:ea typeface="ＭＳ Ｐゴシック" pitchFamily="-65" charset="-128"/>
              <a:cs typeface="ＭＳ Ｐゴシック" pitchFamily="-65" charset="-128"/>
            </a:endParaRPr>
          </a:p>
          <a:p>
            <a:pPr eaLnBrk="1" hangingPunct="1">
              <a:buFont typeface="Arial" pitchFamily="-65" charset="0"/>
              <a:buNone/>
            </a:pPr>
            <a:r>
              <a:rPr lang="en-US" dirty="0" smtClean="0">
                <a:ea typeface="ＭＳ Ｐゴシック" pitchFamily="-65" charset="-128"/>
                <a:cs typeface="ＭＳ Ｐゴシック" pitchFamily="-65" charset="-128"/>
              </a:rPr>
              <a:t>Gina Ziervogel (</a:t>
            </a:r>
            <a:r>
              <a:rPr lang="en-US" dirty="0" smtClean="0">
                <a:ea typeface="ＭＳ Ｐゴシック" pitchFamily="-65" charset="-128"/>
                <a:cs typeface="ＭＳ Ｐゴシック" pitchFamily="-65" charset="-128"/>
                <a:hlinkClick r:id="rId2"/>
              </a:rPr>
              <a:t>gina@csag.uct.ac.za</a:t>
            </a:r>
            <a:r>
              <a:rPr lang="en-US" dirty="0" smtClean="0">
                <a:ea typeface="ＭＳ Ｐゴシック" pitchFamily="-65" charset="-128"/>
                <a:cs typeface="ＭＳ Ｐゴシック" pitchFamily="-65" charset="-128"/>
              </a:rPr>
              <a:t>) </a:t>
            </a:r>
          </a:p>
          <a:p>
            <a:pPr eaLnBrk="1" hangingPunct="1">
              <a:buFont typeface="Arial" pitchFamily="-65" charset="0"/>
              <a:buNone/>
            </a:pPr>
            <a:r>
              <a:rPr lang="en-US" dirty="0" smtClean="0">
                <a:ea typeface="ＭＳ Ｐゴシック" pitchFamily="-65" charset="-128"/>
                <a:cs typeface="ＭＳ Ｐゴシック" pitchFamily="-65" charset="-128"/>
              </a:rPr>
              <a:t>December 2011</a:t>
            </a:r>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27070" y="6309320"/>
            <a:ext cx="1117460" cy="393651"/>
          </a:xfrm>
          <a:prstGeom prst="rect">
            <a:avLst/>
          </a:prstGeom>
        </p:spPr>
      </p:pic>
      <p:sp>
        <p:nvSpPr>
          <p:cNvPr id="5" name="Rectangle 4"/>
          <p:cNvSpPr/>
          <p:nvPr/>
        </p:nvSpPr>
        <p:spPr>
          <a:xfrm>
            <a:off x="127070" y="5939988"/>
            <a:ext cx="8635930" cy="276999"/>
          </a:xfrm>
          <a:prstGeom prst="rect">
            <a:avLst/>
          </a:prstGeom>
        </p:spPr>
        <p:txBody>
          <a:bodyPr wrap="square">
            <a:spAutoFit/>
          </a:bodyPr>
          <a:lstStyle/>
          <a:p>
            <a:r>
              <a:rPr lang="en-US" sz="1200" dirty="0" smtClean="0"/>
              <a:t>This work by Gina Ziervogel is licensed under a </a:t>
            </a:r>
            <a:r>
              <a:rPr lang="en-US" sz="1200" u="sng" dirty="0" smtClean="0">
                <a:hlinkClick r:id="rId4"/>
              </a:rPr>
              <a:t>Creative Commons Attribution-NonCommercial-ShareAlike 3.0 Unported License.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GB">
                <a:ea typeface="+mj-ea"/>
                <a:cs typeface="+mj-cs"/>
              </a:rPr>
              <a:t>Vulnerability definition</a:t>
            </a:r>
            <a:endParaRPr lang="en-US">
              <a:ea typeface="+mj-ea"/>
              <a:cs typeface="+mj-cs"/>
            </a:endParaRPr>
          </a:p>
        </p:txBody>
      </p:sp>
      <p:sp>
        <p:nvSpPr>
          <p:cNvPr id="33795" name="Rectangle 3"/>
          <p:cNvSpPr>
            <a:spLocks noGrp="1" noRot="1" noChangeArrowheads="1"/>
          </p:cNvSpPr>
          <p:nvPr>
            <p:ph idx="1"/>
          </p:nvPr>
        </p:nvSpPr>
        <p:spPr/>
        <p:txBody>
          <a:bodyPr>
            <a:normAutofit lnSpcReduction="10000"/>
          </a:bodyPr>
          <a:lstStyle/>
          <a:p>
            <a:pPr>
              <a:buNone/>
              <a:defRPr/>
            </a:pPr>
            <a:r>
              <a:rPr lang="en-GB" dirty="0" smtClean="0"/>
              <a:t>Origin: </a:t>
            </a:r>
            <a:r>
              <a:rPr lang="en-GB" i="1" dirty="0" smtClean="0"/>
              <a:t>vulnerable </a:t>
            </a:r>
            <a:r>
              <a:rPr lang="en-US" dirty="0" smtClean="0"/>
              <a:t>–</a:t>
            </a:r>
            <a:r>
              <a:rPr lang="en-GB" dirty="0" smtClean="0"/>
              <a:t> power to wound </a:t>
            </a:r>
          </a:p>
          <a:p>
            <a:pPr>
              <a:buNone/>
              <a:defRPr/>
            </a:pPr>
            <a:r>
              <a:rPr lang="en-GB" dirty="0" smtClean="0"/>
              <a:t>		(OED online, accessed 8 November 2011)</a:t>
            </a:r>
          </a:p>
          <a:p>
            <a:pPr>
              <a:buNone/>
              <a:defRPr/>
            </a:pPr>
            <a:endParaRPr lang="en-GB" i="1" dirty="0" smtClean="0"/>
          </a:p>
          <a:p>
            <a:pPr>
              <a:buNone/>
              <a:defRPr/>
            </a:pPr>
            <a:r>
              <a:rPr lang="en-US" dirty="0" smtClean="0"/>
              <a:t>Multiple definitions:</a:t>
            </a:r>
          </a:p>
          <a:p>
            <a:pPr>
              <a:buFont typeface="Arial"/>
              <a:buChar char="•"/>
              <a:defRPr/>
            </a:pPr>
            <a:r>
              <a:rPr lang="en-GB" dirty="0" smtClean="0"/>
              <a:t>Your version</a:t>
            </a:r>
          </a:p>
          <a:p>
            <a:pPr>
              <a:buFont typeface="Arial"/>
              <a:buChar char="•"/>
              <a:defRPr/>
            </a:pPr>
            <a:r>
              <a:rPr lang="en-GB" dirty="0" smtClean="0"/>
              <a:t>Numerous ‘academic’ versions:</a:t>
            </a:r>
          </a:p>
          <a:p>
            <a:pPr lvl="1">
              <a:buFont typeface="Arial"/>
              <a:buChar char="•"/>
              <a:defRPr/>
            </a:pPr>
            <a:r>
              <a:rPr lang="en-GB" dirty="0" smtClean="0">
                <a:hlinkClick r:id="rId3"/>
              </a:rPr>
              <a:t>VulnerabilityNet.org</a:t>
            </a:r>
            <a:r>
              <a:rPr lang="en-GB" dirty="0" smtClean="0"/>
              <a:t> has 30 definitions</a:t>
            </a:r>
          </a:p>
          <a:p>
            <a:pPr lvl="1">
              <a:buFont typeface="Arial"/>
              <a:buChar char="•"/>
              <a:defRPr/>
            </a:pPr>
            <a:r>
              <a:rPr lang="en-US" dirty="0" smtClean="0"/>
              <a:t>United Nations University — Institute for Environment and Human Security (UNU-EHS) – </a:t>
            </a:r>
            <a:r>
              <a:rPr lang="en-US" dirty="0" smtClean="0">
                <a:hlinkClick r:id="rId4"/>
              </a:rPr>
              <a:t>39 definitions</a:t>
            </a:r>
            <a:endParaRPr lang="en-US" dirty="0" smtClean="0"/>
          </a:p>
          <a:p>
            <a:pPr>
              <a:buFont typeface="Arial"/>
              <a:buChar char="•"/>
              <a:defRPr/>
            </a:pPr>
            <a:endParaRPr lang="en-GB" dirty="0" smtClean="0"/>
          </a:p>
          <a:p>
            <a:pPr>
              <a:buNone/>
              <a:defRPr/>
            </a:pPr>
            <a:endParaRPr lang="en-GB" dirty="0" smtClean="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ChangeAspect="1" noChangeArrowheads="1"/>
          </p:cNvSpPr>
          <p:nvPr/>
        </p:nvSpPr>
        <p:spPr bwMode="auto">
          <a:xfrm>
            <a:off x="4643438" y="1362075"/>
            <a:ext cx="2808287" cy="2427288"/>
          </a:xfrm>
          <a:prstGeom prst="rect">
            <a:avLst/>
          </a:prstGeom>
          <a:solidFill>
            <a:srgbClr val="FFFF99"/>
          </a:solidFill>
          <a:ln w="9525">
            <a:solidFill>
              <a:schemeClr val="tx1"/>
            </a:solidFill>
            <a:miter lim="800000"/>
            <a:headEnd/>
            <a:tailEnd/>
          </a:ln>
          <a:effectLst/>
        </p:spPr>
        <p:txBody>
          <a:bodyPr wrap="none" anchorCtr="1">
            <a:prstTxWarp prst="textNoShape">
              <a:avLst/>
            </a:prstTxWarp>
          </a:bodyPr>
          <a:lstStyle/>
          <a:p>
            <a:pPr algn="ctr"/>
            <a:r>
              <a:rPr kumimoji="0" lang="af-ZA" sz="2000" b="1">
                <a:latin typeface="Garamond" charset="0"/>
              </a:rPr>
              <a:t>Average income </a:t>
            </a:r>
          </a:p>
          <a:p>
            <a:pPr algn="ctr"/>
            <a:r>
              <a:rPr kumimoji="0" lang="af-ZA" sz="2000" b="1">
                <a:latin typeface="Garamond" charset="0"/>
              </a:rPr>
              <a:t>Low production</a:t>
            </a:r>
            <a:endParaRPr kumimoji="0" lang="en-US" sz="2000" b="1">
              <a:latin typeface="Garamond" charset="0"/>
            </a:endParaRPr>
          </a:p>
        </p:txBody>
      </p:sp>
      <p:sp>
        <p:nvSpPr>
          <p:cNvPr id="197635" name="Text Box 3"/>
          <p:cNvSpPr txBox="1">
            <a:spLocks noChangeArrowheads="1"/>
          </p:cNvSpPr>
          <p:nvPr/>
        </p:nvSpPr>
        <p:spPr bwMode="auto">
          <a:xfrm>
            <a:off x="5003800" y="2060575"/>
            <a:ext cx="2087563" cy="1328738"/>
          </a:xfrm>
          <a:prstGeom prst="rect">
            <a:avLst/>
          </a:prstGeom>
          <a:noFill/>
          <a:ln w="9525">
            <a:noFill/>
            <a:miter lim="800000"/>
            <a:headEnd/>
            <a:tailEnd/>
          </a:ln>
          <a:effectLst/>
        </p:spPr>
        <p:txBody>
          <a:bodyPr>
            <a:prstTxWarp prst="textNoShape">
              <a:avLst/>
            </a:prstTxWarp>
            <a:spAutoFit/>
          </a:bodyPr>
          <a:lstStyle/>
          <a:p>
            <a:pPr>
              <a:spcBef>
                <a:spcPct val="50000"/>
              </a:spcBef>
            </a:pPr>
            <a:r>
              <a:rPr kumimoji="0" lang="af-ZA" sz="1800">
                <a:latin typeface="Garamond" charset="0"/>
              </a:rPr>
              <a:t>No access to land; </a:t>
            </a:r>
          </a:p>
          <a:p>
            <a:pPr>
              <a:spcBef>
                <a:spcPct val="50000"/>
              </a:spcBef>
            </a:pPr>
            <a:r>
              <a:rPr kumimoji="0" lang="af-ZA" sz="1800">
                <a:latin typeface="Garamond" charset="0"/>
              </a:rPr>
              <a:t>3 family members work in non-farm services sector</a:t>
            </a:r>
            <a:endParaRPr kumimoji="0" lang="en-US" sz="1800">
              <a:latin typeface="Garamond" charset="0"/>
            </a:endParaRPr>
          </a:p>
        </p:txBody>
      </p:sp>
      <p:sp>
        <p:nvSpPr>
          <p:cNvPr id="197636" name="Rectangle 4"/>
          <p:cNvSpPr>
            <a:spLocks noChangeAspect="1" noChangeArrowheads="1"/>
          </p:cNvSpPr>
          <p:nvPr/>
        </p:nvSpPr>
        <p:spPr bwMode="auto">
          <a:xfrm>
            <a:off x="1511300" y="1341438"/>
            <a:ext cx="2773363" cy="2398712"/>
          </a:xfrm>
          <a:prstGeom prst="rect">
            <a:avLst/>
          </a:prstGeom>
          <a:solidFill>
            <a:srgbClr val="FFCC99"/>
          </a:solidFill>
          <a:ln w="9525">
            <a:solidFill>
              <a:schemeClr val="tx1"/>
            </a:solidFill>
            <a:miter lim="800000"/>
            <a:headEnd/>
            <a:tailEnd/>
          </a:ln>
          <a:effectLst/>
        </p:spPr>
        <p:txBody>
          <a:bodyPr wrap="none" anchorCtr="1">
            <a:prstTxWarp prst="textNoShape">
              <a:avLst/>
            </a:prstTxWarp>
          </a:bodyPr>
          <a:lstStyle/>
          <a:p>
            <a:pPr algn="ctr"/>
            <a:r>
              <a:rPr kumimoji="0" lang="af-ZA" sz="2000" b="1">
                <a:latin typeface="Garamond" charset="0"/>
              </a:rPr>
              <a:t>High income</a:t>
            </a:r>
          </a:p>
          <a:p>
            <a:pPr algn="ctr"/>
            <a:r>
              <a:rPr kumimoji="0" lang="af-ZA" sz="2000" b="1">
                <a:latin typeface="Garamond" charset="0"/>
              </a:rPr>
              <a:t>High production</a:t>
            </a:r>
            <a:endParaRPr kumimoji="0" lang="en-US" sz="2000" b="1">
              <a:latin typeface="Garamond" charset="0"/>
            </a:endParaRPr>
          </a:p>
        </p:txBody>
      </p:sp>
      <p:sp>
        <p:nvSpPr>
          <p:cNvPr id="197637" name="Rectangle 5"/>
          <p:cNvSpPr>
            <a:spLocks noChangeAspect="1" noChangeArrowheads="1"/>
          </p:cNvSpPr>
          <p:nvPr/>
        </p:nvSpPr>
        <p:spPr bwMode="auto">
          <a:xfrm>
            <a:off x="4643438" y="4095750"/>
            <a:ext cx="2808287" cy="2428875"/>
          </a:xfrm>
          <a:prstGeom prst="rect">
            <a:avLst/>
          </a:prstGeom>
          <a:solidFill>
            <a:srgbClr val="99CCFF"/>
          </a:solidFill>
          <a:ln w="9525">
            <a:solidFill>
              <a:schemeClr val="tx1"/>
            </a:solidFill>
            <a:miter lim="800000"/>
            <a:headEnd/>
            <a:tailEnd/>
          </a:ln>
          <a:effectLst/>
        </p:spPr>
        <p:txBody>
          <a:bodyPr wrap="none" anchorCtr="1">
            <a:prstTxWarp prst="textNoShape">
              <a:avLst/>
            </a:prstTxWarp>
          </a:bodyPr>
          <a:lstStyle/>
          <a:p>
            <a:pPr algn="ctr"/>
            <a:r>
              <a:rPr kumimoji="0" lang="af-ZA" sz="2000" b="1">
                <a:latin typeface="Garamond" charset="0"/>
              </a:rPr>
              <a:t>Low income</a:t>
            </a:r>
          </a:p>
          <a:p>
            <a:pPr algn="ctr"/>
            <a:r>
              <a:rPr kumimoji="0" lang="af-ZA" sz="2000" b="1">
                <a:latin typeface="Garamond" charset="0"/>
              </a:rPr>
              <a:t>Low production</a:t>
            </a:r>
            <a:endParaRPr kumimoji="0" lang="en-US" sz="2000" b="1">
              <a:latin typeface="Garamond" charset="0"/>
            </a:endParaRPr>
          </a:p>
        </p:txBody>
      </p:sp>
      <p:sp>
        <p:nvSpPr>
          <p:cNvPr id="197638" name="Rectangle 6"/>
          <p:cNvSpPr>
            <a:spLocks noChangeAspect="1" noChangeArrowheads="1"/>
          </p:cNvSpPr>
          <p:nvPr/>
        </p:nvSpPr>
        <p:spPr bwMode="auto">
          <a:xfrm>
            <a:off x="1476375" y="4076700"/>
            <a:ext cx="2771775" cy="2397125"/>
          </a:xfrm>
          <a:prstGeom prst="rect">
            <a:avLst/>
          </a:prstGeom>
          <a:solidFill>
            <a:srgbClr val="CCFFCC"/>
          </a:solidFill>
          <a:ln w="9525">
            <a:solidFill>
              <a:schemeClr val="tx1"/>
            </a:solidFill>
            <a:miter lim="800000"/>
            <a:headEnd/>
            <a:tailEnd/>
          </a:ln>
          <a:effectLst/>
        </p:spPr>
        <p:txBody>
          <a:bodyPr wrap="none" anchorCtr="1">
            <a:prstTxWarp prst="textNoShape">
              <a:avLst/>
            </a:prstTxWarp>
          </a:bodyPr>
          <a:lstStyle/>
          <a:p>
            <a:pPr algn="ctr"/>
            <a:r>
              <a:rPr kumimoji="0" lang="af-ZA" sz="2000" b="1">
                <a:latin typeface="Garamond" charset="0"/>
              </a:rPr>
              <a:t>Low income</a:t>
            </a:r>
          </a:p>
          <a:p>
            <a:pPr algn="ctr"/>
            <a:r>
              <a:rPr kumimoji="0" lang="af-ZA" sz="2000" b="1">
                <a:latin typeface="Garamond" charset="0"/>
              </a:rPr>
              <a:t>High production</a:t>
            </a:r>
          </a:p>
          <a:p>
            <a:pPr algn="ctr"/>
            <a:endParaRPr kumimoji="0" lang="en-US" sz="2000">
              <a:latin typeface="Garamond" charset="0"/>
            </a:endParaRPr>
          </a:p>
        </p:txBody>
      </p:sp>
      <p:sp>
        <p:nvSpPr>
          <p:cNvPr id="197639" name="Text Box 7"/>
          <p:cNvSpPr txBox="1">
            <a:spLocks noChangeArrowheads="1"/>
          </p:cNvSpPr>
          <p:nvPr/>
        </p:nvSpPr>
        <p:spPr bwMode="auto">
          <a:xfrm>
            <a:off x="1836738" y="4797425"/>
            <a:ext cx="2087562" cy="1190625"/>
          </a:xfrm>
          <a:prstGeom prst="rect">
            <a:avLst/>
          </a:prstGeom>
          <a:noFill/>
          <a:ln w="9525">
            <a:noFill/>
            <a:miter lim="800000"/>
            <a:headEnd/>
            <a:tailEnd/>
          </a:ln>
          <a:effectLst/>
        </p:spPr>
        <p:txBody>
          <a:bodyPr>
            <a:prstTxWarp prst="textNoShape">
              <a:avLst/>
            </a:prstTxWarp>
            <a:spAutoFit/>
          </a:bodyPr>
          <a:lstStyle/>
          <a:p>
            <a:pPr>
              <a:spcBef>
                <a:spcPct val="50000"/>
              </a:spcBef>
            </a:pPr>
            <a:r>
              <a:rPr kumimoji="0" lang="af-ZA" sz="1800">
                <a:latin typeface="Garamond" charset="0"/>
              </a:rPr>
              <a:t>A mixed farm in remote, fertile rural area, producing all the hh needs</a:t>
            </a:r>
            <a:endParaRPr kumimoji="0" lang="en-US" sz="1800">
              <a:latin typeface="Garamond" charset="0"/>
            </a:endParaRPr>
          </a:p>
        </p:txBody>
      </p:sp>
      <p:sp>
        <p:nvSpPr>
          <p:cNvPr id="197640" name="Text Box 8"/>
          <p:cNvSpPr txBox="1">
            <a:spLocks noChangeArrowheads="1"/>
          </p:cNvSpPr>
          <p:nvPr/>
        </p:nvSpPr>
        <p:spPr bwMode="auto">
          <a:xfrm>
            <a:off x="1835150" y="1989138"/>
            <a:ext cx="2087563" cy="1465262"/>
          </a:xfrm>
          <a:prstGeom prst="rect">
            <a:avLst/>
          </a:prstGeom>
          <a:noFill/>
          <a:ln w="9525">
            <a:noFill/>
            <a:miter lim="800000"/>
            <a:headEnd/>
            <a:tailEnd/>
          </a:ln>
          <a:effectLst/>
        </p:spPr>
        <p:txBody>
          <a:bodyPr>
            <a:prstTxWarp prst="textNoShape">
              <a:avLst/>
            </a:prstTxWarp>
            <a:spAutoFit/>
          </a:bodyPr>
          <a:lstStyle/>
          <a:p>
            <a:pPr>
              <a:spcBef>
                <a:spcPct val="50000"/>
              </a:spcBef>
            </a:pPr>
            <a:r>
              <a:rPr kumimoji="0" lang="af-ZA" sz="1800">
                <a:latin typeface="Garamond" charset="0"/>
              </a:rPr>
              <a:t>A household on ‘new’ fruit farm; depending on the exchange rate for their profitability</a:t>
            </a:r>
            <a:endParaRPr kumimoji="0" lang="en-US" sz="1800">
              <a:latin typeface="Garamond" charset="0"/>
            </a:endParaRPr>
          </a:p>
        </p:txBody>
      </p:sp>
      <p:sp>
        <p:nvSpPr>
          <p:cNvPr id="197641" name="Text Box 9"/>
          <p:cNvSpPr txBox="1">
            <a:spLocks noChangeArrowheads="1"/>
          </p:cNvSpPr>
          <p:nvPr/>
        </p:nvSpPr>
        <p:spPr bwMode="auto">
          <a:xfrm>
            <a:off x="5003800" y="4724400"/>
            <a:ext cx="2087563" cy="1465263"/>
          </a:xfrm>
          <a:prstGeom prst="rect">
            <a:avLst/>
          </a:prstGeom>
          <a:noFill/>
          <a:ln w="9525">
            <a:noFill/>
            <a:miter lim="800000"/>
            <a:headEnd/>
            <a:tailEnd/>
          </a:ln>
          <a:effectLst/>
        </p:spPr>
        <p:txBody>
          <a:bodyPr>
            <a:prstTxWarp prst="textNoShape">
              <a:avLst/>
            </a:prstTxWarp>
            <a:spAutoFit/>
          </a:bodyPr>
          <a:lstStyle/>
          <a:p>
            <a:pPr>
              <a:spcBef>
                <a:spcPct val="50000"/>
              </a:spcBef>
            </a:pPr>
            <a:r>
              <a:rPr kumimoji="0" lang="af-ZA" sz="1800">
                <a:latin typeface="Garamond" charset="0"/>
              </a:rPr>
              <a:t>Pensioner in a close-knit community with large family supporting each other</a:t>
            </a:r>
            <a:endParaRPr kumimoji="0" lang="en-US" sz="1800">
              <a:latin typeface="Garamond" charset="0"/>
            </a:endParaRPr>
          </a:p>
        </p:txBody>
      </p:sp>
      <p:sp>
        <p:nvSpPr>
          <p:cNvPr id="197642" name="Rectangle 10"/>
          <p:cNvSpPr>
            <a:spLocks noGrp="1" noChangeArrowheads="1"/>
          </p:cNvSpPr>
          <p:nvPr>
            <p:ph type="title"/>
          </p:nvPr>
        </p:nvSpPr>
        <p:spPr>
          <a:xfrm>
            <a:off x="685800" y="115888"/>
            <a:ext cx="7772400" cy="1143000"/>
          </a:xfrm>
        </p:spPr>
        <p:txBody>
          <a:bodyPr/>
          <a:lstStyle/>
          <a:p>
            <a:r>
              <a:rPr lang="af-ZA"/>
              <a:t>Vulnerability to food insecurity</a:t>
            </a:r>
            <a:endParaRPr lang="en-US"/>
          </a:p>
        </p:txBody>
      </p:sp>
      <p:sp>
        <p:nvSpPr>
          <p:cNvPr id="197643" name="Text Box 11"/>
          <p:cNvSpPr txBox="1">
            <a:spLocks noChangeArrowheads="1"/>
          </p:cNvSpPr>
          <p:nvPr/>
        </p:nvSpPr>
        <p:spPr bwMode="auto">
          <a:xfrm>
            <a:off x="2555875" y="3357563"/>
            <a:ext cx="2016125" cy="3968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kumimoji="0" lang="af-ZA" sz="2000" i="1">
                <a:latin typeface="Garamond" charset="0"/>
              </a:rPr>
              <a:t>Household 1</a:t>
            </a:r>
            <a:endParaRPr kumimoji="0" lang="en-US" sz="2000" i="1">
              <a:latin typeface="Garamond" charset="0"/>
            </a:endParaRPr>
          </a:p>
        </p:txBody>
      </p:sp>
      <p:sp>
        <p:nvSpPr>
          <p:cNvPr id="197648" name="Rectangle 16"/>
          <p:cNvSpPr>
            <a:spLocks noChangeArrowheads="1"/>
          </p:cNvSpPr>
          <p:nvPr/>
        </p:nvSpPr>
        <p:spPr bwMode="auto">
          <a:xfrm>
            <a:off x="6149975" y="3422650"/>
            <a:ext cx="1158875" cy="366713"/>
          </a:xfrm>
          <a:prstGeom prst="rect">
            <a:avLst/>
          </a:prstGeom>
          <a:noFill/>
          <a:ln w="9525">
            <a:noFill/>
            <a:miter lim="800000"/>
            <a:headEnd/>
            <a:tailEnd/>
          </a:ln>
          <a:effectLst/>
        </p:spPr>
        <p:txBody>
          <a:bodyPr wrap="none">
            <a:prstTxWarp prst="textNoShape">
              <a:avLst/>
            </a:prstTxWarp>
            <a:spAutoFit/>
          </a:bodyPr>
          <a:lstStyle/>
          <a:p>
            <a:r>
              <a:rPr kumimoji="0" lang="af-ZA" sz="1800" i="1">
                <a:latin typeface="Garamond" charset="0"/>
              </a:rPr>
              <a:t>Household 2</a:t>
            </a:r>
            <a:endParaRPr kumimoji="0" lang="en-US" sz="1800" i="1">
              <a:latin typeface="Garamond" charset="0"/>
            </a:endParaRPr>
          </a:p>
        </p:txBody>
      </p:sp>
      <p:sp>
        <p:nvSpPr>
          <p:cNvPr id="197649" name="Rectangle 17"/>
          <p:cNvSpPr>
            <a:spLocks noChangeArrowheads="1"/>
          </p:cNvSpPr>
          <p:nvPr/>
        </p:nvSpPr>
        <p:spPr bwMode="auto">
          <a:xfrm>
            <a:off x="2987675" y="6092825"/>
            <a:ext cx="1158875" cy="366713"/>
          </a:xfrm>
          <a:prstGeom prst="rect">
            <a:avLst/>
          </a:prstGeom>
          <a:noFill/>
          <a:ln w="9525">
            <a:noFill/>
            <a:miter lim="800000"/>
            <a:headEnd/>
            <a:tailEnd/>
          </a:ln>
          <a:effectLst/>
        </p:spPr>
        <p:txBody>
          <a:bodyPr wrap="none">
            <a:prstTxWarp prst="textNoShape">
              <a:avLst/>
            </a:prstTxWarp>
            <a:spAutoFit/>
          </a:bodyPr>
          <a:lstStyle/>
          <a:p>
            <a:r>
              <a:rPr kumimoji="0" lang="af-ZA" sz="1800" i="1">
                <a:latin typeface="Garamond" charset="0"/>
              </a:rPr>
              <a:t>Household 3</a:t>
            </a:r>
            <a:endParaRPr kumimoji="0" lang="en-US" sz="1800" i="1">
              <a:latin typeface="Garamond" charset="0"/>
            </a:endParaRPr>
          </a:p>
        </p:txBody>
      </p:sp>
      <p:sp>
        <p:nvSpPr>
          <p:cNvPr id="197650" name="Rectangle 18"/>
          <p:cNvSpPr>
            <a:spLocks noChangeArrowheads="1"/>
          </p:cNvSpPr>
          <p:nvPr/>
        </p:nvSpPr>
        <p:spPr bwMode="auto">
          <a:xfrm>
            <a:off x="6156325" y="6092825"/>
            <a:ext cx="1158875" cy="366713"/>
          </a:xfrm>
          <a:prstGeom prst="rect">
            <a:avLst/>
          </a:prstGeom>
          <a:noFill/>
          <a:ln w="9525">
            <a:noFill/>
            <a:miter lim="800000"/>
            <a:headEnd/>
            <a:tailEnd/>
          </a:ln>
          <a:effectLst/>
        </p:spPr>
        <p:txBody>
          <a:bodyPr wrap="none">
            <a:prstTxWarp prst="textNoShape">
              <a:avLst/>
            </a:prstTxWarp>
            <a:spAutoFit/>
          </a:bodyPr>
          <a:lstStyle/>
          <a:p>
            <a:r>
              <a:rPr kumimoji="0" lang="af-ZA" sz="1800" i="1">
                <a:latin typeface="Garamond" charset="0"/>
              </a:rPr>
              <a:t>Household 4</a:t>
            </a:r>
            <a:endParaRPr kumimoji="0" lang="en-US" sz="1800" i="1">
              <a:latin typeface="Garamond" charset="0"/>
            </a:endParaRPr>
          </a:p>
        </p:txBody>
      </p:sp>
      <p:sp>
        <p:nvSpPr>
          <p:cNvPr id="15" name="TextBox 14"/>
          <p:cNvSpPr txBox="1"/>
          <p:nvPr/>
        </p:nvSpPr>
        <p:spPr>
          <a:xfrm>
            <a:off x="7467600" y="6532008"/>
            <a:ext cx="2667000" cy="369332"/>
          </a:xfrm>
          <a:prstGeom prst="rect">
            <a:avLst/>
          </a:prstGeom>
          <a:noFill/>
        </p:spPr>
        <p:txBody>
          <a:bodyPr wrap="square" rtlCol="0">
            <a:spAutoFit/>
          </a:bodyPr>
          <a:lstStyle/>
          <a:p>
            <a:r>
              <a:rPr lang="en-US" dirty="0" smtClean="0"/>
              <a:t>Downing, T. 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fade">
                                      <p:cBhvr>
                                        <p:cTn id="7" dur="2000"/>
                                        <p:tgtEl>
                                          <p:spTgt spid="1976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gtEl>
                                        <p:attrNameLst>
                                          <p:attrName>style.visibility</p:attrName>
                                        </p:attrNameLst>
                                      </p:cBhvr>
                                      <p:to>
                                        <p:strVal val="visible"/>
                                      </p:to>
                                    </p:set>
                                    <p:animEffect transition="in" filter="fade">
                                      <p:cBhvr>
                                        <p:cTn id="10" dur="2000"/>
                                        <p:tgtEl>
                                          <p:spTgt spid="1976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9"/>
                                        </p:tgtEl>
                                        <p:attrNameLst>
                                          <p:attrName>style.visibility</p:attrName>
                                        </p:attrNameLst>
                                      </p:cBhvr>
                                      <p:to>
                                        <p:strVal val="visible"/>
                                      </p:to>
                                    </p:set>
                                    <p:animEffect transition="in" filter="fade">
                                      <p:cBhvr>
                                        <p:cTn id="13" dur="2000"/>
                                        <p:tgtEl>
                                          <p:spTgt spid="1976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41"/>
                                        </p:tgtEl>
                                        <p:attrNameLst>
                                          <p:attrName>style.visibility</p:attrName>
                                        </p:attrNameLst>
                                      </p:cBhvr>
                                      <p:to>
                                        <p:strVal val="visible"/>
                                      </p:to>
                                    </p:set>
                                    <p:animEffect transition="in" filter="fade">
                                      <p:cBhvr>
                                        <p:cTn id="16" dur="20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p:bldP spid="197639" grpId="0"/>
      <p:bldP spid="197640" grpId="0"/>
      <p:bldP spid="19764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Sharma et al 2000</a:t>
            </a:r>
          </a:p>
          <a:p>
            <a:r>
              <a:rPr lang="en-US" dirty="0" smtClean="0"/>
              <a:t>Sharma et al 2000</a:t>
            </a:r>
          </a:p>
          <a:p>
            <a:r>
              <a:rPr lang="en-US" dirty="0" smtClean="0"/>
              <a:t>Sharma et al 2000</a:t>
            </a:r>
            <a:endParaRPr lang="en-US" dirty="0"/>
          </a:p>
        </p:txBody>
      </p:sp>
      <p:graphicFrame>
        <p:nvGraphicFramePr>
          <p:cNvPr id="74755" name="Object 3"/>
          <p:cNvGraphicFramePr>
            <a:graphicFrameLocks noChangeAspect="1"/>
          </p:cNvGraphicFramePr>
          <p:nvPr/>
        </p:nvGraphicFramePr>
        <p:xfrm>
          <a:off x="268231" y="1600200"/>
          <a:ext cx="9256769" cy="2533650"/>
        </p:xfrm>
        <a:graphic>
          <a:graphicData uri="http://schemas.openxmlformats.org/presentationml/2006/ole">
            <p:oleObj spid="_x0000_s74758" name="Document" r:id="rId4" imgW="5625893" imgH="1104859" progId="Word.Document.12">
              <p:link updateAutomatic="1"/>
            </p:oleObj>
          </a:graphicData>
        </a:graphic>
      </p:graphicFrame>
      <p:sp>
        <p:nvSpPr>
          <p:cNvPr id="5" name="TextBox 4"/>
          <p:cNvSpPr txBox="1"/>
          <p:nvPr/>
        </p:nvSpPr>
        <p:spPr>
          <a:xfrm>
            <a:off x="6629400" y="3733800"/>
            <a:ext cx="2286000" cy="646331"/>
          </a:xfrm>
          <a:prstGeom prst="rect">
            <a:avLst/>
          </a:prstGeom>
          <a:noFill/>
        </p:spPr>
        <p:txBody>
          <a:bodyPr wrap="square" rtlCol="0">
            <a:spAutoFit/>
          </a:bodyPr>
          <a:lstStyle/>
          <a:p>
            <a:r>
              <a:rPr lang="en-US" dirty="0" smtClean="0"/>
              <a:t>(Sharma et al, 2001)</a:t>
            </a:r>
          </a:p>
          <a:p>
            <a:endParaRPr lang="en-US" dirty="0"/>
          </a:p>
        </p:txBody>
      </p:sp>
      <p:pic>
        <p:nvPicPr>
          <p:cNvPr id="9" name="Picture 8" descr="sek fieldwork feb06 mines"/>
          <p:cNvPicPr>
            <a:picLocks noChangeAspect="1" noChangeArrowheads="1"/>
          </p:cNvPicPr>
          <p:nvPr/>
        </p:nvPicPr>
        <p:blipFill>
          <a:blip r:embed="rId5"/>
          <a:srcRect/>
          <a:stretch>
            <a:fillRect/>
          </a:stretch>
        </p:blipFill>
        <p:spPr bwMode="auto">
          <a:xfrm>
            <a:off x="3492500" y="4127500"/>
            <a:ext cx="5651500" cy="2730500"/>
          </a:xfrm>
          <a:prstGeom prst="rect">
            <a:avLst/>
          </a:prstGeom>
          <a:noFill/>
        </p:spPr>
      </p:pic>
      <p:pic>
        <p:nvPicPr>
          <p:cNvPr id="10" name="Picture 9" descr="sek fieldwork feb06 pots"/>
          <p:cNvPicPr>
            <a:picLocks noChangeAspect="1" noChangeArrowheads="1"/>
          </p:cNvPicPr>
          <p:nvPr/>
        </p:nvPicPr>
        <p:blipFill>
          <a:blip r:embed="rId6"/>
          <a:srcRect/>
          <a:stretch>
            <a:fillRect/>
          </a:stretch>
        </p:blipFill>
        <p:spPr bwMode="auto">
          <a:xfrm>
            <a:off x="-76200" y="4130675"/>
            <a:ext cx="3635375" cy="2727325"/>
          </a:xfrm>
          <a:prstGeom prst="rect">
            <a:avLst/>
          </a:prstGeom>
          <a:noFill/>
        </p:spPr>
      </p:pic>
      <p:sp>
        <p:nvSpPr>
          <p:cNvPr id="8" name="Rectangle 7"/>
          <p:cNvSpPr/>
          <p:nvPr/>
        </p:nvSpPr>
        <p:spPr>
          <a:xfrm>
            <a:off x="0" y="6400800"/>
            <a:ext cx="1110838" cy="246221"/>
          </a:xfrm>
          <a:prstGeom prst="rect">
            <a:avLst/>
          </a:prstGeom>
        </p:spPr>
        <p:txBody>
          <a:bodyPr wrap="none">
            <a:spAutoFit/>
          </a:bodyPr>
          <a:lstStyle/>
          <a:p>
            <a:r>
              <a:rPr lang="en-US" sz="1000" dirty="0" smtClean="0"/>
              <a:t>By Gina Ziervogel</a:t>
            </a:r>
            <a:endParaRPr lang="en-US" sz="1000" dirty="0"/>
          </a:p>
        </p:txBody>
      </p:sp>
      <p:sp>
        <p:nvSpPr>
          <p:cNvPr id="11" name="Rectangle 10"/>
          <p:cNvSpPr/>
          <p:nvPr/>
        </p:nvSpPr>
        <p:spPr>
          <a:xfrm>
            <a:off x="3559175" y="6400800"/>
            <a:ext cx="1110838" cy="246221"/>
          </a:xfrm>
          <a:prstGeom prst="rect">
            <a:avLst/>
          </a:prstGeom>
        </p:spPr>
        <p:txBody>
          <a:bodyPr wrap="none">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30200" y="1598612"/>
            <a:ext cx="8467725" cy="4954588"/>
          </a:xfrm>
        </p:spPr>
        <p:txBody>
          <a:bodyPr/>
          <a:lstStyle/>
          <a:p>
            <a:pPr>
              <a:lnSpc>
                <a:spcPct val="80000"/>
              </a:lnSpc>
            </a:pPr>
            <a:r>
              <a:rPr lang="en-US" dirty="0" smtClean="0">
                <a:ea typeface="ＭＳ Ｐゴシック" pitchFamily="-110" charset="-128"/>
              </a:rPr>
              <a:t>Who</a:t>
            </a:r>
            <a:r>
              <a:rPr lang="en-US" dirty="0">
                <a:ea typeface="ＭＳ Ｐゴシック" pitchFamily="-110" charset="-128"/>
              </a:rPr>
              <a:t>/what is vulnerable?</a:t>
            </a:r>
          </a:p>
          <a:p>
            <a:pPr lvl="2">
              <a:lnSpc>
                <a:spcPct val="80000"/>
              </a:lnSpc>
            </a:pPr>
            <a:r>
              <a:rPr lang="en-US" dirty="0">
                <a:ea typeface="ＭＳ Ｐゴシック" pitchFamily="-110" charset="-128"/>
              </a:rPr>
              <a:t>livelihoods, sectors, ecosystems, regions </a:t>
            </a:r>
          </a:p>
          <a:p>
            <a:pPr lvl="2">
              <a:lnSpc>
                <a:spcPct val="80000"/>
              </a:lnSpc>
            </a:pPr>
            <a:endParaRPr lang="en-US" dirty="0">
              <a:ea typeface="ＭＳ Ｐゴシック" pitchFamily="-110" charset="-128"/>
            </a:endParaRPr>
          </a:p>
          <a:p>
            <a:pPr>
              <a:lnSpc>
                <a:spcPct val="80000"/>
              </a:lnSpc>
            </a:pPr>
            <a:r>
              <a:rPr lang="en-US" dirty="0">
                <a:ea typeface="ＭＳ Ｐゴシック" pitchFamily="-110" charset="-128"/>
              </a:rPr>
              <a:t>Vulnerable to what?</a:t>
            </a:r>
          </a:p>
          <a:p>
            <a:pPr lvl="2">
              <a:lnSpc>
                <a:spcPct val="80000"/>
              </a:lnSpc>
            </a:pPr>
            <a:r>
              <a:rPr lang="en-US" dirty="0">
                <a:ea typeface="ＭＳ Ｐゴシック" pitchFamily="-110" charset="-128"/>
              </a:rPr>
              <a:t>changes in market relations and access, removal of subsidies or tariffs, exposure to market risks and fluctuations, implications of greater </a:t>
            </a:r>
            <a:r>
              <a:rPr lang="en-US" dirty="0" smtClean="0">
                <a:ea typeface="ＭＳ Ｐゴシック" pitchFamily="-110" charset="-128"/>
              </a:rPr>
              <a:t>competition </a:t>
            </a:r>
            <a:endParaRPr lang="en-US" dirty="0">
              <a:ea typeface="ＭＳ Ｐゴシック" pitchFamily="-110" charset="-128"/>
            </a:endParaRPr>
          </a:p>
          <a:p>
            <a:pPr lvl="2">
              <a:lnSpc>
                <a:spcPct val="80000"/>
              </a:lnSpc>
            </a:pPr>
            <a:r>
              <a:rPr lang="en-US" dirty="0">
                <a:ea typeface="ＭＳ Ｐゴシック" pitchFamily="-110" charset="-128"/>
              </a:rPr>
              <a:t>change in resource regimes, natural resource scarcity or </a:t>
            </a:r>
            <a:r>
              <a:rPr lang="en-US" dirty="0" smtClean="0">
                <a:ea typeface="ＭＳ Ｐゴシック" pitchFamily="-110" charset="-128"/>
              </a:rPr>
              <a:t>degradation</a:t>
            </a:r>
          </a:p>
          <a:p>
            <a:pPr lvl="2">
              <a:lnSpc>
                <a:spcPct val="80000"/>
              </a:lnSpc>
            </a:pPr>
            <a:r>
              <a:rPr lang="en-US" dirty="0" smtClean="0">
                <a:ea typeface="ＭＳ Ｐゴシック" pitchFamily="-110" charset="-128"/>
              </a:rPr>
              <a:t>changes in social dynamics, access to information, political affiliation, prejudices</a:t>
            </a:r>
          </a:p>
          <a:p>
            <a:pPr lvl="2">
              <a:lnSpc>
                <a:spcPct val="80000"/>
              </a:lnSpc>
            </a:pPr>
            <a:endParaRPr lang="en-US" dirty="0">
              <a:ea typeface="ＭＳ Ｐゴシック" pitchFamily="-110" charset="-128"/>
            </a:endParaRPr>
          </a:p>
        </p:txBody>
      </p:sp>
      <p:sp>
        <p:nvSpPr>
          <p:cNvPr id="20484" name="Rectangle 4"/>
          <p:cNvSpPr>
            <a:spLocks noChangeArrowheads="1"/>
          </p:cNvSpPr>
          <p:nvPr/>
        </p:nvSpPr>
        <p:spPr bwMode="auto">
          <a:xfrm>
            <a:off x="0" y="6219825"/>
            <a:ext cx="9144000" cy="63817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17500"/>
            <a:ext cx="7772400" cy="825500"/>
          </a:xfrm>
        </p:spPr>
        <p:txBody>
          <a:bodyPr/>
          <a:lstStyle/>
          <a:p>
            <a:pPr algn="l" defTabSz="449263"/>
            <a:r>
              <a:rPr lang="en-GB" sz="3600" dirty="0">
                <a:latin typeface="Arial" pitchFamily="-110" charset="0"/>
              </a:rPr>
              <a:t>A wide range of vulnerabilities…</a:t>
            </a:r>
          </a:p>
        </p:txBody>
      </p:sp>
      <p:sp>
        <p:nvSpPr>
          <p:cNvPr id="40963" name="Text Box 3"/>
          <p:cNvSpPr txBox="1">
            <a:spLocks noChangeArrowheads="1"/>
          </p:cNvSpPr>
          <p:nvPr/>
        </p:nvSpPr>
        <p:spPr bwMode="auto">
          <a:xfrm>
            <a:off x="406400" y="1524000"/>
            <a:ext cx="1803400" cy="4524316"/>
          </a:xfrm>
          <a:prstGeom prst="rect">
            <a:avLst/>
          </a:prstGeom>
          <a:solidFill>
            <a:schemeClr val="hlink">
              <a:alpha val="27058"/>
            </a:schemeClr>
          </a:solidFill>
          <a:ln w="9525">
            <a:solidFill>
              <a:srgbClr val="003366"/>
            </a:solidFill>
            <a:miter lim="800000"/>
            <a:headEnd/>
            <a:tailEnd/>
          </a:ln>
        </p:spPr>
        <p:txBody>
          <a:bodyPr wrap="square">
            <a:prstTxWarp prst="textNoShape">
              <a:avLst/>
            </a:prstTxWarp>
            <a:spAutoFit/>
          </a:bodyPr>
          <a:lstStyle/>
          <a:p>
            <a:r>
              <a:rPr lang="en-GB" sz="1800" b="1" dirty="0">
                <a:solidFill>
                  <a:srgbClr val="000000"/>
                </a:solidFill>
              </a:rPr>
              <a:t>Stresses/threats:</a:t>
            </a:r>
          </a:p>
          <a:p>
            <a:endParaRPr lang="en-GB" dirty="0">
              <a:solidFill>
                <a:srgbClr val="000000"/>
              </a:solidFill>
            </a:endParaRPr>
          </a:p>
          <a:p>
            <a:pPr>
              <a:buFontTx/>
              <a:buChar char="•"/>
            </a:pPr>
            <a:r>
              <a:rPr lang="en-GB" sz="1800" dirty="0">
                <a:solidFill>
                  <a:srgbClr val="000000"/>
                </a:solidFill>
              </a:rPr>
              <a:t>Climate trends &amp; hazards</a:t>
            </a:r>
          </a:p>
          <a:p>
            <a:pPr>
              <a:buFontTx/>
              <a:buChar char="•"/>
            </a:pPr>
            <a:r>
              <a:rPr lang="en-GB" sz="1800" dirty="0">
                <a:solidFill>
                  <a:srgbClr val="000000"/>
                </a:solidFill>
              </a:rPr>
              <a:t>Natural hazards</a:t>
            </a:r>
          </a:p>
          <a:p>
            <a:pPr>
              <a:buFontTx/>
              <a:buChar char="•"/>
            </a:pPr>
            <a:r>
              <a:rPr lang="en-GB" sz="1800" dirty="0">
                <a:solidFill>
                  <a:srgbClr val="000000"/>
                </a:solidFill>
              </a:rPr>
              <a:t>Environmental hazards</a:t>
            </a:r>
          </a:p>
          <a:p>
            <a:pPr>
              <a:buFontTx/>
              <a:buChar char="•"/>
            </a:pPr>
            <a:r>
              <a:rPr lang="en-GB" sz="1800" dirty="0">
                <a:solidFill>
                  <a:srgbClr val="000000"/>
                </a:solidFill>
              </a:rPr>
              <a:t>Health</a:t>
            </a:r>
            <a:r>
              <a:rPr lang="en-GB" sz="1800" dirty="0" smtClean="0">
                <a:solidFill>
                  <a:srgbClr val="000000"/>
                </a:solidFill>
              </a:rPr>
              <a:t> </a:t>
            </a:r>
            <a:r>
              <a:rPr lang="en-GB" dirty="0" smtClean="0">
                <a:solidFill>
                  <a:srgbClr val="000000"/>
                </a:solidFill>
              </a:rPr>
              <a:t>&amp;</a:t>
            </a:r>
            <a:r>
              <a:rPr lang="en-GB" sz="1800" dirty="0" smtClean="0">
                <a:solidFill>
                  <a:srgbClr val="000000"/>
                </a:solidFill>
              </a:rPr>
              <a:t> </a:t>
            </a:r>
            <a:r>
              <a:rPr lang="en-GB" sz="1800" dirty="0">
                <a:solidFill>
                  <a:srgbClr val="000000"/>
                </a:solidFill>
              </a:rPr>
              <a:t>disease</a:t>
            </a:r>
          </a:p>
          <a:p>
            <a:pPr>
              <a:buFontTx/>
              <a:buChar char="•"/>
            </a:pPr>
            <a:r>
              <a:rPr lang="en-GB" sz="1800" dirty="0">
                <a:solidFill>
                  <a:srgbClr val="000000"/>
                </a:solidFill>
              </a:rPr>
              <a:t>Socio-economic risks</a:t>
            </a:r>
          </a:p>
          <a:p>
            <a:pPr>
              <a:buFontTx/>
              <a:buChar char="•"/>
            </a:pPr>
            <a:r>
              <a:rPr lang="en-GB" sz="1800" dirty="0">
                <a:solidFill>
                  <a:srgbClr val="000000"/>
                </a:solidFill>
              </a:rPr>
              <a:t>Political</a:t>
            </a:r>
            <a:r>
              <a:rPr lang="en-GB" sz="1800" dirty="0" smtClean="0">
                <a:solidFill>
                  <a:srgbClr val="000000"/>
                </a:solidFill>
              </a:rPr>
              <a:t> </a:t>
            </a:r>
            <a:r>
              <a:rPr lang="en-GB" dirty="0" smtClean="0">
                <a:solidFill>
                  <a:srgbClr val="000000"/>
                </a:solidFill>
              </a:rPr>
              <a:t>&amp;</a:t>
            </a:r>
            <a:r>
              <a:rPr lang="en-GB" sz="1800" dirty="0" smtClean="0">
                <a:solidFill>
                  <a:srgbClr val="000000"/>
                </a:solidFill>
              </a:rPr>
              <a:t> </a:t>
            </a:r>
            <a:r>
              <a:rPr lang="en-GB" sz="1800" dirty="0">
                <a:solidFill>
                  <a:srgbClr val="000000"/>
                </a:solidFill>
              </a:rPr>
              <a:t>regulatory risks</a:t>
            </a:r>
          </a:p>
          <a:p>
            <a:pPr>
              <a:buFontTx/>
              <a:buChar char="•"/>
            </a:pPr>
            <a:endParaRPr lang="en-GB" sz="1800" dirty="0">
              <a:solidFill>
                <a:srgbClr val="000000"/>
              </a:solidFill>
            </a:endParaRPr>
          </a:p>
          <a:p>
            <a:pPr>
              <a:buFontTx/>
              <a:buChar char="•"/>
            </a:pPr>
            <a:r>
              <a:rPr lang="en-GB" sz="1800" i="1" dirty="0">
                <a:solidFill>
                  <a:schemeClr val="accent6">
                    <a:lumMod val="75000"/>
                  </a:schemeClr>
                </a:solidFill>
              </a:rPr>
              <a:t>Multiple stresses</a:t>
            </a:r>
          </a:p>
        </p:txBody>
      </p:sp>
      <p:sp>
        <p:nvSpPr>
          <p:cNvPr id="40964" name="Text Box 4"/>
          <p:cNvSpPr txBox="1">
            <a:spLocks noChangeArrowheads="1"/>
          </p:cNvSpPr>
          <p:nvPr/>
        </p:nvSpPr>
        <p:spPr bwMode="auto">
          <a:xfrm>
            <a:off x="2506662" y="1509713"/>
            <a:ext cx="1912938" cy="4586287"/>
          </a:xfrm>
          <a:prstGeom prst="rect">
            <a:avLst/>
          </a:prstGeom>
          <a:solidFill>
            <a:srgbClr val="FFFF99">
              <a:alpha val="56078"/>
            </a:srgbClr>
          </a:solidFill>
          <a:ln w="9525">
            <a:solidFill>
              <a:schemeClr val="tx1"/>
            </a:solidFill>
            <a:miter lim="800000"/>
            <a:headEnd/>
            <a:tailEnd/>
          </a:ln>
        </p:spPr>
        <p:txBody>
          <a:bodyPr>
            <a:prstTxWarp prst="textNoShape">
              <a:avLst/>
            </a:prstTxWarp>
            <a:spAutoFit/>
          </a:bodyPr>
          <a:lstStyle/>
          <a:p>
            <a:r>
              <a:rPr lang="en-GB" sz="1800" b="1" dirty="0">
                <a:solidFill>
                  <a:srgbClr val="000000"/>
                </a:solidFill>
              </a:rPr>
              <a:t>Exposure unit:</a:t>
            </a:r>
          </a:p>
          <a:p>
            <a:endParaRPr lang="en-GB" b="1" dirty="0">
              <a:solidFill>
                <a:srgbClr val="000000"/>
              </a:solidFill>
            </a:endParaRPr>
          </a:p>
          <a:p>
            <a:pPr>
              <a:buFontTx/>
              <a:buChar char="•"/>
            </a:pPr>
            <a:r>
              <a:rPr lang="en-GB" sz="1800" dirty="0">
                <a:solidFill>
                  <a:srgbClr val="000000"/>
                </a:solidFill>
              </a:rPr>
              <a:t>Demographic</a:t>
            </a:r>
            <a:br>
              <a:rPr lang="en-GB" sz="1800" dirty="0">
                <a:solidFill>
                  <a:srgbClr val="000000"/>
                </a:solidFill>
              </a:rPr>
            </a:br>
            <a:r>
              <a:rPr lang="en-GB" sz="1800" dirty="0">
                <a:solidFill>
                  <a:srgbClr val="000000"/>
                </a:solidFill>
              </a:rPr>
              <a:t>group:</a:t>
            </a:r>
          </a:p>
          <a:p>
            <a:pPr lvl="1">
              <a:buFontTx/>
              <a:buChar char="-"/>
            </a:pPr>
            <a:r>
              <a:rPr lang="en-GB" dirty="0">
                <a:solidFill>
                  <a:srgbClr val="000000"/>
                </a:solidFill>
              </a:rPr>
              <a:t>Women</a:t>
            </a:r>
          </a:p>
          <a:p>
            <a:pPr lvl="1">
              <a:buFontTx/>
              <a:buChar char="-"/>
            </a:pPr>
            <a:r>
              <a:rPr lang="en-GB" dirty="0">
                <a:solidFill>
                  <a:srgbClr val="000000"/>
                </a:solidFill>
              </a:rPr>
              <a:t>Elderly</a:t>
            </a:r>
          </a:p>
          <a:p>
            <a:pPr>
              <a:buFontTx/>
              <a:buChar char="•"/>
            </a:pPr>
            <a:r>
              <a:rPr lang="en-GB" sz="1800" dirty="0">
                <a:solidFill>
                  <a:srgbClr val="000000"/>
                </a:solidFill>
              </a:rPr>
              <a:t>Scale:</a:t>
            </a:r>
          </a:p>
          <a:p>
            <a:pPr lvl="1">
              <a:buFontTx/>
              <a:buChar char="-"/>
            </a:pPr>
            <a:r>
              <a:rPr lang="en-GB" dirty="0">
                <a:solidFill>
                  <a:srgbClr val="000000"/>
                </a:solidFill>
              </a:rPr>
              <a:t>Individual</a:t>
            </a:r>
          </a:p>
          <a:p>
            <a:pPr lvl="1">
              <a:buFontTx/>
              <a:buChar char="-"/>
            </a:pPr>
            <a:r>
              <a:rPr lang="en-GB" dirty="0">
                <a:solidFill>
                  <a:srgbClr val="000000"/>
                </a:solidFill>
              </a:rPr>
              <a:t>Household</a:t>
            </a:r>
          </a:p>
          <a:p>
            <a:pPr lvl="1">
              <a:buFontTx/>
              <a:buChar char="-"/>
            </a:pPr>
            <a:r>
              <a:rPr lang="en-GB" dirty="0">
                <a:solidFill>
                  <a:srgbClr val="000000"/>
                </a:solidFill>
              </a:rPr>
              <a:t>Community</a:t>
            </a:r>
          </a:p>
          <a:p>
            <a:pPr>
              <a:buFontTx/>
              <a:buChar char="•"/>
            </a:pPr>
            <a:r>
              <a:rPr lang="en-GB" sz="1800" dirty="0">
                <a:solidFill>
                  <a:srgbClr val="000000"/>
                </a:solidFill>
              </a:rPr>
              <a:t>Economic group:</a:t>
            </a:r>
          </a:p>
          <a:p>
            <a:pPr lvl="1"/>
            <a:r>
              <a:rPr lang="en-GB" dirty="0">
                <a:solidFill>
                  <a:srgbClr val="000000"/>
                </a:solidFill>
              </a:rPr>
              <a:t>-Livelihood</a:t>
            </a:r>
          </a:p>
          <a:p>
            <a:pPr lvl="1"/>
            <a:r>
              <a:rPr lang="en-GB" dirty="0">
                <a:solidFill>
                  <a:srgbClr val="000000"/>
                </a:solidFill>
              </a:rPr>
              <a:t>-Sector</a:t>
            </a:r>
          </a:p>
          <a:p>
            <a:pPr>
              <a:buFontTx/>
              <a:buChar char="•"/>
            </a:pPr>
            <a:r>
              <a:rPr lang="en-GB" sz="1800" dirty="0" smtClean="0">
                <a:solidFill>
                  <a:srgbClr val="000000"/>
                </a:solidFill>
              </a:rPr>
              <a:t>Ecosystem</a:t>
            </a:r>
          </a:p>
          <a:p>
            <a:pPr>
              <a:buFontTx/>
              <a:buChar char="•"/>
            </a:pPr>
            <a:endParaRPr lang="en-GB" sz="1800" dirty="0" smtClean="0">
              <a:solidFill>
                <a:srgbClr val="000000"/>
              </a:solidFill>
            </a:endParaRPr>
          </a:p>
          <a:p>
            <a:pPr>
              <a:buFontTx/>
              <a:buChar char="•"/>
            </a:pPr>
            <a:r>
              <a:rPr lang="en-GB" sz="1800" i="1" dirty="0" smtClean="0">
                <a:solidFill>
                  <a:schemeClr val="accent6">
                    <a:lumMod val="75000"/>
                  </a:schemeClr>
                </a:solidFill>
              </a:rPr>
              <a:t>System</a:t>
            </a:r>
            <a:endParaRPr lang="en-GB" sz="1800" i="1" dirty="0">
              <a:solidFill>
                <a:schemeClr val="accent6">
                  <a:lumMod val="75000"/>
                </a:schemeClr>
              </a:solidFill>
            </a:endParaRPr>
          </a:p>
        </p:txBody>
      </p:sp>
      <p:sp>
        <p:nvSpPr>
          <p:cNvPr id="40965" name="Text Box 5"/>
          <p:cNvSpPr txBox="1">
            <a:spLocks noChangeArrowheads="1"/>
          </p:cNvSpPr>
          <p:nvPr/>
        </p:nvSpPr>
        <p:spPr bwMode="auto">
          <a:xfrm>
            <a:off x="4673600" y="1509713"/>
            <a:ext cx="1803400" cy="4586287"/>
          </a:xfrm>
          <a:prstGeom prst="rect">
            <a:avLst/>
          </a:prstGeom>
          <a:solidFill>
            <a:srgbClr val="FFCC00">
              <a:alpha val="43137"/>
            </a:srgbClr>
          </a:solidFill>
          <a:ln w="9525">
            <a:solidFill>
              <a:schemeClr val="tx1"/>
            </a:solidFill>
            <a:miter lim="800000"/>
            <a:headEnd/>
            <a:tailEnd/>
          </a:ln>
        </p:spPr>
        <p:txBody>
          <a:bodyPr wrap="square">
            <a:prstTxWarp prst="textNoShape">
              <a:avLst/>
            </a:prstTxWarp>
            <a:spAutoFit/>
          </a:bodyPr>
          <a:lstStyle/>
          <a:p>
            <a:r>
              <a:rPr lang="en-GB" sz="1800" b="1" dirty="0">
                <a:solidFill>
                  <a:srgbClr val="000000"/>
                </a:solidFill>
              </a:rPr>
              <a:t>Consequences:</a:t>
            </a:r>
            <a:endParaRPr lang="en-GB" sz="1800" b="1" dirty="0" smtClean="0">
              <a:solidFill>
                <a:srgbClr val="000000"/>
              </a:solidFill>
            </a:endParaRPr>
          </a:p>
          <a:p>
            <a:endParaRPr lang="en-GB" dirty="0" smtClean="0">
              <a:solidFill>
                <a:srgbClr val="000000"/>
              </a:solidFill>
            </a:endParaRPr>
          </a:p>
          <a:p>
            <a:pPr>
              <a:buFontTx/>
              <a:buChar char="•"/>
            </a:pPr>
            <a:r>
              <a:rPr lang="en-GB" sz="1800" dirty="0" smtClean="0">
                <a:solidFill>
                  <a:srgbClr val="000000"/>
                </a:solidFill>
              </a:rPr>
              <a:t>Loss </a:t>
            </a:r>
            <a:r>
              <a:rPr lang="en-GB" sz="1800" dirty="0">
                <a:solidFill>
                  <a:srgbClr val="000000"/>
                </a:solidFill>
              </a:rPr>
              <a:t>of life</a:t>
            </a:r>
          </a:p>
          <a:p>
            <a:pPr>
              <a:buFontTx/>
              <a:buChar char="•"/>
            </a:pPr>
            <a:r>
              <a:rPr lang="en-GB" sz="1800" dirty="0">
                <a:solidFill>
                  <a:srgbClr val="000000"/>
                </a:solidFill>
              </a:rPr>
              <a:t>Loss of assets</a:t>
            </a:r>
          </a:p>
          <a:p>
            <a:pPr>
              <a:buFontTx/>
              <a:buChar char="•"/>
            </a:pPr>
            <a:r>
              <a:rPr lang="en-GB" sz="1800" dirty="0">
                <a:solidFill>
                  <a:srgbClr val="000000"/>
                </a:solidFill>
              </a:rPr>
              <a:t>Loss of livelihood</a:t>
            </a:r>
          </a:p>
          <a:p>
            <a:pPr>
              <a:buFontTx/>
              <a:buChar char="•"/>
            </a:pPr>
            <a:r>
              <a:rPr lang="en-GB" sz="1800" dirty="0">
                <a:solidFill>
                  <a:srgbClr val="000000"/>
                </a:solidFill>
              </a:rPr>
              <a:t>Psychological stress</a:t>
            </a:r>
          </a:p>
          <a:p>
            <a:pPr>
              <a:buFontTx/>
              <a:buChar char="•"/>
            </a:pPr>
            <a:r>
              <a:rPr lang="en-GB" sz="1800" dirty="0">
                <a:solidFill>
                  <a:srgbClr val="000000"/>
                </a:solidFill>
              </a:rPr>
              <a:t>Social stress</a:t>
            </a:r>
          </a:p>
          <a:p>
            <a:pPr>
              <a:buFontTx/>
              <a:buChar char="•"/>
            </a:pPr>
            <a:r>
              <a:rPr lang="en-GB" sz="1800" dirty="0">
                <a:solidFill>
                  <a:srgbClr val="000000"/>
                </a:solidFill>
              </a:rPr>
              <a:t>Social capital</a:t>
            </a: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i="1" dirty="0">
              <a:solidFill>
                <a:srgbClr val="000000"/>
              </a:solidFill>
            </a:endParaRPr>
          </a:p>
          <a:p>
            <a:pPr>
              <a:buFontTx/>
              <a:buChar char="•"/>
            </a:pPr>
            <a:r>
              <a:rPr lang="en-GB" sz="1800" i="1" dirty="0">
                <a:solidFill>
                  <a:schemeClr val="accent6">
                    <a:lumMod val="75000"/>
                  </a:schemeClr>
                </a:solidFill>
              </a:rPr>
              <a:t>Multiple attributes</a:t>
            </a:r>
          </a:p>
        </p:txBody>
      </p:sp>
      <p:sp>
        <p:nvSpPr>
          <p:cNvPr id="40966" name="Text Box 6"/>
          <p:cNvSpPr txBox="1">
            <a:spLocks noChangeArrowheads="1"/>
          </p:cNvSpPr>
          <p:nvPr/>
        </p:nvSpPr>
        <p:spPr bwMode="auto">
          <a:xfrm>
            <a:off x="6731000" y="1509712"/>
            <a:ext cx="1803400" cy="4586288"/>
          </a:xfrm>
          <a:prstGeom prst="rect">
            <a:avLst/>
          </a:prstGeom>
          <a:solidFill>
            <a:schemeClr val="accent1">
              <a:alpha val="16078"/>
            </a:schemeClr>
          </a:solidFill>
          <a:ln w="9525">
            <a:solidFill>
              <a:schemeClr val="tx1"/>
            </a:solidFill>
            <a:miter lim="800000"/>
            <a:headEnd/>
            <a:tailEnd/>
          </a:ln>
        </p:spPr>
        <p:txBody>
          <a:bodyPr>
            <a:prstTxWarp prst="textNoShape">
              <a:avLst/>
            </a:prstTxWarp>
            <a:spAutoFit/>
          </a:bodyPr>
          <a:lstStyle/>
          <a:p>
            <a:r>
              <a:rPr lang="en-GB" sz="1800" b="1" dirty="0">
                <a:solidFill>
                  <a:srgbClr val="000000"/>
                </a:solidFill>
              </a:rPr>
              <a:t>Responses:</a:t>
            </a:r>
            <a:endParaRPr lang="en-GB" sz="1800" b="1" dirty="0" smtClean="0">
              <a:solidFill>
                <a:srgbClr val="000000"/>
              </a:solidFill>
            </a:endParaRPr>
          </a:p>
          <a:p>
            <a:endParaRPr lang="en-GB" b="1" dirty="0" smtClean="0">
              <a:solidFill>
                <a:srgbClr val="000000"/>
              </a:solidFill>
            </a:endParaRPr>
          </a:p>
          <a:p>
            <a:pPr>
              <a:buFontTx/>
              <a:buChar char="•"/>
            </a:pPr>
            <a:r>
              <a:rPr lang="en-GB" sz="1800" dirty="0" smtClean="0">
                <a:solidFill>
                  <a:srgbClr val="000000"/>
                </a:solidFill>
              </a:rPr>
              <a:t>Operational</a:t>
            </a:r>
            <a:endParaRPr lang="en-GB" sz="1800" dirty="0">
              <a:solidFill>
                <a:srgbClr val="000000"/>
              </a:solidFill>
            </a:endParaRPr>
          </a:p>
          <a:p>
            <a:pPr>
              <a:buFontTx/>
              <a:buChar char="•"/>
            </a:pPr>
            <a:endParaRPr lang="en-GB" sz="1800" dirty="0">
              <a:solidFill>
                <a:srgbClr val="000000"/>
              </a:solidFill>
            </a:endParaRPr>
          </a:p>
          <a:p>
            <a:pPr>
              <a:buFontTx/>
              <a:buChar char="•"/>
            </a:pPr>
            <a:r>
              <a:rPr lang="en-GB" sz="1800" dirty="0">
                <a:solidFill>
                  <a:srgbClr val="000000"/>
                </a:solidFill>
              </a:rPr>
              <a:t>Strategic</a:t>
            </a:r>
          </a:p>
          <a:p>
            <a:pPr>
              <a:buFontTx/>
              <a:buChar char="•"/>
            </a:pPr>
            <a:endParaRPr lang="en-GB" sz="1800" dirty="0">
              <a:solidFill>
                <a:srgbClr val="000000"/>
              </a:solidFill>
            </a:endParaRPr>
          </a:p>
          <a:p>
            <a:pPr>
              <a:buFontTx/>
              <a:buChar char="•"/>
            </a:pPr>
            <a:r>
              <a:rPr lang="en-GB" sz="1800" dirty="0">
                <a:solidFill>
                  <a:srgbClr val="000000"/>
                </a:solidFill>
              </a:rPr>
              <a:t>Policy/</a:t>
            </a:r>
            <a:br>
              <a:rPr lang="en-GB" sz="1800" dirty="0">
                <a:solidFill>
                  <a:srgbClr val="000000"/>
                </a:solidFill>
              </a:rPr>
            </a:br>
            <a:r>
              <a:rPr lang="en-GB" sz="1800" dirty="0">
                <a:solidFill>
                  <a:srgbClr val="000000"/>
                </a:solidFill>
              </a:rPr>
              <a:t>regulatory</a:t>
            </a: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endParaRPr lang="en-GB" sz="1800" dirty="0">
              <a:solidFill>
                <a:srgbClr val="000000"/>
              </a:solidFill>
            </a:endParaRPr>
          </a:p>
          <a:p>
            <a:pPr>
              <a:buFontTx/>
              <a:buChar char="•"/>
            </a:pPr>
            <a:r>
              <a:rPr lang="en-GB" sz="1800" i="1" dirty="0">
                <a:solidFill>
                  <a:schemeClr val="accent6">
                    <a:lumMod val="75000"/>
                  </a:schemeClr>
                </a:solidFill>
              </a:rPr>
              <a:t>Adaptive capacity</a:t>
            </a:r>
          </a:p>
        </p:txBody>
      </p:sp>
      <p:sp>
        <p:nvSpPr>
          <p:cNvPr id="40967" name="Text Box 7"/>
          <p:cNvSpPr txBox="1">
            <a:spLocks noChangeArrowheads="1"/>
          </p:cNvSpPr>
          <p:nvPr/>
        </p:nvSpPr>
        <p:spPr bwMode="auto">
          <a:xfrm>
            <a:off x="287338" y="6162676"/>
            <a:ext cx="8018462" cy="369332"/>
          </a:xfrm>
          <a:prstGeom prst="rect">
            <a:avLst/>
          </a:prstGeom>
          <a:solidFill>
            <a:srgbClr val="C0C0C0"/>
          </a:solidFill>
          <a:ln w="9525">
            <a:solidFill>
              <a:schemeClr val="tx1"/>
            </a:solidFill>
            <a:miter lim="800000"/>
            <a:headEnd/>
            <a:tailEnd/>
          </a:ln>
          <a:effectLst>
            <a:glow rad="114300">
              <a:schemeClr val="accent2">
                <a:lumMod val="60000"/>
                <a:lumOff val="40000"/>
                <a:alpha val="75000"/>
              </a:schemeClr>
            </a:glow>
            <a:softEdge rad="25400"/>
          </a:effectLst>
        </p:spPr>
        <p:txBody>
          <a:bodyPr wrap="square">
            <a:prstTxWarp prst="textNoShape">
              <a:avLst/>
            </a:prstTxWarp>
            <a:spAutoFit/>
          </a:bodyPr>
          <a:lstStyle/>
          <a:p>
            <a:pPr algn="ctr"/>
            <a:r>
              <a:rPr lang="en-GB" i="1">
                <a:solidFill>
                  <a:srgbClr val="000000"/>
                </a:solidFill>
              </a:rPr>
              <a:t>TIME: Season/Decade….Trends/forecasts…scenarios</a:t>
            </a:r>
          </a:p>
        </p:txBody>
      </p:sp>
      <p:sp>
        <p:nvSpPr>
          <p:cNvPr id="8" name="TextBox 7"/>
          <p:cNvSpPr txBox="1"/>
          <p:nvPr/>
        </p:nvSpPr>
        <p:spPr>
          <a:xfrm>
            <a:off x="6477000" y="6532008"/>
            <a:ext cx="2667000" cy="369332"/>
          </a:xfrm>
          <a:prstGeom prst="rect">
            <a:avLst/>
          </a:prstGeom>
          <a:noFill/>
        </p:spPr>
        <p:txBody>
          <a:bodyPr wrap="square" rtlCol="0">
            <a:spAutoFit/>
          </a:bodyPr>
          <a:lstStyle/>
          <a:p>
            <a:r>
              <a:rPr lang="en-US" dirty="0" smtClean="0"/>
              <a:t>Downing, T. 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Difference between poverty &amp; vulnerability</a:t>
            </a:r>
            <a:endParaRPr lang="en-US" sz="3300" dirty="0"/>
          </a:p>
        </p:txBody>
      </p:sp>
      <p:sp>
        <p:nvSpPr>
          <p:cNvPr id="3" name="Content Placeholder 2"/>
          <p:cNvSpPr>
            <a:spLocks noGrp="1"/>
          </p:cNvSpPr>
          <p:nvPr>
            <p:ph idx="1"/>
          </p:nvPr>
        </p:nvSpPr>
        <p:spPr/>
        <p:txBody>
          <a:bodyPr>
            <a:normAutofit/>
          </a:bodyPr>
          <a:lstStyle/>
          <a:p>
            <a:r>
              <a:rPr lang="en-US" dirty="0" smtClean="0"/>
              <a:t>Poverty </a:t>
            </a:r>
          </a:p>
          <a:p>
            <a:pPr lvl="1"/>
            <a:r>
              <a:rPr lang="en-US" dirty="0" smtClean="0"/>
              <a:t>“Well-being” of people as well as “enough” income</a:t>
            </a:r>
          </a:p>
          <a:p>
            <a:pPr lvl="1"/>
            <a:r>
              <a:rPr lang="en-US" dirty="0" smtClean="0"/>
              <a:t>Measure of current status</a:t>
            </a:r>
          </a:p>
          <a:p>
            <a:pPr lvl="1"/>
            <a:r>
              <a:rPr lang="en-US" dirty="0" smtClean="0"/>
              <a:t>Not hazard-specific</a:t>
            </a:r>
          </a:p>
          <a:p>
            <a:pPr lvl="1"/>
            <a:endParaRPr lang="en-US" dirty="0" smtClean="0"/>
          </a:p>
          <a:p>
            <a:r>
              <a:rPr lang="en-US" dirty="0" smtClean="0"/>
              <a:t>Vulnerability  </a:t>
            </a:r>
          </a:p>
          <a:p>
            <a:pPr lvl="1"/>
            <a:r>
              <a:rPr lang="en-US" dirty="0" smtClean="0"/>
              <a:t>Focus on social and economic obstacles</a:t>
            </a:r>
          </a:p>
          <a:p>
            <a:pPr lvl="1"/>
            <a:r>
              <a:rPr lang="en-US" dirty="0" smtClean="0"/>
              <a:t>Forward-looking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Vulnerability approaches</a:t>
            </a:r>
            <a:endParaRPr lang="en-US" dirty="0"/>
          </a:p>
        </p:txBody>
      </p:sp>
      <p:sp>
        <p:nvSpPr>
          <p:cNvPr id="3" name="Content Placeholder 2"/>
          <p:cNvSpPr>
            <a:spLocks noGrp="1"/>
          </p:cNvSpPr>
          <p:nvPr>
            <p:ph idx="1"/>
          </p:nvPr>
        </p:nvSpPr>
        <p:spPr>
          <a:xfrm>
            <a:off x="457200" y="1408177"/>
            <a:ext cx="8229600" cy="4992624"/>
          </a:xfrm>
        </p:spPr>
        <p:txBody>
          <a:bodyPr>
            <a:normAutofit fontScale="85000" lnSpcReduction="10000"/>
          </a:bodyPr>
          <a:lstStyle/>
          <a:p>
            <a:r>
              <a:rPr lang="en-US" dirty="0" smtClean="0"/>
              <a:t>Outcome vulnerability</a:t>
            </a:r>
          </a:p>
          <a:p>
            <a:pPr lvl="1"/>
            <a:r>
              <a:rPr lang="en-US" dirty="0" smtClean="0"/>
              <a:t>A linear result of the projected impacts of climate change on a particular exposure unit, offset by adaptation measures</a:t>
            </a:r>
          </a:p>
          <a:p>
            <a:pPr lvl="1">
              <a:buNone/>
            </a:pPr>
            <a:r>
              <a:rPr lang="en-US" dirty="0" smtClean="0"/>
              <a:t>	[Disaster literature]</a:t>
            </a:r>
          </a:p>
          <a:p>
            <a:endParaRPr lang="en-US" dirty="0" smtClean="0"/>
          </a:p>
          <a:p>
            <a:r>
              <a:rPr lang="en-US" dirty="0" smtClean="0"/>
              <a:t>Contextual vulnerability</a:t>
            </a:r>
          </a:p>
          <a:p>
            <a:pPr lvl="1" algn="just"/>
            <a:r>
              <a:rPr lang="en-US" dirty="0" smtClean="0"/>
              <a:t>A </a:t>
            </a:r>
            <a:r>
              <a:rPr lang="en-US" dirty="0" err="1" smtClean="0"/>
              <a:t>processual</a:t>
            </a:r>
            <a:r>
              <a:rPr lang="en-US" dirty="0" smtClean="0"/>
              <a:t> and multidimensional view of climate-society interactions, where climate variability and change are considered to occur in the context of political, institutional, economic and social structures and changes</a:t>
            </a:r>
          </a:p>
          <a:p>
            <a:pPr lvl="1">
              <a:buNone/>
            </a:pPr>
            <a:r>
              <a:rPr lang="en-US" dirty="0" smtClean="0"/>
              <a:t>	[Vulnerability and adaptation literature]</a:t>
            </a:r>
          </a:p>
          <a:p>
            <a:pPr lvl="1">
              <a:buNone/>
            </a:pPr>
            <a:r>
              <a:rPr lang="en-US" dirty="0" smtClean="0"/>
              <a:t>							</a:t>
            </a:r>
            <a:r>
              <a:rPr lang="en-US" sz="1946" dirty="0" smtClean="0"/>
              <a:t>(O’Brien et al, 2007)</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GB" b="1" dirty="0" smtClean="0"/>
              <a:t>Vulnerability</a:t>
            </a:r>
            <a:r>
              <a:rPr lang="en-GB" dirty="0" smtClean="0"/>
              <a:t> is comprised of three dimensions:</a:t>
            </a:r>
          </a:p>
          <a:p>
            <a:endParaRPr lang="en-GB" i="1" dirty="0" smtClean="0"/>
          </a:p>
          <a:p>
            <a:r>
              <a:rPr lang="en-GB" b="1" dirty="0" smtClean="0"/>
              <a:t>exposure</a:t>
            </a:r>
            <a:r>
              <a:rPr lang="en-GB" dirty="0" smtClean="0"/>
              <a:t> to stresses, perturbations, and shocks;</a:t>
            </a:r>
            <a:endParaRPr lang="en-GB" i="1" dirty="0" smtClean="0"/>
          </a:p>
          <a:p>
            <a:r>
              <a:rPr lang="en-GB" b="1" dirty="0" smtClean="0"/>
              <a:t>sensitivity</a:t>
            </a:r>
            <a:r>
              <a:rPr lang="en-GB" i="1" dirty="0" smtClean="0"/>
              <a:t>,</a:t>
            </a:r>
            <a:r>
              <a:rPr lang="en-GB" dirty="0" smtClean="0"/>
              <a:t> of people, places, and ecosystems, to the stress or perturbation, including their capacity to </a:t>
            </a:r>
            <a:r>
              <a:rPr lang="en-GB" i="1" dirty="0" smtClean="0"/>
              <a:t>anticipate</a:t>
            </a:r>
            <a:r>
              <a:rPr lang="en-GB" dirty="0" smtClean="0"/>
              <a:t> and </a:t>
            </a:r>
            <a:r>
              <a:rPr lang="en-GB" i="1" dirty="0" smtClean="0"/>
              <a:t>cope</a:t>
            </a:r>
            <a:r>
              <a:rPr lang="en-GB" dirty="0" smtClean="0"/>
              <a:t> with the stress; and</a:t>
            </a:r>
            <a:endParaRPr lang="en-GB" i="1" dirty="0" smtClean="0"/>
          </a:p>
          <a:p>
            <a:r>
              <a:rPr lang="en-GB" b="1" dirty="0" smtClean="0"/>
              <a:t>resilience</a:t>
            </a:r>
            <a:r>
              <a:rPr lang="en-GB" dirty="0" smtClean="0"/>
              <a:t> of the exposed people, places, and ecosystems, that is their ability to </a:t>
            </a:r>
            <a:r>
              <a:rPr lang="en-GB" i="1" dirty="0" smtClean="0"/>
              <a:t>recover</a:t>
            </a:r>
            <a:r>
              <a:rPr lang="en-GB" dirty="0" smtClean="0"/>
              <a:t> from the stress and to </a:t>
            </a:r>
            <a:r>
              <a:rPr lang="en-GB" i="1" dirty="0" smtClean="0"/>
              <a:t>buffer</a:t>
            </a:r>
            <a:r>
              <a:rPr lang="en-GB" dirty="0" smtClean="0"/>
              <a:t> themselves against and </a:t>
            </a:r>
            <a:r>
              <a:rPr lang="en-GB" i="1" dirty="0" smtClean="0"/>
              <a:t>adapt </a:t>
            </a:r>
            <a:r>
              <a:rPr lang="en-GB" dirty="0" smtClean="0"/>
              <a:t>to future stresses and perturbations. </a:t>
            </a:r>
          </a:p>
          <a:p>
            <a:pPr>
              <a:buFontTx/>
              <a:buNone/>
            </a:pPr>
            <a:r>
              <a:rPr lang="en-GB" dirty="0" smtClean="0"/>
              <a:t>							     </a:t>
            </a:r>
            <a:r>
              <a:rPr lang="en-GB" sz="1838" dirty="0" smtClean="0"/>
              <a:t>(</a:t>
            </a:r>
            <a:r>
              <a:rPr lang="en-US" sz="1838" dirty="0" err="1" smtClean="0"/>
              <a:t>Kasperson</a:t>
            </a:r>
            <a:r>
              <a:rPr lang="en-US" sz="1838" dirty="0" smtClean="0"/>
              <a:t> et al, 2005)</a:t>
            </a:r>
            <a:endParaRPr lang="en-GB" sz="1838"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Risk</a:t>
            </a:r>
          </a:p>
          <a:p>
            <a:pPr lvl="1"/>
            <a:r>
              <a:rPr lang="en-US" dirty="0" smtClean="0"/>
              <a:t>Hazard</a:t>
            </a:r>
          </a:p>
          <a:p>
            <a:endParaRPr lang="en-US" dirty="0" smtClean="0"/>
          </a:p>
          <a:p>
            <a:r>
              <a:rPr lang="en-US" dirty="0" smtClean="0"/>
              <a:t>Vulnerability</a:t>
            </a:r>
          </a:p>
          <a:p>
            <a:pPr lvl="1"/>
            <a:r>
              <a:rPr lang="en-US" dirty="0" smtClean="0"/>
              <a:t>Dimensions</a:t>
            </a:r>
          </a:p>
          <a:p>
            <a:pPr lvl="1"/>
            <a:r>
              <a:rPr lang="en-US" dirty="0" smtClean="0"/>
              <a:t>Approaches </a:t>
            </a:r>
          </a:p>
          <a:p>
            <a:pPr lvl="1"/>
            <a:r>
              <a:rPr lang="en-US" dirty="0" smtClean="0"/>
              <a:t>Definitions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frameworks</a:t>
            </a:r>
            <a:endParaRPr lang="en-US" dirty="0"/>
          </a:p>
        </p:txBody>
      </p:sp>
      <p:sp>
        <p:nvSpPr>
          <p:cNvPr id="3" name="Text Placeholder 2"/>
          <p:cNvSpPr>
            <a:spLocks noGrp="1"/>
          </p:cNvSpPr>
          <p:nvPr>
            <p:ph type="body" idx="1"/>
          </p:nvPr>
        </p:nvSpPr>
        <p:spPr/>
        <p:txBody>
          <a:bodyPr/>
          <a:lstStyle/>
          <a:p>
            <a:r>
              <a:rPr lang="en-US" dirty="0" smtClean="0"/>
              <a:t>For Vulnerability Research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Vulnerability </a:t>
            </a:r>
            <a:endParaRPr lang="en-US" dirty="0"/>
          </a:p>
        </p:txBody>
      </p:sp>
      <p:sp>
        <p:nvSpPr>
          <p:cNvPr id="3" name="Content Placeholder 2"/>
          <p:cNvSpPr>
            <a:spLocks noGrp="1"/>
          </p:cNvSpPr>
          <p:nvPr>
            <p:ph idx="1"/>
          </p:nvPr>
        </p:nvSpPr>
        <p:spPr/>
        <p:txBody>
          <a:bodyPr>
            <a:normAutofit lnSpcReduction="10000"/>
          </a:bodyPr>
          <a:lstStyle/>
          <a:p>
            <a:r>
              <a:rPr lang="en-US" dirty="0" smtClean="0"/>
              <a:t>Concepts</a:t>
            </a:r>
          </a:p>
          <a:p>
            <a:pPr lvl="1"/>
            <a:r>
              <a:rPr lang="en-US" dirty="0" smtClean="0"/>
              <a:t>Risk</a:t>
            </a:r>
          </a:p>
          <a:p>
            <a:pPr lvl="1"/>
            <a:r>
              <a:rPr lang="en-US" dirty="0" smtClean="0"/>
              <a:t>Vulnerability</a:t>
            </a:r>
          </a:p>
          <a:p>
            <a:pPr lvl="1"/>
            <a:r>
              <a:rPr lang="en-US" dirty="0" smtClean="0"/>
              <a:t>Conceptual approaches</a:t>
            </a:r>
          </a:p>
          <a:p>
            <a:pPr lvl="1"/>
            <a:endParaRPr lang="en-US" dirty="0" smtClean="0"/>
          </a:p>
          <a:p>
            <a:r>
              <a:rPr lang="en-US" dirty="0" smtClean="0"/>
              <a:t>Origin</a:t>
            </a:r>
          </a:p>
          <a:p>
            <a:pPr lvl="1"/>
            <a:r>
              <a:rPr lang="en-US" dirty="0" smtClean="0"/>
              <a:t>Risk/Hazard</a:t>
            </a:r>
          </a:p>
          <a:p>
            <a:pPr lvl="1"/>
            <a:r>
              <a:rPr lang="en-US" dirty="0" smtClean="0"/>
              <a:t>Political economy/ecology</a:t>
            </a:r>
          </a:p>
          <a:p>
            <a:pPr lvl="1"/>
            <a:r>
              <a:rPr lang="en-US" dirty="0" smtClean="0"/>
              <a:t>Ecological resilience</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23850" y="1844675"/>
            <a:ext cx="8316913" cy="3076575"/>
            <a:chOff x="521" y="1253"/>
            <a:chExt cx="5239" cy="1938"/>
          </a:xfrm>
        </p:grpSpPr>
        <p:sp>
          <p:nvSpPr>
            <p:cNvPr id="27653" name="Rectangle 6"/>
            <p:cNvSpPr>
              <a:spLocks noChangeArrowheads="1"/>
            </p:cNvSpPr>
            <p:nvPr/>
          </p:nvSpPr>
          <p:spPr bwMode="auto">
            <a:xfrm>
              <a:off x="703" y="1253"/>
              <a:ext cx="5057" cy="190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27650" name="Object 2"/>
            <p:cNvGraphicFramePr>
              <a:graphicFrameLocks noChangeAspect="1"/>
            </p:cNvGraphicFramePr>
            <p:nvPr/>
          </p:nvGraphicFramePr>
          <p:xfrm>
            <a:off x="521" y="1344"/>
            <a:ext cx="5121" cy="1847"/>
          </p:xfrm>
          <a:graphic>
            <a:graphicData uri="http://schemas.openxmlformats.org/presentationml/2006/ole">
              <p:oleObj spid="_x0000_s43013" name="Document" r:id="rId3" imgW="5422900" imgH="1955800" progId="Word.Document.8">
                <p:embed/>
              </p:oleObj>
            </a:graphicData>
          </a:graphic>
        </p:graphicFrame>
      </p:grpSp>
      <p:sp>
        <p:nvSpPr>
          <p:cNvPr id="6" name="Title 5"/>
          <p:cNvSpPr>
            <a:spLocks noGrp="1"/>
          </p:cNvSpPr>
          <p:nvPr>
            <p:ph type="title"/>
          </p:nvPr>
        </p:nvSpPr>
        <p:spPr/>
        <p:txBody>
          <a:bodyPr>
            <a:normAutofit/>
          </a:bodyPr>
          <a:lstStyle/>
          <a:p>
            <a:r>
              <a:rPr lang="en-US" dirty="0" smtClean="0"/>
              <a:t>Disaster risk science approach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8674" name="Object 2"/>
          <p:cNvGraphicFramePr>
            <a:graphicFrameLocks noGrp="1" noChangeAspect="1"/>
          </p:cNvGraphicFramePr>
          <p:nvPr>
            <p:ph idx="1"/>
          </p:nvPr>
        </p:nvGraphicFramePr>
        <p:xfrm>
          <a:off x="180975" y="1524000"/>
          <a:ext cx="8818563" cy="4684713"/>
        </p:xfrm>
        <a:graphic>
          <a:graphicData uri="http://schemas.openxmlformats.org/presentationml/2006/ole">
            <p:oleObj spid="_x0000_s44037" name="Document" r:id="rId3" imgW="8890000" imgH="4724400" progId="Word.Document.8">
              <p:embed/>
            </p:oleObj>
          </a:graphicData>
        </a:graphic>
      </p:graphicFrame>
      <p:sp>
        <p:nvSpPr>
          <p:cNvPr id="28676" name="Rectangle 8"/>
          <p:cNvSpPr>
            <a:spLocks noChangeArrowheads="1"/>
          </p:cNvSpPr>
          <p:nvPr/>
        </p:nvSpPr>
        <p:spPr bwMode="auto">
          <a:xfrm>
            <a:off x="6559550" y="6338887"/>
            <a:ext cx="1981507" cy="369332"/>
          </a:xfrm>
          <a:prstGeom prst="rect">
            <a:avLst/>
          </a:prstGeom>
          <a:noFill/>
          <a:ln w="9525">
            <a:noFill/>
            <a:miter lim="800000"/>
            <a:headEnd/>
            <a:tailEnd/>
          </a:ln>
        </p:spPr>
        <p:txBody>
          <a:bodyPr wrap="none" anchor="ctr">
            <a:prstTxWarp prst="textNoShape">
              <a:avLst/>
            </a:prstTxWarp>
            <a:spAutoFit/>
          </a:bodyPr>
          <a:lstStyle/>
          <a:p>
            <a:pPr eaLnBrk="1" hangingPunct="1"/>
            <a:r>
              <a:rPr lang="en-GB" dirty="0" smtClean="0"/>
              <a:t>(</a:t>
            </a:r>
            <a:r>
              <a:rPr lang="en-GB" dirty="0" err="1" smtClean="0"/>
              <a:t>Blaikie</a:t>
            </a:r>
            <a:r>
              <a:rPr lang="en-GB" dirty="0" smtClean="0"/>
              <a:t> </a:t>
            </a:r>
            <a:r>
              <a:rPr lang="en-GB" dirty="0"/>
              <a:t>et </a:t>
            </a:r>
            <a:r>
              <a:rPr lang="en-GB" dirty="0" smtClean="0"/>
              <a:t>al, 1994</a:t>
            </a:r>
            <a:r>
              <a:rPr lang="en-GB" dirty="0"/>
              <a:t>)</a:t>
            </a: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GB" sz="4000" dirty="0" smtClean="0">
                <a:ea typeface="+mj-ea"/>
                <a:cs typeface="+mj-cs"/>
              </a:rPr>
              <a:t>Vulnerability space</a:t>
            </a:r>
            <a:endParaRPr lang="en-US" sz="3200" dirty="0">
              <a:ea typeface="+mj-ea"/>
              <a:cs typeface="+mj-cs"/>
            </a:endParaRPr>
          </a:p>
        </p:txBody>
      </p:sp>
      <p:sp>
        <p:nvSpPr>
          <p:cNvPr id="29699" name="Rectangle 3"/>
          <p:cNvSpPr>
            <a:spLocks noGrp="1" noRot="1" noChangeArrowheads="1"/>
          </p:cNvSpPr>
          <p:nvPr>
            <p:ph type="body" sz="half" idx="1"/>
          </p:nvPr>
        </p:nvSpPr>
        <p:spPr>
          <a:xfrm>
            <a:off x="6872288" y="6200775"/>
            <a:ext cx="1970087" cy="531812"/>
          </a:xfrm>
        </p:spPr>
        <p:txBody>
          <a:bodyPr>
            <a:normAutofit/>
          </a:bodyPr>
          <a:lstStyle/>
          <a:p>
            <a:pPr eaLnBrk="1" hangingPunct="1">
              <a:buFont typeface="Wingdings" charset="2"/>
              <a:buNone/>
              <a:defRPr/>
            </a:pPr>
            <a:r>
              <a:rPr lang="en-GB" sz="1800" dirty="0" smtClean="0"/>
              <a:t>(</a:t>
            </a:r>
            <a:r>
              <a:rPr lang="en-GB" sz="1800" dirty="0" err="1" smtClean="0">
                <a:ea typeface="+mn-ea"/>
                <a:cs typeface="+mn-cs"/>
              </a:rPr>
              <a:t>Bohle</a:t>
            </a:r>
            <a:r>
              <a:rPr lang="en-GB" sz="1800" dirty="0" smtClean="0">
                <a:ea typeface="+mn-ea"/>
                <a:cs typeface="+mn-cs"/>
              </a:rPr>
              <a:t> </a:t>
            </a:r>
            <a:r>
              <a:rPr lang="en-GB" sz="1800" dirty="0">
                <a:ea typeface="+mn-ea"/>
                <a:cs typeface="+mn-cs"/>
              </a:rPr>
              <a:t>et </a:t>
            </a:r>
            <a:r>
              <a:rPr lang="en-GB" sz="1800" dirty="0" smtClean="0">
                <a:ea typeface="+mn-ea"/>
                <a:cs typeface="+mn-cs"/>
              </a:rPr>
              <a:t>al, 1994</a:t>
            </a:r>
            <a:r>
              <a:rPr lang="en-GB" sz="1800" dirty="0">
                <a:ea typeface="+mn-ea"/>
                <a:cs typeface="+mn-cs"/>
              </a:rPr>
              <a:t>)</a:t>
            </a:r>
            <a:endParaRPr lang="en-US" sz="1800" dirty="0">
              <a:ea typeface="+mn-ea"/>
              <a:cs typeface="+mn-cs"/>
            </a:endParaRPr>
          </a:p>
        </p:txBody>
      </p:sp>
      <p:pic>
        <p:nvPicPr>
          <p:cNvPr id="29700" name="Picture 4"/>
          <p:cNvPicPr>
            <a:picLocks noGrp="1" noChangeAspect="1" noChangeArrowheads="1"/>
          </p:cNvPicPr>
          <p:nvPr>
            <p:ph sz="half" idx="2"/>
          </p:nvPr>
        </p:nvPicPr>
        <p:blipFill>
          <a:blip r:embed="rId2"/>
          <a:srcRect/>
          <a:stretch>
            <a:fillRect/>
          </a:stretch>
        </p:blipFill>
        <p:spPr>
          <a:xfrm>
            <a:off x="539750" y="1557338"/>
            <a:ext cx="5329238" cy="4643437"/>
          </a:xfrm>
          <a:noFill/>
          <a:ln w="57150">
            <a:solidFill>
              <a:schemeClr val="folHlink"/>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78593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6627" name="Text Box 3"/>
          <p:cNvSpPr txBox="1">
            <a:spLocks noChangeArrowheads="1"/>
          </p:cNvSpPr>
          <p:nvPr/>
        </p:nvSpPr>
        <p:spPr bwMode="auto">
          <a:xfrm>
            <a:off x="5895976" y="6336268"/>
            <a:ext cx="3300412" cy="369332"/>
          </a:xfrm>
          <a:prstGeom prst="rect">
            <a:avLst/>
          </a:prstGeom>
          <a:noFill/>
          <a:ln w="9525">
            <a:noFill/>
            <a:miter lim="800000"/>
            <a:headEnd/>
            <a:tailEnd/>
          </a:ln>
        </p:spPr>
        <p:txBody>
          <a:bodyPr wrap="square">
            <a:prstTxWarp prst="textNoShape">
              <a:avLst/>
            </a:prstTxWarp>
            <a:spAutoFit/>
          </a:bodyPr>
          <a:lstStyle/>
          <a:p>
            <a:r>
              <a:rPr lang="en-US" sz="1800" dirty="0" smtClean="0"/>
              <a:t>(</a:t>
            </a:r>
            <a:r>
              <a:rPr lang="en-US" sz="1800" dirty="0" err="1" smtClean="0"/>
              <a:t>Kasperson</a:t>
            </a:r>
            <a:r>
              <a:rPr lang="en-US" sz="1800" dirty="0" smtClean="0"/>
              <a:t> et al</a:t>
            </a:r>
            <a:r>
              <a:rPr lang="en-US" dirty="0" smtClean="0"/>
              <a:t>, 2005: 147)</a:t>
            </a:r>
            <a:endParaRPr lang="en-US" sz="1800" dirty="0"/>
          </a:p>
        </p:txBody>
      </p:sp>
      <p:sp>
        <p:nvSpPr>
          <p:cNvPr id="5" name="TextBox 4"/>
          <p:cNvSpPr txBox="1"/>
          <p:nvPr/>
        </p:nvSpPr>
        <p:spPr>
          <a:xfrm>
            <a:off x="685800" y="101024"/>
            <a:ext cx="7543800" cy="584776"/>
          </a:xfrm>
          <a:prstGeom prst="rect">
            <a:avLst/>
          </a:prstGeom>
          <a:noFill/>
        </p:spPr>
        <p:txBody>
          <a:bodyPr wrap="square" rtlCol="0">
            <a:spAutoFit/>
          </a:bodyPr>
          <a:lstStyle/>
          <a:p>
            <a:r>
              <a:rPr lang="en-US" sz="3200" dirty="0" smtClean="0">
                <a:solidFill>
                  <a:schemeClr val="accent1">
                    <a:lumMod val="60000"/>
                    <a:lumOff val="40000"/>
                  </a:schemeClr>
                </a:solidFill>
              </a:rPr>
              <a:t>Vulnerability to environmental change</a:t>
            </a:r>
            <a:endParaRPr lang="en-US" sz="3200" dirty="0">
              <a:solidFill>
                <a:schemeClr val="accent1">
                  <a:lumMod val="60000"/>
                  <a:lumOff val="40000"/>
                </a:schemeClr>
              </a:solidFill>
            </a:endParaRPr>
          </a:p>
        </p:txBody>
      </p:sp>
      <p:pic>
        <p:nvPicPr>
          <p:cNvPr id="9" name="Picture 8"/>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128588" y="1462516"/>
            <a:ext cx="9067800" cy="4873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affects who/what?</a:t>
            </a:r>
            <a:endParaRPr lang="en-US" dirty="0"/>
          </a:p>
        </p:txBody>
      </p:sp>
      <p:sp>
        <p:nvSpPr>
          <p:cNvPr id="3" name="Content Placeholder 2"/>
          <p:cNvSpPr>
            <a:spLocks noGrp="1"/>
          </p:cNvSpPr>
          <p:nvPr>
            <p:ph idx="1"/>
          </p:nvPr>
        </p:nvSpPr>
        <p:spPr/>
        <p:txBody>
          <a:bodyPr>
            <a:normAutofit/>
          </a:bodyPr>
          <a:lstStyle/>
          <a:p>
            <a:pPr marL="0" indent="0">
              <a:lnSpc>
                <a:spcPct val="90000"/>
              </a:lnSpc>
              <a:buFontTx/>
              <a:buNone/>
            </a:pPr>
            <a:r>
              <a:rPr lang="en-US" dirty="0" smtClean="0"/>
              <a:t>“Vulnerability is a characteristic of all people, ecosystems, and regions confronting environmental or socio-economic stresses and, although the level of vulnerability varies widely, it is generally higher among poorer people”</a:t>
            </a:r>
          </a:p>
          <a:p>
            <a:pPr marL="0" indent="0">
              <a:lnSpc>
                <a:spcPct val="90000"/>
              </a:lnSpc>
              <a:buFontTx/>
              <a:buNone/>
            </a:pPr>
            <a:r>
              <a:rPr lang="en-US" dirty="0" smtClean="0"/>
              <a:t>						</a:t>
            </a:r>
            <a:r>
              <a:rPr lang="en-US" sz="1800" dirty="0" smtClean="0"/>
              <a:t>(</a:t>
            </a:r>
            <a:r>
              <a:rPr lang="en-US" sz="1800" dirty="0" err="1" smtClean="0"/>
              <a:t>Kasperson</a:t>
            </a:r>
            <a:r>
              <a:rPr lang="en-US" sz="1800" dirty="0" smtClean="0"/>
              <a:t> et al, 2001) </a:t>
            </a:r>
          </a:p>
          <a:p>
            <a:pPr marL="0" indent="0">
              <a:lnSpc>
                <a:spcPct val="90000"/>
              </a:lnSpc>
              <a:buFontTx/>
              <a:buNone/>
            </a:pPr>
            <a:r>
              <a:rPr lang="en-US" i="1" dirty="0" smtClean="0">
                <a:solidFill>
                  <a:schemeClr val="accent3"/>
                </a:solidFill>
              </a:rPr>
              <a:t>	</a:t>
            </a:r>
          </a:p>
          <a:p>
            <a:pPr marL="0" indent="0">
              <a:lnSpc>
                <a:spcPct val="90000"/>
              </a:lnSpc>
              <a:buFontTx/>
              <a:buNone/>
            </a:pPr>
            <a:r>
              <a:rPr lang="en-US" b="1" i="1" dirty="0" smtClean="0">
                <a:solidFill>
                  <a:schemeClr val="accent3"/>
                </a:solidFill>
              </a:rPr>
              <a:t>Buzz group: </a:t>
            </a:r>
          </a:p>
          <a:p>
            <a:pPr marL="0" indent="0">
              <a:lnSpc>
                <a:spcPct val="90000"/>
              </a:lnSpc>
              <a:buFontTx/>
              <a:buNone/>
            </a:pPr>
            <a:r>
              <a:rPr lang="en-US" i="1" dirty="0" smtClean="0">
                <a:solidFill>
                  <a:schemeClr val="accent3"/>
                </a:solidFill>
              </a:rPr>
              <a:t>When have you been vulnerable and why?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152400" y="1524000"/>
            <a:ext cx="8839200" cy="4930409"/>
          </a:xfrm>
        </p:spPr>
        <p:txBody>
          <a:bodyPr>
            <a:noAutofit/>
          </a:bodyPr>
          <a:lstStyle/>
          <a:p>
            <a:r>
              <a:rPr lang="en-US" sz="1600" dirty="0" err="1" smtClean="0"/>
              <a:t>Blaikie</a:t>
            </a:r>
            <a:r>
              <a:rPr lang="en-US" sz="1600" dirty="0" smtClean="0"/>
              <a:t>, P., Cannon, T., Davis, I. and Wisner, B. 1994. </a:t>
            </a:r>
            <a:r>
              <a:rPr lang="en-US" sz="1600" i="1" dirty="0" smtClean="0"/>
              <a:t>At Risk: Natural Hazards, People’s Vulnerability, and Disasters</a:t>
            </a:r>
            <a:r>
              <a:rPr lang="en-US" sz="1600" dirty="0" smtClean="0"/>
              <a:t>. London: </a:t>
            </a:r>
            <a:r>
              <a:rPr lang="en-US" sz="1600" dirty="0" err="1" smtClean="0"/>
              <a:t>Routledge</a:t>
            </a:r>
            <a:endParaRPr lang="en-US" sz="1600" dirty="0" smtClean="0"/>
          </a:p>
          <a:p>
            <a:r>
              <a:rPr lang="en-GB" sz="1600" dirty="0" err="1" smtClean="0"/>
              <a:t>Bohle</a:t>
            </a:r>
            <a:r>
              <a:rPr lang="en-GB" sz="1600" dirty="0" smtClean="0"/>
              <a:t>, H. G., Downing, T. E. and Watts, M. J. 1994.Climate change and social vulnerability: Toward a sociology and geography of food insecurity. </a:t>
            </a:r>
            <a:r>
              <a:rPr lang="en-GB" sz="1600" i="1" dirty="0" smtClean="0"/>
              <a:t>Global Environmental Change,</a:t>
            </a:r>
            <a:r>
              <a:rPr lang="en-GB" sz="1600" dirty="0" smtClean="0"/>
              <a:t> 4(1): 37-48</a:t>
            </a:r>
          </a:p>
          <a:p>
            <a:r>
              <a:rPr lang="en-US" sz="1600" dirty="0" err="1" smtClean="0"/>
              <a:t>Kasperson</a:t>
            </a:r>
            <a:r>
              <a:rPr lang="en-US" sz="1600" dirty="0" smtClean="0"/>
              <a:t>, R. E., </a:t>
            </a:r>
            <a:r>
              <a:rPr lang="en-US" sz="1600" dirty="0" err="1" smtClean="0"/>
              <a:t>Kasperson</a:t>
            </a:r>
            <a:r>
              <a:rPr lang="en-US" sz="1600" dirty="0" smtClean="0"/>
              <a:t>, J. X., and Dow, K. 2001. Vulnerability, equity, and global environmental change, in J. X. </a:t>
            </a:r>
            <a:r>
              <a:rPr lang="en-US" sz="1600" dirty="0" err="1" smtClean="0"/>
              <a:t>Kasperson</a:t>
            </a:r>
            <a:r>
              <a:rPr lang="en-US" sz="1600" dirty="0" smtClean="0"/>
              <a:t> and R. E. </a:t>
            </a:r>
            <a:r>
              <a:rPr lang="en-US" sz="1600" dirty="0" err="1" smtClean="0"/>
              <a:t>Kasperson</a:t>
            </a:r>
            <a:r>
              <a:rPr lang="en-US" sz="1600" dirty="0" smtClean="0"/>
              <a:t> (eds.), </a:t>
            </a:r>
            <a:r>
              <a:rPr lang="en-US" sz="1600" i="1" dirty="0" smtClean="0"/>
              <a:t>Global Environmental Risk, </a:t>
            </a:r>
            <a:r>
              <a:rPr lang="en-US" sz="1600" dirty="0" smtClean="0"/>
              <a:t>London: </a:t>
            </a:r>
            <a:r>
              <a:rPr lang="en-US" sz="1600" dirty="0" err="1" smtClean="0"/>
              <a:t>Earthscan</a:t>
            </a:r>
            <a:endParaRPr lang="en-US" sz="1600" dirty="0" smtClean="0"/>
          </a:p>
          <a:p>
            <a:r>
              <a:rPr lang="en-GB" sz="1600" dirty="0" err="1" smtClean="0"/>
              <a:t>Kasperson</a:t>
            </a:r>
            <a:r>
              <a:rPr lang="en-GB" sz="1600" dirty="0" smtClean="0"/>
              <a:t>, R. E., Archer, E., Caceres, D., Dow, K., Downing, T., </a:t>
            </a:r>
            <a:r>
              <a:rPr lang="en-GB" sz="1600" dirty="0" err="1" smtClean="0"/>
              <a:t>Elmqvist</a:t>
            </a:r>
            <a:r>
              <a:rPr lang="en-GB" sz="1600" dirty="0" smtClean="0"/>
              <a:t>, T., </a:t>
            </a:r>
            <a:r>
              <a:rPr lang="en-GB" sz="1600" dirty="0" err="1" smtClean="0"/>
              <a:t>Folke</a:t>
            </a:r>
            <a:r>
              <a:rPr lang="en-GB" sz="1600" dirty="0" smtClean="0"/>
              <a:t>, C., Han, G., </a:t>
            </a:r>
            <a:r>
              <a:rPr lang="en-GB" sz="1600" dirty="0" err="1" smtClean="0"/>
              <a:t>Lyengar</a:t>
            </a:r>
            <a:r>
              <a:rPr lang="en-GB" sz="1600" dirty="0" smtClean="0"/>
              <a:t>, K., Vogel, C., Wilson, K. and Ziervogel, G. 2005.Vulnerable people and places, in Hassan, R., </a:t>
            </a:r>
            <a:r>
              <a:rPr lang="en-GB" sz="1600" dirty="0" err="1" smtClean="0"/>
              <a:t>Scholes</a:t>
            </a:r>
            <a:r>
              <a:rPr lang="en-GB" sz="1600" dirty="0" smtClean="0"/>
              <a:t>, R. and Ash, N. (</a:t>
            </a:r>
            <a:r>
              <a:rPr lang="en-GB" sz="1600" dirty="0" err="1" smtClean="0"/>
              <a:t>Eds</a:t>
            </a:r>
            <a:r>
              <a:rPr lang="en-GB" sz="1600" dirty="0" smtClean="0"/>
              <a:t>) ,</a:t>
            </a:r>
            <a:r>
              <a:rPr lang="en-GB" sz="1600" i="1" dirty="0" smtClean="0"/>
              <a:t>Ecosystems and Human-Well-being: Millennium Assessment Report: Current State and Trends.</a:t>
            </a:r>
            <a:r>
              <a:rPr lang="en-GB" sz="1600" dirty="0" smtClean="0"/>
              <a:t> Washington DC: Island Press</a:t>
            </a:r>
          </a:p>
          <a:p>
            <a:r>
              <a:rPr lang="en-US" sz="1600" dirty="0" err="1" smtClean="0"/>
              <a:t>Leichenko</a:t>
            </a:r>
            <a:r>
              <a:rPr lang="en-US" sz="1600" dirty="0" smtClean="0"/>
              <a:t>, R. M. and O’Brien K. L. 2002. The Dynamics of Rural Vulnerability to Global Change: The Case of Southern Africa. </a:t>
            </a:r>
            <a:r>
              <a:rPr lang="en-US" sz="1600" i="1" dirty="0" smtClean="0"/>
              <a:t>Mitigation and Adaptation Strategies for Global Change </a:t>
            </a:r>
            <a:r>
              <a:rPr lang="en-US" sz="1600" dirty="0" smtClean="0"/>
              <a:t>7</a:t>
            </a:r>
            <a:r>
              <a:rPr lang="en-US" sz="1600" i="1" dirty="0" smtClean="0"/>
              <a:t>: 1–18</a:t>
            </a:r>
          </a:p>
          <a:p>
            <a:pPr marL="438912" lvl="1" indent="-320040">
              <a:spcBef>
                <a:spcPts val="0"/>
              </a:spcBef>
              <a:buClr>
                <a:schemeClr val="accent1"/>
              </a:buClr>
              <a:buSzPct val="80000"/>
              <a:buFont typeface="Wingdings 2"/>
              <a:buChar char=""/>
            </a:pPr>
            <a:r>
              <a:rPr lang="nb-NO" sz="1600" dirty="0" smtClean="0"/>
              <a:t> </a:t>
            </a:r>
            <a:r>
              <a:rPr lang="nb-NO" sz="1600" dirty="0" err="1" smtClean="0"/>
              <a:t>O’Brien</a:t>
            </a:r>
            <a:r>
              <a:rPr lang="nb-NO" sz="1600" dirty="0" smtClean="0"/>
              <a:t>, K., Eriksen, S., Nygaard, L. P. and  </a:t>
            </a:r>
            <a:r>
              <a:rPr lang="nb-NO" sz="1600" dirty="0" err="1" smtClean="0"/>
              <a:t>Schjolden</a:t>
            </a:r>
            <a:r>
              <a:rPr lang="nb-NO" sz="1600" dirty="0" smtClean="0"/>
              <a:t>, A. 2007. </a:t>
            </a:r>
            <a:r>
              <a:rPr lang="en-GB" sz="1600" dirty="0" smtClean="0"/>
              <a:t>Why different interpretations of vulnerability matter in climate change discourses. </a:t>
            </a:r>
            <a:r>
              <a:rPr lang="en-GB" sz="1600" i="1" dirty="0" smtClean="0"/>
              <a:t>Climate Policy, </a:t>
            </a:r>
            <a:r>
              <a:rPr lang="en-GB" sz="1600" dirty="0" smtClean="0"/>
              <a:t>7: 73-88</a:t>
            </a:r>
            <a:endParaRPr lang="en-US" sz="1600" i="1" dirty="0" smtClean="0"/>
          </a:p>
          <a:p>
            <a:r>
              <a:rPr lang="en-US" sz="1600" dirty="0" smtClean="0"/>
              <a:t>Sharma, M., Burton, I.,  van Aalst, M.K., Dilley, M. and </a:t>
            </a:r>
            <a:r>
              <a:rPr lang="en-US" sz="1600" dirty="0" err="1" smtClean="0"/>
              <a:t>Acharya</a:t>
            </a:r>
            <a:r>
              <a:rPr lang="en-US" sz="1600" dirty="0" smtClean="0"/>
              <a:t>,  G.  2001. </a:t>
            </a:r>
            <a:r>
              <a:rPr lang="en-US" sz="1600" i="1" dirty="0" smtClean="0"/>
              <a:t>Reducing Vulnerability to Environmental Variability</a:t>
            </a:r>
            <a:r>
              <a:rPr lang="en-US" sz="1600" dirty="0" smtClean="0"/>
              <a:t>. Environment Strategy. Background Paper. Washington, D.C.: The World Bank, 5</a:t>
            </a:r>
          </a:p>
          <a:p>
            <a:endParaRPr lang="en-US" sz="1600" dirty="0" smtClean="0"/>
          </a:p>
          <a:p>
            <a:pPr marL="438912" lvl="1" indent="-320040">
              <a:spcBef>
                <a:spcPts val="0"/>
              </a:spcBef>
              <a:buClr>
                <a:schemeClr val="accent1"/>
              </a:buClr>
              <a:buSzPct val="80000"/>
              <a:buFont typeface="Wingdings 2"/>
              <a:buChar char=""/>
            </a:pPr>
            <a:r>
              <a:rPr lang="en-GB" sz="1400" b="1" dirty="0" smtClean="0"/>
              <a:t>All web links were checked in November 2011  </a:t>
            </a:r>
            <a:endParaRPr lang="en-US" sz="1400" b="1" dirty="0" smtClean="0"/>
          </a:p>
          <a:p>
            <a:pPr>
              <a:buNone/>
            </a:pPr>
            <a:r>
              <a:rPr lang="en-GB" sz="1600" dirty="0" smtClean="0"/>
              <a:t> </a:t>
            </a:r>
            <a:endParaRPr lang="en-US" sz="1600" dirty="0" smtClean="0"/>
          </a:p>
          <a:p>
            <a:endParaRPr lang="en-GB" sz="1600" dirty="0" smtClean="0"/>
          </a:p>
          <a:p>
            <a:pPr marL="438912" lvl="1" indent="-320040">
              <a:spcBef>
                <a:spcPts val="0"/>
              </a:spcBef>
              <a:buClr>
                <a:schemeClr val="accent1"/>
              </a:buClr>
              <a:buSzPct val="80000"/>
              <a:buFont typeface="Wingdings 2"/>
              <a:buChar char=""/>
            </a:pPr>
            <a:endParaRPr lang="nb-NO" sz="2400" dirty="0" smtClean="0"/>
          </a:p>
          <a:p>
            <a:pPr>
              <a:buNone/>
            </a:pPr>
            <a:endParaRPr lang="nb-NO" sz="2400" dirty="0" smtClean="0"/>
          </a:p>
          <a:p>
            <a:endParaRPr lang="en-US" sz="2400" dirty="0" smtClean="0"/>
          </a:p>
          <a:p>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sz="2800" dirty="0" smtClean="0"/>
              <a:t>Some slide material from Tom Downing</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762000"/>
            <a:ext cx="8077200" cy="4267200"/>
          </a:xfrm>
        </p:spPr>
        <p:txBody>
          <a:bodyPr>
            <a:normAutofit/>
          </a:bodyPr>
          <a:lstStyle/>
          <a:p>
            <a:r>
              <a:rPr lang="en-US" sz="3600" dirty="0" smtClean="0">
                <a:solidFill>
                  <a:srgbClr val="FF0000"/>
                </a:solidFill>
              </a:rPr>
              <a:t>”Natural hazards are a part of life. But hazards only become disasters when people’s lives and livelihoods are swept away.”</a:t>
            </a:r>
          </a:p>
          <a:p>
            <a:r>
              <a:rPr lang="en-US" sz="3600" dirty="0" smtClean="0"/>
              <a:t> </a:t>
            </a:r>
          </a:p>
          <a:p>
            <a:r>
              <a:rPr lang="en-US" sz="2800" dirty="0" smtClean="0"/>
              <a:t>(Kofi Annan’s message for the International Day of Disaster Reduction, 2003)</a:t>
            </a:r>
          </a:p>
          <a:p>
            <a:endParaRPr lang="en-US" sz="2378" dirty="0" smtClean="0"/>
          </a:p>
          <a:p>
            <a:r>
              <a:rPr lang="en-US" sz="1946" dirty="0" smtClean="0"/>
              <a:t> (http://www.unis.unvienna.org/unis/pressrels/2003/sgsm8909.html)</a:t>
            </a:r>
            <a:endParaRPr lang="en-US" sz="1946"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Linking environment and development</a:t>
            </a:r>
            <a:endParaRPr lang="en-US" sz="3600" dirty="0"/>
          </a:p>
        </p:txBody>
      </p:sp>
      <p:sp>
        <p:nvSpPr>
          <p:cNvPr id="3" name="Content Placeholder 2"/>
          <p:cNvSpPr>
            <a:spLocks noGrp="1"/>
          </p:cNvSpPr>
          <p:nvPr>
            <p:ph idx="1"/>
          </p:nvPr>
        </p:nvSpPr>
        <p:spPr>
          <a:xfrm>
            <a:off x="304800" y="1600200"/>
            <a:ext cx="8610600" cy="4953000"/>
          </a:xfrm>
        </p:spPr>
        <p:txBody>
          <a:bodyPr>
            <a:normAutofit fontScale="85000" lnSpcReduction="20000"/>
          </a:bodyPr>
          <a:lstStyle/>
          <a:p>
            <a:r>
              <a:rPr lang="en-US" dirty="0" smtClean="0"/>
              <a:t>Sustainable development</a:t>
            </a:r>
          </a:p>
          <a:p>
            <a:pPr lvl="1"/>
            <a:r>
              <a:rPr lang="en-US" dirty="0" smtClean="0"/>
              <a:t>interdependence of environment and development</a:t>
            </a:r>
          </a:p>
          <a:p>
            <a:pPr lvl="1">
              <a:buNone/>
            </a:pPr>
            <a:r>
              <a:rPr lang="en-US" dirty="0" smtClean="0"/>
              <a:t>(</a:t>
            </a:r>
            <a:r>
              <a:rPr lang="en-US" dirty="0" err="1" smtClean="0"/>
              <a:t>Kasperson</a:t>
            </a:r>
            <a:r>
              <a:rPr lang="en-US" dirty="0" smtClean="0"/>
              <a:t> et al., 2005:162)</a:t>
            </a:r>
          </a:p>
          <a:p>
            <a:pPr lvl="1">
              <a:buNone/>
            </a:pPr>
            <a:endParaRPr lang="en-US" dirty="0" smtClean="0"/>
          </a:p>
          <a:p>
            <a:pPr>
              <a:buNone/>
            </a:pPr>
            <a:r>
              <a:rPr lang="en-US" b="1" dirty="0" smtClean="0"/>
              <a:t>Rio Declaration (1992) Principle 5 </a:t>
            </a:r>
          </a:p>
          <a:p>
            <a:pPr>
              <a:buNone/>
            </a:pPr>
            <a:r>
              <a:rPr lang="en-US" dirty="0" smtClean="0"/>
              <a:t>	All States and all people shall cooperate in the essential task of eradicating poverty as an indispensable requirement for sustainable development, in order to decrease the disparities in standards of living and better meet the needs of the majority of the people of the world. </a:t>
            </a:r>
          </a:p>
          <a:p>
            <a:pPr>
              <a:buNone/>
            </a:pPr>
            <a:r>
              <a:rPr lang="en-US" dirty="0" smtClean="0"/>
              <a:t>	</a:t>
            </a:r>
            <a:r>
              <a:rPr lang="en-US" sz="2118" dirty="0" smtClean="0"/>
              <a:t>( </a:t>
            </a:r>
            <a:r>
              <a:rPr lang="en-US" sz="2118" dirty="0" smtClean="0">
                <a:hlinkClick r:id="rId3"/>
              </a:rPr>
              <a:t>http://www.unep.org/Documents.Multilingual/Default.asp?documentid=78&amp;articleid=1163</a:t>
            </a:r>
            <a:r>
              <a:rPr lang="en-US" sz="2118" dirty="0" smtClean="0"/>
              <a:t>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r>
              <a:rPr lang="en-US" dirty="0" smtClean="0"/>
              <a:t>Range of meanings and multiple dimensions</a:t>
            </a:r>
          </a:p>
          <a:p>
            <a:pPr lvl="1"/>
            <a:r>
              <a:rPr lang="en-US" dirty="0" smtClean="0"/>
              <a:t>relate to safety, economic, environmental and social issues</a:t>
            </a:r>
          </a:p>
          <a:p>
            <a:pPr lvl="1"/>
            <a:endParaRPr lang="en-US" dirty="0" smtClean="0"/>
          </a:p>
          <a:p>
            <a:r>
              <a:rPr lang="en-US" dirty="0" smtClean="0"/>
              <a:t>Different meanings reflect the needs of particular decision-makers</a:t>
            </a:r>
          </a:p>
          <a:p>
            <a:endParaRPr lang="en-US" dirty="0" smtClean="0"/>
          </a:p>
          <a:p>
            <a:r>
              <a:rPr lang="en-US" dirty="0" smtClean="0"/>
              <a:t>Exposure to harm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probability</a:t>
            </a:r>
            <a:endParaRPr lang="en-US" dirty="0"/>
          </a:p>
        </p:txBody>
      </p:sp>
      <p:sp>
        <p:nvSpPr>
          <p:cNvPr id="3" name="Content Placeholder 2"/>
          <p:cNvSpPr>
            <a:spLocks noGrp="1"/>
          </p:cNvSpPr>
          <p:nvPr>
            <p:ph idx="1"/>
          </p:nvPr>
        </p:nvSpPr>
        <p:spPr>
          <a:xfrm>
            <a:off x="457200" y="1775191"/>
            <a:ext cx="8229600" cy="4854209"/>
          </a:xfrm>
        </p:spPr>
        <p:txBody>
          <a:bodyPr>
            <a:normAutofit fontScale="92500" lnSpcReduction="20000"/>
          </a:bodyPr>
          <a:lstStyle/>
          <a:p>
            <a:pPr>
              <a:buFontTx/>
              <a:buNone/>
            </a:pPr>
            <a:r>
              <a:rPr lang="en-US" b="1" dirty="0" smtClean="0"/>
              <a:t>Probability Theory</a:t>
            </a:r>
          </a:p>
          <a:p>
            <a:pPr>
              <a:buFontTx/>
              <a:buNone/>
            </a:pPr>
            <a:r>
              <a:rPr lang="en-US" dirty="0" smtClean="0"/>
              <a:t>dedicated to understanding whether events are random or happen by chance</a:t>
            </a:r>
          </a:p>
          <a:p>
            <a:pPr>
              <a:buFontTx/>
              <a:buNone/>
            </a:pPr>
            <a:endParaRPr lang="en-US" b="1" dirty="0" smtClean="0"/>
          </a:p>
          <a:p>
            <a:pPr>
              <a:buFontTx/>
              <a:buNone/>
            </a:pPr>
            <a:r>
              <a:rPr lang="en-US" b="1" dirty="0" smtClean="0"/>
              <a:t>Von </a:t>
            </a:r>
            <a:r>
              <a:rPr lang="en-US" b="1" dirty="0" err="1" smtClean="0"/>
              <a:t>Bortkiewicz</a:t>
            </a:r>
            <a:r>
              <a:rPr lang="en-US" b="1" dirty="0" smtClean="0"/>
              <a:t> (1868 - 1931)</a:t>
            </a:r>
          </a:p>
          <a:p>
            <a:r>
              <a:rPr lang="en-US" dirty="0" smtClean="0"/>
              <a:t>first known application of probability theory</a:t>
            </a:r>
          </a:p>
          <a:p>
            <a:r>
              <a:rPr lang="en-US" dirty="0" smtClean="0"/>
              <a:t>soldiers dying in Prussia from horse kicks random or due to negligence of soldiers</a:t>
            </a:r>
          </a:p>
          <a:p>
            <a:r>
              <a:rPr lang="en-US" dirty="0" smtClean="0"/>
              <a:t>20 years data</a:t>
            </a:r>
          </a:p>
          <a:p>
            <a:r>
              <a:rPr lang="en-US" dirty="0" smtClean="0"/>
              <a:t>conclusion = random; no disciplinary action required</a:t>
            </a:r>
          </a:p>
          <a:p>
            <a:pPr algn="r">
              <a:buNone/>
            </a:pPr>
            <a:endParaRPr lang="en-US" sz="2353" dirty="0" smtClean="0"/>
          </a:p>
          <a:p>
            <a:pPr algn="r">
              <a:buNone/>
            </a:pPr>
            <a:r>
              <a:rPr lang="en-US" sz="1946" dirty="0" smtClean="0"/>
              <a:t>(</a:t>
            </a:r>
            <a:r>
              <a:rPr lang="en-US" sz="1946" dirty="0" smtClean="0">
                <a:hlinkClick r:id="rId2"/>
              </a:rPr>
              <a:t>http://publish.uwo.ca/~jbaxter6/geog_152.html</a:t>
            </a:r>
            <a:r>
              <a:rPr lang="en-US" sz="1946"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definitions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2466" name="Object 2"/>
          <p:cNvGraphicFramePr>
            <a:graphicFrameLocks noChangeAspect="1"/>
          </p:cNvGraphicFramePr>
          <p:nvPr/>
        </p:nvGraphicFramePr>
        <p:xfrm>
          <a:off x="457200" y="1775191"/>
          <a:ext cx="8229600" cy="4551359"/>
        </p:xfrm>
        <a:graphic>
          <a:graphicData uri="http://schemas.openxmlformats.org/presentationml/2006/ole">
            <p:oleObj spid="_x0000_s62469" name="Document" r:id="rId3" imgW="5625893" imgH="3111385" progId="Word.Document.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GB">
                <a:ea typeface="+mj-ea"/>
                <a:cs typeface="+mj-cs"/>
              </a:rPr>
              <a:t>Vulnerability </a:t>
            </a:r>
            <a:endParaRPr lang="en-US">
              <a:ea typeface="+mj-ea"/>
              <a:cs typeface="+mj-cs"/>
            </a:endParaRPr>
          </a:p>
        </p:txBody>
      </p:sp>
      <p:sp>
        <p:nvSpPr>
          <p:cNvPr id="7171" name="Rectangle 3"/>
          <p:cNvSpPr>
            <a:spLocks noGrp="1" noRot="1" noChangeArrowheads="1"/>
          </p:cNvSpPr>
          <p:nvPr>
            <p:ph idx="1"/>
          </p:nvPr>
        </p:nvSpPr>
        <p:spPr>
          <a:xfrm>
            <a:off x="533400" y="1565275"/>
            <a:ext cx="8161337" cy="4683125"/>
          </a:xfrm>
        </p:spPr>
        <p:txBody>
          <a:bodyPr/>
          <a:lstStyle/>
          <a:p>
            <a:pPr eaLnBrk="1" hangingPunct="1">
              <a:lnSpc>
                <a:spcPct val="80000"/>
              </a:lnSpc>
              <a:buFont typeface="Wingdings" charset="2"/>
              <a:buChar char="§"/>
              <a:defRPr/>
            </a:pPr>
            <a:r>
              <a:rPr lang="en-GB" sz="2800" dirty="0">
                <a:ea typeface="+mn-ea"/>
                <a:cs typeface="+mn-cs"/>
              </a:rPr>
              <a:t>What is vulnerability?</a:t>
            </a:r>
          </a:p>
          <a:p>
            <a:pPr lvl="1" eaLnBrk="1" hangingPunct="1">
              <a:lnSpc>
                <a:spcPct val="80000"/>
              </a:lnSpc>
              <a:buFont typeface="Wingdings" charset="2"/>
              <a:buChar char="§"/>
              <a:defRPr/>
            </a:pPr>
            <a:r>
              <a:rPr lang="en-GB" sz="2400" dirty="0"/>
              <a:t>Susceptibility to loss</a:t>
            </a:r>
          </a:p>
          <a:p>
            <a:pPr lvl="1" eaLnBrk="1" hangingPunct="1">
              <a:lnSpc>
                <a:spcPct val="80000"/>
              </a:lnSpc>
              <a:buFont typeface="Wingdings" charset="2"/>
              <a:buChar char="§"/>
              <a:defRPr/>
            </a:pPr>
            <a:r>
              <a:rPr lang="en-GB" sz="2400" dirty="0"/>
              <a:t>Shocks and stresses impact negatively</a:t>
            </a:r>
          </a:p>
          <a:p>
            <a:pPr lvl="1" eaLnBrk="1" hangingPunct="1">
              <a:lnSpc>
                <a:spcPct val="80000"/>
              </a:lnSpc>
              <a:buFont typeface="Wingdings" charset="2"/>
              <a:buChar char="§"/>
              <a:defRPr/>
            </a:pPr>
            <a:endParaRPr lang="en-GB" sz="2400" dirty="0" smtClean="0"/>
          </a:p>
          <a:p>
            <a:pPr eaLnBrk="1" hangingPunct="1">
              <a:lnSpc>
                <a:spcPct val="80000"/>
              </a:lnSpc>
              <a:buFont typeface="Wingdings" charset="2"/>
              <a:buChar char="§"/>
              <a:defRPr/>
            </a:pPr>
            <a:r>
              <a:rPr lang="en-GB" sz="2800" dirty="0" smtClean="0">
                <a:ea typeface="+mn-ea"/>
                <a:cs typeface="+mn-cs"/>
              </a:rPr>
              <a:t>Understood </a:t>
            </a:r>
            <a:r>
              <a:rPr lang="en-GB" sz="2800" dirty="0">
                <a:ea typeface="+mn-ea"/>
                <a:cs typeface="+mn-cs"/>
              </a:rPr>
              <a:t>by assessing the interaction of hazard/</a:t>
            </a:r>
            <a:r>
              <a:rPr lang="en-GB" sz="2800" dirty="0" smtClean="0">
                <a:ea typeface="+mn-ea"/>
                <a:cs typeface="+mn-cs"/>
              </a:rPr>
              <a:t>shock, impact </a:t>
            </a:r>
            <a:r>
              <a:rPr lang="en-GB" sz="2800" dirty="0">
                <a:ea typeface="+mn-ea"/>
                <a:cs typeface="+mn-cs"/>
              </a:rPr>
              <a:t>and response</a:t>
            </a:r>
            <a:endParaRPr lang="en-GB" sz="2800" dirty="0" smtClean="0">
              <a:ea typeface="+mn-ea"/>
              <a:cs typeface="+mn-cs"/>
            </a:endParaRPr>
          </a:p>
          <a:p>
            <a:pPr lvl="1" eaLnBrk="1" hangingPunct="1">
              <a:lnSpc>
                <a:spcPct val="80000"/>
              </a:lnSpc>
              <a:buFont typeface="Wingdings" charset="2"/>
              <a:buChar char="§"/>
              <a:defRPr/>
            </a:pPr>
            <a:endParaRPr lang="en-GB" sz="2400" dirty="0" smtClean="0"/>
          </a:p>
          <a:p>
            <a:pPr eaLnBrk="1" hangingPunct="1">
              <a:lnSpc>
                <a:spcPct val="80000"/>
              </a:lnSpc>
              <a:buFont typeface="Wingdings" charset="2"/>
              <a:buChar char="§"/>
              <a:defRPr/>
            </a:pPr>
            <a:r>
              <a:rPr lang="en-GB" sz="2800" dirty="0">
                <a:ea typeface="+mn-ea"/>
                <a:cs typeface="+mn-cs"/>
              </a:rPr>
              <a:t>Vulnerability is </a:t>
            </a:r>
            <a:r>
              <a:rPr lang="en-GB" sz="2800" dirty="0" smtClean="0">
                <a:ea typeface="+mn-ea"/>
                <a:cs typeface="+mn-cs"/>
              </a:rPr>
              <a:t>dynamic </a:t>
            </a:r>
          </a:p>
          <a:p>
            <a:pPr>
              <a:lnSpc>
                <a:spcPct val="80000"/>
              </a:lnSpc>
              <a:buNone/>
              <a:defRPr/>
            </a:pPr>
            <a:r>
              <a:rPr lang="en-GB" sz="2800" dirty="0" smtClean="0"/>
              <a:t>	</a:t>
            </a:r>
            <a:r>
              <a:rPr lang="en-GB" sz="1700" dirty="0" smtClean="0"/>
              <a:t>(</a:t>
            </a:r>
            <a:r>
              <a:rPr lang="en-US" sz="1700" dirty="0" err="1" smtClean="0"/>
              <a:t>Leichenko</a:t>
            </a:r>
            <a:r>
              <a:rPr lang="en-US" sz="1700" dirty="0" smtClean="0"/>
              <a:t> and O'Brien 2002)</a:t>
            </a:r>
            <a:endParaRPr lang="en-GB" sz="1700" dirty="0" smtClean="0">
              <a:ea typeface="+mn-ea"/>
              <a:cs typeface="+mn-cs"/>
            </a:endParaRPr>
          </a:p>
          <a:p>
            <a:pPr lvl="1" eaLnBrk="1" hangingPunct="1">
              <a:lnSpc>
                <a:spcPct val="80000"/>
              </a:lnSpc>
              <a:buFont typeface="Wingdings" charset="2"/>
              <a:buChar char="§"/>
              <a:defRPr/>
            </a:pPr>
            <a:r>
              <a:rPr lang="en-GB" sz="2400" dirty="0"/>
              <a:t>Over space and time</a:t>
            </a:r>
          </a:p>
          <a:p>
            <a:pPr lvl="1" eaLnBrk="1" hangingPunct="1">
              <a:lnSpc>
                <a:spcPct val="80000"/>
              </a:lnSpc>
              <a:buFont typeface="Wingdings" charset="2"/>
              <a:buChar char="§"/>
              <a:defRPr/>
            </a:pPr>
            <a:r>
              <a:rPr lang="en-GB" sz="2400" dirty="0"/>
              <a:t>Concatenation of stresses</a:t>
            </a:r>
          </a:p>
          <a:p>
            <a:pPr lvl="1" eaLnBrk="1" hangingPunct="1">
              <a:lnSpc>
                <a:spcPct val="80000"/>
              </a:lnSpc>
              <a:buFont typeface="Wingdings" charset="2"/>
              <a:buChar char="§"/>
              <a:defRPr/>
            </a:pPr>
            <a:endParaRPr lang="en-US" sz="2400" dirty="0"/>
          </a:p>
        </p:txBody>
      </p:sp>
      <p:pic>
        <p:nvPicPr>
          <p:cNvPr id="5" name="Picture 4" descr="IMG_0308.jpg"/>
          <p:cNvPicPr>
            <a:picLocks noChangeAspect="1"/>
          </p:cNvPicPr>
          <p:nvPr/>
        </p:nvPicPr>
        <p:blipFill>
          <a:blip r:embed="rId2"/>
          <a:stretch>
            <a:fillRect/>
          </a:stretch>
        </p:blipFill>
        <p:spPr>
          <a:xfrm>
            <a:off x="6781800" y="3675220"/>
            <a:ext cx="2286000" cy="3182779"/>
          </a:xfrm>
          <a:prstGeom prst="rect">
            <a:avLst/>
          </a:prstGeom>
        </p:spPr>
      </p:pic>
      <p:sp>
        <p:nvSpPr>
          <p:cNvPr id="6" name="Rectangle 5"/>
          <p:cNvSpPr/>
          <p:nvPr/>
        </p:nvSpPr>
        <p:spPr>
          <a:xfrm>
            <a:off x="6781800" y="3675221"/>
            <a:ext cx="1110838" cy="246221"/>
          </a:xfrm>
          <a:prstGeom prst="rect">
            <a:avLst/>
          </a:prstGeom>
        </p:spPr>
        <p:txBody>
          <a:bodyPr wrap="none">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762000" y="2057400"/>
            <a:ext cx="3124200" cy="2971800"/>
          </a:xfrm>
          <a:prstGeom prst="ellipse">
            <a:avLst/>
          </a:prstGeom>
          <a:solidFill>
            <a:srgbClr val="FFFF00"/>
          </a:solidFill>
          <a:ln w="25400">
            <a:solidFill>
              <a:srgbClr val="800000"/>
            </a:solidFill>
            <a:round/>
            <a:headEnd/>
            <a:tailEnd/>
          </a:ln>
          <a:effectLst/>
        </p:spPr>
        <p:txBody>
          <a:bodyPr wrap="none" anchor="ctr">
            <a:prstTxWarp prst="textNoShape">
              <a:avLst/>
            </a:prstTxWarp>
          </a:bodyPr>
          <a:lstStyle/>
          <a:p>
            <a:pPr algn="ctr"/>
            <a:r>
              <a:rPr lang="en-GB">
                <a:solidFill>
                  <a:srgbClr val="000000"/>
                </a:solidFill>
                <a:effectLst>
                  <a:outerShdw blurRad="38100" dist="38100" dir="2700000" algn="tl">
                    <a:srgbClr val="FFFFFF"/>
                  </a:outerShdw>
                </a:effectLst>
              </a:rPr>
              <a:t>HAZARD</a:t>
            </a:r>
            <a:endParaRPr lang="en-GB"/>
          </a:p>
        </p:txBody>
      </p:sp>
      <p:sp>
        <p:nvSpPr>
          <p:cNvPr id="25603" name="Oval 3"/>
          <p:cNvSpPr>
            <a:spLocks noChangeArrowheads="1"/>
          </p:cNvSpPr>
          <p:nvPr/>
        </p:nvSpPr>
        <p:spPr bwMode="auto">
          <a:xfrm>
            <a:off x="1066800" y="3883025"/>
            <a:ext cx="5486400" cy="2590800"/>
          </a:xfrm>
          <a:prstGeom prst="ellipse">
            <a:avLst/>
          </a:prstGeom>
          <a:solidFill>
            <a:srgbClr val="666699">
              <a:alpha val="50000"/>
            </a:srgbClr>
          </a:solidFill>
          <a:ln w="25400" cap="rnd">
            <a:solidFill>
              <a:srgbClr val="333333"/>
            </a:solidFill>
            <a:prstDash val="sysDot"/>
            <a:round/>
            <a:headEnd/>
            <a:tailEnd/>
          </a:ln>
          <a:effectLst/>
        </p:spPr>
        <p:txBody>
          <a:bodyPr wrap="none" anchor="ctr">
            <a:prstTxWarp prst="textNoShape">
              <a:avLst/>
            </a:prstTxWarp>
          </a:bodyPr>
          <a:lstStyle/>
          <a:p>
            <a:pPr algn="ctr"/>
            <a:r>
              <a:rPr lang="en-GB">
                <a:solidFill>
                  <a:srgbClr val="FF0000"/>
                </a:solidFill>
                <a:effectLst>
                  <a:outerShdw blurRad="38100" dist="38100" dir="2700000" algn="tl">
                    <a:srgbClr val="000000"/>
                  </a:outerShdw>
                </a:effectLst>
              </a:rPr>
              <a:t>VULNERABILITY</a:t>
            </a:r>
            <a:endParaRPr lang="en-GB"/>
          </a:p>
        </p:txBody>
      </p:sp>
      <p:sp>
        <p:nvSpPr>
          <p:cNvPr id="25604" name="Rectangle 4"/>
          <p:cNvSpPr>
            <a:spLocks noGrp="1" noChangeArrowheads="1"/>
          </p:cNvSpPr>
          <p:nvPr>
            <p:ph type="title"/>
          </p:nvPr>
        </p:nvSpPr>
        <p:spPr/>
        <p:txBody>
          <a:bodyPr/>
          <a:lstStyle/>
          <a:p>
            <a:r>
              <a:rPr lang="en-GB"/>
              <a:t>RISK SPACE</a:t>
            </a:r>
          </a:p>
        </p:txBody>
      </p:sp>
      <p:sp>
        <p:nvSpPr>
          <p:cNvPr id="25605" name="AutoShape 5"/>
          <p:cNvSpPr>
            <a:spLocks noChangeArrowheads="1"/>
          </p:cNvSpPr>
          <p:nvPr/>
        </p:nvSpPr>
        <p:spPr bwMode="auto">
          <a:xfrm>
            <a:off x="2209800" y="4267200"/>
            <a:ext cx="609600" cy="609600"/>
          </a:xfrm>
          <a:prstGeom prst="irregularSeal1">
            <a:avLst/>
          </a:prstGeom>
          <a:solidFill>
            <a:schemeClr val="accent1"/>
          </a:solidFill>
          <a:ln w="9525">
            <a:solidFill>
              <a:srgbClr val="800000"/>
            </a:solidFill>
            <a:miter lim="800000"/>
            <a:headEnd/>
            <a:tailEnd/>
          </a:ln>
          <a:effectLst/>
        </p:spPr>
        <p:txBody>
          <a:bodyPr wrap="none" anchor="ctr">
            <a:prstTxWarp prst="textNoShape">
              <a:avLst/>
            </a:prstTxWarp>
          </a:bodyPr>
          <a:lstStyle/>
          <a:p>
            <a:endParaRPr lang="en-US"/>
          </a:p>
        </p:txBody>
      </p:sp>
      <p:sp>
        <p:nvSpPr>
          <p:cNvPr id="25606" name="AutoShape 6"/>
          <p:cNvSpPr>
            <a:spLocks noChangeArrowheads="1"/>
          </p:cNvSpPr>
          <p:nvPr/>
        </p:nvSpPr>
        <p:spPr bwMode="auto">
          <a:xfrm>
            <a:off x="3276600" y="3962400"/>
            <a:ext cx="381000" cy="457200"/>
          </a:xfrm>
          <a:prstGeom prst="irregularSeal1">
            <a:avLst/>
          </a:prstGeom>
          <a:solidFill>
            <a:schemeClr val="accent1"/>
          </a:solidFill>
          <a:ln w="9525">
            <a:solidFill>
              <a:srgbClr val="800000"/>
            </a:solidFill>
            <a:miter lim="800000"/>
            <a:headEnd/>
            <a:tailEnd/>
          </a:ln>
          <a:effectLst/>
        </p:spPr>
        <p:txBody>
          <a:bodyPr wrap="none" anchor="ctr">
            <a:prstTxWarp prst="textNoShape">
              <a:avLst/>
            </a:prstTxWarp>
          </a:bodyPr>
          <a:lstStyle/>
          <a:p>
            <a:endParaRPr lang="en-US"/>
          </a:p>
        </p:txBody>
      </p:sp>
      <p:sp>
        <p:nvSpPr>
          <p:cNvPr id="25607" name="Text Box 7"/>
          <p:cNvSpPr txBox="1">
            <a:spLocks noChangeArrowheads="1"/>
          </p:cNvSpPr>
          <p:nvPr/>
        </p:nvSpPr>
        <p:spPr bwMode="auto">
          <a:xfrm>
            <a:off x="3962400" y="1642408"/>
            <a:ext cx="4800600" cy="1938992"/>
          </a:xfrm>
          <a:prstGeom prst="rect">
            <a:avLst/>
          </a:prstGeom>
          <a:noFill/>
          <a:ln w="9525">
            <a:noFill/>
            <a:miter lim="800000"/>
            <a:headEnd/>
            <a:tailEnd/>
          </a:ln>
          <a:effectLst/>
        </p:spPr>
        <p:txBody>
          <a:bodyPr wrap="square">
            <a:prstTxWarp prst="textNoShape">
              <a:avLst/>
            </a:prstTxWarp>
            <a:spAutoFit/>
          </a:bodyPr>
          <a:lstStyle/>
          <a:p>
            <a:pPr>
              <a:buClr>
                <a:schemeClr val="accent1"/>
              </a:buClr>
              <a:buFont typeface="Arial"/>
              <a:buChar char="•"/>
            </a:pPr>
            <a:r>
              <a:rPr lang="en-GB" sz="2400" dirty="0">
                <a:solidFill>
                  <a:srgbClr val="660033"/>
                </a:solidFill>
              </a:rPr>
              <a:t>Risk is the overlay of </a:t>
            </a:r>
            <a:r>
              <a:rPr lang="en-GB" sz="2400" dirty="0" smtClean="0">
                <a:solidFill>
                  <a:srgbClr val="660033"/>
                </a:solidFill>
              </a:rPr>
              <a:t>hazard and </a:t>
            </a:r>
            <a:r>
              <a:rPr lang="en-GB" sz="2400" dirty="0">
                <a:solidFill>
                  <a:srgbClr val="660033"/>
                </a:solidFill>
              </a:rPr>
              <a:t>vulnerability</a:t>
            </a:r>
          </a:p>
          <a:p>
            <a:pPr>
              <a:buClr>
                <a:schemeClr val="accent1"/>
              </a:buClr>
              <a:buFont typeface="Arial"/>
              <a:buChar char="•"/>
            </a:pPr>
            <a:r>
              <a:rPr lang="en-GB" sz="2400" dirty="0">
                <a:solidFill>
                  <a:srgbClr val="660033"/>
                </a:solidFill>
              </a:rPr>
              <a:t>Disasters are the </a:t>
            </a:r>
            <a:r>
              <a:rPr lang="en-GB" sz="2400" dirty="0" smtClean="0">
                <a:solidFill>
                  <a:srgbClr val="660033"/>
                </a:solidFill>
              </a:rPr>
              <a:t>realisation of </a:t>
            </a:r>
            <a:r>
              <a:rPr lang="en-GB" sz="2400" dirty="0">
                <a:solidFill>
                  <a:srgbClr val="660033"/>
                </a:solidFill>
              </a:rPr>
              <a:t>risk </a:t>
            </a:r>
          </a:p>
          <a:p>
            <a:pPr>
              <a:buClr>
                <a:schemeClr val="accent1"/>
              </a:buClr>
              <a:buFont typeface="Arial"/>
              <a:buChar char="•"/>
            </a:pPr>
            <a:r>
              <a:rPr lang="en-GB" sz="2400" dirty="0">
                <a:solidFill>
                  <a:srgbClr val="660033"/>
                </a:solidFill>
              </a:rPr>
              <a:t>Both hazard and </a:t>
            </a:r>
            <a:r>
              <a:rPr lang="en-GB" sz="2400" dirty="0" smtClean="0">
                <a:solidFill>
                  <a:srgbClr val="660033"/>
                </a:solidFill>
              </a:rPr>
              <a:t>vulnerability are </a:t>
            </a:r>
            <a:r>
              <a:rPr lang="en-GB" sz="2400" dirty="0">
                <a:solidFill>
                  <a:srgbClr val="660033"/>
                </a:solidFill>
              </a:rPr>
              <a:t>changing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9542</TotalTime>
  <Words>1942</Words>
  <Application>Microsoft Macintosh PowerPoint</Application>
  <PresentationFormat>On-screen Show (4:3)</PresentationFormat>
  <Paragraphs>249</Paragraphs>
  <Slides>26</Slides>
  <Notes>9</Notes>
  <HiddenSlides>0</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1</vt:i4>
      </vt:variant>
      <vt:variant>
        <vt:lpstr>Slide Titles</vt:lpstr>
      </vt:variant>
      <vt:variant>
        <vt:i4>26</vt:i4>
      </vt:variant>
    </vt:vector>
  </HeadingPairs>
  <TitlesOfParts>
    <vt:vector size="30" baseType="lpstr">
      <vt:lpstr>Module</vt:lpstr>
      <vt:lpstr>Document8!OLE_LINK1</vt:lpstr>
      <vt:lpstr>Macintosh HD:Users:gina:Documents:Teaching:3021:presentations:Support material for vulnerability teaching.doc!OLE_LINK5</vt:lpstr>
      <vt:lpstr>Document</vt:lpstr>
      <vt:lpstr>Section 1:  Vulnerability Concepts </vt:lpstr>
      <vt:lpstr>Risk and Vulnerability </vt:lpstr>
      <vt:lpstr>Slide 3</vt:lpstr>
      <vt:lpstr>Linking environment and development</vt:lpstr>
      <vt:lpstr>Risk</vt:lpstr>
      <vt:lpstr>Risk and probability</vt:lpstr>
      <vt:lpstr>Risk definitions</vt:lpstr>
      <vt:lpstr>Vulnerability </vt:lpstr>
      <vt:lpstr>RISK SPACE</vt:lpstr>
      <vt:lpstr>Vulnerability definition</vt:lpstr>
      <vt:lpstr>Vulnerability to food insecurity</vt:lpstr>
      <vt:lpstr>Slide 12</vt:lpstr>
      <vt:lpstr>Slide 13</vt:lpstr>
      <vt:lpstr>A wide range of vulnerabilities…</vt:lpstr>
      <vt:lpstr>Difference between poverty &amp; vulnerability</vt:lpstr>
      <vt:lpstr>Vulnerability approaches</vt:lpstr>
      <vt:lpstr>Slide 17</vt:lpstr>
      <vt:lpstr>Recap</vt:lpstr>
      <vt:lpstr>Conceptual frameworks</vt:lpstr>
      <vt:lpstr>Disaster risk science approach</vt:lpstr>
      <vt:lpstr>Slide 21</vt:lpstr>
      <vt:lpstr>Vulnerability space</vt:lpstr>
      <vt:lpstr>Slide 23</vt:lpstr>
      <vt:lpstr>Vulnerability affects who/what?</vt:lpstr>
      <vt:lpstr>References</vt:lpstr>
      <vt:lpstr>Acknowledgements</vt:lpstr>
    </vt:vector>
  </TitlesOfParts>
  <Company>University of Cape Town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and vulnerability</dc:title>
  <dc:creator>Gina Ziervogel</dc:creator>
  <cp:lastModifiedBy>Gina Ziervogel</cp:lastModifiedBy>
  <cp:revision>125</cp:revision>
  <dcterms:created xsi:type="dcterms:W3CDTF">2011-12-13T10:08:14Z</dcterms:created>
  <dcterms:modified xsi:type="dcterms:W3CDTF">2011-12-13T10:08:41Z</dcterms:modified>
</cp:coreProperties>
</file>