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120"/>
  </p:notesMasterIdLst>
  <p:handoutMasterIdLst>
    <p:handoutMasterId r:id="rId121"/>
  </p:handoutMasterIdLst>
  <p:sldIdLst>
    <p:sldId id="382" r:id="rId2"/>
    <p:sldId id="257" r:id="rId3"/>
    <p:sldId id="383" r:id="rId4"/>
    <p:sldId id="384" r:id="rId5"/>
    <p:sldId id="385" r:id="rId6"/>
    <p:sldId id="389" r:id="rId7"/>
    <p:sldId id="390" r:id="rId8"/>
    <p:sldId id="391" r:id="rId9"/>
    <p:sldId id="394" r:id="rId10"/>
    <p:sldId id="386" r:id="rId11"/>
    <p:sldId id="387" r:id="rId12"/>
    <p:sldId id="388" r:id="rId13"/>
    <p:sldId id="393" r:id="rId14"/>
    <p:sldId id="392" r:id="rId15"/>
    <p:sldId id="300" r:id="rId16"/>
    <p:sldId id="301" r:id="rId17"/>
    <p:sldId id="302" r:id="rId18"/>
    <p:sldId id="277" r:id="rId19"/>
    <p:sldId id="278" r:id="rId20"/>
    <p:sldId id="30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4" r:id="rId36"/>
    <p:sldId id="295" r:id="rId37"/>
    <p:sldId id="296" r:id="rId38"/>
    <p:sldId id="297" r:id="rId39"/>
    <p:sldId id="298" r:id="rId40"/>
    <p:sldId id="299" r:id="rId41"/>
    <p:sldId id="317" r:id="rId42"/>
    <p:sldId id="351" r:id="rId43"/>
    <p:sldId id="352" r:id="rId44"/>
    <p:sldId id="303" r:id="rId45"/>
    <p:sldId id="304" r:id="rId46"/>
    <p:sldId id="306" r:id="rId47"/>
    <p:sldId id="305" r:id="rId48"/>
    <p:sldId id="307" r:id="rId49"/>
    <p:sldId id="397" r:id="rId50"/>
    <p:sldId id="401" r:id="rId51"/>
    <p:sldId id="402" r:id="rId52"/>
    <p:sldId id="403" r:id="rId53"/>
    <p:sldId id="404" r:id="rId54"/>
    <p:sldId id="405" r:id="rId55"/>
    <p:sldId id="406" r:id="rId56"/>
    <p:sldId id="309" r:id="rId57"/>
    <p:sldId id="310" r:id="rId58"/>
    <p:sldId id="311" r:id="rId59"/>
    <p:sldId id="400" r:id="rId60"/>
    <p:sldId id="312" r:id="rId61"/>
    <p:sldId id="399" r:id="rId62"/>
    <p:sldId id="398" r:id="rId63"/>
    <p:sldId id="313" r:id="rId64"/>
    <p:sldId id="314" r:id="rId65"/>
    <p:sldId id="258" r:id="rId66"/>
    <p:sldId id="272" r:id="rId67"/>
    <p:sldId id="268" r:id="rId68"/>
    <p:sldId id="273" r:id="rId69"/>
    <p:sldId id="275" r:id="rId70"/>
    <p:sldId id="276" r:id="rId71"/>
    <p:sldId id="318" r:id="rId72"/>
    <p:sldId id="321" r:id="rId73"/>
    <p:sldId id="324" r:id="rId74"/>
    <p:sldId id="323" r:id="rId75"/>
    <p:sldId id="328" r:id="rId76"/>
    <p:sldId id="330" r:id="rId77"/>
    <p:sldId id="331" r:id="rId78"/>
    <p:sldId id="332" r:id="rId79"/>
    <p:sldId id="333" r:id="rId80"/>
    <p:sldId id="335" r:id="rId81"/>
    <p:sldId id="336" r:id="rId82"/>
    <p:sldId id="395" r:id="rId83"/>
    <p:sldId id="338" r:id="rId84"/>
    <p:sldId id="339" r:id="rId85"/>
    <p:sldId id="340" r:id="rId86"/>
    <p:sldId id="344" r:id="rId87"/>
    <p:sldId id="345" r:id="rId88"/>
    <p:sldId id="346" r:id="rId89"/>
    <p:sldId id="356" r:id="rId90"/>
    <p:sldId id="358" r:id="rId91"/>
    <p:sldId id="353" r:id="rId92"/>
    <p:sldId id="354" r:id="rId93"/>
    <p:sldId id="347" r:id="rId94"/>
    <p:sldId id="348" r:id="rId95"/>
    <p:sldId id="349" r:id="rId96"/>
    <p:sldId id="350" r:id="rId97"/>
    <p:sldId id="355" r:id="rId98"/>
    <p:sldId id="359" r:id="rId99"/>
    <p:sldId id="361" r:id="rId100"/>
    <p:sldId id="362" r:id="rId101"/>
    <p:sldId id="364" r:id="rId102"/>
    <p:sldId id="365" r:id="rId103"/>
    <p:sldId id="370" r:id="rId104"/>
    <p:sldId id="366" r:id="rId105"/>
    <p:sldId id="367" r:id="rId106"/>
    <p:sldId id="368" r:id="rId107"/>
    <p:sldId id="369" r:id="rId108"/>
    <p:sldId id="371" r:id="rId109"/>
    <p:sldId id="372" r:id="rId110"/>
    <p:sldId id="373" r:id="rId111"/>
    <p:sldId id="396" r:id="rId112"/>
    <p:sldId id="374" r:id="rId113"/>
    <p:sldId id="375" r:id="rId114"/>
    <p:sldId id="376" r:id="rId115"/>
    <p:sldId id="378" r:id="rId116"/>
    <p:sldId id="377" r:id="rId117"/>
    <p:sldId id="379" r:id="rId118"/>
    <p:sldId id="381" r:id="rId119"/>
  </p:sldIdLst>
  <p:sldSz cx="9144000" cy="6858000" type="screen4x3"/>
  <p:notesSz cx="9918700" cy="6794500"/>
  <p:defaultTextStyle>
    <a:defPPr>
      <a:defRPr lang="en-GB"/>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3458CC"/>
    <a:srgbClr val="858EE1"/>
    <a:srgbClr val="8993DD"/>
    <a:srgbClr val="6699FF"/>
    <a:srgbClr val="FFFF00"/>
    <a:srgbClr val="FF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511" autoAdjust="0"/>
  </p:normalViewPr>
  <p:slideViewPr>
    <p:cSldViewPr showGuides="1">
      <p:cViewPr>
        <p:scale>
          <a:sx n="80" d="100"/>
          <a:sy n="80" d="100"/>
        </p:scale>
        <p:origin x="-1590" y="-150"/>
      </p:cViewPr>
      <p:guideLst>
        <p:guide orient="horz" pos="2160"/>
        <p:guide pos="384"/>
        <p:guide pos="53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602"/>
    </p:cViewPr>
  </p:sorterViewPr>
  <p:notesViewPr>
    <p:cSldViewPr showGuides="1">
      <p:cViewPr varScale="1">
        <p:scale>
          <a:sx n="59" d="100"/>
          <a:sy n="59" d="100"/>
        </p:scale>
        <p:origin x="-1788" y="-90"/>
      </p:cViewPr>
      <p:guideLst>
        <p:guide orient="horz" pos="2140"/>
        <p:guide pos="312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125"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8626" name="Rectangle 2"/>
          <p:cNvSpPr>
            <a:spLocks noGrp="1" noChangeArrowheads="1"/>
          </p:cNvSpPr>
          <p:nvPr>
            <p:ph type="hdr" sz="quarter"/>
          </p:nvPr>
        </p:nvSpPr>
        <p:spPr bwMode="auto">
          <a:xfrm>
            <a:off x="1" y="1"/>
            <a:ext cx="4298399" cy="34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95" tIns="45948" rIns="91895" bIns="45948" numCol="1" anchor="t" anchorCtr="0" compatLnSpc="1">
            <a:prstTxWarp prst="textNoShape">
              <a:avLst/>
            </a:prstTxWarp>
          </a:bodyPr>
          <a:lstStyle>
            <a:lvl1pPr defTabSz="918305">
              <a:defRPr sz="1300">
                <a:latin typeface="Arial" charset="0"/>
              </a:defRPr>
            </a:lvl1pPr>
          </a:lstStyle>
          <a:p>
            <a:endParaRPr lang="en-GB"/>
          </a:p>
        </p:txBody>
      </p:sp>
      <p:sp>
        <p:nvSpPr>
          <p:cNvPr id="1178627" name="Rectangle 3"/>
          <p:cNvSpPr>
            <a:spLocks noGrp="1" noChangeArrowheads="1"/>
          </p:cNvSpPr>
          <p:nvPr>
            <p:ph type="dt" sz="quarter" idx="1"/>
          </p:nvPr>
        </p:nvSpPr>
        <p:spPr bwMode="auto">
          <a:xfrm>
            <a:off x="5618085" y="1"/>
            <a:ext cx="4298399" cy="34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95" tIns="45948" rIns="91895" bIns="45948" numCol="1" anchor="t" anchorCtr="0" compatLnSpc="1">
            <a:prstTxWarp prst="textNoShape">
              <a:avLst/>
            </a:prstTxWarp>
          </a:bodyPr>
          <a:lstStyle>
            <a:lvl1pPr algn="r" defTabSz="918305">
              <a:defRPr sz="1300">
                <a:latin typeface="Arial" charset="0"/>
              </a:defRPr>
            </a:lvl1pPr>
          </a:lstStyle>
          <a:p>
            <a:endParaRPr lang="en-GB"/>
          </a:p>
        </p:txBody>
      </p:sp>
      <p:sp>
        <p:nvSpPr>
          <p:cNvPr id="1178628" name="Rectangle 4"/>
          <p:cNvSpPr>
            <a:spLocks noGrp="1" noChangeArrowheads="1"/>
          </p:cNvSpPr>
          <p:nvPr>
            <p:ph type="ftr" sz="quarter" idx="2"/>
          </p:nvPr>
        </p:nvSpPr>
        <p:spPr bwMode="auto">
          <a:xfrm>
            <a:off x="1" y="6453036"/>
            <a:ext cx="4298399" cy="340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95" tIns="45948" rIns="91895" bIns="45948" numCol="1" anchor="b" anchorCtr="0" compatLnSpc="1">
            <a:prstTxWarp prst="textNoShape">
              <a:avLst/>
            </a:prstTxWarp>
          </a:bodyPr>
          <a:lstStyle>
            <a:lvl1pPr defTabSz="918305">
              <a:defRPr sz="1300">
                <a:latin typeface="Arial" charset="0"/>
              </a:defRPr>
            </a:lvl1pPr>
          </a:lstStyle>
          <a:p>
            <a:endParaRPr lang="en-GB"/>
          </a:p>
        </p:txBody>
      </p:sp>
      <p:sp>
        <p:nvSpPr>
          <p:cNvPr id="1178629" name="Rectangle 5"/>
          <p:cNvSpPr>
            <a:spLocks noGrp="1" noChangeArrowheads="1"/>
          </p:cNvSpPr>
          <p:nvPr>
            <p:ph type="sldNum" sz="quarter" idx="3"/>
          </p:nvPr>
        </p:nvSpPr>
        <p:spPr bwMode="auto">
          <a:xfrm>
            <a:off x="5618085" y="6453036"/>
            <a:ext cx="4298399" cy="340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95" tIns="45948" rIns="91895" bIns="45948" numCol="1" anchor="b" anchorCtr="0" compatLnSpc="1">
            <a:prstTxWarp prst="textNoShape">
              <a:avLst/>
            </a:prstTxWarp>
          </a:bodyPr>
          <a:lstStyle>
            <a:lvl1pPr algn="r" defTabSz="918305">
              <a:defRPr sz="1300">
                <a:latin typeface="Arial" charset="0"/>
              </a:defRPr>
            </a:lvl1pPr>
          </a:lstStyle>
          <a:p>
            <a:fld id="{5560B333-F6E8-44E5-B158-5561D0F829F1}" type="slidenum">
              <a:rPr lang="en-GB"/>
              <a:pPr/>
              <a:t>‹#›</a:t>
            </a:fld>
            <a:endParaRPr lang="en-GB"/>
          </a:p>
        </p:txBody>
      </p:sp>
    </p:spTree>
    <p:extLst>
      <p:ext uri="{BB962C8B-B14F-4D97-AF65-F5344CB8AC3E}">
        <p14:creationId xmlns:p14="http://schemas.microsoft.com/office/powerpoint/2010/main" val="22659601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5298" name="Rectangle 2"/>
          <p:cNvSpPr>
            <a:spLocks noGrp="1" noChangeArrowheads="1"/>
          </p:cNvSpPr>
          <p:nvPr>
            <p:ph type="hdr" sz="quarter"/>
          </p:nvPr>
        </p:nvSpPr>
        <p:spPr bwMode="auto">
          <a:xfrm>
            <a:off x="1" y="1"/>
            <a:ext cx="4298399" cy="34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95" tIns="45948" rIns="91895" bIns="45948" numCol="1" anchor="t" anchorCtr="0" compatLnSpc="1">
            <a:prstTxWarp prst="textNoShape">
              <a:avLst/>
            </a:prstTxWarp>
          </a:bodyPr>
          <a:lstStyle>
            <a:lvl1pPr defTabSz="918305">
              <a:defRPr sz="1300">
                <a:latin typeface="Arial" charset="0"/>
              </a:defRPr>
            </a:lvl1pPr>
          </a:lstStyle>
          <a:p>
            <a:endParaRPr lang="en-GB"/>
          </a:p>
        </p:txBody>
      </p:sp>
      <p:sp>
        <p:nvSpPr>
          <p:cNvPr id="1335299" name="Rectangle 3"/>
          <p:cNvSpPr>
            <a:spLocks noGrp="1" noChangeArrowheads="1"/>
          </p:cNvSpPr>
          <p:nvPr>
            <p:ph type="dt" idx="1"/>
          </p:nvPr>
        </p:nvSpPr>
        <p:spPr bwMode="auto">
          <a:xfrm>
            <a:off x="5618085" y="1"/>
            <a:ext cx="4298399" cy="340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95" tIns="45948" rIns="91895" bIns="45948" numCol="1" anchor="t" anchorCtr="0" compatLnSpc="1">
            <a:prstTxWarp prst="textNoShape">
              <a:avLst/>
            </a:prstTxWarp>
          </a:bodyPr>
          <a:lstStyle>
            <a:lvl1pPr algn="r" defTabSz="918305">
              <a:defRPr sz="1300">
                <a:latin typeface="Arial" charset="0"/>
              </a:defRPr>
            </a:lvl1pPr>
          </a:lstStyle>
          <a:p>
            <a:endParaRPr lang="en-GB"/>
          </a:p>
        </p:txBody>
      </p:sp>
      <p:sp>
        <p:nvSpPr>
          <p:cNvPr id="1335300" name="Rectangle 4"/>
          <p:cNvSpPr>
            <a:spLocks noGrp="1" noRot="1" noChangeAspect="1" noChangeArrowheads="1" noTextEdit="1"/>
          </p:cNvSpPr>
          <p:nvPr>
            <p:ph type="sldImg" idx="2"/>
          </p:nvPr>
        </p:nvSpPr>
        <p:spPr bwMode="auto">
          <a:xfrm>
            <a:off x="3262313" y="509588"/>
            <a:ext cx="3398837" cy="254793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5301" name="Rectangle 5"/>
          <p:cNvSpPr>
            <a:spLocks noGrp="1" noChangeArrowheads="1"/>
          </p:cNvSpPr>
          <p:nvPr>
            <p:ph type="body" sz="quarter" idx="3"/>
          </p:nvPr>
        </p:nvSpPr>
        <p:spPr bwMode="auto">
          <a:xfrm>
            <a:off x="991428" y="3228100"/>
            <a:ext cx="7935847" cy="3057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95" tIns="45948" rIns="91895" bIns="45948"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335302" name="Rectangle 6"/>
          <p:cNvSpPr>
            <a:spLocks noGrp="1" noChangeArrowheads="1"/>
          </p:cNvSpPr>
          <p:nvPr>
            <p:ph type="ftr" sz="quarter" idx="4"/>
          </p:nvPr>
        </p:nvSpPr>
        <p:spPr bwMode="auto">
          <a:xfrm>
            <a:off x="1" y="6453036"/>
            <a:ext cx="4298399" cy="340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95" tIns="45948" rIns="91895" bIns="45948" numCol="1" anchor="b" anchorCtr="0" compatLnSpc="1">
            <a:prstTxWarp prst="textNoShape">
              <a:avLst/>
            </a:prstTxWarp>
          </a:bodyPr>
          <a:lstStyle>
            <a:lvl1pPr defTabSz="918305">
              <a:defRPr sz="1300">
                <a:latin typeface="Arial" charset="0"/>
              </a:defRPr>
            </a:lvl1pPr>
          </a:lstStyle>
          <a:p>
            <a:endParaRPr lang="en-GB"/>
          </a:p>
        </p:txBody>
      </p:sp>
      <p:sp>
        <p:nvSpPr>
          <p:cNvPr id="1335303" name="Rectangle 7"/>
          <p:cNvSpPr>
            <a:spLocks noGrp="1" noChangeArrowheads="1"/>
          </p:cNvSpPr>
          <p:nvPr>
            <p:ph type="sldNum" sz="quarter" idx="5"/>
          </p:nvPr>
        </p:nvSpPr>
        <p:spPr bwMode="auto">
          <a:xfrm>
            <a:off x="5618085" y="6453036"/>
            <a:ext cx="4298399" cy="340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95" tIns="45948" rIns="91895" bIns="45948" numCol="1" anchor="b" anchorCtr="0" compatLnSpc="1">
            <a:prstTxWarp prst="textNoShape">
              <a:avLst/>
            </a:prstTxWarp>
          </a:bodyPr>
          <a:lstStyle>
            <a:lvl1pPr algn="r" defTabSz="918305">
              <a:defRPr sz="1300">
                <a:latin typeface="Arial" charset="0"/>
              </a:defRPr>
            </a:lvl1pPr>
          </a:lstStyle>
          <a:p>
            <a:fld id="{7CED2A79-8061-4174-884D-EEDD5A289805}" type="slidenum">
              <a:rPr lang="en-GB"/>
              <a:pPr/>
              <a:t>‹#›</a:t>
            </a:fld>
            <a:endParaRPr lang="en-GB"/>
          </a:p>
        </p:txBody>
      </p:sp>
    </p:spTree>
    <p:extLst>
      <p:ext uri="{BB962C8B-B14F-4D97-AF65-F5344CB8AC3E}">
        <p14:creationId xmlns:p14="http://schemas.microsoft.com/office/powerpoint/2010/main" val="356441545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CF401C-CF20-4283-8245-66C5E5F0137E}" type="slidenum">
              <a:rPr lang="en-GB"/>
              <a:pPr/>
              <a:t>1</a:t>
            </a:fld>
            <a:endParaRPr lang="en-GB"/>
          </a:p>
        </p:txBody>
      </p:sp>
      <p:sp>
        <p:nvSpPr>
          <p:cNvPr id="1359874" name="Rectangle 2"/>
          <p:cNvSpPr>
            <a:spLocks noGrp="1" noRot="1" noChangeAspect="1" noChangeArrowheads="1" noTextEdit="1"/>
          </p:cNvSpPr>
          <p:nvPr>
            <p:ph type="sldImg"/>
          </p:nvPr>
        </p:nvSpPr>
        <p:spPr>
          <a:ln/>
        </p:spPr>
      </p:sp>
      <p:sp>
        <p:nvSpPr>
          <p:cNvPr id="135987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17ADBD-A7D2-4223-9AFB-5A4792702C48}" type="slidenum">
              <a:rPr lang="en-GB"/>
              <a:pPr/>
              <a:t>10</a:t>
            </a:fld>
            <a:endParaRPr lang="en-GB"/>
          </a:p>
        </p:txBody>
      </p:sp>
      <p:sp>
        <p:nvSpPr>
          <p:cNvPr id="1364994" name="Rectangle 2"/>
          <p:cNvSpPr>
            <a:spLocks noGrp="1" noRot="1" noChangeAspect="1" noChangeArrowheads="1" noTextEdit="1"/>
          </p:cNvSpPr>
          <p:nvPr>
            <p:ph type="sldImg"/>
          </p:nvPr>
        </p:nvSpPr>
        <p:spPr>
          <a:ln/>
        </p:spPr>
      </p:sp>
      <p:sp>
        <p:nvSpPr>
          <p:cNvPr id="136499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6A7D04-E452-4E7B-80F0-32D5D51E307E}" type="slidenum">
              <a:rPr lang="en-GB"/>
              <a:pPr/>
              <a:t>100</a:t>
            </a:fld>
            <a:endParaRPr lang="en-GB"/>
          </a:p>
        </p:txBody>
      </p:sp>
      <p:sp>
        <p:nvSpPr>
          <p:cNvPr id="1459202" name="Rectangle 2"/>
          <p:cNvSpPr>
            <a:spLocks noGrp="1" noRot="1" noChangeAspect="1" noChangeArrowheads="1" noTextEdit="1"/>
          </p:cNvSpPr>
          <p:nvPr>
            <p:ph type="sldImg"/>
          </p:nvPr>
        </p:nvSpPr>
        <p:spPr>
          <a:ln/>
        </p:spPr>
      </p:sp>
      <p:sp>
        <p:nvSpPr>
          <p:cNvPr id="145920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7934D3-2E18-4E93-B9F8-6640A0F27608}" type="slidenum">
              <a:rPr lang="en-GB"/>
              <a:pPr/>
              <a:t>101</a:t>
            </a:fld>
            <a:endParaRPr lang="en-GB"/>
          </a:p>
        </p:txBody>
      </p:sp>
      <p:sp>
        <p:nvSpPr>
          <p:cNvPr id="1460226" name="Rectangle 2"/>
          <p:cNvSpPr>
            <a:spLocks noGrp="1" noRot="1" noChangeAspect="1" noChangeArrowheads="1" noTextEdit="1"/>
          </p:cNvSpPr>
          <p:nvPr>
            <p:ph type="sldImg"/>
          </p:nvPr>
        </p:nvSpPr>
        <p:spPr>
          <a:ln/>
        </p:spPr>
      </p:sp>
      <p:sp>
        <p:nvSpPr>
          <p:cNvPr id="146022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F9FFC9-6FBE-4179-B42D-015C4AA7D8FE}" type="slidenum">
              <a:rPr lang="en-GB"/>
              <a:pPr/>
              <a:t>102</a:t>
            </a:fld>
            <a:endParaRPr lang="en-GB"/>
          </a:p>
        </p:txBody>
      </p:sp>
      <p:sp>
        <p:nvSpPr>
          <p:cNvPr id="1461250" name="Rectangle 2"/>
          <p:cNvSpPr>
            <a:spLocks noGrp="1" noRot="1" noChangeAspect="1" noChangeArrowheads="1" noTextEdit="1"/>
          </p:cNvSpPr>
          <p:nvPr>
            <p:ph type="sldImg"/>
          </p:nvPr>
        </p:nvSpPr>
        <p:spPr>
          <a:ln/>
        </p:spPr>
      </p:sp>
      <p:sp>
        <p:nvSpPr>
          <p:cNvPr id="146125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299F12-A034-472F-BF4F-5F9B06A85BC4}" type="slidenum">
              <a:rPr lang="en-GB"/>
              <a:pPr/>
              <a:t>103</a:t>
            </a:fld>
            <a:endParaRPr lang="en-GB"/>
          </a:p>
        </p:txBody>
      </p:sp>
      <p:sp>
        <p:nvSpPr>
          <p:cNvPr id="1462274" name="Rectangle 2"/>
          <p:cNvSpPr>
            <a:spLocks noGrp="1" noRot="1" noChangeAspect="1" noChangeArrowheads="1" noTextEdit="1"/>
          </p:cNvSpPr>
          <p:nvPr>
            <p:ph type="sldImg"/>
          </p:nvPr>
        </p:nvSpPr>
        <p:spPr>
          <a:ln/>
        </p:spPr>
      </p:sp>
      <p:sp>
        <p:nvSpPr>
          <p:cNvPr id="146227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2CCFEA-A020-4E7C-98F8-2AF82268C083}" type="slidenum">
              <a:rPr lang="en-GB"/>
              <a:pPr/>
              <a:t>104</a:t>
            </a:fld>
            <a:endParaRPr lang="en-GB"/>
          </a:p>
        </p:txBody>
      </p:sp>
      <p:sp>
        <p:nvSpPr>
          <p:cNvPr id="1463298" name="Rectangle 2"/>
          <p:cNvSpPr>
            <a:spLocks noGrp="1" noRot="1" noChangeAspect="1" noChangeArrowheads="1" noTextEdit="1"/>
          </p:cNvSpPr>
          <p:nvPr>
            <p:ph type="sldImg"/>
          </p:nvPr>
        </p:nvSpPr>
        <p:spPr>
          <a:ln/>
        </p:spPr>
      </p:sp>
      <p:sp>
        <p:nvSpPr>
          <p:cNvPr id="146329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7D2FDB-32AC-402A-BAD1-20FDBEB217D9}" type="slidenum">
              <a:rPr lang="en-GB"/>
              <a:pPr/>
              <a:t>105</a:t>
            </a:fld>
            <a:endParaRPr lang="en-GB"/>
          </a:p>
        </p:txBody>
      </p:sp>
      <p:sp>
        <p:nvSpPr>
          <p:cNvPr id="1464322" name="Rectangle 2"/>
          <p:cNvSpPr>
            <a:spLocks noGrp="1" noRot="1" noChangeAspect="1" noChangeArrowheads="1" noTextEdit="1"/>
          </p:cNvSpPr>
          <p:nvPr>
            <p:ph type="sldImg"/>
          </p:nvPr>
        </p:nvSpPr>
        <p:spPr>
          <a:ln/>
        </p:spPr>
      </p:sp>
      <p:sp>
        <p:nvSpPr>
          <p:cNvPr id="146432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DFA059-1721-4BEB-868C-8AECB366D7E8}" type="slidenum">
              <a:rPr lang="en-GB"/>
              <a:pPr/>
              <a:t>106</a:t>
            </a:fld>
            <a:endParaRPr lang="en-GB"/>
          </a:p>
        </p:txBody>
      </p:sp>
      <p:sp>
        <p:nvSpPr>
          <p:cNvPr id="1465346" name="Rectangle 2"/>
          <p:cNvSpPr>
            <a:spLocks noGrp="1" noRot="1" noChangeAspect="1" noChangeArrowheads="1" noTextEdit="1"/>
          </p:cNvSpPr>
          <p:nvPr>
            <p:ph type="sldImg"/>
          </p:nvPr>
        </p:nvSpPr>
        <p:spPr>
          <a:ln/>
        </p:spPr>
      </p:sp>
      <p:sp>
        <p:nvSpPr>
          <p:cNvPr id="146534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FB7AED-5143-4306-B2DB-ECDCE6C63187}" type="slidenum">
              <a:rPr lang="en-GB"/>
              <a:pPr/>
              <a:t>107</a:t>
            </a:fld>
            <a:endParaRPr lang="en-GB"/>
          </a:p>
        </p:txBody>
      </p:sp>
      <p:sp>
        <p:nvSpPr>
          <p:cNvPr id="1466370" name="Rectangle 2"/>
          <p:cNvSpPr>
            <a:spLocks noGrp="1" noRot="1" noChangeAspect="1" noChangeArrowheads="1" noTextEdit="1"/>
          </p:cNvSpPr>
          <p:nvPr>
            <p:ph type="sldImg"/>
          </p:nvPr>
        </p:nvSpPr>
        <p:spPr>
          <a:ln/>
        </p:spPr>
      </p:sp>
      <p:sp>
        <p:nvSpPr>
          <p:cNvPr id="146637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5873F9-E088-40AA-8C52-2F1AAF0CEBBE}" type="slidenum">
              <a:rPr lang="en-GB"/>
              <a:pPr/>
              <a:t>108</a:t>
            </a:fld>
            <a:endParaRPr lang="en-GB"/>
          </a:p>
        </p:txBody>
      </p:sp>
      <p:sp>
        <p:nvSpPr>
          <p:cNvPr id="1467394" name="Rectangle 2"/>
          <p:cNvSpPr>
            <a:spLocks noGrp="1" noRot="1" noChangeAspect="1" noChangeArrowheads="1" noTextEdit="1"/>
          </p:cNvSpPr>
          <p:nvPr>
            <p:ph type="sldImg"/>
          </p:nvPr>
        </p:nvSpPr>
        <p:spPr>
          <a:ln/>
        </p:spPr>
      </p:sp>
      <p:sp>
        <p:nvSpPr>
          <p:cNvPr id="146739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23B3A3-D54B-40BB-AC7A-A163F21C6ED2}" type="slidenum">
              <a:rPr lang="en-GB"/>
              <a:pPr/>
              <a:t>109</a:t>
            </a:fld>
            <a:endParaRPr lang="en-GB"/>
          </a:p>
        </p:txBody>
      </p:sp>
      <p:sp>
        <p:nvSpPr>
          <p:cNvPr id="1468418" name="Rectangle 2"/>
          <p:cNvSpPr>
            <a:spLocks noGrp="1" noRot="1" noChangeAspect="1" noChangeArrowheads="1" noTextEdit="1"/>
          </p:cNvSpPr>
          <p:nvPr>
            <p:ph type="sldImg"/>
          </p:nvPr>
        </p:nvSpPr>
        <p:spPr>
          <a:ln/>
        </p:spPr>
      </p:sp>
      <p:sp>
        <p:nvSpPr>
          <p:cNvPr id="146841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C7A364-E607-48A2-BAE9-ED981BFB1C4E}" type="slidenum">
              <a:rPr lang="en-GB"/>
              <a:pPr/>
              <a:t>11</a:t>
            </a:fld>
            <a:endParaRPr lang="en-GB"/>
          </a:p>
        </p:txBody>
      </p:sp>
      <p:sp>
        <p:nvSpPr>
          <p:cNvPr id="1366018" name="Rectangle 2"/>
          <p:cNvSpPr>
            <a:spLocks noGrp="1" noRot="1" noChangeAspect="1" noChangeArrowheads="1" noTextEdit="1"/>
          </p:cNvSpPr>
          <p:nvPr>
            <p:ph type="sldImg"/>
          </p:nvPr>
        </p:nvSpPr>
        <p:spPr>
          <a:ln/>
        </p:spPr>
      </p:sp>
      <p:sp>
        <p:nvSpPr>
          <p:cNvPr id="136601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C5E0EF-47A7-4186-A481-1B46F3EBFEA8}" type="slidenum">
              <a:rPr lang="en-GB"/>
              <a:pPr/>
              <a:t>110</a:t>
            </a:fld>
            <a:endParaRPr lang="en-GB"/>
          </a:p>
        </p:txBody>
      </p:sp>
      <p:sp>
        <p:nvSpPr>
          <p:cNvPr id="1469442" name="Rectangle 2"/>
          <p:cNvSpPr>
            <a:spLocks noGrp="1" noRot="1" noChangeAspect="1" noChangeArrowheads="1" noTextEdit="1"/>
          </p:cNvSpPr>
          <p:nvPr>
            <p:ph type="sldImg"/>
          </p:nvPr>
        </p:nvSpPr>
        <p:spPr>
          <a:ln/>
        </p:spPr>
      </p:sp>
      <p:sp>
        <p:nvSpPr>
          <p:cNvPr id="146944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2CC3F9-BDFD-45D8-B5FD-C0BF0B86638A}" type="slidenum">
              <a:rPr lang="en-GB"/>
              <a:pPr/>
              <a:t>111</a:t>
            </a:fld>
            <a:endParaRPr lang="en-GB"/>
          </a:p>
        </p:txBody>
      </p:sp>
      <p:sp>
        <p:nvSpPr>
          <p:cNvPr id="1485826" name="Rectangle 2"/>
          <p:cNvSpPr>
            <a:spLocks noGrp="1" noRot="1" noChangeAspect="1" noChangeArrowheads="1" noTextEdit="1"/>
          </p:cNvSpPr>
          <p:nvPr>
            <p:ph type="sldImg"/>
          </p:nvPr>
        </p:nvSpPr>
        <p:spPr>
          <a:ln/>
        </p:spPr>
      </p:sp>
      <p:sp>
        <p:nvSpPr>
          <p:cNvPr id="148582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E315AD-CAC8-4544-95A6-9A104F810240}" type="slidenum">
              <a:rPr lang="en-GB"/>
              <a:pPr/>
              <a:t>112</a:t>
            </a:fld>
            <a:endParaRPr lang="en-GB"/>
          </a:p>
        </p:txBody>
      </p:sp>
      <p:sp>
        <p:nvSpPr>
          <p:cNvPr id="1470466" name="Rectangle 2"/>
          <p:cNvSpPr>
            <a:spLocks noGrp="1" noRot="1" noChangeAspect="1" noChangeArrowheads="1" noTextEdit="1"/>
          </p:cNvSpPr>
          <p:nvPr>
            <p:ph type="sldImg"/>
          </p:nvPr>
        </p:nvSpPr>
        <p:spPr>
          <a:ln/>
        </p:spPr>
      </p:sp>
      <p:sp>
        <p:nvSpPr>
          <p:cNvPr id="147046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ECB5C1-B78D-46D4-BA18-5269B4CB46F2}" type="slidenum">
              <a:rPr lang="en-GB"/>
              <a:pPr/>
              <a:t>113</a:t>
            </a:fld>
            <a:endParaRPr lang="en-GB"/>
          </a:p>
        </p:txBody>
      </p:sp>
      <p:sp>
        <p:nvSpPr>
          <p:cNvPr id="1471490" name="Rectangle 2"/>
          <p:cNvSpPr>
            <a:spLocks noGrp="1" noRot="1" noChangeAspect="1" noChangeArrowheads="1" noTextEdit="1"/>
          </p:cNvSpPr>
          <p:nvPr>
            <p:ph type="sldImg"/>
          </p:nvPr>
        </p:nvSpPr>
        <p:spPr>
          <a:ln/>
        </p:spPr>
      </p:sp>
      <p:sp>
        <p:nvSpPr>
          <p:cNvPr id="147149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0774DF-5325-465F-8379-4F91EA8FFC36}" type="slidenum">
              <a:rPr lang="en-GB"/>
              <a:pPr/>
              <a:t>114</a:t>
            </a:fld>
            <a:endParaRPr lang="en-GB"/>
          </a:p>
        </p:txBody>
      </p:sp>
      <p:sp>
        <p:nvSpPr>
          <p:cNvPr id="1472514" name="Rectangle 2"/>
          <p:cNvSpPr>
            <a:spLocks noGrp="1" noRot="1" noChangeAspect="1" noChangeArrowheads="1" noTextEdit="1"/>
          </p:cNvSpPr>
          <p:nvPr>
            <p:ph type="sldImg"/>
          </p:nvPr>
        </p:nvSpPr>
        <p:spPr>
          <a:ln/>
        </p:spPr>
      </p:sp>
      <p:sp>
        <p:nvSpPr>
          <p:cNvPr id="147251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85E429-F403-4E13-A220-4AED84AAAEC7}" type="slidenum">
              <a:rPr lang="en-GB"/>
              <a:pPr/>
              <a:t>115</a:t>
            </a:fld>
            <a:endParaRPr lang="en-GB"/>
          </a:p>
        </p:txBody>
      </p:sp>
      <p:sp>
        <p:nvSpPr>
          <p:cNvPr id="1473538" name="Rectangle 2"/>
          <p:cNvSpPr>
            <a:spLocks noGrp="1" noRot="1" noChangeAspect="1" noChangeArrowheads="1" noTextEdit="1"/>
          </p:cNvSpPr>
          <p:nvPr>
            <p:ph type="sldImg"/>
          </p:nvPr>
        </p:nvSpPr>
        <p:spPr>
          <a:ln/>
        </p:spPr>
      </p:sp>
      <p:sp>
        <p:nvSpPr>
          <p:cNvPr id="147353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056F29-BD50-4E07-9379-744D5E0E42FB}" type="slidenum">
              <a:rPr lang="en-GB"/>
              <a:pPr/>
              <a:t>116</a:t>
            </a:fld>
            <a:endParaRPr lang="en-GB"/>
          </a:p>
        </p:txBody>
      </p:sp>
      <p:sp>
        <p:nvSpPr>
          <p:cNvPr id="1474562" name="Rectangle 2"/>
          <p:cNvSpPr>
            <a:spLocks noGrp="1" noRot="1" noChangeAspect="1" noChangeArrowheads="1" noTextEdit="1"/>
          </p:cNvSpPr>
          <p:nvPr>
            <p:ph type="sldImg"/>
          </p:nvPr>
        </p:nvSpPr>
        <p:spPr>
          <a:ln/>
        </p:spPr>
      </p:sp>
      <p:sp>
        <p:nvSpPr>
          <p:cNvPr id="147456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CEC297-C402-4BA5-B2E8-78AE69BEE87C}" type="slidenum">
              <a:rPr lang="en-GB"/>
              <a:pPr/>
              <a:t>117</a:t>
            </a:fld>
            <a:endParaRPr lang="en-GB"/>
          </a:p>
        </p:txBody>
      </p:sp>
      <p:sp>
        <p:nvSpPr>
          <p:cNvPr id="1475586" name="Rectangle 2"/>
          <p:cNvSpPr>
            <a:spLocks noGrp="1" noRot="1" noChangeAspect="1" noChangeArrowheads="1" noTextEdit="1"/>
          </p:cNvSpPr>
          <p:nvPr>
            <p:ph type="sldImg"/>
          </p:nvPr>
        </p:nvSpPr>
        <p:spPr>
          <a:ln/>
        </p:spPr>
      </p:sp>
      <p:sp>
        <p:nvSpPr>
          <p:cNvPr id="147558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F60D88-EB3C-4DF4-8545-20689D5050BD}" type="slidenum">
              <a:rPr lang="en-GB"/>
              <a:pPr/>
              <a:t>118</a:t>
            </a:fld>
            <a:endParaRPr lang="en-GB"/>
          </a:p>
        </p:txBody>
      </p:sp>
      <p:sp>
        <p:nvSpPr>
          <p:cNvPr id="1477634" name="Rectangle 2"/>
          <p:cNvSpPr>
            <a:spLocks noGrp="1" noRot="1" noChangeAspect="1" noChangeArrowheads="1" noTextEdit="1"/>
          </p:cNvSpPr>
          <p:nvPr>
            <p:ph type="sldImg"/>
          </p:nvPr>
        </p:nvSpPr>
        <p:spPr>
          <a:ln/>
        </p:spPr>
      </p:sp>
      <p:sp>
        <p:nvSpPr>
          <p:cNvPr id="147763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B65F97-6DCC-4A36-AFFA-F71C42DF4547}" type="slidenum">
              <a:rPr lang="en-GB"/>
              <a:pPr/>
              <a:t>12</a:t>
            </a:fld>
            <a:endParaRPr lang="en-GB"/>
          </a:p>
        </p:txBody>
      </p:sp>
      <p:sp>
        <p:nvSpPr>
          <p:cNvPr id="1367042" name="Rectangle 2"/>
          <p:cNvSpPr>
            <a:spLocks noGrp="1" noRot="1" noChangeAspect="1" noChangeArrowheads="1" noTextEdit="1"/>
          </p:cNvSpPr>
          <p:nvPr>
            <p:ph type="sldImg"/>
          </p:nvPr>
        </p:nvSpPr>
        <p:spPr>
          <a:ln/>
        </p:spPr>
      </p:sp>
      <p:sp>
        <p:nvSpPr>
          <p:cNvPr id="136704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787AF3-F305-493E-8B8E-A4B2F1BA8C5A}" type="slidenum">
              <a:rPr lang="en-GB"/>
              <a:pPr/>
              <a:t>13</a:t>
            </a:fld>
            <a:endParaRPr lang="en-GB"/>
          </a:p>
        </p:txBody>
      </p:sp>
      <p:sp>
        <p:nvSpPr>
          <p:cNvPr id="1371138" name="Rectangle 2"/>
          <p:cNvSpPr>
            <a:spLocks noGrp="1" noRot="1" noChangeAspect="1" noChangeArrowheads="1" noTextEdit="1"/>
          </p:cNvSpPr>
          <p:nvPr>
            <p:ph type="sldImg"/>
          </p:nvPr>
        </p:nvSpPr>
        <p:spPr>
          <a:ln/>
        </p:spPr>
      </p:sp>
      <p:sp>
        <p:nvSpPr>
          <p:cNvPr id="137113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87441A-6444-4BA0-8FE4-29EE3E4DB323}" type="slidenum">
              <a:rPr lang="en-GB"/>
              <a:pPr/>
              <a:t>14</a:t>
            </a:fld>
            <a:endParaRPr lang="en-GB"/>
          </a:p>
        </p:txBody>
      </p:sp>
      <p:sp>
        <p:nvSpPr>
          <p:cNvPr id="1372162" name="Rectangle 2"/>
          <p:cNvSpPr>
            <a:spLocks noGrp="1" noRot="1" noChangeAspect="1" noChangeArrowheads="1" noTextEdit="1"/>
          </p:cNvSpPr>
          <p:nvPr>
            <p:ph type="sldImg"/>
          </p:nvPr>
        </p:nvSpPr>
        <p:spPr>
          <a:ln/>
        </p:spPr>
      </p:sp>
      <p:sp>
        <p:nvSpPr>
          <p:cNvPr id="137216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B4211C-55AF-41F8-9602-B3E7F37D92F9}" type="slidenum">
              <a:rPr lang="en-GB"/>
              <a:pPr/>
              <a:t>15</a:t>
            </a:fld>
            <a:endParaRPr lang="en-GB"/>
          </a:p>
        </p:txBody>
      </p:sp>
      <p:sp>
        <p:nvSpPr>
          <p:cNvPr id="1373186" name="Rectangle 2"/>
          <p:cNvSpPr>
            <a:spLocks noGrp="1" noRot="1" noChangeAspect="1" noChangeArrowheads="1" noTextEdit="1"/>
          </p:cNvSpPr>
          <p:nvPr>
            <p:ph type="sldImg"/>
          </p:nvPr>
        </p:nvSpPr>
        <p:spPr>
          <a:ln/>
        </p:spPr>
      </p:sp>
      <p:sp>
        <p:nvSpPr>
          <p:cNvPr id="137318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FE4017-A31A-4B35-8BC6-83652B81A852}" type="slidenum">
              <a:rPr lang="en-GB"/>
              <a:pPr/>
              <a:t>16</a:t>
            </a:fld>
            <a:endParaRPr lang="en-GB"/>
          </a:p>
        </p:txBody>
      </p:sp>
      <p:sp>
        <p:nvSpPr>
          <p:cNvPr id="1374210" name="Rectangle 2"/>
          <p:cNvSpPr>
            <a:spLocks noGrp="1" noRot="1" noChangeAspect="1" noChangeArrowheads="1" noTextEdit="1"/>
          </p:cNvSpPr>
          <p:nvPr>
            <p:ph type="sldImg"/>
          </p:nvPr>
        </p:nvSpPr>
        <p:spPr>
          <a:ln/>
        </p:spPr>
      </p:sp>
      <p:sp>
        <p:nvSpPr>
          <p:cNvPr id="137421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ED2BA0-2FA9-4F72-82DF-2B22A40FFD24}" type="slidenum">
              <a:rPr lang="en-GB"/>
              <a:pPr/>
              <a:t>17</a:t>
            </a:fld>
            <a:endParaRPr lang="en-GB"/>
          </a:p>
        </p:txBody>
      </p:sp>
      <p:sp>
        <p:nvSpPr>
          <p:cNvPr id="1375234" name="Rectangle 2"/>
          <p:cNvSpPr>
            <a:spLocks noGrp="1" noRot="1" noChangeAspect="1" noChangeArrowheads="1" noTextEdit="1"/>
          </p:cNvSpPr>
          <p:nvPr>
            <p:ph type="sldImg"/>
          </p:nvPr>
        </p:nvSpPr>
        <p:spPr>
          <a:ln/>
        </p:spPr>
      </p:sp>
      <p:sp>
        <p:nvSpPr>
          <p:cNvPr id="137523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EC6B2B-063A-4DF1-B539-B4D8B3340187}" type="slidenum">
              <a:rPr lang="en-GB"/>
              <a:pPr/>
              <a:t>18</a:t>
            </a:fld>
            <a:endParaRPr lang="en-GB"/>
          </a:p>
        </p:txBody>
      </p:sp>
      <p:sp>
        <p:nvSpPr>
          <p:cNvPr id="1376258" name="Rectangle 2"/>
          <p:cNvSpPr>
            <a:spLocks noGrp="1" noRot="1" noChangeAspect="1" noChangeArrowheads="1" noTextEdit="1"/>
          </p:cNvSpPr>
          <p:nvPr>
            <p:ph type="sldImg"/>
          </p:nvPr>
        </p:nvSpPr>
        <p:spPr>
          <a:ln/>
        </p:spPr>
      </p:sp>
      <p:sp>
        <p:nvSpPr>
          <p:cNvPr id="137625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4F8881-7968-466D-8541-6AE4C0D81805}" type="slidenum">
              <a:rPr lang="en-GB"/>
              <a:pPr/>
              <a:t>19</a:t>
            </a:fld>
            <a:endParaRPr lang="en-GB"/>
          </a:p>
        </p:txBody>
      </p:sp>
      <p:sp>
        <p:nvSpPr>
          <p:cNvPr id="1377282" name="Rectangle 2"/>
          <p:cNvSpPr>
            <a:spLocks noGrp="1" noRot="1" noChangeAspect="1" noChangeArrowheads="1" noTextEdit="1"/>
          </p:cNvSpPr>
          <p:nvPr>
            <p:ph type="sldImg"/>
          </p:nvPr>
        </p:nvSpPr>
        <p:spPr>
          <a:ln/>
        </p:spPr>
      </p:sp>
      <p:sp>
        <p:nvSpPr>
          <p:cNvPr id="137728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AA9F86-FC7C-4408-A6FC-2D41E6CC0986}" type="slidenum">
              <a:rPr lang="en-GB"/>
              <a:pPr/>
              <a:t>2</a:t>
            </a:fld>
            <a:endParaRPr lang="en-GB"/>
          </a:p>
        </p:txBody>
      </p:sp>
      <p:sp>
        <p:nvSpPr>
          <p:cNvPr id="1360898" name="Rectangle 2"/>
          <p:cNvSpPr>
            <a:spLocks noGrp="1" noRot="1" noChangeAspect="1" noChangeArrowheads="1" noTextEdit="1"/>
          </p:cNvSpPr>
          <p:nvPr>
            <p:ph type="sldImg"/>
          </p:nvPr>
        </p:nvSpPr>
        <p:spPr>
          <a:ln/>
        </p:spPr>
      </p:sp>
      <p:sp>
        <p:nvSpPr>
          <p:cNvPr id="136089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93485B-7FBC-45FD-A4CC-C6C681B5CA05}" type="slidenum">
              <a:rPr lang="en-GB"/>
              <a:pPr/>
              <a:t>20</a:t>
            </a:fld>
            <a:endParaRPr lang="en-GB"/>
          </a:p>
        </p:txBody>
      </p:sp>
      <p:sp>
        <p:nvSpPr>
          <p:cNvPr id="1378306" name="Rectangle 2"/>
          <p:cNvSpPr>
            <a:spLocks noGrp="1" noRot="1" noChangeAspect="1" noChangeArrowheads="1" noTextEdit="1"/>
          </p:cNvSpPr>
          <p:nvPr>
            <p:ph type="sldImg"/>
          </p:nvPr>
        </p:nvSpPr>
        <p:spPr>
          <a:ln/>
        </p:spPr>
      </p:sp>
      <p:sp>
        <p:nvSpPr>
          <p:cNvPr id="137830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04E5B7-81AB-4B59-9C39-E41984E35410}" type="slidenum">
              <a:rPr lang="en-GB"/>
              <a:pPr/>
              <a:t>21</a:t>
            </a:fld>
            <a:endParaRPr lang="en-GB"/>
          </a:p>
        </p:txBody>
      </p:sp>
      <p:sp>
        <p:nvSpPr>
          <p:cNvPr id="1379330" name="Rectangle 2"/>
          <p:cNvSpPr>
            <a:spLocks noGrp="1" noRot="1" noChangeAspect="1" noChangeArrowheads="1" noTextEdit="1"/>
          </p:cNvSpPr>
          <p:nvPr>
            <p:ph type="sldImg"/>
          </p:nvPr>
        </p:nvSpPr>
        <p:spPr>
          <a:ln/>
        </p:spPr>
      </p:sp>
      <p:sp>
        <p:nvSpPr>
          <p:cNvPr id="137933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FBCFE7-0DDE-4697-8144-B8059BF2F7CA}" type="slidenum">
              <a:rPr lang="en-GB"/>
              <a:pPr/>
              <a:t>22</a:t>
            </a:fld>
            <a:endParaRPr lang="en-GB"/>
          </a:p>
        </p:txBody>
      </p:sp>
      <p:sp>
        <p:nvSpPr>
          <p:cNvPr id="1380354" name="Rectangle 2"/>
          <p:cNvSpPr>
            <a:spLocks noGrp="1" noRot="1" noChangeAspect="1" noChangeArrowheads="1" noTextEdit="1"/>
          </p:cNvSpPr>
          <p:nvPr>
            <p:ph type="sldImg"/>
          </p:nvPr>
        </p:nvSpPr>
        <p:spPr>
          <a:ln/>
        </p:spPr>
      </p:sp>
      <p:sp>
        <p:nvSpPr>
          <p:cNvPr id="138035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F07CC5-2041-4DE8-B09C-3FF6BB3FB572}" type="slidenum">
              <a:rPr lang="en-GB"/>
              <a:pPr/>
              <a:t>23</a:t>
            </a:fld>
            <a:endParaRPr lang="en-GB"/>
          </a:p>
        </p:txBody>
      </p:sp>
      <p:sp>
        <p:nvSpPr>
          <p:cNvPr id="1381378" name="Rectangle 2"/>
          <p:cNvSpPr>
            <a:spLocks noGrp="1" noRot="1" noChangeAspect="1" noChangeArrowheads="1" noTextEdit="1"/>
          </p:cNvSpPr>
          <p:nvPr>
            <p:ph type="sldImg"/>
          </p:nvPr>
        </p:nvSpPr>
        <p:spPr>
          <a:ln/>
        </p:spPr>
      </p:sp>
      <p:sp>
        <p:nvSpPr>
          <p:cNvPr id="138137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512FAB-09C1-4EB9-BBF1-4C25955255BF}" type="slidenum">
              <a:rPr lang="en-GB"/>
              <a:pPr/>
              <a:t>24</a:t>
            </a:fld>
            <a:endParaRPr lang="en-GB"/>
          </a:p>
        </p:txBody>
      </p:sp>
      <p:sp>
        <p:nvSpPr>
          <p:cNvPr id="1382402" name="Rectangle 2"/>
          <p:cNvSpPr>
            <a:spLocks noGrp="1" noRot="1" noChangeAspect="1" noChangeArrowheads="1" noTextEdit="1"/>
          </p:cNvSpPr>
          <p:nvPr>
            <p:ph type="sldImg"/>
          </p:nvPr>
        </p:nvSpPr>
        <p:spPr>
          <a:ln/>
        </p:spPr>
      </p:sp>
      <p:sp>
        <p:nvSpPr>
          <p:cNvPr id="138240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6A17B2-6853-4AC8-902D-6D312996F0AA}" type="slidenum">
              <a:rPr lang="en-GB"/>
              <a:pPr/>
              <a:t>25</a:t>
            </a:fld>
            <a:endParaRPr lang="en-GB"/>
          </a:p>
        </p:txBody>
      </p:sp>
      <p:sp>
        <p:nvSpPr>
          <p:cNvPr id="1383426" name="Rectangle 2"/>
          <p:cNvSpPr>
            <a:spLocks noGrp="1" noRot="1" noChangeAspect="1" noChangeArrowheads="1" noTextEdit="1"/>
          </p:cNvSpPr>
          <p:nvPr>
            <p:ph type="sldImg"/>
          </p:nvPr>
        </p:nvSpPr>
        <p:spPr>
          <a:ln/>
        </p:spPr>
      </p:sp>
      <p:sp>
        <p:nvSpPr>
          <p:cNvPr id="138342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4A7522-2A15-4748-AABF-4B076211E29D}" type="slidenum">
              <a:rPr lang="en-GB"/>
              <a:pPr/>
              <a:t>26</a:t>
            </a:fld>
            <a:endParaRPr lang="en-GB"/>
          </a:p>
        </p:txBody>
      </p:sp>
      <p:sp>
        <p:nvSpPr>
          <p:cNvPr id="1384450" name="Rectangle 2"/>
          <p:cNvSpPr>
            <a:spLocks noGrp="1" noRot="1" noChangeAspect="1" noChangeArrowheads="1" noTextEdit="1"/>
          </p:cNvSpPr>
          <p:nvPr>
            <p:ph type="sldImg"/>
          </p:nvPr>
        </p:nvSpPr>
        <p:spPr>
          <a:ln/>
        </p:spPr>
      </p:sp>
      <p:sp>
        <p:nvSpPr>
          <p:cNvPr id="138445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40C957-8ACE-473B-8B44-88D6D1CB177A}" type="slidenum">
              <a:rPr lang="en-GB"/>
              <a:pPr/>
              <a:t>27</a:t>
            </a:fld>
            <a:endParaRPr lang="en-GB"/>
          </a:p>
        </p:txBody>
      </p:sp>
      <p:sp>
        <p:nvSpPr>
          <p:cNvPr id="1385474" name="Rectangle 2"/>
          <p:cNvSpPr>
            <a:spLocks noGrp="1" noRot="1" noChangeAspect="1" noChangeArrowheads="1" noTextEdit="1"/>
          </p:cNvSpPr>
          <p:nvPr>
            <p:ph type="sldImg"/>
          </p:nvPr>
        </p:nvSpPr>
        <p:spPr>
          <a:ln/>
        </p:spPr>
      </p:sp>
      <p:sp>
        <p:nvSpPr>
          <p:cNvPr id="138547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E936DF-C5A6-4CEE-B861-D17726DE9BFC}" type="slidenum">
              <a:rPr lang="en-GB"/>
              <a:pPr/>
              <a:t>28</a:t>
            </a:fld>
            <a:endParaRPr lang="en-GB"/>
          </a:p>
        </p:txBody>
      </p:sp>
      <p:sp>
        <p:nvSpPr>
          <p:cNvPr id="1386498" name="Rectangle 2"/>
          <p:cNvSpPr>
            <a:spLocks noGrp="1" noRot="1" noChangeAspect="1" noChangeArrowheads="1" noTextEdit="1"/>
          </p:cNvSpPr>
          <p:nvPr>
            <p:ph type="sldImg"/>
          </p:nvPr>
        </p:nvSpPr>
        <p:spPr>
          <a:ln/>
        </p:spPr>
      </p:sp>
      <p:sp>
        <p:nvSpPr>
          <p:cNvPr id="138649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4025D8-B6D8-4835-A354-DCE6C57593C5}" type="slidenum">
              <a:rPr lang="en-GB"/>
              <a:pPr/>
              <a:t>29</a:t>
            </a:fld>
            <a:endParaRPr lang="en-GB"/>
          </a:p>
        </p:txBody>
      </p:sp>
      <p:sp>
        <p:nvSpPr>
          <p:cNvPr id="1387522" name="Rectangle 2"/>
          <p:cNvSpPr>
            <a:spLocks noGrp="1" noRot="1" noChangeAspect="1" noChangeArrowheads="1" noTextEdit="1"/>
          </p:cNvSpPr>
          <p:nvPr>
            <p:ph type="sldImg"/>
          </p:nvPr>
        </p:nvSpPr>
        <p:spPr>
          <a:ln/>
        </p:spPr>
      </p:sp>
      <p:sp>
        <p:nvSpPr>
          <p:cNvPr id="138752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4D43AA-9063-4DC2-820F-6FA9E995394C}" type="slidenum">
              <a:rPr lang="en-GB"/>
              <a:pPr/>
              <a:t>3</a:t>
            </a:fld>
            <a:endParaRPr lang="en-GB"/>
          </a:p>
        </p:txBody>
      </p:sp>
      <p:sp>
        <p:nvSpPr>
          <p:cNvPr id="1361922" name="Rectangle 2"/>
          <p:cNvSpPr>
            <a:spLocks noGrp="1" noRot="1" noChangeAspect="1" noChangeArrowheads="1" noTextEdit="1"/>
          </p:cNvSpPr>
          <p:nvPr>
            <p:ph type="sldImg"/>
          </p:nvPr>
        </p:nvSpPr>
        <p:spPr>
          <a:ln/>
        </p:spPr>
      </p:sp>
      <p:sp>
        <p:nvSpPr>
          <p:cNvPr id="136192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D7FBAE-F369-4C78-B73A-FCCF4C5D55A6}" type="slidenum">
              <a:rPr lang="en-GB"/>
              <a:pPr/>
              <a:t>30</a:t>
            </a:fld>
            <a:endParaRPr lang="en-GB"/>
          </a:p>
        </p:txBody>
      </p:sp>
      <p:sp>
        <p:nvSpPr>
          <p:cNvPr id="1388546" name="Rectangle 2"/>
          <p:cNvSpPr>
            <a:spLocks noGrp="1" noRot="1" noChangeAspect="1" noChangeArrowheads="1" noTextEdit="1"/>
          </p:cNvSpPr>
          <p:nvPr>
            <p:ph type="sldImg"/>
          </p:nvPr>
        </p:nvSpPr>
        <p:spPr>
          <a:ln/>
        </p:spPr>
      </p:sp>
      <p:sp>
        <p:nvSpPr>
          <p:cNvPr id="138854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3AA098-FCBA-4D4B-86E3-0A0F97396E77}" type="slidenum">
              <a:rPr lang="en-GB"/>
              <a:pPr/>
              <a:t>31</a:t>
            </a:fld>
            <a:endParaRPr lang="en-GB"/>
          </a:p>
        </p:txBody>
      </p:sp>
      <p:sp>
        <p:nvSpPr>
          <p:cNvPr id="1389570" name="Rectangle 2"/>
          <p:cNvSpPr>
            <a:spLocks noGrp="1" noRot="1" noChangeAspect="1" noChangeArrowheads="1" noTextEdit="1"/>
          </p:cNvSpPr>
          <p:nvPr>
            <p:ph type="sldImg"/>
          </p:nvPr>
        </p:nvSpPr>
        <p:spPr>
          <a:ln/>
        </p:spPr>
      </p:sp>
      <p:sp>
        <p:nvSpPr>
          <p:cNvPr id="138957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01011B-B29A-4153-8E48-70EF8CC97887}" type="slidenum">
              <a:rPr lang="en-GB"/>
              <a:pPr/>
              <a:t>32</a:t>
            </a:fld>
            <a:endParaRPr lang="en-GB"/>
          </a:p>
        </p:txBody>
      </p:sp>
      <p:sp>
        <p:nvSpPr>
          <p:cNvPr id="1390594" name="Rectangle 2"/>
          <p:cNvSpPr>
            <a:spLocks noGrp="1" noRot="1" noChangeAspect="1" noChangeArrowheads="1" noTextEdit="1"/>
          </p:cNvSpPr>
          <p:nvPr>
            <p:ph type="sldImg"/>
          </p:nvPr>
        </p:nvSpPr>
        <p:spPr>
          <a:ln/>
        </p:spPr>
      </p:sp>
      <p:sp>
        <p:nvSpPr>
          <p:cNvPr id="139059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CB50EF-A795-4640-B4D0-3E23289039FF}" type="slidenum">
              <a:rPr lang="en-GB"/>
              <a:pPr/>
              <a:t>33</a:t>
            </a:fld>
            <a:endParaRPr lang="en-GB"/>
          </a:p>
        </p:txBody>
      </p:sp>
      <p:sp>
        <p:nvSpPr>
          <p:cNvPr id="1391618" name="Rectangle 2"/>
          <p:cNvSpPr>
            <a:spLocks noGrp="1" noRot="1" noChangeAspect="1" noChangeArrowheads="1" noTextEdit="1"/>
          </p:cNvSpPr>
          <p:nvPr>
            <p:ph type="sldImg"/>
          </p:nvPr>
        </p:nvSpPr>
        <p:spPr>
          <a:ln/>
        </p:spPr>
      </p:sp>
      <p:sp>
        <p:nvSpPr>
          <p:cNvPr id="139161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F034B5-FD73-4C3F-9F2D-2DA2D5310928}" type="slidenum">
              <a:rPr lang="en-GB"/>
              <a:pPr/>
              <a:t>34</a:t>
            </a:fld>
            <a:endParaRPr lang="en-GB"/>
          </a:p>
        </p:txBody>
      </p:sp>
      <p:sp>
        <p:nvSpPr>
          <p:cNvPr id="1392642" name="Rectangle 2"/>
          <p:cNvSpPr>
            <a:spLocks noGrp="1" noRot="1" noChangeAspect="1" noChangeArrowheads="1" noTextEdit="1"/>
          </p:cNvSpPr>
          <p:nvPr>
            <p:ph type="sldImg"/>
          </p:nvPr>
        </p:nvSpPr>
        <p:spPr>
          <a:ln/>
        </p:spPr>
      </p:sp>
      <p:sp>
        <p:nvSpPr>
          <p:cNvPr id="139264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240DF9-C875-47DF-B10D-3B1235DBC5F4}" type="slidenum">
              <a:rPr lang="en-GB"/>
              <a:pPr/>
              <a:t>35</a:t>
            </a:fld>
            <a:endParaRPr lang="en-GB"/>
          </a:p>
        </p:txBody>
      </p:sp>
      <p:sp>
        <p:nvSpPr>
          <p:cNvPr id="1393666" name="Rectangle 2"/>
          <p:cNvSpPr>
            <a:spLocks noGrp="1" noRot="1" noChangeAspect="1" noChangeArrowheads="1" noTextEdit="1"/>
          </p:cNvSpPr>
          <p:nvPr>
            <p:ph type="sldImg"/>
          </p:nvPr>
        </p:nvSpPr>
        <p:spPr>
          <a:ln/>
        </p:spPr>
      </p:sp>
      <p:sp>
        <p:nvSpPr>
          <p:cNvPr id="139366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E1B7EC-5B82-43F9-9494-5568EB4D003F}" type="slidenum">
              <a:rPr lang="en-GB"/>
              <a:pPr/>
              <a:t>36</a:t>
            </a:fld>
            <a:endParaRPr lang="en-GB"/>
          </a:p>
        </p:txBody>
      </p:sp>
      <p:sp>
        <p:nvSpPr>
          <p:cNvPr id="1394690" name="Rectangle 2"/>
          <p:cNvSpPr>
            <a:spLocks noGrp="1" noRot="1" noChangeAspect="1" noChangeArrowheads="1" noTextEdit="1"/>
          </p:cNvSpPr>
          <p:nvPr>
            <p:ph type="sldImg"/>
          </p:nvPr>
        </p:nvSpPr>
        <p:spPr>
          <a:ln/>
        </p:spPr>
      </p:sp>
      <p:sp>
        <p:nvSpPr>
          <p:cNvPr id="139469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86ACEA-6679-444C-8D73-0AC21E14D5A6}" type="slidenum">
              <a:rPr lang="en-GB"/>
              <a:pPr/>
              <a:t>37</a:t>
            </a:fld>
            <a:endParaRPr lang="en-GB"/>
          </a:p>
        </p:txBody>
      </p:sp>
      <p:sp>
        <p:nvSpPr>
          <p:cNvPr id="1395714" name="Rectangle 2"/>
          <p:cNvSpPr>
            <a:spLocks noGrp="1" noRot="1" noChangeAspect="1" noChangeArrowheads="1" noTextEdit="1"/>
          </p:cNvSpPr>
          <p:nvPr>
            <p:ph type="sldImg"/>
          </p:nvPr>
        </p:nvSpPr>
        <p:spPr>
          <a:ln/>
        </p:spPr>
      </p:sp>
      <p:sp>
        <p:nvSpPr>
          <p:cNvPr id="139571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044F23-8ABE-441B-B338-8C1573293340}" type="slidenum">
              <a:rPr lang="en-GB"/>
              <a:pPr/>
              <a:t>38</a:t>
            </a:fld>
            <a:endParaRPr lang="en-GB"/>
          </a:p>
        </p:txBody>
      </p:sp>
      <p:sp>
        <p:nvSpPr>
          <p:cNvPr id="1396738" name="Rectangle 2"/>
          <p:cNvSpPr>
            <a:spLocks noGrp="1" noRot="1" noChangeAspect="1" noChangeArrowheads="1" noTextEdit="1"/>
          </p:cNvSpPr>
          <p:nvPr>
            <p:ph type="sldImg"/>
          </p:nvPr>
        </p:nvSpPr>
        <p:spPr>
          <a:ln/>
        </p:spPr>
      </p:sp>
      <p:sp>
        <p:nvSpPr>
          <p:cNvPr id="139673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594A9F-B4C1-429D-A014-706D3114859D}" type="slidenum">
              <a:rPr lang="en-GB"/>
              <a:pPr/>
              <a:t>39</a:t>
            </a:fld>
            <a:endParaRPr lang="en-GB"/>
          </a:p>
        </p:txBody>
      </p:sp>
      <p:sp>
        <p:nvSpPr>
          <p:cNvPr id="1397762" name="Rectangle 2"/>
          <p:cNvSpPr>
            <a:spLocks noGrp="1" noRot="1" noChangeAspect="1" noChangeArrowheads="1" noTextEdit="1"/>
          </p:cNvSpPr>
          <p:nvPr>
            <p:ph type="sldImg"/>
          </p:nvPr>
        </p:nvSpPr>
        <p:spPr>
          <a:ln/>
        </p:spPr>
      </p:sp>
      <p:sp>
        <p:nvSpPr>
          <p:cNvPr id="139776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7C32FF-58FE-4A09-8289-F3A92F91F6FE}" type="slidenum">
              <a:rPr lang="en-GB"/>
              <a:pPr/>
              <a:t>4</a:t>
            </a:fld>
            <a:endParaRPr lang="en-GB"/>
          </a:p>
        </p:txBody>
      </p:sp>
      <p:sp>
        <p:nvSpPr>
          <p:cNvPr id="1362946" name="Rectangle 2"/>
          <p:cNvSpPr>
            <a:spLocks noGrp="1" noRot="1" noChangeAspect="1" noChangeArrowheads="1" noTextEdit="1"/>
          </p:cNvSpPr>
          <p:nvPr>
            <p:ph type="sldImg"/>
          </p:nvPr>
        </p:nvSpPr>
        <p:spPr>
          <a:ln/>
        </p:spPr>
      </p:sp>
      <p:sp>
        <p:nvSpPr>
          <p:cNvPr id="136294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024B50-9DA4-4D74-8C4C-0999CD0430FC}" type="slidenum">
              <a:rPr lang="en-GB"/>
              <a:pPr/>
              <a:t>40</a:t>
            </a:fld>
            <a:endParaRPr lang="en-GB"/>
          </a:p>
        </p:txBody>
      </p:sp>
      <p:sp>
        <p:nvSpPr>
          <p:cNvPr id="1398786" name="Rectangle 2"/>
          <p:cNvSpPr>
            <a:spLocks noGrp="1" noRot="1" noChangeAspect="1" noChangeArrowheads="1" noTextEdit="1"/>
          </p:cNvSpPr>
          <p:nvPr>
            <p:ph type="sldImg"/>
          </p:nvPr>
        </p:nvSpPr>
        <p:spPr>
          <a:ln/>
        </p:spPr>
      </p:sp>
      <p:sp>
        <p:nvSpPr>
          <p:cNvPr id="139878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8F9A61-4444-4148-8C3B-8846B1DF89C7}" type="slidenum">
              <a:rPr lang="en-GB"/>
              <a:pPr/>
              <a:t>41</a:t>
            </a:fld>
            <a:endParaRPr lang="en-GB"/>
          </a:p>
        </p:txBody>
      </p:sp>
      <p:sp>
        <p:nvSpPr>
          <p:cNvPr id="1399810" name="Rectangle 2"/>
          <p:cNvSpPr>
            <a:spLocks noGrp="1" noRot="1" noChangeAspect="1" noChangeArrowheads="1" noTextEdit="1"/>
          </p:cNvSpPr>
          <p:nvPr>
            <p:ph type="sldImg"/>
          </p:nvPr>
        </p:nvSpPr>
        <p:spPr>
          <a:ln/>
        </p:spPr>
      </p:sp>
      <p:sp>
        <p:nvSpPr>
          <p:cNvPr id="139981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D49E6B-F8E2-4C69-B9E4-5134D2CB20B6}" type="slidenum">
              <a:rPr lang="en-GB"/>
              <a:pPr/>
              <a:t>42</a:t>
            </a:fld>
            <a:endParaRPr lang="en-GB"/>
          </a:p>
        </p:txBody>
      </p:sp>
      <p:sp>
        <p:nvSpPr>
          <p:cNvPr id="1400834" name="Rectangle 2"/>
          <p:cNvSpPr>
            <a:spLocks noGrp="1" noRot="1" noChangeAspect="1" noChangeArrowheads="1" noTextEdit="1"/>
          </p:cNvSpPr>
          <p:nvPr>
            <p:ph type="sldImg"/>
          </p:nvPr>
        </p:nvSpPr>
        <p:spPr>
          <a:ln/>
        </p:spPr>
      </p:sp>
      <p:sp>
        <p:nvSpPr>
          <p:cNvPr id="140083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109E2C-5C0E-4630-9308-11992B070320}" type="slidenum">
              <a:rPr lang="en-GB"/>
              <a:pPr/>
              <a:t>43</a:t>
            </a:fld>
            <a:endParaRPr lang="en-GB"/>
          </a:p>
        </p:txBody>
      </p:sp>
      <p:sp>
        <p:nvSpPr>
          <p:cNvPr id="1401858" name="Rectangle 2"/>
          <p:cNvSpPr>
            <a:spLocks noGrp="1" noRot="1" noChangeAspect="1" noChangeArrowheads="1" noTextEdit="1"/>
          </p:cNvSpPr>
          <p:nvPr>
            <p:ph type="sldImg"/>
          </p:nvPr>
        </p:nvSpPr>
        <p:spPr>
          <a:ln/>
        </p:spPr>
      </p:sp>
      <p:sp>
        <p:nvSpPr>
          <p:cNvPr id="140185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2862E3-5710-4132-9F35-C343BC01F36E}" type="slidenum">
              <a:rPr lang="en-GB"/>
              <a:pPr/>
              <a:t>44</a:t>
            </a:fld>
            <a:endParaRPr lang="en-GB"/>
          </a:p>
        </p:txBody>
      </p:sp>
      <p:sp>
        <p:nvSpPr>
          <p:cNvPr id="1402882" name="Rectangle 2"/>
          <p:cNvSpPr>
            <a:spLocks noGrp="1" noRot="1" noChangeAspect="1" noChangeArrowheads="1" noTextEdit="1"/>
          </p:cNvSpPr>
          <p:nvPr>
            <p:ph type="sldImg"/>
          </p:nvPr>
        </p:nvSpPr>
        <p:spPr>
          <a:ln/>
        </p:spPr>
      </p:sp>
      <p:sp>
        <p:nvSpPr>
          <p:cNvPr id="140288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F80727-1653-4D43-A942-5A8F8FE239BA}" type="slidenum">
              <a:rPr lang="en-GB"/>
              <a:pPr/>
              <a:t>45</a:t>
            </a:fld>
            <a:endParaRPr lang="en-GB"/>
          </a:p>
        </p:txBody>
      </p:sp>
      <p:sp>
        <p:nvSpPr>
          <p:cNvPr id="1403906" name="Rectangle 2"/>
          <p:cNvSpPr>
            <a:spLocks noGrp="1" noRot="1" noChangeAspect="1" noChangeArrowheads="1" noTextEdit="1"/>
          </p:cNvSpPr>
          <p:nvPr>
            <p:ph type="sldImg"/>
          </p:nvPr>
        </p:nvSpPr>
        <p:spPr>
          <a:ln/>
        </p:spPr>
      </p:sp>
      <p:sp>
        <p:nvSpPr>
          <p:cNvPr id="140390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C2FE8D-29C1-4A59-9917-B6589BC69697}" type="slidenum">
              <a:rPr lang="en-GB"/>
              <a:pPr/>
              <a:t>46</a:t>
            </a:fld>
            <a:endParaRPr lang="en-GB"/>
          </a:p>
        </p:txBody>
      </p:sp>
      <p:sp>
        <p:nvSpPr>
          <p:cNvPr id="1404930" name="Rectangle 2"/>
          <p:cNvSpPr>
            <a:spLocks noGrp="1" noRot="1" noChangeAspect="1" noChangeArrowheads="1" noTextEdit="1"/>
          </p:cNvSpPr>
          <p:nvPr>
            <p:ph type="sldImg"/>
          </p:nvPr>
        </p:nvSpPr>
        <p:spPr>
          <a:ln/>
        </p:spPr>
      </p:sp>
      <p:sp>
        <p:nvSpPr>
          <p:cNvPr id="140493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F4261E-DE9A-47A1-BF13-5C0C369205C6}" type="slidenum">
              <a:rPr lang="en-GB"/>
              <a:pPr/>
              <a:t>47</a:t>
            </a:fld>
            <a:endParaRPr lang="en-GB"/>
          </a:p>
        </p:txBody>
      </p:sp>
      <p:sp>
        <p:nvSpPr>
          <p:cNvPr id="1405954" name="Rectangle 2"/>
          <p:cNvSpPr>
            <a:spLocks noGrp="1" noRot="1" noChangeAspect="1" noChangeArrowheads="1" noTextEdit="1"/>
          </p:cNvSpPr>
          <p:nvPr>
            <p:ph type="sldImg"/>
          </p:nvPr>
        </p:nvSpPr>
        <p:spPr>
          <a:ln/>
        </p:spPr>
      </p:sp>
      <p:sp>
        <p:nvSpPr>
          <p:cNvPr id="140595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FD482F-98B4-497F-A9B4-C3D5716D2AE5}" type="slidenum">
              <a:rPr lang="en-GB"/>
              <a:pPr/>
              <a:t>48</a:t>
            </a:fld>
            <a:endParaRPr lang="en-GB"/>
          </a:p>
        </p:txBody>
      </p:sp>
      <p:sp>
        <p:nvSpPr>
          <p:cNvPr id="1406978" name="Rectangle 2"/>
          <p:cNvSpPr>
            <a:spLocks noGrp="1" noRot="1" noChangeAspect="1" noChangeArrowheads="1" noTextEdit="1"/>
          </p:cNvSpPr>
          <p:nvPr>
            <p:ph type="sldImg"/>
          </p:nvPr>
        </p:nvSpPr>
        <p:spPr>
          <a:ln/>
        </p:spPr>
      </p:sp>
      <p:sp>
        <p:nvSpPr>
          <p:cNvPr id="140697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A03021-6C36-489C-B80D-981965625560}" type="slidenum">
              <a:rPr lang="en-GB"/>
              <a:pPr/>
              <a:t>49</a:t>
            </a:fld>
            <a:endParaRPr lang="en-GB"/>
          </a:p>
        </p:txBody>
      </p:sp>
      <p:sp>
        <p:nvSpPr>
          <p:cNvPr id="1487874" name="Rectangle 2"/>
          <p:cNvSpPr>
            <a:spLocks noGrp="1" noRot="1" noChangeAspect="1" noChangeArrowheads="1" noTextEdit="1"/>
          </p:cNvSpPr>
          <p:nvPr>
            <p:ph type="sldImg"/>
          </p:nvPr>
        </p:nvSpPr>
        <p:spPr>
          <a:ln/>
        </p:spPr>
      </p:sp>
      <p:sp>
        <p:nvSpPr>
          <p:cNvPr id="148787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A40D4B-B630-44A9-8D0F-DC26B9FC5981}" type="slidenum">
              <a:rPr lang="en-GB"/>
              <a:pPr/>
              <a:t>5</a:t>
            </a:fld>
            <a:endParaRPr lang="en-GB"/>
          </a:p>
        </p:txBody>
      </p:sp>
      <p:sp>
        <p:nvSpPr>
          <p:cNvPr id="1363970" name="Rectangle 2"/>
          <p:cNvSpPr>
            <a:spLocks noGrp="1" noRot="1" noChangeAspect="1" noChangeArrowheads="1" noTextEdit="1"/>
          </p:cNvSpPr>
          <p:nvPr>
            <p:ph type="sldImg"/>
          </p:nvPr>
        </p:nvSpPr>
        <p:spPr>
          <a:ln/>
        </p:spPr>
      </p:sp>
      <p:sp>
        <p:nvSpPr>
          <p:cNvPr id="136397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D9E0FA-A694-44C9-BB84-132C9CD228DD}" type="slidenum">
              <a:rPr lang="en-GB"/>
              <a:pPr/>
              <a:t>50</a:t>
            </a:fld>
            <a:endParaRPr lang="en-GB"/>
          </a:p>
        </p:txBody>
      </p:sp>
      <p:sp>
        <p:nvSpPr>
          <p:cNvPr id="1420290" name="Rectangle 2"/>
          <p:cNvSpPr>
            <a:spLocks noGrp="1" noRot="1" noChangeAspect="1" noChangeArrowheads="1" noTextEdit="1"/>
          </p:cNvSpPr>
          <p:nvPr>
            <p:ph type="sldImg"/>
          </p:nvPr>
        </p:nvSpPr>
        <p:spPr>
          <a:ln/>
        </p:spPr>
      </p:sp>
      <p:sp>
        <p:nvSpPr>
          <p:cNvPr id="142029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BB99EF-BF23-4A88-A70F-749296547631}" type="slidenum">
              <a:rPr lang="en-GB"/>
              <a:pPr/>
              <a:t>51</a:t>
            </a:fld>
            <a:endParaRPr lang="en-GB"/>
          </a:p>
        </p:txBody>
      </p:sp>
      <p:sp>
        <p:nvSpPr>
          <p:cNvPr id="1424386" name="Rectangle 2"/>
          <p:cNvSpPr>
            <a:spLocks noGrp="1" noRot="1" noChangeAspect="1" noChangeArrowheads="1" noTextEdit="1"/>
          </p:cNvSpPr>
          <p:nvPr>
            <p:ph type="sldImg"/>
          </p:nvPr>
        </p:nvSpPr>
        <p:spPr>
          <a:ln/>
        </p:spPr>
      </p:sp>
      <p:sp>
        <p:nvSpPr>
          <p:cNvPr id="1424387" name="Rectangle 3"/>
          <p:cNvSpPr>
            <a:spLocks noGrp="1" noChangeArrowheads="1"/>
          </p:cNvSpPr>
          <p:nvPr>
            <p:ph type="body" idx="1"/>
          </p:nvPr>
        </p:nvSpPr>
        <p:spPr/>
        <p:txBody>
          <a:bodyPr/>
          <a:lstStyle/>
          <a:p>
            <a:r>
              <a:rPr lang="af-ZA" dirty="0" smtClean="0"/>
              <a:t>Image used for demonstration</a:t>
            </a:r>
            <a:r>
              <a:rPr lang="af-ZA" baseline="0" dirty="0" smtClean="0"/>
              <a:t> purposes. The creator of this presentation does not claim any ownership. </a:t>
            </a:r>
            <a:endParaRPr lang="af-ZA"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19094F-C652-4B87-8590-0D4B2684EF65}" type="slidenum">
              <a:rPr lang="en-GB"/>
              <a:pPr/>
              <a:t>52</a:t>
            </a:fld>
            <a:endParaRPr lang="en-GB"/>
          </a:p>
        </p:txBody>
      </p:sp>
      <p:sp>
        <p:nvSpPr>
          <p:cNvPr id="1425410" name="Rectangle 2"/>
          <p:cNvSpPr>
            <a:spLocks noGrp="1" noRot="1" noChangeAspect="1" noChangeArrowheads="1" noTextEdit="1"/>
          </p:cNvSpPr>
          <p:nvPr>
            <p:ph type="sldImg"/>
          </p:nvPr>
        </p:nvSpPr>
        <p:spPr>
          <a:ln/>
        </p:spPr>
      </p:sp>
      <p:sp>
        <p:nvSpPr>
          <p:cNvPr id="142541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9F4A0D-264C-4E25-9A4E-31F114F6C69D}" type="slidenum">
              <a:rPr lang="en-GB"/>
              <a:pPr/>
              <a:t>53</a:t>
            </a:fld>
            <a:endParaRPr lang="en-GB"/>
          </a:p>
        </p:txBody>
      </p:sp>
      <p:sp>
        <p:nvSpPr>
          <p:cNvPr id="1429506" name="Rectangle 2"/>
          <p:cNvSpPr>
            <a:spLocks noGrp="1" noRot="1" noChangeAspect="1" noChangeArrowheads="1" noTextEdit="1"/>
          </p:cNvSpPr>
          <p:nvPr>
            <p:ph type="sldImg"/>
          </p:nvPr>
        </p:nvSpPr>
        <p:spPr>
          <a:ln/>
        </p:spPr>
      </p:sp>
      <p:sp>
        <p:nvSpPr>
          <p:cNvPr id="1429507" name="Rectangle 3"/>
          <p:cNvSpPr>
            <a:spLocks noGrp="1" noChangeArrowheads="1"/>
          </p:cNvSpPr>
          <p:nvPr>
            <p:ph type="body" idx="1"/>
          </p:nvPr>
        </p:nvSpPr>
        <p:spPr/>
        <p:txBody>
          <a:bodyPr/>
          <a:lstStyle/>
          <a:p>
            <a:r>
              <a:rPr lang="af-ZA" dirty="0" smtClean="0"/>
              <a:t>Demonstrative images removed to adhere to copyright licensing</a:t>
            </a:r>
            <a:endParaRPr lang="af-ZA"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47000B-A10C-400F-A78A-CD2242DA3D6A}" type="slidenum">
              <a:rPr lang="en-GB"/>
              <a:pPr/>
              <a:t>54</a:t>
            </a:fld>
            <a:endParaRPr lang="en-GB"/>
          </a:p>
        </p:txBody>
      </p:sp>
      <p:sp>
        <p:nvSpPr>
          <p:cNvPr id="1430530" name="Rectangle 2"/>
          <p:cNvSpPr>
            <a:spLocks noGrp="1" noRot="1" noChangeAspect="1" noChangeArrowheads="1" noTextEdit="1"/>
          </p:cNvSpPr>
          <p:nvPr>
            <p:ph type="sldImg"/>
          </p:nvPr>
        </p:nvSpPr>
        <p:spPr>
          <a:ln/>
        </p:spPr>
      </p:sp>
      <p:sp>
        <p:nvSpPr>
          <p:cNvPr id="143053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FCD756-52A3-4985-A5C0-5980682BAFF0}" type="slidenum">
              <a:rPr lang="en-GB"/>
              <a:pPr/>
              <a:t>55</a:t>
            </a:fld>
            <a:endParaRPr lang="en-GB"/>
          </a:p>
        </p:txBody>
      </p:sp>
      <p:sp>
        <p:nvSpPr>
          <p:cNvPr id="1436674" name="Rectangle 2"/>
          <p:cNvSpPr>
            <a:spLocks noGrp="1" noRot="1" noChangeAspect="1" noChangeArrowheads="1" noTextEdit="1"/>
          </p:cNvSpPr>
          <p:nvPr>
            <p:ph type="sldImg"/>
          </p:nvPr>
        </p:nvSpPr>
        <p:spPr>
          <a:ln/>
        </p:spPr>
      </p:sp>
      <p:sp>
        <p:nvSpPr>
          <p:cNvPr id="143667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B8FE54-E8E4-4568-9585-761760704A56}" type="slidenum">
              <a:rPr lang="en-GB"/>
              <a:pPr/>
              <a:t>56</a:t>
            </a:fld>
            <a:endParaRPr lang="en-GB"/>
          </a:p>
        </p:txBody>
      </p:sp>
      <p:sp>
        <p:nvSpPr>
          <p:cNvPr id="1408002" name="Rectangle 2"/>
          <p:cNvSpPr>
            <a:spLocks noGrp="1" noRot="1" noChangeAspect="1" noChangeArrowheads="1" noTextEdit="1"/>
          </p:cNvSpPr>
          <p:nvPr>
            <p:ph type="sldImg"/>
          </p:nvPr>
        </p:nvSpPr>
        <p:spPr>
          <a:ln/>
        </p:spPr>
      </p:sp>
      <p:sp>
        <p:nvSpPr>
          <p:cNvPr id="140800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9E4BE1-ADBE-4055-8CED-127D62930D8A}" type="slidenum">
              <a:rPr lang="en-GB"/>
              <a:pPr/>
              <a:t>57</a:t>
            </a:fld>
            <a:endParaRPr lang="en-GB"/>
          </a:p>
        </p:txBody>
      </p:sp>
      <p:sp>
        <p:nvSpPr>
          <p:cNvPr id="1409026" name="Rectangle 2"/>
          <p:cNvSpPr>
            <a:spLocks noGrp="1" noRot="1" noChangeAspect="1" noChangeArrowheads="1" noTextEdit="1"/>
          </p:cNvSpPr>
          <p:nvPr>
            <p:ph type="sldImg"/>
          </p:nvPr>
        </p:nvSpPr>
        <p:spPr>
          <a:ln/>
        </p:spPr>
      </p:sp>
      <p:sp>
        <p:nvSpPr>
          <p:cNvPr id="140902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942996-AE57-46C5-9334-A239569AFB17}" type="slidenum">
              <a:rPr lang="en-GB"/>
              <a:pPr/>
              <a:t>58</a:t>
            </a:fld>
            <a:endParaRPr lang="en-GB"/>
          </a:p>
        </p:txBody>
      </p:sp>
      <p:sp>
        <p:nvSpPr>
          <p:cNvPr id="1410050" name="Rectangle 2"/>
          <p:cNvSpPr>
            <a:spLocks noGrp="1" noRot="1" noChangeAspect="1" noChangeArrowheads="1" noTextEdit="1"/>
          </p:cNvSpPr>
          <p:nvPr>
            <p:ph type="sldImg"/>
          </p:nvPr>
        </p:nvSpPr>
        <p:spPr>
          <a:ln/>
        </p:spPr>
      </p:sp>
      <p:sp>
        <p:nvSpPr>
          <p:cNvPr id="141005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61757F-2B7D-48B3-ADE7-796A10CDE495}" type="slidenum">
              <a:rPr lang="en-GB"/>
              <a:pPr/>
              <a:t>59</a:t>
            </a:fld>
            <a:endParaRPr lang="en-GB"/>
          </a:p>
        </p:txBody>
      </p:sp>
      <p:sp>
        <p:nvSpPr>
          <p:cNvPr id="1432578" name="Rectangle 2"/>
          <p:cNvSpPr>
            <a:spLocks noGrp="1" noRot="1" noChangeAspect="1" noChangeArrowheads="1" noTextEdit="1"/>
          </p:cNvSpPr>
          <p:nvPr>
            <p:ph type="sldImg"/>
          </p:nvPr>
        </p:nvSpPr>
        <p:spPr>
          <a:ln/>
        </p:spPr>
      </p:sp>
      <p:sp>
        <p:nvSpPr>
          <p:cNvPr id="143257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091BE7-F7DF-4FD2-8730-145AA01D394F}" type="slidenum">
              <a:rPr lang="en-GB"/>
              <a:pPr/>
              <a:t>6</a:t>
            </a:fld>
            <a:endParaRPr lang="en-GB"/>
          </a:p>
        </p:txBody>
      </p:sp>
      <p:sp>
        <p:nvSpPr>
          <p:cNvPr id="1368066" name="Rectangle 2"/>
          <p:cNvSpPr>
            <a:spLocks noGrp="1" noRot="1" noChangeAspect="1" noChangeArrowheads="1" noTextEdit="1"/>
          </p:cNvSpPr>
          <p:nvPr>
            <p:ph type="sldImg"/>
          </p:nvPr>
        </p:nvSpPr>
        <p:spPr>
          <a:ln/>
        </p:spPr>
      </p:sp>
      <p:sp>
        <p:nvSpPr>
          <p:cNvPr id="1368067"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af-ZA" dirty="0" smtClean="0"/>
              <a:t>Demonstrative images removed to adhere to copyright licensing</a:t>
            </a:r>
          </a:p>
          <a:p>
            <a:endParaRPr lang="af-ZA"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8F7B97-3FF3-4BCF-8CF6-3A1F53C01D59}" type="slidenum">
              <a:rPr lang="en-GB"/>
              <a:pPr/>
              <a:t>60</a:t>
            </a:fld>
            <a:endParaRPr lang="en-GB"/>
          </a:p>
        </p:txBody>
      </p:sp>
      <p:sp>
        <p:nvSpPr>
          <p:cNvPr id="1411074" name="Rectangle 2"/>
          <p:cNvSpPr>
            <a:spLocks noGrp="1" noRot="1" noChangeAspect="1" noChangeArrowheads="1" noTextEdit="1"/>
          </p:cNvSpPr>
          <p:nvPr>
            <p:ph type="sldImg"/>
          </p:nvPr>
        </p:nvSpPr>
        <p:spPr>
          <a:ln/>
        </p:spPr>
      </p:sp>
      <p:sp>
        <p:nvSpPr>
          <p:cNvPr id="141107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F3ECBA-672E-4A3B-BAC0-E6F97FECB296}" type="slidenum">
              <a:rPr lang="en-GB"/>
              <a:pPr/>
              <a:t>61</a:t>
            </a:fld>
            <a:endParaRPr lang="en-GB"/>
          </a:p>
        </p:txBody>
      </p:sp>
      <p:sp>
        <p:nvSpPr>
          <p:cNvPr id="1415170" name="Rectangle 2"/>
          <p:cNvSpPr>
            <a:spLocks noGrp="1" noRot="1" noChangeAspect="1" noChangeArrowheads="1" noTextEdit="1"/>
          </p:cNvSpPr>
          <p:nvPr>
            <p:ph type="sldImg"/>
          </p:nvPr>
        </p:nvSpPr>
        <p:spPr>
          <a:ln/>
        </p:spPr>
      </p:sp>
      <p:sp>
        <p:nvSpPr>
          <p:cNvPr id="1415171"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ZA" sz="1200" b="0" i="0" kern="1200" dirty="0" smtClean="0">
                <a:solidFill>
                  <a:schemeClr val="tx1"/>
                </a:solidFill>
                <a:effectLst/>
                <a:latin typeface="Arial" charset="0"/>
                <a:ea typeface="+mn-ea"/>
                <a:cs typeface="+mn-cs"/>
              </a:rPr>
              <a:t>Image by AidMyRotatorCuff.com. Licence: The copyright holder of this file allows anyone to use it for any purpose, provided that the copyright holder is properly attributed. Redistribution, derivative work, commercial use, and all other use is permitted.</a:t>
            </a:r>
            <a:endParaRPr lang="af-ZA" dirty="0" smtClean="0"/>
          </a:p>
          <a:p>
            <a:endParaRPr lang="af-ZA"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C85184-883F-4900-823C-185F5617AA37}" type="slidenum">
              <a:rPr lang="en-GB"/>
              <a:pPr/>
              <a:t>62</a:t>
            </a:fld>
            <a:endParaRPr lang="en-GB"/>
          </a:p>
        </p:txBody>
      </p:sp>
      <p:sp>
        <p:nvSpPr>
          <p:cNvPr id="1417218" name="Rectangle 2"/>
          <p:cNvSpPr>
            <a:spLocks noGrp="1" noRot="1" noChangeAspect="1" noChangeArrowheads="1" noTextEdit="1"/>
          </p:cNvSpPr>
          <p:nvPr>
            <p:ph type="sldImg"/>
          </p:nvPr>
        </p:nvSpPr>
        <p:spPr>
          <a:ln/>
        </p:spPr>
      </p:sp>
      <p:sp>
        <p:nvSpPr>
          <p:cNvPr id="141721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52D3DB-8E55-4CDE-A7AE-3EC0E8D2CBBB}" type="slidenum">
              <a:rPr lang="en-GB"/>
              <a:pPr/>
              <a:t>63</a:t>
            </a:fld>
            <a:endParaRPr lang="en-GB"/>
          </a:p>
        </p:txBody>
      </p:sp>
      <p:sp>
        <p:nvSpPr>
          <p:cNvPr id="1412098" name="Rectangle 2"/>
          <p:cNvSpPr>
            <a:spLocks noGrp="1" noRot="1" noChangeAspect="1" noChangeArrowheads="1" noTextEdit="1"/>
          </p:cNvSpPr>
          <p:nvPr>
            <p:ph type="sldImg"/>
          </p:nvPr>
        </p:nvSpPr>
        <p:spPr>
          <a:ln/>
        </p:spPr>
      </p:sp>
      <p:sp>
        <p:nvSpPr>
          <p:cNvPr id="141209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06B220-7D49-41CE-BC34-A8B103BE71CC}" type="slidenum">
              <a:rPr lang="en-GB"/>
              <a:pPr/>
              <a:t>64</a:t>
            </a:fld>
            <a:endParaRPr lang="en-GB"/>
          </a:p>
        </p:txBody>
      </p:sp>
      <p:sp>
        <p:nvSpPr>
          <p:cNvPr id="1413122" name="Rectangle 2"/>
          <p:cNvSpPr>
            <a:spLocks noGrp="1" noRot="1" noChangeAspect="1" noChangeArrowheads="1" noTextEdit="1"/>
          </p:cNvSpPr>
          <p:nvPr>
            <p:ph type="sldImg"/>
          </p:nvPr>
        </p:nvSpPr>
        <p:spPr>
          <a:ln/>
        </p:spPr>
      </p:sp>
      <p:sp>
        <p:nvSpPr>
          <p:cNvPr id="141312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8F2E0C-3FF6-4B43-A0E4-60F7B1AB3B98}" type="slidenum">
              <a:rPr lang="en-GB"/>
              <a:pPr/>
              <a:t>65</a:t>
            </a:fld>
            <a:endParaRPr lang="en-GB"/>
          </a:p>
        </p:txBody>
      </p:sp>
      <p:sp>
        <p:nvSpPr>
          <p:cNvPr id="1414146" name="Rectangle 2"/>
          <p:cNvSpPr>
            <a:spLocks noGrp="1" noRot="1" noChangeAspect="1" noChangeArrowheads="1" noTextEdit="1"/>
          </p:cNvSpPr>
          <p:nvPr>
            <p:ph type="sldImg"/>
          </p:nvPr>
        </p:nvSpPr>
        <p:spPr>
          <a:ln/>
        </p:spPr>
      </p:sp>
      <p:sp>
        <p:nvSpPr>
          <p:cNvPr id="1414147" name="Rectangle 3"/>
          <p:cNvSpPr>
            <a:spLocks noGrp="1" noChangeArrowheads="1"/>
          </p:cNvSpPr>
          <p:nvPr>
            <p:ph type="body" idx="1"/>
          </p:nvPr>
        </p:nvSpPr>
        <p:spPr/>
        <p:txBody>
          <a:bodyPr/>
          <a:lstStyle/>
          <a:p>
            <a:r>
              <a:rPr lang="en-ZA" sz="1200" b="0" i="0" kern="1200" dirty="0" smtClean="0">
                <a:solidFill>
                  <a:schemeClr val="tx1"/>
                </a:solidFill>
                <a:effectLst/>
                <a:latin typeface="Arial" charset="0"/>
                <a:ea typeface="+mn-ea"/>
                <a:cs typeface="+mn-cs"/>
              </a:rPr>
              <a:t>Image by AidMyRotatorCuff.com. Licence: The copyright holder of this file allows anyone to use it for any purpose, provided that the copyright holder is properly attributed. Redistribution, derivative work, commercial use, and all other use is permitted.</a:t>
            </a:r>
            <a:endParaRPr lang="af-ZA"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7E422A-283C-441B-8EE7-B1340E88B3D6}" type="slidenum">
              <a:rPr lang="en-GB"/>
              <a:pPr/>
              <a:t>66</a:t>
            </a:fld>
            <a:endParaRPr lang="en-GB"/>
          </a:p>
        </p:txBody>
      </p:sp>
      <p:sp>
        <p:nvSpPr>
          <p:cNvPr id="1416194" name="Rectangle 2"/>
          <p:cNvSpPr>
            <a:spLocks noGrp="1" noRot="1" noChangeAspect="1" noChangeArrowheads="1" noTextEdit="1"/>
          </p:cNvSpPr>
          <p:nvPr>
            <p:ph type="sldImg"/>
          </p:nvPr>
        </p:nvSpPr>
        <p:spPr>
          <a:ln/>
        </p:spPr>
      </p:sp>
      <p:sp>
        <p:nvSpPr>
          <p:cNvPr id="141619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9B8586-DC70-4B1F-ADA5-0004C0D647E9}" type="slidenum">
              <a:rPr lang="en-GB"/>
              <a:pPr/>
              <a:t>67</a:t>
            </a:fld>
            <a:endParaRPr lang="en-GB"/>
          </a:p>
        </p:txBody>
      </p:sp>
      <p:sp>
        <p:nvSpPr>
          <p:cNvPr id="1418242" name="Rectangle 2"/>
          <p:cNvSpPr>
            <a:spLocks noGrp="1" noRot="1" noChangeAspect="1" noChangeArrowheads="1" noTextEdit="1"/>
          </p:cNvSpPr>
          <p:nvPr>
            <p:ph type="sldImg"/>
          </p:nvPr>
        </p:nvSpPr>
        <p:spPr>
          <a:ln/>
        </p:spPr>
      </p:sp>
      <p:sp>
        <p:nvSpPr>
          <p:cNvPr id="141824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3D4B5C-D99F-48CA-B59B-F3EB4044FB91}" type="slidenum">
              <a:rPr lang="en-GB"/>
              <a:pPr/>
              <a:t>68</a:t>
            </a:fld>
            <a:endParaRPr lang="en-GB"/>
          </a:p>
        </p:txBody>
      </p:sp>
      <p:sp>
        <p:nvSpPr>
          <p:cNvPr id="1419266" name="Rectangle 2"/>
          <p:cNvSpPr>
            <a:spLocks noGrp="1" noRot="1" noChangeAspect="1" noChangeArrowheads="1" noTextEdit="1"/>
          </p:cNvSpPr>
          <p:nvPr>
            <p:ph type="sldImg"/>
          </p:nvPr>
        </p:nvSpPr>
        <p:spPr>
          <a:ln/>
        </p:spPr>
      </p:sp>
      <p:sp>
        <p:nvSpPr>
          <p:cNvPr id="1419267" name="Rectangle 3"/>
          <p:cNvSpPr>
            <a:spLocks noGrp="1" noChangeArrowheads="1"/>
          </p:cNvSpPr>
          <p:nvPr>
            <p:ph type="body" idx="1"/>
          </p:nvPr>
        </p:nvSpPr>
        <p:spPr/>
        <p:txBody>
          <a:bodyPr/>
          <a:lstStyle/>
          <a:p>
            <a:r>
              <a:rPr lang="af-ZA" dirty="0" smtClean="0"/>
              <a:t>Image in Public Domain</a:t>
            </a:r>
            <a:r>
              <a:rPr lang="af-ZA" baseline="0" dirty="0" smtClean="0"/>
              <a:t> http://en.wikipedia.org/wiki/Gray%27s_Anatomy</a:t>
            </a:r>
          </a:p>
          <a:p>
            <a:r>
              <a:rPr lang="af-ZA" baseline="0" dirty="0" smtClean="0"/>
              <a:t>  </a:t>
            </a:r>
            <a:endParaRPr lang="af-ZA"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8C3C24-7FAB-454D-A216-FD7C3E676427}" type="slidenum">
              <a:rPr lang="en-GB"/>
              <a:pPr/>
              <a:t>69</a:t>
            </a:fld>
            <a:endParaRPr lang="en-GB"/>
          </a:p>
        </p:txBody>
      </p:sp>
      <p:sp>
        <p:nvSpPr>
          <p:cNvPr id="1421314" name="Rectangle 2"/>
          <p:cNvSpPr>
            <a:spLocks noGrp="1" noRot="1" noChangeAspect="1" noChangeArrowheads="1" noTextEdit="1"/>
          </p:cNvSpPr>
          <p:nvPr>
            <p:ph type="sldImg"/>
          </p:nvPr>
        </p:nvSpPr>
        <p:spPr>
          <a:ln/>
        </p:spPr>
      </p:sp>
      <p:sp>
        <p:nvSpPr>
          <p:cNvPr id="142131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7DF6A2-C95F-4F40-BF09-8D2BB9C87C00}" type="slidenum">
              <a:rPr lang="en-GB"/>
              <a:pPr/>
              <a:t>7</a:t>
            </a:fld>
            <a:endParaRPr lang="en-GB"/>
          </a:p>
        </p:txBody>
      </p:sp>
      <p:sp>
        <p:nvSpPr>
          <p:cNvPr id="1369090" name="Rectangle 2"/>
          <p:cNvSpPr>
            <a:spLocks noGrp="1" noRot="1" noChangeAspect="1" noChangeArrowheads="1" noTextEdit="1"/>
          </p:cNvSpPr>
          <p:nvPr>
            <p:ph type="sldImg"/>
          </p:nvPr>
        </p:nvSpPr>
        <p:spPr>
          <a:ln/>
        </p:spPr>
      </p:sp>
      <p:sp>
        <p:nvSpPr>
          <p:cNvPr id="136909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719890-9F32-487E-BB33-1C50E794CF2F}" type="slidenum">
              <a:rPr lang="en-GB"/>
              <a:pPr/>
              <a:t>70</a:t>
            </a:fld>
            <a:endParaRPr lang="en-GB"/>
          </a:p>
        </p:txBody>
      </p:sp>
      <p:sp>
        <p:nvSpPr>
          <p:cNvPr id="1422338" name="Rectangle 2"/>
          <p:cNvSpPr>
            <a:spLocks noGrp="1" noRot="1" noChangeAspect="1" noChangeArrowheads="1" noTextEdit="1"/>
          </p:cNvSpPr>
          <p:nvPr>
            <p:ph type="sldImg"/>
          </p:nvPr>
        </p:nvSpPr>
        <p:spPr>
          <a:ln/>
        </p:spPr>
      </p:sp>
      <p:sp>
        <p:nvSpPr>
          <p:cNvPr id="142233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DD9EA3-A12E-4664-AA32-64C4E1DFAF36}" type="slidenum">
              <a:rPr lang="en-GB"/>
              <a:pPr/>
              <a:t>71</a:t>
            </a:fld>
            <a:endParaRPr lang="en-GB"/>
          </a:p>
        </p:txBody>
      </p:sp>
      <p:sp>
        <p:nvSpPr>
          <p:cNvPr id="1423362" name="Rectangle 2"/>
          <p:cNvSpPr>
            <a:spLocks noGrp="1" noRot="1" noChangeAspect="1" noChangeArrowheads="1" noTextEdit="1"/>
          </p:cNvSpPr>
          <p:nvPr>
            <p:ph type="sldImg"/>
          </p:nvPr>
        </p:nvSpPr>
        <p:spPr>
          <a:ln/>
        </p:spPr>
      </p:sp>
      <p:sp>
        <p:nvSpPr>
          <p:cNvPr id="142336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B504C3-E586-4AA5-B32D-F81A94BC4C65}" type="slidenum">
              <a:rPr lang="en-GB"/>
              <a:pPr/>
              <a:t>72</a:t>
            </a:fld>
            <a:endParaRPr lang="en-GB"/>
          </a:p>
        </p:txBody>
      </p:sp>
      <p:sp>
        <p:nvSpPr>
          <p:cNvPr id="1426434" name="Rectangle 2"/>
          <p:cNvSpPr>
            <a:spLocks noGrp="1" noRot="1" noChangeAspect="1" noChangeArrowheads="1" noTextEdit="1"/>
          </p:cNvSpPr>
          <p:nvPr>
            <p:ph type="sldImg"/>
          </p:nvPr>
        </p:nvSpPr>
        <p:spPr>
          <a:ln/>
        </p:spPr>
      </p:sp>
      <p:sp>
        <p:nvSpPr>
          <p:cNvPr id="142643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F3130C-2DD8-418C-8B76-A2C7366C632E}" type="slidenum">
              <a:rPr lang="en-GB"/>
              <a:pPr/>
              <a:t>73</a:t>
            </a:fld>
            <a:endParaRPr lang="en-GB"/>
          </a:p>
        </p:txBody>
      </p:sp>
      <p:sp>
        <p:nvSpPr>
          <p:cNvPr id="1427458" name="Rectangle 2"/>
          <p:cNvSpPr>
            <a:spLocks noGrp="1" noRot="1" noChangeAspect="1" noChangeArrowheads="1" noTextEdit="1"/>
          </p:cNvSpPr>
          <p:nvPr>
            <p:ph type="sldImg"/>
          </p:nvPr>
        </p:nvSpPr>
        <p:spPr>
          <a:ln/>
        </p:spPr>
      </p:sp>
      <p:sp>
        <p:nvSpPr>
          <p:cNvPr id="142745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BCDDAC-C0E8-48C6-82BA-5BB516E0E7E5}" type="slidenum">
              <a:rPr lang="en-GB"/>
              <a:pPr/>
              <a:t>74</a:t>
            </a:fld>
            <a:endParaRPr lang="en-GB"/>
          </a:p>
        </p:txBody>
      </p:sp>
      <p:sp>
        <p:nvSpPr>
          <p:cNvPr id="1428482" name="Rectangle 2"/>
          <p:cNvSpPr>
            <a:spLocks noGrp="1" noRot="1" noChangeAspect="1" noChangeArrowheads="1" noTextEdit="1"/>
          </p:cNvSpPr>
          <p:nvPr>
            <p:ph type="sldImg"/>
          </p:nvPr>
        </p:nvSpPr>
        <p:spPr>
          <a:ln/>
        </p:spPr>
      </p:sp>
      <p:sp>
        <p:nvSpPr>
          <p:cNvPr id="142848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406093-092A-4FA6-82C0-EF50A919D8EF}" type="slidenum">
              <a:rPr lang="en-GB"/>
              <a:pPr/>
              <a:t>75</a:t>
            </a:fld>
            <a:endParaRPr lang="en-GB"/>
          </a:p>
        </p:txBody>
      </p:sp>
      <p:sp>
        <p:nvSpPr>
          <p:cNvPr id="1431554" name="Rectangle 2"/>
          <p:cNvSpPr>
            <a:spLocks noGrp="1" noRot="1" noChangeAspect="1" noChangeArrowheads="1" noTextEdit="1"/>
          </p:cNvSpPr>
          <p:nvPr>
            <p:ph type="sldImg"/>
          </p:nvPr>
        </p:nvSpPr>
        <p:spPr>
          <a:ln/>
        </p:spPr>
      </p:sp>
      <p:sp>
        <p:nvSpPr>
          <p:cNvPr id="143155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8673AAA-C255-4E3B-80AE-9F26C51A7FDD}" type="slidenum">
              <a:rPr lang="en-GB"/>
              <a:pPr/>
              <a:t>76</a:t>
            </a:fld>
            <a:endParaRPr lang="en-GB"/>
          </a:p>
        </p:txBody>
      </p:sp>
      <p:sp>
        <p:nvSpPr>
          <p:cNvPr id="1433602" name="Rectangle 2"/>
          <p:cNvSpPr>
            <a:spLocks noGrp="1" noRot="1" noChangeAspect="1" noChangeArrowheads="1" noTextEdit="1"/>
          </p:cNvSpPr>
          <p:nvPr>
            <p:ph type="sldImg"/>
          </p:nvPr>
        </p:nvSpPr>
        <p:spPr>
          <a:ln/>
        </p:spPr>
      </p:sp>
      <p:sp>
        <p:nvSpPr>
          <p:cNvPr id="143360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7B013E-B281-4B70-8234-D0B08B798B6D}" type="slidenum">
              <a:rPr lang="en-GB"/>
              <a:pPr/>
              <a:t>77</a:t>
            </a:fld>
            <a:endParaRPr lang="en-GB"/>
          </a:p>
        </p:txBody>
      </p:sp>
      <p:sp>
        <p:nvSpPr>
          <p:cNvPr id="1434626" name="Rectangle 2"/>
          <p:cNvSpPr>
            <a:spLocks noGrp="1" noRot="1" noChangeAspect="1" noChangeArrowheads="1" noTextEdit="1"/>
          </p:cNvSpPr>
          <p:nvPr>
            <p:ph type="sldImg"/>
          </p:nvPr>
        </p:nvSpPr>
        <p:spPr>
          <a:ln/>
        </p:spPr>
      </p:sp>
      <p:sp>
        <p:nvSpPr>
          <p:cNvPr id="143462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A2A4BD-F608-4B7D-8C86-14DE406A3621}" type="slidenum">
              <a:rPr lang="en-GB"/>
              <a:pPr/>
              <a:t>78</a:t>
            </a:fld>
            <a:endParaRPr lang="en-GB"/>
          </a:p>
        </p:txBody>
      </p:sp>
      <p:sp>
        <p:nvSpPr>
          <p:cNvPr id="1435650" name="Rectangle 2"/>
          <p:cNvSpPr>
            <a:spLocks noGrp="1" noRot="1" noChangeAspect="1" noChangeArrowheads="1" noTextEdit="1"/>
          </p:cNvSpPr>
          <p:nvPr>
            <p:ph type="sldImg"/>
          </p:nvPr>
        </p:nvSpPr>
        <p:spPr>
          <a:ln/>
        </p:spPr>
      </p:sp>
      <p:sp>
        <p:nvSpPr>
          <p:cNvPr id="143565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954787-9DCF-4DBD-8619-3D34E7F1072A}" type="slidenum">
              <a:rPr lang="en-GB"/>
              <a:pPr/>
              <a:t>79</a:t>
            </a:fld>
            <a:endParaRPr lang="en-GB"/>
          </a:p>
        </p:txBody>
      </p:sp>
      <p:sp>
        <p:nvSpPr>
          <p:cNvPr id="1437698" name="Rectangle 2"/>
          <p:cNvSpPr>
            <a:spLocks noGrp="1" noRot="1" noChangeAspect="1" noChangeArrowheads="1" noTextEdit="1"/>
          </p:cNvSpPr>
          <p:nvPr>
            <p:ph type="sldImg"/>
          </p:nvPr>
        </p:nvSpPr>
        <p:spPr>
          <a:ln/>
        </p:spPr>
      </p:sp>
      <p:sp>
        <p:nvSpPr>
          <p:cNvPr id="143769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4919CB-782E-4C65-BAF4-0953ED3635BA}" type="slidenum">
              <a:rPr lang="en-GB"/>
              <a:pPr/>
              <a:t>8</a:t>
            </a:fld>
            <a:endParaRPr lang="en-GB"/>
          </a:p>
        </p:txBody>
      </p:sp>
      <p:sp>
        <p:nvSpPr>
          <p:cNvPr id="1370114" name="Rectangle 2"/>
          <p:cNvSpPr>
            <a:spLocks noGrp="1" noRot="1" noChangeAspect="1" noChangeArrowheads="1" noTextEdit="1"/>
          </p:cNvSpPr>
          <p:nvPr>
            <p:ph type="sldImg"/>
          </p:nvPr>
        </p:nvSpPr>
        <p:spPr>
          <a:ln/>
        </p:spPr>
      </p:sp>
      <p:sp>
        <p:nvSpPr>
          <p:cNvPr id="137011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A05165-2FB1-4EEF-AA91-1D0C4AA761AF}" type="slidenum">
              <a:rPr lang="en-GB"/>
              <a:pPr/>
              <a:t>80</a:t>
            </a:fld>
            <a:endParaRPr lang="en-GB"/>
          </a:p>
        </p:txBody>
      </p:sp>
      <p:sp>
        <p:nvSpPr>
          <p:cNvPr id="1438722" name="Rectangle 2"/>
          <p:cNvSpPr>
            <a:spLocks noGrp="1" noRot="1" noChangeAspect="1" noChangeArrowheads="1" noTextEdit="1"/>
          </p:cNvSpPr>
          <p:nvPr>
            <p:ph type="sldImg"/>
          </p:nvPr>
        </p:nvSpPr>
        <p:spPr>
          <a:ln/>
        </p:spPr>
      </p:sp>
      <p:sp>
        <p:nvSpPr>
          <p:cNvPr id="143872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5D665E-E5A8-4330-A3D1-E93BF09F7CDE}" type="slidenum">
              <a:rPr lang="en-GB"/>
              <a:pPr/>
              <a:t>81</a:t>
            </a:fld>
            <a:endParaRPr lang="en-GB"/>
          </a:p>
        </p:txBody>
      </p:sp>
      <p:sp>
        <p:nvSpPr>
          <p:cNvPr id="1439746" name="Rectangle 2"/>
          <p:cNvSpPr>
            <a:spLocks noGrp="1" noRot="1" noChangeAspect="1" noChangeArrowheads="1" noTextEdit="1"/>
          </p:cNvSpPr>
          <p:nvPr>
            <p:ph type="sldImg"/>
          </p:nvPr>
        </p:nvSpPr>
        <p:spPr>
          <a:ln/>
        </p:spPr>
      </p:sp>
      <p:sp>
        <p:nvSpPr>
          <p:cNvPr id="143974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DDF7B3-1D43-4B50-A206-22CEB5595336}" type="slidenum">
              <a:rPr lang="en-GB"/>
              <a:pPr/>
              <a:t>82</a:t>
            </a:fld>
            <a:endParaRPr lang="en-GB"/>
          </a:p>
        </p:txBody>
      </p:sp>
      <p:sp>
        <p:nvSpPr>
          <p:cNvPr id="1488898" name="Rectangle 2"/>
          <p:cNvSpPr>
            <a:spLocks noGrp="1" noRot="1" noChangeAspect="1" noChangeArrowheads="1" noTextEdit="1"/>
          </p:cNvSpPr>
          <p:nvPr>
            <p:ph type="sldImg"/>
          </p:nvPr>
        </p:nvSpPr>
        <p:spPr>
          <a:ln/>
        </p:spPr>
      </p:sp>
      <p:sp>
        <p:nvSpPr>
          <p:cNvPr id="148889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694D1D-136A-458B-A654-5E6E8C60B236}" type="slidenum">
              <a:rPr lang="en-GB"/>
              <a:pPr/>
              <a:t>83</a:t>
            </a:fld>
            <a:endParaRPr lang="en-GB"/>
          </a:p>
        </p:txBody>
      </p:sp>
      <p:sp>
        <p:nvSpPr>
          <p:cNvPr id="1441794" name="Rectangle 2"/>
          <p:cNvSpPr>
            <a:spLocks noGrp="1" noRot="1" noChangeAspect="1" noChangeArrowheads="1" noTextEdit="1"/>
          </p:cNvSpPr>
          <p:nvPr>
            <p:ph type="sldImg"/>
          </p:nvPr>
        </p:nvSpPr>
        <p:spPr>
          <a:ln/>
        </p:spPr>
      </p:sp>
      <p:sp>
        <p:nvSpPr>
          <p:cNvPr id="144179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01CE40-1783-4B7B-B513-A890B28AA4A3}" type="slidenum">
              <a:rPr lang="en-GB"/>
              <a:pPr/>
              <a:t>84</a:t>
            </a:fld>
            <a:endParaRPr lang="en-GB"/>
          </a:p>
        </p:txBody>
      </p:sp>
      <p:sp>
        <p:nvSpPr>
          <p:cNvPr id="1442818" name="Rectangle 2"/>
          <p:cNvSpPr>
            <a:spLocks noGrp="1" noRot="1" noChangeAspect="1" noChangeArrowheads="1" noTextEdit="1"/>
          </p:cNvSpPr>
          <p:nvPr>
            <p:ph type="sldImg"/>
          </p:nvPr>
        </p:nvSpPr>
        <p:spPr>
          <a:ln/>
        </p:spPr>
      </p:sp>
      <p:sp>
        <p:nvSpPr>
          <p:cNvPr id="144281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28DA63-C6C9-4109-922F-F405D86DFA18}" type="slidenum">
              <a:rPr lang="en-GB"/>
              <a:pPr/>
              <a:t>85</a:t>
            </a:fld>
            <a:endParaRPr lang="en-GB"/>
          </a:p>
        </p:txBody>
      </p:sp>
      <p:sp>
        <p:nvSpPr>
          <p:cNvPr id="1443842" name="Rectangle 2"/>
          <p:cNvSpPr>
            <a:spLocks noGrp="1" noRot="1" noChangeAspect="1" noChangeArrowheads="1" noTextEdit="1"/>
          </p:cNvSpPr>
          <p:nvPr>
            <p:ph type="sldImg"/>
          </p:nvPr>
        </p:nvSpPr>
        <p:spPr>
          <a:ln/>
        </p:spPr>
      </p:sp>
      <p:sp>
        <p:nvSpPr>
          <p:cNvPr id="144384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6C7964-6B63-497A-8254-10C4EA1DAF3D}" type="slidenum">
              <a:rPr lang="en-GB"/>
              <a:pPr/>
              <a:t>86</a:t>
            </a:fld>
            <a:endParaRPr lang="en-GB"/>
          </a:p>
        </p:txBody>
      </p:sp>
      <p:sp>
        <p:nvSpPr>
          <p:cNvPr id="1444866" name="Rectangle 2"/>
          <p:cNvSpPr>
            <a:spLocks noGrp="1" noRot="1" noChangeAspect="1" noChangeArrowheads="1" noTextEdit="1"/>
          </p:cNvSpPr>
          <p:nvPr>
            <p:ph type="sldImg"/>
          </p:nvPr>
        </p:nvSpPr>
        <p:spPr>
          <a:ln/>
        </p:spPr>
      </p:sp>
      <p:sp>
        <p:nvSpPr>
          <p:cNvPr id="144486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8436C4-872F-4054-BEF0-0E1329E621B0}" type="slidenum">
              <a:rPr lang="en-GB"/>
              <a:pPr/>
              <a:t>87</a:t>
            </a:fld>
            <a:endParaRPr lang="en-GB"/>
          </a:p>
        </p:txBody>
      </p:sp>
      <p:sp>
        <p:nvSpPr>
          <p:cNvPr id="1445890" name="Rectangle 2"/>
          <p:cNvSpPr>
            <a:spLocks noGrp="1" noRot="1" noChangeAspect="1" noChangeArrowheads="1" noTextEdit="1"/>
          </p:cNvSpPr>
          <p:nvPr>
            <p:ph type="sldImg"/>
          </p:nvPr>
        </p:nvSpPr>
        <p:spPr>
          <a:ln/>
        </p:spPr>
      </p:sp>
      <p:sp>
        <p:nvSpPr>
          <p:cNvPr id="144589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6E5486-0627-40D3-8065-27E436879C92}" type="slidenum">
              <a:rPr lang="en-GB"/>
              <a:pPr/>
              <a:t>88</a:t>
            </a:fld>
            <a:endParaRPr lang="en-GB"/>
          </a:p>
        </p:txBody>
      </p:sp>
      <p:sp>
        <p:nvSpPr>
          <p:cNvPr id="1446914" name="Rectangle 2"/>
          <p:cNvSpPr>
            <a:spLocks noGrp="1" noRot="1" noChangeAspect="1" noChangeArrowheads="1" noTextEdit="1"/>
          </p:cNvSpPr>
          <p:nvPr>
            <p:ph type="sldImg"/>
          </p:nvPr>
        </p:nvSpPr>
        <p:spPr>
          <a:ln/>
        </p:spPr>
      </p:sp>
      <p:sp>
        <p:nvSpPr>
          <p:cNvPr id="144691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090DC1-AD72-44C8-8633-1E8865E93074}" type="slidenum">
              <a:rPr lang="en-GB"/>
              <a:pPr/>
              <a:t>89</a:t>
            </a:fld>
            <a:endParaRPr lang="en-GB"/>
          </a:p>
        </p:txBody>
      </p:sp>
      <p:sp>
        <p:nvSpPr>
          <p:cNvPr id="1447938" name="Rectangle 2"/>
          <p:cNvSpPr>
            <a:spLocks noGrp="1" noRot="1" noChangeAspect="1" noChangeArrowheads="1" noTextEdit="1"/>
          </p:cNvSpPr>
          <p:nvPr>
            <p:ph type="sldImg"/>
          </p:nvPr>
        </p:nvSpPr>
        <p:spPr>
          <a:ln/>
        </p:spPr>
      </p:sp>
      <p:sp>
        <p:nvSpPr>
          <p:cNvPr id="144793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2DDFF8-5A9A-4392-A63A-CCFE477613B0}" type="slidenum">
              <a:rPr lang="en-GB"/>
              <a:pPr/>
              <a:t>9</a:t>
            </a:fld>
            <a:endParaRPr lang="en-GB"/>
          </a:p>
        </p:txBody>
      </p:sp>
      <p:sp>
        <p:nvSpPr>
          <p:cNvPr id="1482754" name="Rectangle 2"/>
          <p:cNvSpPr>
            <a:spLocks noGrp="1" noRot="1" noChangeAspect="1" noChangeArrowheads="1" noTextEdit="1"/>
          </p:cNvSpPr>
          <p:nvPr>
            <p:ph type="sldImg"/>
          </p:nvPr>
        </p:nvSpPr>
        <p:spPr>
          <a:ln/>
        </p:spPr>
      </p:sp>
      <p:sp>
        <p:nvSpPr>
          <p:cNvPr id="148275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09A7D8-50DC-4930-849A-BD42D2212991}" type="slidenum">
              <a:rPr lang="en-GB"/>
              <a:pPr/>
              <a:t>90</a:t>
            </a:fld>
            <a:endParaRPr lang="en-GB"/>
          </a:p>
        </p:txBody>
      </p:sp>
      <p:sp>
        <p:nvSpPr>
          <p:cNvPr id="1448962" name="Rectangle 2"/>
          <p:cNvSpPr>
            <a:spLocks noGrp="1" noRot="1" noChangeAspect="1" noChangeArrowheads="1" noTextEdit="1"/>
          </p:cNvSpPr>
          <p:nvPr>
            <p:ph type="sldImg"/>
          </p:nvPr>
        </p:nvSpPr>
        <p:spPr>
          <a:ln/>
        </p:spPr>
      </p:sp>
      <p:sp>
        <p:nvSpPr>
          <p:cNvPr id="144896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FC8C51-D761-49FB-A604-CF5A87972684}" type="slidenum">
              <a:rPr lang="en-GB"/>
              <a:pPr/>
              <a:t>91</a:t>
            </a:fld>
            <a:endParaRPr lang="en-GB"/>
          </a:p>
        </p:txBody>
      </p:sp>
      <p:sp>
        <p:nvSpPr>
          <p:cNvPr id="1449986" name="Rectangle 2"/>
          <p:cNvSpPr>
            <a:spLocks noGrp="1" noRot="1" noChangeAspect="1" noChangeArrowheads="1" noTextEdit="1"/>
          </p:cNvSpPr>
          <p:nvPr>
            <p:ph type="sldImg"/>
          </p:nvPr>
        </p:nvSpPr>
        <p:spPr>
          <a:ln/>
        </p:spPr>
      </p:sp>
      <p:sp>
        <p:nvSpPr>
          <p:cNvPr id="144998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CC80A2-F974-4F65-B432-F013A4E26281}" type="slidenum">
              <a:rPr lang="en-GB"/>
              <a:pPr/>
              <a:t>92</a:t>
            </a:fld>
            <a:endParaRPr lang="en-GB"/>
          </a:p>
        </p:txBody>
      </p:sp>
      <p:sp>
        <p:nvSpPr>
          <p:cNvPr id="1451010" name="Rectangle 2"/>
          <p:cNvSpPr>
            <a:spLocks noGrp="1" noRot="1" noChangeAspect="1" noChangeArrowheads="1" noTextEdit="1"/>
          </p:cNvSpPr>
          <p:nvPr>
            <p:ph type="sldImg"/>
          </p:nvPr>
        </p:nvSpPr>
        <p:spPr>
          <a:ln/>
        </p:spPr>
      </p:sp>
      <p:sp>
        <p:nvSpPr>
          <p:cNvPr id="145101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569256-9EE9-48F6-B770-02A308FB95A6}" type="slidenum">
              <a:rPr lang="en-GB"/>
              <a:pPr/>
              <a:t>93</a:t>
            </a:fld>
            <a:endParaRPr lang="en-GB"/>
          </a:p>
        </p:txBody>
      </p:sp>
      <p:sp>
        <p:nvSpPr>
          <p:cNvPr id="1452034" name="Rectangle 2"/>
          <p:cNvSpPr>
            <a:spLocks noGrp="1" noRot="1" noChangeAspect="1" noChangeArrowheads="1" noTextEdit="1"/>
          </p:cNvSpPr>
          <p:nvPr>
            <p:ph type="sldImg"/>
          </p:nvPr>
        </p:nvSpPr>
        <p:spPr>
          <a:ln/>
        </p:spPr>
      </p:sp>
      <p:sp>
        <p:nvSpPr>
          <p:cNvPr id="145203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F91141-FF39-4C6B-A140-74BE73DE24D8}" type="slidenum">
              <a:rPr lang="en-GB"/>
              <a:pPr/>
              <a:t>94</a:t>
            </a:fld>
            <a:endParaRPr lang="en-GB"/>
          </a:p>
        </p:txBody>
      </p:sp>
      <p:sp>
        <p:nvSpPr>
          <p:cNvPr id="1453058" name="Rectangle 2"/>
          <p:cNvSpPr>
            <a:spLocks noGrp="1" noRot="1" noChangeAspect="1" noChangeArrowheads="1" noTextEdit="1"/>
          </p:cNvSpPr>
          <p:nvPr>
            <p:ph type="sldImg"/>
          </p:nvPr>
        </p:nvSpPr>
        <p:spPr>
          <a:ln/>
        </p:spPr>
      </p:sp>
      <p:sp>
        <p:nvSpPr>
          <p:cNvPr id="1453059"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1CDBE4-4FDE-4198-9BA6-27620818B553}" type="slidenum">
              <a:rPr lang="en-GB"/>
              <a:pPr/>
              <a:t>95</a:t>
            </a:fld>
            <a:endParaRPr lang="en-GB"/>
          </a:p>
        </p:txBody>
      </p:sp>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8A7A2F-25B6-4E89-BDDA-8035148A6CD3}" type="slidenum">
              <a:rPr lang="en-GB"/>
              <a:pPr/>
              <a:t>96</a:t>
            </a:fld>
            <a:endParaRPr lang="en-GB"/>
          </a:p>
        </p:txBody>
      </p:sp>
      <p:sp>
        <p:nvSpPr>
          <p:cNvPr id="1455106" name="Rectangle 2"/>
          <p:cNvSpPr>
            <a:spLocks noGrp="1" noRot="1" noChangeAspect="1" noChangeArrowheads="1" noTextEdit="1"/>
          </p:cNvSpPr>
          <p:nvPr>
            <p:ph type="sldImg"/>
          </p:nvPr>
        </p:nvSpPr>
        <p:spPr>
          <a:ln/>
        </p:spPr>
      </p:sp>
      <p:sp>
        <p:nvSpPr>
          <p:cNvPr id="1455107"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5F09BE-011C-4761-A444-ADB8FAB51C80}" type="slidenum">
              <a:rPr lang="en-GB"/>
              <a:pPr/>
              <a:t>97</a:t>
            </a:fld>
            <a:endParaRPr lang="en-GB"/>
          </a:p>
        </p:txBody>
      </p:sp>
      <p:sp>
        <p:nvSpPr>
          <p:cNvPr id="1456130" name="Rectangle 2"/>
          <p:cNvSpPr>
            <a:spLocks noGrp="1" noRot="1" noChangeAspect="1" noChangeArrowheads="1" noTextEdit="1"/>
          </p:cNvSpPr>
          <p:nvPr>
            <p:ph type="sldImg"/>
          </p:nvPr>
        </p:nvSpPr>
        <p:spPr>
          <a:ln/>
        </p:spPr>
      </p:sp>
      <p:sp>
        <p:nvSpPr>
          <p:cNvPr id="1456131"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123A25-A94D-4FD9-A3F6-0DFCEAF0590A}" type="slidenum">
              <a:rPr lang="en-GB"/>
              <a:pPr/>
              <a:t>98</a:t>
            </a:fld>
            <a:endParaRPr lang="en-GB"/>
          </a:p>
        </p:txBody>
      </p:sp>
      <p:sp>
        <p:nvSpPr>
          <p:cNvPr id="1457154" name="Rectangle 2"/>
          <p:cNvSpPr>
            <a:spLocks noGrp="1" noRot="1" noChangeAspect="1" noChangeArrowheads="1" noTextEdit="1"/>
          </p:cNvSpPr>
          <p:nvPr>
            <p:ph type="sldImg"/>
          </p:nvPr>
        </p:nvSpPr>
        <p:spPr>
          <a:ln/>
        </p:spPr>
      </p:sp>
      <p:sp>
        <p:nvSpPr>
          <p:cNvPr id="1457155" name="Rectangle 3"/>
          <p:cNvSpPr>
            <a:spLocks noGrp="1" noChangeArrowheads="1"/>
          </p:cNvSpPr>
          <p:nvPr>
            <p:ph type="body" idx="1"/>
          </p:nvPr>
        </p:nvSpPr>
        <p:spPr/>
        <p:txBody>
          <a:bodyPr/>
          <a:lstStyle/>
          <a:p>
            <a:endParaRPr lang="af-ZA"/>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B33BAA-FE84-428F-AA98-65C35094BCBE}" type="slidenum">
              <a:rPr lang="en-GB"/>
              <a:pPr/>
              <a:t>99</a:t>
            </a:fld>
            <a:endParaRPr lang="en-GB"/>
          </a:p>
        </p:txBody>
      </p:sp>
      <p:sp>
        <p:nvSpPr>
          <p:cNvPr id="1458178" name="Rectangle 2"/>
          <p:cNvSpPr>
            <a:spLocks noGrp="1" noRot="1" noChangeAspect="1" noChangeArrowheads="1" noTextEdit="1"/>
          </p:cNvSpPr>
          <p:nvPr>
            <p:ph type="sldImg"/>
          </p:nvPr>
        </p:nvSpPr>
        <p:spPr>
          <a:ln/>
        </p:spPr>
      </p:sp>
      <p:sp>
        <p:nvSpPr>
          <p:cNvPr id="1458179" name="Rectangle 3"/>
          <p:cNvSpPr>
            <a:spLocks noGrp="1" noChangeArrowheads="1"/>
          </p:cNvSpPr>
          <p:nvPr>
            <p:ph type="body" idx="1"/>
          </p:nvPr>
        </p:nvSpPr>
        <p:spPr/>
        <p:txBody>
          <a:bodyPr/>
          <a:lstStyle/>
          <a:p>
            <a:endParaRPr lang="af-ZA"/>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158146" name="Picture 2" descr="Agter"/>
          <p:cNvPicPr>
            <a:picLocks noChangeAspect="1" noChangeArrowheads="1"/>
          </p:cNvPicPr>
          <p:nvPr/>
        </p:nvPicPr>
        <p:blipFill>
          <a:blip r:embed="rId2">
            <a:extLst>
              <a:ext uri="{28A0092B-C50C-407E-A947-70E740481C1C}">
                <a14:useLocalDpi xmlns:a14="http://schemas.microsoft.com/office/drawing/2010/main" val="0"/>
              </a:ext>
            </a:extLst>
          </a:blip>
          <a:srcRect r="6976" b="301"/>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58147" name="Rectangle 3"/>
          <p:cNvSpPr>
            <a:spLocks noGrp="1" noChangeArrowheads="1"/>
          </p:cNvSpPr>
          <p:nvPr>
            <p:ph type="ctrTitle"/>
          </p:nvPr>
        </p:nvSpPr>
        <p:spPr>
          <a:xfrm>
            <a:off x="685800" y="2286000"/>
            <a:ext cx="7772400" cy="1143000"/>
          </a:xfrm>
        </p:spPr>
        <p:txBody>
          <a:bodyPr/>
          <a:lstStyle>
            <a:lvl1pPr>
              <a:defRPr/>
            </a:lvl1pPr>
          </a:lstStyle>
          <a:p>
            <a:pPr lvl="0"/>
            <a:r>
              <a:rPr lang="en-US" noProof="0" smtClean="0"/>
              <a:t>Click to edit Master title style</a:t>
            </a:r>
          </a:p>
        </p:txBody>
      </p:sp>
      <p:sp>
        <p:nvSpPr>
          <p:cNvPr id="1158148" name="Rectangle 4"/>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grpSp>
        <p:nvGrpSpPr>
          <p:cNvPr id="1158149" name="Group 5"/>
          <p:cNvGrpSpPr>
            <a:grpSpLocks/>
          </p:cNvGrpSpPr>
          <p:nvPr/>
        </p:nvGrpSpPr>
        <p:grpSpPr bwMode="auto">
          <a:xfrm>
            <a:off x="5867400" y="6324600"/>
            <a:ext cx="2838450" cy="279400"/>
            <a:chOff x="1713" y="3743"/>
            <a:chExt cx="3723" cy="366"/>
          </a:xfrm>
        </p:grpSpPr>
        <p:sp>
          <p:nvSpPr>
            <p:cNvPr id="1158150" name="Freeform 6"/>
            <p:cNvSpPr>
              <a:spLocks noEditPoints="1"/>
            </p:cNvSpPr>
            <p:nvPr userDrawn="1"/>
          </p:nvSpPr>
          <p:spPr bwMode="auto">
            <a:xfrm>
              <a:off x="1713" y="3750"/>
              <a:ext cx="710" cy="161"/>
            </a:xfrm>
            <a:custGeom>
              <a:avLst/>
              <a:gdLst>
                <a:gd name="T0" fmla="*/ 160 w 710"/>
                <a:gd name="T1" fmla="*/ 0 h 161"/>
                <a:gd name="T2" fmla="*/ 160 w 710"/>
                <a:gd name="T3" fmla="*/ 161 h 161"/>
                <a:gd name="T4" fmla="*/ 356 w 710"/>
                <a:gd name="T5" fmla="*/ 0 h 161"/>
                <a:gd name="T6" fmla="*/ 209 w 710"/>
                <a:gd name="T7" fmla="*/ 161 h 161"/>
                <a:gd name="T8" fmla="*/ 356 w 710"/>
                <a:gd name="T9" fmla="*/ 0 h 161"/>
                <a:gd name="T10" fmla="*/ 343 w 710"/>
                <a:gd name="T11" fmla="*/ 161 h 161"/>
                <a:gd name="T12" fmla="*/ 517 w 710"/>
                <a:gd name="T13" fmla="*/ 0 h 161"/>
                <a:gd name="T14" fmla="*/ 381 w 710"/>
                <a:gd name="T15" fmla="*/ 0 h 161"/>
                <a:gd name="T16" fmla="*/ 233 w 710"/>
                <a:gd name="T17" fmla="*/ 161 h 161"/>
                <a:gd name="T18" fmla="*/ 381 w 710"/>
                <a:gd name="T19" fmla="*/ 0 h 161"/>
                <a:gd name="T20" fmla="*/ 245 w 710"/>
                <a:gd name="T21" fmla="*/ 161 h 161"/>
                <a:gd name="T22" fmla="*/ 418 w 710"/>
                <a:gd name="T23" fmla="*/ 0 h 161"/>
                <a:gd name="T24" fmla="*/ 430 w 710"/>
                <a:gd name="T25" fmla="*/ 0 h 161"/>
                <a:gd name="T26" fmla="*/ 283 w 710"/>
                <a:gd name="T27" fmla="*/ 161 h 161"/>
                <a:gd name="T28" fmla="*/ 430 w 710"/>
                <a:gd name="T29" fmla="*/ 0 h 161"/>
                <a:gd name="T30" fmla="*/ 294 w 710"/>
                <a:gd name="T31" fmla="*/ 161 h 161"/>
                <a:gd name="T32" fmla="*/ 468 w 710"/>
                <a:gd name="T33" fmla="*/ 0 h 161"/>
                <a:gd name="T34" fmla="*/ 480 w 710"/>
                <a:gd name="T35" fmla="*/ 0 h 161"/>
                <a:gd name="T36" fmla="*/ 331 w 710"/>
                <a:gd name="T37" fmla="*/ 161 h 161"/>
                <a:gd name="T38" fmla="*/ 480 w 710"/>
                <a:gd name="T39" fmla="*/ 0 h 161"/>
                <a:gd name="T40" fmla="*/ 548 w 710"/>
                <a:gd name="T41" fmla="*/ 0 h 161"/>
                <a:gd name="T42" fmla="*/ 393 w 710"/>
                <a:gd name="T43" fmla="*/ 161 h 161"/>
                <a:gd name="T44" fmla="*/ 542 w 710"/>
                <a:gd name="T45" fmla="*/ 161 h 161"/>
                <a:gd name="T46" fmla="*/ 710 w 710"/>
                <a:gd name="T47" fmla="*/ 0 h 161"/>
                <a:gd name="T48" fmla="*/ 542 w 710"/>
                <a:gd name="T49" fmla="*/ 161 h 161"/>
                <a:gd name="T50" fmla="*/ 574 w 710"/>
                <a:gd name="T51" fmla="*/ 0 h 161"/>
                <a:gd name="T52" fmla="*/ 419 w 710"/>
                <a:gd name="T53" fmla="*/ 161 h 161"/>
                <a:gd name="T54" fmla="*/ 516 w 710"/>
                <a:gd name="T55" fmla="*/ 161 h 161"/>
                <a:gd name="T56" fmla="*/ 683 w 710"/>
                <a:gd name="T57" fmla="*/ 0 h 161"/>
                <a:gd name="T58" fmla="*/ 516 w 710"/>
                <a:gd name="T59" fmla="*/ 161 h 161"/>
                <a:gd name="T60" fmla="*/ 599 w 710"/>
                <a:gd name="T61" fmla="*/ 0 h 161"/>
                <a:gd name="T62" fmla="*/ 446 w 710"/>
                <a:gd name="T63" fmla="*/ 161 h 161"/>
                <a:gd name="T64" fmla="*/ 491 w 710"/>
                <a:gd name="T65" fmla="*/ 161 h 161"/>
                <a:gd name="T66" fmla="*/ 657 w 710"/>
                <a:gd name="T67" fmla="*/ 0 h 161"/>
                <a:gd name="T68" fmla="*/ 491 w 710"/>
                <a:gd name="T69" fmla="*/ 161 h 161"/>
                <a:gd name="T70" fmla="*/ 625 w 710"/>
                <a:gd name="T71" fmla="*/ 0 h 161"/>
                <a:gd name="T72" fmla="*/ 472 w 710"/>
                <a:gd name="T73"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0" h="161">
                  <a:moveTo>
                    <a:pt x="321" y="0"/>
                  </a:moveTo>
                  <a:lnTo>
                    <a:pt x="160" y="0"/>
                  </a:lnTo>
                  <a:lnTo>
                    <a:pt x="0" y="161"/>
                  </a:lnTo>
                  <a:lnTo>
                    <a:pt x="160" y="161"/>
                  </a:lnTo>
                  <a:lnTo>
                    <a:pt x="321" y="0"/>
                  </a:lnTo>
                  <a:close/>
                  <a:moveTo>
                    <a:pt x="356" y="0"/>
                  </a:moveTo>
                  <a:lnTo>
                    <a:pt x="196" y="161"/>
                  </a:lnTo>
                  <a:lnTo>
                    <a:pt x="209" y="161"/>
                  </a:lnTo>
                  <a:lnTo>
                    <a:pt x="369" y="0"/>
                  </a:lnTo>
                  <a:lnTo>
                    <a:pt x="356" y="0"/>
                  </a:lnTo>
                  <a:close/>
                  <a:moveTo>
                    <a:pt x="504" y="0"/>
                  </a:moveTo>
                  <a:lnTo>
                    <a:pt x="343" y="161"/>
                  </a:lnTo>
                  <a:lnTo>
                    <a:pt x="356" y="161"/>
                  </a:lnTo>
                  <a:lnTo>
                    <a:pt x="517" y="0"/>
                  </a:lnTo>
                  <a:lnTo>
                    <a:pt x="504" y="0"/>
                  </a:lnTo>
                  <a:close/>
                  <a:moveTo>
                    <a:pt x="381" y="0"/>
                  </a:moveTo>
                  <a:lnTo>
                    <a:pt x="221" y="161"/>
                  </a:lnTo>
                  <a:lnTo>
                    <a:pt x="233" y="161"/>
                  </a:lnTo>
                  <a:lnTo>
                    <a:pt x="393" y="0"/>
                  </a:lnTo>
                  <a:lnTo>
                    <a:pt x="381" y="0"/>
                  </a:lnTo>
                  <a:close/>
                  <a:moveTo>
                    <a:pt x="405" y="0"/>
                  </a:moveTo>
                  <a:lnTo>
                    <a:pt x="245" y="161"/>
                  </a:lnTo>
                  <a:lnTo>
                    <a:pt x="258" y="161"/>
                  </a:lnTo>
                  <a:lnTo>
                    <a:pt x="418" y="0"/>
                  </a:lnTo>
                  <a:lnTo>
                    <a:pt x="405" y="0"/>
                  </a:lnTo>
                  <a:close/>
                  <a:moveTo>
                    <a:pt x="430" y="0"/>
                  </a:moveTo>
                  <a:lnTo>
                    <a:pt x="269" y="161"/>
                  </a:lnTo>
                  <a:lnTo>
                    <a:pt x="283" y="161"/>
                  </a:lnTo>
                  <a:lnTo>
                    <a:pt x="444" y="0"/>
                  </a:lnTo>
                  <a:lnTo>
                    <a:pt x="430" y="0"/>
                  </a:lnTo>
                  <a:close/>
                  <a:moveTo>
                    <a:pt x="455" y="0"/>
                  </a:moveTo>
                  <a:lnTo>
                    <a:pt x="294" y="161"/>
                  </a:lnTo>
                  <a:lnTo>
                    <a:pt x="307" y="161"/>
                  </a:lnTo>
                  <a:lnTo>
                    <a:pt x="468" y="0"/>
                  </a:lnTo>
                  <a:lnTo>
                    <a:pt x="455" y="0"/>
                  </a:lnTo>
                  <a:close/>
                  <a:moveTo>
                    <a:pt x="480" y="0"/>
                  </a:moveTo>
                  <a:lnTo>
                    <a:pt x="319" y="161"/>
                  </a:lnTo>
                  <a:lnTo>
                    <a:pt x="331" y="161"/>
                  </a:lnTo>
                  <a:lnTo>
                    <a:pt x="492" y="0"/>
                  </a:lnTo>
                  <a:lnTo>
                    <a:pt x="480" y="0"/>
                  </a:lnTo>
                  <a:close/>
                  <a:moveTo>
                    <a:pt x="387" y="161"/>
                  </a:moveTo>
                  <a:lnTo>
                    <a:pt x="548" y="0"/>
                  </a:lnTo>
                  <a:lnTo>
                    <a:pt x="554" y="0"/>
                  </a:lnTo>
                  <a:lnTo>
                    <a:pt x="393" y="161"/>
                  </a:lnTo>
                  <a:lnTo>
                    <a:pt x="387" y="161"/>
                  </a:lnTo>
                  <a:close/>
                  <a:moveTo>
                    <a:pt x="542" y="161"/>
                  </a:moveTo>
                  <a:lnTo>
                    <a:pt x="703" y="0"/>
                  </a:lnTo>
                  <a:lnTo>
                    <a:pt x="710" y="0"/>
                  </a:lnTo>
                  <a:lnTo>
                    <a:pt x="549" y="161"/>
                  </a:lnTo>
                  <a:lnTo>
                    <a:pt x="542" y="161"/>
                  </a:lnTo>
                  <a:close/>
                  <a:moveTo>
                    <a:pt x="413" y="161"/>
                  </a:moveTo>
                  <a:lnTo>
                    <a:pt x="574" y="0"/>
                  </a:lnTo>
                  <a:lnTo>
                    <a:pt x="580" y="0"/>
                  </a:lnTo>
                  <a:lnTo>
                    <a:pt x="419" y="161"/>
                  </a:lnTo>
                  <a:lnTo>
                    <a:pt x="413" y="161"/>
                  </a:lnTo>
                  <a:close/>
                  <a:moveTo>
                    <a:pt x="516" y="161"/>
                  </a:moveTo>
                  <a:lnTo>
                    <a:pt x="676" y="0"/>
                  </a:lnTo>
                  <a:lnTo>
                    <a:pt x="683" y="0"/>
                  </a:lnTo>
                  <a:lnTo>
                    <a:pt x="523" y="161"/>
                  </a:lnTo>
                  <a:lnTo>
                    <a:pt x="516" y="161"/>
                  </a:lnTo>
                  <a:close/>
                  <a:moveTo>
                    <a:pt x="439" y="161"/>
                  </a:moveTo>
                  <a:lnTo>
                    <a:pt x="599" y="0"/>
                  </a:lnTo>
                  <a:lnTo>
                    <a:pt x="606" y="0"/>
                  </a:lnTo>
                  <a:lnTo>
                    <a:pt x="446" y="161"/>
                  </a:lnTo>
                  <a:lnTo>
                    <a:pt x="439" y="161"/>
                  </a:lnTo>
                  <a:close/>
                  <a:moveTo>
                    <a:pt x="491" y="161"/>
                  </a:moveTo>
                  <a:lnTo>
                    <a:pt x="651" y="0"/>
                  </a:lnTo>
                  <a:lnTo>
                    <a:pt x="657" y="0"/>
                  </a:lnTo>
                  <a:lnTo>
                    <a:pt x="497" y="161"/>
                  </a:lnTo>
                  <a:lnTo>
                    <a:pt x="491" y="161"/>
                  </a:lnTo>
                  <a:close/>
                  <a:moveTo>
                    <a:pt x="465" y="161"/>
                  </a:moveTo>
                  <a:lnTo>
                    <a:pt x="625" y="0"/>
                  </a:lnTo>
                  <a:lnTo>
                    <a:pt x="632" y="0"/>
                  </a:lnTo>
                  <a:lnTo>
                    <a:pt x="472" y="161"/>
                  </a:lnTo>
                  <a:lnTo>
                    <a:pt x="465" y="1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f-ZA"/>
            </a:p>
          </p:txBody>
        </p:sp>
        <p:sp>
          <p:nvSpPr>
            <p:cNvPr id="1158151" name="Freeform 7"/>
            <p:cNvSpPr>
              <a:spLocks noEditPoints="1"/>
            </p:cNvSpPr>
            <p:nvPr userDrawn="1"/>
          </p:nvSpPr>
          <p:spPr bwMode="auto">
            <a:xfrm>
              <a:off x="2477" y="3743"/>
              <a:ext cx="1658" cy="366"/>
            </a:xfrm>
            <a:custGeom>
              <a:avLst/>
              <a:gdLst>
                <a:gd name="T0" fmla="*/ 733 w 1658"/>
                <a:gd name="T1" fmla="*/ 3 h 366"/>
                <a:gd name="T2" fmla="*/ 940 w 1658"/>
                <a:gd name="T3" fmla="*/ 298 h 366"/>
                <a:gd name="T4" fmla="*/ 940 w 1658"/>
                <a:gd name="T5" fmla="*/ 202 h 366"/>
                <a:gd name="T6" fmla="*/ 606 w 1658"/>
                <a:gd name="T7" fmla="*/ 164 h 366"/>
                <a:gd name="T8" fmla="*/ 537 w 1658"/>
                <a:gd name="T9" fmla="*/ 158 h 366"/>
                <a:gd name="T10" fmla="*/ 497 w 1658"/>
                <a:gd name="T11" fmla="*/ 109 h 366"/>
                <a:gd name="T12" fmla="*/ 503 w 1658"/>
                <a:gd name="T13" fmla="*/ 43 h 366"/>
                <a:gd name="T14" fmla="*/ 553 w 1658"/>
                <a:gd name="T15" fmla="*/ 3 h 366"/>
                <a:gd name="T16" fmla="*/ 622 w 1658"/>
                <a:gd name="T17" fmla="*/ 9 h 366"/>
                <a:gd name="T18" fmla="*/ 661 w 1658"/>
                <a:gd name="T19" fmla="*/ 51 h 366"/>
                <a:gd name="T20" fmla="*/ 661 w 1658"/>
                <a:gd name="T21" fmla="*/ 117 h 366"/>
                <a:gd name="T22" fmla="*/ 705 w 1658"/>
                <a:gd name="T23" fmla="*/ 363 h 366"/>
                <a:gd name="T24" fmla="*/ 415 w 1658"/>
                <a:gd name="T25" fmla="*/ 118 h 366"/>
                <a:gd name="T26" fmla="*/ 381 w 1658"/>
                <a:gd name="T27" fmla="*/ 99 h 366"/>
                <a:gd name="T28" fmla="*/ 434 w 1658"/>
                <a:gd name="T29" fmla="*/ 8 h 366"/>
                <a:gd name="T30" fmla="*/ 462 w 1658"/>
                <a:gd name="T31" fmla="*/ 33 h 366"/>
                <a:gd name="T32" fmla="*/ 454 w 1658"/>
                <a:gd name="T33" fmla="*/ 78 h 366"/>
                <a:gd name="T34" fmla="*/ 456 w 1658"/>
                <a:gd name="T35" fmla="*/ 110 h 366"/>
                <a:gd name="T36" fmla="*/ 651 w 1658"/>
                <a:gd name="T37" fmla="*/ 363 h 366"/>
                <a:gd name="T38" fmla="*/ 203 w 1658"/>
                <a:gd name="T39" fmla="*/ 164 h 366"/>
                <a:gd name="T40" fmla="*/ 383 w 1658"/>
                <a:gd name="T41" fmla="*/ 363 h 366"/>
                <a:gd name="T42" fmla="*/ 56 w 1658"/>
                <a:gd name="T43" fmla="*/ 133 h 366"/>
                <a:gd name="T44" fmla="*/ 205 w 1658"/>
                <a:gd name="T45" fmla="*/ 202 h 366"/>
                <a:gd name="T46" fmla="*/ 245 w 1658"/>
                <a:gd name="T47" fmla="*/ 332 h 366"/>
                <a:gd name="T48" fmla="*/ 18 w 1658"/>
                <a:gd name="T49" fmla="*/ 363 h 366"/>
                <a:gd name="T50" fmla="*/ 612 w 1658"/>
                <a:gd name="T51" fmla="*/ 48 h 366"/>
                <a:gd name="T52" fmla="*/ 566 w 1658"/>
                <a:gd name="T53" fmla="*/ 36 h 366"/>
                <a:gd name="T54" fmla="*/ 540 w 1658"/>
                <a:gd name="T55" fmla="*/ 59 h 366"/>
                <a:gd name="T56" fmla="*/ 536 w 1658"/>
                <a:gd name="T57" fmla="*/ 99 h 366"/>
                <a:gd name="T58" fmla="*/ 558 w 1658"/>
                <a:gd name="T59" fmla="*/ 128 h 366"/>
                <a:gd name="T60" fmla="*/ 602 w 1658"/>
                <a:gd name="T61" fmla="*/ 128 h 366"/>
                <a:gd name="T62" fmla="*/ 624 w 1658"/>
                <a:gd name="T63" fmla="*/ 94 h 366"/>
                <a:gd name="T64" fmla="*/ 618 w 1658"/>
                <a:gd name="T65" fmla="*/ 55 h 366"/>
                <a:gd name="T66" fmla="*/ 422 w 1658"/>
                <a:gd name="T67" fmla="*/ 46 h 366"/>
                <a:gd name="T68" fmla="*/ 381 w 1658"/>
                <a:gd name="T69" fmla="*/ 31 h 366"/>
                <a:gd name="T70" fmla="*/ 431 w 1658"/>
                <a:gd name="T71" fmla="*/ 244 h 366"/>
                <a:gd name="T72" fmla="*/ 1549 w 1658"/>
                <a:gd name="T73" fmla="*/ 363 h 366"/>
                <a:gd name="T74" fmla="*/ 1589 w 1658"/>
                <a:gd name="T75" fmla="*/ 295 h 366"/>
                <a:gd name="T76" fmla="*/ 1449 w 1658"/>
                <a:gd name="T77" fmla="*/ 303 h 366"/>
                <a:gd name="T78" fmla="*/ 1385 w 1658"/>
                <a:gd name="T79" fmla="*/ 202 h 366"/>
                <a:gd name="T80" fmla="*/ 1497 w 1658"/>
                <a:gd name="T81" fmla="*/ 218 h 366"/>
                <a:gd name="T82" fmla="*/ 1508 w 1658"/>
                <a:gd name="T83" fmla="*/ 255 h 366"/>
                <a:gd name="T84" fmla="*/ 1479 w 1658"/>
                <a:gd name="T85" fmla="*/ 288 h 366"/>
                <a:gd name="T86" fmla="*/ 1313 w 1658"/>
                <a:gd name="T87" fmla="*/ 363 h 366"/>
                <a:gd name="T88" fmla="*/ 1153 w 1658"/>
                <a:gd name="T89" fmla="*/ 350 h 366"/>
                <a:gd name="T90" fmla="*/ 1082 w 1658"/>
                <a:gd name="T91" fmla="*/ 366 h 366"/>
                <a:gd name="T92" fmla="*/ 1035 w 1658"/>
                <a:gd name="T93" fmla="*/ 350 h 366"/>
                <a:gd name="T94" fmla="*/ 1005 w 1658"/>
                <a:gd name="T95" fmla="*/ 291 h 366"/>
                <a:gd name="T96" fmla="*/ 1024 w 1658"/>
                <a:gd name="T97" fmla="*/ 229 h 366"/>
                <a:gd name="T98" fmla="*/ 1067 w 1658"/>
                <a:gd name="T99" fmla="*/ 203 h 366"/>
                <a:gd name="T100" fmla="*/ 1137 w 1658"/>
                <a:gd name="T101" fmla="*/ 208 h 366"/>
                <a:gd name="T102" fmla="*/ 1119 w 1658"/>
                <a:gd name="T103" fmla="*/ 236 h 366"/>
                <a:gd name="T104" fmla="*/ 1072 w 1658"/>
                <a:gd name="T105" fmla="*/ 239 h 366"/>
                <a:gd name="T106" fmla="*/ 1048 w 1658"/>
                <a:gd name="T107" fmla="*/ 267 h 366"/>
                <a:gd name="T108" fmla="*/ 1052 w 1658"/>
                <a:gd name="T109" fmla="*/ 307 h 366"/>
                <a:gd name="T110" fmla="*/ 1080 w 1658"/>
                <a:gd name="T111" fmla="*/ 330 h 366"/>
                <a:gd name="T112" fmla="*/ 1132 w 1658"/>
                <a:gd name="T113" fmla="*/ 324 h 366"/>
                <a:gd name="T114" fmla="*/ 1466 w 1658"/>
                <a:gd name="T115" fmla="*/ 254 h 366"/>
                <a:gd name="T116" fmla="*/ 1449 w 1658"/>
                <a:gd name="T117" fmla="*/ 231 h 366"/>
                <a:gd name="T118" fmla="*/ 1461 w 1658"/>
                <a:gd name="T119" fmla="*/ 26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8" h="366">
                  <a:moveTo>
                    <a:pt x="865" y="164"/>
                  </a:moveTo>
                  <a:lnTo>
                    <a:pt x="813" y="164"/>
                  </a:lnTo>
                  <a:lnTo>
                    <a:pt x="771" y="112"/>
                  </a:lnTo>
                  <a:lnTo>
                    <a:pt x="728" y="164"/>
                  </a:lnTo>
                  <a:lnTo>
                    <a:pt x="677" y="164"/>
                  </a:lnTo>
                  <a:lnTo>
                    <a:pt x="746" y="82"/>
                  </a:lnTo>
                  <a:lnTo>
                    <a:pt x="681" y="3"/>
                  </a:lnTo>
                  <a:lnTo>
                    <a:pt x="733" y="3"/>
                  </a:lnTo>
                  <a:lnTo>
                    <a:pt x="771" y="50"/>
                  </a:lnTo>
                  <a:lnTo>
                    <a:pt x="809" y="3"/>
                  </a:lnTo>
                  <a:lnTo>
                    <a:pt x="859" y="3"/>
                  </a:lnTo>
                  <a:lnTo>
                    <a:pt x="795" y="81"/>
                  </a:lnTo>
                  <a:lnTo>
                    <a:pt x="865" y="164"/>
                  </a:lnTo>
                  <a:close/>
                  <a:moveTo>
                    <a:pt x="981" y="363"/>
                  </a:moveTo>
                  <a:lnTo>
                    <a:pt x="940" y="363"/>
                  </a:lnTo>
                  <a:lnTo>
                    <a:pt x="940" y="298"/>
                  </a:lnTo>
                  <a:lnTo>
                    <a:pt x="869" y="298"/>
                  </a:lnTo>
                  <a:lnTo>
                    <a:pt x="869" y="363"/>
                  </a:lnTo>
                  <a:lnTo>
                    <a:pt x="829" y="363"/>
                  </a:lnTo>
                  <a:lnTo>
                    <a:pt x="829" y="202"/>
                  </a:lnTo>
                  <a:lnTo>
                    <a:pt x="869" y="202"/>
                  </a:lnTo>
                  <a:lnTo>
                    <a:pt x="869" y="267"/>
                  </a:lnTo>
                  <a:lnTo>
                    <a:pt x="940" y="267"/>
                  </a:lnTo>
                  <a:lnTo>
                    <a:pt x="940" y="202"/>
                  </a:lnTo>
                  <a:lnTo>
                    <a:pt x="981" y="202"/>
                  </a:lnTo>
                  <a:lnTo>
                    <a:pt x="981" y="363"/>
                  </a:lnTo>
                  <a:close/>
                  <a:moveTo>
                    <a:pt x="642" y="143"/>
                  </a:moveTo>
                  <a:lnTo>
                    <a:pt x="636" y="149"/>
                  </a:lnTo>
                  <a:lnTo>
                    <a:pt x="629" y="154"/>
                  </a:lnTo>
                  <a:lnTo>
                    <a:pt x="621" y="158"/>
                  </a:lnTo>
                  <a:lnTo>
                    <a:pt x="614" y="161"/>
                  </a:lnTo>
                  <a:lnTo>
                    <a:pt x="606" y="164"/>
                  </a:lnTo>
                  <a:lnTo>
                    <a:pt x="597" y="165"/>
                  </a:lnTo>
                  <a:lnTo>
                    <a:pt x="588" y="167"/>
                  </a:lnTo>
                  <a:lnTo>
                    <a:pt x="579" y="167"/>
                  </a:lnTo>
                  <a:lnTo>
                    <a:pt x="570" y="167"/>
                  </a:lnTo>
                  <a:lnTo>
                    <a:pt x="561" y="165"/>
                  </a:lnTo>
                  <a:lnTo>
                    <a:pt x="553" y="164"/>
                  </a:lnTo>
                  <a:lnTo>
                    <a:pt x="545" y="161"/>
                  </a:lnTo>
                  <a:lnTo>
                    <a:pt x="537" y="158"/>
                  </a:lnTo>
                  <a:lnTo>
                    <a:pt x="530" y="154"/>
                  </a:lnTo>
                  <a:lnTo>
                    <a:pt x="524" y="149"/>
                  </a:lnTo>
                  <a:lnTo>
                    <a:pt x="517" y="144"/>
                  </a:lnTo>
                  <a:lnTo>
                    <a:pt x="512" y="137"/>
                  </a:lnTo>
                  <a:lnTo>
                    <a:pt x="507" y="131"/>
                  </a:lnTo>
                  <a:lnTo>
                    <a:pt x="503" y="124"/>
                  </a:lnTo>
                  <a:lnTo>
                    <a:pt x="500" y="117"/>
                  </a:lnTo>
                  <a:lnTo>
                    <a:pt x="497" y="109"/>
                  </a:lnTo>
                  <a:lnTo>
                    <a:pt x="495" y="101"/>
                  </a:lnTo>
                  <a:lnTo>
                    <a:pt x="494" y="93"/>
                  </a:lnTo>
                  <a:lnTo>
                    <a:pt x="494" y="84"/>
                  </a:lnTo>
                  <a:lnTo>
                    <a:pt x="494" y="75"/>
                  </a:lnTo>
                  <a:lnTo>
                    <a:pt x="495" y="66"/>
                  </a:lnTo>
                  <a:lnTo>
                    <a:pt x="497" y="58"/>
                  </a:lnTo>
                  <a:lnTo>
                    <a:pt x="500" y="50"/>
                  </a:lnTo>
                  <a:lnTo>
                    <a:pt x="503" y="43"/>
                  </a:lnTo>
                  <a:lnTo>
                    <a:pt x="507" y="36"/>
                  </a:lnTo>
                  <a:lnTo>
                    <a:pt x="512" y="30"/>
                  </a:lnTo>
                  <a:lnTo>
                    <a:pt x="517" y="24"/>
                  </a:lnTo>
                  <a:lnTo>
                    <a:pt x="523" y="18"/>
                  </a:lnTo>
                  <a:lnTo>
                    <a:pt x="530" y="13"/>
                  </a:lnTo>
                  <a:lnTo>
                    <a:pt x="537" y="9"/>
                  </a:lnTo>
                  <a:lnTo>
                    <a:pt x="545" y="6"/>
                  </a:lnTo>
                  <a:lnTo>
                    <a:pt x="553" y="3"/>
                  </a:lnTo>
                  <a:lnTo>
                    <a:pt x="561" y="1"/>
                  </a:lnTo>
                  <a:lnTo>
                    <a:pt x="570" y="0"/>
                  </a:lnTo>
                  <a:lnTo>
                    <a:pt x="579" y="0"/>
                  </a:lnTo>
                  <a:lnTo>
                    <a:pt x="589" y="0"/>
                  </a:lnTo>
                  <a:lnTo>
                    <a:pt x="598" y="1"/>
                  </a:lnTo>
                  <a:lnTo>
                    <a:pt x="606" y="3"/>
                  </a:lnTo>
                  <a:lnTo>
                    <a:pt x="614" y="6"/>
                  </a:lnTo>
                  <a:lnTo>
                    <a:pt x="622" y="9"/>
                  </a:lnTo>
                  <a:lnTo>
                    <a:pt x="629" y="13"/>
                  </a:lnTo>
                  <a:lnTo>
                    <a:pt x="635" y="18"/>
                  </a:lnTo>
                  <a:lnTo>
                    <a:pt x="642" y="24"/>
                  </a:lnTo>
                  <a:lnTo>
                    <a:pt x="645" y="27"/>
                  </a:lnTo>
                  <a:lnTo>
                    <a:pt x="648" y="30"/>
                  </a:lnTo>
                  <a:lnTo>
                    <a:pt x="653" y="37"/>
                  </a:lnTo>
                  <a:lnTo>
                    <a:pt x="657" y="44"/>
                  </a:lnTo>
                  <a:lnTo>
                    <a:pt x="661" y="51"/>
                  </a:lnTo>
                  <a:lnTo>
                    <a:pt x="664" y="59"/>
                  </a:lnTo>
                  <a:lnTo>
                    <a:pt x="666" y="67"/>
                  </a:lnTo>
                  <a:lnTo>
                    <a:pt x="667" y="77"/>
                  </a:lnTo>
                  <a:lnTo>
                    <a:pt x="667" y="85"/>
                  </a:lnTo>
                  <a:lnTo>
                    <a:pt x="667" y="94"/>
                  </a:lnTo>
                  <a:lnTo>
                    <a:pt x="666" y="102"/>
                  </a:lnTo>
                  <a:lnTo>
                    <a:pt x="664" y="110"/>
                  </a:lnTo>
                  <a:lnTo>
                    <a:pt x="661" y="117"/>
                  </a:lnTo>
                  <a:lnTo>
                    <a:pt x="657" y="124"/>
                  </a:lnTo>
                  <a:lnTo>
                    <a:pt x="653" y="131"/>
                  </a:lnTo>
                  <a:lnTo>
                    <a:pt x="648" y="137"/>
                  </a:lnTo>
                  <a:lnTo>
                    <a:pt x="642" y="143"/>
                  </a:lnTo>
                  <a:close/>
                  <a:moveTo>
                    <a:pt x="800" y="233"/>
                  </a:moveTo>
                  <a:lnTo>
                    <a:pt x="747" y="233"/>
                  </a:lnTo>
                  <a:lnTo>
                    <a:pt x="747" y="363"/>
                  </a:lnTo>
                  <a:lnTo>
                    <a:pt x="705" y="363"/>
                  </a:lnTo>
                  <a:lnTo>
                    <a:pt x="705" y="233"/>
                  </a:lnTo>
                  <a:lnTo>
                    <a:pt x="651" y="233"/>
                  </a:lnTo>
                  <a:lnTo>
                    <a:pt x="651" y="202"/>
                  </a:lnTo>
                  <a:lnTo>
                    <a:pt x="800" y="202"/>
                  </a:lnTo>
                  <a:lnTo>
                    <a:pt x="800" y="233"/>
                  </a:lnTo>
                  <a:close/>
                  <a:moveTo>
                    <a:pt x="482" y="164"/>
                  </a:moveTo>
                  <a:lnTo>
                    <a:pt x="435" y="164"/>
                  </a:lnTo>
                  <a:lnTo>
                    <a:pt x="415" y="118"/>
                  </a:lnTo>
                  <a:lnTo>
                    <a:pt x="410" y="110"/>
                  </a:lnTo>
                  <a:lnTo>
                    <a:pt x="408" y="106"/>
                  </a:lnTo>
                  <a:lnTo>
                    <a:pt x="405" y="104"/>
                  </a:lnTo>
                  <a:lnTo>
                    <a:pt x="402" y="102"/>
                  </a:lnTo>
                  <a:lnTo>
                    <a:pt x="399" y="100"/>
                  </a:lnTo>
                  <a:lnTo>
                    <a:pt x="396" y="99"/>
                  </a:lnTo>
                  <a:lnTo>
                    <a:pt x="392" y="99"/>
                  </a:lnTo>
                  <a:lnTo>
                    <a:pt x="381" y="99"/>
                  </a:lnTo>
                  <a:lnTo>
                    <a:pt x="381" y="164"/>
                  </a:lnTo>
                  <a:lnTo>
                    <a:pt x="341" y="164"/>
                  </a:lnTo>
                  <a:lnTo>
                    <a:pt x="341" y="3"/>
                  </a:lnTo>
                  <a:lnTo>
                    <a:pt x="400" y="3"/>
                  </a:lnTo>
                  <a:lnTo>
                    <a:pt x="408" y="3"/>
                  </a:lnTo>
                  <a:lnTo>
                    <a:pt x="415" y="4"/>
                  </a:lnTo>
                  <a:lnTo>
                    <a:pt x="428" y="6"/>
                  </a:lnTo>
                  <a:lnTo>
                    <a:pt x="434" y="8"/>
                  </a:lnTo>
                  <a:lnTo>
                    <a:pt x="439" y="9"/>
                  </a:lnTo>
                  <a:lnTo>
                    <a:pt x="443" y="12"/>
                  </a:lnTo>
                  <a:lnTo>
                    <a:pt x="448" y="14"/>
                  </a:lnTo>
                  <a:lnTo>
                    <a:pt x="452" y="18"/>
                  </a:lnTo>
                  <a:lnTo>
                    <a:pt x="455" y="21"/>
                  </a:lnTo>
                  <a:lnTo>
                    <a:pt x="458" y="25"/>
                  </a:lnTo>
                  <a:lnTo>
                    <a:pt x="460" y="29"/>
                  </a:lnTo>
                  <a:lnTo>
                    <a:pt x="462" y="33"/>
                  </a:lnTo>
                  <a:lnTo>
                    <a:pt x="463" y="38"/>
                  </a:lnTo>
                  <a:lnTo>
                    <a:pt x="464" y="43"/>
                  </a:lnTo>
                  <a:lnTo>
                    <a:pt x="464" y="48"/>
                  </a:lnTo>
                  <a:lnTo>
                    <a:pt x="464" y="55"/>
                  </a:lnTo>
                  <a:lnTo>
                    <a:pt x="463" y="61"/>
                  </a:lnTo>
                  <a:lnTo>
                    <a:pt x="461" y="67"/>
                  </a:lnTo>
                  <a:lnTo>
                    <a:pt x="458" y="73"/>
                  </a:lnTo>
                  <a:lnTo>
                    <a:pt x="454" y="78"/>
                  </a:lnTo>
                  <a:lnTo>
                    <a:pt x="449" y="82"/>
                  </a:lnTo>
                  <a:lnTo>
                    <a:pt x="442" y="86"/>
                  </a:lnTo>
                  <a:lnTo>
                    <a:pt x="435" y="89"/>
                  </a:lnTo>
                  <a:lnTo>
                    <a:pt x="438" y="91"/>
                  </a:lnTo>
                  <a:lnTo>
                    <a:pt x="441" y="93"/>
                  </a:lnTo>
                  <a:lnTo>
                    <a:pt x="447" y="97"/>
                  </a:lnTo>
                  <a:lnTo>
                    <a:pt x="452" y="103"/>
                  </a:lnTo>
                  <a:lnTo>
                    <a:pt x="456" y="110"/>
                  </a:lnTo>
                  <a:lnTo>
                    <a:pt x="482" y="164"/>
                  </a:lnTo>
                  <a:close/>
                  <a:moveTo>
                    <a:pt x="651" y="363"/>
                  </a:moveTo>
                  <a:lnTo>
                    <a:pt x="542" y="363"/>
                  </a:lnTo>
                  <a:lnTo>
                    <a:pt x="542" y="202"/>
                  </a:lnTo>
                  <a:lnTo>
                    <a:pt x="582" y="202"/>
                  </a:lnTo>
                  <a:lnTo>
                    <a:pt x="582" y="332"/>
                  </a:lnTo>
                  <a:lnTo>
                    <a:pt x="651" y="332"/>
                  </a:lnTo>
                  <a:lnTo>
                    <a:pt x="651" y="363"/>
                  </a:lnTo>
                  <a:close/>
                  <a:moveTo>
                    <a:pt x="306" y="33"/>
                  </a:moveTo>
                  <a:lnTo>
                    <a:pt x="243" y="33"/>
                  </a:lnTo>
                  <a:lnTo>
                    <a:pt x="243" y="67"/>
                  </a:lnTo>
                  <a:lnTo>
                    <a:pt x="302" y="67"/>
                  </a:lnTo>
                  <a:lnTo>
                    <a:pt x="302" y="98"/>
                  </a:lnTo>
                  <a:lnTo>
                    <a:pt x="243" y="98"/>
                  </a:lnTo>
                  <a:lnTo>
                    <a:pt x="243" y="164"/>
                  </a:lnTo>
                  <a:lnTo>
                    <a:pt x="203" y="164"/>
                  </a:lnTo>
                  <a:lnTo>
                    <a:pt x="203" y="3"/>
                  </a:lnTo>
                  <a:lnTo>
                    <a:pt x="306" y="3"/>
                  </a:lnTo>
                  <a:lnTo>
                    <a:pt x="306" y="33"/>
                  </a:lnTo>
                  <a:close/>
                  <a:moveTo>
                    <a:pt x="519" y="363"/>
                  </a:moveTo>
                  <a:lnTo>
                    <a:pt x="476" y="363"/>
                  </a:lnTo>
                  <a:lnTo>
                    <a:pt x="466" y="332"/>
                  </a:lnTo>
                  <a:lnTo>
                    <a:pt x="395" y="332"/>
                  </a:lnTo>
                  <a:lnTo>
                    <a:pt x="383" y="363"/>
                  </a:lnTo>
                  <a:lnTo>
                    <a:pt x="339" y="363"/>
                  </a:lnTo>
                  <a:lnTo>
                    <a:pt x="409" y="202"/>
                  </a:lnTo>
                  <a:lnTo>
                    <a:pt x="457" y="202"/>
                  </a:lnTo>
                  <a:lnTo>
                    <a:pt x="519" y="363"/>
                  </a:lnTo>
                  <a:close/>
                  <a:moveTo>
                    <a:pt x="179" y="164"/>
                  </a:moveTo>
                  <a:lnTo>
                    <a:pt x="136" y="164"/>
                  </a:lnTo>
                  <a:lnTo>
                    <a:pt x="125" y="133"/>
                  </a:lnTo>
                  <a:lnTo>
                    <a:pt x="56" y="133"/>
                  </a:lnTo>
                  <a:lnTo>
                    <a:pt x="44" y="164"/>
                  </a:lnTo>
                  <a:lnTo>
                    <a:pt x="0" y="164"/>
                  </a:lnTo>
                  <a:lnTo>
                    <a:pt x="70" y="3"/>
                  </a:lnTo>
                  <a:lnTo>
                    <a:pt x="116" y="3"/>
                  </a:lnTo>
                  <a:lnTo>
                    <a:pt x="179" y="164"/>
                  </a:lnTo>
                  <a:close/>
                  <a:moveTo>
                    <a:pt x="315" y="363"/>
                  </a:moveTo>
                  <a:lnTo>
                    <a:pt x="205" y="363"/>
                  </a:lnTo>
                  <a:lnTo>
                    <a:pt x="205" y="202"/>
                  </a:lnTo>
                  <a:lnTo>
                    <a:pt x="312" y="202"/>
                  </a:lnTo>
                  <a:lnTo>
                    <a:pt x="312" y="233"/>
                  </a:lnTo>
                  <a:lnTo>
                    <a:pt x="245" y="233"/>
                  </a:lnTo>
                  <a:lnTo>
                    <a:pt x="245" y="266"/>
                  </a:lnTo>
                  <a:lnTo>
                    <a:pt x="309" y="266"/>
                  </a:lnTo>
                  <a:lnTo>
                    <a:pt x="309" y="295"/>
                  </a:lnTo>
                  <a:lnTo>
                    <a:pt x="245" y="295"/>
                  </a:lnTo>
                  <a:lnTo>
                    <a:pt x="245" y="332"/>
                  </a:lnTo>
                  <a:lnTo>
                    <a:pt x="315" y="332"/>
                  </a:lnTo>
                  <a:lnTo>
                    <a:pt x="315" y="363"/>
                  </a:lnTo>
                  <a:close/>
                  <a:moveTo>
                    <a:pt x="168" y="363"/>
                  </a:moveTo>
                  <a:lnTo>
                    <a:pt x="128" y="363"/>
                  </a:lnTo>
                  <a:lnTo>
                    <a:pt x="128" y="298"/>
                  </a:lnTo>
                  <a:lnTo>
                    <a:pt x="58" y="298"/>
                  </a:lnTo>
                  <a:lnTo>
                    <a:pt x="58" y="363"/>
                  </a:lnTo>
                  <a:lnTo>
                    <a:pt x="18" y="363"/>
                  </a:lnTo>
                  <a:lnTo>
                    <a:pt x="18" y="202"/>
                  </a:lnTo>
                  <a:lnTo>
                    <a:pt x="58" y="202"/>
                  </a:lnTo>
                  <a:lnTo>
                    <a:pt x="58" y="267"/>
                  </a:lnTo>
                  <a:lnTo>
                    <a:pt x="128" y="267"/>
                  </a:lnTo>
                  <a:lnTo>
                    <a:pt x="128" y="202"/>
                  </a:lnTo>
                  <a:lnTo>
                    <a:pt x="168" y="202"/>
                  </a:lnTo>
                  <a:lnTo>
                    <a:pt x="168" y="363"/>
                  </a:lnTo>
                  <a:close/>
                  <a:moveTo>
                    <a:pt x="612" y="48"/>
                  </a:moveTo>
                  <a:lnTo>
                    <a:pt x="606" y="42"/>
                  </a:lnTo>
                  <a:lnTo>
                    <a:pt x="602" y="39"/>
                  </a:lnTo>
                  <a:lnTo>
                    <a:pt x="598" y="37"/>
                  </a:lnTo>
                  <a:lnTo>
                    <a:pt x="594" y="36"/>
                  </a:lnTo>
                  <a:lnTo>
                    <a:pt x="589" y="35"/>
                  </a:lnTo>
                  <a:lnTo>
                    <a:pt x="580" y="34"/>
                  </a:lnTo>
                  <a:lnTo>
                    <a:pt x="571" y="35"/>
                  </a:lnTo>
                  <a:lnTo>
                    <a:pt x="566" y="36"/>
                  </a:lnTo>
                  <a:lnTo>
                    <a:pt x="562" y="37"/>
                  </a:lnTo>
                  <a:lnTo>
                    <a:pt x="558" y="39"/>
                  </a:lnTo>
                  <a:lnTo>
                    <a:pt x="555" y="42"/>
                  </a:lnTo>
                  <a:lnTo>
                    <a:pt x="551" y="45"/>
                  </a:lnTo>
                  <a:lnTo>
                    <a:pt x="548" y="48"/>
                  </a:lnTo>
                  <a:lnTo>
                    <a:pt x="545" y="51"/>
                  </a:lnTo>
                  <a:lnTo>
                    <a:pt x="542" y="55"/>
                  </a:lnTo>
                  <a:lnTo>
                    <a:pt x="540" y="59"/>
                  </a:lnTo>
                  <a:lnTo>
                    <a:pt x="538" y="63"/>
                  </a:lnTo>
                  <a:lnTo>
                    <a:pt x="536" y="68"/>
                  </a:lnTo>
                  <a:lnTo>
                    <a:pt x="535" y="74"/>
                  </a:lnTo>
                  <a:lnTo>
                    <a:pt x="535" y="79"/>
                  </a:lnTo>
                  <a:lnTo>
                    <a:pt x="534" y="84"/>
                  </a:lnTo>
                  <a:lnTo>
                    <a:pt x="535" y="89"/>
                  </a:lnTo>
                  <a:lnTo>
                    <a:pt x="535" y="94"/>
                  </a:lnTo>
                  <a:lnTo>
                    <a:pt x="536" y="99"/>
                  </a:lnTo>
                  <a:lnTo>
                    <a:pt x="538" y="104"/>
                  </a:lnTo>
                  <a:lnTo>
                    <a:pt x="540" y="108"/>
                  </a:lnTo>
                  <a:lnTo>
                    <a:pt x="542" y="112"/>
                  </a:lnTo>
                  <a:lnTo>
                    <a:pt x="544" y="116"/>
                  </a:lnTo>
                  <a:lnTo>
                    <a:pt x="547" y="119"/>
                  </a:lnTo>
                  <a:lnTo>
                    <a:pt x="551" y="123"/>
                  </a:lnTo>
                  <a:lnTo>
                    <a:pt x="554" y="125"/>
                  </a:lnTo>
                  <a:lnTo>
                    <a:pt x="558" y="128"/>
                  </a:lnTo>
                  <a:lnTo>
                    <a:pt x="562" y="130"/>
                  </a:lnTo>
                  <a:lnTo>
                    <a:pt x="566" y="131"/>
                  </a:lnTo>
                  <a:lnTo>
                    <a:pt x="571" y="132"/>
                  </a:lnTo>
                  <a:lnTo>
                    <a:pt x="580" y="133"/>
                  </a:lnTo>
                  <a:lnTo>
                    <a:pt x="590" y="132"/>
                  </a:lnTo>
                  <a:lnTo>
                    <a:pt x="594" y="131"/>
                  </a:lnTo>
                  <a:lnTo>
                    <a:pt x="598" y="129"/>
                  </a:lnTo>
                  <a:lnTo>
                    <a:pt x="602" y="128"/>
                  </a:lnTo>
                  <a:lnTo>
                    <a:pt x="606" y="125"/>
                  </a:lnTo>
                  <a:lnTo>
                    <a:pt x="609" y="122"/>
                  </a:lnTo>
                  <a:lnTo>
                    <a:pt x="612" y="119"/>
                  </a:lnTo>
                  <a:lnTo>
                    <a:pt x="615" y="116"/>
                  </a:lnTo>
                  <a:lnTo>
                    <a:pt x="618" y="112"/>
                  </a:lnTo>
                  <a:lnTo>
                    <a:pt x="620" y="108"/>
                  </a:lnTo>
                  <a:lnTo>
                    <a:pt x="622" y="103"/>
                  </a:lnTo>
                  <a:lnTo>
                    <a:pt x="624" y="94"/>
                  </a:lnTo>
                  <a:lnTo>
                    <a:pt x="625" y="89"/>
                  </a:lnTo>
                  <a:lnTo>
                    <a:pt x="625" y="84"/>
                  </a:lnTo>
                  <a:lnTo>
                    <a:pt x="625" y="79"/>
                  </a:lnTo>
                  <a:lnTo>
                    <a:pt x="624" y="74"/>
                  </a:lnTo>
                  <a:lnTo>
                    <a:pt x="623" y="68"/>
                  </a:lnTo>
                  <a:lnTo>
                    <a:pt x="622" y="63"/>
                  </a:lnTo>
                  <a:lnTo>
                    <a:pt x="620" y="59"/>
                  </a:lnTo>
                  <a:lnTo>
                    <a:pt x="618" y="55"/>
                  </a:lnTo>
                  <a:lnTo>
                    <a:pt x="615" y="51"/>
                  </a:lnTo>
                  <a:lnTo>
                    <a:pt x="612" y="48"/>
                  </a:lnTo>
                  <a:close/>
                  <a:moveTo>
                    <a:pt x="417" y="64"/>
                  </a:moveTo>
                  <a:lnTo>
                    <a:pt x="419" y="62"/>
                  </a:lnTo>
                  <a:lnTo>
                    <a:pt x="421" y="58"/>
                  </a:lnTo>
                  <a:lnTo>
                    <a:pt x="422" y="55"/>
                  </a:lnTo>
                  <a:lnTo>
                    <a:pt x="422" y="50"/>
                  </a:lnTo>
                  <a:lnTo>
                    <a:pt x="422" y="46"/>
                  </a:lnTo>
                  <a:lnTo>
                    <a:pt x="421" y="42"/>
                  </a:lnTo>
                  <a:lnTo>
                    <a:pt x="419" y="39"/>
                  </a:lnTo>
                  <a:lnTo>
                    <a:pt x="417" y="36"/>
                  </a:lnTo>
                  <a:lnTo>
                    <a:pt x="414" y="34"/>
                  </a:lnTo>
                  <a:lnTo>
                    <a:pt x="410" y="32"/>
                  </a:lnTo>
                  <a:lnTo>
                    <a:pt x="405" y="31"/>
                  </a:lnTo>
                  <a:lnTo>
                    <a:pt x="400" y="31"/>
                  </a:lnTo>
                  <a:lnTo>
                    <a:pt x="381" y="31"/>
                  </a:lnTo>
                  <a:lnTo>
                    <a:pt x="381" y="70"/>
                  </a:lnTo>
                  <a:lnTo>
                    <a:pt x="401" y="70"/>
                  </a:lnTo>
                  <a:lnTo>
                    <a:pt x="405" y="68"/>
                  </a:lnTo>
                  <a:lnTo>
                    <a:pt x="409" y="68"/>
                  </a:lnTo>
                  <a:lnTo>
                    <a:pt x="413" y="66"/>
                  </a:lnTo>
                  <a:lnTo>
                    <a:pt x="417" y="64"/>
                  </a:lnTo>
                  <a:close/>
                  <a:moveTo>
                    <a:pt x="455" y="304"/>
                  </a:moveTo>
                  <a:lnTo>
                    <a:pt x="431" y="244"/>
                  </a:lnTo>
                  <a:lnTo>
                    <a:pt x="407" y="304"/>
                  </a:lnTo>
                  <a:lnTo>
                    <a:pt x="455" y="304"/>
                  </a:lnTo>
                  <a:close/>
                  <a:moveTo>
                    <a:pt x="114" y="106"/>
                  </a:moveTo>
                  <a:lnTo>
                    <a:pt x="92" y="44"/>
                  </a:lnTo>
                  <a:lnTo>
                    <a:pt x="68" y="106"/>
                  </a:lnTo>
                  <a:lnTo>
                    <a:pt x="114" y="106"/>
                  </a:lnTo>
                  <a:close/>
                  <a:moveTo>
                    <a:pt x="1658" y="363"/>
                  </a:moveTo>
                  <a:lnTo>
                    <a:pt x="1549" y="363"/>
                  </a:lnTo>
                  <a:lnTo>
                    <a:pt x="1549" y="202"/>
                  </a:lnTo>
                  <a:lnTo>
                    <a:pt x="1656" y="202"/>
                  </a:lnTo>
                  <a:lnTo>
                    <a:pt x="1656" y="233"/>
                  </a:lnTo>
                  <a:lnTo>
                    <a:pt x="1589" y="233"/>
                  </a:lnTo>
                  <a:lnTo>
                    <a:pt x="1589" y="266"/>
                  </a:lnTo>
                  <a:lnTo>
                    <a:pt x="1653" y="266"/>
                  </a:lnTo>
                  <a:lnTo>
                    <a:pt x="1653" y="295"/>
                  </a:lnTo>
                  <a:lnTo>
                    <a:pt x="1589" y="295"/>
                  </a:lnTo>
                  <a:lnTo>
                    <a:pt x="1589" y="332"/>
                  </a:lnTo>
                  <a:lnTo>
                    <a:pt x="1658" y="332"/>
                  </a:lnTo>
                  <a:lnTo>
                    <a:pt x="1658" y="363"/>
                  </a:lnTo>
                  <a:close/>
                  <a:moveTo>
                    <a:pt x="1526" y="363"/>
                  </a:moveTo>
                  <a:lnTo>
                    <a:pt x="1479" y="363"/>
                  </a:lnTo>
                  <a:lnTo>
                    <a:pt x="1459" y="317"/>
                  </a:lnTo>
                  <a:lnTo>
                    <a:pt x="1454" y="309"/>
                  </a:lnTo>
                  <a:lnTo>
                    <a:pt x="1449" y="303"/>
                  </a:lnTo>
                  <a:lnTo>
                    <a:pt x="1446" y="301"/>
                  </a:lnTo>
                  <a:lnTo>
                    <a:pt x="1443" y="299"/>
                  </a:lnTo>
                  <a:lnTo>
                    <a:pt x="1440" y="298"/>
                  </a:lnTo>
                  <a:lnTo>
                    <a:pt x="1436" y="298"/>
                  </a:lnTo>
                  <a:lnTo>
                    <a:pt x="1425" y="298"/>
                  </a:lnTo>
                  <a:lnTo>
                    <a:pt x="1425" y="363"/>
                  </a:lnTo>
                  <a:lnTo>
                    <a:pt x="1385" y="363"/>
                  </a:lnTo>
                  <a:lnTo>
                    <a:pt x="1385" y="202"/>
                  </a:lnTo>
                  <a:lnTo>
                    <a:pt x="1444" y="202"/>
                  </a:lnTo>
                  <a:lnTo>
                    <a:pt x="1452" y="202"/>
                  </a:lnTo>
                  <a:lnTo>
                    <a:pt x="1459" y="203"/>
                  </a:lnTo>
                  <a:lnTo>
                    <a:pt x="1466" y="204"/>
                  </a:lnTo>
                  <a:lnTo>
                    <a:pt x="1472" y="206"/>
                  </a:lnTo>
                  <a:lnTo>
                    <a:pt x="1483" y="210"/>
                  </a:lnTo>
                  <a:lnTo>
                    <a:pt x="1493" y="215"/>
                  </a:lnTo>
                  <a:lnTo>
                    <a:pt x="1497" y="218"/>
                  </a:lnTo>
                  <a:lnTo>
                    <a:pt x="1500" y="221"/>
                  </a:lnTo>
                  <a:lnTo>
                    <a:pt x="1503" y="225"/>
                  </a:lnTo>
                  <a:lnTo>
                    <a:pt x="1505" y="229"/>
                  </a:lnTo>
                  <a:lnTo>
                    <a:pt x="1507" y="233"/>
                  </a:lnTo>
                  <a:lnTo>
                    <a:pt x="1508" y="238"/>
                  </a:lnTo>
                  <a:lnTo>
                    <a:pt x="1509" y="243"/>
                  </a:lnTo>
                  <a:lnTo>
                    <a:pt x="1509" y="248"/>
                  </a:lnTo>
                  <a:lnTo>
                    <a:pt x="1508" y="255"/>
                  </a:lnTo>
                  <a:lnTo>
                    <a:pt x="1507" y="261"/>
                  </a:lnTo>
                  <a:lnTo>
                    <a:pt x="1505" y="267"/>
                  </a:lnTo>
                  <a:lnTo>
                    <a:pt x="1502" y="272"/>
                  </a:lnTo>
                  <a:lnTo>
                    <a:pt x="1498" y="277"/>
                  </a:lnTo>
                  <a:lnTo>
                    <a:pt x="1495" y="279"/>
                  </a:lnTo>
                  <a:lnTo>
                    <a:pt x="1493" y="281"/>
                  </a:lnTo>
                  <a:lnTo>
                    <a:pt x="1487" y="285"/>
                  </a:lnTo>
                  <a:lnTo>
                    <a:pt x="1479" y="288"/>
                  </a:lnTo>
                  <a:lnTo>
                    <a:pt x="1485" y="291"/>
                  </a:lnTo>
                  <a:lnTo>
                    <a:pt x="1489" y="293"/>
                  </a:lnTo>
                  <a:lnTo>
                    <a:pt x="1491" y="296"/>
                  </a:lnTo>
                  <a:lnTo>
                    <a:pt x="1496" y="302"/>
                  </a:lnTo>
                  <a:lnTo>
                    <a:pt x="1500" y="308"/>
                  </a:lnTo>
                  <a:lnTo>
                    <a:pt x="1526" y="363"/>
                  </a:lnTo>
                  <a:close/>
                  <a:moveTo>
                    <a:pt x="1356" y="363"/>
                  </a:moveTo>
                  <a:lnTo>
                    <a:pt x="1313" y="363"/>
                  </a:lnTo>
                  <a:lnTo>
                    <a:pt x="1302" y="332"/>
                  </a:lnTo>
                  <a:lnTo>
                    <a:pt x="1233" y="332"/>
                  </a:lnTo>
                  <a:lnTo>
                    <a:pt x="1220" y="363"/>
                  </a:lnTo>
                  <a:lnTo>
                    <a:pt x="1176" y="363"/>
                  </a:lnTo>
                  <a:lnTo>
                    <a:pt x="1247" y="202"/>
                  </a:lnTo>
                  <a:lnTo>
                    <a:pt x="1294" y="202"/>
                  </a:lnTo>
                  <a:lnTo>
                    <a:pt x="1356" y="363"/>
                  </a:lnTo>
                  <a:close/>
                  <a:moveTo>
                    <a:pt x="1153" y="350"/>
                  </a:moveTo>
                  <a:lnTo>
                    <a:pt x="1145" y="354"/>
                  </a:lnTo>
                  <a:lnTo>
                    <a:pt x="1138" y="357"/>
                  </a:lnTo>
                  <a:lnTo>
                    <a:pt x="1130" y="360"/>
                  </a:lnTo>
                  <a:lnTo>
                    <a:pt x="1123" y="362"/>
                  </a:lnTo>
                  <a:lnTo>
                    <a:pt x="1107" y="365"/>
                  </a:lnTo>
                  <a:lnTo>
                    <a:pt x="1099" y="366"/>
                  </a:lnTo>
                  <a:lnTo>
                    <a:pt x="1091" y="366"/>
                  </a:lnTo>
                  <a:lnTo>
                    <a:pt x="1082" y="366"/>
                  </a:lnTo>
                  <a:lnTo>
                    <a:pt x="1072" y="365"/>
                  </a:lnTo>
                  <a:lnTo>
                    <a:pt x="1064" y="363"/>
                  </a:lnTo>
                  <a:lnTo>
                    <a:pt x="1056" y="361"/>
                  </a:lnTo>
                  <a:lnTo>
                    <a:pt x="1048" y="358"/>
                  </a:lnTo>
                  <a:lnTo>
                    <a:pt x="1045" y="356"/>
                  </a:lnTo>
                  <a:lnTo>
                    <a:pt x="1042" y="354"/>
                  </a:lnTo>
                  <a:lnTo>
                    <a:pt x="1038" y="352"/>
                  </a:lnTo>
                  <a:lnTo>
                    <a:pt x="1035" y="350"/>
                  </a:lnTo>
                  <a:lnTo>
                    <a:pt x="1030" y="345"/>
                  </a:lnTo>
                  <a:lnTo>
                    <a:pt x="1024" y="337"/>
                  </a:lnTo>
                  <a:lnTo>
                    <a:pt x="1019" y="330"/>
                  </a:lnTo>
                  <a:lnTo>
                    <a:pt x="1015" y="323"/>
                  </a:lnTo>
                  <a:lnTo>
                    <a:pt x="1011" y="316"/>
                  </a:lnTo>
                  <a:lnTo>
                    <a:pt x="1008" y="308"/>
                  </a:lnTo>
                  <a:lnTo>
                    <a:pt x="1006" y="300"/>
                  </a:lnTo>
                  <a:lnTo>
                    <a:pt x="1005" y="291"/>
                  </a:lnTo>
                  <a:lnTo>
                    <a:pt x="1005" y="282"/>
                  </a:lnTo>
                  <a:lnTo>
                    <a:pt x="1005" y="273"/>
                  </a:lnTo>
                  <a:lnTo>
                    <a:pt x="1006" y="265"/>
                  </a:lnTo>
                  <a:lnTo>
                    <a:pt x="1008" y="257"/>
                  </a:lnTo>
                  <a:lnTo>
                    <a:pt x="1011" y="249"/>
                  </a:lnTo>
                  <a:lnTo>
                    <a:pt x="1015" y="242"/>
                  </a:lnTo>
                  <a:lnTo>
                    <a:pt x="1019" y="235"/>
                  </a:lnTo>
                  <a:lnTo>
                    <a:pt x="1024" y="229"/>
                  </a:lnTo>
                  <a:lnTo>
                    <a:pt x="1030" y="223"/>
                  </a:lnTo>
                  <a:lnTo>
                    <a:pt x="1033" y="220"/>
                  </a:lnTo>
                  <a:lnTo>
                    <a:pt x="1036" y="218"/>
                  </a:lnTo>
                  <a:lnTo>
                    <a:pt x="1040" y="215"/>
                  </a:lnTo>
                  <a:lnTo>
                    <a:pt x="1043" y="213"/>
                  </a:lnTo>
                  <a:lnTo>
                    <a:pt x="1051" y="209"/>
                  </a:lnTo>
                  <a:lnTo>
                    <a:pt x="1058" y="206"/>
                  </a:lnTo>
                  <a:lnTo>
                    <a:pt x="1067" y="203"/>
                  </a:lnTo>
                  <a:lnTo>
                    <a:pt x="1076" y="201"/>
                  </a:lnTo>
                  <a:lnTo>
                    <a:pt x="1085" y="200"/>
                  </a:lnTo>
                  <a:lnTo>
                    <a:pt x="1094" y="199"/>
                  </a:lnTo>
                  <a:lnTo>
                    <a:pt x="1109" y="200"/>
                  </a:lnTo>
                  <a:lnTo>
                    <a:pt x="1116" y="201"/>
                  </a:lnTo>
                  <a:lnTo>
                    <a:pt x="1123" y="203"/>
                  </a:lnTo>
                  <a:lnTo>
                    <a:pt x="1130" y="204"/>
                  </a:lnTo>
                  <a:lnTo>
                    <a:pt x="1137" y="208"/>
                  </a:lnTo>
                  <a:lnTo>
                    <a:pt x="1144" y="210"/>
                  </a:lnTo>
                  <a:lnTo>
                    <a:pt x="1151" y="213"/>
                  </a:lnTo>
                  <a:lnTo>
                    <a:pt x="1151" y="251"/>
                  </a:lnTo>
                  <a:lnTo>
                    <a:pt x="1145" y="247"/>
                  </a:lnTo>
                  <a:lnTo>
                    <a:pt x="1139" y="243"/>
                  </a:lnTo>
                  <a:lnTo>
                    <a:pt x="1132" y="241"/>
                  </a:lnTo>
                  <a:lnTo>
                    <a:pt x="1126" y="238"/>
                  </a:lnTo>
                  <a:lnTo>
                    <a:pt x="1119" y="236"/>
                  </a:lnTo>
                  <a:lnTo>
                    <a:pt x="1113" y="235"/>
                  </a:lnTo>
                  <a:lnTo>
                    <a:pt x="1106" y="234"/>
                  </a:lnTo>
                  <a:lnTo>
                    <a:pt x="1099" y="234"/>
                  </a:lnTo>
                  <a:lnTo>
                    <a:pt x="1093" y="234"/>
                  </a:lnTo>
                  <a:lnTo>
                    <a:pt x="1088" y="235"/>
                  </a:lnTo>
                  <a:lnTo>
                    <a:pt x="1082" y="236"/>
                  </a:lnTo>
                  <a:lnTo>
                    <a:pt x="1077" y="237"/>
                  </a:lnTo>
                  <a:lnTo>
                    <a:pt x="1072" y="239"/>
                  </a:lnTo>
                  <a:lnTo>
                    <a:pt x="1068" y="241"/>
                  </a:lnTo>
                  <a:lnTo>
                    <a:pt x="1064" y="244"/>
                  </a:lnTo>
                  <a:lnTo>
                    <a:pt x="1060" y="247"/>
                  </a:lnTo>
                  <a:lnTo>
                    <a:pt x="1057" y="250"/>
                  </a:lnTo>
                  <a:lnTo>
                    <a:pt x="1054" y="254"/>
                  </a:lnTo>
                  <a:lnTo>
                    <a:pt x="1052" y="258"/>
                  </a:lnTo>
                  <a:lnTo>
                    <a:pt x="1050" y="262"/>
                  </a:lnTo>
                  <a:lnTo>
                    <a:pt x="1048" y="267"/>
                  </a:lnTo>
                  <a:lnTo>
                    <a:pt x="1047" y="272"/>
                  </a:lnTo>
                  <a:lnTo>
                    <a:pt x="1047" y="277"/>
                  </a:lnTo>
                  <a:lnTo>
                    <a:pt x="1046" y="283"/>
                  </a:lnTo>
                  <a:lnTo>
                    <a:pt x="1047" y="289"/>
                  </a:lnTo>
                  <a:lnTo>
                    <a:pt x="1047" y="294"/>
                  </a:lnTo>
                  <a:lnTo>
                    <a:pt x="1048" y="299"/>
                  </a:lnTo>
                  <a:lnTo>
                    <a:pt x="1050" y="303"/>
                  </a:lnTo>
                  <a:lnTo>
                    <a:pt x="1052" y="307"/>
                  </a:lnTo>
                  <a:lnTo>
                    <a:pt x="1054" y="311"/>
                  </a:lnTo>
                  <a:lnTo>
                    <a:pt x="1056" y="315"/>
                  </a:lnTo>
                  <a:lnTo>
                    <a:pt x="1059" y="319"/>
                  </a:lnTo>
                  <a:lnTo>
                    <a:pt x="1063" y="322"/>
                  </a:lnTo>
                  <a:lnTo>
                    <a:pt x="1067" y="324"/>
                  </a:lnTo>
                  <a:lnTo>
                    <a:pt x="1071" y="326"/>
                  </a:lnTo>
                  <a:lnTo>
                    <a:pt x="1075" y="328"/>
                  </a:lnTo>
                  <a:lnTo>
                    <a:pt x="1080" y="330"/>
                  </a:lnTo>
                  <a:lnTo>
                    <a:pt x="1085" y="331"/>
                  </a:lnTo>
                  <a:lnTo>
                    <a:pt x="1090" y="331"/>
                  </a:lnTo>
                  <a:lnTo>
                    <a:pt x="1096" y="332"/>
                  </a:lnTo>
                  <a:lnTo>
                    <a:pt x="1103" y="331"/>
                  </a:lnTo>
                  <a:lnTo>
                    <a:pt x="1110" y="330"/>
                  </a:lnTo>
                  <a:lnTo>
                    <a:pt x="1117" y="329"/>
                  </a:lnTo>
                  <a:lnTo>
                    <a:pt x="1125" y="327"/>
                  </a:lnTo>
                  <a:lnTo>
                    <a:pt x="1132" y="324"/>
                  </a:lnTo>
                  <a:lnTo>
                    <a:pt x="1139" y="320"/>
                  </a:lnTo>
                  <a:lnTo>
                    <a:pt x="1146" y="316"/>
                  </a:lnTo>
                  <a:lnTo>
                    <a:pt x="1153" y="312"/>
                  </a:lnTo>
                  <a:lnTo>
                    <a:pt x="1153" y="350"/>
                  </a:lnTo>
                  <a:close/>
                  <a:moveTo>
                    <a:pt x="1461" y="264"/>
                  </a:moveTo>
                  <a:lnTo>
                    <a:pt x="1463" y="261"/>
                  </a:lnTo>
                  <a:lnTo>
                    <a:pt x="1465" y="258"/>
                  </a:lnTo>
                  <a:lnTo>
                    <a:pt x="1466" y="254"/>
                  </a:lnTo>
                  <a:lnTo>
                    <a:pt x="1466" y="250"/>
                  </a:lnTo>
                  <a:lnTo>
                    <a:pt x="1466" y="246"/>
                  </a:lnTo>
                  <a:lnTo>
                    <a:pt x="1465" y="242"/>
                  </a:lnTo>
                  <a:lnTo>
                    <a:pt x="1463" y="238"/>
                  </a:lnTo>
                  <a:lnTo>
                    <a:pt x="1461" y="236"/>
                  </a:lnTo>
                  <a:lnTo>
                    <a:pt x="1457" y="234"/>
                  </a:lnTo>
                  <a:lnTo>
                    <a:pt x="1454" y="232"/>
                  </a:lnTo>
                  <a:lnTo>
                    <a:pt x="1449" y="231"/>
                  </a:lnTo>
                  <a:lnTo>
                    <a:pt x="1444" y="231"/>
                  </a:lnTo>
                  <a:lnTo>
                    <a:pt x="1425" y="231"/>
                  </a:lnTo>
                  <a:lnTo>
                    <a:pt x="1425" y="268"/>
                  </a:lnTo>
                  <a:lnTo>
                    <a:pt x="1445" y="268"/>
                  </a:lnTo>
                  <a:lnTo>
                    <a:pt x="1449" y="268"/>
                  </a:lnTo>
                  <a:lnTo>
                    <a:pt x="1453" y="267"/>
                  </a:lnTo>
                  <a:lnTo>
                    <a:pt x="1457" y="266"/>
                  </a:lnTo>
                  <a:lnTo>
                    <a:pt x="1461" y="264"/>
                  </a:lnTo>
                  <a:close/>
                  <a:moveTo>
                    <a:pt x="1292" y="304"/>
                  </a:moveTo>
                  <a:lnTo>
                    <a:pt x="1269" y="244"/>
                  </a:lnTo>
                  <a:lnTo>
                    <a:pt x="1245" y="304"/>
                  </a:lnTo>
                  <a:lnTo>
                    <a:pt x="1292" y="3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f-ZA"/>
            </a:p>
          </p:txBody>
        </p:sp>
        <p:sp>
          <p:nvSpPr>
            <p:cNvPr id="1158152" name="Freeform 8"/>
            <p:cNvSpPr>
              <a:spLocks noEditPoints="1"/>
            </p:cNvSpPr>
            <p:nvPr userDrawn="1"/>
          </p:nvSpPr>
          <p:spPr bwMode="auto">
            <a:xfrm>
              <a:off x="3448" y="3743"/>
              <a:ext cx="1988" cy="168"/>
            </a:xfrm>
            <a:custGeom>
              <a:avLst/>
              <a:gdLst>
                <a:gd name="T0" fmla="*/ 1797 w 1988"/>
                <a:gd name="T1" fmla="*/ 133 h 168"/>
                <a:gd name="T2" fmla="*/ 1523 w 1988"/>
                <a:gd name="T3" fmla="*/ 163 h 168"/>
                <a:gd name="T4" fmla="*/ 1414 w 1988"/>
                <a:gd name="T5" fmla="*/ 155 h 168"/>
                <a:gd name="T6" fmla="*/ 1330 w 1988"/>
                <a:gd name="T7" fmla="*/ 162 h 168"/>
                <a:gd name="T8" fmla="*/ 1279 w 1988"/>
                <a:gd name="T9" fmla="*/ 102 h 168"/>
                <a:gd name="T10" fmla="*/ 1303 w 1988"/>
                <a:gd name="T11" fmla="*/ 24 h 168"/>
                <a:gd name="T12" fmla="*/ 1383 w 1988"/>
                <a:gd name="T13" fmla="*/ 2 h 168"/>
                <a:gd name="T14" fmla="*/ 1443 w 1988"/>
                <a:gd name="T15" fmla="*/ 44 h 168"/>
                <a:gd name="T16" fmla="*/ 1443 w 1988"/>
                <a:gd name="T17" fmla="*/ 125 h 168"/>
                <a:gd name="T18" fmla="*/ 1125 w 1988"/>
                <a:gd name="T19" fmla="*/ 32 h 168"/>
                <a:gd name="T20" fmla="*/ 981 w 1988"/>
                <a:gd name="T21" fmla="*/ 133 h 168"/>
                <a:gd name="T22" fmla="*/ 857 w 1988"/>
                <a:gd name="T23" fmla="*/ 25 h 168"/>
                <a:gd name="T24" fmla="*/ 856 w 1988"/>
                <a:gd name="T25" fmla="*/ 78 h 168"/>
                <a:gd name="T26" fmla="*/ 795 w 1988"/>
                <a:gd name="T27" fmla="*/ 101 h 168"/>
                <a:gd name="T28" fmla="*/ 833 w 1988"/>
                <a:gd name="T29" fmla="*/ 7 h 168"/>
                <a:gd name="T30" fmla="*/ 694 w 1988"/>
                <a:gd name="T31" fmla="*/ 137 h 168"/>
                <a:gd name="T32" fmla="*/ 638 w 1988"/>
                <a:gd name="T33" fmla="*/ 166 h 168"/>
                <a:gd name="T34" fmla="*/ 571 w 1988"/>
                <a:gd name="T35" fmla="*/ 145 h 168"/>
                <a:gd name="T36" fmla="*/ 594 w 1988"/>
                <a:gd name="T37" fmla="*/ 3 h 168"/>
                <a:gd name="T38" fmla="*/ 614 w 1988"/>
                <a:gd name="T39" fmla="*/ 130 h 168"/>
                <a:gd name="T40" fmla="*/ 652 w 1988"/>
                <a:gd name="T41" fmla="*/ 126 h 168"/>
                <a:gd name="T42" fmla="*/ 705 w 1988"/>
                <a:gd name="T43" fmla="*/ 95 h 168"/>
                <a:gd name="T44" fmla="*/ 441 w 1988"/>
                <a:gd name="T45" fmla="*/ 165 h 168"/>
                <a:gd name="T46" fmla="*/ 388 w 1988"/>
                <a:gd name="T47" fmla="*/ 132 h 168"/>
                <a:gd name="T48" fmla="*/ 380 w 1988"/>
                <a:gd name="T49" fmla="*/ 49 h 168"/>
                <a:gd name="T50" fmla="*/ 436 w 1988"/>
                <a:gd name="T51" fmla="*/ 4 h 168"/>
                <a:gd name="T52" fmla="*/ 522 w 1988"/>
                <a:gd name="T53" fmla="*/ 13 h 168"/>
                <a:gd name="T54" fmla="*/ 456 w 1988"/>
                <a:gd name="T55" fmla="*/ 34 h 168"/>
                <a:gd name="T56" fmla="*/ 419 w 1988"/>
                <a:gd name="T57" fmla="*/ 62 h 168"/>
                <a:gd name="T58" fmla="*/ 423 w 1988"/>
                <a:gd name="T59" fmla="*/ 112 h 168"/>
                <a:gd name="T60" fmla="*/ 465 w 1988"/>
                <a:gd name="T61" fmla="*/ 133 h 168"/>
                <a:gd name="T62" fmla="*/ 345 w 1988"/>
                <a:gd name="T63" fmla="*/ 150 h 168"/>
                <a:gd name="T64" fmla="*/ 256 w 1988"/>
                <a:gd name="T65" fmla="*/ 163 h 168"/>
                <a:gd name="T66" fmla="*/ 206 w 1988"/>
                <a:gd name="T67" fmla="*/ 124 h 168"/>
                <a:gd name="T68" fmla="*/ 207 w 1988"/>
                <a:gd name="T69" fmla="*/ 42 h 168"/>
                <a:gd name="T70" fmla="*/ 268 w 1988"/>
                <a:gd name="T71" fmla="*/ 2 h 168"/>
                <a:gd name="T72" fmla="*/ 344 w 1988"/>
                <a:gd name="T73" fmla="*/ 51 h 168"/>
                <a:gd name="T74" fmla="*/ 270 w 1988"/>
                <a:gd name="T75" fmla="*/ 37 h 168"/>
                <a:gd name="T76" fmla="*/ 239 w 1988"/>
                <a:gd name="T77" fmla="*/ 74 h 168"/>
                <a:gd name="T78" fmla="*/ 251 w 1988"/>
                <a:gd name="T79" fmla="*/ 120 h 168"/>
                <a:gd name="T80" fmla="*/ 303 w 1988"/>
                <a:gd name="T81" fmla="*/ 131 h 168"/>
                <a:gd name="T82" fmla="*/ 135 w 1988"/>
                <a:gd name="T83" fmla="*/ 154 h 168"/>
                <a:gd name="T84" fmla="*/ 51 w 1988"/>
                <a:gd name="T85" fmla="*/ 162 h 168"/>
                <a:gd name="T86" fmla="*/ 3 w 1988"/>
                <a:gd name="T87" fmla="*/ 110 h 168"/>
                <a:gd name="T88" fmla="*/ 18 w 1988"/>
                <a:gd name="T89" fmla="*/ 31 h 168"/>
                <a:gd name="T90" fmla="*/ 95 w 1988"/>
                <a:gd name="T91" fmla="*/ 1 h 168"/>
                <a:gd name="T92" fmla="*/ 159 w 1988"/>
                <a:gd name="T93" fmla="*/ 37 h 168"/>
                <a:gd name="T94" fmla="*/ 167 w 1988"/>
                <a:gd name="T95" fmla="*/ 118 h 168"/>
                <a:gd name="T96" fmla="*/ 1395 w 1988"/>
                <a:gd name="T97" fmla="*/ 45 h 168"/>
                <a:gd name="T98" fmla="*/ 1348 w 1988"/>
                <a:gd name="T99" fmla="*/ 38 h 168"/>
                <a:gd name="T100" fmla="*/ 1320 w 1988"/>
                <a:gd name="T101" fmla="*/ 79 h 168"/>
                <a:gd name="T102" fmla="*/ 1340 w 1988"/>
                <a:gd name="T103" fmla="*/ 126 h 168"/>
                <a:gd name="T104" fmla="*/ 1391 w 1988"/>
                <a:gd name="T105" fmla="*/ 126 h 168"/>
                <a:gd name="T106" fmla="*/ 1410 w 1988"/>
                <a:gd name="T107" fmla="*/ 79 h 168"/>
                <a:gd name="T108" fmla="*/ 925 w 1988"/>
                <a:gd name="T109" fmla="*/ 105 h 168"/>
                <a:gd name="T110" fmla="*/ 818 w 1988"/>
                <a:gd name="T111" fmla="*/ 40 h 168"/>
                <a:gd name="T112" fmla="*/ 805 w 1988"/>
                <a:gd name="T113" fmla="*/ 70 h 168"/>
                <a:gd name="T114" fmla="*/ 96 w 1988"/>
                <a:gd name="T115" fmla="*/ 36 h 168"/>
                <a:gd name="T116" fmla="*/ 48 w 1988"/>
                <a:gd name="T117" fmla="*/ 56 h 168"/>
                <a:gd name="T118" fmla="*/ 46 w 1988"/>
                <a:gd name="T119" fmla="*/ 108 h 168"/>
                <a:gd name="T120" fmla="*/ 82 w 1988"/>
                <a:gd name="T121" fmla="*/ 133 h 168"/>
                <a:gd name="T122" fmla="*/ 124 w 1988"/>
                <a:gd name="T123" fmla="*/ 112 h 168"/>
                <a:gd name="T124" fmla="*/ 127 w 1988"/>
                <a:gd name="T125" fmla="*/ 6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88" h="168">
                  <a:moveTo>
                    <a:pt x="1988" y="163"/>
                  </a:moveTo>
                  <a:lnTo>
                    <a:pt x="1879" y="163"/>
                  </a:lnTo>
                  <a:lnTo>
                    <a:pt x="1879" y="3"/>
                  </a:lnTo>
                  <a:lnTo>
                    <a:pt x="1919" y="3"/>
                  </a:lnTo>
                  <a:lnTo>
                    <a:pt x="1919" y="133"/>
                  </a:lnTo>
                  <a:lnTo>
                    <a:pt x="1988" y="133"/>
                  </a:lnTo>
                  <a:lnTo>
                    <a:pt x="1988" y="163"/>
                  </a:lnTo>
                  <a:close/>
                  <a:moveTo>
                    <a:pt x="1852" y="163"/>
                  </a:moveTo>
                  <a:lnTo>
                    <a:pt x="1808" y="163"/>
                  </a:lnTo>
                  <a:lnTo>
                    <a:pt x="1797" y="133"/>
                  </a:lnTo>
                  <a:lnTo>
                    <a:pt x="1728" y="133"/>
                  </a:lnTo>
                  <a:lnTo>
                    <a:pt x="1716" y="163"/>
                  </a:lnTo>
                  <a:lnTo>
                    <a:pt x="1672" y="163"/>
                  </a:lnTo>
                  <a:lnTo>
                    <a:pt x="1742" y="3"/>
                  </a:lnTo>
                  <a:lnTo>
                    <a:pt x="1788" y="3"/>
                  </a:lnTo>
                  <a:lnTo>
                    <a:pt x="1852" y="163"/>
                  </a:lnTo>
                  <a:close/>
                  <a:moveTo>
                    <a:pt x="1644" y="163"/>
                  </a:moveTo>
                  <a:lnTo>
                    <a:pt x="1613" y="163"/>
                  </a:lnTo>
                  <a:lnTo>
                    <a:pt x="1523" y="62"/>
                  </a:lnTo>
                  <a:lnTo>
                    <a:pt x="1523" y="163"/>
                  </a:lnTo>
                  <a:lnTo>
                    <a:pt x="1483" y="163"/>
                  </a:lnTo>
                  <a:lnTo>
                    <a:pt x="1483" y="3"/>
                  </a:lnTo>
                  <a:lnTo>
                    <a:pt x="1518" y="3"/>
                  </a:lnTo>
                  <a:lnTo>
                    <a:pt x="1606" y="99"/>
                  </a:lnTo>
                  <a:lnTo>
                    <a:pt x="1606" y="3"/>
                  </a:lnTo>
                  <a:lnTo>
                    <a:pt x="1644" y="3"/>
                  </a:lnTo>
                  <a:lnTo>
                    <a:pt x="1644" y="163"/>
                  </a:lnTo>
                  <a:close/>
                  <a:moveTo>
                    <a:pt x="1427" y="144"/>
                  </a:moveTo>
                  <a:lnTo>
                    <a:pt x="1421" y="150"/>
                  </a:lnTo>
                  <a:lnTo>
                    <a:pt x="1414" y="155"/>
                  </a:lnTo>
                  <a:lnTo>
                    <a:pt x="1407" y="159"/>
                  </a:lnTo>
                  <a:lnTo>
                    <a:pt x="1399" y="162"/>
                  </a:lnTo>
                  <a:lnTo>
                    <a:pt x="1391" y="164"/>
                  </a:lnTo>
                  <a:lnTo>
                    <a:pt x="1382" y="166"/>
                  </a:lnTo>
                  <a:lnTo>
                    <a:pt x="1374" y="167"/>
                  </a:lnTo>
                  <a:lnTo>
                    <a:pt x="1364" y="168"/>
                  </a:lnTo>
                  <a:lnTo>
                    <a:pt x="1355" y="167"/>
                  </a:lnTo>
                  <a:lnTo>
                    <a:pt x="1346" y="166"/>
                  </a:lnTo>
                  <a:lnTo>
                    <a:pt x="1338" y="164"/>
                  </a:lnTo>
                  <a:lnTo>
                    <a:pt x="1330" y="162"/>
                  </a:lnTo>
                  <a:lnTo>
                    <a:pt x="1323" y="159"/>
                  </a:lnTo>
                  <a:lnTo>
                    <a:pt x="1316" y="155"/>
                  </a:lnTo>
                  <a:lnTo>
                    <a:pt x="1309" y="150"/>
                  </a:lnTo>
                  <a:lnTo>
                    <a:pt x="1303" y="144"/>
                  </a:lnTo>
                  <a:lnTo>
                    <a:pt x="1297" y="138"/>
                  </a:lnTo>
                  <a:lnTo>
                    <a:pt x="1291" y="132"/>
                  </a:lnTo>
                  <a:lnTo>
                    <a:pt x="1287" y="125"/>
                  </a:lnTo>
                  <a:lnTo>
                    <a:pt x="1284" y="118"/>
                  </a:lnTo>
                  <a:lnTo>
                    <a:pt x="1281" y="110"/>
                  </a:lnTo>
                  <a:lnTo>
                    <a:pt x="1279" y="102"/>
                  </a:lnTo>
                  <a:lnTo>
                    <a:pt x="1278" y="94"/>
                  </a:lnTo>
                  <a:lnTo>
                    <a:pt x="1278" y="85"/>
                  </a:lnTo>
                  <a:lnTo>
                    <a:pt x="1278" y="76"/>
                  </a:lnTo>
                  <a:lnTo>
                    <a:pt x="1279" y="67"/>
                  </a:lnTo>
                  <a:lnTo>
                    <a:pt x="1281" y="59"/>
                  </a:lnTo>
                  <a:lnTo>
                    <a:pt x="1284" y="51"/>
                  </a:lnTo>
                  <a:lnTo>
                    <a:pt x="1287" y="44"/>
                  </a:lnTo>
                  <a:lnTo>
                    <a:pt x="1291" y="37"/>
                  </a:lnTo>
                  <a:lnTo>
                    <a:pt x="1297" y="30"/>
                  </a:lnTo>
                  <a:lnTo>
                    <a:pt x="1303" y="24"/>
                  </a:lnTo>
                  <a:lnTo>
                    <a:pt x="1309" y="18"/>
                  </a:lnTo>
                  <a:lnTo>
                    <a:pt x="1316" y="14"/>
                  </a:lnTo>
                  <a:lnTo>
                    <a:pt x="1323" y="10"/>
                  </a:lnTo>
                  <a:lnTo>
                    <a:pt x="1330" y="6"/>
                  </a:lnTo>
                  <a:lnTo>
                    <a:pt x="1338" y="4"/>
                  </a:lnTo>
                  <a:lnTo>
                    <a:pt x="1346" y="2"/>
                  </a:lnTo>
                  <a:lnTo>
                    <a:pt x="1355" y="1"/>
                  </a:lnTo>
                  <a:lnTo>
                    <a:pt x="1365" y="0"/>
                  </a:lnTo>
                  <a:lnTo>
                    <a:pt x="1374" y="1"/>
                  </a:lnTo>
                  <a:lnTo>
                    <a:pt x="1383" y="2"/>
                  </a:lnTo>
                  <a:lnTo>
                    <a:pt x="1392" y="4"/>
                  </a:lnTo>
                  <a:lnTo>
                    <a:pt x="1400" y="6"/>
                  </a:lnTo>
                  <a:lnTo>
                    <a:pt x="1407" y="10"/>
                  </a:lnTo>
                  <a:lnTo>
                    <a:pt x="1414" y="14"/>
                  </a:lnTo>
                  <a:lnTo>
                    <a:pt x="1421" y="18"/>
                  </a:lnTo>
                  <a:lnTo>
                    <a:pt x="1427" y="24"/>
                  </a:lnTo>
                  <a:lnTo>
                    <a:pt x="1430" y="27"/>
                  </a:lnTo>
                  <a:lnTo>
                    <a:pt x="1433" y="30"/>
                  </a:lnTo>
                  <a:lnTo>
                    <a:pt x="1438" y="37"/>
                  </a:lnTo>
                  <a:lnTo>
                    <a:pt x="1443" y="44"/>
                  </a:lnTo>
                  <a:lnTo>
                    <a:pt x="1446" y="52"/>
                  </a:lnTo>
                  <a:lnTo>
                    <a:pt x="1449" y="60"/>
                  </a:lnTo>
                  <a:lnTo>
                    <a:pt x="1451" y="68"/>
                  </a:lnTo>
                  <a:lnTo>
                    <a:pt x="1452" y="77"/>
                  </a:lnTo>
                  <a:lnTo>
                    <a:pt x="1453" y="86"/>
                  </a:lnTo>
                  <a:lnTo>
                    <a:pt x="1452" y="94"/>
                  </a:lnTo>
                  <a:lnTo>
                    <a:pt x="1451" y="103"/>
                  </a:lnTo>
                  <a:lnTo>
                    <a:pt x="1449" y="110"/>
                  </a:lnTo>
                  <a:lnTo>
                    <a:pt x="1446" y="118"/>
                  </a:lnTo>
                  <a:lnTo>
                    <a:pt x="1443" y="125"/>
                  </a:lnTo>
                  <a:lnTo>
                    <a:pt x="1439" y="132"/>
                  </a:lnTo>
                  <a:lnTo>
                    <a:pt x="1433" y="138"/>
                  </a:lnTo>
                  <a:lnTo>
                    <a:pt x="1427" y="144"/>
                  </a:lnTo>
                  <a:close/>
                  <a:moveTo>
                    <a:pt x="1246" y="163"/>
                  </a:moveTo>
                  <a:lnTo>
                    <a:pt x="1204" y="163"/>
                  </a:lnTo>
                  <a:lnTo>
                    <a:pt x="1204" y="3"/>
                  </a:lnTo>
                  <a:lnTo>
                    <a:pt x="1246" y="3"/>
                  </a:lnTo>
                  <a:lnTo>
                    <a:pt x="1246" y="163"/>
                  </a:lnTo>
                  <a:close/>
                  <a:moveTo>
                    <a:pt x="1177" y="32"/>
                  </a:moveTo>
                  <a:lnTo>
                    <a:pt x="1125" y="32"/>
                  </a:lnTo>
                  <a:lnTo>
                    <a:pt x="1125" y="163"/>
                  </a:lnTo>
                  <a:lnTo>
                    <a:pt x="1082" y="163"/>
                  </a:lnTo>
                  <a:lnTo>
                    <a:pt x="1082" y="32"/>
                  </a:lnTo>
                  <a:lnTo>
                    <a:pt x="1029" y="32"/>
                  </a:lnTo>
                  <a:lnTo>
                    <a:pt x="1029" y="3"/>
                  </a:lnTo>
                  <a:lnTo>
                    <a:pt x="1177" y="3"/>
                  </a:lnTo>
                  <a:lnTo>
                    <a:pt x="1177" y="32"/>
                  </a:lnTo>
                  <a:close/>
                  <a:moveTo>
                    <a:pt x="1037" y="163"/>
                  </a:moveTo>
                  <a:lnTo>
                    <a:pt x="993" y="163"/>
                  </a:lnTo>
                  <a:lnTo>
                    <a:pt x="981" y="133"/>
                  </a:lnTo>
                  <a:lnTo>
                    <a:pt x="913" y="133"/>
                  </a:lnTo>
                  <a:lnTo>
                    <a:pt x="900" y="163"/>
                  </a:lnTo>
                  <a:lnTo>
                    <a:pt x="857" y="163"/>
                  </a:lnTo>
                  <a:lnTo>
                    <a:pt x="927" y="3"/>
                  </a:lnTo>
                  <a:lnTo>
                    <a:pt x="973" y="3"/>
                  </a:lnTo>
                  <a:lnTo>
                    <a:pt x="1037" y="163"/>
                  </a:lnTo>
                  <a:close/>
                  <a:moveTo>
                    <a:pt x="847" y="15"/>
                  </a:moveTo>
                  <a:lnTo>
                    <a:pt x="851" y="18"/>
                  </a:lnTo>
                  <a:lnTo>
                    <a:pt x="854" y="21"/>
                  </a:lnTo>
                  <a:lnTo>
                    <a:pt x="857" y="25"/>
                  </a:lnTo>
                  <a:lnTo>
                    <a:pt x="859" y="30"/>
                  </a:lnTo>
                  <a:lnTo>
                    <a:pt x="860" y="34"/>
                  </a:lnTo>
                  <a:lnTo>
                    <a:pt x="862" y="40"/>
                  </a:lnTo>
                  <a:lnTo>
                    <a:pt x="862" y="45"/>
                  </a:lnTo>
                  <a:lnTo>
                    <a:pt x="863" y="51"/>
                  </a:lnTo>
                  <a:lnTo>
                    <a:pt x="862" y="57"/>
                  </a:lnTo>
                  <a:lnTo>
                    <a:pt x="862" y="63"/>
                  </a:lnTo>
                  <a:lnTo>
                    <a:pt x="860" y="68"/>
                  </a:lnTo>
                  <a:lnTo>
                    <a:pt x="859" y="74"/>
                  </a:lnTo>
                  <a:lnTo>
                    <a:pt x="856" y="78"/>
                  </a:lnTo>
                  <a:lnTo>
                    <a:pt x="853" y="82"/>
                  </a:lnTo>
                  <a:lnTo>
                    <a:pt x="850" y="85"/>
                  </a:lnTo>
                  <a:lnTo>
                    <a:pt x="846" y="89"/>
                  </a:lnTo>
                  <a:lnTo>
                    <a:pt x="841" y="92"/>
                  </a:lnTo>
                  <a:lnTo>
                    <a:pt x="836" y="94"/>
                  </a:lnTo>
                  <a:lnTo>
                    <a:pt x="831" y="96"/>
                  </a:lnTo>
                  <a:lnTo>
                    <a:pt x="824" y="98"/>
                  </a:lnTo>
                  <a:lnTo>
                    <a:pt x="811" y="101"/>
                  </a:lnTo>
                  <a:lnTo>
                    <a:pt x="803" y="101"/>
                  </a:lnTo>
                  <a:lnTo>
                    <a:pt x="795" y="101"/>
                  </a:lnTo>
                  <a:lnTo>
                    <a:pt x="781" y="101"/>
                  </a:lnTo>
                  <a:lnTo>
                    <a:pt x="781" y="163"/>
                  </a:lnTo>
                  <a:lnTo>
                    <a:pt x="740" y="163"/>
                  </a:lnTo>
                  <a:lnTo>
                    <a:pt x="740" y="3"/>
                  </a:lnTo>
                  <a:lnTo>
                    <a:pt x="799" y="3"/>
                  </a:lnTo>
                  <a:lnTo>
                    <a:pt x="807" y="3"/>
                  </a:lnTo>
                  <a:lnTo>
                    <a:pt x="814" y="3"/>
                  </a:lnTo>
                  <a:lnTo>
                    <a:pt x="821" y="4"/>
                  </a:lnTo>
                  <a:lnTo>
                    <a:pt x="827" y="6"/>
                  </a:lnTo>
                  <a:lnTo>
                    <a:pt x="833" y="7"/>
                  </a:lnTo>
                  <a:lnTo>
                    <a:pt x="838" y="9"/>
                  </a:lnTo>
                  <a:lnTo>
                    <a:pt x="843" y="12"/>
                  </a:lnTo>
                  <a:lnTo>
                    <a:pt x="847" y="15"/>
                  </a:lnTo>
                  <a:close/>
                  <a:moveTo>
                    <a:pt x="705" y="95"/>
                  </a:moveTo>
                  <a:lnTo>
                    <a:pt x="705" y="103"/>
                  </a:lnTo>
                  <a:lnTo>
                    <a:pt x="704" y="111"/>
                  </a:lnTo>
                  <a:lnTo>
                    <a:pt x="703" y="118"/>
                  </a:lnTo>
                  <a:lnTo>
                    <a:pt x="700" y="125"/>
                  </a:lnTo>
                  <a:lnTo>
                    <a:pt x="698" y="131"/>
                  </a:lnTo>
                  <a:lnTo>
                    <a:pt x="694" y="137"/>
                  </a:lnTo>
                  <a:lnTo>
                    <a:pt x="690" y="143"/>
                  </a:lnTo>
                  <a:lnTo>
                    <a:pt x="685" y="148"/>
                  </a:lnTo>
                  <a:lnTo>
                    <a:pt x="680" y="152"/>
                  </a:lnTo>
                  <a:lnTo>
                    <a:pt x="677" y="154"/>
                  </a:lnTo>
                  <a:lnTo>
                    <a:pt x="675" y="156"/>
                  </a:lnTo>
                  <a:lnTo>
                    <a:pt x="668" y="159"/>
                  </a:lnTo>
                  <a:lnTo>
                    <a:pt x="662" y="162"/>
                  </a:lnTo>
                  <a:lnTo>
                    <a:pt x="654" y="164"/>
                  </a:lnTo>
                  <a:lnTo>
                    <a:pt x="646" y="165"/>
                  </a:lnTo>
                  <a:lnTo>
                    <a:pt x="638" y="166"/>
                  </a:lnTo>
                  <a:lnTo>
                    <a:pt x="629" y="167"/>
                  </a:lnTo>
                  <a:lnTo>
                    <a:pt x="621" y="166"/>
                  </a:lnTo>
                  <a:lnTo>
                    <a:pt x="612" y="165"/>
                  </a:lnTo>
                  <a:lnTo>
                    <a:pt x="605" y="164"/>
                  </a:lnTo>
                  <a:lnTo>
                    <a:pt x="597" y="162"/>
                  </a:lnTo>
                  <a:lnTo>
                    <a:pt x="591" y="159"/>
                  </a:lnTo>
                  <a:lnTo>
                    <a:pt x="585" y="156"/>
                  </a:lnTo>
                  <a:lnTo>
                    <a:pt x="579" y="152"/>
                  </a:lnTo>
                  <a:lnTo>
                    <a:pt x="574" y="148"/>
                  </a:lnTo>
                  <a:lnTo>
                    <a:pt x="571" y="145"/>
                  </a:lnTo>
                  <a:lnTo>
                    <a:pt x="569" y="143"/>
                  </a:lnTo>
                  <a:lnTo>
                    <a:pt x="565" y="137"/>
                  </a:lnTo>
                  <a:lnTo>
                    <a:pt x="562" y="132"/>
                  </a:lnTo>
                  <a:lnTo>
                    <a:pt x="559" y="125"/>
                  </a:lnTo>
                  <a:lnTo>
                    <a:pt x="557" y="118"/>
                  </a:lnTo>
                  <a:lnTo>
                    <a:pt x="555" y="111"/>
                  </a:lnTo>
                  <a:lnTo>
                    <a:pt x="554" y="104"/>
                  </a:lnTo>
                  <a:lnTo>
                    <a:pt x="554" y="95"/>
                  </a:lnTo>
                  <a:lnTo>
                    <a:pt x="554" y="3"/>
                  </a:lnTo>
                  <a:lnTo>
                    <a:pt x="594" y="3"/>
                  </a:lnTo>
                  <a:lnTo>
                    <a:pt x="594" y="94"/>
                  </a:lnTo>
                  <a:lnTo>
                    <a:pt x="595" y="102"/>
                  </a:lnTo>
                  <a:lnTo>
                    <a:pt x="596" y="110"/>
                  </a:lnTo>
                  <a:lnTo>
                    <a:pt x="598" y="113"/>
                  </a:lnTo>
                  <a:lnTo>
                    <a:pt x="599" y="117"/>
                  </a:lnTo>
                  <a:lnTo>
                    <a:pt x="601" y="120"/>
                  </a:lnTo>
                  <a:lnTo>
                    <a:pt x="604" y="123"/>
                  </a:lnTo>
                  <a:lnTo>
                    <a:pt x="608" y="127"/>
                  </a:lnTo>
                  <a:lnTo>
                    <a:pt x="611" y="128"/>
                  </a:lnTo>
                  <a:lnTo>
                    <a:pt x="614" y="130"/>
                  </a:lnTo>
                  <a:lnTo>
                    <a:pt x="618" y="131"/>
                  </a:lnTo>
                  <a:lnTo>
                    <a:pt x="622" y="132"/>
                  </a:lnTo>
                  <a:lnTo>
                    <a:pt x="626" y="132"/>
                  </a:lnTo>
                  <a:lnTo>
                    <a:pt x="630" y="132"/>
                  </a:lnTo>
                  <a:lnTo>
                    <a:pt x="634" y="132"/>
                  </a:lnTo>
                  <a:lnTo>
                    <a:pt x="638" y="132"/>
                  </a:lnTo>
                  <a:lnTo>
                    <a:pt x="642" y="131"/>
                  </a:lnTo>
                  <a:lnTo>
                    <a:pt x="645" y="130"/>
                  </a:lnTo>
                  <a:lnTo>
                    <a:pt x="649" y="128"/>
                  </a:lnTo>
                  <a:lnTo>
                    <a:pt x="652" y="126"/>
                  </a:lnTo>
                  <a:lnTo>
                    <a:pt x="654" y="124"/>
                  </a:lnTo>
                  <a:lnTo>
                    <a:pt x="656" y="122"/>
                  </a:lnTo>
                  <a:lnTo>
                    <a:pt x="659" y="119"/>
                  </a:lnTo>
                  <a:lnTo>
                    <a:pt x="660" y="116"/>
                  </a:lnTo>
                  <a:lnTo>
                    <a:pt x="663" y="110"/>
                  </a:lnTo>
                  <a:lnTo>
                    <a:pt x="665" y="102"/>
                  </a:lnTo>
                  <a:lnTo>
                    <a:pt x="665" y="94"/>
                  </a:lnTo>
                  <a:lnTo>
                    <a:pt x="665" y="3"/>
                  </a:lnTo>
                  <a:lnTo>
                    <a:pt x="705" y="3"/>
                  </a:lnTo>
                  <a:lnTo>
                    <a:pt x="705" y="95"/>
                  </a:lnTo>
                  <a:close/>
                  <a:moveTo>
                    <a:pt x="523" y="150"/>
                  </a:moveTo>
                  <a:lnTo>
                    <a:pt x="516" y="154"/>
                  </a:lnTo>
                  <a:lnTo>
                    <a:pt x="507" y="157"/>
                  </a:lnTo>
                  <a:lnTo>
                    <a:pt x="500" y="160"/>
                  </a:lnTo>
                  <a:lnTo>
                    <a:pt x="492" y="162"/>
                  </a:lnTo>
                  <a:lnTo>
                    <a:pt x="476" y="165"/>
                  </a:lnTo>
                  <a:lnTo>
                    <a:pt x="468" y="166"/>
                  </a:lnTo>
                  <a:lnTo>
                    <a:pt x="460" y="166"/>
                  </a:lnTo>
                  <a:lnTo>
                    <a:pt x="451" y="166"/>
                  </a:lnTo>
                  <a:lnTo>
                    <a:pt x="441" y="165"/>
                  </a:lnTo>
                  <a:lnTo>
                    <a:pt x="433" y="163"/>
                  </a:lnTo>
                  <a:lnTo>
                    <a:pt x="425" y="161"/>
                  </a:lnTo>
                  <a:lnTo>
                    <a:pt x="417" y="158"/>
                  </a:lnTo>
                  <a:lnTo>
                    <a:pt x="414" y="156"/>
                  </a:lnTo>
                  <a:lnTo>
                    <a:pt x="411" y="154"/>
                  </a:lnTo>
                  <a:lnTo>
                    <a:pt x="407" y="152"/>
                  </a:lnTo>
                  <a:lnTo>
                    <a:pt x="404" y="150"/>
                  </a:lnTo>
                  <a:lnTo>
                    <a:pt x="399" y="145"/>
                  </a:lnTo>
                  <a:lnTo>
                    <a:pt x="393" y="138"/>
                  </a:lnTo>
                  <a:lnTo>
                    <a:pt x="388" y="132"/>
                  </a:lnTo>
                  <a:lnTo>
                    <a:pt x="384" y="124"/>
                  </a:lnTo>
                  <a:lnTo>
                    <a:pt x="380" y="117"/>
                  </a:lnTo>
                  <a:lnTo>
                    <a:pt x="378" y="109"/>
                  </a:lnTo>
                  <a:lnTo>
                    <a:pt x="376" y="101"/>
                  </a:lnTo>
                  <a:lnTo>
                    <a:pt x="375" y="92"/>
                  </a:lnTo>
                  <a:lnTo>
                    <a:pt x="374" y="83"/>
                  </a:lnTo>
                  <a:lnTo>
                    <a:pt x="375" y="74"/>
                  </a:lnTo>
                  <a:lnTo>
                    <a:pt x="376" y="65"/>
                  </a:lnTo>
                  <a:lnTo>
                    <a:pt x="378" y="57"/>
                  </a:lnTo>
                  <a:lnTo>
                    <a:pt x="380" y="49"/>
                  </a:lnTo>
                  <a:lnTo>
                    <a:pt x="384" y="42"/>
                  </a:lnTo>
                  <a:lnTo>
                    <a:pt x="388" y="35"/>
                  </a:lnTo>
                  <a:lnTo>
                    <a:pt x="393" y="29"/>
                  </a:lnTo>
                  <a:lnTo>
                    <a:pt x="399" y="23"/>
                  </a:lnTo>
                  <a:lnTo>
                    <a:pt x="402" y="20"/>
                  </a:lnTo>
                  <a:lnTo>
                    <a:pt x="405" y="18"/>
                  </a:lnTo>
                  <a:lnTo>
                    <a:pt x="412" y="13"/>
                  </a:lnTo>
                  <a:lnTo>
                    <a:pt x="420" y="9"/>
                  </a:lnTo>
                  <a:lnTo>
                    <a:pt x="427" y="6"/>
                  </a:lnTo>
                  <a:lnTo>
                    <a:pt x="436" y="4"/>
                  </a:lnTo>
                  <a:lnTo>
                    <a:pt x="444" y="2"/>
                  </a:lnTo>
                  <a:lnTo>
                    <a:pt x="454" y="1"/>
                  </a:lnTo>
                  <a:lnTo>
                    <a:pt x="463" y="0"/>
                  </a:lnTo>
                  <a:lnTo>
                    <a:pt x="478" y="1"/>
                  </a:lnTo>
                  <a:lnTo>
                    <a:pt x="485" y="2"/>
                  </a:lnTo>
                  <a:lnTo>
                    <a:pt x="493" y="4"/>
                  </a:lnTo>
                  <a:lnTo>
                    <a:pt x="500" y="5"/>
                  </a:lnTo>
                  <a:lnTo>
                    <a:pt x="507" y="8"/>
                  </a:lnTo>
                  <a:lnTo>
                    <a:pt x="514" y="10"/>
                  </a:lnTo>
                  <a:lnTo>
                    <a:pt x="522" y="13"/>
                  </a:lnTo>
                  <a:lnTo>
                    <a:pt x="522" y="51"/>
                  </a:lnTo>
                  <a:lnTo>
                    <a:pt x="508" y="43"/>
                  </a:lnTo>
                  <a:lnTo>
                    <a:pt x="501" y="40"/>
                  </a:lnTo>
                  <a:lnTo>
                    <a:pt x="494" y="38"/>
                  </a:lnTo>
                  <a:lnTo>
                    <a:pt x="488" y="36"/>
                  </a:lnTo>
                  <a:lnTo>
                    <a:pt x="481" y="35"/>
                  </a:lnTo>
                  <a:lnTo>
                    <a:pt x="474" y="34"/>
                  </a:lnTo>
                  <a:lnTo>
                    <a:pt x="467" y="34"/>
                  </a:lnTo>
                  <a:lnTo>
                    <a:pt x="462" y="34"/>
                  </a:lnTo>
                  <a:lnTo>
                    <a:pt x="456" y="34"/>
                  </a:lnTo>
                  <a:lnTo>
                    <a:pt x="451" y="35"/>
                  </a:lnTo>
                  <a:lnTo>
                    <a:pt x="446" y="37"/>
                  </a:lnTo>
                  <a:lnTo>
                    <a:pt x="441" y="39"/>
                  </a:lnTo>
                  <a:lnTo>
                    <a:pt x="437" y="41"/>
                  </a:lnTo>
                  <a:lnTo>
                    <a:pt x="433" y="44"/>
                  </a:lnTo>
                  <a:lnTo>
                    <a:pt x="429" y="47"/>
                  </a:lnTo>
                  <a:lnTo>
                    <a:pt x="426" y="50"/>
                  </a:lnTo>
                  <a:lnTo>
                    <a:pt x="423" y="54"/>
                  </a:lnTo>
                  <a:lnTo>
                    <a:pt x="421" y="58"/>
                  </a:lnTo>
                  <a:lnTo>
                    <a:pt x="419" y="62"/>
                  </a:lnTo>
                  <a:lnTo>
                    <a:pt x="417" y="67"/>
                  </a:lnTo>
                  <a:lnTo>
                    <a:pt x="416" y="73"/>
                  </a:lnTo>
                  <a:lnTo>
                    <a:pt x="416" y="78"/>
                  </a:lnTo>
                  <a:lnTo>
                    <a:pt x="415" y="84"/>
                  </a:lnTo>
                  <a:lnTo>
                    <a:pt x="416" y="90"/>
                  </a:lnTo>
                  <a:lnTo>
                    <a:pt x="416" y="95"/>
                  </a:lnTo>
                  <a:lnTo>
                    <a:pt x="417" y="100"/>
                  </a:lnTo>
                  <a:lnTo>
                    <a:pt x="419" y="104"/>
                  </a:lnTo>
                  <a:lnTo>
                    <a:pt x="421" y="108"/>
                  </a:lnTo>
                  <a:lnTo>
                    <a:pt x="423" y="112"/>
                  </a:lnTo>
                  <a:lnTo>
                    <a:pt x="425" y="116"/>
                  </a:lnTo>
                  <a:lnTo>
                    <a:pt x="428" y="120"/>
                  </a:lnTo>
                  <a:lnTo>
                    <a:pt x="432" y="123"/>
                  </a:lnTo>
                  <a:lnTo>
                    <a:pt x="436" y="125"/>
                  </a:lnTo>
                  <a:lnTo>
                    <a:pt x="440" y="127"/>
                  </a:lnTo>
                  <a:lnTo>
                    <a:pt x="444" y="129"/>
                  </a:lnTo>
                  <a:lnTo>
                    <a:pt x="449" y="131"/>
                  </a:lnTo>
                  <a:lnTo>
                    <a:pt x="454" y="132"/>
                  </a:lnTo>
                  <a:lnTo>
                    <a:pt x="459" y="132"/>
                  </a:lnTo>
                  <a:lnTo>
                    <a:pt x="465" y="133"/>
                  </a:lnTo>
                  <a:lnTo>
                    <a:pt x="472" y="132"/>
                  </a:lnTo>
                  <a:lnTo>
                    <a:pt x="479" y="131"/>
                  </a:lnTo>
                  <a:lnTo>
                    <a:pt x="487" y="130"/>
                  </a:lnTo>
                  <a:lnTo>
                    <a:pt x="494" y="127"/>
                  </a:lnTo>
                  <a:lnTo>
                    <a:pt x="501" y="125"/>
                  </a:lnTo>
                  <a:lnTo>
                    <a:pt x="508" y="121"/>
                  </a:lnTo>
                  <a:lnTo>
                    <a:pt x="516" y="117"/>
                  </a:lnTo>
                  <a:lnTo>
                    <a:pt x="523" y="112"/>
                  </a:lnTo>
                  <a:lnTo>
                    <a:pt x="523" y="150"/>
                  </a:lnTo>
                  <a:close/>
                  <a:moveTo>
                    <a:pt x="345" y="150"/>
                  </a:moveTo>
                  <a:lnTo>
                    <a:pt x="338" y="154"/>
                  </a:lnTo>
                  <a:lnTo>
                    <a:pt x="331" y="157"/>
                  </a:lnTo>
                  <a:lnTo>
                    <a:pt x="323" y="160"/>
                  </a:lnTo>
                  <a:lnTo>
                    <a:pt x="315" y="162"/>
                  </a:lnTo>
                  <a:lnTo>
                    <a:pt x="300" y="165"/>
                  </a:lnTo>
                  <a:lnTo>
                    <a:pt x="292" y="166"/>
                  </a:lnTo>
                  <a:lnTo>
                    <a:pt x="284" y="166"/>
                  </a:lnTo>
                  <a:lnTo>
                    <a:pt x="274" y="166"/>
                  </a:lnTo>
                  <a:lnTo>
                    <a:pt x="265" y="165"/>
                  </a:lnTo>
                  <a:lnTo>
                    <a:pt x="256" y="163"/>
                  </a:lnTo>
                  <a:lnTo>
                    <a:pt x="247" y="161"/>
                  </a:lnTo>
                  <a:lnTo>
                    <a:pt x="240" y="158"/>
                  </a:lnTo>
                  <a:lnTo>
                    <a:pt x="237" y="156"/>
                  </a:lnTo>
                  <a:lnTo>
                    <a:pt x="233" y="154"/>
                  </a:lnTo>
                  <a:lnTo>
                    <a:pt x="230" y="152"/>
                  </a:lnTo>
                  <a:lnTo>
                    <a:pt x="227" y="150"/>
                  </a:lnTo>
                  <a:lnTo>
                    <a:pt x="221" y="145"/>
                  </a:lnTo>
                  <a:lnTo>
                    <a:pt x="216" y="138"/>
                  </a:lnTo>
                  <a:lnTo>
                    <a:pt x="211" y="132"/>
                  </a:lnTo>
                  <a:lnTo>
                    <a:pt x="206" y="124"/>
                  </a:lnTo>
                  <a:lnTo>
                    <a:pt x="203" y="117"/>
                  </a:lnTo>
                  <a:lnTo>
                    <a:pt x="200" y="109"/>
                  </a:lnTo>
                  <a:lnTo>
                    <a:pt x="198" y="101"/>
                  </a:lnTo>
                  <a:lnTo>
                    <a:pt x="197" y="92"/>
                  </a:lnTo>
                  <a:lnTo>
                    <a:pt x="197" y="83"/>
                  </a:lnTo>
                  <a:lnTo>
                    <a:pt x="197" y="74"/>
                  </a:lnTo>
                  <a:lnTo>
                    <a:pt x="198" y="65"/>
                  </a:lnTo>
                  <a:lnTo>
                    <a:pt x="200" y="57"/>
                  </a:lnTo>
                  <a:lnTo>
                    <a:pt x="203" y="49"/>
                  </a:lnTo>
                  <a:lnTo>
                    <a:pt x="207" y="42"/>
                  </a:lnTo>
                  <a:lnTo>
                    <a:pt x="211" y="35"/>
                  </a:lnTo>
                  <a:lnTo>
                    <a:pt x="216" y="29"/>
                  </a:lnTo>
                  <a:lnTo>
                    <a:pt x="221" y="23"/>
                  </a:lnTo>
                  <a:lnTo>
                    <a:pt x="225" y="20"/>
                  </a:lnTo>
                  <a:lnTo>
                    <a:pt x="228" y="18"/>
                  </a:lnTo>
                  <a:lnTo>
                    <a:pt x="235" y="13"/>
                  </a:lnTo>
                  <a:lnTo>
                    <a:pt x="242" y="9"/>
                  </a:lnTo>
                  <a:lnTo>
                    <a:pt x="250" y="6"/>
                  </a:lnTo>
                  <a:lnTo>
                    <a:pt x="259" y="4"/>
                  </a:lnTo>
                  <a:lnTo>
                    <a:pt x="268" y="2"/>
                  </a:lnTo>
                  <a:lnTo>
                    <a:pt x="277" y="1"/>
                  </a:lnTo>
                  <a:lnTo>
                    <a:pt x="287" y="0"/>
                  </a:lnTo>
                  <a:lnTo>
                    <a:pt x="302" y="1"/>
                  </a:lnTo>
                  <a:lnTo>
                    <a:pt x="309" y="2"/>
                  </a:lnTo>
                  <a:lnTo>
                    <a:pt x="316" y="4"/>
                  </a:lnTo>
                  <a:lnTo>
                    <a:pt x="323" y="5"/>
                  </a:lnTo>
                  <a:lnTo>
                    <a:pt x="330" y="8"/>
                  </a:lnTo>
                  <a:lnTo>
                    <a:pt x="337" y="10"/>
                  </a:lnTo>
                  <a:lnTo>
                    <a:pt x="344" y="13"/>
                  </a:lnTo>
                  <a:lnTo>
                    <a:pt x="344" y="51"/>
                  </a:lnTo>
                  <a:lnTo>
                    <a:pt x="338" y="47"/>
                  </a:lnTo>
                  <a:lnTo>
                    <a:pt x="331" y="43"/>
                  </a:lnTo>
                  <a:lnTo>
                    <a:pt x="318" y="38"/>
                  </a:lnTo>
                  <a:lnTo>
                    <a:pt x="312" y="36"/>
                  </a:lnTo>
                  <a:lnTo>
                    <a:pt x="305" y="35"/>
                  </a:lnTo>
                  <a:lnTo>
                    <a:pt x="298" y="34"/>
                  </a:lnTo>
                  <a:lnTo>
                    <a:pt x="291" y="34"/>
                  </a:lnTo>
                  <a:lnTo>
                    <a:pt x="280" y="35"/>
                  </a:lnTo>
                  <a:lnTo>
                    <a:pt x="275" y="36"/>
                  </a:lnTo>
                  <a:lnTo>
                    <a:pt x="270" y="37"/>
                  </a:lnTo>
                  <a:lnTo>
                    <a:pt x="265" y="39"/>
                  </a:lnTo>
                  <a:lnTo>
                    <a:pt x="261" y="41"/>
                  </a:lnTo>
                  <a:lnTo>
                    <a:pt x="257" y="44"/>
                  </a:lnTo>
                  <a:lnTo>
                    <a:pt x="252" y="47"/>
                  </a:lnTo>
                  <a:lnTo>
                    <a:pt x="249" y="51"/>
                  </a:lnTo>
                  <a:lnTo>
                    <a:pt x="246" y="54"/>
                  </a:lnTo>
                  <a:lnTo>
                    <a:pt x="244" y="58"/>
                  </a:lnTo>
                  <a:lnTo>
                    <a:pt x="242" y="63"/>
                  </a:lnTo>
                  <a:lnTo>
                    <a:pt x="240" y="68"/>
                  </a:lnTo>
                  <a:lnTo>
                    <a:pt x="239" y="74"/>
                  </a:lnTo>
                  <a:lnTo>
                    <a:pt x="238" y="79"/>
                  </a:lnTo>
                  <a:lnTo>
                    <a:pt x="238" y="85"/>
                  </a:lnTo>
                  <a:lnTo>
                    <a:pt x="238" y="90"/>
                  </a:lnTo>
                  <a:lnTo>
                    <a:pt x="239" y="95"/>
                  </a:lnTo>
                  <a:lnTo>
                    <a:pt x="240" y="100"/>
                  </a:lnTo>
                  <a:lnTo>
                    <a:pt x="241" y="104"/>
                  </a:lnTo>
                  <a:lnTo>
                    <a:pt x="243" y="109"/>
                  </a:lnTo>
                  <a:lnTo>
                    <a:pt x="245" y="112"/>
                  </a:lnTo>
                  <a:lnTo>
                    <a:pt x="248" y="116"/>
                  </a:lnTo>
                  <a:lnTo>
                    <a:pt x="251" y="120"/>
                  </a:lnTo>
                  <a:lnTo>
                    <a:pt x="256" y="123"/>
                  </a:lnTo>
                  <a:lnTo>
                    <a:pt x="259" y="125"/>
                  </a:lnTo>
                  <a:lnTo>
                    <a:pt x="263" y="127"/>
                  </a:lnTo>
                  <a:lnTo>
                    <a:pt x="268" y="129"/>
                  </a:lnTo>
                  <a:lnTo>
                    <a:pt x="272" y="131"/>
                  </a:lnTo>
                  <a:lnTo>
                    <a:pt x="277" y="132"/>
                  </a:lnTo>
                  <a:lnTo>
                    <a:pt x="283" y="132"/>
                  </a:lnTo>
                  <a:lnTo>
                    <a:pt x="288" y="133"/>
                  </a:lnTo>
                  <a:lnTo>
                    <a:pt x="296" y="132"/>
                  </a:lnTo>
                  <a:lnTo>
                    <a:pt x="303" y="131"/>
                  </a:lnTo>
                  <a:lnTo>
                    <a:pt x="310" y="130"/>
                  </a:lnTo>
                  <a:lnTo>
                    <a:pt x="317" y="127"/>
                  </a:lnTo>
                  <a:lnTo>
                    <a:pt x="325" y="125"/>
                  </a:lnTo>
                  <a:lnTo>
                    <a:pt x="332" y="121"/>
                  </a:lnTo>
                  <a:lnTo>
                    <a:pt x="339" y="117"/>
                  </a:lnTo>
                  <a:lnTo>
                    <a:pt x="345" y="112"/>
                  </a:lnTo>
                  <a:lnTo>
                    <a:pt x="345" y="150"/>
                  </a:lnTo>
                  <a:close/>
                  <a:moveTo>
                    <a:pt x="148" y="144"/>
                  </a:moveTo>
                  <a:lnTo>
                    <a:pt x="142" y="150"/>
                  </a:lnTo>
                  <a:lnTo>
                    <a:pt x="135" y="154"/>
                  </a:lnTo>
                  <a:lnTo>
                    <a:pt x="128" y="159"/>
                  </a:lnTo>
                  <a:lnTo>
                    <a:pt x="120" y="162"/>
                  </a:lnTo>
                  <a:lnTo>
                    <a:pt x="112" y="164"/>
                  </a:lnTo>
                  <a:lnTo>
                    <a:pt x="103" y="166"/>
                  </a:lnTo>
                  <a:lnTo>
                    <a:pt x="95" y="167"/>
                  </a:lnTo>
                  <a:lnTo>
                    <a:pt x="85" y="168"/>
                  </a:lnTo>
                  <a:lnTo>
                    <a:pt x="76" y="167"/>
                  </a:lnTo>
                  <a:lnTo>
                    <a:pt x="67" y="166"/>
                  </a:lnTo>
                  <a:lnTo>
                    <a:pt x="59" y="164"/>
                  </a:lnTo>
                  <a:lnTo>
                    <a:pt x="51" y="162"/>
                  </a:lnTo>
                  <a:lnTo>
                    <a:pt x="43" y="159"/>
                  </a:lnTo>
                  <a:lnTo>
                    <a:pt x="36" y="155"/>
                  </a:lnTo>
                  <a:lnTo>
                    <a:pt x="30" y="150"/>
                  </a:lnTo>
                  <a:lnTo>
                    <a:pt x="27" y="147"/>
                  </a:lnTo>
                  <a:lnTo>
                    <a:pt x="24" y="144"/>
                  </a:lnTo>
                  <a:lnTo>
                    <a:pt x="18" y="138"/>
                  </a:lnTo>
                  <a:lnTo>
                    <a:pt x="13" y="132"/>
                  </a:lnTo>
                  <a:lnTo>
                    <a:pt x="9" y="125"/>
                  </a:lnTo>
                  <a:lnTo>
                    <a:pt x="6" y="118"/>
                  </a:lnTo>
                  <a:lnTo>
                    <a:pt x="3" y="110"/>
                  </a:lnTo>
                  <a:lnTo>
                    <a:pt x="2" y="102"/>
                  </a:lnTo>
                  <a:lnTo>
                    <a:pt x="0" y="94"/>
                  </a:lnTo>
                  <a:lnTo>
                    <a:pt x="0" y="85"/>
                  </a:lnTo>
                  <a:lnTo>
                    <a:pt x="0" y="76"/>
                  </a:lnTo>
                  <a:lnTo>
                    <a:pt x="2" y="67"/>
                  </a:lnTo>
                  <a:lnTo>
                    <a:pt x="3" y="59"/>
                  </a:lnTo>
                  <a:lnTo>
                    <a:pt x="6" y="51"/>
                  </a:lnTo>
                  <a:lnTo>
                    <a:pt x="9" y="44"/>
                  </a:lnTo>
                  <a:lnTo>
                    <a:pt x="13" y="37"/>
                  </a:lnTo>
                  <a:lnTo>
                    <a:pt x="18" y="31"/>
                  </a:lnTo>
                  <a:lnTo>
                    <a:pt x="24" y="24"/>
                  </a:lnTo>
                  <a:lnTo>
                    <a:pt x="30" y="19"/>
                  </a:lnTo>
                  <a:lnTo>
                    <a:pt x="36" y="14"/>
                  </a:lnTo>
                  <a:lnTo>
                    <a:pt x="43" y="10"/>
                  </a:lnTo>
                  <a:lnTo>
                    <a:pt x="51" y="6"/>
                  </a:lnTo>
                  <a:lnTo>
                    <a:pt x="59" y="4"/>
                  </a:lnTo>
                  <a:lnTo>
                    <a:pt x="67" y="2"/>
                  </a:lnTo>
                  <a:lnTo>
                    <a:pt x="76" y="1"/>
                  </a:lnTo>
                  <a:lnTo>
                    <a:pt x="86" y="0"/>
                  </a:lnTo>
                  <a:lnTo>
                    <a:pt x="95" y="1"/>
                  </a:lnTo>
                  <a:lnTo>
                    <a:pt x="104" y="2"/>
                  </a:lnTo>
                  <a:lnTo>
                    <a:pt x="113" y="4"/>
                  </a:lnTo>
                  <a:lnTo>
                    <a:pt x="121" y="6"/>
                  </a:lnTo>
                  <a:lnTo>
                    <a:pt x="128" y="10"/>
                  </a:lnTo>
                  <a:lnTo>
                    <a:pt x="135" y="14"/>
                  </a:lnTo>
                  <a:lnTo>
                    <a:pt x="142" y="18"/>
                  </a:lnTo>
                  <a:lnTo>
                    <a:pt x="148" y="24"/>
                  </a:lnTo>
                  <a:lnTo>
                    <a:pt x="151" y="27"/>
                  </a:lnTo>
                  <a:lnTo>
                    <a:pt x="154" y="30"/>
                  </a:lnTo>
                  <a:lnTo>
                    <a:pt x="159" y="37"/>
                  </a:lnTo>
                  <a:lnTo>
                    <a:pt x="164" y="44"/>
                  </a:lnTo>
                  <a:lnTo>
                    <a:pt x="167" y="52"/>
                  </a:lnTo>
                  <a:lnTo>
                    <a:pt x="170" y="60"/>
                  </a:lnTo>
                  <a:lnTo>
                    <a:pt x="172" y="68"/>
                  </a:lnTo>
                  <a:lnTo>
                    <a:pt x="173" y="77"/>
                  </a:lnTo>
                  <a:lnTo>
                    <a:pt x="174" y="86"/>
                  </a:lnTo>
                  <a:lnTo>
                    <a:pt x="173" y="95"/>
                  </a:lnTo>
                  <a:lnTo>
                    <a:pt x="172" y="103"/>
                  </a:lnTo>
                  <a:lnTo>
                    <a:pt x="170" y="110"/>
                  </a:lnTo>
                  <a:lnTo>
                    <a:pt x="167" y="118"/>
                  </a:lnTo>
                  <a:lnTo>
                    <a:pt x="164" y="125"/>
                  </a:lnTo>
                  <a:lnTo>
                    <a:pt x="160" y="132"/>
                  </a:lnTo>
                  <a:lnTo>
                    <a:pt x="154" y="138"/>
                  </a:lnTo>
                  <a:lnTo>
                    <a:pt x="148" y="144"/>
                  </a:lnTo>
                  <a:close/>
                  <a:moveTo>
                    <a:pt x="1786" y="105"/>
                  </a:moveTo>
                  <a:lnTo>
                    <a:pt x="1764" y="44"/>
                  </a:lnTo>
                  <a:lnTo>
                    <a:pt x="1740" y="105"/>
                  </a:lnTo>
                  <a:lnTo>
                    <a:pt x="1786" y="105"/>
                  </a:lnTo>
                  <a:close/>
                  <a:moveTo>
                    <a:pt x="1398" y="49"/>
                  </a:moveTo>
                  <a:lnTo>
                    <a:pt x="1395" y="45"/>
                  </a:lnTo>
                  <a:lnTo>
                    <a:pt x="1391" y="42"/>
                  </a:lnTo>
                  <a:lnTo>
                    <a:pt x="1387" y="40"/>
                  </a:lnTo>
                  <a:lnTo>
                    <a:pt x="1383" y="38"/>
                  </a:lnTo>
                  <a:lnTo>
                    <a:pt x="1379" y="36"/>
                  </a:lnTo>
                  <a:lnTo>
                    <a:pt x="1375" y="35"/>
                  </a:lnTo>
                  <a:lnTo>
                    <a:pt x="1370" y="35"/>
                  </a:lnTo>
                  <a:lnTo>
                    <a:pt x="1365" y="34"/>
                  </a:lnTo>
                  <a:lnTo>
                    <a:pt x="1356" y="35"/>
                  </a:lnTo>
                  <a:lnTo>
                    <a:pt x="1352" y="36"/>
                  </a:lnTo>
                  <a:lnTo>
                    <a:pt x="1348" y="38"/>
                  </a:lnTo>
                  <a:lnTo>
                    <a:pt x="1344" y="40"/>
                  </a:lnTo>
                  <a:lnTo>
                    <a:pt x="1340" y="42"/>
                  </a:lnTo>
                  <a:lnTo>
                    <a:pt x="1336" y="45"/>
                  </a:lnTo>
                  <a:lnTo>
                    <a:pt x="1333" y="48"/>
                  </a:lnTo>
                  <a:lnTo>
                    <a:pt x="1330" y="52"/>
                  </a:lnTo>
                  <a:lnTo>
                    <a:pt x="1327" y="56"/>
                  </a:lnTo>
                  <a:lnTo>
                    <a:pt x="1325" y="60"/>
                  </a:lnTo>
                  <a:lnTo>
                    <a:pt x="1323" y="64"/>
                  </a:lnTo>
                  <a:lnTo>
                    <a:pt x="1321" y="74"/>
                  </a:lnTo>
                  <a:lnTo>
                    <a:pt x="1320" y="79"/>
                  </a:lnTo>
                  <a:lnTo>
                    <a:pt x="1320" y="85"/>
                  </a:lnTo>
                  <a:lnTo>
                    <a:pt x="1320" y="90"/>
                  </a:lnTo>
                  <a:lnTo>
                    <a:pt x="1321" y="95"/>
                  </a:lnTo>
                  <a:lnTo>
                    <a:pt x="1322" y="99"/>
                  </a:lnTo>
                  <a:lnTo>
                    <a:pt x="1323" y="104"/>
                  </a:lnTo>
                  <a:lnTo>
                    <a:pt x="1325" y="108"/>
                  </a:lnTo>
                  <a:lnTo>
                    <a:pt x="1327" y="112"/>
                  </a:lnTo>
                  <a:lnTo>
                    <a:pt x="1330" y="116"/>
                  </a:lnTo>
                  <a:lnTo>
                    <a:pt x="1333" y="120"/>
                  </a:lnTo>
                  <a:lnTo>
                    <a:pt x="1340" y="126"/>
                  </a:lnTo>
                  <a:lnTo>
                    <a:pt x="1344" y="128"/>
                  </a:lnTo>
                  <a:lnTo>
                    <a:pt x="1348" y="130"/>
                  </a:lnTo>
                  <a:lnTo>
                    <a:pt x="1352" y="131"/>
                  </a:lnTo>
                  <a:lnTo>
                    <a:pt x="1356" y="132"/>
                  </a:lnTo>
                  <a:lnTo>
                    <a:pt x="1366" y="133"/>
                  </a:lnTo>
                  <a:lnTo>
                    <a:pt x="1375" y="132"/>
                  </a:lnTo>
                  <a:lnTo>
                    <a:pt x="1379" y="131"/>
                  </a:lnTo>
                  <a:lnTo>
                    <a:pt x="1383" y="130"/>
                  </a:lnTo>
                  <a:lnTo>
                    <a:pt x="1387" y="128"/>
                  </a:lnTo>
                  <a:lnTo>
                    <a:pt x="1391" y="126"/>
                  </a:lnTo>
                  <a:lnTo>
                    <a:pt x="1395" y="123"/>
                  </a:lnTo>
                  <a:lnTo>
                    <a:pt x="1398" y="120"/>
                  </a:lnTo>
                  <a:lnTo>
                    <a:pt x="1401" y="116"/>
                  </a:lnTo>
                  <a:lnTo>
                    <a:pt x="1403" y="112"/>
                  </a:lnTo>
                  <a:lnTo>
                    <a:pt x="1406" y="108"/>
                  </a:lnTo>
                  <a:lnTo>
                    <a:pt x="1407" y="104"/>
                  </a:lnTo>
                  <a:lnTo>
                    <a:pt x="1410" y="95"/>
                  </a:lnTo>
                  <a:lnTo>
                    <a:pt x="1410" y="90"/>
                  </a:lnTo>
                  <a:lnTo>
                    <a:pt x="1411" y="84"/>
                  </a:lnTo>
                  <a:lnTo>
                    <a:pt x="1410" y="79"/>
                  </a:lnTo>
                  <a:lnTo>
                    <a:pt x="1410" y="74"/>
                  </a:lnTo>
                  <a:lnTo>
                    <a:pt x="1409" y="68"/>
                  </a:lnTo>
                  <a:lnTo>
                    <a:pt x="1408" y="64"/>
                  </a:lnTo>
                  <a:lnTo>
                    <a:pt x="1406" y="60"/>
                  </a:lnTo>
                  <a:lnTo>
                    <a:pt x="1404" y="56"/>
                  </a:lnTo>
                  <a:lnTo>
                    <a:pt x="1401" y="52"/>
                  </a:lnTo>
                  <a:lnTo>
                    <a:pt x="1398" y="49"/>
                  </a:lnTo>
                  <a:close/>
                  <a:moveTo>
                    <a:pt x="971" y="105"/>
                  </a:moveTo>
                  <a:lnTo>
                    <a:pt x="949" y="44"/>
                  </a:lnTo>
                  <a:lnTo>
                    <a:pt x="925" y="105"/>
                  </a:lnTo>
                  <a:lnTo>
                    <a:pt x="971" y="105"/>
                  </a:lnTo>
                  <a:close/>
                  <a:moveTo>
                    <a:pt x="816" y="65"/>
                  </a:moveTo>
                  <a:lnTo>
                    <a:pt x="818" y="64"/>
                  </a:lnTo>
                  <a:lnTo>
                    <a:pt x="819" y="63"/>
                  </a:lnTo>
                  <a:lnTo>
                    <a:pt x="821" y="59"/>
                  </a:lnTo>
                  <a:lnTo>
                    <a:pt x="822" y="55"/>
                  </a:lnTo>
                  <a:lnTo>
                    <a:pt x="822" y="51"/>
                  </a:lnTo>
                  <a:lnTo>
                    <a:pt x="822" y="46"/>
                  </a:lnTo>
                  <a:lnTo>
                    <a:pt x="820" y="43"/>
                  </a:lnTo>
                  <a:lnTo>
                    <a:pt x="818" y="40"/>
                  </a:lnTo>
                  <a:lnTo>
                    <a:pt x="816" y="37"/>
                  </a:lnTo>
                  <a:lnTo>
                    <a:pt x="812" y="35"/>
                  </a:lnTo>
                  <a:lnTo>
                    <a:pt x="808" y="33"/>
                  </a:lnTo>
                  <a:lnTo>
                    <a:pt x="806" y="33"/>
                  </a:lnTo>
                  <a:lnTo>
                    <a:pt x="804" y="33"/>
                  </a:lnTo>
                  <a:lnTo>
                    <a:pt x="799" y="32"/>
                  </a:lnTo>
                  <a:lnTo>
                    <a:pt x="781" y="32"/>
                  </a:lnTo>
                  <a:lnTo>
                    <a:pt x="781" y="71"/>
                  </a:lnTo>
                  <a:lnTo>
                    <a:pt x="800" y="71"/>
                  </a:lnTo>
                  <a:lnTo>
                    <a:pt x="805" y="70"/>
                  </a:lnTo>
                  <a:lnTo>
                    <a:pt x="810" y="68"/>
                  </a:lnTo>
                  <a:lnTo>
                    <a:pt x="812" y="68"/>
                  </a:lnTo>
                  <a:lnTo>
                    <a:pt x="813" y="67"/>
                  </a:lnTo>
                  <a:lnTo>
                    <a:pt x="816" y="65"/>
                  </a:lnTo>
                  <a:close/>
                  <a:moveTo>
                    <a:pt x="119" y="48"/>
                  </a:moveTo>
                  <a:lnTo>
                    <a:pt x="112" y="42"/>
                  </a:lnTo>
                  <a:lnTo>
                    <a:pt x="108" y="40"/>
                  </a:lnTo>
                  <a:lnTo>
                    <a:pt x="104" y="38"/>
                  </a:lnTo>
                  <a:lnTo>
                    <a:pt x="100" y="37"/>
                  </a:lnTo>
                  <a:lnTo>
                    <a:pt x="96" y="36"/>
                  </a:lnTo>
                  <a:lnTo>
                    <a:pt x="86" y="35"/>
                  </a:lnTo>
                  <a:lnTo>
                    <a:pt x="77" y="36"/>
                  </a:lnTo>
                  <a:lnTo>
                    <a:pt x="73" y="37"/>
                  </a:lnTo>
                  <a:lnTo>
                    <a:pt x="69" y="38"/>
                  </a:lnTo>
                  <a:lnTo>
                    <a:pt x="65" y="40"/>
                  </a:lnTo>
                  <a:lnTo>
                    <a:pt x="61" y="43"/>
                  </a:lnTo>
                  <a:lnTo>
                    <a:pt x="57" y="45"/>
                  </a:lnTo>
                  <a:lnTo>
                    <a:pt x="54" y="49"/>
                  </a:lnTo>
                  <a:lnTo>
                    <a:pt x="51" y="52"/>
                  </a:lnTo>
                  <a:lnTo>
                    <a:pt x="48" y="56"/>
                  </a:lnTo>
                  <a:lnTo>
                    <a:pt x="46" y="60"/>
                  </a:lnTo>
                  <a:lnTo>
                    <a:pt x="44" y="64"/>
                  </a:lnTo>
                  <a:lnTo>
                    <a:pt x="42" y="74"/>
                  </a:lnTo>
                  <a:lnTo>
                    <a:pt x="41" y="79"/>
                  </a:lnTo>
                  <a:lnTo>
                    <a:pt x="41" y="85"/>
                  </a:lnTo>
                  <a:lnTo>
                    <a:pt x="41" y="90"/>
                  </a:lnTo>
                  <a:lnTo>
                    <a:pt x="42" y="95"/>
                  </a:lnTo>
                  <a:lnTo>
                    <a:pt x="43" y="99"/>
                  </a:lnTo>
                  <a:lnTo>
                    <a:pt x="44" y="104"/>
                  </a:lnTo>
                  <a:lnTo>
                    <a:pt x="46" y="108"/>
                  </a:lnTo>
                  <a:lnTo>
                    <a:pt x="48" y="112"/>
                  </a:lnTo>
                  <a:lnTo>
                    <a:pt x="51" y="116"/>
                  </a:lnTo>
                  <a:lnTo>
                    <a:pt x="54" y="120"/>
                  </a:lnTo>
                  <a:lnTo>
                    <a:pt x="57" y="123"/>
                  </a:lnTo>
                  <a:lnTo>
                    <a:pt x="61" y="126"/>
                  </a:lnTo>
                  <a:lnTo>
                    <a:pt x="64" y="128"/>
                  </a:lnTo>
                  <a:lnTo>
                    <a:pt x="68" y="130"/>
                  </a:lnTo>
                  <a:lnTo>
                    <a:pt x="73" y="131"/>
                  </a:lnTo>
                  <a:lnTo>
                    <a:pt x="77" y="132"/>
                  </a:lnTo>
                  <a:lnTo>
                    <a:pt x="82" y="133"/>
                  </a:lnTo>
                  <a:lnTo>
                    <a:pt x="87" y="133"/>
                  </a:lnTo>
                  <a:lnTo>
                    <a:pt x="96" y="132"/>
                  </a:lnTo>
                  <a:lnTo>
                    <a:pt x="100" y="131"/>
                  </a:lnTo>
                  <a:lnTo>
                    <a:pt x="104" y="130"/>
                  </a:lnTo>
                  <a:lnTo>
                    <a:pt x="108" y="128"/>
                  </a:lnTo>
                  <a:lnTo>
                    <a:pt x="112" y="126"/>
                  </a:lnTo>
                  <a:lnTo>
                    <a:pt x="116" y="123"/>
                  </a:lnTo>
                  <a:lnTo>
                    <a:pt x="119" y="120"/>
                  </a:lnTo>
                  <a:lnTo>
                    <a:pt x="122" y="116"/>
                  </a:lnTo>
                  <a:lnTo>
                    <a:pt x="124" y="112"/>
                  </a:lnTo>
                  <a:lnTo>
                    <a:pt x="127" y="108"/>
                  </a:lnTo>
                  <a:lnTo>
                    <a:pt x="128" y="104"/>
                  </a:lnTo>
                  <a:lnTo>
                    <a:pt x="131" y="94"/>
                  </a:lnTo>
                  <a:lnTo>
                    <a:pt x="131" y="89"/>
                  </a:lnTo>
                  <a:lnTo>
                    <a:pt x="132" y="84"/>
                  </a:lnTo>
                  <a:lnTo>
                    <a:pt x="131" y="79"/>
                  </a:lnTo>
                  <a:lnTo>
                    <a:pt x="131" y="74"/>
                  </a:lnTo>
                  <a:lnTo>
                    <a:pt x="130" y="68"/>
                  </a:lnTo>
                  <a:lnTo>
                    <a:pt x="128" y="64"/>
                  </a:lnTo>
                  <a:lnTo>
                    <a:pt x="127" y="60"/>
                  </a:lnTo>
                  <a:lnTo>
                    <a:pt x="124" y="56"/>
                  </a:lnTo>
                  <a:lnTo>
                    <a:pt x="122" y="52"/>
                  </a:lnTo>
                  <a:lnTo>
                    <a:pt x="119"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f-ZA"/>
            </a:p>
          </p:txBody>
        </p:sp>
      </p:grpSp>
      <p:pic>
        <p:nvPicPr>
          <p:cNvPr id="1158153" name="Picture 9"/>
          <p:cNvPicPr>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38138" y="1373188"/>
            <a:ext cx="8242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58154" name="Rectangle 10"/>
          <p:cNvSpPr>
            <a:spLocks noChangeArrowheads="1"/>
          </p:cNvSpPr>
          <p:nvPr userDrawn="1"/>
        </p:nvSpPr>
        <p:spPr bwMode="auto">
          <a:xfrm>
            <a:off x="6588125" y="6308725"/>
            <a:ext cx="20367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r>
              <a:rPr lang="en-GB" sz="1400">
                <a:solidFill>
                  <a:srgbClr val="99CCFF"/>
                </a:solidFill>
                <a:effectLst>
                  <a:outerShdw blurRad="38100" dist="38100" dir="2700000" algn="tl">
                    <a:srgbClr val="000000"/>
                  </a:outerShdw>
                </a:effectLst>
                <a:latin typeface="OCCUPATIONAL" pitchFamily="2" charset="2"/>
              </a:rPr>
              <a:t>123</a:t>
            </a:r>
          </a:p>
        </p:txBody>
      </p:sp>
      <p:pic>
        <p:nvPicPr>
          <p:cNvPr id="1158155" name="Picture 11"/>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5807075"/>
            <a:ext cx="688975" cy="893763"/>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f-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Tree>
    <p:extLst>
      <p:ext uri="{BB962C8B-B14F-4D97-AF65-F5344CB8AC3E}">
        <p14:creationId xmlns:p14="http://schemas.microsoft.com/office/powerpoint/2010/main" val="4040365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3525" y="288925"/>
            <a:ext cx="1990725" cy="5445125"/>
          </a:xfrm>
        </p:spPr>
        <p:txBody>
          <a:bodyPr vert="eaVert"/>
          <a:lstStyle/>
          <a:p>
            <a:r>
              <a:rPr lang="en-US" smtClean="0"/>
              <a:t>Click to edit Master title style</a:t>
            </a:r>
            <a:endParaRPr lang="af-ZA"/>
          </a:p>
        </p:txBody>
      </p:sp>
      <p:sp>
        <p:nvSpPr>
          <p:cNvPr id="3" name="Vertical Text Placeholder 2"/>
          <p:cNvSpPr>
            <a:spLocks noGrp="1"/>
          </p:cNvSpPr>
          <p:nvPr>
            <p:ph type="body" orient="vert" idx="1"/>
          </p:nvPr>
        </p:nvSpPr>
        <p:spPr>
          <a:xfrm>
            <a:off x="636588" y="288925"/>
            <a:ext cx="5824537" cy="5445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Tree>
    <p:extLst>
      <p:ext uri="{BB962C8B-B14F-4D97-AF65-F5344CB8AC3E}">
        <p14:creationId xmlns:p14="http://schemas.microsoft.com/office/powerpoint/2010/main" val="1198672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36588" y="288925"/>
            <a:ext cx="7967662" cy="1195388"/>
          </a:xfrm>
        </p:spPr>
        <p:txBody>
          <a:bodyPr/>
          <a:lstStyle/>
          <a:p>
            <a:r>
              <a:rPr lang="en-US" smtClean="0"/>
              <a:t>Click to edit Master title style</a:t>
            </a:r>
            <a:endParaRPr lang="af-ZA"/>
          </a:p>
        </p:txBody>
      </p:sp>
      <p:sp>
        <p:nvSpPr>
          <p:cNvPr id="3" name="Text Placeholder 2"/>
          <p:cNvSpPr>
            <a:spLocks noGrp="1"/>
          </p:cNvSpPr>
          <p:nvPr>
            <p:ph type="body" sz="half" idx="1"/>
          </p:nvPr>
        </p:nvSpPr>
        <p:spPr>
          <a:xfrm>
            <a:off x="636588" y="1690688"/>
            <a:ext cx="3906837" cy="4043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
        <p:nvSpPr>
          <p:cNvPr id="4" name="Content Placeholder 3"/>
          <p:cNvSpPr>
            <a:spLocks noGrp="1"/>
          </p:cNvSpPr>
          <p:nvPr>
            <p:ph sz="half" idx="2"/>
          </p:nvPr>
        </p:nvSpPr>
        <p:spPr>
          <a:xfrm>
            <a:off x="4695825" y="1690688"/>
            <a:ext cx="3908425" cy="4043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Tree>
    <p:extLst>
      <p:ext uri="{BB962C8B-B14F-4D97-AF65-F5344CB8AC3E}">
        <p14:creationId xmlns:p14="http://schemas.microsoft.com/office/powerpoint/2010/main" val="1155084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36588" y="288925"/>
            <a:ext cx="7967662" cy="1195388"/>
          </a:xfrm>
        </p:spPr>
        <p:txBody>
          <a:bodyPr/>
          <a:lstStyle/>
          <a:p>
            <a:r>
              <a:rPr lang="en-US" smtClean="0"/>
              <a:t>Click to edit Master title style</a:t>
            </a:r>
            <a:endParaRPr lang="af-ZA"/>
          </a:p>
        </p:txBody>
      </p:sp>
      <p:sp>
        <p:nvSpPr>
          <p:cNvPr id="3" name="Text Placeholder 2"/>
          <p:cNvSpPr>
            <a:spLocks noGrp="1"/>
          </p:cNvSpPr>
          <p:nvPr>
            <p:ph type="body" sz="half" idx="1"/>
          </p:nvPr>
        </p:nvSpPr>
        <p:spPr>
          <a:xfrm>
            <a:off x="636588" y="1690688"/>
            <a:ext cx="3906837" cy="4043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
        <p:nvSpPr>
          <p:cNvPr id="4" name="Content Placeholder 3"/>
          <p:cNvSpPr>
            <a:spLocks noGrp="1"/>
          </p:cNvSpPr>
          <p:nvPr>
            <p:ph sz="quarter" idx="2"/>
          </p:nvPr>
        </p:nvSpPr>
        <p:spPr>
          <a:xfrm>
            <a:off x="4695825" y="1690688"/>
            <a:ext cx="3908425" cy="1944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
        <p:nvSpPr>
          <p:cNvPr id="5" name="Content Placeholder 4"/>
          <p:cNvSpPr>
            <a:spLocks noGrp="1"/>
          </p:cNvSpPr>
          <p:nvPr>
            <p:ph sz="quarter" idx="3"/>
          </p:nvPr>
        </p:nvSpPr>
        <p:spPr>
          <a:xfrm>
            <a:off x="4695825" y="3787775"/>
            <a:ext cx="3908425" cy="1946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Tree>
    <p:extLst>
      <p:ext uri="{BB962C8B-B14F-4D97-AF65-F5344CB8AC3E}">
        <p14:creationId xmlns:p14="http://schemas.microsoft.com/office/powerpoint/2010/main" val="588583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36588" y="288925"/>
            <a:ext cx="7967662" cy="1195388"/>
          </a:xfrm>
        </p:spPr>
        <p:txBody>
          <a:bodyPr/>
          <a:lstStyle/>
          <a:p>
            <a:r>
              <a:rPr lang="en-US" smtClean="0"/>
              <a:t>Click to edit Master title style</a:t>
            </a:r>
            <a:endParaRPr lang="af-ZA"/>
          </a:p>
        </p:txBody>
      </p:sp>
      <p:sp>
        <p:nvSpPr>
          <p:cNvPr id="3" name="Table Placeholder 2"/>
          <p:cNvSpPr>
            <a:spLocks noGrp="1"/>
          </p:cNvSpPr>
          <p:nvPr>
            <p:ph type="tbl" idx="1"/>
          </p:nvPr>
        </p:nvSpPr>
        <p:spPr>
          <a:xfrm>
            <a:off x="636588" y="1690688"/>
            <a:ext cx="7967662" cy="4043362"/>
          </a:xfrm>
        </p:spPr>
        <p:txBody>
          <a:bodyPr/>
          <a:lstStyle/>
          <a:p>
            <a:endParaRPr lang="af-ZA"/>
          </a:p>
        </p:txBody>
      </p:sp>
    </p:spTree>
    <p:extLst>
      <p:ext uri="{BB962C8B-B14F-4D97-AF65-F5344CB8AC3E}">
        <p14:creationId xmlns:p14="http://schemas.microsoft.com/office/powerpoint/2010/main" val="37594074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36588" y="288925"/>
            <a:ext cx="7967662" cy="5445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Tree>
    <p:extLst>
      <p:ext uri="{BB962C8B-B14F-4D97-AF65-F5344CB8AC3E}">
        <p14:creationId xmlns:p14="http://schemas.microsoft.com/office/powerpoint/2010/main" val="894651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f-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Tree>
    <p:extLst>
      <p:ext uri="{BB962C8B-B14F-4D97-AF65-F5344CB8AC3E}">
        <p14:creationId xmlns:p14="http://schemas.microsoft.com/office/powerpoint/2010/main" val="656737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af-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07427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f-ZA"/>
          </a:p>
        </p:txBody>
      </p:sp>
      <p:sp>
        <p:nvSpPr>
          <p:cNvPr id="3" name="Content Placeholder 2"/>
          <p:cNvSpPr>
            <a:spLocks noGrp="1"/>
          </p:cNvSpPr>
          <p:nvPr>
            <p:ph sz="half" idx="1"/>
          </p:nvPr>
        </p:nvSpPr>
        <p:spPr>
          <a:xfrm>
            <a:off x="636588" y="1690688"/>
            <a:ext cx="3906837" cy="4043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
        <p:nvSpPr>
          <p:cNvPr id="4" name="Content Placeholder 3"/>
          <p:cNvSpPr>
            <a:spLocks noGrp="1"/>
          </p:cNvSpPr>
          <p:nvPr>
            <p:ph sz="half" idx="2"/>
          </p:nvPr>
        </p:nvSpPr>
        <p:spPr>
          <a:xfrm>
            <a:off x="4695825" y="1690688"/>
            <a:ext cx="3908425" cy="4043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Tree>
    <p:extLst>
      <p:ext uri="{BB962C8B-B14F-4D97-AF65-F5344CB8AC3E}">
        <p14:creationId xmlns:p14="http://schemas.microsoft.com/office/powerpoint/2010/main" val="2371533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af-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Tree>
    <p:extLst>
      <p:ext uri="{BB962C8B-B14F-4D97-AF65-F5344CB8AC3E}">
        <p14:creationId xmlns:p14="http://schemas.microsoft.com/office/powerpoint/2010/main" val="3205490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f-ZA"/>
          </a:p>
        </p:txBody>
      </p:sp>
    </p:spTree>
    <p:extLst>
      <p:ext uri="{BB962C8B-B14F-4D97-AF65-F5344CB8AC3E}">
        <p14:creationId xmlns:p14="http://schemas.microsoft.com/office/powerpoint/2010/main" val="1715740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3318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af-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f-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952068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af-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f-Z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93774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pic>
        <p:nvPicPr>
          <p:cNvPr id="1157136" name="Picture 16" descr="Agter"/>
          <p:cNvPicPr>
            <a:picLocks noChangeAspect="1" noChangeArrowheads="1"/>
          </p:cNvPicPr>
          <p:nvPr userDrawn="1"/>
        </p:nvPicPr>
        <p:blipFill>
          <a:blip r:embed="rId17">
            <a:extLst>
              <a:ext uri="{28A0092B-C50C-407E-A947-70E740481C1C}">
                <a14:useLocalDpi xmlns:a14="http://schemas.microsoft.com/office/drawing/2010/main" val="0"/>
              </a:ext>
            </a:extLst>
          </a:blip>
          <a:srcRect r="6976" b="301"/>
          <a:stretch>
            <a:fillRect/>
          </a:stretch>
        </p:blipFill>
        <p:spPr bwMode="auto">
          <a:xfrm>
            <a:off x="-57150" y="-42863"/>
            <a:ext cx="9201150" cy="6900863"/>
          </a:xfrm>
          <a:prstGeom prst="rect">
            <a:avLst/>
          </a:prstGeom>
          <a:noFill/>
          <a:extLst>
            <a:ext uri="{909E8E84-426E-40DD-AFC4-6F175D3DCCD1}">
              <a14:hiddenFill xmlns:a14="http://schemas.microsoft.com/office/drawing/2010/main">
                <a:solidFill>
                  <a:srgbClr val="FFFFFF"/>
                </a:solidFill>
              </a14:hiddenFill>
            </a:ext>
          </a:extLst>
        </p:spPr>
      </p:pic>
      <p:sp>
        <p:nvSpPr>
          <p:cNvPr id="1157137" name="Rectangle 17"/>
          <p:cNvSpPr>
            <a:spLocks noGrp="1" noChangeArrowheads="1"/>
          </p:cNvSpPr>
          <p:nvPr>
            <p:ph type="title"/>
          </p:nvPr>
        </p:nvSpPr>
        <p:spPr bwMode="auto">
          <a:xfrm>
            <a:off x="636588" y="288925"/>
            <a:ext cx="7967662" cy="119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a:t>
            </a:r>
            <a:br>
              <a:rPr lang="en-US" smtClean="0"/>
            </a:br>
            <a:r>
              <a:rPr lang="en-US" smtClean="0"/>
              <a:t>Master title style</a:t>
            </a:r>
          </a:p>
        </p:txBody>
      </p:sp>
      <p:sp>
        <p:nvSpPr>
          <p:cNvPr id="1157138" name="Rectangle 18"/>
          <p:cNvSpPr>
            <a:spLocks noGrp="1" noChangeArrowheads="1"/>
          </p:cNvSpPr>
          <p:nvPr>
            <p:ph type="body" idx="1"/>
          </p:nvPr>
        </p:nvSpPr>
        <p:spPr bwMode="auto">
          <a:xfrm>
            <a:off x="636588" y="1690688"/>
            <a:ext cx="7967662" cy="4043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157143" name="Picture 23" descr="commis"/>
          <p:cNvPicPr>
            <a:picLocks noChangeAspect="1" noChangeArrowheads="1"/>
          </p:cNvPicPr>
          <p:nvPr userDrawn="1"/>
        </p:nvPicPr>
        <p:blipFill>
          <a:blip r:embed="rId18" cstate="print">
            <a:clrChange>
              <a:clrFrom>
                <a:srgbClr val="403970"/>
              </a:clrFrom>
              <a:clrTo>
                <a:srgbClr val="403970">
                  <a:alpha val="0"/>
                </a:srgbClr>
              </a:clrTo>
            </a:clrChange>
            <a:extLst>
              <a:ext uri="{28A0092B-C50C-407E-A947-70E740481C1C}">
                <a14:useLocalDpi xmlns:a14="http://schemas.microsoft.com/office/drawing/2010/main" val="0"/>
              </a:ext>
            </a:extLst>
          </a:blip>
          <a:srcRect/>
          <a:stretch>
            <a:fillRect/>
          </a:stretch>
        </p:blipFill>
        <p:spPr bwMode="auto">
          <a:xfrm>
            <a:off x="36513" y="5681663"/>
            <a:ext cx="954087" cy="110013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txStyles>
    <p:titleStyle>
      <a:lvl1pPr algn="l" rtl="0" fontAlgn="base">
        <a:spcBef>
          <a:spcPct val="0"/>
        </a:spcBef>
        <a:spcAft>
          <a:spcPct val="0"/>
        </a:spcAft>
        <a:defRPr sz="3000" b="1">
          <a:solidFill>
            <a:srgbClr val="FFCC99"/>
          </a:solidFill>
          <a:latin typeface="+mj-lt"/>
          <a:ea typeface="+mj-ea"/>
          <a:cs typeface="+mj-cs"/>
        </a:defRPr>
      </a:lvl1pPr>
      <a:lvl2pPr algn="l" rtl="0" fontAlgn="base">
        <a:spcBef>
          <a:spcPct val="0"/>
        </a:spcBef>
        <a:spcAft>
          <a:spcPct val="0"/>
        </a:spcAft>
        <a:defRPr sz="3000" b="1">
          <a:solidFill>
            <a:srgbClr val="FFCC99"/>
          </a:solidFill>
          <a:latin typeface="Verdana" pitchFamily="34" charset="0"/>
        </a:defRPr>
      </a:lvl2pPr>
      <a:lvl3pPr algn="l" rtl="0" fontAlgn="base">
        <a:spcBef>
          <a:spcPct val="0"/>
        </a:spcBef>
        <a:spcAft>
          <a:spcPct val="0"/>
        </a:spcAft>
        <a:defRPr sz="3000" b="1">
          <a:solidFill>
            <a:srgbClr val="FFCC99"/>
          </a:solidFill>
          <a:latin typeface="Verdana" pitchFamily="34" charset="0"/>
        </a:defRPr>
      </a:lvl3pPr>
      <a:lvl4pPr algn="l" rtl="0" fontAlgn="base">
        <a:spcBef>
          <a:spcPct val="0"/>
        </a:spcBef>
        <a:spcAft>
          <a:spcPct val="0"/>
        </a:spcAft>
        <a:defRPr sz="3000" b="1">
          <a:solidFill>
            <a:srgbClr val="FFCC99"/>
          </a:solidFill>
          <a:latin typeface="Verdana" pitchFamily="34" charset="0"/>
        </a:defRPr>
      </a:lvl4pPr>
      <a:lvl5pPr algn="l" rtl="0" fontAlgn="base">
        <a:spcBef>
          <a:spcPct val="0"/>
        </a:spcBef>
        <a:spcAft>
          <a:spcPct val="0"/>
        </a:spcAft>
        <a:defRPr sz="3000" b="1">
          <a:solidFill>
            <a:srgbClr val="FFCC99"/>
          </a:solidFill>
          <a:latin typeface="Verdana" pitchFamily="34" charset="0"/>
        </a:defRPr>
      </a:lvl5pPr>
      <a:lvl6pPr marL="457200" algn="l" rtl="0" fontAlgn="base">
        <a:spcBef>
          <a:spcPct val="0"/>
        </a:spcBef>
        <a:spcAft>
          <a:spcPct val="0"/>
        </a:spcAft>
        <a:defRPr sz="3000" b="1">
          <a:solidFill>
            <a:srgbClr val="FFCC99"/>
          </a:solidFill>
          <a:latin typeface="Verdana" pitchFamily="34" charset="0"/>
        </a:defRPr>
      </a:lvl6pPr>
      <a:lvl7pPr marL="914400" algn="l" rtl="0" fontAlgn="base">
        <a:spcBef>
          <a:spcPct val="0"/>
        </a:spcBef>
        <a:spcAft>
          <a:spcPct val="0"/>
        </a:spcAft>
        <a:defRPr sz="3000" b="1">
          <a:solidFill>
            <a:srgbClr val="FFCC99"/>
          </a:solidFill>
          <a:latin typeface="Verdana" pitchFamily="34" charset="0"/>
        </a:defRPr>
      </a:lvl7pPr>
      <a:lvl8pPr marL="1371600" algn="l" rtl="0" fontAlgn="base">
        <a:spcBef>
          <a:spcPct val="0"/>
        </a:spcBef>
        <a:spcAft>
          <a:spcPct val="0"/>
        </a:spcAft>
        <a:defRPr sz="3000" b="1">
          <a:solidFill>
            <a:srgbClr val="FFCC99"/>
          </a:solidFill>
          <a:latin typeface="Verdana" pitchFamily="34" charset="0"/>
        </a:defRPr>
      </a:lvl8pPr>
      <a:lvl9pPr marL="1828800" algn="l" rtl="0" fontAlgn="base">
        <a:spcBef>
          <a:spcPct val="0"/>
        </a:spcBef>
        <a:spcAft>
          <a:spcPct val="0"/>
        </a:spcAft>
        <a:defRPr sz="3000" b="1">
          <a:solidFill>
            <a:srgbClr val="FFCC99"/>
          </a:solidFill>
          <a:latin typeface="Verdana" pitchFamily="34" charset="0"/>
        </a:defRPr>
      </a:lvl9pPr>
    </p:titleStyle>
    <p:bodyStyle>
      <a:lvl1pPr marL="342900" indent="-342900" algn="l" rtl="0" fontAlgn="base">
        <a:spcBef>
          <a:spcPct val="40000"/>
        </a:spcBef>
        <a:spcAft>
          <a:spcPct val="0"/>
        </a:spcAft>
        <a:buClr>
          <a:srgbClr val="FFCC99"/>
        </a:buClr>
        <a:buChar char="•"/>
        <a:defRPr sz="2500">
          <a:solidFill>
            <a:schemeClr val="hlink"/>
          </a:solidFill>
          <a:latin typeface="+mn-lt"/>
          <a:ea typeface="+mn-ea"/>
          <a:cs typeface="+mn-cs"/>
        </a:defRPr>
      </a:lvl1pPr>
      <a:lvl2pPr marL="742950" indent="-285750" algn="l" rtl="0" fontAlgn="base">
        <a:spcBef>
          <a:spcPct val="20000"/>
        </a:spcBef>
        <a:spcAft>
          <a:spcPct val="0"/>
        </a:spcAft>
        <a:buClr>
          <a:srgbClr val="FFCC99"/>
        </a:buClr>
        <a:buFont typeface="Verdana" pitchFamily="34" charset="0"/>
        <a:buChar char="–"/>
        <a:defRPr sz="2500">
          <a:solidFill>
            <a:schemeClr val="hlink"/>
          </a:solidFill>
          <a:latin typeface="+mn-lt"/>
        </a:defRPr>
      </a:lvl2pPr>
      <a:lvl3pPr marL="1143000" indent="-228600" algn="l" rtl="0" fontAlgn="base">
        <a:spcBef>
          <a:spcPct val="20000"/>
        </a:spcBef>
        <a:spcAft>
          <a:spcPct val="0"/>
        </a:spcAft>
        <a:buClr>
          <a:srgbClr val="FFCC99"/>
        </a:buClr>
        <a:buFont typeface="Wingdings 2" pitchFamily="18" charset="2"/>
        <a:buChar char="­"/>
        <a:defRPr sz="2200">
          <a:solidFill>
            <a:schemeClr val="hlink"/>
          </a:solidFill>
          <a:latin typeface="+mn-lt"/>
        </a:defRPr>
      </a:lvl3pPr>
      <a:lvl4pPr marL="1600200" indent="-228600" algn="l" rtl="0" fontAlgn="base">
        <a:spcBef>
          <a:spcPct val="20000"/>
        </a:spcBef>
        <a:spcAft>
          <a:spcPct val="0"/>
        </a:spcAft>
        <a:buClr>
          <a:srgbClr val="FFCC99"/>
        </a:buClr>
        <a:buFont typeface="Wingdings" pitchFamily="2" charset="2"/>
        <a:buChar char="Ø"/>
        <a:defRPr sz="2200">
          <a:solidFill>
            <a:schemeClr val="hlink"/>
          </a:solidFill>
          <a:latin typeface="+mn-lt"/>
        </a:defRPr>
      </a:lvl4pPr>
      <a:lvl5pPr marL="2057400" indent="-228600" algn="l" rtl="0" fontAlgn="base">
        <a:spcBef>
          <a:spcPct val="20000"/>
        </a:spcBef>
        <a:spcAft>
          <a:spcPct val="0"/>
        </a:spcAft>
        <a:buClr>
          <a:srgbClr val="FFCC99"/>
        </a:buClr>
        <a:buChar char="•"/>
        <a:defRPr sz="2200">
          <a:solidFill>
            <a:schemeClr val="hlink"/>
          </a:solidFill>
          <a:latin typeface="+mn-lt"/>
        </a:defRPr>
      </a:lvl5pPr>
      <a:lvl6pPr marL="2514600" indent="-228600" algn="l" rtl="0" fontAlgn="base">
        <a:spcBef>
          <a:spcPct val="20000"/>
        </a:spcBef>
        <a:spcAft>
          <a:spcPct val="0"/>
        </a:spcAft>
        <a:buClr>
          <a:srgbClr val="FFCC99"/>
        </a:buClr>
        <a:buChar char="•"/>
        <a:defRPr sz="2200">
          <a:solidFill>
            <a:schemeClr val="hlink"/>
          </a:solidFill>
          <a:latin typeface="+mn-lt"/>
        </a:defRPr>
      </a:lvl6pPr>
      <a:lvl7pPr marL="2971800" indent="-228600" algn="l" rtl="0" fontAlgn="base">
        <a:spcBef>
          <a:spcPct val="20000"/>
        </a:spcBef>
        <a:spcAft>
          <a:spcPct val="0"/>
        </a:spcAft>
        <a:buClr>
          <a:srgbClr val="FFCC99"/>
        </a:buClr>
        <a:buChar char="•"/>
        <a:defRPr sz="2200">
          <a:solidFill>
            <a:schemeClr val="hlink"/>
          </a:solidFill>
          <a:latin typeface="+mn-lt"/>
        </a:defRPr>
      </a:lvl7pPr>
      <a:lvl8pPr marL="3429000" indent="-228600" algn="l" rtl="0" fontAlgn="base">
        <a:spcBef>
          <a:spcPct val="20000"/>
        </a:spcBef>
        <a:spcAft>
          <a:spcPct val="0"/>
        </a:spcAft>
        <a:buClr>
          <a:srgbClr val="FFCC99"/>
        </a:buClr>
        <a:buChar char="•"/>
        <a:defRPr sz="2200">
          <a:solidFill>
            <a:schemeClr val="hlink"/>
          </a:solidFill>
          <a:latin typeface="+mn-lt"/>
        </a:defRPr>
      </a:lvl8pPr>
      <a:lvl9pPr marL="3886200" indent="-228600" algn="l" rtl="0" fontAlgn="base">
        <a:spcBef>
          <a:spcPct val="20000"/>
        </a:spcBef>
        <a:spcAft>
          <a:spcPct val="0"/>
        </a:spcAft>
        <a:buClr>
          <a:srgbClr val="FFCC99"/>
        </a:buClr>
        <a:buChar char="•"/>
        <a:defRPr sz="2200">
          <a:solidFill>
            <a:schemeClr val="hlink"/>
          </a:solidFill>
          <a:latin typeface="+mn-lt"/>
        </a:defRPr>
      </a:lvl9pPr>
    </p:bodyStyle>
    <p:otherStyle>
      <a:defPPr>
        <a:defRPr lang="af-Z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6.png"/><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9.wmf"/></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3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2.png"/><Relationship Id="rId4" Type="http://schemas.openxmlformats.org/officeDocument/2006/relationships/oleObject" Target="../embeddings/oleObject2.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7586" name="Rectangle 2"/>
          <p:cNvSpPr>
            <a:spLocks noGrp="1" noChangeArrowheads="1"/>
          </p:cNvSpPr>
          <p:nvPr>
            <p:ph type="title"/>
          </p:nvPr>
        </p:nvSpPr>
        <p:spPr>
          <a:noFill/>
          <a:ln/>
        </p:spPr>
        <p:txBody>
          <a:bodyPr/>
          <a:lstStyle/>
          <a:p>
            <a:r>
              <a:rPr lang="en-ZA"/>
              <a:t>Progression of disease I</a:t>
            </a:r>
            <a:endParaRPr lang="en-GB"/>
          </a:p>
        </p:txBody>
      </p:sp>
      <p:sp>
        <p:nvSpPr>
          <p:cNvPr id="1347587" name="Rectangle 3"/>
          <p:cNvSpPr>
            <a:spLocks noGrp="1" noChangeArrowheads="1"/>
          </p:cNvSpPr>
          <p:nvPr>
            <p:ph type="body" idx="1"/>
          </p:nvPr>
        </p:nvSpPr>
        <p:spPr>
          <a:noFill/>
          <a:ln/>
        </p:spPr>
        <p:txBody>
          <a:bodyPr/>
          <a:lstStyle/>
          <a:p>
            <a:pPr>
              <a:buFontTx/>
              <a:buNone/>
            </a:pPr>
            <a:r>
              <a:rPr lang="en-GB" b="1">
                <a:solidFill>
                  <a:srgbClr val="FFCC99"/>
                </a:solidFill>
              </a:rPr>
              <a:t>STAGE 1</a:t>
            </a:r>
          </a:p>
          <a:p>
            <a:endParaRPr lang="en-GB">
              <a:solidFill>
                <a:srgbClr val="FFCC99"/>
              </a:solidFill>
            </a:endParaRPr>
          </a:p>
          <a:p>
            <a:r>
              <a:rPr lang="en-GB"/>
              <a:t>Pain, aching &amp; tiredness of limb during work</a:t>
            </a:r>
          </a:p>
          <a:p>
            <a:r>
              <a:rPr lang="en-GB"/>
              <a:t>Improve overnight</a:t>
            </a:r>
          </a:p>
          <a:p>
            <a:r>
              <a:rPr lang="en-GB"/>
              <a:t>Most often reversible with rest alone</a:t>
            </a:r>
          </a:p>
          <a:p>
            <a:r>
              <a:rPr lang="en-GB"/>
              <a:t>Sometimes guided exercise and treatment is required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347586"/>
                                        </p:tgtEl>
                                        <p:attrNameLst>
                                          <p:attrName>style.visibility</p:attrName>
                                        </p:attrNameLst>
                                      </p:cBhvr>
                                      <p:to>
                                        <p:strVal val="visible"/>
                                      </p:to>
                                    </p:set>
                                    <p:animEffect transition="in" filter="checkerboard(across)">
                                      <p:cBhvr>
                                        <p:cTn id="7" dur="500"/>
                                        <p:tgtEl>
                                          <p:spTgt spid="1347586"/>
                                        </p:tgtEl>
                                      </p:cBhvr>
                                    </p:animEffect>
                                  </p:childTnLst>
                                </p:cTn>
                              </p:par>
                            </p:childTnLst>
                          </p:cTn>
                        </p:par>
                        <p:par>
                          <p:cTn id="8" fill="hold" nodeType="afterGroup">
                            <p:stCondLst>
                              <p:cond delay="500"/>
                            </p:stCondLst>
                            <p:childTnLst>
                              <p:par>
                                <p:cTn id="9" presetID="5" presetClass="entr" presetSubtype="10" fill="hold" nodeType="afterEffect">
                                  <p:stCondLst>
                                    <p:cond delay="2000"/>
                                  </p:stCondLst>
                                  <p:childTnLst>
                                    <p:set>
                                      <p:cBhvr>
                                        <p:cTn id="10" dur="1" fill="hold">
                                          <p:stCondLst>
                                            <p:cond delay="0"/>
                                          </p:stCondLst>
                                        </p:cTn>
                                        <p:tgtEl>
                                          <p:spTgt spid="1347587">
                                            <p:txEl>
                                              <p:pRg st="0" end="0"/>
                                            </p:txEl>
                                          </p:spTgt>
                                        </p:tgtEl>
                                        <p:attrNameLst>
                                          <p:attrName>style.visibility</p:attrName>
                                        </p:attrNameLst>
                                      </p:cBhvr>
                                      <p:to>
                                        <p:strVal val="visible"/>
                                      </p:to>
                                    </p:set>
                                    <p:animEffect transition="in" filter="checkerboard(across)">
                                      <p:cBhvr>
                                        <p:cTn id="11" dur="500"/>
                                        <p:tgtEl>
                                          <p:spTgt spid="1347587">
                                            <p:txEl>
                                              <p:pRg st="0" end="0"/>
                                            </p:txEl>
                                          </p:spTgt>
                                        </p:tgtEl>
                                      </p:cBhvr>
                                    </p:animEffect>
                                  </p:childTnLst>
                                </p:cTn>
                              </p:par>
                            </p:childTnLst>
                          </p:cTn>
                        </p:par>
                        <p:par>
                          <p:cTn id="12" fill="hold" nodeType="afterGroup">
                            <p:stCondLst>
                              <p:cond delay="3000"/>
                            </p:stCondLst>
                            <p:childTnLst>
                              <p:par>
                                <p:cTn id="13" presetID="10" presetClass="entr" presetSubtype="0" fill="hold" nodeType="afterEffect">
                                  <p:stCondLst>
                                    <p:cond delay="0"/>
                                  </p:stCondLst>
                                  <p:childTnLst>
                                    <p:set>
                                      <p:cBhvr>
                                        <p:cTn id="14" dur="1" fill="hold">
                                          <p:stCondLst>
                                            <p:cond delay="0"/>
                                          </p:stCondLst>
                                        </p:cTn>
                                        <p:tgtEl>
                                          <p:spTgt spid="1347587">
                                            <p:txEl>
                                              <p:pRg st="2" end="2"/>
                                            </p:txEl>
                                          </p:spTgt>
                                        </p:tgtEl>
                                        <p:attrNameLst>
                                          <p:attrName>style.visibility</p:attrName>
                                        </p:attrNameLst>
                                      </p:cBhvr>
                                      <p:to>
                                        <p:strVal val="visible"/>
                                      </p:to>
                                    </p:set>
                                    <p:animEffect transition="in" filter="fade">
                                      <p:cBhvr>
                                        <p:cTn id="15" dur="2000"/>
                                        <p:tgtEl>
                                          <p:spTgt spid="1347587">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347587">
                                            <p:txEl>
                                              <p:pRg st="3" end="3"/>
                                            </p:txEl>
                                          </p:spTgt>
                                        </p:tgtEl>
                                        <p:attrNameLst>
                                          <p:attrName>style.visibility</p:attrName>
                                        </p:attrNameLst>
                                      </p:cBhvr>
                                      <p:to>
                                        <p:strVal val="visible"/>
                                      </p:to>
                                    </p:set>
                                    <p:animEffect transition="in" filter="fade">
                                      <p:cBhvr>
                                        <p:cTn id="18" dur="2000"/>
                                        <p:tgtEl>
                                          <p:spTgt spid="1347587">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347587">
                                            <p:txEl>
                                              <p:pRg st="4" end="4"/>
                                            </p:txEl>
                                          </p:spTgt>
                                        </p:tgtEl>
                                        <p:attrNameLst>
                                          <p:attrName>style.visibility</p:attrName>
                                        </p:attrNameLst>
                                      </p:cBhvr>
                                      <p:to>
                                        <p:strVal val="visible"/>
                                      </p:to>
                                    </p:set>
                                    <p:animEffect transition="in" filter="fade">
                                      <p:cBhvr>
                                        <p:cTn id="21" dur="2000"/>
                                        <p:tgtEl>
                                          <p:spTgt spid="1347587">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347587">
                                            <p:txEl>
                                              <p:pRg st="5" end="5"/>
                                            </p:txEl>
                                          </p:spTgt>
                                        </p:tgtEl>
                                        <p:attrNameLst>
                                          <p:attrName>style.visibility</p:attrName>
                                        </p:attrNameLst>
                                      </p:cBhvr>
                                      <p:to>
                                        <p:strVal val="visible"/>
                                      </p:to>
                                    </p:set>
                                    <p:animEffect transition="in" filter="fade">
                                      <p:cBhvr>
                                        <p:cTn id="24" dur="2000"/>
                                        <p:tgtEl>
                                          <p:spTgt spid="13475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7586"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9698" name="Rectangle 2"/>
          <p:cNvSpPr>
            <a:spLocks noGrp="1" noChangeArrowheads="1"/>
          </p:cNvSpPr>
          <p:nvPr>
            <p:ph type="title"/>
          </p:nvPr>
        </p:nvSpPr>
        <p:spPr/>
        <p:txBody>
          <a:bodyPr/>
          <a:lstStyle/>
          <a:p>
            <a:r>
              <a:rPr lang="en-GB" sz="2400" b="0" dirty="0" smtClean="0"/>
              <a:t>Management</a:t>
            </a:r>
            <a:r>
              <a:rPr lang="en-GB" sz="2400" b="0" dirty="0"/>
              <a:t/>
            </a:r>
            <a:br>
              <a:rPr lang="en-GB" sz="2400" b="0" dirty="0"/>
            </a:br>
            <a:r>
              <a:rPr lang="en-GB" dirty="0"/>
              <a:t>Employee Education</a:t>
            </a:r>
          </a:p>
        </p:txBody>
      </p:sp>
      <p:sp>
        <p:nvSpPr>
          <p:cNvPr id="1309699" name="Rectangle 3"/>
          <p:cNvSpPr>
            <a:spLocks noGrp="1" noChangeArrowheads="1"/>
          </p:cNvSpPr>
          <p:nvPr>
            <p:ph type="body" idx="1"/>
          </p:nvPr>
        </p:nvSpPr>
        <p:spPr/>
        <p:txBody>
          <a:bodyPr/>
          <a:lstStyle/>
          <a:p>
            <a:r>
              <a:rPr lang="en-ZA" b="1"/>
              <a:t>OHP: explain pathology of tendinosis</a:t>
            </a:r>
          </a:p>
          <a:p>
            <a:r>
              <a:rPr lang="en-ZA" b="1"/>
              <a:t>Most vulnerable employees</a:t>
            </a:r>
          </a:p>
          <a:p>
            <a:pPr lvl="2"/>
            <a:r>
              <a:rPr lang="en-ZA"/>
              <a:t>Those with symptoms of short duration and still able to work</a:t>
            </a:r>
          </a:p>
          <a:p>
            <a:pPr lvl="2"/>
            <a:r>
              <a:rPr lang="en-ZA"/>
              <a:t>Should they continue without Rx </a:t>
            </a:r>
            <a:r>
              <a:rPr lang="en-ZA">
                <a:sym typeface="Wingdings 3" pitchFamily="18" charset="2"/>
              </a:rPr>
              <a:t> exacerbate condition</a:t>
            </a:r>
            <a:endParaRPr lang="en-GB"/>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2770" name="Rectangle 2"/>
          <p:cNvSpPr>
            <a:spLocks noGrp="1" noChangeArrowheads="1"/>
          </p:cNvSpPr>
          <p:nvPr>
            <p:ph type="title"/>
          </p:nvPr>
        </p:nvSpPr>
        <p:spPr/>
        <p:txBody>
          <a:bodyPr/>
          <a:lstStyle/>
          <a:p>
            <a:r>
              <a:rPr lang="en-GB" sz="2400" b="0" dirty="0" smtClean="0"/>
              <a:t>Management</a:t>
            </a:r>
            <a:r>
              <a:rPr lang="en-GB" sz="2600" b="0" dirty="0"/>
              <a:t/>
            </a:r>
            <a:br>
              <a:rPr lang="en-GB" sz="2600" b="0" dirty="0"/>
            </a:br>
            <a:r>
              <a:rPr lang="en-GB" dirty="0"/>
              <a:t>Anti-inflammatory Strategies</a:t>
            </a:r>
            <a:br>
              <a:rPr lang="en-GB" dirty="0"/>
            </a:br>
            <a:endParaRPr lang="en-GB" dirty="0"/>
          </a:p>
        </p:txBody>
      </p:sp>
      <p:sp>
        <p:nvSpPr>
          <p:cNvPr id="1312771" name="Rectangle 3"/>
          <p:cNvSpPr>
            <a:spLocks noGrp="1" noChangeArrowheads="1"/>
          </p:cNvSpPr>
          <p:nvPr>
            <p:ph type="body" idx="1"/>
          </p:nvPr>
        </p:nvSpPr>
        <p:spPr/>
        <p:txBody>
          <a:bodyPr/>
          <a:lstStyle/>
          <a:p>
            <a:r>
              <a:rPr lang="en-GB" sz="2900"/>
              <a:t>Cryotherapy (ice)</a:t>
            </a:r>
          </a:p>
          <a:p>
            <a:r>
              <a:rPr lang="en-GB" sz="2900"/>
              <a:t>Electrotherapeutic modalities (Physiotherapy)</a:t>
            </a:r>
          </a:p>
          <a:p>
            <a:r>
              <a:rPr lang="en-GB" sz="2900"/>
              <a:t>Non-steroid anti-inflammatory drugs (e.g. Voltaren)</a:t>
            </a:r>
          </a:p>
          <a:p>
            <a:r>
              <a:rPr lang="en-GB" sz="2900"/>
              <a:t>Infiltration with corticosteroids</a:t>
            </a:r>
          </a:p>
          <a:p>
            <a:pPr lvl="1"/>
            <a:r>
              <a:rPr lang="en-ZA"/>
              <a:t>Inhibits collagen repair </a:t>
            </a:r>
            <a:r>
              <a:rPr lang="en-ZA">
                <a:sym typeface="Wingdings 3" pitchFamily="18" charset="2"/>
              </a:rPr>
              <a:t> avoid</a:t>
            </a:r>
          </a:p>
          <a:p>
            <a:pPr lvl="1"/>
            <a:endParaRPr lang="en-ZA">
              <a:sym typeface="Wingdings 3" pitchFamily="18" charset="2"/>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3794" name="Rectangle 2"/>
          <p:cNvSpPr>
            <a:spLocks noGrp="1" noChangeArrowheads="1"/>
          </p:cNvSpPr>
          <p:nvPr>
            <p:ph type="title"/>
          </p:nvPr>
        </p:nvSpPr>
        <p:spPr>
          <a:xfrm>
            <a:off x="447675" y="288925"/>
            <a:ext cx="8507413" cy="1339850"/>
          </a:xfrm>
        </p:spPr>
        <p:txBody>
          <a:bodyPr/>
          <a:lstStyle/>
          <a:p>
            <a:r>
              <a:rPr lang="en-GB" sz="2400" b="0" dirty="0" smtClean="0"/>
              <a:t>Management</a:t>
            </a:r>
            <a:r>
              <a:rPr lang="en-GB" dirty="0"/>
              <a:t/>
            </a:r>
            <a:br>
              <a:rPr lang="en-GB" dirty="0"/>
            </a:br>
            <a:r>
              <a:rPr lang="en-GB" dirty="0" err="1"/>
              <a:t>Biokinetic</a:t>
            </a:r>
            <a:r>
              <a:rPr lang="en-GB" dirty="0"/>
              <a:t> and ergonomic strategies I</a:t>
            </a:r>
          </a:p>
        </p:txBody>
      </p:sp>
      <p:sp>
        <p:nvSpPr>
          <p:cNvPr id="1313795" name="Rectangle 3"/>
          <p:cNvSpPr>
            <a:spLocks noGrp="1" noChangeArrowheads="1"/>
          </p:cNvSpPr>
          <p:nvPr>
            <p:ph type="body" idx="1"/>
          </p:nvPr>
        </p:nvSpPr>
        <p:spPr/>
        <p:txBody>
          <a:bodyPr/>
          <a:lstStyle/>
          <a:p>
            <a:endParaRPr lang="en-GB" b="1"/>
          </a:p>
          <a:p>
            <a:r>
              <a:rPr lang="en-GB"/>
              <a:t>Initial treatment may include rest</a:t>
            </a:r>
          </a:p>
          <a:p>
            <a:r>
              <a:rPr lang="en-GB"/>
              <a:t>Compression and elevation</a:t>
            </a:r>
          </a:p>
          <a:p>
            <a:r>
              <a:rPr lang="en-GB"/>
              <a:t>Temporary job change</a:t>
            </a:r>
          </a:p>
          <a:p>
            <a:endParaRPr lang="en-ZA">
              <a:sym typeface="Wingdings 3" pitchFamily="18" charset="2"/>
            </a:endParaRPr>
          </a:p>
          <a:p>
            <a:pPr lvl="2"/>
            <a:endParaRPr lang="en-ZA">
              <a:sym typeface="Wingdings 3" pitchFamily="18" charset="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8914" name="Rectangle 2"/>
          <p:cNvSpPr>
            <a:spLocks noGrp="1" noChangeArrowheads="1"/>
          </p:cNvSpPr>
          <p:nvPr>
            <p:ph type="title"/>
          </p:nvPr>
        </p:nvSpPr>
        <p:spPr/>
        <p:txBody>
          <a:bodyPr/>
          <a:lstStyle/>
          <a:p>
            <a:r>
              <a:rPr lang="en-GB" sz="2000" b="0" dirty="0" smtClean="0"/>
              <a:t>Management</a:t>
            </a:r>
            <a:r>
              <a:rPr lang="en-GB" sz="2600" dirty="0"/>
              <a:t/>
            </a:r>
            <a:br>
              <a:rPr lang="en-GB" sz="2600" dirty="0"/>
            </a:br>
            <a:r>
              <a:rPr lang="en-GB" sz="2600" dirty="0" err="1"/>
              <a:t>Biokinetic</a:t>
            </a:r>
            <a:r>
              <a:rPr lang="en-GB" sz="2600" dirty="0"/>
              <a:t> and ergonomic strategies II</a:t>
            </a:r>
          </a:p>
        </p:txBody>
      </p:sp>
      <p:sp>
        <p:nvSpPr>
          <p:cNvPr id="1318915" name="Rectangle 3"/>
          <p:cNvSpPr>
            <a:spLocks noGrp="1" noChangeArrowheads="1"/>
          </p:cNvSpPr>
          <p:nvPr>
            <p:ph type="body" idx="1"/>
          </p:nvPr>
        </p:nvSpPr>
        <p:spPr>
          <a:xfrm>
            <a:off x="636588" y="1246188"/>
            <a:ext cx="7967662" cy="4043362"/>
          </a:xfrm>
        </p:spPr>
        <p:txBody>
          <a:bodyPr/>
          <a:lstStyle/>
          <a:p>
            <a:pPr>
              <a:lnSpc>
                <a:spcPct val="80000"/>
              </a:lnSpc>
            </a:pPr>
            <a:r>
              <a:rPr lang="en-GB" sz="2100" b="1"/>
              <a:t>Biomechanical deloading</a:t>
            </a:r>
            <a:endParaRPr lang="en-GB" sz="1700" b="1"/>
          </a:p>
          <a:p>
            <a:pPr lvl="1"/>
            <a:r>
              <a:rPr lang="en-ZA" sz="1900"/>
              <a:t>Collagen degeneration &amp; mechanical overload </a:t>
            </a:r>
            <a:r>
              <a:rPr lang="en-ZA" sz="1900">
                <a:sym typeface="Wingdings 3" pitchFamily="18" charset="2"/>
              </a:rPr>
              <a:t> tendinosis</a:t>
            </a:r>
          </a:p>
          <a:p>
            <a:pPr lvl="1"/>
            <a:r>
              <a:rPr lang="en-ZA" sz="1900">
                <a:sym typeface="Wingdings 3" pitchFamily="18" charset="2"/>
              </a:rPr>
              <a:t>Mechanical overload due to</a:t>
            </a:r>
          </a:p>
          <a:p>
            <a:pPr lvl="2"/>
            <a:r>
              <a:rPr lang="en-ZA" sz="1900">
                <a:sym typeface="Wingdings 3" pitchFamily="18" charset="2"/>
              </a:rPr>
              <a:t>Work environment</a:t>
            </a:r>
          </a:p>
          <a:p>
            <a:pPr lvl="2"/>
            <a:r>
              <a:rPr lang="en-ZA" sz="1900">
                <a:sym typeface="Wingdings 3" pitchFamily="18" charset="2"/>
              </a:rPr>
              <a:t>Work tasks (repetition, force, posture, vibration, etc.)</a:t>
            </a:r>
          </a:p>
          <a:p>
            <a:pPr lvl="2"/>
            <a:r>
              <a:rPr lang="en-ZA" sz="1900">
                <a:sym typeface="Wingdings 3" pitchFamily="18" charset="2"/>
              </a:rPr>
              <a:t>Individual biomechanics (trigger points, muscle imbalances)</a:t>
            </a:r>
          </a:p>
          <a:p>
            <a:pPr lvl="1"/>
            <a:r>
              <a:rPr lang="en-ZA" sz="1900">
                <a:sym typeface="Wingdings 3" pitchFamily="18" charset="2"/>
              </a:rPr>
              <a:t>Correct biomechanics</a:t>
            </a:r>
          </a:p>
          <a:p>
            <a:pPr lvl="2"/>
            <a:r>
              <a:rPr lang="en-ZA" sz="1900">
                <a:sym typeface="Wingdings 3" pitchFamily="18" charset="2"/>
              </a:rPr>
              <a:t>Movement patterns</a:t>
            </a:r>
          </a:p>
          <a:p>
            <a:pPr lvl="2"/>
            <a:r>
              <a:rPr lang="en-ZA" sz="1900">
                <a:sym typeface="Wingdings 3" pitchFamily="18" charset="2"/>
              </a:rPr>
              <a:t>muscle imbalances</a:t>
            </a:r>
          </a:p>
          <a:p>
            <a:pPr lvl="2"/>
            <a:r>
              <a:rPr lang="en-ZA" sz="1900">
                <a:sym typeface="Wingdings 3" pitchFamily="18" charset="2"/>
              </a:rPr>
              <a:t>Equipment used / environment</a:t>
            </a:r>
            <a:endParaRPr lang="en-GB" sz="1900">
              <a:sym typeface="Wingdings 3" pitchFamily="18" charset="2"/>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4818" name="Rectangle 2"/>
          <p:cNvSpPr>
            <a:spLocks noGrp="1" noChangeArrowheads="1"/>
          </p:cNvSpPr>
          <p:nvPr>
            <p:ph type="title"/>
          </p:nvPr>
        </p:nvSpPr>
        <p:spPr/>
        <p:txBody>
          <a:bodyPr/>
          <a:lstStyle/>
          <a:p>
            <a:r>
              <a:rPr lang="en-GB" sz="2000" b="0" dirty="0" smtClean="0"/>
              <a:t>Management</a:t>
            </a:r>
            <a:r>
              <a:rPr lang="en-GB" sz="2600" dirty="0"/>
              <a:t/>
            </a:r>
            <a:br>
              <a:rPr lang="en-GB" sz="2600" dirty="0"/>
            </a:br>
            <a:r>
              <a:rPr lang="en-GB" sz="2600" dirty="0" err="1"/>
              <a:t>Biokinetic</a:t>
            </a:r>
            <a:r>
              <a:rPr lang="en-GB" sz="2600" dirty="0"/>
              <a:t> and ergonomic strategies III</a:t>
            </a:r>
          </a:p>
        </p:txBody>
      </p:sp>
      <p:sp>
        <p:nvSpPr>
          <p:cNvPr id="1314819" name="Rectangle 3"/>
          <p:cNvSpPr>
            <a:spLocks noGrp="1" noChangeArrowheads="1"/>
          </p:cNvSpPr>
          <p:nvPr>
            <p:ph type="body" idx="1"/>
          </p:nvPr>
        </p:nvSpPr>
        <p:spPr/>
        <p:txBody>
          <a:bodyPr/>
          <a:lstStyle/>
          <a:p>
            <a:r>
              <a:rPr lang="en-GB"/>
              <a:t>Immobilise – Splintage (occupational therapy)</a:t>
            </a:r>
          </a:p>
          <a:p>
            <a:r>
              <a:rPr lang="en-GB"/>
              <a:t>Load-decreasing devices</a:t>
            </a:r>
          </a:p>
          <a:p>
            <a:pPr lvl="1"/>
            <a:r>
              <a:rPr lang="en-GB">
                <a:sym typeface="Wingdings 3" pitchFamily="18" charset="2"/>
              </a:rPr>
              <a:t>mechanical load on collagen</a:t>
            </a:r>
          </a:p>
          <a:p>
            <a:pPr lvl="2"/>
            <a:r>
              <a:rPr lang="en-ZA">
                <a:sym typeface="Wingdings 3" pitchFamily="18" charset="2"/>
              </a:rPr>
              <a:t>Splints</a:t>
            </a:r>
          </a:p>
          <a:p>
            <a:pPr lvl="2"/>
            <a:r>
              <a:rPr lang="en-ZA">
                <a:sym typeface="Wingdings 3" pitchFamily="18" charset="2"/>
              </a:rPr>
              <a:t>Braces</a:t>
            </a:r>
          </a:p>
          <a:p>
            <a:pPr lvl="2"/>
            <a:r>
              <a:rPr lang="en-ZA">
                <a:sym typeface="Wingdings 3" pitchFamily="18" charset="2"/>
              </a:rPr>
              <a:t>Supports</a:t>
            </a:r>
          </a:p>
          <a:p>
            <a:pPr lvl="1"/>
            <a:r>
              <a:rPr lang="en-ZA">
                <a:sym typeface="Wingdings 3" pitchFamily="18" charset="2"/>
              </a:rPr>
              <a:t>Examples</a:t>
            </a:r>
          </a:p>
          <a:p>
            <a:pPr lvl="2"/>
            <a:r>
              <a:rPr lang="en-ZA">
                <a:sym typeface="Wingdings 3" pitchFamily="18" charset="2"/>
              </a:rPr>
              <a:t>Tenosynovitis of forearm, wrist, fingers, etc.</a:t>
            </a:r>
            <a:endParaRPr lang="en-GB">
              <a:sym typeface="Wingdings 3" pitchFamily="18" charset="2"/>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5842" name="Rectangle 2"/>
          <p:cNvSpPr>
            <a:spLocks noGrp="1" noChangeArrowheads="1"/>
          </p:cNvSpPr>
          <p:nvPr>
            <p:ph type="title"/>
          </p:nvPr>
        </p:nvSpPr>
        <p:spPr/>
        <p:txBody>
          <a:bodyPr/>
          <a:lstStyle/>
          <a:p>
            <a:r>
              <a:rPr lang="en-GB" sz="2000" b="0" dirty="0" smtClean="0"/>
              <a:t>Management</a:t>
            </a:r>
            <a:r>
              <a:rPr lang="en-GB" sz="2600" dirty="0"/>
              <a:t/>
            </a:r>
            <a:br>
              <a:rPr lang="en-GB" sz="2600" dirty="0"/>
            </a:br>
            <a:r>
              <a:rPr lang="en-GB" sz="2600" dirty="0" err="1"/>
              <a:t>Biokinetic</a:t>
            </a:r>
            <a:r>
              <a:rPr lang="en-GB" sz="2600" dirty="0"/>
              <a:t> and ergonomic strategies IV</a:t>
            </a:r>
          </a:p>
        </p:txBody>
      </p:sp>
      <p:sp>
        <p:nvSpPr>
          <p:cNvPr id="1315843" name="Rectangle 3"/>
          <p:cNvSpPr>
            <a:spLocks noGrp="1" noChangeArrowheads="1"/>
          </p:cNvSpPr>
          <p:nvPr>
            <p:ph type="body" idx="1"/>
          </p:nvPr>
        </p:nvSpPr>
        <p:spPr/>
        <p:txBody>
          <a:bodyPr/>
          <a:lstStyle/>
          <a:p>
            <a:pPr>
              <a:lnSpc>
                <a:spcPct val="90000"/>
              </a:lnSpc>
            </a:pPr>
            <a:r>
              <a:rPr lang="en-GB"/>
              <a:t>Mobilise – manual therapy (physiotherapy)</a:t>
            </a:r>
          </a:p>
          <a:p>
            <a:pPr>
              <a:lnSpc>
                <a:spcPct val="90000"/>
              </a:lnSpc>
            </a:pPr>
            <a:r>
              <a:rPr lang="en-GB"/>
              <a:t>Mobilise – exercise therapy to appropriately strengthen the tendons and muscles</a:t>
            </a:r>
            <a:r>
              <a:rPr lang="en-GB" sz="2100"/>
              <a:t>.</a:t>
            </a:r>
          </a:p>
          <a:p>
            <a:pPr lvl="1">
              <a:lnSpc>
                <a:spcPct val="90000"/>
              </a:lnSpc>
            </a:pPr>
            <a:r>
              <a:rPr lang="en-ZA" sz="2100"/>
              <a:t>Graded loading of tendon </a:t>
            </a:r>
            <a:r>
              <a:rPr lang="en-ZA" sz="2100">
                <a:sym typeface="Wingdings 3" pitchFamily="18" charset="2"/>
              </a:rPr>
              <a:t> improved collagen alignment &amp; cross linkage  improved strength</a:t>
            </a:r>
          </a:p>
          <a:p>
            <a:pPr lvl="1">
              <a:lnSpc>
                <a:spcPct val="90000"/>
              </a:lnSpc>
            </a:pPr>
            <a:r>
              <a:rPr lang="en-ZA" sz="2100">
                <a:sym typeface="Wingdings 3" pitchFamily="18" charset="2"/>
              </a:rPr>
              <a:t>Eccentric training drills  stimulate mechanoreceptors in tenocytes  collagen production</a:t>
            </a:r>
          </a:p>
          <a:p>
            <a:pPr lvl="1">
              <a:lnSpc>
                <a:spcPct val="90000"/>
              </a:lnSpc>
            </a:pPr>
            <a:r>
              <a:rPr lang="en-ZA" sz="2100">
                <a:sym typeface="Wingdings 3" pitchFamily="18" charset="2"/>
              </a:rPr>
              <a:t>Collagen production key to tendinosis recovery</a:t>
            </a:r>
          </a:p>
          <a:p>
            <a:pPr>
              <a:lnSpc>
                <a:spcPct val="90000"/>
              </a:lnSpc>
            </a:pPr>
            <a:r>
              <a:rPr lang="en-GB"/>
              <a:t>Re-introduction to the workplace (Work hardening and ergonomics adjustments)</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6866" name="Rectangle 2"/>
          <p:cNvSpPr>
            <a:spLocks noGrp="1" noChangeArrowheads="1"/>
          </p:cNvSpPr>
          <p:nvPr>
            <p:ph type="title"/>
          </p:nvPr>
        </p:nvSpPr>
        <p:spPr/>
        <p:txBody>
          <a:bodyPr/>
          <a:lstStyle/>
          <a:p>
            <a:r>
              <a:rPr lang="en-GB" sz="2400" b="0" dirty="0" smtClean="0"/>
              <a:t>Management</a:t>
            </a:r>
            <a:r>
              <a:rPr lang="en-GB" dirty="0"/>
              <a:t/>
            </a:r>
            <a:br>
              <a:rPr lang="en-GB" dirty="0"/>
            </a:br>
            <a:r>
              <a:rPr lang="en-GB" dirty="0"/>
              <a:t>Psychology &amp; Surgery</a:t>
            </a:r>
          </a:p>
        </p:txBody>
      </p:sp>
      <p:sp>
        <p:nvSpPr>
          <p:cNvPr id="1316867" name="Rectangle 3"/>
          <p:cNvSpPr>
            <a:spLocks noGrp="1" noChangeArrowheads="1"/>
          </p:cNvSpPr>
          <p:nvPr>
            <p:ph type="body" idx="1"/>
          </p:nvPr>
        </p:nvSpPr>
        <p:spPr/>
        <p:txBody>
          <a:bodyPr/>
          <a:lstStyle/>
          <a:p>
            <a:r>
              <a:rPr lang="en-GB" b="1"/>
              <a:t>Pscychological evaluation</a:t>
            </a:r>
          </a:p>
          <a:p>
            <a:r>
              <a:rPr lang="en-GB" b="1"/>
              <a:t>Surgery</a:t>
            </a:r>
          </a:p>
          <a:p>
            <a:pPr lvl="1"/>
            <a:r>
              <a:rPr lang="en-GB"/>
              <a:t>where indicated as last resort</a:t>
            </a:r>
          </a:p>
          <a:p>
            <a:endParaRPr lang="en-GB"/>
          </a:p>
          <a:p>
            <a:endParaRPr lang="en-GB"/>
          </a:p>
          <a:p>
            <a:endParaRPr lang="en-GB"/>
          </a:p>
          <a:p>
            <a:endParaRPr lang="en-GB"/>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7890" name="Rectangle 2"/>
          <p:cNvSpPr>
            <a:spLocks noGrp="1" noChangeArrowheads="1"/>
          </p:cNvSpPr>
          <p:nvPr>
            <p:ph type="title"/>
          </p:nvPr>
        </p:nvSpPr>
        <p:spPr/>
        <p:txBody>
          <a:bodyPr/>
          <a:lstStyle/>
          <a:p>
            <a:r>
              <a:rPr lang="en-ZA" sz="2400" b="0"/>
              <a:t>Treatment</a:t>
            </a:r>
            <a:br>
              <a:rPr lang="en-ZA" sz="2400" b="0"/>
            </a:br>
            <a:r>
              <a:rPr lang="en-ZA"/>
              <a:t>Coordinated effort</a:t>
            </a:r>
            <a:endParaRPr lang="en-GB"/>
          </a:p>
        </p:txBody>
      </p:sp>
      <p:sp>
        <p:nvSpPr>
          <p:cNvPr id="1317891" name="Rectangle 3"/>
          <p:cNvSpPr>
            <a:spLocks noGrp="1" noChangeArrowheads="1"/>
          </p:cNvSpPr>
          <p:nvPr>
            <p:ph type="body" idx="1"/>
          </p:nvPr>
        </p:nvSpPr>
        <p:spPr/>
        <p:txBody>
          <a:bodyPr/>
          <a:lstStyle/>
          <a:p>
            <a:pPr>
              <a:lnSpc>
                <a:spcPct val="90000"/>
              </a:lnSpc>
            </a:pPr>
            <a:r>
              <a:rPr lang="en-GB" sz="2100" b="1">
                <a:solidFill>
                  <a:srgbClr val="FFCC99"/>
                </a:solidFill>
              </a:rPr>
              <a:t>Interaction with the therapist</a:t>
            </a:r>
          </a:p>
          <a:p>
            <a:pPr lvl="1">
              <a:lnSpc>
                <a:spcPct val="90000"/>
              </a:lnSpc>
            </a:pPr>
            <a:r>
              <a:rPr lang="en-ZA" sz="2200"/>
              <a:t>OMP, OHN, employee, employer, physiotherapist, occupational therapist, biokinethesist, ergonomist, medical specialist </a:t>
            </a:r>
            <a:r>
              <a:rPr lang="en-ZA" sz="2200" b="1">
                <a:solidFill>
                  <a:srgbClr val="FFCC99"/>
                </a:solidFill>
                <a:sym typeface="Wingdings 3" pitchFamily="18" charset="2"/>
              </a:rPr>
              <a:t></a:t>
            </a:r>
          </a:p>
          <a:p>
            <a:pPr lvl="2">
              <a:lnSpc>
                <a:spcPct val="90000"/>
              </a:lnSpc>
            </a:pPr>
            <a:r>
              <a:rPr lang="en-ZA">
                <a:solidFill>
                  <a:srgbClr val="FFCC99"/>
                </a:solidFill>
              </a:rPr>
              <a:t>Similar understanding of tendinosis pathology</a:t>
            </a:r>
          </a:p>
          <a:p>
            <a:pPr lvl="2">
              <a:lnSpc>
                <a:spcPct val="90000"/>
              </a:lnSpc>
            </a:pPr>
            <a:r>
              <a:rPr lang="en-ZA">
                <a:sym typeface="Wingdings 3" pitchFamily="18" charset="2"/>
              </a:rPr>
              <a:t>Coordinated approach</a:t>
            </a:r>
          </a:p>
          <a:p>
            <a:pPr lvl="2">
              <a:lnSpc>
                <a:spcPct val="90000"/>
              </a:lnSpc>
            </a:pPr>
            <a:r>
              <a:rPr lang="en-ZA">
                <a:solidFill>
                  <a:srgbClr val="FFCC99"/>
                </a:solidFill>
                <a:sym typeface="Wingdings 3" pitchFamily="18" charset="2"/>
              </a:rPr>
              <a:t>Realistic time frame for rehab</a:t>
            </a:r>
            <a:br>
              <a:rPr lang="en-ZA">
                <a:solidFill>
                  <a:srgbClr val="FFCC99"/>
                </a:solidFill>
                <a:sym typeface="Wingdings 3" pitchFamily="18" charset="2"/>
              </a:rPr>
            </a:br>
            <a:r>
              <a:rPr lang="en-ZA">
                <a:sym typeface="Wingdings 3" pitchFamily="18" charset="2"/>
              </a:rPr>
              <a:t>(months, not weeks)</a:t>
            </a:r>
          </a:p>
          <a:p>
            <a:pPr lvl="3">
              <a:lnSpc>
                <a:spcPct val="90000"/>
              </a:lnSpc>
              <a:buFont typeface="Wingdings" pitchFamily="2" charset="2"/>
              <a:buChar char="§"/>
            </a:pPr>
            <a:r>
              <a:rPr lang="en-ZA" b="1">
                <a:sym typeface="Wingdings 3" pitchFamily="18" charset="2"/>
              </a:rPr>
              <a:t>Short duration</a:t>
            </a:r>
            <a:r>
              <a:rPr lang="en-ZA">
                <a:sym typeface="Wingdings 3" pitchFamily="18" charset="2"/>
              </a:rPr>
              <a:t> symptoms </a:t>
            </a:r>
            <a:r>
              <a:rPr lang="en-US">
                <a:sym typeface="Wingdings 3" pitchFamily="18" charset="2"/>
              </a:rPr>
              <a:t>~</a:t>
            </a:r>
            <a:r>
              <a:rPr lang="en-ZA">
                <a:sym typeface="Wingdings 3" pitchFamily="18" charset="2"/>
              </a:rPr>
              <a:t> resolve fully in 2-3 months</a:t>
            </a:r>
          </a:p>
          <a:p>
            <a:pPr lvl="3">
              <a:lnSpc>
                <a:spcPct val="90000"/>
              </a:lnSpc>
              <a:buFont typeface="Wingdings" pitchFamily="2" charset="2"/>
              <a:buChar char="§"/>
            </a:pPr>
            <a:r>
              <a:rPr lang="en-ZA" b="1">
                <a:sym typeface="Wingdings 3" pitchFamily="18" charset="2"/>
              </a:rPr>
              <a:t>Chronic symptoms</a:t>
            </a:r>
            <a:r>
              <a:rPr lang="en-ZA">
                <a:sym typeface="Wingdings 3" pitchFamily="18" charset="2"/>
              </a:rPr>
              <a:t> </a:t>
            </a:r>
            <a:r>
              <a:rPr lang="en-US">
                <a:sym typeface="Wingdings 3" pitchFamily="18" charset="2"/>
              </a:rPr>
              <a:t>~</a:t>
            </a:r>
            <a:r>
              <a:rPr lang="en-ZA">
                <a:sym typeface="Wingdings 3" pitchFamily="18" charset="2"/>
              </a:rPr>
              <a:t>  4-6 months</a:t>
            </a:r>
            <a:endParaRPr lang="en-GB" sz="2000"/>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9938" name="Rectangle 2"/>
          <p:cNvSpPr>
            <a:spLocks noGrp="1" noChangeArrowheads="1"/>
          </p:cNvSpPr>
          <p:nvPr>
            <p:ph type="title"/>
          </p:nvPr>
        </p:nvSpPr>
        <p:spPr/>
        <p:txBody>
          <a:bodyPr/>
          <a:lstStyle/>
          <a:p>
            <a:r>
              <a:rPr lang="en-ZA" sz="2400" b="0"/>
              <a:t>Treatment</a:t>
            </a:r>
            <a:br>
              <a:rPr lang="en-ZA" sz="2400" b="0"/>
            </a:br>
            <a:r>
              <a:rPr lang="en-ZA" sz="2400" b="0"/>
              <a:t> </a:t>
            </a:r>
            <a:r>
              <a:rPr lang="en-ZA"/>
              <a:t>Algorithms</a:t>
            </a:r>
            <a:endParaRPr lang="en-GB"/>
          </a:p>
        </p:txBody>
      </p:sp>
      <p:sp>
        <p:nvSpPr>
          <p:cNvPr id="1319939" name="Rectangle 3"/>
          <p:cNvSpPr>
            <a:spLocks noGrp="1" noChangeArrowheads="1"/>
          </p:cNvSpPr>
          <p:nvPr>
            <p:ph type="body" idx="1"/>
          </p:nvPr>
        </p:nvSpPr>
        <p:spPr/>
        <p:txBody>
          <a:bodyPr/>
          <a:lstStyle/>
          <a:p>
            <a:pPr marL="476250" indent="-476250">
              <a:buFontTx/>
              <a:buAutoNum type="alphaUcPeriod"/>
            </a:pPr>
            <a:r>
              <a:rPr lang="en-ZA"/>
              <a:t>For the OHN as primary contact</a:t>
            </a:r>
          </a:p>
          <a:p>
            <a:pPr marL="476250" indent="-476250">
              <a:buFontTx/>
              <a:buAutoNum type="alphaUcPeriod"/>
            </a:pPr>
            <a:r>
              <a:rPr lang="en-ZA"/>
              <a:t>For the OMP to work up the case</a:t>
            </a:r>
          </a:p>
          <a:p>
            <a:pPr marL="476250" indent="-476250">
              <a:buFontTx/>
              <a:buAutoNum type="alphaUcPeriod"/>
            </a:pPr>
            <a:r>
              <a:rPr lang="en-ZA"/>
              <a:t>Reporting to the Compensation Commissioner (OMP)</a:t>
            </a:r>
          </a:p>
          <a:p>
            <a:pPr marL="476250" indent="-476250">
              <a:buFontTx/>
              <a:buAutoNum type="alphaUcPeriod"/>
            </a:pPr>
            <a:r>
              <a:rPr lang="en-ZA"/>
              <a:t>Reporting to Dept Labour / DME (Employer)</a:t>
            </a:r>
            <a:endParaRPr lang="en-GB"/>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62" name="Rectangle 2"/>
          <p:cNvSpPr>
            <a:spLocks noGrp="1" noChangeArrowheads="1"/>
          </p:cNvSpPr>
          <p:nvPr>
            <p:ph type="title"/>
          </p:nvPr>
        </p:nvSpPr>
        <p:spPr/>
        <p:txBody>
          <a:bodyPr/>
          <a:lstStyle/>
          <a:p>
            <a:r>
              <a:rPr lang="en-ZA"/>
              <a:t>Evaluation of Impairment</a:t>
            </a:r>
            <a:endParaRPr lang="en-GB"/>
          </a:p>
        </p:txBody>
      </p:sp>
      <p:sp>
        <p:nvSpPr>
          <p:cNvPr id="1320963" name="Rectangle 3"/>
          <p:cNvSpPr>
            <a:spLocks noGrp="1" noChangeArrowheads="1"/>
          </p:cNvSpPr>
          <p:nvPr>
            <p:ph type="body" idx="1"/>
          </p:nvPr>
        </p:nvSpPr>
        <p:spPr/>
        <p:txBody>
          <a:bodyPr/>
          <a:lstStyle/>
          <a:p>
            <a:pPr marL="515938" indent="-515938"/>
            <a:r>
              <a:rPr lang="en-ZA"/>
              <a:t>Description of residual impairment by the treating doctor (W. Cl. 302)</a:t>
            </a:r>
          </a:p>
          <a:p>
            <a:pPr marL="515938" indent="-515938"/>
            <a:r>
              <a:rPr lang="en-ZA"/>
              <a:t>Most employees will recover and return to work</a:t>
            </a:r>
          </a:p>
          <a:p>
            <a:pPr marL="515938" indent="-515938"/>
            <a:r>
              <a:rPr lang="en-ZA"/>
              <a:t>only a small percentage will suffer any permanent residual impairment.</a:t>
            </a:r>
            <a:endParaRPr lang="en-GB"/>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8610" name="Rectangle 2"/>
          <p:cNvSpPr>
            <a:spLocks noGrp="1" noChangeArrowheads="1"/>
          </p:cNvSpPr>
          <p:nvPr>
            <p:ph type="title"/>
          </p:nvPr>
        </p:nvSpPr>
        <p:spPr/>
        <p:txBody>
          <a:bodyPr/>
          <a:lstStyle/>
          <a:p>
            <a:r>
              <a:rPr lang="en-ZA"/>
              <a:t>Progression of disease II</a:t>
            </a:r>
            <a:endParaRPr lang="en-GB"/>
          </a:p>
        </p:txBody>
      </p:sp>
      <p:sp>
        <p:nvSpPr>
          <p:cNvPr id="1348611" name="Rectangle 3"/>
          <p:cNvSpPr>
            <a:spLocks noGrp="1" noChangeArrowheads="1"/>
          </p:cNvSpPr>
          <p:nvPr>
            <p:ph type="body" idx="1"/>
          </p:nvPr>
        </p:nvSpPr>
        <p:spPr/>
        <p:txBody>
          <a:bodyPr/>
          <a:lstStyle/>
          <a:p>
            <a:pPr algn="just">
              <a:lnSpc>
                <a:spcPct val="120000"/>
              </a:lnSpc>
              <a:spcBef>
                <a:spcPct val="0"/>
              </a:spcBef>
              <a:buClrTx/>
              <a:buFontTx/>
              <a:buNone/>
            </a:pPr>
            <a:r>
              <a:rPr lang="en-GB" b="1">
                <a:solidFill>
                  <a:srgbClr val="FFCC99"/>
                </a:solidFill>
                <a:ea typeface="Times New Roman" pitchFamily="18" charset="0"/>
                <a:cs typeface="Comic Sans MS" pitchFamily="66" charset="0"/>
              </a:rPr>
              <a:t>STAGE 2</a:t>
            </a:r>
          </a:p>
          <a:p>
            <a:pPr algn="just">
              <a:lnSpc>
                <a:spcPct val="120000"/>
              </a:lnSpc>
              <a:spcBef>
                <a:spcPct val="0"/>
              </a:spcBef>
              <a:buClrTx/>
            </a:pPr>
            <a:endParaRPr lang="en-GB" b="1">
              <a:solidFill>
                <a:srgbClr val="FFCC99"/>
              </a:solidFill>
              <a:ea typeface="Times New Roman" pitchFamily="18" charset="0"/>
              <a:cs typeface="Comic Sans MS" pitchFamily="66" charset="0"/>
            </a:endParaRPr>
          </a:p>
          <a:p>
            <a:pPr algn="just">
              <a:lnSpc>
                <a:spcPct val="120000"/>
              </a:lnSpc>
              <a:spcBef>
                <a:spcPct val="0"/>
              </a:spcBef>
            </a:pPr>
            <a:r>
              <a:rPr lang="en-GB">
                <a:ea typeface="Times New Roman" pitchFamily="18" charset="0"/>
                <a:cs typeface="Comic Sans MS" pitchFamily="66" charset="0"/>
              </a:rPr>
              <a:t>Recurrent pain, aching and tiredness earlier in day</a:t>
            </a:r>
          </a:p>
          <a:p>
            <a:pPr algn="just">
              <a:lnSpc>
                <a:spcPct val="120000"/>
              </a:lnSpc>
              <a:spcBef>
                <a:spcPct val="0"/>
              </a:spcBef>
            </a:pPr>
            <a:r>
              <a:rPr lang="en-GB">
                <a:ea typeface="Times New Roman" pitchFamily="18" charset="0"/>
                <a:cs typeface="Comic Sans MS" pitchFamily="66" charset="0"/>
              </a:rPr>
              <a:t>Persist at night and may disturb sleep</a:t>
            </a:r>
          </a:p>
          <a:p>
            <a:pPr algn="just">
              <a:lnSpc>
                <a:spcPct val="120000"/>
              </a:lnSpc>
              <a:spcBef>
                <a:spcPct val="0"/>
              </a:spcBef>
            </a:pPr>
            <a:r>
              <a:rPr lang="en-GB">
                <a:ea typeface="Times New Roman" pitchFamily="18" charset="0"/>
                <a:cs typeface="Comic Sans MS" pitchFamily="66" charset="0"/>
              </a:rPr>
              <a:t>Physical signs (e.g. swelling) may be visible</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986" name="Rectangle 2"/>
          <p:cNvSpPr>
            <a:spLocks noGrp="1" noChangeArrowheads="1"/>
          </p:cNvSpPr>
          <p:nvPr>
            <p:ph type="title"/>
          </p:nvPr>
        </p:nvSpPr>
        <p:spPr/>
        <p:txBody>
          <a:bodyPr/>
          <a:lstStyle/>
          <a:p>
            <a:r>
              <a:rPr lang="en-GB" sz="2600"/>
              <a:t>Permanent impairment will be assessed after (I):</a:t>
            </a:r>
            <a:br>
              <a:rPr lang="en-GB" sz="2600"/>
            </a:br>
            <a:endParaRPr lang="en-GB" sz="2600"/>
          </a:p>
        </p:txBody>
      </p:sp>
      <p:sp>
        <p:nvSpPr>
          <p:cNvPr id="1321987" name="Rectangle 3"/>
          <p:cNvSpPr>
            <a:spLocks noGrp="1" noChangeArrowheads="1"/>
          </p:cNvSpPr>
          <p:nvPr>
            <p:ph type="body" idx="1"/>
          </p:nvPr>
        </p:nvSpPr>
        <p:spPr>
          <a:xfrm>
            <a:off x="636588" y="1335088"/>
            <a:ext cx="7967662" cy="4043362"/>
          </a:xfrm>
        </p:spPr>
        <p:txBody>
          <a:bodyPr/>
          <a:lstStyle/>
          <a:p>
            <a:r>
              <a:rPr lang="en-ZA" sz="2400"/>
              <a:t>Medical treatment </a:t>
            </a:r>
          </a:p>
          <a:p>
            <a:r>
              <a:rPr lang="en-ZA" sz="2400"/>
              <a:t>Vocational rehabilitation, which includes</a:t>
            </a:r>
          </a:p>
          <a:p>
            <a:pPr lvl="1"/>
            <a:r>
              <a:rPr lang="en-ZA" sz="2400"/>
              <a:t>Optimising the person’s functional ability through </a:t>
            </a:r>
            <a:r>
              <a:rPr lang="en-ZA" sz="2400" i="1"/>
              <a:t>rehabilitation </a:t>
            </a:r>
            <a:r>
              <a:rPr lang="en-ZA" sz="2400"/>
              <a:t>that</a:t>
            </a:r>
            <a:r>
              <a:rPr lang="en-ZA" sz="2400" i="1"/>
              <a:t> </a:t>
            </a:r>
            <a:r>
              <a:rPr lang="en-ZA" sz="2400"/>
              <a:t>includes work hardening, work conditioning, etc.</a:t>
            </a:r>
          </a:p>
          <a:p>
            <a:pPr lvl="1">
              <a:buFont typeface="Verdana" pitchFamily="34" charset="0"/>
              <a:buNone/>
            </a:pPr>
            <a:endParaRPr lang="en-GB"/>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1730" name="Rectangle 2"/>
          <p:cNvSpPr>
            <a:spLocks noGrp="1" noChangeArrowheads="1"/>
          </p:cNvSpPr>
          <p:nvPr>
            <p:ph type="title"/>
          </p:nvPr>
        </p:nvSpPr>
        <p:spPr/>
        <p:txBody>
          <a:bodyPr/>
          <a:lstStyle/>
          <a:p>
            <a:r>
              <a:rPr lang="en-GB" sz="2600"/>
              <a:t>Permanent impairment will be assessed after (II):</a:t>
            </a:r>
            <a:br>
              <a:rPr lang="en-GB" sz="2600"/>
            </a:br>
            <a:endParaRPr lang="en-GB" sz="2600"/>
          </a:p>
        </p:txBody>
      </p:sp>
      <p:sp>
        <p:nvSpPr>
          <p:cNvPr id="1481731" name="Rectangle 3"/>
          <p:cNvSpPr>
            <a:spLocks noGrp="1" noChangeArrowheads="1"/>
          </p:cNvSpPr>
          <p:nvPr>
            <p:ph type="body" idx="1"/>
          </p:nvPr>
        </p:nvSpPr>
        <p:spPr/>
        <p:txBody>
          <a:bodyPr/>
          <a:lstStyle/>
          <a:p>
            <a:pPr lvl="1">
              <a:lnSpc>
                <a:spcPct val="90000"/>
              </a:lnSpc>
            </a:pPr>
            <a:r>
              <a:rPr lang="en-ZA" sz="2400"/>
              <a:t>Addressing problem areas identified in the job analysis / ergonomic assessment by allowing alterations in the way in which work is performed through </a:t>
            </a:r>
            <a:r>
              <a:rPr lang="en-ZA" sz="2400" i="1"/>
              <a:t>reasonable accommodation:</a:t>
            </a:r>
          </a:p>
          <a:p>
            <a:pPr lvl="2">
              <a:lnSpc>
                <a:spcPct val="90000"/>
              </a:lnSpc>
            </a:pPr>
            <a:r>
              <a:rPr lang="en-ZA"/>
              <a:t>workplace environment adaptation</a:t>
            </a:r>
          </a:p>
          <a:p>
            <a:pPr lvl="2">
              <a:lnSpc>
                <a:spcPct val="90000"/>
              </a:lnSpc>
            </a:pPr>
            <a:r>
              <a:rPr lang="en-ZA"/>
              <a:t>tool and equipment adaptation</a:t>
            </a:r>
          </a:p>
          <a:p>
            <a:pPr lvl="2">
              <a:lnSpc>
                <a:spcPct val="90000"/>
              </a:lnSpc>
            </a:pPr>
            <a:r>
              <a:rPr lang="en-ZA"/>
              <a:t>workstation redesign</a:t>
            </a:r>
          </a:p>
          <a:p>
            <a:pPr lvl="2">
              <a:lnSpc>
                <a:spcPct val="90000"/>
              </a:lnSpc>
            </a:pPr>
            <a:r>
              <a:rPr lang="en-ZA"/>
              <a:t>job task modification</a:t>
            </a:r>
          </a:p>
          <a:p>
            <a:pPr lvl="2">
              <a:lnSpc>
                <a:spcPct val="90000"/>
              </a:lnSpc>
            </a:pPr>
            <a:r>
              <a:rPr lang="en-ZA"/>
              <a:t>retraining and reassignment</a:t>
            </a:r>
          </a:p>
          <a:p>
            <a:pPr lvl="2">
              <a:lnSpc>
                <a:spcPct val="90000"/>
              </a:lnSpc>
            </a:pPr>
            <a:r>
              <a:rPr lang="en-ZA"/>
              <a:t>work schedule modifications</a:t>
            </a:r>
            <a:endParaRPr lang="en-GB"/>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3010" name="Rectangle 2"/>
          <p:cNvSpPr>
            <a:spLocks noGrp="1" noChangeArrowheads="1"/>
          </p:cNvSpPr>
          <p:nvPr>
            <p:ph type="title"/>
          </p:nvPr>
        </p:nvSpPr>
        <p:spPr/>
        <p:txBody>
          <a:bodyPr/>
          <a:lstStyle/>
          <a:p>
            <a:r>
              <a:rPr lang="en-ZA"/>
              <a:t>Reporting to the Compensation Commissioner</a:t>
            </a:r>
            <a:endParaRPr lang="en-GB"/>
          </a:p>
        </p:txBody>
      </p:sp>
      <p:sp>
        <p:nvSpPr>
          <p:cNvPr id="1323011" name="Rectangle 3"/>
          <p:cNvSpPr>
            <a:spLocks noGrp="1" noChangeArrowheads="1"/>
          </p:cNvSpPr>
          <p:nvPr>
            <p:ph type="body" idx="1"/>
          </p:nvPr>
        </p:nvSpPr>
        <p:spPr/>
        <p:txBody>
          <a:bodyPr/>
          <a:lstStyle/>
          <a:p>
            <a:pPr marL="476250" indent="-476250">
              <a:lnSpc>
                <a:spcPct val="80000"/>
              </a:lnSpc>
            </a:pPr>
            <a:r>
              <a:rPr lang="en-ZA" b="1">
                <a:solidFill>
                  <a:srgbClr val="FFCC99"/>
                </a:solidFill>
              </a:rPr>
              <a:t>W. Cl. 1</a:t>
            </a:r>
            <a:r>
              <a:rPr lang="en-ZA" b="1"/>
              <a:t>	</a:t>
            </a:r>
          </a:p>
          <a:p>
            <a:pPr marL="933450" lvl="1" indent="-476250">
              <a:lnSpc>
                <a:spcPct val="80000"/>
              </a:lnSpc>
            </a:pPr>
            <a:r>
              <a:rPr lang="en-ZA" i="1"/>
              <a:t>Employer’s Report of an Occupational Disease</a:t>
            </a:r>
            <a:r>
              <a:rPr lang="en-ZA"/>
              <a:t> </a:t>
            </a:r>
            <a:endParaRPr lang="en-ZA" b="1"/>
          </a:p>
          <a:p>
            <a:pPr marL="476250" indent="-476250">
              <a:lnSpc>
                <a:spcPct val="80000"/>
              </a:lnSpc>
            </a:pPr>
            <a:r>
              <a:rPr lang="en-ZA" b="1">
                <a:solidFill>
                  <a:srgbClr val="FFCC99"/>
                </a:solidFill>
              </a:rPr>
              <a:t>W. Cl. 14</a:t>
            </a:r>
          </a:p>
          <a:p>
            <a:pPr marL="933450" lvl="1" indent="-476250">
              <a:lnSpc>
                <a:spcPct val="80000"/>
              </a:lnSpc>
            </a:pPr>
            <a:r>
              <a:rPr lang="en-ZA" i="1"/>
              <a:t>Notice of an Occupational Disease and Claim for Compensation</a:t>
            </a:r>
            <a:r>
              <a:rPr lang="en-ZA"/>
              <a:t> </a:t>
            </a:r>
            <a:endParaRPr lang="en-ZA" b="1"/>
          </a:p>
          <a:p>
            <a:pPr marL="476250" indent="-476250">
              <a:lnSpc>
                <a:spcPct val="80000"/>
              </a:lnSpc>
            </a:pPr>
            <a:r>
              <a:rPr lang="en-ZA" b="1">
                <a:solidFill>
                  <a:srgbClr val="FFCC99"/>
                </a:solidFill>
              </a:rPr>
              <a:t>W. Cl. 301</a:t>
            </a:r>
          </a:p>
          <a:p>
            <a:pPr marL="933450" lvl="1" indent="-476250">
              <a:lnSpc>
                <a:spcPct val="80000"/>
              </a:lnSpc>
            </a:pPr>
            <a:r>
              <a:rPr lang="en-ZA" i="1"/>
              <a:t>First Medical Report in respect of a Work-Related Upper Limb Disorder (WRULD)</a:t>
            </a:r>
            <a:r>
              <a:rPr lang="en-ZA"/>
              <a:t> </a:t>
            </a:r>
          </a:p>
          <a:p>
            <a:pPr marL="933450" lvl="1" indent="-476250">
              <a:lnSpc>
                <a:spcPct val="80000"/>
              </a:lnSpc>
            </a:pPr>
            <a:r>
              <a:rPr lang="en-ZA"/>
              <a:t>W. Cl. 301 must be used instead of the usual W. Cl. 22</a:t>
            </a:r>
            <a:endParaRPr lang="en-ZA" b="1"/>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4034" name="Rectangle 2"/>
          <p:cNvSpPr>
            <a:spLocks noGrp="1" noChangeArrowheads="1"/>
          </p:cNvSpPr>
          <p:nvPr>
            <p:ph type="title"/>
          </p:nvPr>
        </p:nvSpPr>
        <p:spPr/>
        <p:txBody>
          <a:bodyPr/>
          <a:lstStyle/>
          <a:p>
            <a:r>
              <a:rPr lang="en-ZA"/>
              <a:t>Reporting to the Compensation Commissioner</a:t>
            </a:r>
            <a:endParaRPr lang="en-GB"/>
          </a:p>
        </p:txBody>
      </p:sp>
      <p:sp>
        <p:nvSpPr>
          <p:cNvPr id="1324035" name="Rectangle 3"/>
          <p:cNvSpPr>
            <a:spLocks noGrp="1" noChangeArrowheads="1"/>
          </p:cNvSpPr>
          <p:nvPr>
            <p:ph type="body" idx="1"/>
          </p:nvPr>
        </p:nvSpPr>
        <p:spPr/>
        <p:txBody>
          <a:bodyPr/>
          <a:lstStyle/>
          <a:p>
            <a:pPr>
              <a:lnSpc>
                <a:spcPct val="80000"/>
              </a:lnSpc>
            </a:pPr>
            <a:r>
              <a:rPr lang="en-ZA" b="1">
                <a:solidFill>
                  <a:srgbClr val="FFCC99"/>
                </a:solidFill>
              </a:rPr>
              <a:t>All other reports</a:t>
            </a:r>
            <a:r>
              <a:rPr lang="en-ZA" b="1"/>
              <a:t> </a:t>
            </a:r>
            <a:r>
              <a:rPr lang="en-ZA"/>
              <a:t>that may be relevant </a:t>
            </a:r>
          </a:p>
          <a:p>
            <a:pPr>
              <a:lnSpc>
                <a:spcPct val="80000"/>
              </a:lnSpc>
            </a:pPr>
            <a:r>
              <a:rPr lang="en-ZA" b="1">
                <a:solidFill>
                  <a:srgbClr val="FFCC99"/>
                </a:solidFill>
              </a:rPr>
              <a:t>W. Cl. 6</a:t>
            </a:r>
            <a:r>
              <a:rPr lang="en-ZA"/>
              <a:t>	</a:t>
            </a:r>
          </a:p>
          <a:p>
            <a:pPr lvl="1">
              <a:lnSpc>
                <a:spcPct val="80000"/>
              </a:lnSpc>
            </a:pPr>
            <a:r>
              <a:rPr lang="en-ZA" i="1"/>
              <a:t>Resumption Report</a:t>
            </a:r>
            <a:r>
              <a:rPr lang="en-ZA"/>
              <a:t> </a:t>
            </a:r>
            <a:endParaRPr lang="en-ZA" b="1"/>
          </a:p>
          <a:p>
            <a:pPr>
              <a:lnSpc>
                <a:spcPct val="80000"/>
              </a:lnSpc>
            </a:pPr>
            <a:r>
              <a:rPr lang="en-ZA" b="1">
                <a:solidFill>
                  <a:srgbClr val="FFCC99"/>
                </a:solidFill>
              </a:rPr>
              <a:t>W. Cl. 302</a:t>
            </a:r>
          </a:p>
          <a:p>
            <a:pPr lvl="1">
              <a:lnSpc>
                <a:spcPct val="80000"/>
              </a:lnSpc>
            </a:pPr>
            <a:r>
              <a:rPr lang="en-ZA" i="1"/>
              <a:t>Progress/Final Medical Report in respect of a Work-Related Upper Limb Disorder (WRULD)</a:t>
            </a:r>
            <a:endParaRPr lang="en-ZA"/>
          </a:p>
          <a:p>
            <a:pPr lvl="1">
              <a:lnSpc>
                <a:spcPct val="80000"/>
              </a:lnSpc>
            </a:pPr>
            <a:r>
              <a:rPr lang="en-ZA"/>
              <a:t>Progress medical reports - </a:t>
            </a:r>
            <a:r>
              <a:rPr lang="en-ZA">
                <a:solidFill>
                  <a:srgbClr val="FFCC99"/>
                </a:solidFill>
              </a:rPr>
              <a:t>monthly</a:t>
            </a:r>
            <a:r>
              <a:rPr lang="en-ZA"/>
              <a:t> </a:t>
            </a:r>
          </a:p>
          <a:p>
            <a:pPr lvl="1">
              <a:lnSpc>
                <a:spcPct val="80000"/>
              </a:lnSpc>
            </a:pPr>
            <a:r>
              <a:rPr lang="en-ZA"/>
              <a:t>W. Cl. 302 must be used instead of the usual W. Cl. 26</a:t>
            </a:r>
            <a:endParaRPr lang="en-GB"/>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5058" name="Rectangle 2"/>
          <p:cNvSpPr>
            <a:spLocks noGrp="1" noChangeArrowheads="1"/>
          </p:cNvSpPr>
          <p:nvPr>
            <p:ph type="title"/>
          </p:nvPr>
        </p:nvSpPr>
        <p:spPr/>
        <p:txBody>
          <a:bodyPr/>
          <a:lstStyle/>
          <a:p>
            <a:r>
              <a:rPr lang="en-ZA"/>
              <a:t>Notification…</a:t>
            </a:r>
            <a:br>
              <a:rPr lang="en-ZA"/>
            </a:br>
            <a:endParaRPr lang="en-GB"/>
          </a:p>
        </p:txBody>
      </p:sp>
      <p:sp>
        <p:nvSpPr>
          <p:cNvPr id="1325059" name="Rectangle 3"/>
          <p:cNvSpPr>
            <a:spLocks noGrp="1" noChangeArrowheads="1"/>
          </p:cNvSpPr>
          <p:nvPr>
            <p:ph type="body" idx="1"/>
          </p:nvPr>
        </p:nvSpPr>
        <p:spPr>
          <a:xfrm>
            <a:off x="611188" y="1341438"/>
            <a:ext cx="7967662" cy="4043362"/>
          </a:xfrm>
        </p:spPr>
        <p:txBody>
          <a:bodyPr/>
          <a:lstStyle/>
          <a:p>
            <a:pPr marL="476250" indent="-476250" algn="ctr">
              <a:buFontTx/>
              <a:buNone/>
            </a:pPr>
            <a:r>
              <a:rPr lang="en-GB" b="1">
                <a:solidFill>
                  <a:srgbClr val="FFCC99"/>
                </a:solidFill>
              </a:rPr>
              <a:t>I. IMMEDIATELY</a:t>
            </a:r>
          </a:p>
          <a:p>
            <a:pPr marL="476250" indent="-476250">
              <a:buFontTx/>
              <a:buNone/>
            </a:pPr>
            <a:r>
              <a:rPr lang="en-GB"/>
              <a:t>A copy of the notification of a WRULD to the Compensation Commissioner should be sent simultaneously to the</a:t>
            </a:r>
          </a:p>
          <a:p>
            <a:pPr marL="476250" indent="-476250">
              <a:buFontTx/>
              <a:buAutoNum type="alphaLcParenR"/>
            </a:pPr>
            <a:r>
              <a:rPr lang="en-GB"/>
              <a:t>Provincial Executive Manager of Labour (OHS Act) or</a:t>
            </a:r>
          </a:p>
          <a:p>
            <a:pPr marL="476250" indent="-476250">
              <a:buFontTx/>
              <a:buAutoNum type="alphaLcParenR"/>
            </a:pPr>
            <a:r>
              <a:rPr lang="en-GB"/>
              <a:t>the Regional Principal Inspector of Mines (Mine Health and Safety Act)</a:t>
            </a:r>
          </a:p>
          <a:p>
            <a:pPr marL="476250" indent="-476250"/>
            <a:endParaRPr lang="en-GB"/>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7109" name="Rectangle 5"/>
          <p:cNvSpPr>
            <a:spLocks noGrp="1" noChangeArrowheads="1"/>
          </p:cNvSpPr>
          <p:nvPr>
            <p:ph type="title"/>
          </p:nvPr>
        </p:nvSpPr>
        <p:spPr/>
        <p:txBody>
          <a:bodyPr/>
          <a:lstStyle/>
          <a:p>
            <a:r>
              <a:rPr lang="en-ZA"/>
              <a:t>Reporting to Labour / DME</a:t>
            </a:r>
            <a:endParaRPr lang="en-GB"/>
          </a:p>
        </p:txBody>
      </p:sp>
      <p:pic>
        <p:nvPicPr>
          <p:cNvPr id="1327108"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66725" y="2149475"/>
            <a:ext cx="8277225" cy="2085975"/>
          </a:xfrm>
          <a:noFill/>
          <a:ln/>
          <a:extLst>
            <a:ext uri="{91240B29-F687-4F45-9708-019B960494DF}">
              <a14:hiddenLine xmlns:a14="http://schemas.microsoft.com/office/drawing/2010/main" w="12700" cap="flat" cmpd="sng" algn="ctr">
                <a:solidFill>
                  <a:schemeClr val="tx1"/>
                </a:solidFill>
                <a:prstDash val="solid"/>
                <a:miter lim="800000"/>
                <a:headEnd/>
                <a:tailEnd/>
              </a14:hiddenLine>
            </a:ext>
          </a:extLst>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6086" name="Rectangle 6"/>
          <p:cNvSpPr>
            <a:spLocks noGrp="1" noChangeArrowheads="1"/>
          </p:cNvSpPr>
          <p:nvPr>
            <p:ph type="title"/>
          </p:nvPr>
        </p:nvSpPr>
        <p:spPr/>
        <p:txBody>
          <a:bodyPr/>
          <a:lstStyle/>
          <a:p>
            <a:r>
              <a:rPr lang="en-ZA"/>
              <a:t>Reporting to Labour / DME</a:t>
            </a:r>
            <a:endParaRPr lang="en-GB"/>
          </a:p>
        </p:txBody>
      </p:sp>
      <p:pic>
        <p:nvPicPr>
          <p:cNvPr id="1326085"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258888" y="947738"/>
            <a:ext cx="6408737" cy="5270500"/>
          </a:xfrm>
          <a:noFill/>
          <a:ln/>
          <a:extLst>
            <a:ext uri="{91240B29-F687-4F45-9708-019B960494DF}">
              <a14:hiddenLine xmlns:a14="http://schemas.microsoft.com/office/drawing/2010/main" w="12700" cap="flat" cmpd="sng" algn="ctr">
                <a:solidFill>
                  <a:schemeClr val="tx1"/>
                </a:solidFill>
                <a:prstDash val="solid"/>
                <a:miter lim="800000"/>
                <a:headEnd/>
                <a:tailEnd/>
              </a14:hiddenLine>
            </a:ext>
          </a:extLst>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0181" name="Rectangle 5"/>
          <p:cNvSpPr>
            <a:spLocks noGrp="1" noChangeArrowheads="1"/>
          </p:cNvSpPr>
          <p:nvPr>
            <p:ph type="title"/>
          </p:nvPr>
        </p:nvSpPr>
        <p:spPr/>
        <p:txBody>
          <a:bodyPr/>
          <a:lstStyle/>
          <a:p>
            <a:r>
              <a:rPr lang="en-ZA"/>
              <a:t>Reporting to Labour / DME</a:t>
            </a:r>
            <a:endParaRPr lang="en-GB"/>
          </a:p>
        </p:txBody>
      </p:sp>
      <p:pic>
        <p:nvPicPr>
          <p:cNvPr id="1330180"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50825" y="2017713"/>
            <a:ext cx="8642350" cy="3425825"/>
          </a:xfrm>
          <a:noFill/>
          <a:ln/>
          <a:extLst>
            <a:ext uri="{91240B29-F687-4F45-9708-019B960494DF}">
              <a14:hiddenLine xmlns:a14="http://schemas.microsoft.com/office/drawing/2010/main" w="12700" cap="flat" cmpd="sng" algn="ctr">
                <a:solidFill>
                  <a:schemeClr val="tx1"/>
                </a:solidFill>
                <a:prstDash val="solid"/>
                <a:miter lim="800000"/>
                <a:headEnd/>
                <a:tailEnd/>
              </a14:hiddenLine>
            </a:ext>
          </a:extLst>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3255" name="Rectangle 7"/>
          <p:cNvSpPr>
            <a:spLocks noChangeArrowheads="1"/>
          </p:cNvSpPr>
          <p:nvPr/>
        </p:nvSpPr>
        <p:spPr bwMode="auto">
          <a:xfrm>
            <a:off x="609600" y="533400"/>
            <a:ext cx="79248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ZA" sz="8000" b="1">
                <a:solidFill>
                  <a:schemeClr val="hlink"/>
                </a:solidFill>
                <a:latin typeface="Verdana" pitchFamily="34" charset="0"/>
              </a:rPr>
              <a:t>DANKIE</a:t>
            </a:r>
            <a:r>
              <a:rPr lang="en-ZA" sz="2100" b="1">
                <a:solidFill>
                  <a:srgbClr val="FFCC99"/>
                </a:solidFill>
                <a:latin typeface="Verdana" pitchFamily="34" charset="0"/>
              </a:rPr>
              <a:t> </a:t>
            </a:r>
            <a:endParaRPr lang="en-GB" sz="2100" b="1">
              <a:solidFill>
                <a:srgbClr val="FFCC99"/>
              </a:solidFill>
              <a:latin typeface="Verdana" pitchFamily="34" charset="0"/>
            </a:endParaRPr>
          </a:p>
        </p:txBody>
      </p:sp>
      <p:sp>
        <p:nvSpPr>
          <p:cNvPr id="1333257" name="Text Box 9"/>
          <p:cNvSpPr txBox="1">
            <a:spLocks noChangeArrowheads="1"/>
          </p:cNvSpPr>
          <p:nvPr/>
        </p:nvSpPr>
        <p:spPr bwMode="auto">
          <a:xfrm>
            <a:off x="609600" y="3260725"/>
            <a:ext cx="7924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sz="2000" b="1" dirty="0">
                <a:solidFill>
                  <a:schemeClr val="hlink"/>
                </a:solidFill>
                <a:latin typeface="Verdana" pitchFamily="34" charset="0"/>
              </a:rPr>
              <a:t>Dr Stefanus Snyman</a:t>
            </a:r>
            <a:r>
              <a:rPr lang="en-GB" sz="2000" dirty="0">
                <a:solidFill>
                  <a:schemeClr val="hlink"/>
                </a:solidFill>
                <a:latin typeface="Verdana" pitchFamily="34" charset="0"/>
              </a:rPr>
              <a:t/>
            </a:r>
            <a:br>
              <a:rPr lang="en-GB" sz="2000" dirty="0">
                <a:solidFill>
                  <a:schemeClr val="hlink"/>
                </a:solidFill>
                <a:latin typeface="Verdana" pitchFamily="34" charset="0"/>
              </a:rPr>
            </a:br>
            <a:r>
              <a:rPr lang="en-ZA" sz="2000" dirty="0">
                <a:solidFill>
                  <a:schemeClr val="hlink"/>
                </a:solidFill>
                <a:latin typeface="Verdana" pitchFamily="34" charset="0"/>
              </a:rPr>
              <a:t>Occupational Health Medicine Practitioner </a:t>
            </a:r>
            <a:br>
              <a:rPr lang="en-ZA" sz="2000" dirty="0">
                <a:solidFill>
                  <a:schemeClr val="hlink"/>
                </a:solidFill>
                <a:latin typeface="Verdana" pitchFamily="34" charset="0"/>
              </a:rPr>
            </a:br>
            <a:r>
              <a:rPr lang="en-GB" sz="2000" u="sng" dirty="0" smtClean="0">
                <a:solidFill>
                  <a:schemeClr val="hlink"/>
                </a:solidFill>
                <a:latin typeface="Verdana" pitchFamily="34" charset="0"/>
              </a:rPr>
              <a:t>ssnyman@sun.ac.za</a:t>
            </a:r>
            <a:endParaRPr lang="en-GB" sz="2000" u="sng" dirty="0">
              <a:solidFill>
                <a:schemeClr val="hlink"/>
              </a:solidFill>
              <a:latin typeface="Verdana" pitchFamily="34" charset="0"/>
            </a:endParaRPr>
          </a:p>
          <a:p>
            <a:pPr algn="ctr"/>
            <a:r>
              <a:rPr lang="en-GB" sz="2000" dirty="0">
                <a:solidFill>
                  <a:schemeClr val="hlink"/>
                </a:solidFill>
                <a:latin typeface="Verdana" pitchFamily="34" charset="0"/>
              </a:rPr>
              <a:t>082-557-1056</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634" name="Rectangle 2"/>
          <p:cNvSpPr>
            <a:spLocks noGrp="1" noChangeArrowheads="1"/>
          </p:cNvSpPr>
          <p:nvPr>
            <p:ph type="title"/>
          </p:nvPr>
        </p:nvSpPr>
        <p:spPr>
          <a:xfrm>
            <a:off x="636588" y="288925"/>
            <a:ext cx="7386637" cy="1127125"/>
          </a:xfrm>
        </p:spPr>
        <p:txBody>
          <a:bodyPr/>
          <a:lstStyle/>
          <a:p>
            <a:r>
              <a:rPr lang="en-ZA"/>
              <a:t>State progression of disease III</a:t>
            </a:r>
            <a:endParaRPr lang="en-GB"/>
          </a:p>
        </p:txBody>
      </p:sp>
      <p:sp>
        <p:nvSpPr>
          <p:cNvPr id="1349635" name="Rectangle 3"/>
          <p:cNvSpPr>
            <a:spLocks noGrp="1" noChangeArrowheads="1"/>
          </p:cNvSpPr>
          <p:nvPr>
            <p:ph type="body" idx="1"/>
          </p:nvPr>
        </p:nvSpPr>
        <p:spPr/>
        <p:txBody>
          <a:bodyPr/>
          <a:lstStyle/>
          <a:p>
            <a:pPr>
              <a:spcBef>
                <a:spcPct val="0"/>
              </a:spcBef>
              <a:buClrTx/>
              <a:buFontTx/>
              <a:buNone/>
            </a:pPr>
            <a:r>
              <a:rPr lang="en-GB" b="1">
                <a:solidFill>
                  <a:srgbClr val="FFCC99"/>
                </a:solidFill>
                <a:ea typeface="Times New Roman" pitchFamily="18" charset="0"/>
                <a:cs typeface="Comic Sans MS" pitchFamily="66" charset="0"/>
              </a:rPr>
              <a:t>STAGE 3</a:t>
            </a:r>
          </a:p>
          <a:p>
            <a:pPr>
              <a:spcBef>
                <a:spcPct val="0"/>
              </a:spcBef>
              <a:buClrTx/>
              <a:buFontTx/>
              <a:buNone/>
            </a:pPr>
            <a:endParaRPr lang="en-GB">
              <a:solidFill>
                <a:srgbClr val="FFCC99"/>
              </a:solidFill>
              <a:ea typeface="Times New Roman" pitchFamily="18" charset="0"/>
              <a:cs typeface="Comic Sans MS" pitchFamily="66" charset="0"/>
            </a:endParaRPr>
          </a:p>
          <a:p>
            <a:pPr>
              <a:lnSpc>
                <a:spcPct val="120000"/>
              </a:lnSpc>
              <a:spcBef>
                <a:spcPct val="0"/>
              </a:spcBef>
              <a:buClrTx/>
            </a:pPr>
            <a:r>
              <a:rPr lang="en-GB">
                <a:ea typeface="Times New Roman" pitchFamily="18" charset="0"/>
                <a:cs typeface="Comic Sans MS" pitchFamily="66" charset="0"/>
              </a:rPr>
              <a:t>Persistent pain, aching, weakness and fatigue even if not been working for some time</a:t>
            </a:r>
          </a:p>
          <a:p>
            <a:pPr>
              <a:lnSpc>
                <a:spcPct val="120000"/>
              </a:lnSpc>
              <a:spcBef>
                <a:spcPct val="0"/>
              </a:spcBef>
              <a:buClrTx/>
            </a:pPr>
            <a:r>
              <a:rPr lang="en-GB">
                <a:ea typeface="Times New Roman" pitchFamily="18" charset="0"/>
                <a:cs typeface="Comic Sans MS" pitchFamily="66" charset="0"/>
              </a:rPr>
              <a:t>Sleep is often disturbed</a:t>
            </a:r>
          </a:p>
          <a:p>
            <a:pPr>
              <a:lnSpc>
                <a:spcPct val="120000"/>
              </a:lnSpc>
              <a:spcBef>
                <a:spcPct val="0"/>
              </a:spcBef>
              <a:buClrTx/>
            </a:pPr>
            <a:r>
              <a:rPr lang="en-GB">
                <a:ea typeface="Times New Roman" pitchFamily="18" charset="0"/>
                <a:cs typeface="Comic Sans MS" pitchFamily="66" charset="0"/>
              </a:rPr>
              <a:t>This can be irreversible if it is not treated appropriately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4754" name="Rectangle 2"/>
          <p:cNvSpPr>
            <a:spLocks noGrp="1" noChangeArrowheads="1"/>
          </p:cNvSpPr>
          <p:nvPr>
            <p:ph type="title"/>
          </p:nvPr>
        </p:nvSpPr>
        <p:spPr/>
        <p:txBody>
          <a:bodyPr/>
          <a:lstStyle/>
          <a:p>
            <a:r>
              <a:rPr lang="en-ZA" sz="2400" b="0"/>
              <a:t>Historical Perspective I</a:t>
            </a:r>
            <a:r>
              <a:rPr lang="en-ZA" b="0" i="1"/>
              <a:t/>
            </a:r>
            <a:br>
              <a:rPr lang="en-ZA" b="0" i="1"/>
            </a:br>
            <a:r>
              <a:rPr lang="en-ZA"/>
              <a:t>Alternative Names</a:t>
            </a:r>
            <a:endParaRPr lang="en-GB"/>
          </a:p>
        </p:txBody>
      </p:sp>
      <p:sp>
        <p:nvSpPr>
          <p:cNvPr id="1354755" name="Rectangle 3"/>
          <p:cNvSpPr>
            <a:spLocks noGrp="1" noChangeArrowheads="1"/>
          </p:cNvSpPr>
          <p:nvPr>
            <p:ph type="body" idx="1"/>
          </p:nvPr>
        </p:nvSpPr>
        <p:spPr/>
        <p:txBody>
          <a:bodyPr/>
          <a:lstStyle/>
          <a:p>
            <a:r>
              <a:rPr lang="en-ZA" b="1">
                <a:solidFill>
                  <a:srgbClr val="FFCC99"/>
                </a:solidFill>
              </a:rPr>
              <a:t>Repetitive Strain Injury (RSI)</a:t>
            </a:r>
            <a:r>
              <a:rPr lang="en-ZA" b="1"/>
              <a:t> – Australia</a:t>
            </a:r>
          </a:p>
          <a:p>
            <a:r>
              <a:rPr lang="en-ZA" b="1">
                <a:solidFill>
                  <a:srgbClr val="FFCC99"/>
                </a:solidFill>
              </a:rPr>
              <a:t>Cumulative Trauma Disorder (CTD)</a:t>
            </a:r>
            <a:r>
              <a:rPr lang="en-ZA" b="1"/>
              <a:t> – USA</a:t>
            </a:r>
          </a:p>
          <a:p>
            <a:r>
              <a:rPr lang="en-ZA" b="1">
                <a:solidFill>
                  <a:srgbClr val="FFCC99"/>
                </a:solidFill>
              </a:rPr>
              <a:t>Occupational Cervicobrachial Disorder</a:t>
            </a:r>
            <a:r>
              <a:rPr lang="en-ZA" b="1"/>
              <a:t> – Japan &amp; Sweden</a:t>
            </a:r>
          </a:p>
          <a:p>
            <a:r>
              <a:rPr lang="en-ZA" b="1">
                <a:solidFill>
                  <a:srgbClr val="FFCC99"/>
                </a:solidFill>
              </a:rPr>
              <a:t>Work-related upper limb disorder (WRULD)</a:t>
            </a:r>
            <a:r>
              <a:rPr lang="en-GB" b="1"/>
              <a:t> – E.U.</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3730" name="Rectangle 2"/>
          <p:cNvSpPr>
            <a:spLocks noGrp="1" noChangeArrowheads="1"/>
          </p:cNvSpPr>
          <p:nvPr>
            <p:ph type="title"/>
          </p:nvPr>
        </p:nvSpPr>
        <p:spPr/>
        <p:txBody>
          <a:bodyPr/>
          <a:lstStyle/>
          <a:p>
            <a:r>
              <a:rPr lang="en-ZA"/>
              <a:t>WRULDs</a:t>
            </a:r>
            <a:endParaRPr lang="en-GB"/>
          </a:p>
        </p:txBody>
      </p:sp>
      <p:sp>
        <p:nvSpPr>
          <p:cNvPr id="1353731" name="Rectangle 3"/>
          <p:cNvSpPr>
            <a:spLocks noGrp="1" noChangeArrowheads="1"/>
          </p:cNvSpPr>
          <p:nvPr>
            <p:ph type="body" idx="1"/>
          </p:nvPr>
        </p:nvSpPr>
        <p:spPr/>
        <p:txBody>
          <a:bodyPr/>
          <a:lstStyle/>
          <a:p>
            <a:r>
              <a:rPr lang="en-ZA" b="1"/>
              <a:t>A reportable occupational disease to the</a:t>
            </a:r>
          </a:p>
          <a:p>
            <a:pPr lvl="1"/>
            <a:r>
              <a:rPr lang="en-ZA"/>
              <a:t>Compensation Commissioner</a:t>
            </a:r>
          </a:p>
          <a:p>
            <a:pPr lvl="1"/>
            <a:r>
              <a:rPr lang="en-ZA"/>
              <a:t>Inspectorate of the nearest Dept of </a:t>
            </a:r>
          </a:p>
          <a:p>
            <a:pPr lvl="2"/>
            <a:r>
              <a:rPr lang="en-ZA" sz="2500"/>
              <a:t>Labour</a:t>
            </a:r>
          </a:p>
          <a:p>
            <a:pPr lvl="2"/>
            <a:r>
              <a:rPr lang="en-ZA" sz="2500"/>
              <a:t>Minerals and Energy</a:t>
            </a:r>
          </a:p>
          <a:p>
            <a:r>
              <a:rPr lang="en-ZA"/>
              <a:t>An occupational medicine practitioner should preferably do the notification.</a:t>
            </a:r>
            <a:endParaRPr lang="en-GB"/>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8322" name="Rectangle 2"/>
          <p:cNvSpPr>
            <a:spLocks noGrp="1" noChangeArrowheads="1"/>
          </p:cNvSpPr>
          <p:nvPr>
            <p:ph type="title"/>
          </p:nvPr>
        </p:nvSpPr>
        <p:spPr/>
        <p:txBody>
          <a:bodyPr/>
          <a:lstStyle/>
          <a:p>
            <a:r>
              <a:rPr lang="en-ZA" sz="2000" b="0"/>
              <a:t>Circular Instruction 180</a:t>
            </a:r>
            <a:r>
              <a:rPr lang="en-GB" sz="2600"/>
              <a:t> </a:t>
            </a:r>
            <a:br>
              <a:rPr lang="en-GB" sz="2600"/>
            </a:br>
            <a:r>
              <a:rPr lang="en-GB" sz="2600"/>
              <a:t>What is covered by Circular Instruction 180 and what not?</a:t>
            </a:r>
          </a:p>
        </p:txBody>
      </p:sp>
      <p:sp>
        <p:nvSpPr>
          <p:cNvPr id="1208323" name="Rectangle 3"/>
          <p:cNvSpPr>
            <a:spLocks noGrp="1" noChangeArrowheads="1"/>
          </p:cNvSpPr>
          <p:nvPr>
            <p:ph type="body" idx="1"/>
          </p:nvPr>
        </p:nvSpPr>
        <p:spPr/>
        <p:txBody>
          <a:bodyPr/>
          <a:lstStyle/>
          <a:p>
            <a:r>
              <a:rPr lang="en-GB" sz="2400"/>
              <a:t>WRULDs</a:t>
            </a:r>
          </a:p>
          <a:p>
            <a:r>
              <a:rPr lang="en-GB" sz="2400"/>
              <a:t>Care should be taken to properly investigate all claims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08322"/>
                                        </p:tgtEl>
                                        <p:attrNameLst>
                                          <p:attrName>style.visibility</p:attrName>
                                        </p:attrNameLst>
                                      </p:cBhvr>
                                      <p:to>
                                        <p:strVal val="visible"/>
                                      </p:to>
                                    </p:set>
                                    <p:animEffect transition="in" filter="blinds(horizontal)">
                                      <p:cBhvr>
                                        <p:cTn id="7" dur="500"/>
                                        <p:tgtEl>
                                          <p:spTgt spid="1208322"/>
                                        </p:tgtEl>
                                      </p:cBhvr>
                                    </p:animEffect>
                                  </p:childTnLst>
                                </p:cTn>
                              </p:par>
                            </p:childTnLst>
                          </p:cTn>
                        </p:par>
                        <p:par>
                          <p:cTn id="8" fill="hold" nodeType="afterGroup">
                            <p:stCondLst>
                              <p:cond delay="500"/>
                            </p:stCondLst>
                            <p:childTnLst>
                              <p:par>
                                <p:cTn id="9" presetID="1" presetClass="entr" presetSubtype="0" fill="hold" nodeType="afterEffect">
                                  <p:stCondLst>
                                    <p:cond delay="1500"/>
                                  </p:stCondLst>
                                  <p:childTnLst>
                                    <p:set>
                                      <p:cBhvr>
                                        <p:cTn id="10" dur="1" fill="hold">
                                          <p:stCondLst>
                                            <p:cond delay="0"/>
                                          </p:stCondLst>
                                        </p:cTn>
                                        <p:tgtEl>
                                          <p:spTgt spid="120832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0832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9346" name="Rectangle 2"/>
          <p:cNvSpPr>
            <a:spLocks noGrp="1" noChangeArrowheads="1"/>
          </p:cNvSpPr>
          <p:nvPr>
            <p:ph type="title"/>
          </p:nvPr>
        </p:nvSpPr>
        <p:spPr/>
        <p:txBody>
          <a:bodyPr/>
          <a:lstStyle/>
          <a:p>
            <a:r>
              <a:rPr lang="en-ZA" sz="2000" b="0"/>
              <a:t>Circular Instruction 180</a:t>
            </a:r>
            <a:r>
              <a:rPr lang="en-GB" sz="2600"/>
              <a:t> </a:t>
            </a:r>
            <a:br>
              <a:rPr lang="en-GB" sz="2600"/>
            </a:br>
            <a:r>
              <a:rPr lang="en-GB" sz="2600"/>
              <a:t>Occupational Disease </a:t>
            </a:r>
            <a:br>
              <a:rPr lang="en-GB" sz="2600"/>
            </a:br>
            <a:r>
              <a:rPr lang="en-GB" sz="2600"/>
              <a:t>vs. Occupational Injury</a:t>
            </a:r>
          </a:p>
        </p:txBody>
      </p:sp>
      <p:sp>
        <p:nvSpPr>
          <p:cNvPr id="1209347" name="Rectangle 3"/>
          <p:cNvSpPr>
            <a:spLocks noGrp="1" noChangeArrowheads="1"/>
          </p:cNvSpPr>
          <p:nvPr>
            <p:ph type="body" idx="1"/>
          </p:nvPr>
        </p:nvSpPr>
        <p:spPr/>
        <p:txBody>
          <a:bodyPr/>
          <a:lstStyle/>
          <a:p>
            <a:pPr lvl="1"/>
            <a:endParaRPr lang="en-ZA" sz="2100"/>
          </a:p>
          <a:p>
            <a:r>
              <a:rPr lang="en-GB" sz="2100" b="1">
                <a:solidFill>
                  <a:srgbClr val="FFCC99"/>
                </a:solidFill>
              </a:rPr>
              <a:t>Occupational Disease</a:t>
            </a:r>
            <a:r>
              <a:rPr lang="en-GB" sz="2100"/>
              <a:t> = WRULD caused by repetitive movements and other risk factors (</a:t>
            </a:r>
            <a:r>
              <a:rPr lang="en-GB" sz="2100">
                <a:sym typeface="Symbol" pitchFamily="18" charset="2"/>
              </a:rPr>
              <a:t></a:t>
            </a:r>
            <a:r>
              <a:rPr lang="en-GB" sz="2100"/>
              <a:t> injury )</a:t>
            </a:r>
          </a:p>
          <a:p>
            <a:r>
              <a:rPr lang="en-GB" sz="2100" b="1">
                <a:solidFill>
                  <a:srgbClr val="FFCC99"/>
                </a:solidFill>
              </a:rPr>
              <a:t>Occupational Injury</a:t>
            </a:r>
            <a:r>
              <a:rPr lang="en-GB" sz="2100"/>
              <a:t> = Complication of initial occupational injury </a:t>
            </a:r>
          </a:p>
          <a:p>
            <a:pPr lvl="1"/>
            <a:r>
              <a:rPr lang="en-GB" sz="2100"/>
              <a:t>Example: Fracture of the forearm </a:t>
            </a:r>
            <a:r>
              <a:rPr lang="en-GB" sz="2100">
                <a:sym typeface="Wingdings 3" pitchFamily="18" charset="2"/>
              </a:rPr>
              <a:t> </a:t>
            </a:r>
          </a:p>
          <a:p>
            <a:pPr lvl="1"/>
            <a:r>
              <a:rPr lang="en-GB" sz="2100"/>
              <a:t>Tenosynovitis (because no work hardening)</a:t>
            </a:r>
          </a:p>
          <a:p>
            <a:pPr lvl="1"/>
            <a:r>
              <a:rPr lang="en-GB" sz="2100"/>
              <a:t>Here WRULD should be reported to Compensation Commissioner on the Progress Medical Reports i.t.o. occupational injury.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09346"/>
                                        </p:tgtEl>
                                        <p:attrNameLst>
                                          <p:attrName>style.visibility</p:attrName>
                                        </p:attrNameLst>
                                      </p:cBhvr>
                                      <p:to>
                                        <p:strVal val="visible"/>
                                      </p:to>
                                    </p:set>
                                    <p:anim calcmode="lin" valueType="num">
                                      <p:cBhvr additive="base">
                                        <p:cTn id="7" dur="500" fill="hold"/>
                                        <p:tgtEl>
                                          <p:spTgt spid="1209346"/>
                                        </p:tgtEl>
                                        <p:attrNameLst>
                                          <p:attrName>ppt_x</p:attrName>
                                        </p:attrNameLst>
                                      </p:cBhvr>
                                      <p:tavLst>
                                        <p:tav tm="0">
                                          <p:val>
                                            <p:strVal val="0-#ppt_w/2"/>
                                          </p:val>
                                        </p:tav>
                                        <p:tav tm="100000">
                                          <p:val>
                                            <p:strVal val="#ppt_x"/>
                                          </p:val>
                                        </p:tav>
                                      </p:tavLst>
                                    </p:anim>
                                    <p:anim calcmode="lin" valueType="num">
                                      <p:cBhvr additive="base">
                                        <p:cTn id="8" dur="500" fill="hold"/>
                                        <p:tgtEl>
                                          <p:spTgt spid="120934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3000"/>
                                  </p:stCondLst>
                                  <p:childTnLst>
                                    <p:set>
                                      <p:cBhvr>
                                        <p:cTn id="11" dur="1" fill="hold">
                                          <p:stCondLst>
                                            <p:cond delay="0"/>
                                          </p:stCondLst>
                                        </p:cTn>
                                        <p:tgtEl>
                                          <p:spTgt spid="1209347">
                                            <p:txEl>
                                              <p:pRg st="1" end="1"/>
                                            </p:txEl>
                                          </p:spTgt>
                                        </p:tgtEl>
                                        <p:attrNameLst>
                                          <p:attrName>style.visibility</p:attrName>
                                        </p:attrNameLst>
                                      </p:cBhvr>
                                      <p:to>
                                        <p:strVal val="visible"/>
                                      </p:to>
                                    </p:set>
                                    <p:anim calcmode="lin" valueType="num">
                                      <p:cBhvr additive="base">
                                        <p:cTn id="12" dur="500" fill="hold"/>
                                        <p:tgtEl>
                                          <p:spTgt spid="1209347">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2093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nodeType="clickEffect">
                                  <p:stCondLst>
                                    <p:cond delay="0"/>
                                  </p:stCondLst>
                                  <p:childTnLst>
                                    <p:set>
                                      <p:cBhvr>
                                        <p:cTn id="17" dur="1" fill="hold">
                                          <p:stCondLst>
                                            <p:cond delay="0"/>
                                          </p:stCondLst>
                                        </p:cTn>
                                        <p:tgtEl>
                                          <p:spTgt spid="1209347">
                                            <p:txEl>
                                              <p:pRg st="2" end="2"/>
                                            </p:txEl>
                                          </p:spTgt>
                                        </p:tgtEl>
                                        <p:attrNameLst>
                                          <p:attrName>style.visibility</p:attrName>
                                        </p:attrNameLst>
                                      </p:cBhvr>
                                      <p:to>
                                        <p:strVal val="visible"/>
                                      </p:to>
                                    </p:set>
                                    <p:anim calcmode="lin" valueType="num">
                                      <p:cBhvr additive="base">
                                        <p:cTn id="18" dur="500" fill="hold"/>
                                        <p:tgtEl>
                                          <p:spTgt spid="1209347">
                                            <p:txEl>
                                              <p:pRg st="2" end="2"/>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2093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8" fill="hold" nodeType="clickEffect">
                                  <p:stCondLst>
                                    <p:cond delay="0"/>
                                  </p:stCondLst>
                                  <p:childTnLst>
                                    <p:set>
                                      <p:cBhvr>
                                        <p:cTn id="23" dur="1" fill="hold">
                                          <p:stCondLst>
                                            <p:cond delay="0"/>
                                          </p:stCondLst>
                                        </p:cTn>
                                        <p:tgtEl>
                                          <p:spTgt spid="1209347">
                                            <p:txEl>
                                              <p:pRg st="3" end="3"/>
                                            </p:txEl>
                                          </p:spTgt>
                                        </p:tgtEl>
                                        <p:attrNameLst>
                                          <p:attrName>style.visibility</p:attrName>
                                        </p:attrNameLst>
                                      </p:cBhvr>
                                      <p:to>
                                        <p:strVal val="visible"/>
                                      </p:to>
                                    </p:set>
                                    <p:anim calcmode="lin" valueType="num">
                                      <p:cBhvr additive="base">
                                        <p:cTn id="24" dur="500" fill="hold"/>
                                        <p:tgtEl>
                                          <p:spTgt spid="1209347">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209347">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209347">
                                            <p:txEl>
                                              <p:pRg st="4" end="4"/>
                                            </p:txEl>
                                          </p:spTgt>
                                        </p:tgtEl>
                                        <p:attrNameLst>
                                          <p:attrName>style.visibility</p:attrName>
                                        </p:attrNameLst>
                                      </p:cBhvr>
                                      <p:to>
                                        <p:strVal val="visible"/>
                                      </p:to>
                                    </p:set>
                                    <p:anim calcmode="lin" valueType="num">
                                      <p:cBhvr additive="base">
                                        <p:cTn id="28" dur="500" fill="hold"/>
                                        <p:tgtEl>
                                          <p:spTgt spid="1209347">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1209347">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209347">
                                            <p:txEl>
                                              <p:pRg st="5" end="5"/>
                                            </p:txEl>
                                          </p:spTgt>
                                        </p:tgtEl>
                                        <p:attrNameLst>
                                          <p:attrName>style.visibility</p:attrName>
                                        </p:attrNameLst>
                                      </p:cBhvr>
                                      <p:to>
                                        <p:strVal val="visible"/>
                                      </p:to>
                                    </p:set>
                                    <p:anim calcmode="lin" valueType="num">
                                      <p:cBhvr additive="base">
                                        <p:cTn id="32" dur="500" fill="hold"/>
                                        <p:tgtEl>
                                          <p:spTgt spid="1209347">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120934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93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0370" name="Rectangle 2"/>
          <p:cNvSpPr>
            <a:spLocks noGrp="1" noChangeArrowheads="1"/>
          </p:cNvSpPr>
          <p:nvPr>
            <p:ph type="title"/>
          </p:nvPr>
        </p:nvSpPr>
        <p:spPr/>
        <p:txBody>
          <a:bodyPr/>
          <a:lstStyle/>
          <a:p>
            <a:r>
              <a:rPr lang="en-ZA" sz="2000" b="0"/>
              <a:t>Circular Instruction 180</a:t>
            </a:r>
            <a:r>
              <a:rPr lang="en-GB" sz="2600"/>
              <a:t> </a:t>
            </a:r>
            <a:br>
              <a:rPr lang="en-GB" sz="2600"/>
            </a:br>
            <a:r>
              <a:rPr lang="en-GB" sz="2600"/>
              <a:t>Compensation &amp; Prevention</a:t>
            </a:r>
            <a:br>
              <a:rPr lang="en-GB" sz="2600"/>
            </a:br>
            <a:r>
              <a:rPr lang="en-GB" sz="2600"/>
              <a:t>(COIDA &amp; OHSA/MHSA)</a:t>
            </a:r>
          </a:p>
        </p:txBody>
      </p:sp>
      <p:sp>
        <p:nvSpPr>
          <p:cNvPr id="1210371" name="Rectangle 3"/>
          <p:cNvSpPr>
            <a:spLocks noGrp="1" noChangeArrowheads="1"/>
          </p:cNvSpPr>
          <p:nvPr>
            <p:ph type="body" idx="1"/>
          </p:nvPr>
        </p:nvSpPr>
        <p:spPr/>
        <p:txBody>
          <a:bodyPr/>
          <a:lstStyle/>
          <a:p>
            <a:r>
              <a:rPr lang="en-GB"/>
              <a:t>Report to the </a:t>
            </a:r>
            <a:r>
              <a:rPr lang="en-GB">
                <a:solidFill>
                  <a:srgbClr val="FFCC99"/>
                </a:solidFill>
              </a:rPr>
              <a:t>Compensation Commissioner</a:t>
            </a:r>
            <a:r>
              <a:rPr lang="en-GB"/>
              <a:t> so that payment of medical costs, sick leave and compensation could be considered in terms of the COID Act. </a:t>
            </a:r>
          </a:p>
          <a:p>
            <a:r>
              <a:rPr lang="en-GB">
                <a:solidFill>
                  <a:srgbClr val="FFCC99"/>
                </a:solidFill>
              </a:rPr>
              <a:t>Prevention:</a:t>
            </a:r>
            <a:r>
              <a:rPr lang="en-GB"/>
              <a:t> Report to Provincial Executive Manager of Labour / Regional Principal Inspector of Mines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210370"/>
                                        </p:tgtEl>
                                        <p:attrNameLst>
                                          <p:attrName>style.visibility</p:attrName>
                                        </p:attrNameLst>
                                      </p:cBhvr>
                                      <p:to>
                                        <p:strVal val="visible"/>
                                      </p:to>
                                    </p:set>
                                    <p:anim calcmode="lin" valueType="num">
                                      <p:cBhvr>
                                        <p:cTn id="7" dur="500" fill="hold"/>
                                        <p:tgtEl>
                                          <p:spTgt spid="1210370"/>
                                        </p:tgtEl>
                                        <p:attrNameLst>
                                          <p:attrName>ppt_w</p:attrName>
                                        </p:attrNameLst>
                                      </p:cBhvr>
                                      <p:tavLst>
                                        <p:tav tm="0">
                                          <p:val>
                                            <p:strVal val="#ppt_w*0.05"/>
                                          </p:val>
                                        </p:tav>
                                        <p:tav tm="100000">
                                          <p:val>
                                            <p:strVal val="#ppt_w"/>
                                          </p:val>
                                        </p:tav>
                                      </p:tavLst>
                                    </p:anim>
                                    <p:anim calcmode="lin" valueType="num">
                                      <p:cBhvr>
                                        <p:cTn id="8" dur="500" fill="hold"/>
                                        <p:tgtEl>
                                          <p:spTgt spid="1210370"/>
                                        </p:tgtEl>
                                        <p:attrNameLst>
                                          <p:attrName>ppt_h</p:attrName>
                                        </p:attrNameLst>
                                      </p:cBhvr>
                                      <p:tavLst>
                                        <p:tav tm="0">
                                          <p:val>
                                            <p:strVal val="#ppt_h"/>
                                          </p:val>
                                        </p:tav>
                                        <p:tav tm="100000">
                                          <p:val>
                                            <p:strVal val="#ppt_h"/>
                                          </p:val>
                                        </p:tav>
                                      </p:tavLst>
                                    </p:anim>
                                    <p:anim calcmode="lin" valueType="num">
                                      <p:cBhvr>
                                        <p:cTn id="9" dur="500" fill="hold"/>
                                        <p:tgtEl>
                                          <p:spTgt spid="1210370"/>
                                        </p:tgtEl>
                                        <p:attrNameLst>
                                          <p:attrName>ppt_x</p:attrName>
                                        </p:attrNameLst>
                                      </p:cBhvr>
                                      <p:tavLst>
                                        <p:tav tm="0">
                                          <p:val>
                                            <p:strVal val="#ppt_x-.2"/>
                                          </p:val>
                                        </p:tav>
                                        <p:tav tm="100000">
                                          <p:val>
                                            <p:strVal val="#ppt_x"/>
                                          </p:val>
                                        </p:tav>
                                      </p:tavLst>
                                    </p:anim>
                                    <p:anim calcmode="lin" valueType="num">
                                      <p:cBhvr>
                                        <p:cTn id="10" dur="500" fill="hold"/>
                                        <p:tgtEl>
                                          <p:spTgt spid="1210370"/>
                                        </p:tgtEl>
                                        <p:attrNameLst>
                                          <p:attrName>ppt_y</p:attrName>
                                        </p:attrNameLst>
                                      </p:cBhvr>
                                      <p:tavLst>
                                        <p:tav tm="0">
                                          <p:val>
                                            <p:strVal val="#ppt_y"/>
                                          </p:val>
                                        </p:tav>
                                        <p:tav tm="100000">
                                          <p:val>
                                            <p:strVal val="#ppt_y"/>
                                          </p:val>
                                        </p:tav>
                                      </p:tavLst>
                                    </p:anim>
                                    <p:animEffect transition="in" filter="fade">
                                      <p:cBhvr>
                                        <p:cTn id="11" dur="500"/>
                                        <p:tgtEl>
                                          <p:spTgt spid="1210370"/>
                                        </p:tgtEl>
                                      </p:cBhvr>
                                    </p:animEffect>
                                  </p:childTnLst>
                                </p:cTn>
                              </p:par>
                            </p:childTnLst>
                          </p:cTn>
                        </p:par>
                        <p:par>
                          <p:cTn id="12" fill="hold" nodeType="afterGroup">
                            <p:stCondLst>
                              <p:cond delay="500"/>
                            </p:stCondLst>
                            <p:childTnLst>
                              <p:par>
                                <p:cTn id="13" presetID="54" presetClass="entr" presetSubtype="0" accel="100000" fill="hold" nodeType="afterEffect">
                                  <p:stCondLst>
                                    <p:cond delay="0"/>
                                  </p:stCondLst>
                                  <p:childTnLst>
                                    <p:set>
                                      <p:cBhvr>
                                        <p:cTn id="14" dur="1" fill="hold">
                                          <p:stCondLst>
                                            <p:cond delay="0"/>
                                          </p:stCondLst>
                                        </p:cTn>
                                        <p:tgtEl>
                                          <p:spTgt spid="1210371">
                                            <p:txEl>
                                              <p:pRg st="0" end="0"/>
                                            </p:txEl>
                                          </p:spTgt>
                                        </p:tgtEl>
                                        <p:attrNameLst>
                                          <p:attrName>style.visibility</p:attrName>
                                        </p:attrNameLst>
                                      </p:cBhvr>
                                      <p:to>
                                        <p:strVal val="visible"/>
                                      </p:to>
                                    </p:set>
                                    <p:anim calcmode="lin" valueType="num">
                                      <p:cBhvr>
                                        <p:cTn id="15" dur="2000" fill="hold"/>
                                        <p:tgtEl>
                                          <p:spTgt spid="1210371">
                                            <p:txEl>
                                              <p:pRg st="0" end="0"/>
                                            </p:txEl>
                                          </p:spTgt>
                                        </p:tgtEl>
                                        <p:attrNameLst>
                                          <p:attrName>ppt_w</p:attrName>
                                        </p:attrNameLst>
                                      </p:cBhvr>
                                      <p:tavLst>
                                        <p:tav tm="0">
                                          <p:val>
                                            <p:strVal val="#ppt_w*0.05"/>
                                          </p:val>
                                        </p:tav>
                                        <p:tav tm="100000">
                                          <p:val>
                                            <p:strVal val="#ppt_w"/>
                                          </p:val>
                                        </p:tav>
                                      </p:tavLst>
                                    </p:anim>
                                    <p:anim calcmode="lin" valueType="num">
                                      <p:cBhvr>
                                        <p:cTn id="16" dur="2000" fill="hold"/>
                                        <p:tgtEl>
                                          <p:spTgt spid="1210371">
                                            <p:txEl>
                                              <p:pRg st="0" end="0"/>
                                            </p:txEl>
                                          </p:spTgt>
                                        </p:tgtEl>
                                        <p:attrNameLst>
                                          <p:attrName>ppt_h</p:attrName>
                                        </p:attrNameLst>
                                      </p:cBhvr>
                                      <p:tavLst>
                                        <p:tav tm="0">
                                          <p:val>
                                            <p:strVal val="#ppt_h"/>
                                          </p:val>
                                        </p:tav>
                                        <p:tav tm="100000">
                                          <p:val>
                                            <p:strVal val="#ppt_h"/>
                                          </p:val>
                                        </p:tav>
                                      </p:tavLst>
                                    </p:anim>
                                    <p:anim calcmode="lin" valueType="num">
                                      <p:cBhvr>
                                        <p:cTn id="17" dur="2000" fill="hold"/>
                                        <p:tgtEl>
                                          <p:spTgt spid="1210371">
                                            <p:txEl>
                                              <p:pRg st="0" end="0"/>
                                            </p:txEl>
                                          </p:spTgt>
                                        </p:tgtEl>
                                        <p:attrNameLst>
                                          <p:attrName>ppt_x</p:attrName>
                                        </p:attrNameLst>
                                      </p:cBhvr>
                                      <p:tavLst>
                                        <p:tav tm="0">
                                          <p:val>
                                            <p:strVal val="#ppt_x-.2"/>
                                          </p:val>
                                        </p:tav>
                                        <p:tav tm="100000">
                                          <p:val>
                                            <p:strVal val="#ppt_x"/>
                                          </p:val>
                                        </p:tav>
                                      </p:tavLst>
                                    </p:anim>
                                    <p:anim calcmode="lin" valueType="num">
                                      <p:cBhvr>
                                        <p:cTn id="18" dur="2000" fill="hold"/>
                                        <p:tgtEl>
                                          <p:spTgt spid="1210371">
                                            <p:txEl>
                                              <p:pRg st="0" end="0"/>
                                            </p:txEl>
                                          </p:spTgt>
                                        </p:tgtEl>
                                        <p:attrNameLst>
                                          <p:attrName>ppt_y</p:attrName>
                                        </p:attrNameLst>
                                      </p:cBhvr>
                                      <p:tavLst>
                                        <p:tav tm="0">
                                          <p:val>
                                            <p:strVal val="#ppt_y"/>
                                          </p:val>
                                        </p:tav>
                                        <p:tav tm="100000">
                                          <p:val>
                                            <p:strVal val="#ppt_y"/>
                                          </p:val>
                                        </p:tav>
                                      </p:tavLst>
                                    </p:anim>
                                    <p:animEffect transition="in" filter="fade">
                                      <p:cBhvr>
                                        <p:cTn id="19" dur="2000"/>
                                        <p:tgtEl>
                                          <p:spTgt spid="1210371">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4" presetClass="entr" presetSubtype="0" accel="100000" fill="hold" nodeType="clickEffect">
                                  <p:stCondLst>
                                    <p:cond delay="0"/>
                                  </p:stCondLst>
                                  <p:childTnLst>
                                    <p:set>
                                      <p:cBhvr>
                                        <p:cTn id="23" dur="1" fill="hold">
                                          <p:stCondLst>
                                            <p:cond delay="0"/>
                                          </p:stCondLst>
                                        </p:cTn>
                                        <p:tgtEl>
                                          <p:spTgt spid="1210371">
                                            <p:txEl>
                                              <p:pRg st="1" end="1"/>
                                            </p:txEl>
                                          </p:spTgt>
                                        </p:tgtEl>
                                        <p:attrNameLst>
                                          <p:attrName>style.visibility</p:attrName>
                                        </p:attrNameLst>
                                      </p:cBhvr>
                                      <p:to>
                                        <p:strVal val="visible"/>
                                      </p:to>
                                    </p:set>
                                    <p:anim calcmode="lin" valueType="num">
                                      <p:cBhvr>
                                        <p:cTn id="24" dur="500" fill="hold"/>
                                        <p:tgtEl>
                                          <p:spTgt spid="1210371">
                                            <p:txEl>
                                              <p:pRg st="1" end="1"/>
                                            </p:txEl>
                                          </p:spTgt>
                                        </p:tgtEl>
                                        <p:attrNameLst>
                                          <p:attrName>ppt_w</p:attrName>
                                        </p:attrNameLst>
                                      </p:cBhvr>
                                      <p:tavLst>
                                        <p:tav tm="0">
                                          <p:val>
                                            <p:strVal val="#ppt_w*0.05"/>
                                          </p:val>
                                        </p:tav>
                                        <p:tav tm="100000">
                                          <p:val>
                                            <p:strVal val="#ppt_w"/>
                                          </p:val>
                                        </p:tav>
                                      </p:tavLst>
                                    </p:anim>
                                    <p:anim calcmode="lin" valueType="num">
                                      <p:cBhvr>
                                        <p:cTn id="25" dur="500" fill="hold"/>
                                        <p:tgtEl>
                                          <p:spTgt spid="1210371">
                                            <p:txEl>
                                              <p:pRg st="1" end="1"/>
                                            </p:txEl>
                                          </p:spTgt>
                                        </p:tgtEl>
                                        <p:attrNameLst>
                                          <p:attrName>ppt_h</p:attrName>
                                        </p:attrNameLst>
                                      </p:cBhvr>
                                      <p:tavLst>
                                        <p:tav tm="0">
                                          <p:val>
                                            <p:strVal val="#ppt_h"/>
                                          </p:val>
                                        </p:tav>
                                        <p:tav tm="100000">
                                          <p:val>
                                            <p:strVal val="#ppt_h"/>
                                          </p:val>
                                        </p:tav>
                                      </p:tavLst>
                                    </p:anim>
                                    <p:anim calcmode="lin" valueType="num">
                                      <p:cBhvr>
                                        <p:cTn id="26" dur="500" fill="hold"/>
                                        <p:tgtEl>
                                          <p:spTgt spid="1210371">
                                            <p:txEl>
                                              <p:pRg st="1" end="1"/>
                                            </p:txEl>
                                          </p:spTgt>
                                        </p:tgtEl>
                                        <p:attrNameLst>
                                          <p:attrName>ppt_x</p:attrName>
                                        </p:attrNameLst>
                                      </p:cBhvr>
                                      <p:tavLst>
                                        <p:tav tm="0">
                                          <p:val>
                                            <p:strVal val="#ppt_x-.2"/>
                                          </p:val>
                                        </p:tav>
                                        <p:tav tm="100000">
                                          <p:val>
                                            <p:strVal val="#ppt_x"/>
                                          </p:val>
                                        </p:tav>
                                      </p:tavLst>
                                    </p:anim>
                                    <p:anim calcmode="lin" valueType="num">
                                      <p:cBhvr>
                                        <p:cTn id="27" dur="500" fill="hold"/>
                                        <p:tgtEl>
                                          <p:spTgt spid="1210371">
                                            <p:txEl>
                                              <p:pRg st="1" end="1"/>
                                            </p:txEl>
                                          </p:spTgt>
                                        </p:tgtEl>
                                        <p:attrNameLst>
                                          <p:attrName>ppt_y</p:attrName>
                                        </p:attrNameLst>
                                      </p:cBhvr>
                                      <p:tavLst>
                                        <p:tav tm="0">
                                          <p:val>
                                            <p:strVal val="#ppt_y"/>
                                          </p:val>
                                        </p:tav>
                                        <p:tav tm="100000">
                                          <p:val>
                                            <p:strVal val="#ppt_y"/>
                                          </p:val>
                                        </p:tav>
                                      </p:tavLst>
                                    </p:anim>
                                    <p:animEffect transition="in" filter="fade">
                                      <p:cBhvr>
                                        <p:cTn id="28" dur="500"/>
                                        <p:tgtEl>
                                          <p:spTgt spid="1210371">
                                            <p:txEl>
                                              <p:pRg st="1" end="1"/>
                                            </p:txEl>
                                          </p:spTgt>
                                        </p:tgtEl>
                                      </p:cBhvr>
                                    </p:animEffect>
                                  </p:childTnLst>
                                </p:cTn>
                              </p:par>
                            </p:childTnLst>
                          </p:cTn>
                        </p:par>
                        <p:par>
                          <p:cTn id="29" fill="hold" nodeType="afterGroup">
                            <p:stCondLst>
                              <p:cond delay="500"/>
                            </p:stCondLst>
                            <p:childTnLst>
                              <p:par>
                                <p:cTn id="30" presetID="21" presetClass="emph" presetSubtype="0" repeatCount="2000" fill="hold" nodeType="afterEffect">
                                  <p:stCondLst>
                                    <p:cond delay="0"/>
                                  </p:stCondLst>
                                  <p:childTnLst>
                                    <p:animClr clrSpc="hsl" dir="cw">
                                      <p:cBhvr override="childStyle">
                                        <p:cTn id="31" dur="3000" fill="hold"/>
                                        <p:tgtEl>
                                          <p:spTgt spid="1210371">
                                            <p:txEl>
                                              <p:pRg st="1" end="1"/>
                                            </p:txEl>
                                          </p:spTgt>
                                        </p:tgtEl>
                                        <p:attrNameLst>
                                          <p:attrName>style.color</p:attrName>
                                        </p:attrNameLst>
                                      </p:cBhvr>
                                      <p:by>
                                        <p:hsl h="7200000" s="0" l="0"/>
                                      </p:by>
                                    </p:animClr>
                                    <p:animClr clrSpc="hsl" dir="cw">
                                      <p:cBhvr>
                                        <p:cTn id="32" dur="3000" fill="hold"/>
                                        <p:tgtEl>
                                          <p:spTgt spid="1210371">
                                            <p:txEl>
                                              <p:pRg st="1" end="1"/>
                                            </p:txEl>
                                          </p:spTgt>
                                        </p:tgtEl>
                                        <p:attrNameLst>
                                          <p:attrName>fillcolor</p:attrName>
                                        </p:attrNameLst>
                                      </p:cBhvr>
                                      <p:by>
                                        <p:hsl h="7200000" s="0" l="0"/>
                                      </p:by>
                                    </p:animClr>
                                    <p:animClr clrSpc="hsl" dir="cw">
                                      <p:cBhvr>
                                        <p:cTn id="33" dur="3000" fill="hold"/>
                                        <p:tgtEl>
                                          <p:spTgt spid="1210371">
                                            <p:txEl>
                                              <p:pRg st="1" end="1"/>
                                            </p:txEl>
                                          </p:spTgt>
                                        </p:tgtEl>
                                        <p:attrNameLst>
                                          <p:attrName>stroke.color</p:attrName>
                                        </p:attrNameLst>
                                      </p:cBhvr>
                                      <p:by>
                                        <p:hsl h="7200000" s="0" l="0"/>
                                      </p:by>
                                    </p:animClr>
                                    <p:set>
                                      <p:cBhvr>
                                        <p:cTn id="34" dur="3000" fill="hold"/>
                                        <p:tgtEl>
                                          <p:spTgt spid="121037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037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2722" name="Rectangle 2"/>
          <p:cNvSpPr>
            <a:spLocks noGrp="1" noChangeArrowheads="1"/>
          </p:cNvSpPr>
          <p:nvPr>
            <p:ph type="title"/>
          </p:nvPr>
        </p:nvSpPr>
        <p:spPr/>
        <p:txBody>
          <a:bodyPr/>
          <a:lstStyle/>
          <a:p>
            <a:r>
              <a:rPr lang="en-ZA"/>
              <a:t>Historical Perspective I</a:t>
            </a:r>
            <a:endParaRPr lang="en-GB"/>
          </a:p>
        </p:txBody>
      </p:sp>
      <p:sp>
        <p:nvSpPr>
          <p:cNvPr id="1182723" name="Rectangle 3"/>
          <p:cNvSpPr>
            <a:spLocks noGrp="1" noChangeArrowheads="1"/>
          </p:cNvSpPr>
          <p:nvPr>
            <p:ph type="body" sz="half" idx="1"/>
          </p:nvPr>
        </p:nvSpPr>
        <p:spPr>
          <a:xfrm>
            <a:off x="636588" y="908050"/>
            <a:ext cx="5014912" cy="5257800"/>
          </a:xfrm>
        </p:spPr>
        <p:txBody>
          <a:bodyPr/>
          <a:lstStyle/>
          <a:p>
            <a:r>
              <a:rPr lang="en-ZA"/>
              <a:t>Not a new problem</a:t>
            </a:r>
          </a:p>
          <a:p>
            <a:r>
              <a:rPr lang="en-ZA"/>
              <a:t>1713: Ramazzini – </a:t>
            </a:r>
            <a:r>
              <a:rPr lang="en-ZA" i="1">
                <a:solidFill>
                  <a:srgbClr val="FFCC99"/>
                </a:solidFill>
              </a:rPr>
              <a:t>serious disease caused</a:t>
            </a:r>
            <a:r>
              <a:rPr lang="en-ZA"/>
              <a:t> </a:t>
            </a:r>
            <a:r>
              <a:rPr lang="en-ZA">
                <a:solidFill>
                  <a:srgbClr val="FFCC99"/>
                </a:solidFill>
              </a:rPr>
              <a:t>v</a:t>
            </a:r>
            <a:r>
              <a:rPr lang="en-ZA" i="1">
                <a:solidFill>
                  <a:srgbClr val="FFCC99"/>
                </a:solidFill>
              </a:rPr>
              <a:t>iolent and irregular motions and unnatural postures of the body". </a:t>
            </a:r>
          </a:p>
          <a:p>
            <a:r>
              <a:rPr lang="en-ZA"/>
              <a:t>Scrivener's Palsy – </a:t>
            </a:r>
            <a:r>
              <a:rPr lang="en-ZA" i="1">
                <a:solidFill>
                  <a:srgbClr val="FFCC99"/>
                </a:solidFill>
              </a:rPr>
              <a:t>incessant driving of pen over paper causes intense fatigue of hand &amp; arm because of continuous strain of the muscles &amp; tendons</a:t>
            </a:r>
            <a:endParaRPr lang="en-GB" i="1">
              <a:solidFill>
                <a:srgbClr val="FFCC99"/>
              </a:solidFill>
            </a:endParaRPr>
          </a:p>
        </p:txBody>
      </p:sp>
      <p:graphicFrame>
        <p:nvGraphicFramePr>
          <p:cNvPr id="1182728" name="Object 8"/>
          <p:cNvGraphicFramePr>
            <a:graphicFrameLocks noGrp="1" noChangeAspect="1"/>
          </p:cNvGraphicFramePr>
          <p:nvPr>
            <p:ph sz="half" idx="2"/>
          </p:nvPr>
        </p:nvGraphicFramePr>
        <p:xfrm>
          <a:off x="5502275" y="1012825"/>
          <a:ext cx="3627438" cy="4792663"/>
        </p:xfrm>
        <a:graphic>
          <a:graphicData uri="http://schemas.openxmlformats.org/presentationml/2006/ole">
            <mc:AlternateContent xmlns:mc="http://schemas.openxmlformats.org/markup-compatibility/2006">
              <mc:Choice xmlns:v="urn:schemas-microsoft-com:vml" Requires="v">
                <p:oleObj spid="_x0000_s1182740" name="Bitmap Image" r:id="rId4" imgW="2819794" imgH="3142857" progId="Paint.Picture">
                  <p:embed/>
                </p:oleObj>
              </mc:Choice>
              <mc:Fallback>
                <p:oleObj name="Bitmap Image" r:id="rId4" imgW="2819794" imgH="3142857" progId="Paint.Picture">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2275" y="1012825"/>
                        <a:ext cx="3627438" cy="4792663"/>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182722"/>
                                        </p:tgtEl>
                                        <p:attrNameLst>
                                          <p:attrName>style.visibility</p:attrName>
                                        </p:attrNameLst>
                                      </p:cBhvr>
                                      <p:to>
                                        <p:strVal val="visible"/>
                                      </p:to>
                                    </p:set>
                                    <p:animEffect transition="in" filter="checkerboard(across)">
                                      <p:cBhvr>
                                        <p:cTn id="7" dur="500"/>
                                        <p:tgtEl>
                                          <p:spTgt spid="1182722"/>
                                        </p:tgtEl>
                                      </p:cBhvr>
                                    </p:animEffect>
                                  </p:childTnLst>
                                </p:cTn>
                              </p:par>
                              <p:par>
                                <p:cTn id="8" presetID="5" presetClass="entr" presetSubtype="10" fill="hold" nodeType="withEffect">
                                  <p:stCondLst>
                                    <p:cond delay="0"/>
                                  </p:stCondLst>
                                  <p:childTnLst>
                                    <p:set>
                                      <p:cBhvr>
                                        <p:cTn id="9" dur="1" fill="hold">
                                          <p:stCondLst>
                                            <p:cond delay="0"/>
                                          </p:stCondLst>
                                        </p:cTn>
                                        <p:tgtEl>
                                          <p:spTgt spid="1182728"/>
                                        </p:tgtEl>
                                        <p:attrNameLst>
                                          <p:attrName>style.visibility</p:attrName>
                                        </p:attrNameLst>
                                      </p:cBhvr>
                                      <p:to>
                                        <p:strVal val="visible"/>
                                      </p:to>
                                    </p:set>
                                    <p:animEffect transition="in" filter="checkerboard(across)">
                                      <p:cBhvr>
                                        <p:cTn id="10" dur="500"/>
                                        <p:tgtEl>
                                          <p:spTgt spid="1182728"/>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182723">
                                            <p:txEl>
                                              <p:pRg st="0" end="0"/>
                                            </p:txEl>
                                          </p:spTgt>
                                        </p:tgtEl>
                                        <p:attrNameLst>
                                          <p:attrName>style.visibility</p:attrName>
                                        </p:attrNameLst>
                                      </p:cBhvr>
                                      <p:to>
                                        <p:strVal val="visible"/>
                                      </p:to>
                                    </p:set>
                                    <p:animEffect transition="in" filter="checkerboard(across)">
                                      <p:cBhvr>
                                        <p:cTn id="15" dur="500"/>
                                        <p:tgtEl>
                                          <p:spTgt spid="1182723">
                                            <p:txEl>
                                              <p:pRg st="0" end="0"/>
                                            </p:txEl>
                                          </p:spTgt>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182723">
                                            <p:txEl>
                                              <p:pRg st="1" end="1"/>
                                            </p:txEl>
                                          </p:spTgt>
                                        </p:tgtEl>
                                        <p:attrNameLst>
                                          <p:attrName>style.visibility</p:attrName>
                                        </p:attrNameLst>
                                      </p:cBhvr>
                                      <p:to>
                                        <p:strVal val="visible"/>
                                      </p:to>
                                    </p:set>
                                    <p:animEffect transition="in" filter="checkerboard(across)">
                                      <p:cBhvr>
                                        <p:cTn id="18" dur="500"/>
                                        <p:tgtEl>
                                          <p:spTgt spid="1182723">
                                            <p:txEl>
                                              <p:pRg st="1" end="1"/>
                                            </p:txEl>
                                          </p:spTgt>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1182723">
                                            <p:txEl>
                                              <p:pRg st="2" end="2"/>
                                            </p:txEl>
                                          </p:spTgt>
                                        </p:tgtEl>
                                        <p:attrNameLst>
                                          <p:attrName>style.visibility</p:attrName>
                                        </p:attrNameLst>
                                      </p:cBhvr>
                                      <p:to>
                                        <p:strVal val="visible"/>
                                      </p:to>
                                    </p:set>
                                    <p:animEffect transition="in" filter="checkerboard(across)">
                                      <p:cBhvr>
                                        <p:cTn id="21" dur="500"/>
                                        <p:tgtEl>
                                          <p:spTgt spid="11827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2722" grpId="0"/>
      <p:bldP spid="118272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3746" name="Rectangle 2"/>
          <p:cNvSpPr>
            <a:spLocks noGrp="1" noChangeArrowheads="1"/>
          </p:cNvSpPr>
          <p:nvPr>
            <p:ph type="title"/>
          </p:nvPr>
        </p:nvSpPr>
        <p:spPr/>
        <p:txBody>
          <a:bodyPr/>
          <a:lstStyle/>
          <a:p>
            <a:r>
              <a:rPr lang="en-ZA"/>
              <a:t>Historical Perspective II</a:t>
            </a:r>
            <a:endParaRPr lang="en-GB"/>
          </a:p>
        </p:txBody>
      </p:sp>
      <p:sp>
        <p:nvSpPr>
          <p:cNvPr id="1183747" name="Rectangle 3"/>
          <p:cNvSpPr>
            <a:spLocks noGrp="1" noChangeArrowheads="1"/>
          </p:cNvSpPr>
          <p:nvPr>
            <p:ph type="body" idx="1"/>
          </p:nvPr>
        </p:nvSpPr>
        <p:spPr/>
        <p:txBody>
          <a:bodyPr/>
          <a:lstStyle/>
          <a:p>
            <a:r>
              <a:rPr lang="en-ZA"/>
              <a:t>1830s: Sir Charles Bell </a:t>
            </a:r>
          </a:p>
          <a:p>
            <a:pPr lvl="1"/>
            <a:r>
              <a:rPr lang="en-ZA"/>
              <a:t>writer’s cramp in male clerks in British Civil Service</a:t>
            </a:r>
          </a:p>
          <a:p>
            <a:pPr lvl="1"/>
            <a:r>
              <a:rPr lang="en-ZA"/>
              <a:t>steel nibs vs goose-quill pens</a:t>
            </a:r>
          </a:p>
          <a:p>
            <a:r>
              <a:rPr lang="en-ZA"/>
              <a:t>Late 19</a:t>
            </a:r>
            <a:r>
              <a:rPr lang="en-ZA" baseline="30000"/>
              <a:t>th</a:t>
            </a:r>
            <a:r>
              <a:rPr lang="en-ZA"/>
              <a:t> Century: </a:t>
            </a:r>
          </a:p>
          <a:p>
            <a:pPr lvl="1"/>
            <a:r>
              <a:rPr lang="en-ZA"/>
              <a:t>musicians, telegraphists, cowherds, hammersmiths, seamstresses, bricklayers, etc.</a:t>
            </a:r>
            <a:endParaRPr lang="en-GB"/>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09600" y="533400"/>
            <a:ext cx="7924800" cy="838200"/>
          </a:xfrm>
        </p:spPr>
        <p:txBody>
          <a:bodyPr/>
          <a:lstStyle/>
          <a:p>
            <a:pPr algn="ctr"/>
            <a:r>
              <a:rPr lang="en-ZA"/>
              <a:t>WORK-RELATED </a:t>
            </a:r>
            <a:br>
              <a:rPr lang="en-ZA"/>
            </a:br>
            <a:r>
              <a:rPr lang="en-ZA"/>
              <a:t>UPPER LIMB DISORDERS (WRULDS)</a:t>
            </a:r>
            <a:endParaRPr lang="en-GB"/>
          </a:p>
        </p:txBody>
      </p:sp>
      <p:sp>
        <p:nvSpPr>
          <p:cNvPr id="8196" name="Text Box 4"/>
          <p:cNvSpPr txBox="1">
            <a:spLocks noChangeArrowheads="1"/>
          </p:cNvSpPr>
          <p:nvPr/>
        </p:nvSpPr>
        <p:spPr bwMode="auto">
          <a:xfrm>
            <a:off x="609600" y="3260725"/>
            <a:ext cx="79248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sz="2000" b="1" dirty="0">
                <a:solidFill>
                  <a:schemeClr val="hlink"/>
                </a:solidFill>
                <a:latin typeface="Verdana" pitchFamily="34" charset="0"/>
              </a:rPr>
              <a:t>Dr Stefanus Snyman</a:t>
            </a:r>
            <a:r>
              <a:rPr lang="en-GB" sz="2000" dirty="0">
                <a:solidFill>
                  <a:schemeClr val="hlink"/>
                </a:solidFill>
                <a:latin typeface="Verdana" pitchFamily="34" charset="0"/>
              </a:rPr>
              <a:t/>
            </a:r>
            <a:br>
              <a:rPr lang="en-GB" sz="2000" dirty="0">
                <a:solidFill>
                  <a:schemeClr val="hlink"/>
                </a:solidFill>
                <a:latin typeface="Verdana" pitchFamily="34" charset="0"/>
              </a:rPr>
            </a:br>
            <a:r>
              <a:rPr lang="en-ZA" sz="2000" dirty="0">
                <a:solidFill>
                  <a:schemeClr val="hlink"/>
                </a:solidFill>
                <a:latin typeface="Verdana" pitchFamily="34" charset="0"/>
              </a:rPr>
              <a:t>Occupational Medicine Practitioner </a:t>
            </a:r>
            <a:br>
              <a:rPr lang="en-ZA" sz="2000" dirty="0">
                <a:solidFill>
                  <a:schemeClr val="hlink"/>
                </a:solidFill>
                <a:latin typeface="Verdana" pitchFamily="34" charset="0"/>
              </a:rPr>
            </a:br>
            <a:r>
              <a:rPr lang="en-GB" sz="2000" u="sng" dirty="0" smtClean="0">
                <a:solidFill>
                  <a:schemeClr val="hlink"/>
                </a:solidFill>
                <a:latin typeface="Verdana" pitchFamily="34" charset="0"/>
              </a:rPr>
              <a:t>ssnyman@sun.ac.za</a:t>
            </a:r>
            <a:endParaRPr lang="en-GB" sz="2000" dirty="0">
              <a:solidFill>
                <a:schemeClr val="hlink"/>
              </a:solidFill>
              <a:latin typeface="Verdana" pitchFamily="34" charset="0"/>
            </a:endParaRPr>
          </a:p>
          <a:p>
            <a:pPr algn="ctr"/>
            <a:endParaRPr lang="en-US" sz="2000" dirty="0">
              <a:solidFill>
                <a:schemeClr val="hlink"/>
              </a:solidFill>
              <a:latin typeface="Verdana" pitchFamily="34" charset="0"/>
            </a:endParaRPr>
          </a:p>
          <a:p>
            <a:pPr algn="ctr"/>
            <a:r>
              <a:rPr lang="en-US" sz="2000" dirty="0" smtClean="0">
                <a:solidFill>
                  <a:schemeClr val="hlink"/>
                </a:solidFill>
                <a:latin typeface="Verdana" pitchFamily="34" charset="0"/>
              </a:rPr>
              <a:t>18 </a:t>
            </a:r>
            <a:r>
              <a:rPr lang="en-US" sz="2000" dirty="0">
                <a:solidFill>
                  <a:schemeClr val="hlink"/>
                </a:solidFill>
                <a:latin typeface="Verdana" pitchFamily="34" charset="0"/>
              </a:rPr>
              <a:t>February </a:t>
            </a:r>
            <a:r>
              <a:rPr lang="en-US" sz="2000" dirty="0" smtClean="0">
                <a:solidFill>
                  <a:schemeClr val="hlink"/>
                </a:solidFill>
                <a:latin typeface="Verdana" pitchFamily="34" charset="0"/>
              </a:rPr>
              <a:t>2013</a:t>
            </a:r>
            <a:endParaRPr lang="en-GB" sz="2000" dirty="0">
              <a:solidFill>
                <a:schemeClr val="hlink"/>
              </a:solidFill>
              <a:latin typeface="Verdana" pitchFamily="34" charset="0"/>
            </a:endParaRP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6514" name="Rectangle 2"/>
          <p:cNvSpPr>
            <a:spLocks noGrp="1" noChangeArrowheads="1"/>
          </p:cNvSpPr>
          <p:nvPr>
            <p:ph type="title"/>
          </p:nvPr>
        </p:nvSpPr>
        <p:spPr/>
        <p:txBody>
          <a:bodyPr/>
          <a:lstStyle/>
          <a:p>
            <a:r>
              <a:rPr lang="en-ZA"/>
              <a:t>Historical Perspective III</a:t>
            </a:r>
            <a:endParaRPr lang="en-GB"/>
          </a:p>
        </p:txBody>
      </p:sp>
      <p:sp>
        <p:nvSpPr>
          <p:cNvPr id="1216515" name="Rectangle 3"/>
          <p:cNvSpPr>
            <a:spLocks noGrp="1" noChangeArrowheads="1"/>
          </p:cNvSpPr>
          <p:nvPr>
            <p:ph type="body" idx="1"/>
          </p:nvPr>
        </p:nvSpPr>
        <p:spPr>
          <a:xfrm>
            <a:off x="636588" y="1055688"/>
            <a:ext cx="8039100" cy="4749800"/>
          </a:xfrm>
        </p:spPr>
        <p:txBody>
          <a:bodyPr/>
          <a:lstStyle/>
          <a:p>
            <a:r>
              <a:rPr lang="en-ZA" sz="2000"/>
              <a:t>Telegraphist’s cramp</a:t>
            </a:r>
          </a:p>
          <a:p>
            <a:r>
              <a:rPr lang="en-ZA" sz="2000"/>
              <a:t>Hop picker’s gout</a:t>
            </a:r>
          </a:p>
          <a:p>
            <a:r>
              <a:rPr lang="en-ZA" sz="2000"/>
              <a:t>Fisherwoman’s finger</a:t>
            </a:r>
          </a:p>
          <a:p>
            <a:r>
              <a:rPr lang="en-ZA" sz="2000"/>
              <a:t>Upholsterer’s hand</a:t>
            </a:r>
          </a:p>
          <a:p>
            <a:r>
              <a:rPr lang="en-ZA" sz="2000"/>
              <a:t>Gamekeeper’s thumb</a:t>
            </a:r>
          </a:p>
          <a:p>
            <a:r>
              <a:rPr lang="en-ZA" sz="2000"/>
              <a:t>Cotton-twister’s hand</a:t>
            </a:r>
          </a:p>
          <a:p>
            <a:r>
              <a:rPr lang="en-ZA" sz="2000"/>
              <a:t>Tennis elbow</a:t>
            </a:r>
          </a:p>
          <a:p>
            <a:r>
              <a:rPr lang="en-ZA" sz="2000"/>
              <a:t>Pizza-cutter’s wrist</a:t>
            </a:r>
          </a:p>
          <a:p>
            <a:r>
              <a:rPr lang="en-ZA" sz="2000"/>
              <a:t>Nintendonitis (Nintendo</a:t>
            </a:r>
            <a:r>
              <a:rPr lang="en-ZA" sz="2000" baseline="30000"/>
              <a:t>®</a:t>
            </a:r>
            <a:r>
              <a:rPr lang="en-ZA" sz="2000"/>
              <a:t> play station – ‘</a:t>
            </a:r>
            <a:r>
              <a:rPr lang="en-ZA" sz="2000" i="1"/>
              <a:t>computer game wrist’</a:t>
            </a:r>
            <a:r>
              <a:rPr lang="en-ZA" sz="2000"/>
              <a:t> in children)</a:t>
            </a:r>
          </a:p>
          <a:p>
            <a:r>
              <a:rPr lang="en-GB" sz="2000"/>
              <a:t>SMS thumb / “Mxitis”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4770" name="Rectangle 2"/>
          <p:cNvSpPr>
            <a:spLocks noGrp="1" noChangeArrowheads="1"/>
          </p:cNvSpPr>
          <p:nvPr>
            <p:ph type="title"/>
          </p:nvPr>
        </p:nvSpPr>
        <p:spPr/>
        <p:txBody>
          <a:bodyPr/>
          <a:lstStyle/>
          <a:p>
            <a:r>
              <a:rPr lang="en-ZA" sz="2400" b="0"/>
              <a:t>Historical Perspective IV</a:t>
            </a:r>
            <a:r>
              <a:rPr lang="en-ZA" b="0" i="1"/>
              <a:t/>
            </a:r>
            <a:br>
              <a:rPr lang="en-ZA" b="0" i="1"/>
            </a:br>
            <a:r>
              <a:rPr lang="en-ZA"/>
              <a:t>Alternative Names</a:t>
            </a:r>
            <a:endParaRPr lang="en-GB"/>
          </a:p>
        </p:txBody>
      </p:sp>
      <p:sp>
        <p:nvSpPr>
          <p:cNvPr id="1184771" name="Rectangle 3"/>
          <p:cNvSpPr>
            <a:spLocks noGrp="1" noChangeArrowheads="1"/>
          </p:cNvSpPr>
          <p:nvPr>
            <p:ph type="body" idx="1"/>
          </p:nvPr>
        </p:nvSpPr>
        <p:spPr/>
        <p:txBody>
          <a:bodyPr/>
          <a:lstStyle/>
          <a:p>
            <a:r>
              <a:rPr lang="en-ZA" b="1">
                <a:solidFill>
                  <a:srgbClr val="FFCC99"/>
                </a:solidFill>
              </a:rPr>
              <a:t>Repetitive Strain Injury (RSI)</a:t>
            </a:r>
            <a:r>
              <a:rPr lang="en-ZA" b="1"/>
              <a:t> – Australia</a:t>
            </a:r>
          </a:p>
          <a:p>
            <a:r>
              <a:rPr lang="en-ZA" b="1">
                <a:solidFill>
                  <a:srgbClr val="FFCC99"/>
                </a:solidFill>
              </a:rPr>
              <a:t>Cumulative Trauma Disorder (CTD)</a:t>
            </a:r>
            <a:r>
              <a:rPr lang="en-ZA" b="1"/>
              <a:t> – USA</a:t>
            </a:r>
          </a:p>
          <a:p>
            <a:r>
              <a:rPr lang="en-ZA" b="1">
                <a:solidFill>
                  <a:srgbClr val="FFCC99"/>
                </a:solidFill>
              </a:rPr>
              <a:t>Occupational Cervicobrachial Disorder</a:t>
            </a:r>
            <a:r>
              <a:rPr lang="en-ZA" b="1"/>
              <a:t> – Japan &amp; Sweden</a:t>
            </a:r>
          </a:p>
          <a:p>
            <a:r>
              <a:rPr lang="en-ZA" b="1">
                <a:solidFill>
                  <a:srgbClr val="FFCC99"/>
                </a:solidFill>
              </a:rPr>
              <a:t>Work-related upper limb disorder (WRULD)</a:t>
            </a:r>
            <a:r>
              <a:rPr lang="en-GB" b="1"/>
              <a:t> – E.U.</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5794" name="Rectangle 2"/>
          <p:cNvSpPr>
            <a:spLocks noGrp="1" noChangeArrowheads="1"/>
          </p:cNvSpPr>
          <p:nvPr>
            <p:ph type="title"/>
          </p:nvPr>
        </p:nvSpPr>
        <p:spPr/>
        <p:txBody>
          <a:bodyPr/>
          <a:lstStyle/>
          <a:p>
            <a:r>
              <a:rPr lang="en-ZA" sz="2400" b="0"/>
              <a:t>Historical Perspective V</a:t>
            </a:r>
            <a:r>
              <a:rPr lang="en-ZA"/>
              <a:t> </a:t>
            </a:r>
            <a:br>
              <a:rPr lang="en-ZA"/>
            </a:br>
            <a:r>
              <a:rPr lang="en-ZA"/>
              <a:t>OCD Epidemic (Japan) 1960 - 1980</a:t>
            </a:r>
            <a:endParaRPr lang="en-GB"/>
          </a:p>
        </p:txBody>
      </p:sp>
      <p:sp>
        <p:nvSpPr>
          <p:cNvPr id="1185795" name="Rectangle 3"/>
          <p:cNvSpPr>
            <a:spLocks noGrp="1" noChangeArrowheads="1"/>
          </p:cNvSpPr>
          <p:nvPr>
            <p:ph type="body" idx="1"/>
          </p:nvPr>
        </p:nvSpPr>
        <p:spPr/>
        <p:txBody>
          <a:bodyPr/>
          <a:lstStyle/>
          <a:p>
            <a:r>
              <a:rPr lang="en-ZA"/>
              <a:t>Keypunch operators			16-28%</a:t>
            </a:r>
          </a:p>
          <a:p>
            <a:r>
              <a:rPr lang="en-ZA"/>
              <a:t>Typists					13%</a:t>
            </a:r>
          </a:p>
          <a:p>
            <a:r>
              <a:rPr lang="en-ZA"/>
              <a:t>Cash register operators		11-16%</a:t>
            </a:r>
          </a:p>
          <a:p>
            <a:r>
              <a:rPr lang="en-ZA"/>
              <a:t>Packing machine operators	12%</a:t>
            </a:r>
          </a:p>
          <a:p>
            <a:r>
              <a:rPr lang="en-ZA"/>
              <a:t>Assembly line workers		16%</a:t>
            </a:r>
            <a:endParaRPr lang="en-GB"/>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6818" name="Rectangle 2"/>
          <p:cNvSpPr>
            <a:spLocks noGrp="1" noChangeArrowheads="1"/>
          </p:cNvSpPr>
          <p:nvPr>
            <p:ph type="title"/>
          </p:nvPr>
        </p:nvSpPr>
        <p:spPr/>
        <p:txBody>
          <a:bodyPr/>
          <a:lstStyle/>
          <a:p>
            <a:r>
              <a:rPr lang="en-ZA" sz="2400" b="0"/>
              <a:t>Historical Perspective VI</a:t>
            </a:r>
            <a:r>
              <a:rPr lang="en-ZA" sz="2400"/>
              <a:t> </a:t>
            </a:r>
            <a:br>
              <a:rPr lang="en-ZA" sz="2400"/>
            </a:br>
            <a:r>
              <a:rPr lang="en-ZA" sz="2600"/>
              <a:t>1964 Ministry of Labour Guidelines (Japan)</a:t>
            </a:r>
            <a:endParaRPr lang="en-GB" sz="2600"/>
          </a:p>
        </p:txBody>
      </p:sp>
      <p:sp>
        <p:nvSpPr>
          <p:cNvPr id="1186819" name="Rectangle 3"/>
          <p:cNvSpPr>
            <a:spLocks noGrp="1" noChangeArrowheads="1"/>
          </p:cNvSpPr>
          <p:nvPr>
            <p:ph type="body" idx="1"/>
          </p:nvPr>
        </p:nvSpPr>
        <p:spPr>
          <a:xfrm>
            <a:off x="636588" y="2058988"/>
            <a:ext cx="7967662" cy="4043362"/>
          </a:xfrm>
        </p:spPr>
        <p:txBody>
          <a:bodyPr/>
          <a:lstStyle/>
          <a:p>
            <a:r>
              <a:rPr lang="en-ZA"/>
              <a:t>Work maximum of 5 hours/day</a:t>
            </a:r>
          </a:p>
          <a:p>
            <a:r>
              <a:rPr lang="en-ZA"/>
              <a:t>Take 10 minutes rest / hour</a:t>
            </a:r>
          </a:p>
          <a:p>
            <a:r>
              <a:rPr lang="en-ZA"/>
              <a:t>Do less than 40,000 keystrokes / day</a:t>
            </a:r>
          </a:p>
          <a:p>
            <a:r>
              <a:rPr lang="en-ZA"/>
              <a:t>Job Rotation</a:t>
            </a:r>
            <a:endParaRPr lang="en-GB"/>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7842" name="Rectangle 2"/>
          <p:cNvSpPr>
            <a:spLocks noGrp="1" noChangeArrowheads="1"/>
          </p:cNvSpPr>
          <p:nvPr>
            <p:ph type="title"/>
          </p:nvPr>
        </p:nvSpPr>
        <p:spPr/>
        <p:txBody>
          <a:bodyPr/>
          <a:lstStyle/>
          <a:p>
            <a:r>
              <a:rPr lang="en-ZA" sz="2400" b="0"/>
              <a:t>Historical Perspective VII</a:t>
            </a:r>
            <a:r>
              <a:rPr lang="en-ZA" sz="2400"/>
              <a:t/>
            </a:r>
            <a:br>
              <a:rPr lang="en-ZA" sz="2400"/>
            </a:br>
            <a:r>
              <a:rPr lang="en-ZA" sz="2600"/>
              <a:t>Mid 1980’s – Australian RSI Epidemic</a:t>
            </a:r>
            <a:endParaRPr lang="en-GB" sz="2600"/>
          </a:p>
        </p:txBody>
      </p:sp>
      <p:sp>
        <p:nvSpPr>
          <p:cNvPr id="1187843" name="Rectangle 3"/>
          <p:cNvSpPr>
            <a:spLocks noGrp="1" noChangeArrowheads="1"/>
          </p:cNvSpPr>
          <p:nvPr>
            <p:ph type="body" idx="1"/>
          </p:nvPr>
        </p:nvSpPr>
        <p:spPr>
          <a:xfrm>
            <a:off x="636588" y="2389188"/>
            <a:ext cx="7967662" cy="4043362"/>
          </a:xfrm>
        </p:spPr>
        <p:txBody>
          <a:bodyPr/>
          <a:lstStyle/>
          <a:p>
            <a:r>
              <a:rPr lang="en-ZA"/>
              <a:t>Data processors </a:t>
            </a:r>
            <a:r>
              <a:rPr lang="en-ZA">
                <a:sym typeface="Wingdings 3" pitchFamily="18" charset="2"/>
              </a:rPr>
              <a:t> all screen-based operators</a:t>
            </a:r>
          </a:p>
          <a:p>
            <a:pPr lvl="1"/>
            <a:r>
              <a:rPr lang="en-ZA">
                <a:sym typeface="Wingdings 3" pitchFamily="18" charset="2"/>
              </a:rPr>
              <a:t>1978/9 = 762 cases</a:t>
            </a:r>
          </a:p>
          <a:p>
            <a:pPr lvl="1"/>
            <a:r>
              <a:rPr lang="en-ZA">
                <a:sym typeface="Wingdings 3" pitchFamily="18" charset="2"/>
              </a:rPr>
              <a:t>1981/2 = 2263 cases ( 297%)</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8866" name="Rectangle 2"/>
          <p:cNvSpPr>
            <a:spLocks noGrp="1" noChangeArrowheads="1"/>
          </p:cNvSpPr>
          <p:nvPr>
            <p:ph type="title"/>
          </p:nvPr>
        </p:nvSpPr>
        <p:spPr/>
        <p:txBody>
          <a:bodyPr/>
          <a:lstStyle/>
          <a:p>
            <a:r>
              <a:rPr lang="en-ZA" sz="2400" b="0"/>
              <a:t>Historical Perspective VIII</a:t>
            </a:r>
            <a:br>
              <a:rPr lang="en-ZA" sz="2400" b="0"/>
            </a:br>
            <a:r>
              <a:rPr lang="en-ZA"/>
              <a:t>Telecom Australia 1981 - 1985</a:t>
            </a:r>
            <a:endParaRPr lang="en-GB"/>
          </a:p>
        </p:txBody>
      </p:sp>
      <p:sp>
        <p:nvSpPr>
          <p:cNvPr id="1188867" name="Rectangle 3"/>
          <p:cNvSpPr>
            <a:spLocks noGrp="1" noChangeArrowheads="1"/>
          </p:cNvSpPr>
          <p:nvPr>
            <p:ph type="body" idx="1"/>
          </p:nvPr>
        </p:nvSpPr>
        <p:spPr>
          <a:xfrm>
            <a:off x="539750" y="1844675"/>
            <a:ext cx="7967663" cy="4043363"/>
          </a:xfrm>
        </p:spPr>
        <p:txBody>
          <a:bodyPr/>
          <a:lstStyle/>
          <a:p>
            <a:r>
              <a:rPr lang="en-ZA"/>
              <a:t>90,000 employees</a:t>
            </a:r>
          </a:p>
          <a:p>
            <a:pPr lvl="1"/>
            <a:r>
              <a:rPr lang="en-ZA"/>
              <a:t>3976 cases of RSI</a:t>
            </a:r>
          </a:p>
          <a:p>
            <a:r>
              <a:rPr lang="en-ZA"/>
              <a:t>Cost</a:t>
            </a:r>
          </a:p>
          <a:p>
            <a:pPr lvl="1"/>
            <a:r>
              <a:rPr lang="en-ZA"/>
              <a:t>$15,5 million</a:t>
            </a:r>
          </a:p>
          <a:p>
            <a:pPr lvl="1"/>
            <a:r>
              <a:rPr lang="en-ZA"/>
              <a:t>$1,8 million medical cost</a:t>
            </a:r>
          </a:p>
          <a:p>
            <a:pPr lvl="1"/>
            <a:r>
              <a:rPr lang="en-ZA"/>
              <a:t>(excluding common law claims)</a:t>
            </a:r>
            <a:endParaRPr lang="en-GB"/>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9890" name="Rectangle 2"/>
          <p:cNvSpPr>
            <a:spLocks noGrp="1" noChangeArrowheads="1"/>
          </p:cNvSpPr>
          <p:nvPr>
            <p:ph type="title"/>
          </p:nvPr>
        </p:nvSpPr>
        <p:spPr/>
        <p:txBody>
          <a:bodyPr/>
          <a:lstStyle/>
          <a:p>
            <a:r>
              <a:rPr lang="en-ZA" sz="2400" b="0"/>
              <a:t>Historical Perspective IX</a:t>
            </a:r>
            <a:r>
              <a:rPr lang="en-ZA"/>
              <a:t> </a:t>
            </a:r>
            <a:br>
              <a:rPr lang="en-ZA"/>
            </a:br>
            <a:r>
              <a:rPr lang="en-ZA"/>
              <a:t>RSI Definition</a:t>
            </a:r>
            <a:endParaRPr lang="en-GB"/>
          </a:p>
        </p:txBody>
      </p:sp>
      <p:sp>
        <p:nvSpPr>
          <p:cNvPr id="1189891" name="Rectangle 3"/>
          <p:cNvSpPr>
            <a:spLocks noGrp="1" noChangeArrowheads="1"/>
          </p:cNvSpPr>
          <p:nvPr>
            <p:ph type="body" idx="1"/>
          </p:nvPr>
        </p:nvSpPr>
        <p:spPr>
          <a:xfrm>
            <a:off x="636588" y="1690688"/>
            <a:ext cx="8183562" cy="4330700"/>
          </a:xfrm>
        </p:spPr>
        <p:txBody>
          <a:bodyPr/>
          <a:lstStyle/>
          <a:p>
            <a:pPr>
              <a:lnSpc>
                <a:spcPct val="90000"/>
              </a:lnSpc>
            </a:pPr>
            <a:r>
              <a:rPr lang="en-ZA" sz="2400"/>
              <a:t>Collective term - range of conditions characterised by </a:t>
            </a:r>
            <a:r>
              <a:rPr lang="en-ZA" sz="2400">
                <a:solidFill>
                  <a:srgbClr val="FFCC99"/>
                </a:solidFill>
              </a:rPr>
              <a:t>discomfort or persistent pain in muscles, tendons and other soft tissues, with or without physical manifestations</a:t>
            </a:r>
          </a:p>
          <a:p>
            <a:pPr>
              <a:lnSpc>
                <a:spcPct val="90000"/>
              </a:lnSpc>
            </a:pPr>
            <a:r>
              <a:rPr lang="en-ZA" sz="2400"/>
              <a:t>Usually caused or aggravated by work, thought to be associated with </a:t>
            </a:r>
            <a:r>
              <a:rPr lang="en-ZA" sz="2400">
                <a:solidFill>
                  <a:srgbClr val="FFCC99"/>
                </a:solidFill>
              </a:rPr>
              <a:t>repetitive movements, sustained or constrained postures and/or forceful movements</a:t>
            </a:r>
          </a:p>
          <a:p>
            <a:pPr>
              <a:lnSpc>
                <a:spcPct val="90000"/>
              </a:lnSpc>
            </a:pPr>
            <a:r>
              <a:rPr lang="en-ZA" sz="2400">
                <a:solidFill>
                  <a:srgbClr val="FFCC99"/>
                </a:solidFill>
              </a:rPr>
              <a:t>Psychosocial factors</a:t>
            </a:r>
            <a:r>
              <a:rPr lang="en-ZA" sz="2400"/>
              <a:t>, including stress in the working environment, may be important in the development of RSI</a:t>
            </a:r>
          </a:p>
          <a:p>
            <a:pPr algn="r">
              <a:lnSpc>
                <a:spcPct val="90000"/>
              </a:lnSpc>
              <a:buFontTx/>
              <a:buNone/>
            </a:pPr>
            <a:r>
              <a:rPr lang="en-ZA" sz="1200"/>
              <a:t>National Occupational Health &amp; Safety Commission (1986)</a:t>
            </a:r>
            <a:endParaRPr lang="en-GB" sz="1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8989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89891">
                                            <p:txEl>
                                              <p:pRg st="0" end="0"/>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189891">
                                            <p:txEl>
                                              <p:pRg st="1" end="1"/>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1898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9890"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0914" name="Rectangle 2"/>
          <p:cNvSpPr>
            <a:spLocks noGrp="1" noChangeArrowheads="1"/>
          </p:cNvSpPr>
          <p:nvPr>
            <p:ph type="title"/>
          </p:nvPr>
        </p:nvSpPr>
        <p:spPr/>
        <p:txBody>
          <a:bodyPr/>
          <a:lstStyle/>
          <a:p>
            <a:r>
              <a:rPr lang="en-ZA" sz="2400" b="0"/>
              <a:t>Historical Perspective X</a:t>
            </a:r>
            <a:r>
              <a:rPr lang="en-ZA"/>
              <a:t> </a:t>
            </a:r>
            <a:br>
              <a:rPr lang="en-ZA"/>
            </a:br>
            <a:r>
              <a:rPr lang="en-ZA"/>
              <a:t>Who developed RSI?</a:t>
            </a:r>
            <a:endParaRPr lang="en-GB"/>
          </a:p>
        </p:txBody>
      </p:sp>
      <p:sp>
        <p:nvSpPr>
          <p:cNvPr id="1190915" name="Rectangle 3"/>
          <p:cNvSpPr>
            <a:spLocks noGrp="1" noChangeArrowheads="1"/>
          </p:cNvSpPr>
          <p:nvPr>
            <p:ph type="body" idx="1"/>
          </p:nvPr>
        </p:nvSpPr>
        <p:spPr/>
        <p:txBody>
          <a:bodyPr/>
          <a:lstStyle/>
          <a:p>
            <a:pPr>
              <a:lnSpc>
                <a:spcPct val="80000"/>
              </a:lnSpc>
            </a:pPr>
            <a:r>
              <a:rPr lang="en-ZA" sz="2100"/>
              <a:t>Young (±40 years)</a:t>
            </a:r>
          </a:p>
          <a:p>
            <a:pPr>
              <a:lnSpc>
                <a:spcPct val="80000"/>
              </a:lnSpc>
            </a:pPr>
            <a:r>
              <a:rPr lang="en-ZA" sz="2100"/>
              <a:t>Women with children at home</a:t>
            </a:r>
          </a:p>
          <a:p>
            <a:pPr>
              <a:lnSpc>
                <a:spcPct val="80000"/>
              </a:lnSpc>
            </a:pPr>
            <a:r>
              <a:rPr lang="en-ZA" sz="2100"/>
              <a:t>Stomach-related stress conditions</a:t>
            </a:r>
          </a:p>
          <a:p>
            <a:pPr>
              <a:lnSpc>
                <a:spcPct val="80000"/>
              </a:lnSpc>
            </a:pPr>
            <a:r>
              <a:rPr lang="en-ZA" sz="2100"/>
              <a:t>Smokers</a:t>
            </a:r>
          </a:p>
          <a:p>
            <a:pPr>
              <a:lnSpc>
                <a:spcPct val="80000"/>
              </a:lnSpc>
            </a:pPr>
            <a:r>
              <a:rPr lang="en-ZA" sz="2100"/>
              <a:t>Progressive glasses and/or bifocals</a:t>
            </a:r>
          </a:p>
          <a:p>
            <a:pPr>
              <a:lnSpc>
                <a:spcPct val="80000"/>
              </a:lnSpc>
            </a:pPr>
            <a:r>
              <a:rPr lang="en-ZA" sz="2100"/>
              <a:t>Did not exercise</a:t>
            </a:r>
          </a:p>
          <a:p>
            <a:pPr>
              <a:lnSpc>
                <a:spcPct val="80000"/>
              </a:lnSpc>
            </a:pPr>
            <a:r>
              <a:rPr lang="en-ZA" sz="2100"/>
              <a:t>Poor social conditions</a:t>
            </a:r>
          </a:p>
          <a:p>
            <a:pPr>
              <a:lnSpc>
                <a:spcPct val="80000"/>
              </a:lnSpc>
            </a:pPr>
            <a:r>
              <a:rPr lang="en-ZA" sz="2100"/>
              <a:t>Monotonous work</a:t>
            </a:r>
          </a:p>
          <a:p>
            <a:pPr>
              <a:lnSpc>
                <a:spcPct val="80000"/>
              </a:lnSpc>
            </a:pPr>
            <a:r>
              <a:rPr lang="en-ZA" sz="2100"/>
              <a:t>Lack of job control</a:t>
            </a:r>
          </a:p>
          <a:p>
            <a:pPr>
              <a:lnSpc>
                <a:spcPct val="80000"/>
              </a:lnSpc>
            </a:pPr>
            <a:r>
              <a:rPr lang="en-ZA" sz="2100"/>
              <a:t>Recent increase in workload</a:t>
            </a:r>
            <a:endParaRPr lang="en-GB" sz="210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1938" name="Rectangle 2"/>
          <p:cNvSpPr>
            <a:spLocks noGrp="1" noChangeArrowheads="1"/>
          </p:cNvSpPr>
          <p:nvPr>
            <p:ph type="title"/>
          </p:nvPr>
        </p:nvSpPr>
        <p:spPr/>
        <p:txBody>
          <a:bodyPr/>
          <a:lstStyle/>
          <a:p>
            <a:r>
              <a:rPr lang="en-ZA" sz="2400" b="0"/>
              <a:t>Historical Perspective XI</a:t>
            </a:r>
            <a:r>
              <a:rPr lang="en-ZA" sz="2400"/>
              <a:t> </a:t>
            </a:r>
            <a:br>
              <a:rPr lang="en-ZA" sz="2400"/>
            </a:br>
            <a:r>
              <a:rPr lang="en-ZA" sz="2600"/>
              <a:t>RSI controversy</a:t>
            </a:r>
            <a:endParaRPr lang="en-GB" sz="2600"/>
          </a:p>
        </p:txBody>
      </p:sp>
      <p:sp>
        <p:nvSpPr>
          <p:cNvPr id="1191939" name="Rectangle 3"/>
          <p:cNvSpPr>
            <a:spLocks noGrp="1" noChangeArrowheads="1"/>
          </p:cNvSpPr>
          <p:nvPr>
            <p:ph type="body" idx="1"/>
          </p:nvPr>
        </p:nvSpPr>
        <p:spPr/>
        <p:txBody>
          <a:bodyPr/>
          <a:lstStyle/>
          <a:p>
            <a:pPr>
              <a:buFont typeface="Webdings" pitchFamily="18" charset="2"/>
              <a:buChar char="s"/>
            </a:pPr>
            <a:r>
              <a:rPr lang="en-ZA"/>
              <a:t>A psychosomatic symptom complex</a:t>
            </a:r>
            <a:br>
              <a:rPr lang="en-ZA"/>
            </a:br>
            <a:r>
              <a:rPr lang="en-ZA"/>
              <a:t>(epidemic of mass hysteria)</a:t>
            </a:r>
          </a:p>
          <a:p>
            <a:pPr>
              <a:buFont typeface="Webdings" pitchFamily="18" charset="2"/>
              <a:buChar char="s"/>
            </a:pPr>
            <a:endParaRPr lang="en-ZA"/>
          </a:p>
          <a:p>
            <a:pPr>
              <a:buFont typeface="Webdings" pitchFamily="18" charset="2"/>
              <a:buChar char="s"/>
            </a:pPr>
            <a:r>
              <a:rPr lang="en-ZA"/>
              <a:t>Socio-political phenomenon</a:t>
            </a:r>
            <a:br>
              <a:rPr lang="en-ZA"/>
            </a:br>
            <a:r>
              <a:rPr lang="en-ZA"/>
              <a:t>vs.</a:t>
            </a:r>
            <a:br>
              <a:rPr lang="en-ZA"/>
            </a:br>
            <a:r>
              <a:rPr lang="en-ZA"/>
              <a:t>medical condition</a:t>
            </a:r>
            <a:endParaRPr lang="en-GB"/>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919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2962" name="Rectangle 2"/>
          <p:cNvSpPr>
            <a:spLocks noGrp="1" noChangeArrowheads="1"/>
          </p:cNvSpPr>
          <p:nvPr>
            <p:ph type="title"/>
          </p:nvPr>
        </p:nvSpPr>
        <p:spPr/>
        <p:txBody>
          <a:bodyPr/>
          <a:lstStyle/>
          <a:p>
            <a:r>
              <a:rPr lang="en-ZA" sz="2400" b="0"/>
              <a:t>Historical Perspective XII</a:t>
            </a:r>
            <a:r>
              <a:rPr lang="en-ZA"/>
              <a:t> </a:t>
            </a:r>
            <a:br>
              <a:rPr lang="en-ZA"/>
            </a:br>
            <a:r>
              <a:rPr lang="en-ZA"/>
              <a:t>Demise of RSI</a:t>
            </a:r>
            <a:endParaRPr lang="en-GB"/>
          </a:p>
        </p:txBody>
      </p:sp>
      <p:sp>
        <p:nvSpPr>
          <p:cNvPr id="1192963" name="Rectangle 3"/>
          <p:cNvSpPr>
            <a:spLocks noGrp="1" noChangeArrowheads="1"/>
          </p:cNvSpPr>
          <p:nvPr>
            <p:ph type="body" idx="1"/>
          </p:nvPr>
        </p:nvSpPr>
        <p:spPr/>
        <p:txBody>
          <a:bodyPr/>
          <a:lstStyle/>
          <a:p>
            <a:r>
              <a:rPr lang="en-ZA" sz="2800"/>
              <a:t>Documentaries</a:t>
            </a:r>
          </a:p>
          <a:p>
            <a:r>
              <a:rPr lang="en-ZA" sz="2800"/>
              <a:t>Case histories</a:t>
            </a:r>
          </a:p>
          <a:p>
            <a:r>
              <a:rPr lang="en-ZA" sz="2800"/>
              <a:t>Legislation limiting rights to compensation</a:t>
            </a:r>
          </a:p>
          <a:p>
            <a:r>
              <a:rPr lang="en-ZA" sz="2800"/>
              <a:t>? Existence of RSI</a:t>
            </a:r>
            <a:endParaRPr lang="en-GB" sz="280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4514" name="Rectangle 2"/>
          <p:cNvSpPr>
            <a:spLocks noGrp="1" noChangeArrowheads="1"/>
          </p:cNvSpPr>
          <p:nvPr>
            <p:ph type="title"/>
          </p:nvPr>
        </p:nvSpPr>
        <p:spPr/>
        <p:txBody>
          <a:bodyPr/>
          <a:lstStyle/>
          <a:p>
            <a:r>
              <a:rPr lang="en-ZA"/>
              <a:t>Your most important skill needed…</a:t>
            </a:r>
            <a:endParaRPr lang="en-GB"/>
          </a:p>
        </p:txBody>
      </p:sp>
      <p:sp>
        <p:nvSpPr>
          <p:cNvPr id="1344515" name="Rectangle 3"/>
          <p:cNvSpPr>
            <a:spLocks noGrp="1" noChangeArrowheads="1"/>
          </p:cNvSpPr>
          <p:nvPr>
            <p:ph type="body" idx="1"/>
          </p:nvPr>
        </p:nvSpPr>
        <p:spPr/>
        <p:txBody>
          <a:bodyPr/>
          <a:lstStyle/>
          <a:p>
            <a:pPr algn="ctr">
              <a:buFontTx/>
              <a:buNone/>
            </a:pPr>
            <a:r>
              <a:rPr lang="en-ZA" sz="9600">
                <a:latin typeface="Thickhead" pitchFamily="2" charset="0"/>
              </a:rPr>
              <a:t>COMMON SENSE</a:t>
            </a:r>
            <a:endParaRPr lang="en-GB" sz="9600">
              <a:latin typeface="Thickhead" pitchFamily="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grpId="0" nodeType="withEffect">
                                  <p:stCondLst>
                                    <p:cond delay="0"/>
                                  </p:stCondLst>
                                  <p:iterate type="lt">
                                    <p:tmPct val="0"/>
                                  </p:iterate>
                                  <p:childTnLst>
                                    <p:set>
                                      <p:cBhvr>
                                        <p:cTn id="6" dur="1" fill="hold">
                                          <p:stCondLst>
                                            <p:cond delay="0"/>
                                          </p:stCondLst>
                                        </p:cTn>
                                        <p:tgtEl>
                                          <p:spTgt spid="1344514"/>
                                        </p:tgtEl>
                                        <p:attrNameLst>
                                          <p:attrName>style.visibility</p:attrName>
                                        </p:attrNameLst>
                                      </p:cBhvr>
                                      <p:to>
                                        <p:strVal val="visible"/>
                                      </p:to>
                                    </p:set>
                                    <p:anim calcmode="lin" valueType="num">
                                      <p:cBhvr additive="base">
                                        <p:cTn id="7" dur="500" fill="hold"/>
                                        <p:tgtEl>
                                          <p:spTgt spid="1344514"/>
                                        </p:tgtEl>
                                        <p:attrNameLst>
                                          <p:attrName>ppt_x</p:attrName>
                                        </p:attrNameLst>
                                      </p:cBhvr>
                                      <p:tavLst>
                                        <p:tav tm="0">
                                          <p:val>
                                            <p:strVal val="0-#ppt_w/2"/>
                                          </p:val>
                                        </p:tav>
                                        <p:tav tm="100000">
                                          <p:val>
                                            <p:strVal val="#ppt_x"/>
                                          </p:val>
                                        </p:tav>
                                      </p:tavLst>
                                    </p:anim>
                                    <p:anim calcmode="lin" valueType="num">
                                      <p:cBhvr additive="base">
                                        <p:cTn id="8" dur="500" fill="hold"/>
                                        <p:tgtEl>
                                          <p:spTgt spid="13445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5" presetClass="entr" presetSubtype="0" fill="hold" grpId="0" nodeType="clickEffect">
                                  <p:stCondLst>
                                    <p:cond delay="0"/>
                                  </p:stCondLst>
                                  <p:childTnLst>
                                    <p:set>
                                      <p:cBhvr>
                                        <p:cTn id="12" dur="1" fill="hold">
                                          <p:stCondLst>
                                            <p:cond delay="0"/>
                                          </p:stCondLst>
                                        </p:cTn>
                                        <p:tgtEl>
                                          <p:spTgt spid="1344515">
                                            <p:txEl>
                                              <p:pRg st="0" end="0"/>
                                            </p:txEl>
                                          </p:spTgt>
                                        </p:tgtEl>
                                        <p:attrNameLst>
                                          <p:attrName>style.visibility</p:attrName>
                                        </p:attrNameLst>
                                      </p:cBhvr>
                                      <p:to>
                                        <p:strVal val="visible"/>
                                      </p:to>
                                    </p:set>
                                    <p:anim calcmode="lin" valueType="num">
                                      <p:cBhvr>
                                        <p:cTn id="13" dur="250" decel="50000" fill="hold">
                                          <p:stCondLst>
                                            <p:cond delay="0"/>
                                          </p:stCondLst>
                                        </p:cTn>
                                        <p:tgtEl>
                                          <p:spTgt spid="1344515">
                                            <p:txEl>
                                              <p:pRg st="0" end="0"/>
                                            </p:txEl>
                                          </p:spTgt>
                                        </p:tgtEl>
                                        <p:attrNameLst>
                                          <p:attrName>style.rotation</p:attrName>
                                        </p:attrNameLst>
                                      </p:cBhvr>
                                      <p:tavLst>
                                        <p:tav tm="0">
                                          <p:val>
                                            <p:fltVal val="-90"/>
                                          </p:val>
                                        </p:tav>
                                        <p:tav tm="100000">
                                          <p:val>
                                            <p:fltVal val="0"/>
                                          </p:val>
                                        </p:tav>
                                      </p:tavLst>
                                    </p:anim>
                                    <p:anim calcmode="lin" valueType="num">
                                      <p:cBhvr>
                                        <p:cTn id="14" dur="250" decel="50000" fill="hold">
                                          <p:stCondLst>
                                            <p:cond delay="0"/>
                                          </p:stCondLst>
                                        </p:cTn>
                                        <p:tgtEl>
                                          <p:spTgt spid="1344515">
                                            <p:txEl>
                                              <p:pRg st="0" end="0"/>
                                            </p:txEl>
                                          </p:spTgt>
                                        </p:tgtEl>
                                        <p:attrNameLst>
                                          <p:attrName>ppt_w</p:attrName>
                                        </p:attrNameLst>
                                      </p:cBhvr>
                                      <p:tavLst>
                                        <p:tav tm="0">
                                          <p:val>
                                            <p:strVal val="#ppt_w"/>
                                          </p:val>
                                        </p:tav>
                                        <p:tav tm="100000">
                                          <p:val>
                                            <p:strVal val="#ppt_w*.05"/>
                                          </p:val>
                                        </p:tav>
                                      </p:tavLst>
                                    </p:anim>
                                    <p:anim calcmode="lin" valueType="num">
                                      <p:cBhvr>
                                        <p:cTn id="15" dur="250" accel="50000" fill="hold">
                                          <p:stCondLst>
                                            <p:cond delay="250"/>
                                          </p:stCondLst>
                                        </p:cTn>
                                        <p:tgtEl>
                                          <p:spTgt spid="1344515">
                                            <p:txEl>
                                              <p:pRg st="0" end="0"/>
                                            </p:txEl>
                                          </p:spTgt>
                                        </p:tgtEl>
                                        <p:attrNameLst>
                                          <p:attrName>ppt_w</p:attrName>
                                        </p:attrNameLst>
                                      </p:cBhvr>
                                      <p:tavLst>
                                        <p:tav tm="0">
                                          <p:val>
                                            <p:strVal val="#ppt_w*.05"/>
                                          </p:val>
                                        </p:tav>
                                        <p:tav tm="100000">
                                          <p:val>
                                            <p:strVal val="#ppt_w"/>
                                          </p:val>
                                        </p:tav>
                                      </p:tavLst>
                                    </p:anim>
                                    <p:anim calcmode="lin" valueType="num">
                                      <p:cBhvr>
                                        <p:cTn id="16" dur="500" fill="hold"/>
                                        <p:tgtEl>
                                          <p:spTgt spid="1344515">
                                            <p:txEl>
                                              <p:pRg st="0" end="0"/>
                                            </p:txEl>
                                          </p:spTgt>
                                        </p:tgtEl>
                                        <p:attrNameLst>
                                          <p:attrName>ppt_h</p:attrName>
                                        </p:attrNameLst>
                                      </p:cBhvr>
                                      <p:tavLst>
                                        <p:tav tm="0">
                                          <p:val>
                                            <p:strVal val="#ppt_h"/>
                                          </p:val>
                                        </p:tav>
                                        <p:tav tm="100000">
                                          <p:val>
                                            <p:strVal val="#ppt_h"/>
                                          </p:val>
                                        </p:tav>
                                      </p:tavLst>
                                    </p:anim>
                                    <p:anim calcmode="lin" valueType="num">
                                      <p:cBhvr>
                                        <p:cTn id="17" dur="250" decel="50000" fill="hold">
                                          <p:stCondLst>
                                            <p:cond delay="0"/>
                                          </p:stCondLst>
                                        </p:cTn>
                                        <p:tgtEl>
                                          <p:spTgt spid="1344515">
                                            <p:txEl>
                                              <p:pRg st="0" end="0"/>
                                            </p:txEl>
                                          </p:spTgt>
                                        </p:tgtEl>
                                        <p:attrNameLst>
                                          <p:attrName>ppt_x</p:attrName>
                                        </p:attrNameLst>
                                      </p:cBhvr>
                                      <p:tavLst>
                                        <p:tav tm="0">
                                          <p:val>
                                            <p:strVal val="#ppt_x+.4"/>
                                          </p:val>
                                        </p:tav>
                                        <p:tav tm="100000">
                                          <p:val>
                                            <p:strVal val="#ppt_x"/>
                                          </p:val>
                                        </p:tav>
                                      </p:tavLst>
                                    </p:anim>
                                    <p:anim calcmode="lin" valueType="num">
                                      <p:cBhvr>
                                        <p:cTn id="18" dur="250" decel="50000" fill="hold">
                                          <p:stCondLst>
                                            <p:cond delay="0"/>
                                          </p:stCondLst>
                                        </p:cTn>
                                        <p:tgtEl>
                                          <p:spTgt spid="1344515">
                                            <p:txEl>
                                              <p:pRg st="0" end="0"/>
                                            </p:txEl>
                                          </p:spTgt>
                                        </p:tgtEl>
                                        <p:attrNameLst>
                                          <p:attrName>ppt_y</p:attrName>
                                        </p:attrNameLst>
                                      </p:cBhvr>
                                      <p:tavLst>
                                        <p:tav tm="0">
                                          <p:val>
                                            <p:strVal val="#ppt_y-.2"/>
                                          </p:val>
                                        </p:tav>
                                        <p:tav tm="100000">
                                          <p:val>
                                            <p:strVal val="#ppt_y+.1"/>
                                          </p:val>
                                        </p:tav>
                                      </p:tavLst>
                                    </p:anim>
                                    <p:anim calcmode="lin" valueType="num">
                                      <p:cBhvr>
                                        <p:cTn id="19" dur="250" accel="50000" fill="hold">
                                          <p:stCondLst>
                                            <p:cond delay="250"/>
                                          </p:stCondLst>
                                        </p:cTn>
                                        <p:tgtEl>
                                          <p:spTgt spid="1344515">
                                            <p:txEl>
                                              <p:pRg st="0" end="0"/>
                                            </p:txEl>
                                          </p:spTgt>
                                        </p:tgtEl>
                                        <p:attrNameLst>
                                          <p:attrName>ppt_y</p:attrName>
                                        </p:attrNameLst>
                                      </p:cBhvr>
                                      <p:tavLst>
                                        <p:tav tm="0">
                                          <p:val>
                                            <p:strVal val="#ppt_y+.1"/>
                                          </p:val>
                                        </p:tav>
                                        <p:tav tm="100000">
                                          <p:val>
                                            <p:strVal val="#ppt_y"/>
                                          </p:val>
                                        </p:tav>
                                      </p:tavLst>
                                    </p:anim>
                                    <p:animEffect transition="in" filter="fade">
                                      <p:cBhvr>
                                        <p:cTn id="20" dur="500" decel="50000">
                                          <p:stCondLst>
                                            <p:cond delay="0"/>
                                          </p:stCondLst>
                                        </p:cTn>
                                        <p:tgtEl>
                                          <p:spTgt spid="13445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4514" grpId="0"/>
      <p:bldP spid="1344515"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3986" name="Rectangle 2"/>
          <p:cNvSpPr>
            <a:spLocks noGrp="1" noChangeArrowheads="1"/>
          </p:cNvSpPr>
          <p:nvPr>
            <p:ph type="title"/>
          </p:nvPr>
        </p:nvSpPr>
        <p:spPr/>
        <p:txBody>
          <a:bodyPr/>
          <a:lstStyle/>
          <a:p>
            <a:r>
              <a:rPr lang="en-ZA" sz="2400" b="0"/>
              <a:t>Historical Perspective XIII</a:t>
            </a:r>
            <a:r>
              <a:rPr lang="en-ZA"/>
              <a:t> </a:t>
            </a:r>
            <a:br>
              <a:rPr lang="en-ZA"/>
            </a:br>
            <a:r>
              <a:rPr lang="en-ZA"/>
              <a:t>Supreme Court of Australia</a:t>
            </a:r>
            <a:endParaRPr lang="en-GB"/>
          </a:p>
        </p:txBody>
      </p:sp>
      <p:sp>
        <p:nvSpPr>
          <p:cNvPr id="1193987" name="Rectangle 3"/>
          <p:cNvSpPr>
            <a:spLocks noGrp="1" noChangeArrowheads="1"/>
          </p:cNvSpPr>
          <p:nvPr>
            <p:ph type="body" idx="1"/>
          </p:nvPr>
        </p:nvSpPr>
        <p:spPr/>
        <p:txBody>
          <a:bodyPr/>
          <a:lstStyle/>
          <a:p>
            <a:r>
              <a:rPr lang="en-ZA"/>
              <a:t>Cooper vs. Commonwealth (1987)</a:t>
            </a:r>
          </a:p>
          <a:p>
            <a:pPr lvl="1"/>
            <a:r>
              <a:rPr lang="en-ZA"/>
              <a:t>Employer not guilty of negligence</a:t>
            </a:r>
          </a:p>
          <a:p>
            <a:pPr lvl="1"/>
            <a:r>
              <a:rPr lang="en-ZA"/>
              <a:t>Plaintiff hade no injury</a:t>
            </a:r>
          </a:p>
          <a:p>
            <a:pPr lvl="1"/>
            <a:r>
              <a:rPr lang="en-ZA"/>
              <a:t>Awarded all costs against the plaintiff</a:t>
            </a:r>
            <a:endParaRPr lang="en-GB"/>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5010" name="Rectangle 2"/>
          <p:cNvSpPr>
            <a:spLocks noGrp="1" noChangeArrowheads="1"/>
          </p:cNvSpPr>
          <p:nvPr>
            <p:ph type="title"/>
          </p:nvPr>
        </p:nvSpPr>
        <p:spPr/>
        <p:txBody>
          <a:bodyPr/>
          <a:lstStyle/>
          <a:p>
            <a:r>
              <a:rPr lang="en-ZA" sz="2400" b="0"/>
              <a:t>Historical Perspective XIV</a:t>
            </a:r>
            <a:r>
              <a:rPr lang="en-ZA" sz="2400"/>
              <a:t> </a:t>
            </a:r>
            <a:br>
              <a:rPr lang="en-ZA" sz="2400"/>
            </a:br>
            <a:r>
              <a:rPr lang="en-ZA" sz="2600"/>
              <a:t>Australian Hand Surgery Society Resolution (1985)</a:t>
            </a:r>
            <a:endParaRPr lang="en-GB" sz="2600"/>
          </a:p>
        </p:txBody>
      </p:sp>
      <p:sp>
        <p:nvSpPr>
          <p:cNvPr id="1195011" name="Rectangle 3"/>
          <p:cNvSpPr>
            <a:spLocks noGrp="1" noChangeArrowheads="1"/>
          </p:cNvSpPr>
          <p:nvPr>
            <p:ph type="body" idx="1"/>
          </p:nvPr>
        </p:nvSpPr>
        <p:spPr>
          <a:xfrm>
            <a:off x="636588" y="2198688"/>
            <a:ext cx="7967662" cy="4043362"/>
          </a:xfrm>
        </p:spPr>
        <p:txBody>
          <a:bodyPr/>
          <a:lstStyle/>
          <a:p>
            <a:r>
              <a:rPr lang="en-ZA"/>
              <a:t>RSI = an occupational neurosis</a:t>
            </a:r>
          </a:p>
          <a:p>
            <a:r>
              <a:rPr lang="en-ZA"/>
              <a:t>Not associated with localised pathology</a:t>
            </a:r>
          </a:p>
          <a:p>
            <a:r>
              <a:rPr lang="en-ZA"/>
              <a:t>Reversible with normal use</a:t>
            </a:r>
          </a:p>
          <a:p>
            <a:r>
              <a:rPr lang="en-ZA"/>
              <a:t>No residual, permanent disability</a:t>
            </a:r>
          </a:p>
          <a:p>
            <a:endParaRPr lang="en-GB"/>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6034" name="Rectangle 2"/>
          <p:cNvSpPr>
            <a:spLocks noGrp="1" noChangeArrowheads="1"/>
          </p:cNvSpPr>
          <p:nvPr>
            <p:ph type="title"/>
          </p:nvPr>
        </p:nvSpPr>
        <p:spPr/>
        <p:txBody>
          <a:bodyPr/>
          <a:lstStyle/>
          <a:p>
            <a:r>
              <a:rPr lang="en-ZA" sz="2400" b="0"/>
              <a:t>WRULDs – Historical Perspective XV</a:t>
            </a:r>
            <a:r>
              <a:rPr lang="en-ZA"/>
              <a:t> </a:t>
            </a:r>
            <a:br>
              <a:rPr lang="en-ZA"/>
            </a:br>
            <a:r>
              <a:rPr lang="en-ZA"/>
              <a:t>Medical Journal of Australia (1986)</a:t>
            </a:r>
            <a:endParaRPr lang="en-GB"/>
          </a:p>
        </p:txBody>
      </p:sp>
      <p:sp>
        <p:nvSpPr>
          <p:cNvPr id="1196035" name="Rectangle 3"/>
          <p:cNvSpPr>
            <a:spLocks noGrp="1" noChangeArrowheads="1"/>
          </p:cNvSpPr>
          <p:nvPr>
            <p:ph type="body" idx="1"/>
          </p:nvPr>
        </p:nvSpPr>
        <p:spPr>
          <a:xfrm>
            <a:off x="539750" y="2814638"/>
            <a:ext cx="7967663" cy="4043362"/>
          </a:xfrm>
        </p:spPr>
        <p:txBody>
          <a:bodyPr/>
          <a:lstStyle/>
          <a:p>
            <a:r>
              <a:rPr lang="en-ZA"/>
              <a:t>Editorial decision to publish articles that emphasised the non-physical nature of RSI</a:t>
            </a:r>
            <a:endParaRPr lang="en-GB"/>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7058" name="Rectangle 2"/>
          <p:cNvSpPr>
            <a:spLocks noGrp="1" noChangeArrowheads="1"/>
          </p:cNvSpPr>
          <p:nvPr>
            <p:ph type="title"/>
          </p:nvPr>
        </p:nvSpPr>
        <p:spPr/>
        <p:txBody>
          <a:bodyPr/>
          <a:lstStyle/>
          <a:p>
            <a:r>
              <a:rPr lang="en-ZA" sz="2400" b="0"/>
              <a:t>Historical Perspective XVI</a:t>
            </a:r>
            <a:r>
              <a:rPr lang="en-ZA"/>
              <a:t> </a:t>
            </a:r>
            <a:br>
              <a:rPr lang="en-ZA"/>
            </a:br>
            <a:r>
              <a:rPr lang="en-ZA"/>
              <a:t>CTD Epidemic in USA (1990s)</a:t>
            </a:r>
            <a:endParaRPr lang="en-GB"/>
          </a:p>
        </p:txBody>
      </p:sp>
      <p:sp>
        <p:nvSpPr>
          <p:cNvPr id="1197059" name="Rectangle 3"/>
          <p:cNvSpPr>
            <a:spLocks noGrp="1" noChangeArrowheads="1"/>
          </p:cNvSpPr>
          <p:nvPr>
            <p:ph type="body" idx="1"/>
          </p:nvPr>
        </p:nvSpPr>
        <p:spPr/>
        <p:txBody>
          <a:bodyPr/>
          <a:lstStyle/>
          <a:p>
            <a:r>
              <a:rPr lang="en-ZA"/>
              <a:t>Vague definition</a:t>
            </a:r>
          </a:p>
          <a:p>
            <a:r>
              <a:rPr lang="en-ZA"/>
              <a:t>Epidemic spread</a:t>
            </a:r>
          </a:p>
          <a:p>
            <a:r>
              <a:rPr lang="en-ZA"/>
              <a:t>Treatment unsuccessful</a:t>
            </a:r>
          </a:p>
          <a:p>
            <a:r>
              <a:rPr lang="en-ZA"/>
              <a:t>Self-employed unaffected</a:t>
            </a:r>
          </a:p>
          <a:p>
            <a:r>
              <a:rPr lang="en-ZA"/>
              <a:t>Repetitive, monotonous tasks</a:t>
            </a:r>
          </a:p>
          <a:p>
            <a:r>
              <a:rPr lang="en-ZA"/>
              <a:t>Low job satisfaction</a:t>
            </a:r>
            <a:endParaRPr lang="en-GB"/>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98082" name="Rectangle 2"/>
          <p:cNvSpPr>
            <a:spLocks noGrp="1" noChangeArrowheads="1"/>
          </p:cNvSpPr>
          <p:nvPr>
            <p:ph type="title"/>
          </p:nvPr>
        </p:nvSpPr>
        <p:spPr/>
        <p:txBody>
          <a:bodyPr/>
          <a:lstStyle/>
          <a:p>
            <a:r>
              <a:rPr lang="en-ZA" sz="2400" b="0"/>
              <a:t>Historical Perspective XVII</a:t>
            </a:r>
            <a:r>
              <a:rPr lang="en-ZA"/>
              <a:t/>
            </a:r>
            <a:br>
              <a:rPr lang="en-ZA"/>
            </a:br>
            <a:r>
              <a:rPr lang="en-ZA"/>
              <a:t>WRULD – UK &amp; Europe</a:t>
            </a:r>
            <a:endParaRPr lang="en-GB"/>
          </a:p>
        </p:txBody>
      </p:sp>
      <p:sp>
        <p:nvSpPr>
          <p:cNvPr id="1198083" name="Rectangle 3"/>
          <p:cNvSpPr>
            <a:spLocks noGrp="1" noChangeArrowheads="1"/>
          </p:cNvSpPr>
          <p:nvPr>
            <p:ph type="body" idx="1"/>
          </p:nvPr>
        </p:nvSpPr>
        <p:spPr/>
        <p:txBody>
          <a:bodyPr/>
          <a:lstStyle/>
          <a:p>
            <a:r>
              <a:rPr lang="en-ZA"/>
              <a:t>Regional Pain Syndrome</a:t>
            </a:r>
          </a:p>
          <a:p>
            <a:endParaRPr lang="en-ZA"/>
          </a:p>
          <a:p>
            <a:r>
              <a:rPr lang="en-ZA"/>
              <a:t>Work-related and non-occupational risk factors </a:t>
            </a:r>
          </a:p>
          <a:p>
            <a:endParaRPr lang="en-ZA"/>
          </a:p>
          <a:p>
            <a:pPr lvl="1"/>
            <a:r>
              <a:rPr lang="en-ZA"/>
              <a:t>E.g. carpal tunnel syndrome</a:t>
            </a:r>
            <a:endParaRPr lang="en-GB"/>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0134" name="Rectangle 6"/>
          <p:cNvSpPr>
            <a:spLocks noChangeArrowheads="1"/>
          </p:cNvSpPr>
          <p:nvPr/>
        </p:nvSpPr>
        <p:spPr bwMode="auto">
          <a:xfrm>
            <a:off x="873125" y="333375"/>
            <a:ext cx="7896225"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ZA" sz="3000">
                <a:solidFill>
                  <a:srgbClr val="FFCC99"/>
                </a:solidFill>
                <a:latin typeface="Verdana" pitchFamily="34" charset="0"/>
              </a:rPr>
              <a:t>Cost of WRULDs I</a:t>
            </a:r>
            <a:br>
              <a:rPr lang="en-ZA" sz="3000">
                <a:solidFill>
                  <a:srgbClr val="FFCC99"/>
                </a:solidFill>
                <a:latin typeface="Verdana" pitchFamily="34" charset="0"/>
              </a:rPr>
            </a:br>
            <a:r>
              <a:rPr lang="en-ZA" sz="3000" b="1">
                <a:solidFill>
                  <a:srgbClr val="FFCC99"/>
                </a:solidFill>
                <a:latin typeface="Verdana" pitchFamily="34" charset="0"/>
              </a:rPr>
              <a:t>USA</a:t>
            </a:r>
            <a:br>
              <a:rPr lang="en-ZA" sz="3000" b="1">
                <a:solidFill>
                  <a:srgbClr val="FFCC99"/>
                </a:solidFill>
                <a:latin typeface="Verdana" pitchFamily="34" charset="0"/>
              </a:rPr>
            </a:br>
            <a:endParaRPr lang="en-GB" sz="3000" b="1">
              <a:solidFill>
                <a:srgbClr val="FFCC99"/>
              </a:solidFill>
              <a:latin typeface="Verdana" pitchFamily="34" charset="0"/>
            </a:endParaRPr>
          </a:p>
        </p:txBody>
      </p:sp>
      <p:sp>
        <p:nvSpPr>
          <p:cNvPr id="1200135" name="Rectangle 7"/>
          <p:cNvSpPr>
            <a:spLocks noChangeArrowheads="1"/>
          </p:cNvSpPr>
          <p:nvPr/>
        </p:nvSpPr>
        <p:spPr bwMode="auto">
          <a:xfrm>
            <a:off x="684213" y="1989138"/>
            <a:ext cx="7031037"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42950" lvl="1" indent="-285750">
              <a:spcBef>
                <a:spcPct val="20000"/>
              </a:spcBef>
              <a:buClr>
                <a:srgbClr val="FFCC99"/>
              </a:buClr>
              <a:buFont typeface="Verdana" pitchFamily="34" charset="0"/>
              <a:buChar char="–"/>
            </a:pPr>
            <a:r>
              <a:rPr lang="en-ZA" sz="2500">
                <a:solidFill>
                  <a:schemeClr val="hlink"/>
                </a:solidFill>
                <a:latin typeface="Verdana" pitchFamily="34" charset="0"/>
              </a:rPr>
              <a:t>CTD = 60% of all </a:t>
            </a:r>
            <a:br>
              <a:rPr lang="en-ZA" sz="2500">
                <a:solidFill>
                  <a:schemeClr val="hlink"/>
                </a:solidFill>
                <a:latin typeface="Verdana" pitchFamily="34" charset="0"/>
              </a:rPr>
            </a:br>
            <a:r>
              <a:rPr lang="en-ZA" sz="2500">
                <a:solidFill>
                  <a:schemeClr val="hlink"/>
                </a:solidFill>
                <a:latin typeface="Verdana" pitchFamily="34" charset="0"/>
              </a:rPr>
              <a:t>work-related disorders</a:t>
            </a:r>
          </a:p>
          <a:p>
            <a:pPr marL="1143000" lvl="2" indent="-228600">
              <a:spcBef>
                <a:spcPct val="20000"/>
              </a:spcBef>
              <a:buClr>
                <a:srgbClr val="FFCC99"/>
              </a:buClr>
              <a:buFont typeface="Wingdings 2" pitchFamily="18" charset="2"/>
              <a:buChar char="­"/>
            </a:pPr>
            <a:r>
              <a:rPr lang="en-ZA" sz="2500">
                <a:solidFill>
                  <a:schemeClr val="hlink"/>
                </a:solidFill>
                <a:latin typeface="Verdana" pitchFamily="34" charset="0"/>
              </a:rPr>
              <a:t>$13-20 billion annually</a:t>
            </a:r>
          </a:p>
          <a:p>
            <a:pPr marL="1143000" lvl="2" indent="-228600">
              <a:spcBef>
                <a:spcPct val="20000"/>
              </a:spcBef>
              <a:buClr>
                <a:srgbClr val="FFCC99"/>
              </a:buClr>
              <a:buFont typeface="Wingdings 2" pitchFamily="18" charset="2"/>
              <a:buChar char="­"/>
            </a:pPr>
            <a:endParaRPr lang="en-ZA" sz="2500">
              <a:solidFill>
                <a:schemeClr val="hlink"/>
              </a:solidFill>
              <a:latin typeface="Verdana" pitchFamily="34" charset="0"/>
            </a:endParaRPr>
          </a:p>
          <a:p>
            <a:pPr marL="742950" lvl="1" indent="-285750">
              <a:spcBef>
                <a:spcPct val="20000"/>
              </a:spcBef>
              <a:buClr>
                <a:srgbClr val="FFCC99"/>
              </a:buClr>
              <a:buFont typeface="Verdana" pitchFamily="34" charset="0"/>
              <a:buChar char="–"/>
            </a:pPr>
            <a:r>
              <a:rPr lang="en-ZA" sz="2500">
                <a:solidFill>
                  <a:schemeClr val="hlink"/>
                </a:solidFill>
                <a:latin typeface="Verdana" pitchFamily="34" charset="0"/>
              </a:rPr>
              <a:t>CTD claim = 2X average cost</a:t>
            </a:r>
          </a:p>
          <a:p>
            <a:pPr marL="1143000" lvl="2" indent="-228600">
              <a:spcBef>
                <a:spcPct val="20000"/>
              </a:spcBef>
              <a:buClr>
                <a:srgbClr val="FFCC99"/>
              </a:buClr>
              <a:buFont typeface="Wingdings 2" pitchFamily="18" charset="2"/>
              <a:buChar char="­"/>
            </a:pPr>
            <a:r>
              <a:rPr lang="en-ZA" sz="2500">
                <a:solidFill>
                  <a:schemeClr val="hlink"/>
                </a:solidFill>
                <a:latin typeface="Verdana" pitchFamily="34" charset="0"/>
              </a:rPr>
              <a:t>$8070 vs. $4075</a:t>
            </a:r>
          </a:p>
          <a:p>
            <a:pPr marL="1143000" lvl="2" indent="-228600">
              <a:spcBef>
                <a:spcPct val="20000"/>
              </a:spcBef>
              <a:buClr>
                <a:srgbClr val="FFCC99"/>
              </a:buClr>
              <a:buFont typeface="Wingdings 2" pitchFamily="18" charset="2"/>
              <a:buChar char="­"/>
            </a:pPr>
            <a:endParaRPr lang="en-ZA" sz="2500">
              <a:solidFill>
                <a:schemeClr val="hlink"/>
              </a:solidFill>
              <a:latin typeface="Verdana" pitchFamily="34" charset="0"/>
            </a:endParaRPr>
          </a:p>
          <a:p>
            <a:pPr marL="742950" lvl="1" indent="-285750">
              <a:spcBef>
                <a:spcPct val="20000"/>
              </a:spcBef>
              <a:buClr>
                <a:srgbClr val="FFCC99"/>
              </a:buClr>
              <a:buFont typeface="Verdana" pitchFamily="34" charset="0"/>
              <a:buChar char="–"/>
            </a:pPr>
            <a:r>
              <a:rPr lang="en-ZA" sz="2500">
                <a:solidFill>
                  <a:schemeClr val="hlink"/>
                </a:solidFill>
                <a:latin typeface="Verdana" pitchFamily="34" charset="0"/>
              </a:rPr>
              <a:t>CTD cost more than LBP</a:t>
            </a:r>
          </a:p>
          <a:p>
            <a:pPr marL="742950" lvl="1" indent="-285750" algn="r">
              <a:spcBef>
                <a:spcPct val="20000"/>
              </a:spcBef>
              <a:buClr>
                <a:srgbClr val="FFCC99"/>
              </a:buClr>
              <a:buFont typeface="Verdana" pitchFamily="34" charset="0"/>
              <a:buNone/>
            </a:pPr>
            <a:endParaRPr lang="en-ZA" sz="2500">
              <a:solidFill>
                <a:schemeClr val="hlink"/>
              </a:solidFill>
              <a:latin typeface="Verdana" pitchFamily="34" charset="0"/>
            </a:endParaRPr>
          </a:p>
          <a:p>
            <a:pPr marL="742950" lvl="1" indent="-285750" algn="r">
              <a:spcBef>
                <a:spcPct val="20000"/>
              </a:spcBef>
              <a:buClr>
                <a:srgbClr val="FFCC99"/>
              </a:buClr>
              <a:buFont typeface="Verdana" pitchFamily="34" charset="0"/>
              <a:buNone/>
            </a:pPr>
            <a:r>
              <a:rPr lang="en-ZA" sz="1400">
                <a:solidFill>
                  <a:schemeClr val="hlink"/>
                </a:solidFill>
                <a:latin typeface="Verdana" pitchFamily="34" charset="0"/>
              </a:rPr>
              <a:t>Source: NIOSH (1997)</a:t>
            </a:r>
            <a:endParaRPr lang="en-GB" sz="1400">
              <a:solidFill>
                <a:schemeClr val="hlink"/>
              </a:solidFill>
              <a:latin typeface="Verdana" pitchFamily="34" charset="0"/>
            </a:endParaRPr>
          </a:p>
        </p:txBody>
      </p:sp>
      <p:pic>
        <p:nvPicPr>
          <p:cNvPr id="1200136" name="Picture 8" descr="j02220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54638" y="260350"/>
            <a:ext cx="2652712"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1158" name="Rectangle 6"/>
          <p:cNvSpPr>
            <a:spLocks noGrp="1" noChangeArrowheads="1"/>
          </p:cNvSpPr>
          <p:nvPr>
            <p:ph type="title"/>
          </p:nvPr>
        </p:nvSpPr>
        <p:spPr>
          <a:xfrm>
            <a:off x="636588" y="288925"/>
            <a:ext cx="7896225" cy="1268413"/>
          </a:xfrm>
          <a:noFill/>
          <a:ln/>
        </p:spPr>
        <p:txBody>
          <a:bodyPr/>
          <a:lstStyle/>
          <a:p>
            <a:r>
              <a:rPr lang="en-ZA" b="0"/>
              <a:t>Cost of WRULDs II</a:t>
            </a:r>
            <a:r>
              <a:rPr lang="en-ZA"/>
              <a:t/>
            </a:r>
            <a:br>
              <a:rPr lang="en-ZA"/>
            </a:br>
            <a:r>
              <a:rPr lang="en-ZA"/>
              <a:t>European Union</a:t>
            </a:r>
            <a:endParaRPr lang="en-GB"/>
          </a:p>
        </p:txBody>
      </p:sp>
      <p:sp>
        <p:nvSpPr>
          <p:cNvPr id="1201159" name="Rectangle 7"/>
          <p:cNvSpPr>
            <a:spLocks noGrp="1" noChangeArrowheads="1"/>
          </p:cNvSpPr>
          <p:nvPr>
            <p:ph type="body" sz="half" idx="1"/>
          </p:nvPr>
        </p:nvSpPr>
        <p:spPr>
          <a:xfrm>
            <a:off x="484188" y="1398588"/>
            <a:ext cx="5664200" cy="4186237"/>
          </a:xfrm>
          <a:noFill/>
          <a:ln/>
        </p:spPr>
        <p:txBody>
          <a:bodyPr/>
          <a:lstStyle/>
          <a:p>
            <a:r>
              <a:rPr lang="en-ZA" sz="2400" b="1"/>
              <a:t>WRULDs cost </a:t>
            </a:r>
            <a:br>
              <a:rPr lang="en-ZA" sz="2400" b="1"/>
            </a:br>
            <a:endParaRPr lang="en-ZA" sz="2400" b="1"/>
          </a:p>
          <a:p>
            <a:pPr lvl="1"/>
            <a:r>
              <a:rPr lang="en-ZA" sz="2400"/>
              <a:t>Nordic Countries –0,5% GNP</a:t>
            </a:r>
          </a:p>
          <a:p>
            <a:pPr lvl="1"/>
            <a:r>
              <a:rPr lang="en-ZA" sz="2400"/>
              <a:t>Netherlands – 2% GNP</a:t>
            </a:r>
          </a:p>
          <a:p>
            <a:pPr lvl="1"/>
            <a:r>
              <a:rPr lang="en-ZA" sz="2400"/>
              <a:t>UK £1.25 billion per year</a:t>
            </a:r>
          </a:p>
          <a:p>
            <a:pPr lvl="1"/>
            <a:r>
              <a:rPr lang="en-ZA" sz="2400"/>
              <a:t>Sources: </a:t>
            </a:r>
          </a:p>
          <a:p>
            <a:pPr lvl="1"/>
            <a:r>
              <a:rPr lang="en-ZA" sz="2400"/>
              <a:t>HSE (1996)</a:t>
            </a:r>
          </a:p>
          <a:p>
            <a:pPr lvl="1"/>
            <a:r>
              <a:rPr lang="en-ZA" sz="2400"/>
              <a:t>EU Agency for Safety &amp; Health at work (1990)</a:t>
            </a:r>
            <a:endParaRPr lang="en-GB" sz="2400"/>
          </a:p>
        </p:txBody>
      </p:sp>
      <p:pic>
        <p:nvPicPr>
          <p:cNvPr id="1201160" name="Picture 8" descr="j02220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788" y="1484313"/>
            <a:ext cx="1854200" cy="1860550"/>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201161" name="Picture 9" descr="j02220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25" y="3500438"/>
            <a:ext cx="1781175" cy="17875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2182" name="Rectangle 6"/>
          <p:cNvSpPr>
            <a:spLocks noGrp="1" noChangeArrowheads="1"/>
          </p:cNvSpPr>
          <p:nvPr>
            <p:ph type="title"/>
          </p:nvPr>
        </p:nvSpPr>
        <p:spPr>
          <a:xfrm>
            <a:off x="2051050" y="288925"/>
            <a:ext cx="6481763" cy="1052513"/>
          </a:xfrm>
          <a:noFill/>
          <a:ln/>
        </p:spPr>
        <p:txBody>
          <a:bodyPr/>
          <a:lstStyle/>
          <a:p>
            <a:r>
              <a:rPr lang="en-ZA" b="0"/>
              <a:t>Cost of WRULDs III</a:t>
            </a:r>
            <a:br>
              <a:rPr lang="en-ZA" b="0"/>
            </a:br>
            <a:r>
              <a:rPr lang="en-ZA"/>
              <a:t>South Africa</a:t>
            </a:r>
            <a:endParaRPr lang="en-GB"/>
          </a:p>
        </p:txBody>
      </p:sp>
      <p:pic>
        <p:nvPicPr>
          <p:cNvPr id="1202183" name="Picture 7" descr="S Afric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5100" y="2941638"/>
            <a:ext cx="3605213"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2184" name="Rectangle 8"/>
          <p:cNvSpPr>
            <a:spLocks noGrp="1" noChangeArrowheads="1"/>
          </p:cNvSpPr>
          <p:nvPr>
            <p:ph type="body" sz="half" idx="1"/>
          </p:nvPr>
        </p:nvSpPr>
        <p:spPr>
          <a:xfrm>
            <a:off x="755650" y="1768475"/>
            <a:ext cx="7200900" cy="4679950"/>
          </a:xfrm>
          <a:noFill/>
          <a:ln/>
        </p:spPr>
        <p:txBody>
          <a:bodyPr/>
          <a:lstStyle/>
          <a:p>
            <a:r>
              <a:rPr lang="en-ZA" sz="2100" dirty="0"/>
              <a:t>Limited data – need research</a:t>
            </a:r>
          </a:p>
          <a:p>
            <a:r>
              <a:rPr lang="en-ZA" sz="2100" dirty="0"/>
              <a:t>WRULDs expected to be higher than industrially developed countries – </a:t>
            </a:r>
            <a:r>
              <a:rPr lang="en-ZA" sz="2100" dirty="0">
                <a:sym typeface="Wingdings 3" pitchFamily="18" charset="2"/>
              </a:rPr>
              <a:t> </a:t>
            </a:r>
            <a:r>
              <a:rPr lang="en-ZA" sz="2100" dirty="0"/>
              <a:t>excessive physical demands made on </a:t>
            </a:r>
            <a:r>
              <a:rPr lang="en-ZA" sz="2100" dirty="0" smtClean="0"/>
              <a:t>workers</a:t>
            </a:r>
            <a:endParaRPr lang="en-ZA" sz="2100" dirty="0"/>
          </a:p>
        </p:txBody>
      </p:sp>
      <p:pic>
        <p:nvPicPr>
          <p:cNvPr id="1202185" name="Picture 9" descr="safla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23850" y="260350"/>
            <a:ext cx="1584325"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2186" name="Text Box 10"/>
          <p:cNvSpPr txBox="1">
            <a:spLocks noChangeArrowheads="1"/>
          </p:cNvSpPr>
          <p:nvPr/>
        </p:nvSpPr>
        <p:spPr bwMode="auto">
          <a:xfrm>
            <a:off x="6084888" y="3933825"/>
            <a:ext cx="1368425" cy="1920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ZA" sz="12000">
                <a:solidFill>
                  <a:schemeClr val="bg1"/>
                </a:solidFill>
              </a:rPr>
              <a:t>®</a:t>
            </a:r>
            <a:endParaRPr lang="en-GB" sz="120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20218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02182"/>
                                        </p:tgtEl>
                                        <p:attrNameLst>
                                          <p:attrName>style.visibility</p:attrName>
                                        </p:attrNameLst>
                                      </p:cBhvr>
                                      <p:to>
                                        <p:strVal val="visible"/>
                                      </p:to>
                                    </p:set>
                                  </p:childTnLst>
                                </p:cTn>
                              </p:par>
                            </p:childTnLst>
                          </p:cTn>
                        </p:par>
                        <p:par>
                          <p:cTn id="9" fill="hold" nodeType="afterGroup">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1202186"/>
                                        </p:tgtEl>
                                        <p:attrNameLst>
                                          <p:attrName>style.visibility</p:attrName>
                                        </p:attrNameLst>
                                      </p:cBhvr>
                                      <p:to>
                                        <p:strVal val="visible"/>
                                      </p:to>
                                    </p:set>
                                  </p:childTnLst>
                                </p:cTn>
                              </p:par>
                            </p:childTnLst>
                          </p:cTn>
                        </p:par>
                        <p:par>
                          <p:cTn id="12" fill="hold" nodeType="afterGroup">
                            <p:stCondLst>
                              <p:cond delay="0"/>
                            </p:stCondLst>
                            <p:childTnLst>
                              <p:par>
                                <p:cTn id="13" presetID="1" presetClass="entr" presetSubtype="0" fill="hold" nodeType="afterEffect">
                                  <p:stCondLst>
                                    <p:cond delay="0"/>
                                  </p:stCondLst>
                                  <p:childTnLst>
                                    <p:set>
                                      <p:cBhvr>
                                        <p:cTn id="14" dur="1" fill="hold">
                                          <p:stCondLst>
                                            <p:cond delay="0"/>
                                          </p:stCondLst>
                                        </p:cTn>
                                        <p:tgtEl>
                                          <p:spTgt spid="1202183"/>
                                        </p:tgtEl>
                                        <p:attrNameLst>
                                          <p:attrName>style.visibility</p:attrName>
                                        </p:attrNameLst>
                                      </p:cBhvr>
                                      <p:to>
                                        <p:strVal val="visible"/>
                                      </p:to>
                                    </p:set>
                                  </p:childTnLst>
                                </p:cTn>
                              </p:par>
                            </p:childTnLst>
                          </p:cTn>
                        </p:par>
                        <p:par>
                          <p:cTn id="15" fill="hold" nodeType="afterGroup">
                            <p:stCondLst>
                              <p:cond delay="0"/>
                            </p:stCondLst>
                            <p:childTnLst>
                              <p:par>
                                <p:cTn id="16" presetID="10" presetClass="entr" presetSubtype="0" fill="hold" grpId="0" nodeType="afterEffect">
                                  <p:stCondLst>
                                    <p:cond delay="1000"/>
                                  </p:stCondLst>
                                  <p:childTnLst>
                                    <p:set>
                                      <p:cBhvr>
                                        <p:cTn id="17" dur="1" fill="hold">
                                          <p:stCondLst>
                                            <p:cond delay="0"/>
                                          </p:stCondLst>
                                        </p:cTn>
                                        <p:tgtEl>
                                          <p:spTgt spid="1202184">
                                            <p:txEl>
                                              <p:pRg st="0" end="0"/>
                                            </p:txEl>
                                          </p:spTgt>
                                        </p:tgtEl>
                                        <p:attrNameLst>
                                          <p:attrName>style.visibility</p:attrName>
                                        </p:attrNameLst>
                                      </p:cBhvr>
                                      <p:to>
                                        <p:strVal val="visible"/>
                                      </p:to>
                                    </p:set>
                                    <p:animEffect transition="in" filter="fade">
                                      <p:cBhvr>
                                        <p:cTn id="18" dur="2000"/>
                                        <p:tgtEl>
                                          <p:spTgt spid="1202184">
                                            <p:txEl>
                                              <p:pRg st="0" end="0"/>
                                            </p:txEl>
                                          </p:spTgt>
                                        </p:tgtEl>
                                      </p:cBhvr>
                                    </p:animEffect>
                                  </p:childTnLst>
                                </p:cTn>
                              </p:par>
                            </p:childTnLst>
                          </p:cTn>
                        </p:par>
                        <p:par>
                          <p:cTn id="19" fill="hold" nodeType="afterGroup">
                            <p:stCondLst>
                              <p:cond delay="3000"/>
                            </p:stCondLst>
                            <p:childTnLst>
                              <p:par>
                                <p:cTn id="20" presetID="10" presetClass="entr" presetSubtype="0" fill="hold" grpId="0" nodeType="afterEffect">
                                  <p:stCondLst>
                                    <p:cond delay="1000"/>
                                  </p:stCondLst>
                                  <p:childTnLst>
                                    <p:set>
                                      <p:cBhvr>
                                        <p:cTn id="21" dur="1" fill="hold">
                                          <p:stCondLst>
                                            <p:cond delay="0"/>
                                          </p:stCondLst>
                                        </p:cTn>
                                        <p:tgtEl>
                                          <p:spTgt spid="1202184">
                                            <p:txEl>
                                              <p:pRg st="1" end="1"/>
                                            </p:txEl>
                                          </p:spTgt>
                                        </p:tgtEl>
                                        <p:attrNameLst>
                                          <p:attrName>style.visibility</p:attrName>
                                        </p:attrNameLst>
                                      </p:cBhvr>
                                      <p:to>
                                        <p:strVal val="visible"/>
                                      </p:to>
                                    </p:set>
                                    <p:animEffect transition="in" filter="fade">
                                      <p:cBhvr>
                                        <p:cTn id="22" dur="2000"/>
                                        <p:tgtEl>
                                          <p:spTgt spid="120218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2182" grpId="0"/>
      <p:bldP spid="1202184" grpId="0" build="p"/>
      <p:bldP spid="1202186" grpId="0"/>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3269" name="Rectangle 69"/>
          <p:cNvSpPr>
            <a:spLocks noGrp="1" noChangeArrowheads="1"/>
          </p:cNvSpPr>
          <p:nvPr>
            <p:ph type="title"/>
          </p:nvPr>
        </p:nvSpPr>
        <p:spPr>
          <a:xfrm>
            <a:off x="1908175" y="260350"/>
            <a:ext cx="6624638" cy="1296988"/>
          </a:xfrm>
          <a:noFill/>
          <a:ln/>
        </p:spPr>
        <p:txBody>
          <a:bodyPr/>
          <a:lstStyle/>
          <a:p>
            <a:r>
              <a:rPr lang="en-ZA" b="0"/>
              <a:t>Cost of WRULDs IV</a:t>
            </a:r>
            <a:br>
              <a:rPr lang="en-ZA" b="0"/>
            </a:br>
            <a:r>
              <a:rPr lang="en-ZA"/>
              <a:t>Direct &amp; indirect costs</a:t>
            </a:r>
            <a:endParaRPr lang="en-GB"/>
          </a:p>
        </p:txBody>
      </p:sp>
      <p:graphicFrame>
        <p:nvGraphicFramePr>
          <p:cNvPr id="1203270" name="Group 70"/>
          <p:cNvGraphicFramePr>
            <a:graphicFrameLocks noGrp="1"/>
          </p:cNvGraphicFramePr>
          <p:nvPr/>
        </p:nvGraphicFramePr>
        <p:xfrm>
          <a:off x="636588" y="1258888"/>
          <a:ext cx="7535862" cy="5059680"/>
        </p:xfrm>
        <a:graphic>
          <a:graphicData uri="http://schemas.openxmlformats.org/drawingml/2006/table">
            <a:tbl>
              <a:tblPr/>
              <a:tblGrid>
                <a:gridCol w="1919287"/>
                <a:gridCol w="3960813"/>
                <a:gridCol w="1655762"/>
              </a:tblGrid>
              <a:tr h="1422400">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en-ZA" sz="2500" b="1" i="1" u="none" strike="noStrike" cap="none" normalizeH="0" baseline="0" smtClean="0">
                          <a:ln>
                            <a:noFill/>
                          </a:ln>
                          <a:solidFill>
                            <a:srgbClr val="FFCC99"/>
                          </a:solidFill>
                          <a:effectLst/>
                          <a:latin typeface="Arial" charset="0"/>
                          <a:ea typeface="Times New Roman" pitchFamily="18" charset="0"/>
                          <a:cs typeface="Comic Sans MS" pitchFamily="66" charset="0"/>
                        </a:rPr>
                        <a:t>DIRECT</a:t>
                      </a:r>
                      <a:br>
                        <a:rPr kumimoji="0" lang="en-ZA" sz="2500" b="1" i="1" u="none" strike="noStrike" cap="none" normalizeH="0" baseline="0" smtClean="0">
                          <a:ln>
                            <a:noFill/>
                          </a:ln>
                          <a:solidFill>
                            <a:srgbClr val="FFCC99"/>
                          </a:solidFill>
                          <a:effectLst/>
                          <a:latin typeface="Arial" charset="0"/>
                          <a:ea typeface="Times New Roman" pitchFamily="18" charset="0"/>
                          <a:cs typeface="Comic Sans MS" pitchFamily="66" charset="0"/>
                        </a:rPr>
                      </a:br>
                      <a:r>
                        <a:rPr kumimoji="0" lang="en-ZA" sz="2500" b="1" i="1" u="none" strike="noStrike" cap="none" normalizeH="0" baseline="0" smtClean="0">
                          <a:ln>
                            <a:noFill/>
                          </a:ln>
                          <a:solidFill>
                            <a:srgbClr val="FFCC99"/>
                          </a:solidFill>
                          <a:effectLst/>
                          <a:latin typeface="Arial" charset="0"/>
                          <a:ea typeface="Times New Roman" pitchFamily="18" charset="0"/>
                          <a:cs typeface="Comic Sans MS" pitchFamily="66" charset="0"/>
                        </a:rPr>
                        <a:t>COST</a:t>
                      </a: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ea typeface="Times New Roman" pitchFamily="18" charset="0"/>
                          <a:cs typeface="Comic Sans MS" pitchFamily="66" charset="0"/>
                        </a:rPr>
                        <a:t>Medical expenses</a:t>
                      </a:r>
                      <a:endParaRPr kumimoji="0" lang="en-GB" sz="2000" b="0" i="0" u="none" strike="noStrike" cap="none" normalizeH="0" baseline="0" smtClean="0">
                        <a:ln>
                          <a:noFill/>
                        </a:ln>
                        <a:solidFill>
                          <a:schemeClr val="hlink"/>
                        </a:solidFill>
                        <a:effectLst/>
                        <a:latin typeface="Arial"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ea typeface="Times New Roman" pitchFamily="18" charset="0"/>
                          <a:cs typeface="Comic Sans MS" pitchFamily="66" charset="0"/>
                        </a:rPr>
                        <a:t>Workers compensation premiums</a:t>
                      </a:r>
                      <a:endParaRPr kumimoji="0" lang="en-GB" sz="2000" b="0" i="0" u="none" strike="noStrike" cap="none" normalizeH="0" baseline="0" smtClean="0">
                        <a:ln>
                          <a:noFill/>
                        </a:ln>
                        <a:solidFill>
                          <a:schemeClr val="hlink"/>
                        </a:solidFill>
                        <a:effectLst/>
                        <a:latin typeface="Arial" charset="0"/>
                        <a:cs typeface="Arial" charset="0"/>
                      </a:endParaRPr>
                    </a:p>
                    <a:p>
                      <a:pPr marL="342900" marR="0" lvl="0" indent="-342900" algn="l" defTabSz="914400" rtl="0" eaLnBrk="0" fontAlgn="base" latinLnBrk="0" hangingPunct="0">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cs typeface="Times New Roman" pitchFamily="18" charset="0"/>
                        </a:rPr>
                        <a:t>Lost workdays</a:t>
                      </a:r>
                      <a:endParaRPr kumimoji="0" lang="en-GB" sz="2000" b="0" i="0" u="none" strike="noStrike" cap="none" normalizeH="0" baseline="0" smtClean="0">
                        <a:ln>
                          <a:noFill/>
                        </a:ln>
                        <a:solidFill>
                          <a:schemeClr val="hlink"/>
                        </a:solidFill>
                        <a:effectLst/>
                        <a:latin typeface="Arial" charset="0"/>
                        <a:cs typeface="Arial" charset="0"/>
                      </a:endParaRPr>
                    </a:p>
                    <a:p>
                      <a:pPr marL="342900" marR="0" lvl="0" indent="-342900" algn="l" defTabSz="914400" rtl="0" eaLnBrk="0" fontAlgn="base" latinLnBrk="0" hangingPunct="0">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cs typeface="Times New Roman" pitchFamily="18" charset="0"/>
                        </a:rPr>
                        <a:t>Paid leave</a:t>
                      </a:r>
                      <a:endParaRPr kumimoji="0" lang="en-GB" sz="2000" b="0" i="0" u="none" strike="noStrike" cap="none" normalizeH="0" baseline="0" smtClean="0">
                        <a:ln>
                          <a:noFill/>
                        </a:ln>
                        <a:solidFill>
                          <a:schemeClr val="hlink"/>
                        </a:solidFill>
                        <a:effectLst/>
                        <a:latin typeface="Arial" charset="0"/>
                      </a:endParaRPr>
                    </a:p>
                  </a:txBody>
                  <a:tcP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500" b="1" i="0" u="none" strike="noStrike" cap="none" normalizeH="0" baseline="0" smtClean="0">
                          <a:ln>
                            <a:noFill/>
                          </a:ln>
                          <a:solidFill>
                            <a:srgbClr val="FFCC99"/>
                          </a:solidFill>
                          <a:effectLst/>
                          <a:latin typeface="Arial" charset="0"/>
                          <a:ea typeface="Times New Roman" pitchFamily="18" charset="0"/>
                          <a:cs typeface="Comic Sans MS" pitchFamily="66" charset="0"/>
                        </a:rPr>
                        <a:t>±20%</a:t>
                      </a:r>
                      <a:endParaRPr kumimoji="0" lang="en-GB" sz="2500" b="0" i="0" u="none" strike="noStrike" cap="none" normalizeH="0" baseline="0" smtClean="0">
                        <a:ln>
                          <a:noFill/>
                        </a:ln>
                        <a:solidFill>
                          <a:srgbClr val="FFCC99"/>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2620963">
                <a:tc>
                  <a:txBody>
                    <a:bodyPr/>
                    <a:lstStyle/>
                    <a:p>
                      <a:pPr marL="342900" marR="0" lvl="0" indent="-342900" algn="r" defTabSz="914400" rtl="0" eaLnBrk="1" fontAlgn="base" latinLnBrk="0" hangingPunct="1">
                        <a:lnSpc>
                          <a:spcPct val="100000"/>
                        </a:lnSpc>
                        <a:spcBef>
                          <a:spcPct val="0"/>
                        </a:spcBef>
                        <a:spcAft>
                          <a:spcPct val="0"/>
                        </a:spcAft>
                        <a:buClrTx/>
                        <a:buSzTx/>
                        <a:buFontTx/>
                        <a:buNone/>
                        <a:tabLst/>
                      </a:pPr>
                      <a:r>
                        <a:rPr kumimoji="0" lang="en-GB" sz="2500" b="1" i="1" u="none" strike="noStrike" cap="none" normalizeH="0" baseline="0" smtClean="0">
                          <a:ln>
                            <a:noFill/>
                          </a:ln>
                          <a:solidFill>
                            <a:srgbClr val="FFCC99"/>
                          </a:solidFill>
                          <a:effectLst/>
                          <a:latin typeface="Arial" charset="0"/>
                          <a:ea typeface="Times New Roman" pitchFamily="18" charset="0"/>
                          <a:cs typeface="Comic Sans MS" pitchFamily="66" charset="0"/>
                        </a:rPr>
                        <a:t>INDIRECT</a:t>
                      </a:r>
                      <a:br>
                        <a:rPr kumimoji="0" lang="en-GB" sz="2500" b="1" i="1" u="none" strike="noStrike" cap="none" normalizeH="0" baseline="0" smtClean="0">
                          <a:ln>
                            <a:noFill/>
                          </a:ln>
                          <a:solidFill>
                            <a:srgbClr val="FFCC99"/>
                          </a:solidFill>
                          <a:effectLst/>
                          <a:latin typeface="Arial" charset="0"/>
                          <a:ea typeface="Times New Roman" pitchFamily="18" charset="0"/>
                          <a:cs typeface="Comic Sans MS" pitchFamily="66" charset="0"/>
                        </a:rPr>
                      </a:br>
                      <a:r>
                        <a:rPr kumimoji="0" lang="en-GB" sz="2500" b="1" i="1" u="none" strike="noStrike" cap="none" normalizeH="0" baseline="0" smtClean="0">
                          <a:ln>
                            <a:noFill/>
                          </a:ln>
                          <a:solidFill>
                            <a:srgbClr val="FFCC99"/>
                          </a:solidFill>
                          <a:effectLst/>
                          <a:latin typeface="Arial" charset="0"/>
                          <a:ea typeface="Times New Roman" pitchFamily="18" charset="0"/>
                          <a:cs typeface="Comic Sans MS" pitchFamily="66" charset="0"/>
                        </a:rPr>
                        <a:t>COSTS</a:t>
                      </a: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ea typeface="Times New Roman" pitchFamily="18" charset="0"/>
                          <a:cs typeface="Comic Sans MS" pitchFamily="66" charset="0"/>
                        </a:rPr>
                        <a:t>Loss of injured worker’s production</a:t>
                      </a:r>
                      <a:endParaRPr kumimoji="0" lang="en-GB" sz="2000" b="0" i="0" u="none" strike="noStrike" cap="none" normalizeH="0" baseline="0" smtClean="0">
                        <a:ln>
                          <a:noFill/>
                        </a:ln>
                        <a:solidFill>
                          <a:schemeClr val="hlink"/>
                        </a:solidFill>
                        <a:effectLst/>
                        <a:latin typeface="Arial" charset="0"/>
                        <a:ea typeface="Times New Roman" pitchFamily="18" charset="0"/>
                        <a:cs typeface="Arial" charset="0"/>
                      </a:endParaRPr>
                    </a:p>
                    <a:p>
                      <a:pPr marL="342900" marR="0" lvl="0" indent="-342900" algn="l" defTabSz="914400" rtl="0" eaLnBrk="0" fontAlgn="base" latinLnBrk="0" hangingPunct="0">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ea typeface="Times New Roman" pitchFamily="18" charset="0"/>
                          <a:cs typeface="Comic Sans MS" pitchFamily="66" charset="0"/>
                        </a:rPr>
                        <a:t>Time lost by uninjured employees</a:t>
                      </a:r>
                      <a:endParaRPr kumimoji="0" lang="en-GB" sz="2000" b="0" i="0" u="none" strike="noStrike" cap="none" normalizeH="0" baseline="0" smtClean="0">
                        <a:ln>
                          <a:noFill/>
                        </a:ln>
                        <a:solidFill>
                          <a:schemeClr val="hlink"/>
                        </a:solidFill>
                        <a:effectLst/>
                        <a:latin typeface="Arial" charset="0"/>
                        <a:cs typeface="Arial" charset="0"/>
                      </a:endParaRPr>
                    </a:p>
                    <a:p>
                      <a:pPr marL="342900" marR="0" lvl="0" indent="-342900" algn="l" defTabSz="914400" rtl="0" eaLnBrk="0" fontAlgn="base" latinLnBrk="0" hangingPunct="0">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cs typeface="Times New Roman" pitchFamily="18" charset="0"/>
                        </a:rPr>
                        <a:t>Temporary re-placement</a:t>
                      </a:r>
                      <a:endParaRPr kumimoji="0" lang="en-GB" sz="2000" b="0" i="0" u="none" strike="noStrike" cap="none" normalizeH="0" baseline="0" smtClean="0">
                        <a:ln>
                          <a:noFill/>
                        </a:ln>
                        <a:solidFill>
                          <a:schemeClr val="hlink"/>
                        </a:solidFill>
                        <a:effectLst/>
                        <a:latin typeface="Arial" charset="0"/>
                        <a:cs typeface="Arial" charset="0"/>
                      </a:endParaRPr>
                    </a:p>
                    <a:p>
                      <a:pPr marL="342900" marR="0" lvl="0" indent="-342900" algn="l" defTabSz="914400" rtl="0" eaLnBrk="0" fontAlgn="base" latinLnBrk="0" hangingPunct="0">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cs typeface="Times New Roman" pitchFamily="18" charset="0"/>
                        </a:rPr>
                        <a:t>Training and re-training</a:t>
                      </a:r>
                      <a:endParaRPr kumimoji="0" lang="en-GB" sz="2000" b="0" i="0" u="none" strike="noStrike" cap="none" normalizeH="0" baseline="0" smtClean="0">
                        <a:ln>
                          <a:noFill/>
                        </a:ln>
                        <a:solidFill>
                          <a:schemeClr val="hlink"/>
                        </a:solidFill>
                        <a:effectLst/>
                        <a:latin typeface="Arial" charset="0"/>
                        <a:cs typeface="Arial" charset="0"/>
                      </a:endParaRPr>
                    </a:p>
                    <a:p>
                      <a:pPr marL="342900" marR="0" lvl="0" indent="-342900" algn="l" defTabSz="914400" rtl="0" eaLnBrk="0" fontAlgn="base" latinLnBrk="0" hangingPunct="0">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cs typeface="Times New Roman" pitchFamily="18" charset="0"/>
                        </a:rPr>
                        <a:t>Reporting and claims</a:t>
                      </a:r>
                      <a:endParaRPr kumimoji="0" lang="en-GB" sz="2000" b="0" i="0" u="none" strike="noStrike" cap="none" normalizeH="0" baseline="0" smtClean="0">
                        <a:ln>
                          <a:noFill/>
                        </a:ln>
                        <a:solidFill>
                          <a:schemeClr val="hlink"/>
                        </a:solidFill>
                        <a:effectLst/>
                        <a:latin typeface="Arial" charset="0"/>
                        <a:cs typeface="Arial" charset="0"/>
                      </a:endParaRPr>
                    </a:p>
                    <a:p>
                      <a:pPr marL="342900" marR="0" lvl="0" indent="-342900" algn="l" defTabSz="914400" rtl="0" eaLnBrk="0" fontAlgn="base" latinLnBrk="0" hangingPunct="0">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cs typeface="Times New Roman" pitchFamily="18" charset="0"/>
                        </a:rPr>
                        <a:t>Management time</a:t>
                      </a:r>
                      <a:endParaRPr kumimoji="0" lang="en-GB" sz="2000" b="0" i="0" u="none" strike="noStrike" cap="none" normalizeH="0" baseline="0" smtClean="0">
                        <a:ln>
                          <a:noFill/>
                        </a:ln>
                        <a:solidFill>
                          <a:schemeClr val="hlink"/>
                        </a:solidFill>
                        <a:effectLst/>
                        <a:latin typeface="Arial" charset="0"/>
                        <a:cs typeface="Arial" charset="0"/>
                      </a:endParaRPr>
                    </a:p>
                    <a:p>
                      <a:pPr marL="342900" marR="0" lvl="0" indent="-342900" algn="l" defTabSz="914400" rtl="0" eaLnBrk="0" fontAlgn="base" latinLnBrk="0" hangingPunct="0">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cs typeface="Times New Roman" pitchFamily="18" charset="0"/>
                        </a:rPr>
                        <a:t>Worker / management discussions</a:t>
                      </a:r>
                      <a:endParaRPr kumimoji="0" lang="en-GB" sz="2000" b="0" i="0" u="none" strike="noStrike" cap="none" normalizeH="0" baseline="0" smtClean="0">
                        <a:ln>
                          <a:noFill/>
                        </a:ln>
                        <a:solidFill>
                          <a:schemeClr val="hlink"/>
                        </a:solidFill>
                        <a:effectLst/>
                        <a:latin typeface="Arial" charset="0"/>
                        <a:cs typeface="Arial" charset="0"/>
                      </a:endParaRPr>
                    </a:p>
                    <a:p>
                      <a:pPr marL="342900" marR="0" lvl="0" indent="-342900" algn="l" defTabSz="914400" rtl="0" eaLnBrk="0" fontAlgn="base" latinLnBrk="0" hangingPunct="0">
                        <a:lnSpc>
                          <a:spcPct val="100000"/>
                        </a:lnSpc>
                        <a:spcBef>
                          <a:spcPct val="0"/>
                        </a:spcBef>
                        <a:spcAft>
                          <a:spcPct val="0"/>
                        </a:spcAft>
                        <a:buClr>
                          <a:srgbClr val="FFCC99"/>
                        </a:buClr>
                        <a:buSzTx/>
                        <a:buFont typeface="Wingdings" pitchFamily="2" charset="2"/>
                        <a:buChar char="w"/>
                        <a:tabLst>
                          <a:tab pos="261938" algn="l"/>
                        </a:tabLst>
                      </a:pPr>
                      <a:r>
                        <a:rPr kumimoji="0" lang="en-GB" sz="2000" b="0" i="0" u="none" strike="noStrike" cap="none" normalizeH="0" baseline="0" smtClean="0">
                          <a:ln>
                            <a:noFill/>
                          </a:ln>
                          <a:solidFill>
                            <a:schemeClr val="hlink"/>
                          </a:solidFill>
                          <a:effectLst/>
                          <a:latin typeface="Arial" charset="0"/>
                          <a:cs typeface="Times New Roman" pitchFamily="18" charset="0"/>
                        </a:rPr>
                        <a:t>Litigation processes</a:t>
                      </a:r>
                      <a:endParaRPr kumimoji="0" lang="en-GB" sz="2000" b="0" i="0" u="none" strike="noStrike" cap="none" normalizeH="0" baseline="0" smtClean="0">
                        <a:ln>
                          <a:noFill/>
                        </a:ln>
                        <a:solidFill>
                          <a:schemeClr val="hlink"/>
                        </a:solidFill>
                        <a:effectLst/>
                        <a:latin typeface="Arial"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500" b="1" i="0" u="none" strike="noStrike" cap="none" normalizeH="0" baseline="0" smtClean="0">
                          <a:ln>
                            <a:noFill/>
                          </a:ln>
                          <a:solidFill>
                            <a:srgbClr val="FFCC99"/>
                          </a:solidFill>
                          <a:effectLst/>
                          <a:latin typeface="Arial" charset="0"/>
                          <a:ea typeface="Times New Roman" pitchFamily="18" charset="0"/>
                          <a:cs typeface="Comic Sans MS" pitchFamily="66" charset="0"/>
                        </a:rPr>
                        <a:t>±80%</a:t>
                      </a:r>
                      <a:endParaRPr kumimoji="0" lang="en-GB" sz="2500" b="0" i="0" u="none" strike="noStrike" cap="none" normalizeH="0" baseline="0" smtClean="0">
                        <a:ln>
                          <a:noFill/>
                        </a:ln>
                        <a:solidFill>
                          <a:srgbClr val="FFCC99"/>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bl>
          </a:graphicData>
        </a:graphic>
      </p:graphicFrame>
      <p:pic>
        <p:nvPicPr>
          <p:cNvPr id="1203284" name="Picture 84" descr="safla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60363" y="238125"/>
            <a:ext cx="161925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20328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03269"/>
                                        </p:tgtEl>
                                        <p:attrNameLst>
                                          <p:attrName>style.visibility</p:attrName>
                                        </p:attrNameLst>
                                      </p:cBhvr>
                                      <p:to>
                                        <p:strVal val="visible"/>
                                      </p:to>
                                    </p:set>
                                  </p:childTnLst>
                                </p:cTn>
                              </p:par>
                            </p:childTnLst>
                          </p:cTn>
                        </p:par>
                        <p:par>
                          <p:cTn id="9" fill="hold" nodeType="afterGroup">
                            <p:stCondLst>
                              <p:cond delay="0"/>
                            </p:stCondLst>
                            <p:childTnLst>
                              <p:par>
                                <p:cTn id="10" presetID="10" presetClass="entr" presetSubtype="0" fill="hold" nodeType="afterEffect">
                                  <p:stCondLst>
                                    <p:cond delay="0"/>
                                  </p:stCondLst>
                                  <p:childTnLst>
                                    <p:set>
                                      <p:cBhvr>
                                        <p:cTn id="11" dur="1" fill="hold">
                                          <p:stCondLst>
                                            <p:cond delay="0"/>
                                          </p:stCondLst>
                                        </p:cTn>
                                        <p:tgtEl>
                                          <p:spTgt spid="1203270"/>
                                        </p:tgtEl>
                                        <p:attrNameLst>
                                          <p:attrName>style.visibility</p:attrName>
                                        </p:attrNameLst>
                                      </p:cBhvr>
                                      <p:to>
                                        <p:strVal val="visible"/>
                                      </p:to>
                                    </p:set>
                                    <p:animEffect transition="in" filter="fade">
                                      <p:cBhvr>
                                        <p:cTn id="12" dur="2000"/>
                                        <p:tgtEl>
                                          <p:spTgt spid="1203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3269"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6274" name="Rectangle 2"/>
          <p:cNvSpPr>
            <a:spLocks noGrp="1" noChangeArrowheads="1"/>
          </p:cNvSpPr>
          <p:nvPr>
            <p:ph type="title"/>
          </p:nvPr>
        </p:nvSpPr>
        <p:spPr/>
        <p:txBody>
          <a:bodyPr/>
          <a:lstStyle/>
          <a:p>
            <a:r>
              <a:rPr lang="en-ZA" sz="2400" b="0"/>
              <a:t>Cost of WRULDs V</a:t>
            </a:r>
            <a:br>
              <a:rPr lang="en-ZA" sz="2400" b="0"/>
            </a:br>
            <a:r>
              <a:rPr lang="en-ZA"/>
              <a:t>Prevention of WRULDs</a:t>
            </a:r>
            <a:endParaRPr lang="en-GB"/>
          </a:p>
        </p:txBody>
      </p:sp>
      <p:sp>
        <p:nvSpPr>
          <p:cNvPr id="1206275" name="Rectangle 3"/>
          <p:cNvSpPr>
            <a:spLocks noGrp="1" noChangeArrowheads="1"/>
          </p:cNvSpPr>
          <p:nvPr>
            <p:ph type="body" idx="1"/>
          </p:nvPr>
        </p:nvSpPr>
        <p:spPr/>
        <p:txBody>
          <a:bodyPr/>
          <a:lstStyle/>
          <a:p>
            <a:r>
              <a:rPr lang="en-ZA" b="1">
                <a:solidFill>
                  <a:srgbClr val="FFCC99"/>
                </a:solidFill>
              </a:rPr>
              <a:t>Prevention therefore very important!</a:t>
            </a:r>
          </a:p>
          <a:p>
            <a:r>
              <a:rPr lang="en-ZA"/>
              <a:t>Pain &amp; </a:t>
            </a:r>
            <a:r>
              <a:rPr lang="en-ZA">
                <a:sym typeface="Wingdings" pitchFamily="2" charset="2"/>
              </a:rPr>
              <a:t> fatigue</a:t>
            </a:r>
          </a:p>
          <a:p>
            <a:pPr lvl="1"/>
            <a:r>
              <a:rPr lang="en-ZA">
                <a:sym typeface="Wingdings" pitchFamily="2" charset="2"/>
              </a:rPr>
              <a:t> production ( error rate, output, sick leave, absenteeism)</a:t>
            </a:r>
          </a:p>
          <a:p>
            <a:r>
              <a:rPr lang="en-ZA">
                <a:sym typeface="Wingdings" pitchFamily="2" charset="2"/>
              </a:rPr>
              <a:t>Pain &amp; disability</a:t>
            </a:r>
          </a:p>
          <a:p>
            <a:pPr lvl="1"/>
            <a:r>
              <a:rPr lang="en-ZA">
                <a:sym typeface="Wingdings" pitchFamily="2" charset="2"/>
              </a:rPr>
              <a:t>Early retirement</a:t>
            </a:r>
          </a:p>
          <a:p>
            <a:r>
              <a:rPr lang="en-ZA">
                <a:sym typeface="Wingdings" pitchFamily="2" charset="2"/>
              </a:rPr>
              <a:t>Compensation Claims</a:t>
            </a:r>
          </a:p>
          <a:p>
            <a:pPr lvl="1"/>
            <a:endParaRPr lang="en-ZA">
              <a:sym typeface="Wingdings" pitchFamily="2" charset="2"/>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5538" name="Rectangle 2"/>
          <p:cNvSpPr>
            <a:spLocks noChangeArrowheads="1"/>
          </p:cNvSpPr>
          <p:nvPr/>
        </p:nvSpPr>
        <p:spPr bwMode="auto">
          <a:xfrm>
            <a:off x="355600" y="188913"/>
            <a:ext cx="7967663" cy="1195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ZA" sz="3000" b="1">
                <a:solidFill>
                  <a:srgbClr val="FFCC99"/>
                </a:solidFill>
                <a:latin typeface="Verdana" pitchFamily="34" charset="0"/>
              </a:rPr>
              <a:t>Case study:</a:t>
            </a:r>
            <a:br>
              <a:rPr lang="en-ZA" sz="3000" b="1">
                <a:solidFill>
                  <a:srgbClr val="FFCC99"/>
                </a:solidFill>
                <a:latin typeface="Verdana" pitchFamily="34" charset="0"/>
              </a:rPr>
            </a:br>
            <a:r>
              <a:rPr lang="en-ZA" sz="3000" b="1">
                <a:solidFill>
                  <a:srgbClr val="FFCC99"/>
                </a:solidFill>
                <a:latin typeface="Verdana" pitchFamily="34" charset="0"/>
              </a:rPr>
              <a:t>Symptoms - 45-year-old lady with…</a:t>
            </a:r>
            <a:endParaRPr lang="en-GB" sz="3000" b="1">
              <a:solidFill>
                <a:srgbClr val="FFCC99"/>
              </a:solidFill>
              <a:latin typeface="Verdana" pitchFamily="34" charset="0"/>
            </a:endParaRPr>
          </a:p>
        </p:txBody>
      </p:sp>
      <p:sp>
        <p:nvSpPr>
          <p:cNvPr id="1345539" name="Rectangle 3"/>
          <p:cNvSpPr>
            <a:spLocks noChangeArrowheads="1"/>
          </p:cNvSpPr>
          <p:nvPr/>
        </p:nvSpPr>
        <p:spPr bwMode="auto">
          <a:xfrm>
            <a:off x="1403350" y="1412875"/>
            <a:ext cx="5400675" cy="460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80000"/>
              </a:lnSpc>
              <a:spcBef>
                <a:spcPct val="40000"/>
              </a:spcBef>
              <a:buClr>
                <a:srgbClr val="FFCC99"/>
              </a:buClr>
              <a:buFontTx/>
              <a:buChar char="•"/>
            </a:pPr>
            <a:endParaRPr lang="en-ZA" sz="2500">
              <a:solidFill>
                <a:schemeClr val="hlink"/>
              </a:solidFill>
              <a:latin typeface="Verdana" pitchFamily="34" charset="0"/>
            </a:endParaRPr>
          </a:p>
          <a:p>
            <a:pPr marL="342900" indent="-342900">
              <a:lnSpc>
                <a:spcPct val="80000"/>
              </a:lnSpc>
              <a:spcBef>
                <a:spcPct val="40000"/>
              </a:spcBef>
              <a:buClr>
                <a:srgbClr val="FFCC99"/>
              </a:buClr>
              <a:buFontTx/>
              <a:buChar char="•"/>
            </a:pPr>
            <a:r>
              <a:rPr lang="en-ZA" sz="2500">
                <a:solidFill>
                  <a:schemeClr val="hlink"/>
                </a:solidFill>
                <a:latin typeface="Verdana" pitchFamily="34" charset="0"/>
              </a:rPr>
              <a:t>Burning sensation</a:t>
            </a:r>
          </a:p>
          <a:p>
            <a:pPr marL="342900" indent="-342900">
              <a:lnSpc>
                <a:spcPct val="80000"/>
              </a:lnSpc>
              <a:spcBef>
                <a:spcPct val="40000"/>
              </a:spcBef>
              <a:buClr>
                <a:srgbClr val="FFCC99"/>
              </a:buClr>
              <a:buFontTx/>
              <a:buChar char="•"/>
            </a:pPr>
            <a:r>
              <a:rPr lang="en-ZA" sz="2500">
                <a:solidFill>
                  <a:schemeClr val="hlink"/>
                </a:solidFill>
                <a:latin typeface="Verdana" pitchFamily="34" charset="0"/>
              </a:rPr>
              <a:t>Fatiguability</a:t>
            </a:r>
          </a:p>
          <a:p>
            <a:pPr marL="342900" indent="-342900">
              <a:lnSpc>
                <a:spcPct val="80000"/>
              </a:lnSpc>
              <a:spcBef>
                <a:spcPct val="40000"/>
              </a:spcBef>
              <a:buClr>
                <a:srgbClr val="FFCC99"/>
              </a:buClr>
              <a:buFontTx/>
              <a:buChar char="•"/>
            </a:pPr>
            <a:r>
              <a:rPr lang="en-ZA" sz="2500">
                <a:solidFill>
                  <a:schemeClr val="hlink"/>
                </a:solidFill>
                <a:latin typeface="Verdana" pitchFamily="34" charset="0"/>
              </a:rPr>
              <a:t>Loss of grip strength</a:t>
            </a:r>
          </a:p>
          <a:p>
            <a:pPr marL="342900" indent="-342900">
              <a:lnSpc>
                <a:spcPct val="80000"/>
              </a:lnSpc>
              <a:spcBef>
                <a:spcPct val="40000"/>
              </a:spcBef>
              <a:buClr>
                <a:srgbClr val="FFCC99"/>
              </a:buClr>
              <a:buFontTx/>
              <a:buChar char="•"/>
            </a:pPr>
            <a:r>
              <a:rPr lang="en-ZA" sz="2500">
                <a:solidFill>
                  <a:schemeClr val="hlink"/>
                </a:solidFill>
                <a:latin typeface="Verdana" pitchFamily="34" charset="0"/>
              </a:rPr>
              <a:t>Loss of normal sensation</a:t>
            </a:r>
          </a:p>
          <a:p>
            <a:pPr marL="342900" indent="-342900">
              <a:lnSpc>
                <a:spcPct val="80000"/>
              </a:lnSpc>
              <a:spcBef>
                <a:spcPct val="40000"/>
              </a:spcBef>
              <a:buClr>
                <a:srgbClr val="FFCC99"/>
              </a:buClr>
              <a:buFontTx/>
              <a:buChar char="•"/>
            </a:pPr>
            <a:r>
              <a:rPr lang="en-ZA" sz="2500">
                <a:solidFill>
                  <a:schemeClr val="hlink"/>
                </a:solidFill>
                <a:latin typeface="Verdana" pitchFamily="34" charset="0"/>
              </a:rPr>
              <a:t>Muscle spasm</a:t>
            </a:r>
          </a:p>
          <a:p>
            <a:pPr marL="342900" indent="-342900">
              <a:lnSpc>
                <a:spcPct val="80000"/>
              </a:lnSpc>
              <a:spcBef>
                <a:spcPct val="40000"/>
              </a:spcBef>
              <a:buClr>
                <a:srgbClr val="FFCC99"/>
              </a:buClr>
              <a:buFontTx/>
              <a:buChar char="•"/>
            </a:pPr>
            <a:r>
              <a:rPr lang="en-ZA" sz="2500">
                <a:solidFill>
                  <a:schemeClr val="hlink"/>
                </a:solidFill>
                <a:latin typeface="Verdana" pitchFamily="34" charset="0"/>
              </a:rPr>
              <a:t>Muscle weakness</a:t>
            </a:r>
          </a:p>
          <a:p>
            <a:pPr marL="342900" indent="-342900">
              <a:lnSpc>
                <a:spcPct val="80000"/>
              </a:lnSpc>
              <a:spcBef>
                <a:spcPct val="40000"/>
              </a:spcBef>
              <a:buClr>
                <a:srgbClr val="FFCC99"/>
              </a:buClr>
              <a:buFontTx/>
              <a:buChar char="•"/>
            </a:pPr>
            <a:r>
              <a:rPr lang="en-ZA" sz="2500">
                <a:solidFill>
                  <a:schemeClr val="hlink"/>
                </a:solidFill>
                <a:latin typeface="Verdana" pitchFamily="34" charset="0"/>
              </a:rPr>
              <a:t>Pain</a:t>
            </a:r>
          </a:p>
          <a:p>
            <a:pPr marL="342900" indent="-342900">
              <a:lnSpc>
                <a:spcPct val="80000"/>
              </a:lnSpc>
              <a:spcBef>
                <a:spcPct val="40000"/>
              </a:spcBef>
              <a:buClr>
                <a:srgbClr val="FFCC99"/>
              </a:buClr>
              <a:buFontTx/>
              <a:buChar char="•"/>
            </a:pPr>
            <a:r>
              <a:rPr lang="en-ZA" sz="2500">
                <a:solidFill>
                  <a:schemeClr val="hlink"/>
                </a:solidFill>
                <a:latin typeface="Verdana" pitchFamily="34" charset="0"/>
              </a:rPr>
              <a:t>Paraesthesia (tingling)</a:t>
            </a:r>
          </a:p>
          <a:p>
            <a:pPr marL="342900" indent="-342900">
              <a:lnSpc>
                <a:spcPct val="80000"/>
              </a:lnSpc>
              <a:spcBef>
                <a:spcPct val="40000"/>
              </a:spcBef>
              <a:buClr>
                <a:srgbClr val="FFCC99"/>
              </a:buClr>
              <a:buFontTx/>
              <a:buChar char="•"/>
            </a:pPr>
            <a:r>
              <a:rPr lang="en-ZA" sz="2500">
                <a:solidFill>
                  <a:schemeClr val="hlink"/>
                </a:solidFill>
                <a:latin typeface="Verdana" pitchFamily="34" charset="0"/>
              </a:rPr>
              <a:t>Sensation of cold</a:t>
            </a:r>
          </a:p>
          <a:p>
            <a:pPr marL="342900" indent="-342900">
              <a:lnSpc>
                <a:spcPct val="80000"/>
              </a:lnSpc>
              <a:spcBef>
                <a:spcPct val="40000"/>
              </a:spcBef>
              <a:buClr>
                <a:srgbClr val="FFCC99"/>
              </a:buClr>
              <a:buFontTx/>
              <a:buChar char="•"/>
            </a:pPr>
            <a:r>
              <a:rPr lang="en-ZA" sz="2500">
                <a:solidFill>
                  <a:schemeClr val="hlink"/>
                </a:solidFill>
                <a:latin typeface="Verdana" pitchFamily="34" charset="0"/>
              </a:rPr>
              <a:t>Swelling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455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5" presetClass="entr" presetSubtype="0" fill="hold" nodeType="clickEffect">
                                  <p:stCondLst>
                                    <p:cond delay="0"/>
                                  </p:stCondLst>
                                  <p:childTnLst>
                                    <p:set>
                                      <p:cBhvr>
                                        <p:cTn id="10" dur="1" fill="hold">
                                          <p:stCondLst>
                                            <p:cond delay="0"/>
                                          </p:stCondLst>
                                        </p:cTn>
                                        <p:tgtEl>
                                          <p:spTgt spid="1345539">
                                            <p:txEl>
                                              <p:pRg st="1" end="1"/>
                                            </p:txEl>
                                          </p:spTgt>
                                        </p:tgtEl>
                                        <p:attrNameLst>
                                          <p:attrName>style.visibility</p:attrName>
                                        </p:attrNameLst>
                                      </p:cBhvr>
                                      <p:to>
                                        <p:strVal val="visible"/>
                                      </p:to>
                                    </p:set>
                                    <p:anim calcmode="lin" valueType="num">
                                      <p:cBhvr>
                                        <p:cTn id="11" dur="1000" fill="hold"/>
                                        <p:tgtEl>
                                          <p:spTgt spid="1345539">
                                            <p:txEl>
                                              <p:pRg st="1" end="1"/>
                                            </p:txEl>
                                          </p:spTgt>
                                        </p:tgtEl>
                                        <p:attrNameLst>
                                          <p:attrName>ppt_w</p:attrName>
                                        </p:attrNameLst>
                                      </p:cBhvr>
                                      <p:tavLst>
                                        <p:tav tm="0">
                                          <p:val>
                                            <p:strVal val="#ppt_w*0.70"/>
                                          </p:val>
                                        </p:tav>
                                        <p:tav tm="100000">
                                          <p:val>
                                            <p:strVal val="#ppt_w"/>
                                          </p:val>
                                        </p:tav>
                                      </p:tavLst>
                                    </p:anim>
                                    <p:anim calcmode="lin" valueType="num">
                                      <p:cBhvr>
                                        <p:cTn id="12" dur="1000" fill="hold"/>
                                        <p:tgtEl>
                                          <p:spTgt spid="1345539">
                                            <p:txEl>
                                              <p:pRg st="1" end="1"/>
                                            </p:txEl>
                                          </p:spTgt>
                                        </p:tgtEl>
                                        <p:attrNameLst>
                                          <p:attrName>ppt_h</p:attrName>
                                        </p:attrNameLst>
                                      </p:cBhvr>
                                      <p:tavLst>
                                        <p:tav tm="0">
                                          <p:val>
                                            <p:strVal val="#ppt_h"/>
                                          </p:val>
                                        </p:tav>
                                        <p:tav tm="100000">
                                          <p:val>
                                            <p:strVal val="#ppt_h"/>
                                          </p:val>
                                        </p:tav>
                                      </p:tavLst>
                                    </p:anim>
                                    <p:animEffect transition="in" filter="fade">
                                      <p:cBhvr>
                                        <p:cTn id="13" dur="1000"/>
                                        <p:tgtEl>
                                          <p:spTgt spid="1345539">
                                            <p:txEl>
                                              <p:pRg st="1" end="1"/>
                                            </p:txEl>
                                          </p:spTgt>
                                        </p:tgtEl>
                                      </p:cBhvr>
                                    </p:animEffect>
                                  </p:childTnLst>
                                </p:cTn>
                              </p:par>
                              <p:par>
                                <p:cTn id="14" presetID="55" presetClass="entr" presetSubtype="0" fill="hold" nodeType="withEffect">
                                  <p:stCondLst>
                                    <p:cond delay="1500"/>
                                  </p:stCondLst>
                                  <p:childTnLst>
                                    <p:set>
                                      <p:cBhvr>
                                        <p:cTn id="15" dur="1" fill="hold">
                                          <p:stCondLst>
                                            <p:cond delay="0"/>
                                          </p:stCondLst>
                                        </p:cTn>
                                        <p:tgtEl>
                                          <p:spTgt spid="1345539">
                                            <p:txEl>
                                              <p:pRg st="2" end="2"/>
                                            </p:txEl>
                                          </p:spTgt>
                                        </p:tgtEl>
                                        <p:attrNameLst>
                                          <p:attrName>style.visibility</p:attrName>
                                        </p:attrNameLst>
                                      </p:cBhvr>
                                      <p:to>
                                        <p:strVal val="visible"/>
                                      </p:to>
                                    </p:set>
                                    <p:anim calcmode="lin" valueType="num">
                                      <p:cBhvr>
                                        <p:cTn id="16" dur="1000" fill="hold"/>
                                        <p:tgtEl>
                                          <p:spTgt spid="1345539">
                                            <p:txEl>
                                              <p:pRg st="2" end="2"/>
                                            </p:txEl>
                                          </p:spTgt>
                                        </p:tgtEl>
                                        <p:attrNameLst>
                                          <p:attrName>ppt_w</p:attrName>
                                        </p:attrNameLst>
                                      </p:cBhvr>
                                      <p:tavLst>
                                        <p:tav tm="0">
                                          <p:val>
                                            <p:strVal val="#ppt_w*0.70"/>
                                          </p:val>
                                        </p:tav>
                                        <p:tav tm="100000">
                                          <p:val>
                                            <p:strVal val="#ppt_w"/>
                                          </p:val>
                                        </p:tav>
                                      </p:tavLst>
                                    </p:anim>
                                    <p:anim calcmode="lin" valueType="num">
                                      <p:cBhvr>
                                        <p:cTn id="17" dur="1000" fill="hold"/>
                                        <p:tgtEl>
                                          <p:spTgt spid="1345539">
                                            <p:txEl>
                                              <p:pRg st="2" end="2"/>
                                            </p:txEl>
                                          </p:spTgt>
                                        </p:tgtEl>
                                        <p:attrNameLst>
                                          <p:attrName>ppt_h</p:attrName>
                                        </p:attrNameLst>
                                      </p:cBhvr>
                                      <p:tavLst>
                                        <p:tav tm="0">
                                          <p:val>
                                            <p:strVal val="#ppt_h"/>
                                          </p:val>
                                        </p:tav>
                                        <p:tav tm="100000">
                                          <p:val>
                                            <p:strVal val="#ppt_h"/>
                                          </p:val>
                                        </p:tav>
                                      </p:tavLst>
                                    </p:anim>
                                    <p:animEffect transition="in" filter="fade">
                                      <p:cBhvr>
                                        <p:cTn id="18" dur="1000"/>
                                        <p:tgtEl>
                                          <p:spTgt spid="1345539">
                                            <p:txEl>
                                              <p:pRg st="2" end="2"/>
                                            </p:txEl>
                                          </p:spTgt>
                                        </p:tgtEl>
                                      </p:cBhvr>
                                    </p:animEffect>
                                  </p:childTnLst>
                                </p:cTn>
                              </p:par>
                              <p:par>
                                <p:cTn id="19" presetID="55" presetClass="entr" presetSubtype="0" fill="hold" nodeType="withEffect">
                                  <p:stCondLst>
                                    <p:cond delay="1500"/>
                                  </p:stCondLst>
                                  <p:childTnLst>
                                    <p:set>
                                      <p:cBhvr>
                                        <p:cTn id="20" dur="1" fill="hold">
                                          <p:stCondLst>
                                            <p:cond delay="0"/>
                                          </p:stCondLst>
                                        </p:cTn>
                                        <p:tgtEl>
                                          <p:spTgt spid="1345539">
                                            <p:txEl>
                                              <p:pRg st="3" end="3"/>
                                            </p:txEl>
                                          </p:spTgt>
                                        </p:tgtEl>
                                        <p:attrNameLst>
                                          <p:attrName>style.visibility</p:attrName>
                                        </p:attrNameLst>
                                      </p:cBhvr>
                                      <p:to>
                                        <p:strVal val="visible"/>
                                      </p:to>
                                    </p:set>
                                    <p:anim calcmode="lin" valueType="num">
                                      <p:cBhvr>
                                        <p:cTn id="21" dur="1000" fill="hold"/>
                                        <p:tgtEl>
                                          <p:spTgt spid="1345539">
                                            <p:txEl>
                                              <p:pRg st="3" end="3"/>
                                            </p:txEl>
                                          </p:spTgt>
                                        </p:tgtEl>
                                        <p:attrNameLst>
                                          <p:attrName>ppt_w</p:attrName>
                                        </p:attrNameLst>
                                      </p:cBhvr>
                                      <p:tavLst>
                                        <p:tav tm="0">
                                          <p:val>
                                            <p:strVal val="#ppt_w*0.70"/>
                                          </p:val>
                                        </p:tav>
                                        <p:tav tm="100000">
                                          <p:val>
                                            <p:strVal val="#ppt_w"/>
                                          </p:val>
                                        </p:tav>
                                      </p:tavLst>
                                    </p:anim>
                                    <p:anim calcmode="lin" valueType="num">
                                      <p:cBhvr>
                                        <p:cTn id="22" dur="1000" fill="hold"/>
                                        <p:tgtEl>
                                          <p:spTgt spid="1345539">
                                            <p:txEl>
                                              <p:pRg st="3" end="3"/>
                                            </p:txEl>
                                          </p:spTgt>
                                        </p:tgtEl>
                                        <p:attrNameLst>
                                          <p:attrName>ppt_h</p:attrName>
                                        </p:attrNameLst>
                                      </p:cBhvr>
                                      <p:tavLst>
                                        <p:tav tm="0">
                                          <p:val>
                                            <p:strVal val="#ppt_h"/>
                                          </p:val>
                                        </p:tav>
                                        <p:tav tm="100000">
                                          <p:val>
                                            <p:strVal val="#ppt_h"/>
                                          </p:val>
                                        </p:tav>
                                      </p:tavLst>
                                    </p:anim>
                                    <p:animEffect transition="in" filter="fade">
                                      <p:cBhvr>
                                        <p:cTn id="23" dur="1000"/>
                                        <p:tgtEl>
                                          <p:spTgt spid="1345539">
                                            <p:txEl>
                                              <p:pRg st="3" end="3"/>
                                            </p:txEl>
                                          </p:spTgt>
                                        </p:tgtEl>
                                      </p:cBhvr>
                                    </p:animEffect>
                                  </p:childTnLst>
                                </p:cTn>
                              </p:par>
                              <p:par>
                                <p:cTn id="24" presetID="55" presetClass="entr" presetSubtype="0" fill="hold" nodeType="withEffect">
                                  <p:stCondLst>
                                    <p:cond delay="1500"/>
                                  </p:stCondLst>
                                  <p:childTnLst>
                                    <p:set>
                                      <p:cBhvr>
                                        <p:cTn id="25" dur="1" fill="hold">
                                          <p:stCondLst>
                                            <p:cond delay="0"/>
                                          </p:stCondLst>
                                        </p:cTn>
                                        <p:tgtEl>
                                          <p:spTgt spid="1345539">
                                            <p:txEl>
                                              <p:pRg st="4" end="4"/>
                                            </p:txEl>
                                          </p:spTgt>
                                        </p:tgtEl>
                                        <p:attrNameLst>
                                          <p:attrName>style.visibility</p:attrName>
                                        </p:attrNameLst>
                                      </p:cBhvr>
                                      <p:to>
                                        <p:strVal val="visible"/>
                                      </p:to>
                                    </p:set>
                                    <p:anim calcmode="lin" valueType="num">
                                      <p:cBhvr>
                                        <p:cTn id="26" dur="1000" fill="hold"/>
                                        <p:tgtEl>
                                          <p:spTgt spid="1345539">
                                            <p:txEl>
                                              <p:pRg st="4" end="4"/>
                                            </p:txEl>
                                          </p:spTgt>
                                        </p:tgtEl>
                                        <p:attrNameLst>
                                          <p:attrName>ppt_w</p:attrName>
                                        </p:attrNameLst>
                                      </p:cBhvr>
                                      <p:tavLst>
                                        <p:tav tm="0">
                                          <p:val>
                                            <p:strVal val="#ppt_w*0.70"/>
                                          </p:val>
                                        </p:tav>
                                        <p:tav tm="100000">
                                          <p:val>
                                            <p:strVal val="#ppt_w"/>
                                          </p:val>
                                        </p:tav>
                                      </p:tavLst>
                                    </p:anim>
                                    <p:anim calcmode="lin" valueType="num">
                                      <p:cBhvr>
                                        <p:cTn id="27" dur="1000" fill="hold"/>
                                        <p:tgtEl>
                                          <p:spTgt spid="1345539">
                                            <p:txEl>
                                              <p:pRg st="4" end="4"/>
                                            </p:txEl>
                                          </p:spTgt>
                                        </p:tgtEl>
                                        <p:attrNameLst>
                                          <p:attrName>ppt_h</p:attrName>
                                        </p:attrNameLst>
                                      </p:cBhvr>
                                      <p:tavLst>
                                        <p:tav tm="0">
                                          <p:val>
                                            <p:strVal val="#ppt_h"/>
                                          </p:val>
                                        </p:tav>
                                        <p:tav tm="100000">
                                          <p:val>
                                            <p:strVal val="#ppt_h"/>
                                          </p:val>
                                        </p:tav>
                                      </p:tavLst>
                                    </p:anim>
                                    <p:animEffect transition="in" filter="fade">
                                      <p:cBhvr>
                                        <p:cTn id="28" dur="1000"/>
                                        <p:tgtEl>
                                          <p:spTgt spid="1345539">
                                            <p:txEl>
                                              <p:pRg st="4" end="4"/>
                                            </p:txEl>
                                          </p:spTgt>
                                        </p:tgtEl>
                                      </p:cBhvr>
                                    </p:animEffect>
                                  </p:childTnLst>
                                </p:cTn>
                              </p:par>
                              <p:par>
                                <p:cTn id="29" presetID="55" presetClass="entr" presetSubtype="0" fill="hold" nodeType="withEffect">
                                  <p:stCondLst>
                                    <p:cond delay="1500"/>
                                  </p:stCondLst>
                                  <p:childTnLst>
                                    <p:set>
                                      <p:cBhvr>
                                        <p:cTn id="30" dur="1" fill="hold">
                                          <p:stCondLst>
                                            <p:cond delay="0"/>
                                          </p:stCondLst>
                                        </p:cTn>
                                        <p:tgtEl>
                                          <p:spTgt spid="1345539">
                                            <p:txEl>
                                              <p:pRg st="5" end="5"/>
                                            </p:txEl>
                                          </p:spTgt>
                                        </p:tgtEl>
                                        <p:attrNameLst>
                                          <p:attrName>style.visibility</p:attrName>
                                        </p:attrNameLst>
                                      </p:cBhvr>
                                      <p:to>
                                        <p:strVal val="visible"/>
                                      </p:to>
                                    </p:set>
                                    <p:anim calcmode="lin" valueType="num">
                                      <p:cBhvr>
                                        <p:cTn id="31" dur="1000" fill="hold"/>
                                        <p:tgtEl>
                                          <p:spTgt spid="1345539">
                                            <p:txEl>
                                              <p:pRg st="5" end="5"/>
                                            </p:txEl>
                                          </p:spTgt>
                                        </p:tgtEl>
                                        <p:attrNameLst>
                                          <p:attrName>ppt_w</p:attrName>
                                        </p:attrNameLst>
                                      </p:cBhvr>
                                      <p:tavLst>
                                        <p:tav tm="0">
                                          <p:val>
                                            <p:strVal val="#ppt_w*0.70"/>
                                          </p:val>
                                        </p:tav>
                                        <p:tav tm="100000">
                                          <p:val>
                                            <p:strVal val="#ppt_w"/>
                                          </p:val>
                                        </p:tav>
                                      </p:tavLst>
                                    </p:anim>
                                    <p:anim calcmode="lin" valueType="num">
                                      <p:cBhvr>
                                        <p:cTn id="32" dur="1000" fill="hold"/>
                                        <p:tgtEl>
                                          <p:spTgt spid="1345539">
                                            <p:txEl>
                                              <p:pRg st="5" end="5"/>
                                            </p:txEl>
                                          </p:spTgt>
                                        </p:tgtEl>
                                        <p:attrNameLst>
                                          <p:attrName>ppt_h</p:attrName>
                                        </p:attrNameLst>
                                      </p:cBhvr>
                                      <p:tavLst>
                                        <p:tav tm="0">
                                          <p:val>
                                            <p:strVal val="#ppt_h"/>
                                          </p:val>
                                        </p:tav>
                                        <p:tav tm="100000">
                                          <p:val>
                                            <p:strVal val="#ppt_h"/>
                                          </p:val>
                                        </p:tav>
                                      </p:tavLst>
                                    </p:anim>
                                    <p:animEffect transition="in" filter="fade">
                                      <p:cBhvr>
                                        <p:cTn id="33" dur="1000"/>
                                        <p:tgtEl>
                                          <p:spTgt spid="1345539">
                                            <p:txEl>
                                              <p:pRg st="5" end="5"/>
                                            </p:txEl>
                                          </p:spTgt>
                                        </p:tgtEl>
                                      </p:cBhvr>
                                    </p:animEffect>
                                  </p:childTnLst>
                                </p:cTn>
                              </p:par>
                              <p:par>
                                <p:cTn id="34" presetID="55" presetClass="entr" presetSubtype="0" fill="hold" nodeType="withEffect">
                                  <p:stCondLst>
                                    <p:cond delay="1500"/>
                                  </p:stCondLst>
                                  <p:childTnLst>
                                    <p:set>
                                      <p:cBhvr>
                                        <p:cTn id="35" dur="1" fill="hold">
                                          <p:stCondLst>
                                            <p:cond delay="0"/>
                                          </p:stCondLst>
                                        </p:cTn>
                                        <p:tgtEl>
                                          <p:spTgt spid="1345539">
                                            <p:txEl>
                                              <p:pRg st="6" end="6"/>
                                            </p:txEl>
                                          </p:spTgt>
                                        </p:tgtEl>
                                        <p:attrNameLst>
                                          <p:attrName>style.visibility</p:attrName>
                                        </p:attrNameLst>
                                      </p:cBhvr>
                                      <p:to>
                                        <p:strVal val="visible"/>
                                      </p:to>
                                    </p:set>
                                    <p:anim calcmode="lin" valueType="num">
                                      <p:cBhvr>
                                        <p:cTn id="36" dur="1000" fill="hold"/>
                                        <p:tgtEl>
                                          <p:spTgt spid="1345539">
                                            <p:txEl>
                                              <p:pRg st="6" end="6"/>
                                            </p:txEl>
                                          </p:spTgt>
                                        </p:tgtEl>
                                        <p:attrNameLst>
                                          <p:attrName>ppt_w</p:attrName>
                                        </p:attrNameLst>
                                      </p:cBhvr>
                                      <p:tavLst>
                                        <p:tav tm="0">
                                          <p:val>
                                            <p:strVal val="#ppt_w*0.70"/>
                                          </p:val>
                                        </p:tav>
                                        <p:tav tm="100000">
                                          <p:val>
                                            <p:strVal val="#ppt_w"/>
                                          </p:val>
                                        </p:tav>
                                      </p:tavLst>
                                    </p:anim>
                                    <p:anim calcmode="lin" valueType="num">
                                      <p:cBhvr>
                                        <p:cTn id="37" dur="1000" fill="hold"/>
                                        <p:tgtEl>
                                          <p:spTgt spid="1345539">
                                            <p:txEl>
                                              <p:pRg st="6" end="6"/>
                                            </p:txEl>
                                          </p:spTgt>
                                        </p:tgtEl>
                                        <p:attrNameLst>
                                          <p:attrName>ppt_h</p:attrName>
                                        </p:attrNameLst>
                                      </p:cBhvr>
                                      <p:tavLst>
                                        <p:tav tm="0">
                                          <p:val>
                                            <p:strVal val="#ppt_h"/>
                                          </p:val>
                                        </p:tav>
                                        <p:tav tm="100000">
                                          <p:val>
                                            <p:strVal val="#ppt_h"/>
                                          </p:val>
                                        </p:tav>
                                      </p:tavLst>
                                    </p:anim>
                                    <p:animEffect transition="in" filter="fade">
                                      <p:cBhvr>
                                        <p:cTn id="38" dur="1000"/>
                                        <p:tgtEl>
                                          <p:spTgt spid="1345539">
                                            <p:txEl>
                                              <p:pRg st="6" end="6"/>
                                            </p:txEl>
                                          </p:spTgt>
                                        </p:tgtEl>
                                      </p:cBhvr>
                                    </p:animEffect>
                                  </p:childTnLst>
                                </p:cTn>
                              </p:par>
                              <p:par>
                                <p:cTn id="39" presetID="55" presetClass="entr" presetSubtype="0" fill="hold" nodeType="withEffect">
                                  <p:stCondLst>
                                    <p:cond delay="1500"/>
                                  </p:stCondLst>
                                  <p:childTnLst>
                                    <p:set>
                                      <p:cBhvr>
                                        <p:cTn id="40" dur="1" fill="hold">
                                          <p:stCondLst>
                                            <p:cond delay="0"/>
                                          </p:stCondLst>
                                        </p:cTn>
                                        <p:tgtEl>
                                          <p:spTgt spid="1345539">
                                            <p:txEl>
                                              <p:pRg st="7" end="7"/>
                                            </p:txEl>
                                          </p:spTgt>
                                        </p:tgtEl>
                                        <p:attrNameLst>
                                          <p:attrName>style.visibility</p:attrName>
                                        </p:attrNameLst>
                                      </p:cBhvr>
                                      <p:to>
                                        <p:strVal val="visible"/>
                                      </p:to>
                                    </p:set>
                                    <p:anim calcmode="lin" valueType="num">
                                      <p:cBhvr>
                                        <p:cTn id="41" dur="1000" fill="hold"/>
                                        <p:tgtEl>
                                          <p:spTgt spid="1345539">
                                            <p:txEl>
                                              <p:pRg st="7" end="7"/>
                                            </p:txEl>
                                          </p:spTgt>
                                        </p:tgtEl>
                                        <p:attrNameLst>
                                          <p:attrName>ppt_w</p:attrName>
                                        </p:attrNameLst>
                                      </p:cBhvr>
                                      <p:tavLst>
                                        <p:tav tm="0">
                                          <p:val>
                                            <p:strVal val="#ppt_w*0.70"/>
                                          </p:val>
                                        </p:tav>
                                        <p:tav tm="100000">
                                          <p:val>
                                            <p:strVal val="#ppt_w"/>
                                          </p:val>
                                        </p:tav>
                                      </p:tavLst>
                                    </p:anim>
                                    <p:anim calcmode="lin" valueType="num">
                                      <p:cBhvr>
                                        <p:cTn id="42" dur="1000" fill="hold"/>
                                        <p:tgtEl>
                                          <p:spTgt spid="1345539">
                                            <p:txEl>
                                              <p:pRg st="7" end="7"/>
                                            </p:txEl>
                                          </p:spTgt>
                                        </p:tgtEl>
                                        <p:attrNameLst>
                                          <p:attrName>ppt_h</p:attrName>
                                        </p:attrNameLst>
                                      </p:cBhvr>
                                      <p:tavLst>
                                        <p:tav tm="0">
                                          <p:val>
                                            <p:strVal val="#ppt_h"/>
                                          </p:val>
                                        </p:tav>
                                        <p:tav tm="100000">
                                          <p:val>
                                            <p:strVal val="#ppt_h"/>
                                          </p:val>
                                        </p:tav>
                                      </p:tavLst>
                                    </p:anim>
                                    <p:animEffect transition="in" filter="fade">
                                      <p:cBhvr>
                                        <p:cTn id="43" dur="1000"/>
                                        <p:tgtEl>
                                          <p:spTgt spid="1345539">
                                            <p:txEl>
                                              <p:pRg st="7" end="7"/>
                                            </p:txEl>
                                          </p:spTgt>
                                        </p:tgtEl>
                                      </p:cBhvr>
                                    </p:animEffect>
                                  </p:childTnLst>
                                </p:cTn>
                              </p:par>
                              <p:par>
                                <p:cTn id="44" presetID="55" presetClass="entr" presetSubtype="0" fill="hold" nodeType="withEffect">
                                  <p:stCondLst>
                                    <p:cond delay="1500"/>
                                  </p:stCondLst>
                                  <p:childTnLst>
                                    <p:set>
                                      <p:cBhvr>
                                        <p:cTn id="45" dur="1" fill="hold">
                                          <p:stCondLst>
                                            <p:cond delay="0"/>
                                          </p:stCondLst>
                                        </p:cTn>
                                        <p:tgtEl>
                                          <p:spTgt spid="1345539">
                                            <p:txEl>
                                              <p:pRg st="8" end="8"/>
                                            </p:txEl>
                                          </p:spTgt>
                                        </p:tgtEl>
                                        <p:attrNameLst>
                                          <p:attrName>style.visibility</p:attrName>
                                        </p:attrNameLst>
                                      </p:cBhvr>
                                      <p:to>
                                        <p:strVal val="visible"/>
                                      </p:to>
                                    </p:set>
                                    <p:anim calcmode="lin" valueType="num">
                                      <p:cBhvr>
                                        <p:cTn id="46" dur="1000" fill="hold"/>
                                        <p:tgtEl>
                                          <p:spTgt spid="1345539">
                                            <p:txEl>
                                              <p:pRg st="8" end="8"/>
                                            </p:txEl>
                                          </p:spTgt>
                                        </p:tgtEl>
                                        <p:attrNameLst>
                                          <p:attrName>ppt_w</p:attrName>
                                        </p:attrNameLst>
                                      </p:cBhvr>
                                      <p:tavLst>
                                        <p:tav tm="0">
                                          <p:val>
                                            <p:strVal val="#ppt_w*0.70"/>
                                          </p:val>
                                        </p:tav>
                                        <p:tav tm="100000">
                                          <p:val>
                                            <p:strVal val="#ppt_w"/>
                                          </p:val>
                                        </p:tav>
                                      </p:tavLst>
                                    </p:anim>
                                    <p:anim calcmode="lin" valueType="num">
                                      <p:cBhvr>
                                        <p:cTn id="47" dur="1000" fill="hold"/>
                                        <p:tgtEl>
                                          <p:spTgt spid="1345539">
                                            <p:txEl>
                                              <p:pRg st="8" end="8"/>
                                            </p:txEl>
                                          </p:spTgt>
                                        </p:tgtEl>
                                        <p:attrNameLst>
                                          <p:attrName>ppt_h</p:attrName>
                                        </p:attrNameLst>
                                      </p:cBhvr>
                                      <p:tavLst>
                                        <p:tav tm="0">
                                          <p:val>
                                            <p:strVal val="#ppt_h"/>
                                          </p:val>
                                        </p:tav>
                                        <p:tav tm="100000">
                                          <p:val>
                                            <p:strVal val="#ppt_h"/>
                                          </p:val>
                                        </p:tav>
                                      </p:tavLst>
                                    </p:anim>
                                    <p:animEffect transition="in" filter="fade">
                                      <p:cBhvr>
                                        <p:cTn id="48" dur="1000"/>
                                        <p:tgtEl>
                                          <p:spTgt spid="1345539">
                                            <p:txEl>
                                              <p:pRg st="8" end="8"/>
                                            </p:txEl>
                                          </p:spTgt>
                                        </p:tgtEl>
                                      </p:cBhvr>
                                    </p:animEffect>
                                  </p:childTnLst>
                                </p:cTn>
                              </p:par>
                              <p:par>
                                <p:cTn id="49" presetID="55" presetClass="entr" presetSubtype="0" fill="hold" nodeType="withEffect">
                                  <p:stCondLst>
                                    <p:cond delay="1500"/>
                                  </p:stCondLst>
                                  <p:childTnLst>
                                    <p:set>
                                      <p:cBhvr>
                                        <p:cTn id="50" dur="1" fill="hold">
                                          <p:stCondLst>
                                            <p:cond delay="0"/>
                                          </p:stCondLst>
                                        </p:cTn>
                                        <p:tgtEl>
                                          <p:spTgt spid="1345539">
                                            <p:txEl>
                                              <p:pRg st="9" end="9"/>
                                            </p:txEl>
                                          </p:spTgt>
                                        </p:tgtEl>
                                        <p:attrNameLst>
                                          <p:attrName>style.visibility</p:attrName>
                                        </p:attrNameLst>
                                      </p:cBhvr>
                                      <p:to>
                                        <p:strVal val="visible"/>
                                      </p:to>
                                    </p:set>
                                    <p:anim calcmode="lin" valueType="num">
                                      <p:cBhvr>
                                        <p:cTn id="51" dur="1000" fill="hold"/>
                                        <p:tgtEl>
                                          <p:spTgt spid="1345539">
                                            <p:txEl>
                                              <p:pRg st="9" end="9"/>
                                            </p:txEl>
                                          </p:spTgt>
                                        </p:tgtEl>
                                        <p:attrNameLst>
                                          <p:attrName>ppt_w</p:attrName>
                                        </p:attrNameLst>
                                      </p:cBhvr>
                                      <p:tavLst>
                                        <p:tav tm="0">
                                          <p:val>
                                            <p:strVal val="#ppt_w*0.70"/>
                                          </p:val>
                                        </p:tav>
                                        <p:tav tm="100000">
                                          <p:val>
                                            <p:strVal val="#ppt_w"/>
                                          </p:val>
                                        </p:tav>
                                      </p:tavLst>
                                    </p:anim>
                                    <p:anim calcmode="lin" valueType="num">
                                      <p:cBhvr>
                                        <p:cTn id="52" dur="1000" fill="hold"/>
                                        <p:tgtEl>
                                          <p:spTgt spid="1345539">
                                            <p:txEl>
                                              <p:pRg st="9" end="9"/>
                                            </p:txEl>
                                          </p:spTgt>
                                        </p:tgtEl>
                                        <p:attrNameLst>
                                          <p:attrName>ppt_h</p:attrName>
                                        </p:attrNameLst>
                                      </p:cBhvr>
                                      <p:tavLst>
                                        <p:tav tm="0">
                                          <p:val>
                                            <p:strVal val="#ppt_h"/>
                                          </p:val>
                                        </p:tav>
                                        <p:tav tm="100000">
                                          <p:val>
                                            <p:strVal val="#ppt_h"/>
                                          </p:val>
                                        </p:tav>
                                      </p:tavLst>
                                    </p:anim>
                                    <p:animEffect transition="in" filter="fade">
                                      <p:cBhvr>
                                        <p:cTn id="53" dur="1000"/>
                                        <p:tgtEl>
                                          <p:spTgt spid="1345539">
                                            <p:txEl>
                                              <p:pRg st="9" end="9"/>
                                            </p:txEl>
                                          </p:spTgt>
                                        </p:tgtEl>
                                      </p:cBhvr>
                                    </p:animEffect>
                                  </p:childTnLst>
                                </p:cTn>
                              </p:par>
                              <p:par>
                                <p:cTn id="54" presetID="55" presetClass="entr" presetSubtype="0" fill="hold" nodeType="withEffect">
                                  <p:stCondLst>
                                    <p:cond delay="1500"/>
                                  </p:stCondLst>
                                  <p:childTnLst>
                                    <p:set>
                                      <p:cBhvr>
                                        <p:cTn id="55" dur="1" fill="hold">
                                          <p:stCondLst>
                                            <p:cond delay="0"/>
                                          </p:stCondLst>
                                        </p:cTn>
                                        <p:tgtEl>
                                          <p:spTgt spid="1345539">
                                            <p:txEl>
                                              <p:pRg st="10" end="10"/>
                                            </p:txEl>
                                          </p:spTgt>
                                        </p:tgtEl>
                                        <p:attrNameLst>
                                          <p:attrName>style.visibility</p:attrName>
                                        </p:attrNameLst>
                                      </p:cBhvr>
                                      <p:to>
                                        <p:strVal val="visible"/>
                                      </p:to>
                                    </p:set>
                                    <p:anim calcmode="lin" valueType="num">
                                      <p:cBhvr>
                                        <p:cTn id="56" dur="1000" fill="hold"/>
                                        <p:tgtEl>
                                          <p:spTgt spid="1345539">
                                            <p:txEl>
                                              <p:pRg st="10" end="10"/>
                                            </p:txEl>
                                          </p:spTgt>
                                        </p:tgtEl>
                                        <p:attrNameLst>
                                          <p:attrName>ppt_w</p:attrName>
                                        </p:attrNameLst>
                                      </p:cBhvr>
                                      <p:tavLst>
                                        <p:tav tm="0">
                                          <p:val>
                                            <p:strVal val="#ppt_w*0.70"/>
                                          </p:val>
                                        </p:tav>
                                        <p:tav tm="100000">
                                          <p:val>
                                            <p:strVal val="#ppt_w"/>
                                          </p:val>
                                        </p:tav>
                                      </p:tavLst>
                                    </p:anim>
                                    <p:anim calcmode="lin" valueType="num">
                                      <p:cBhvr>
                                        <p:cTn id="57" dur="1000" fill="hold"/>
                                        <p:tgtEl>
                                          <p:spTgt spid="1345539">
                                            <p:txEl>
                                              <p:pRg st="10" end="10"/>
                                            </p:txEl>
                                          </p:spTgt>
                                        </p:tgtEl>
                                        <p:attrNameLst>
                                          <p:attrName>ppt_h</p:attrName>
                                        </p:attrNameLst>
                                      </p:cBhvr>
                                      <p:tavLst>
                                        <p:tav tm="0">
                                          <p:val>
                                            <p:strVal val="#ppt_h"/>
                                          </p:val>
                                        </p:tav>
                                        <p:tav tm="100000">
                                          <p:val>
                                            <p:strVal val="#ppt_h"/>
                                          </p:val>
                                        </p:tav>
                                      </p:tavLst>
                                    </p:anim>
                                    <p:animEffect transition="in" filter="fade">
                                      <p:cBhvr>
                                        <p:cTn id="58" dur="1000"/>
                                        <p:tgtEl>
                                          <p:spTgt spid="1345539">
                                            <p:txEl>
                                              <p:pRg st="10" end="10"/>
                                            </p:txEl>
                                          </p:spTgt>
                                        </p:tgtEl>
                                      </p:cBhvr>
                                    </p:animEffect>
                                  </p:childTnLst>
                                </p:cTn>
                              </p:par>
                              <p:par>
                                <p:cTn id="59" presetID="10" presetClass="entr" presetSubtype="0" fill="hold" grpId="1" nodeType="withEffect">
                                  <p:stCondLst>
                                    <p:cond delay="1500"/>
                                  </p:stCondLst>
                                  <p:childTnLst>
                                    <p:set>
                                      <p:cBhvr>
                                        <p:cTn id="60" dur="1" fill="hold">
                                          <p:stCondLst>
                                            <p:cond delay="0"/>
                                          </p:stCondLst>
                                        </p:cTn>
                                        <p:tgtEl>
                                          <p:spTgt spid="1345538"/>
                                        </p:tgtEl>
                                        <p:attrNameLst>
                                          <p:attrName>style.visibility</p:attrName>
                                        </p:attrNameLst>
                                      </p:cBhvr>
                                      <p:to>
                                        <p:strVal val="visible"/>
                                      </p:to>
                                    </p:set>
                                    <p:animEffect transition="in" filter="fade">
                                      <p:cBhvr>
                                        <p:cTn id="61" dur="2000"/>
                                        <p:tgtEl>
                                          <p:spTgt spid="1345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5538" grpId="0"/>
      <p:bldP spid="1345538" grpId="1"/>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7298" name="Rectangle 2"/>
          <p:cNvSpPr>
            <a:spLocks noGrp="1" noChangeArrowheads="1"/>
          </p:cNvSpPr>
          <p:nvPr>
            <p:ph type="title"/>
          </p:nvPr>
        </p:nvSpPr>
        <p:spPr/>
        <p:txBody>
          <a:bodyPr/>
          <a:lstStyle/>
          <a:p>
            <a:r>
              <a:rPr lang="en-ZA" sz="2400" b="0"/>
              <a:t>Cost of WRULDs VI</a:t>
            </a:r>
            <a:br>
              <a:rPr lang="en-ZA" sz="2400" b="0"/>
            </a:br>
            <a:r>
              <a:rPr lang="en-ZA"/>
              <a:t>Prevention of WRULDs</a:t>
            </a:r>
            <a:endParaRPr lang="en-GB"/>
          </a:p>
        </p:txBody>
      </p:sp>
      <p:sp>
        <p:nvSpPr>
          <p:cNvPr id="1207299" name="Rectangle 3"/>
          <p:cNvSpPr>
            <a:spLocks noGrp="1" noChangeArrowheads="1"/>
          </p:cNvSpPr>
          <p:nvPr>
            <p:ph type="body" idx="1"/>
          </p:nvPr>
        </p:nvSpPr>
        <p:spPr/>
        <p:txBody>
          <a:bodyPr/>
          <a:lstStyle/>
          <a:p>
            <a:r>
              <a:rPr lang="en-ZA">
                <a:sym typeface="Wingdings" pitchFamily="2" charset="2"/>
              </a:rPr>
              <a:t>Employer - Assess health &amp; safety risks</a:t>
            </a:r>
          </a:p>
          <a:p>
            <a:pPr lvl="1"/>
            <a:r>
              <a:rPr lang="en-ZA"/>
              <a:t>Ergonomic, administrative and healthcare improvements</a:t>
            </a:r>
          </a:p>
          <a:p>
            <a:r>
              <a:rPr lang="en-ZA"/>
              <a:t>Legal action</a:t>
            </a:r>
            <a:endParaRPr lang="en-GB"/>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02" name="Rectangle 2"/>
          <p:cNvSpPr>
            <a:spLocks noGrp="1" noChangeArrowheads="1"/>
          </p:cNvSpPr>
          <p:nvPr>
            <p:ph type="title"/>
          </p:nvPr>
        </p:nvSpPr>
        <p:spPr/>
        <p:txBody>
          <a:bodyPr/>
          <a:lstStyle/>
          <a:p>
            <a:pPr algn="ctr"/>
            <a:r>
              <a:rPr lang="en-ZA" sz="2600" i="1"/>
              <a:t>Compensationism </a:t>
            </a:r>
            <a:r>
              <a:rPr lang="en-ZA" sz="2600"/>
              <a:t>versus </a:t>
            </a:r>
            <a:r>
              <a:rPr lang="en-ZA" sz="2600" i="1"/>
              <a:t>Preventionism</a:t>
            </a:r>
            <a:endParaRPr lang="en-GB" sz="2600" i="1"/>
          </a:p>
        </p:txBody>
      </p:sp>
      <p:graphicFrame>
        <p:nvGraphicFramePr>
          <p:cNvPr id="1228804" name="Object 4"/>
          <p:cNvGraphicFramePr>
            <a:graphicFrameLocks noGrp="1" noChangeAspect="1"/>
          </p:cNvGraphicFramePr>
          <p:nvPr>
            <p:ph idx="1"/>
          </p:nvPr>
        </p:nvGraphicFramePr>
        <p:xfrm>
          <a:off x="1357313" y="836613"/>
          <a:ext cx="6357937" cy="5334000"/>
        </p:xfrm>
        <a:graphic>
          <a:graphicData uri="http://schemas.openxmlformats.org/presentationml/2006/ole">
            <mc:AlternateContent xmlns:mc="http://schemas.openxmlformats.org/markup-compatibility/2006">
              <mc:Choice xmlns:v="urn:schemas-microsoft-com:vml" Requires="v">
                <p:oleObj spid="_x0000_s1228821" name="Bitmap Image" r:id="rId4" imgW="4734586" imgH="3971429" progId="Paint.Picture">
                  <p:embed/>
                </p:oleObj>
              </mc:Choice>
              <mc:Fallback>
                <p:oleObj name="Bitmap Image" r:id="rId4" imgW="4734586" imgH="3971429" progId="Paint.Picture">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7313" y="836613"/>
                        <a:ext cx="6357937" cy="533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6146" name="Rectangle 2"/>
          <p:cNvSpPr>
            <a:spLocks noGrp="1" noChangeArrowheads="1"/>
          </p:cNvSpPr>
          <p:nvPr>
            <p:ph type="title"/>
          </p:nvPr>
        </p:nvSpPr>
        <p:spPr/>
        <p:txBody>
          <a:bodyPr/>
          <a:lstStyle/>
          <a:p>
            <a:r>
              <a:rPr lang="en-ZA" sz="2400" b="0"/>
              <a:t>Classification</a:t>
            </a:r>
            <a:r>
              <a:rPr lang="en-ZA"/>
              <a:t/>
            </a:r>
            <a:br>
              <a:rPr lang="en-ZA"/>
            </a:br>
            <a:r>
              <a:rPr lang="en-ZA"/>
              <a:t>Types of WRULDS 1</a:t>
            </a:r>
            <a:endParaRPr lang="en-GB"/>
          </a:p>
        </p:txBody>
      </p:sp>
      <p:sp>
        <p:nvSpPr>
          <p:cNvPr id="1286147" name="Rectangle 3"/>
          <p:cNvSpPr>
            <a:spLocks noGrp="1" noChangeArrowheads="1"/>
          </p:cNvSpPr>
          <p:nvPr>
            <p:ph type="body" idx="1"/>
          </p:nvPr>
        </p:nvSpPr>
        <p:spPr/>
        <p:txBody>
          <a:bodyPr/>
          <a:lstStyle/>
          <a:p>
            <a:pPr>
              <a:buFontTx/>
              <a:buNone/>
            </a:pPr>
            <a:r>
              <a:rPr lang="en-ZA" b="1">
                <a:solidFill>
                  <a:srgbClr val="FFCC99"/>
                </a:solidFill>
              </a:rPr>
              <a:t>TYPE 1</a:t>
            </a:r>
          </a:p>
          <a:p>
            <a:r>
              <a:rPr lang="en-ZA" b="1">
                <a:solidFill>
                  <a:srgbClr val="FFCC99"/>
                </a:solidFill>
              </a:rPr>
              <a:t>Well-defined</a:t>
            </a:r>
            <a:r>
              <a:rPr lang="en-ZA"/>
              <a:t> musculo-skeletal conditions &amp; nerve entrapment syndromes affecting the upper limbs</a:t>
            </a:r>
          </a:p>
          <a:p>
            <a:r>
              <a:rPr lang="en-ZA"/>
              <a:t>Carpal Tunnel Syndrome, De Quervain’s</a:t>
            </a:r>
          </a:p>
          <a:p>
            <a:r>
              <a:rPr lang="en-ZA"/>
              <a:t>Relatively clear cut characteristics &amp; established treatment methods</a:t>
            </a:r>
          </a:p>
          <a:p>
            <a:endParaRPr lang="en-GB"/>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7170" name="Rectangle 2"/>
          <p:cNvSpPr>
            <a:spLocks noGrp="1" noChangeArrowheads="1"/>
          </p:cNvSpPr>
          <p:nvPr>
            <p:ph type="title"/>
          </p:nvPr>
        </p:nvSpPr>
        <p:spPr/>
        <p:txBody>
          <a:bodyPr/>
          <a:lstStyle/>
          <a:p>
            <a:r>
              <a:rPr lang="en-ZA" sz="2400" b="0"/>
              <a:t>Classification</a:t>
            </a:r>
            <a:r>
              <a:rPr lang="en-ZA"/>
              <a:t/>
            </a:r>
            <a:br>
              <a:rPr lang="en-ZA"/>
            </a:br>
            <a:r>
              <a:rPr lang="en-ZA"/>
              <a:t>Types of WRULDS 2</a:t>
            </a:r>
            <a:endParaRPr lang="en-GB"/>
          </a:p>
        </p:txBody>
      </p:sp>
      <p:sp>
        <p:nvSpPr>
          <p:cNvPr id="1287171" name="Rectangle 3"/>
          <p:cNvSpPr>
            <a:spLocks noGrp="1" noChangeArrowheads="1"/>
          </p:cNvSpPr>
          <p:nvPr>
            <p:ph type="body" idx="1"/>
          </p:nvPr>
        </p:nvSpPr>
        <p:spPr/>
        <p:txBody>
          <a:bodyPr/>
          <a:lstStyle/>
          <a:p>
            <a:pPr>
              <a:buFontTx/>
              <a:buNone/>
            </a:pPr>
            <a:r>
              <a:rPr lang="en-ZA" b="1">
                <a:solidFill>
                  <a:srgbClr val="FFCC99"/>
                </a:solidFill>
              </a:rPr>
              <a:t>TYPE 2</a:t>
            </a:r>
          </a:p>
          <a:p>
            <a:r>
              <a:rPr lang="en-ZA" b="1">
                <a:solidFill>
                  <a:srgbClr val="FFCC99"/>
                </a:solidFill>
              </a:rPr>
              <a:t>Regional Pain Syndrome</a:t>
            </a:r>
          </a:p>
          <a:p>
            <a:r>
              <a:rPr lang="en-ZA"/>
              <a:t>Widespread dissemination of symptoms between neck &amp; hand</a:t>
            </a:r>
          </a:p>
          <a:p>
            <a:r>
              <a:rPr lang="en-ZA"/>
              <a:t>Regional allodynia &amp; hyperalgesia </a:t>
            </a:r>
            <a:r>
              <a:rPr lang="en-ZA">
                <a:sym typeface="Wingdings 3" pitchFamily="18" charset="2"/>
              </a:rPr>
              <a:t> neural sensitisation &amp; pain</a:t>
            </a:r>
            <a:endParaRPr lang="en-ZA"/>
          </a:p>
          <a:p>
            <a:endParaRPr lang="en-GB"/>
          </a:p>
          <a:p>
            <a:endParaRPr lang="en-GB"/>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1394" name="Rectangle 2"/>
          <p:cNvSpPr>
            <a:spLocks noGrp="1" noChangeArrowheads="1"/>
          </p:cNvSpPr>
          <p:nvPr>
            <p:ph type="title"/>
          </p:nvPr>
        </p:nvSpPr>
        <p:spPr/>
        <p:txBody>
          <a:bodyPr/>
          <a:lstStyle/>
          <a:p>
            <a:r>
              <a:rPr lang="en-ZA" sz="2400" b="0"/>
              <a:t>Classification</a:t>
            </a:r>
            <a:r>
              <a:rPr lang="en-ZA" sz="2400"/>
              <a:t/>
            </a:r>
            <a:br>
              <a:rPr lang="en-ZA" sz="2400"/>
            </a:br>
            <a:r>
              <a:rPr lang="en-ZA"/>
              <a:t>According to affect on specific tissue</a:t>
            </a:r>
            <a:endParaRPr lang="en-GB"/>
          </a:p>
        </p:txBody>
      </p:sp>
      <p:sp>
        <p:nvSpPr>
          <p:cNvPr id="1211395" name="Rectangle 3"/>
          <p:cNvSpPr>
            <a:spLocks noGrp="1" noChangeArrowheads="1"/>
          </p:cNvSpPr>
          <p:nvPr>
            <p:ph type="body" idx="1"/>
          </p:nvPr>
        </p:nvSpPr>
        <p:spPr/>
        <p:txBody>
          <a:bodyPr/>
          <a:lstStyle/>
          <a:p>
            <a:endParaRPr lang="en-ZA"/>
          </a:p>
          <a:p>
            <a:r>
              <a:rPr lang="en-GB" b="1"/>
              <a:t>Tendon-related disorders</a:t>
            </a:r>
          </a:p>
          <a:p>
            <a:r>
              <a:rPr lang="en-GB" b="1"/>
              <a:t>Nerve-related disorders</a:t>
            </a:r>
          </a:p>
          <a:p>
            <a:r>
              <a:rPr lang="en-GB" b="1"/>
              <a:t>Bursa-related disorders</a:t>
            </a:r>
          </a:p>
          <a:p>
            <a:r>
              <a:rPr lang="en-GB" b="1"/>
              <a:t>Blood vessel disorders</a:t>
            </a:r>
          </a:p>
          <a:p>
            <a:r>
              <a:rPr lang="en-GB" b="1"/>
              <a:t>Other</a:t>
            </a:r>
            <a:r>
              <a:rPr lang="en-GB"/>
              <a:t>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418" name="Rectangle 2"/>
          <p:cNvSpPr>
            <a:spLocks noGrp="1" noChangeArrowheads="1"/>
          </p:cNvSpPr>
          <p:nvPr>
            <p:ph type="title"/>
          </p:nvPr>
        </p:nvSpPr>
        <p:spPr/>
        <p:txBody>
          <a:bodyPr/>
          <a:lstStyle/>
          <a:p>
            <a:r>
              <a:rPr lang="en-ZA" sz="2400" b="0"/>
              <a:t>Classification</a:t>
            </a:r>
            <a:r>
              <a:rPr lang="en-ZA" sz="2400"/>
              <a:t> </a:t>
            </a:r>
            <a:r>
              <a:rPr lang="en-ZA"/>
              <a:t/>
            </a:r>
            <a:br>
              <a:rPr lang="en-ZA"/>
            </a:br>
            <a:r>
              <a:rPr lang="en-ZA"/>
              <a:t>Tendon-related disorders I</a:t>
            </a:r>
            <a:endParaRPr lang="en-GB"/>
          </a:p>
        </p:txBody>
      </p:sp>
      <p:sp>
        <p:nvSpPr>
          <p:cNvPr id="1212419" name="Rectangle 3"/>
          <p:cNvSpPr>
            <a:spLocks noGrp="1" noChangeArrowheads="1"/>
          </p:cNvSpPr>
          <p:nvPr>
            <p:ph type="body" idx="1"/>
          </p:nvPr>
        </p:nvSpPr>
        <p:spPr/>
        <p:txBody>
          <a:bodyPr/>
          <a:lstStyle/>
          <a:p>
            <a:r>
              <a:rPr lang="en-ZA" b="1">
                <a:solidFill>
                  <a:srgbClr val="FFCC99"/>
                </a:solidFill>
              </a:rPr>
              <a:t>Tendonitis</a:t>
            </a:r>
            <a:endParaRPr lang="en-ZA"/>
          </a:p>
          <a:p>
            <a:pPr lvl="1"/>
            <a:r>
              <a:rPr lang="en-ZA"/>
              <a:t>Confusion with terminology</a:t>
            </a:r>
            <a:endParaRPr lang="en-GB"/>
          </a:p>
          <a:p>
            <a:pPr lvl="1"/>
            <a:r>
              <a:rPr lang="en-ZA"/>
              <a:t>Rare condition </a:t>
            </a:r>
          </a:p>
          <a:p>
            <a:pPr lvl="1"/>
            <a:r>
              <a:rPr lang="en-ZA"/>
              <a:t>Inflammation of tendon &amp; tendon muscle</a:t>
            </a:r>
          </a:p>
          <a:p>
            <a:pPr lvl="1"/>
            <a:r>
              <a:rPr lang="en-ZA"/>
              <a:t>(e.g. Achilles tendon in conjunction with tendinosis)</a:t>
            </a:r>
          </a:p>
          <a:p>
            <a:pPr lvl="1"/>
            <a:r>
              <a:rPr lang="en-ZA"/>
              <a:t>Promote collagen production &amp; reduce paratendon inflammation</a:t>
            </a:r>
            <a:endParaRPr lang="en-ZA" b="1">
              <a:solidFill>
                <a:srgbClr val="FFCC9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12419">
                                            <p:txEl>
                                              <p:pRg st="1" end="1"/>
                                            </p:txEl>
                                          </p:spTgt>
                                        </p:tgtEl>
                                        <p:attrNameLst>
                                          <p:attrName>style.visibility</p:attrName>
                                        </p:attrNameLst>
                                      </p:cBhvr>
                                      <p:to>
                                        <p:strVal val="visible"/>
                                      </p:to>
                                    </p:set>
                                    <p:animEffect transition="in" filter="blinds(horizontal)">
                                      <p:cBhvr>
                                        <p:cTn id="7" dur="500"/>
                                        <p:tgtEl>
                                          <p:spTgt spid="1212419">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12419">
                                            <p:txEl>
                                              <p:pRg st="2" end="2"/>
                                            </p:txEl>
                                          </p:spTgt>
                                        </p:tgtEl>
                                        <p:attrNameLst>
                                          <p:attrName>style.visibility</p:attrName>
                                        </p:attrNameLst>
                                      </p:cBhvr>
                                      <p:to>
                                        <p:strVal val="visible"/>
                                      </p:to>
                                    </p:set>
                                    <p:animEffect transition="in" filter="blinds(horizontal)">
                                      <p:cBhvr>
                                        <p:cTn id="10" dur="500"/>
                                        <p:tgtEl>
                                          <p:spTgt spid="1212419">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212419">
                                            <p:txEl>
                                              <p:pRg st="3" end="3"/>
                                            </p:txEl>
                                          </p:spTgt>
                                        </p:tgtEl>
                                        <p:attrNameLst>
                                          <p:attrName>style.visibility</p:attrName>
                                        </p:attrNameLst>
                                      </p:cBhvr>
                                      <p:to>
                                        <p:strVal val="visible"/>
                                      </p:to>
                                    </p:set>
                                    <p:animEffect transition="in" filter="blinds(horizontal)">
                                      <p:cBhvr>
                                        <p:cTn id="13" dur="500"/>
                                        <p:tgtEl>
                                          <p:spTgt spid="1212419">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212419">
                                            <p:txEl>
                                              <p:pRg st="4" end="4"/>
                                            </p:txEl>
                                          </p:spTgt>
                                        </p:tgtEl>
                                        <p:attrNameLst>
                                          <p:attrName>style.visibility</p:attrName>
                                        </p:attrNameLst>
                                      </p:cBhvr>
                                      <p:to>
                                        <p:strVal val="visible"/>
                                      </p:to>
                                    </p:set>
                                    <p:animEffect transition="in" filter="blinds(horizontal)">
                                      <p:cBhvr>
                                        <p:cTn id="16" dur="500"/>
                                        <p:tgtEl>
                                          <p:spTgt spid="1212419">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212419">
                                            <p:txEl>
                                              <p:pRg st="5" end="5"/>
                                            </p:txEl>
                                          </p:spTgt>
                                        </p:tgtEl>
                                        <p:attrNameLst>
                                          <p:attrName>style.visibility</p:attrName>
                                        </p:attrNameLst>
                                      </p:cBhvr>
                                      <p:to>
                                        <p:strVal val="visible"/>
                                      </p:to>
                                    </p:set>
                                    <p:animEffect transition="in" filter="blinds(horizontal)">
                                      <p:cBhvr>
                                        <p:cTn id="19" dur="500"/>
                                        <p:tgtEl>
                                          <p:spTgt spid="12124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4466" name="Rectangle 2"/>
          <p:cNvSpPr>
            <a:spLocks noGrp="1" noChangeArrowheads="1"/>
          </p:cNvSpPr>
          <p:nvPr>
            <p:ph type="title"/>
          </p:nvPr>
        </p:nvSpPr>
        <p:spPr/>
        <p:txBody>
          <a:bodyPr/>
          <a:lstStyle/>
          <a:p>
            <a:r>
              <a:rPr lang="en-ZA" sz="2400" b="0"/>
              <a:t>Classification</a:t>
            </a:r>
            <a:r>
              <a:rPr lang="en-ZA" sz="2400"/>
              <a:t> </a:t>
            </a:r>
            <a:r>
              <a:rPr lang="en-ZA"/>
              <a:t/>
            </a:r>
            <a:br>
              <a:rPr lang="en-ZA"/>
            </a:br>
            <a:r>
              <a:rPr lang="en-ZA"/>
              <a:t>Tendon-related disorders II</a:t>
            </a:r>
            <a:endParaRPr lang="en-GB"/>
          </a:p>
        </p:txBody>
      </p:sp>
      <p:sp>
        <p:nvSpPr>
          <p:cNvPr id="1214467" name="Rectangle 3"/>
          <p:cNvSpPr>
            <a:spLocks noGrp="1" noChangeArrowheads="1"/>
          </p:cNvSpPr>
          <p:nvPr>
            <p:ph type="body" idx="1"/>
          </p:nvPr>
        </p:nvSpPr>
        <p:spPr/>
        <p:txBody>
          <a:bodyPr/>
          <a:lstStyle/>
          <a:p>
            <a:pPr>
              <a:lnSpc>
                <a:spcPct val="90000"/>
              </a:lnSpc>
            </a:pPr>
            <a:r>
              <a:rPr lang="en-ZA" b="1">
                <a:solidFill>
                  <a:srgbClr val="FFCC99"/>
                </a:solidFill>
              </a:rPr>
              <a:t>Tendinosis </a:t>
            </a:r>
            <a:r>
              <a:rPr lang="en-ZA"/>
              <a:t>- common</a:t>
            </a:r>
          </a:p>
          <a:p>
            <a:pPr lvl="1">
              <a:lnSpc>
                <a:spcPct val="90000"/>
              </a:lnSpc>
            </a:pPr>
            <a:r>
              <a:rPr lang="en-ZA"/>
              <a:t>Sports Medicine</a:t>
            </a:r>
          </a:p>
          <a:p>
            <a:pPr lvl="1">
              <a:lnSpc>
                <a:spcPct val="90000"/>
              </a:lnSpc>
            </a:pPr>
            <a:r>
              <a:rPr lang="en-ZA"/>
              <a:t>Intratendinous collagen degeneration due to</a:t>
            </a:r>
          </a:p>
          <a:p>
            <a:pPr lvl="2">
              <a:lnSpc>
                <a:spcPct val="90000"/>
              </a:lnSpc>
            </a:pPr>
            <a:r>
              <a:rPr lang="en-ZA"/>
              <a:t>Aging</a:t>
            </a:r>
          </a:p>
          <a:p>
            <a:pPr lvl="2">
              <a:lnSpc>
                <a:spcPct val="90000"/>
              </a:lnSpc>
            </a:pPr>
            <a:r>
              <a:rPr lang="en-ZA"/>
              <a:t>Microtrauma (chronic overuse repetitive movements)</a:t>
            </a:r>
          </a:p>
          <a:p>
            <a:pPr lvl="2">
              <a:lnSpc>
                <a:spcPct val="90000"/>
              </a:lnSpc>
            </a:pPr>
            <a:r>
              <a:rPr lang="en-ZA"/>
              <a:t>Vascular compromise</a:t>
            </a:r>
          </a:p>
          <a:p>
            <a:pPr lvl="1">
              <a:lnSpc>
                <a:spcPct val="90000"/>
              </a:lnSpc>
            </a:pPr>
            <a:r>
              <a:rPr lang="en-ZA"/>
              <a:t>Examples:</a:t>
            </a:r>
          </a:p>
          <a:p>
            <a:pPr lvl="2">
              <a:lnSpc>
                <a:spcPct val="90000"/>
              </a:lnSpc>
            </a:pPr>
            <a:r>
              <a:rPr lang="en-ZA"/>
              <a:t> epicondylitis, rotator cuff syndrome</a:t>
            </a:r>
          </a:p>
          <a:p>
            <a:pPr>
              <a:lnSpc>
                <a:spcPct val="90000"/>
              </a:lnSpc>
            </a:pPr>
            <a:endParaRPr lang="en-GB"/>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3442" name="Rectangle 2"/>
          <p:cNvSpPr>
            <a:spLocks noGrp="1" noChangeArrowheads="1"/>
          </p:cNvSpPr>
          <p:nvPr>
            <p:ph type="title"/>
          </p:nvPr>
        </p:nvSpPr>
        <p:spPr/>
        <p:txBody>
          <a:bodyPr/>
          <a:lstStyle/>
          <a:p>
            <a:r>
              <a:rPr lang="en-ZA" sz="2400" b="0"/>
              <a:t>Classification</a:t>
            </a:r>
            <a:r>
              <a:rPr lang="en-ZA" sz="2400"/>
              <a:t> </a:t>
            </a:r>
            <a:r>
              <a:rPr lang="en-ZA"/>
              <a:t/>
            </a:r>
            <a:br>
              <a:rPr lang="en-ZA"/>
            </a:br>
            <a:r>
              <a:rPr lang="en-ZA"/>
              <a:t>Tendon-related disorders III</a:t>
            </a:r>
            <a:endParaRPr lang="en-GB"/>
          </a:p>
        </p:txBody>
      </p:sp>
      <p:sp>
        <p:nvSpPr>
          <p:cNvPr id="1213443" name="Rectangle 3"/>
          <p:cNvSpPr>
            <a:spLocks noGrp="1" noChangeArrowheads="1"/>
          </p:cNvSpPr>
          <p:nvPr>
            <p:ph type="body" idx="1"/>
          </p:nvPr>
        </p:nvSpPr>
        <p:spPr/>
        <p:txBody>
          <a:bodyPr/>
          <a:lstStyle/>
          <a:p>
            <a:r>
              <a:rPr lang="en-ZA" b="1">
                <a:solidFill>
                  <a:srgbClr val="FFCC99"/>
                </a:solidFill>
              </a:rPr>
              <a:t>Treatment of tendinosis</a:t>
            </a:r>
          </a:p>
          <a:p>
            <a:pPr lvl="1"/>
            <a:r>
              <a:rPr lang="en-ZA"/>
              <a:t>Combat collagen breakdown</a:t>
            </a:r>
          </a:p>
          <a:p>
            <a:pPr lvl="1"/>
            <a:r>
              <a:rPr lang="en-ZA"/>
              <a:t>Relative rest for reasonable period</a:t>
            </a:r>
          </a:p>
          <a:p>
            <a:pPr lvl="1"/>
            <a:r>
              <a:rPr lang="en-ZA"/>
              <a:t>Strengthening and graduated loading of tendon (eccentric)</a:t>
            </a:r>
          </a:p>
          <a:p>
            <a:pPr lvl="1"/>
            <a:r>
              <a:rPr lang="en-ZA"/>
              <a:t>Facilitate collagen production &amp; maturation </a:t>
            </a:r>
            <a:r>
              <a:rPr lang="en-ZA">
                <a:sym typeface="Wingdings 3" pitchFamily="18" charset="2"/>
              </a:rPr>
              <a:t>normal strength</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5490" name="Rectangle 2"/>
          <p:cNvSpPr>
            <a:spLocks noGrp="1" noChangeArrowheads="1"/>
          </p:cNvSpPr>
          <p:nvPr>
            <p:ph type="title"/>
          </p:nvPr>
        </p:nvSpPr>
        <p:spPr/>
        <p:txBody>
          <a:bodyPr/>
          <a:lstStyle/>
          <a:p>
            <a:r>
              <a:rPr lang="en-ZA" sz="2400" b="0"/>
              <a:t>Classification</a:t>
            </a:r>
            <a:r>
              <a:rPr lang="en-ZA" sz="2400"/>
              <a:t> </a:t>
            </a:r>
            <a:r>
              <a:rPr lang="en-ZA"/>
              <a:t/>
            </a:r>
            <a:br>
              <a:rPr lang="en-ZA"/>
            </a:br>
            <a:r>
              <a:rPr lang="en-ZA"/>
              <a:t>Tendon-related disorders IV</a:t>
            </a:r>
            <a:endParaRPr lang="en-GB"/>
          </a:p>
        </p:txBody>
      </p:sp>
      <p:sp>
        <p:nvSpPr>
          <p:cNvPr id="1215491" name="Rectangle 3"/>
          <p:cNvSpPr>
            <a:spLocks noGrp="1" noChangeArrowheads="1"/>
          </p:cNvSpPr>
          <p:nvPr>
            <p:ph type="body" idx="1"/>
          </p:nvPr>
        </p:nvSpPr>
        <p:spPr>
          <a:xfrm>
            <a:off x="636588" y="1317625"/>
            <a:ext cx="7967662" cy="4043363"/>
          </a:xfrm>
        </p:spPr>
        <p:txBody>
          <a:bodyPr/>
          <a:lstStyle/>
          <a:p>
            <a:r>
              <a:rPr lang="en-ZA" b="1">
                <a:solidFill>
                  <a:srgbClr val="FFCC99"/>
                </a:solidFill>
              </a:rPr>
              <a:t>Tenosynovitis</a:t>
            </a:r>
          </a:p>
          <a:p>
            <a:pPr lvl="1"/>
            <a:r>
              <a:rPr lang="en-ZA"/>
              <a:t>Rapid repetitive movements especially of hands and fingers </a:t>
            </a:r>
            <a:r>
              <a:rPr lang="en-ZA">
                <a:sym typeface="Wingdings 3" pitchFamily="18" charset="2"/>
              </a:rPr>
              <a:t> </a:t>
            </a:r>
          </a:p>
          <a:p>
            <a:pPr lvl="2"/>
            <a:r>
              <a:rPr lang="en-ZA"/>
              <a:t>Inflammation of synovial lining of the tendon sheath</a:t>
            </a:r>
            <a:r>
              <a:rPr lang="en-ZA">
                <a:sym typeface="Wingdings 3" pitchFamily="18" charset="2"/>
              </a:rPr>
              <a:t>  </a:t>
            </a:r>
          </a:p>
          <a:p>
            <a:pPr lvl="2"/>
            <a:r>
              <a:rPr lang="en-ZA">
                <a:sym typeface="Wingdings 3" pitchFamily="18" charset="2"/>
              </a:rPr>
              <a:t>swelling  pain  </a:t>
            </a:r>
          </a:p>
          <a:p>
            <a:pPr lvl="2"/>
            <a:r>
              <a:rPr lang="en-ZA">
                <a:sym typeface="Wingdings 3" pitchFamily="18" charset="2"/>
              </a:rPr>
              <a:t>restricted movement of tendon in sheath</a:t>
            </a:r>
          </a:p>
          <a:p>
            <a:pPr lvl="1"/>
            <a:r>
              <a:rPr lang="en-ZA">
                <a:sym typeface="Wingdings 3" pitchFamily="18" charset="2"/>
              </a:rPr>
              <a:t>Repeated exposure  </a:t>
            </a:r>
            <a:r>
              <a:rPr lang="en-ZA">
                <a:sym typeface="Wingdings" pitchFamily="2" charset="2"/>
              </a:rPr>
              <a:t>s</a:t>
            </a:r>
            <a:r>
              <a:rPr lang="en-ZA">
                <a:sym typeface="Wingdings 3" pitchFamily="18" charset="2"/>
              </a:rPr>
              <a:t>car tissue   pain  mobility  strength</a:t>
            </a:r>
          </a:p>
          <a:p>
            <a:pPr lvl="1"/>
            <a:r>
              <a:rPr lang="en-ZA">
                <a:sym typeface="Wingdings 3" pitchFamily="18" charset="2"/>
              </a:rPr>
              <a:t>Examples:</a:t>
            </a:r>
          </a:p>
          <a:p>
            <a:pPr lvl="2"/>
            <a:r>
              <a:rPr lang="en-ZA">
                <a:sym typeface="Wingdings 3" pitchFamily="18" charset="2"/>
              </a:rPr>
              <a:t>Trigger Finger, De Quervain’s</a:t>
            </a:r>
            <a:endParaRPr lang="en-GB"/>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6850" name="Rectangle 2"/>
          <p:cNvSpPr>
            <a:spLocks noGrp="1" noChangeArrowheads="1"/>
          </p:cNvSpPr>
          <p:nvPr>
            <p:ph type="title"/>
          </p:nvPr>
        </p:nvSpPr>
        <p:spPr>
          <a:xfrm>
            <a:off x="636588" y="288925"/>
            <a:ext cx="7967662" cy="609600"/>
          </a:xfrm>
        </p:spPr>
        <p:txBody>
          <a:bodyPr/>
          <a:lstStyle/>
          <a:p>
            <a:r>
              <a:rPr lang="en-GB" sz="2600" i="1"/>
              <a:t>Rx tendinosis compared with tendonitis</a:t>
            </a:r>
            <a:endParaRPr lang="en-GB" sz="2600"/>
          </a:p>
        </p:txBody>
      </p:sp>
      <p:graphicFrame>
        <p:nvGraphicFramePr>
          <p:cNvPr id="1486851" name="Group 3"/>
          <p:cNvGraphicFramePr>
            <a:graphicFrameLocks noGrp="1"/>
          </p:cNvGraphicFramePr>
          <p:nvPr>
            <p:ph idx="1"/>
          </p:nvPr>
        </p:nvGraphicFramePr>
        <p:xfrm>
          <a:off x="692150" y="768350"/>
          <a:ext cx="7967663" cy="4914266"/>
        </p:xfrm>
        <a:graphic>
          <a:graphicData uri="http://schemas.openxmlformats.org/drawingml/2006/table">
            <a:tbl>
              <a:tblPr/>
              <a:tblGrid>
                <a:gridCol w="3500438"/>
                <a:gridCol w="2232025"/>
                <a:gridCol w="2235200"/>
              </a:tblGrid>
              <a:tr h="4302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Trait</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a:noFill/>
                    </a:lnB>
                    <a:lnTlToBr>
                      <a:noFill/>
                    </a:lnTlToBr>
                    <a:lnBlToTr>
                      <a:noFill/>
                    </a:lnBlToTr>
                    <a:solidFill>
                      <a:srgbClr val="FFCC99"/>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Overuse Tendinosis</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Overuse Tendinitis</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solidFill>
                      <a:srgbClr val="FFCC99"/>
                    </a:solidFill>
                  </a:tcPr>
                </a:tc>
              </a:tr>
              <a:tr h="261938">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Prevalence</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Common</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Rare</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430213">
                <a:tc>
                  <a:txBody>
                    <a:bodyPr/>
                    <a:lstStyle/>
                    <a:p>
                      <a:pPr marL="342900" marR="0" lvl="0" indent="-342900" algn="just"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Time for recovery, early presentation</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6-10 weeks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Several days to 2 weeks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Time for full recovery, chronic presentation</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3-6 months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4-6 weeks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600075">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Likelihood of full recovery to do repetitive work from chronic symptoms</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~80%</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99%</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768350">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Focus of conservative therapy</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Encouragement of collagen-synthesis maturation and strength</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Anti-inflammatory modalities and drugs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Role of surgery</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Excise abnormal tissue</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Not known</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261938">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Prognosis for surgery</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70%-85%</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95%</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Time to recover from surgery</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w="381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4-6 months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3-4 weeks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bl>
          </a:graphicData>
        </a:graphic>
      </p:graphicFrame>
      <p:sp>
        <p:nvSpPr>
          <p:cNvPr id="1486895" name="Text Box 47"/>
          <p:cNvSpPr txBox="1">
            <a:spLocks noChangeArrowheads="1"/>
          </p:cNvSpPr>
          <p:nvPr/>
        </p:nvSpPr>
        <p:spPr bwMode="auto">
          <a:xfrm>
            <a:off x="6659563" y="5805488"/>
            <a:ext cx="18732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ZA" sz="1200">
                <a:solidFill>
                  <a:schemeClr val="bg1"/>
                </a:solidFill>
                <a:latin typeface="Verdana" pitchFamily="34" charset="0"/>
              </a:rPr>
              <a:t>Source: Khan (2000)</a:t>
            </a:r>
            <a:endParaRPr lang="en-GB" sz="1200">
              <a:solidFill>
                <a:schemeClr val="bg1"/>
              </a:solidFill>
              <a:latin typeface="Verdana"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6562" name="Rectangle 2"/>
          <p:cNvSpPr>
            <a:spLocks noGrp="1" noChangeArrowheads="1"/>
          </p:cNvSpPr>
          <p:nvPr>
            <p:ph type="title"/>
          </p:nvPr>
        </p:nvSpPr>
        <p:spPr>
          <a:noFill/>
          <a:ln/>
        </p:spPr>
        <p:txBody>
          <a:bodyPr/>
          <a:lstStyle/>
          <a:p>
            <a:r>
              <a:rPr lang="en-ZA"/>
              <a:t>Case study:</a:t>
            </a:r>
            <a:br>
              <a:rPr lang="en-ZA"/>
            </a:br>
            <a:r>
              <a:rPr lang="en-ZA"/>
              <a:t>Clinical signs</a:t>
            </a:r>
            <a:endParaRPr lang="en-GB"/>
          </a:p>
        </p:txBody>
      </p:sp>
      <p:sp>
        <p:nvSpPr>
          <p:cNvPr id="1346563" name="Rectangle 3"/>
          <p:cNvSpPr>
            <a:spLocks noGrp="1" noChangeArrowheads="1"/>
          </p:cNvSpPr>
          <p:nvPr>
            <p:ph type="body" idx="1"/>
          </p:nvPr>
        </p:nvSpPr>
        <p:spPr>
          <a:noFill/>
          <a:ln/>
        </p:spPr>
        <p:txBody>
          <a:bodyPr/>
          <a:lstStyle/>
          <a:p>
            <a:r>
              <a:rPr lang="en-ZA"/>
              <a:t>Crepitus (crackling sound in subcutaneous tissue) </a:t>
            </a:r>
          </a:p>
          <a:p>
            <a:r>
              <a:rPr lang="en-ZA"/>
              <a:t>Muscle spasm</a:t>
            </a:r>
          </a:p>
          <a:p>
            <a:r>
              <a:rPr lang="en-ZA"/>
              <a:t>Muscle weakness</a:t>
            </a:r>
          </a:p>
          <a:p>
            <a:r>
              <a:rPr lang="en-ZA"/>
              <a:t>Reduction of range movement</a:t>
            </a:r>
          </a:p>
          <a:p>
            <a:r>
              <a:rPr lang="en-ZA"/>
              <a:t>Swelling</a:t>
            </a:r>
          </a:p>
          <a:p>
            <a:r>
              <a:rPr lang="en-ZA"/>
              <a:t>Tender trigger points in muscles</a:t>
            </a:r>
          </a:p>
          <a:p>
            <a:r>
              <a:rPr lang="en-ZA"/>
              <a:t>Tenderness</a:t>
            </a:r>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1000"/>
                                  </p:stCondLst>
                                  <p:childTnLst>
                                    <p:set>
                                      <p:cBhvr>
                                        <p:cTn id="6" dur="1" fill="hold">
                                          <p:stCondLst>
                                            <p:cond delay="0"/>
                                          </p:stCondLst>
                                        </p:cTn>
                                        <p:tgtEl>
                                          <p:spTgt spid="1346563">
                                            <p:txEl>
                                              <p:pRg st="0" end="0"/>
                                            </p:txEl>
                                          </p:spTgt>
                                        </p:tgtEl>
                                        <p:attrNameLst>
                                          <p:attrName>style.visibility</p:attrName>
                                        </p:attrNameLst>
                                      </p:cBhvr>
                                      <p:to>
                                        <p:strVal val="visible"/>
                                      </p:to>
                                    </p:set>
                                    <p:anim calcmode="lin" valueType="num">
                                      <p:cBhvr>
                                        <p:cTn id="7" dur="1000" fill="hold"/>
                                        <p:tgtEl>
                                          <p:spTgt spid="134656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34656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346563">
                                            <p:txEl>
                                              <p:pRg st="0" end="0"/>
                                            </p:txEl>
                                          </p:spTgt>
                                        </p:tgtEl>
                                      </p:cBhvr>
                                    </p:animEffect>
                                  </p:childTnLst>
                                </p:cTn>
                              </p:par>
                              <p:par>
                                <p:cTn id="10" presetID="55" presetClass="entr" presetSubtype="0" fill="hold" nodeType="withEffect">
                                  <p:stCondLst>
                                    <p:cond delay="1000"/>
                                  </p:stCondLst>
                                  <p:childTnLst>
                                    <p:set>
                                      <p:cBhvr>
                                        <p:cTn id="11" dur="1" fill="hold">
                                          <p:stCondLst>
                                            <p:cond delay="0"/>
                                          </p:stCondLst>
                                        </p:cTn>
                                        <p:tgtEl>
                                          <p:spTgt spid="1346563">
                                            <p:txEl>
                                              <p:pRg st="1" end="1"/>
                                            </p:txEl>
                                          </p:spTgt>
                                        </p:tgtEl>
                                        <p:attrNameLst>
                                          <p:attrName>style.visibility</p:attrName>
                                        </p:attrNameLst>
                                      </p:cBhvr>
                                      <p:to>
                                        <p:strVal val="visible"/>
                                      </p:to>
                                    </p:set>
                                    <p:anim calcmode="lin" valueType="num">
                                      <p:cBhvr>
                                        <p:cTn id="12" dur="1000" fill="hold"/>
                                        <p:tgtEl>
                                          <p:spTgt spid="134656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134656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1346563">
                                            <p:txEl>
                                              <p:pRg st="1" end="1"/>
                                            </p:txEl>
                                          </p:spTgt>
                                        </p:tgtEl>
                                      </p:cBhvr>
                                    </p:animEffect>
                                  </p:childTnLst>
                                </p:cTn>
                              </p:par>
                              <p:par>
                                <p:cTn id="15" presetID="55" presetClass="entr" presetSubtype="0" fill="hold" nodeType="withEffect">
                                  <p:stCondLst>
                                    <p:cond delay="1000"/>
                                  </p:stCondLst>
                                  <p:childTnLst>
                                    <p:set>
                                      <p:cBhvr>
                                        <p:cTn id="16" dur="1" fill="hold">
                                          <p:stCondLst>
                                            <p:cond delay="0"/>
                                          </p:stCondLst>
                                        </p:cTn>
                                        <p:tgtEl>
                                          <p:spTgt spid="1346563">
                                            <p:txEl>
                                              <p:pRg st="2" end="2"/>
                                            </p:txEl>
                                          </p:spTgt>
                                        </p:tgtEl>
                                        <p:attrNameLst>
                                          <p:attrName>style.visibility</p:attrName>
                                        </p:attrNameLst>
                                      </p:cBhvr>
                                      <p:to>
                                        <p:strVal val="visible"/>
                                      </p:to>
                                    </p:set>
                                    <p:anim calcmode="lin" valueType="num">
                                      <p:cBhvr>
                                        <p:cTn id="17" dur="1000" fill="hold"/>
                                        <p:tgtEl>
                                          <p:spTgt spid="1346563">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1346563">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1346563">
                                            <p:txEl>
                                              <p:pRg st="2" end="2"/>
                                            </p:txEl>
                                          </p:spTgt>
                                        </p:tgtEl>
                                      </p:cBhvr>
                                    </p:animEffect>
                                  </p:childTnLst>
                                </p:cTn>
                              </p:par>
                              <p:par>
                                <p:cTn id="20" presetID="55" presetClass="entr" presetSubtype="0" fill="hold" nodeType="withEffect">
                                  <p:stCondLst>
                                    <p:cond delay="1000"/>
                                  </p:stCondLst>
                                  <p:childTnLst>
                                    <p:set>
                                      <p:cBhvr>
                                        <p:cTn id="21" dur="1" fill="hold">
                                          <p:stCondLst>
                                            <p:cond delay="0"/>
                                          </p:stCondLst>
                                        </p:cTn>
                                        <p:tgtEl>
                                          <p:spTgt spid="1346563">
                                            <p:txEl>
                                              <p:pRg st="3" end="3"/>
                                            </p:txEl>
                                          </p:spTgt>
                                        </p:tgtEl>
                                        <p:attrNameLst>
                                          <p:attrName>style.visibility</p:attrName>
                                        </p:attrNameLst>
                                      </p:cBhvr>
                                      <p:to>
                                        <p:strVal val="visible"/>
                                      </p:to>
                                    </p:set>
                                    <p:anim calcmode="lin" valueType="num">
                                      <p:cBhvr>
                                        <p:cTn id="22" dur="1000" fill="hold"/>
                                        <p:tgtEl>
                                          <p:spTgt spid="1346563">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1346563">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1346563">
                                            <p:txEl>
                                              <p:pRg st="3" end="3"/>
                                            </p:txEl>
                                          </p:spTgt>
                                        </p:tgtEl>
                                      </p:cBhvr>
                                    </p:animEffect>
                                  </p:childTnLst>
                                </p:cTn>
                              </p:par>
                              <p:par>
                                <p:cTn id="25" presetID="55" presetClass="entr" presetSubtype="0" fill="hold" nodeType="withEffect">
                                  <p:stCondLst>
                                    <p:cond delay="1000"/>
                                  </p:stCondLst>
                                  <p:childTnLst>
                                    <p:set>
                                      <p:cBhvr>
                                        <p:cTn id="26" dur="1" fill="hold">
                                          <p:stCondLst>
                                            <p:cond delay="0"/>
                                          </p:stCondLst>
                                        </p:cTn>
                                        <p:tgtEl>
                                          <p:spTgt spid="1346563">
                                            <p:txEl>
                                              <p:pRg st="4" end="4"/>
                                            </p:txEl>
                                          </p:spTgt>
                                        </p:tgtEl>
                                        <p:attrNameLst>
                                          <p:attrName>style.visibility</p:attrName>
                                        </p:attrNameLst>
                                      </p:cBhvr>
                                      <p:to>
                                        <p:strVal val="visible"/>
                                      </p:to>
                                    </p:set>
                                    <p:anim calcmode="lin" valueType="num">
                                      <p:cBhvr>
                                        <p:cTn id="27" dur="1000" fill="hold"/>
                                        <p:tgtEl>
                                          <p:spTgt spid="1346563">
                                            <p:txEl>
                                              <p:pRg st="4" end="4"/>
                                            </p:txEl>
                                          </p:spTgt>
                                        </p:tgtEl>
                                        <p:attrNameLst>
                                          <p:attrName>ppt_w</p:attrName>
                                        </p:attrNameLst>
                                      </p:cBhvr>
                                      <p:tavLst>
                                        <p:tav tm="0">
                                          <p:val>
                                            <p:strVal val="#ppt_w*0.70"/>
                                          </p:val>
                                        </p:tav>
                                        <p:tav tm="100000">
                                          <p:val>
                                            <p:strVal val="#ppt_w"/>
                                          </p:val>
                                        </p:tav>
                                      </p:tavLst>
                                    </p:anim>
                                    <p:anim calcmode="lin" valueType="num">
                                      <p:cBhvr>
                                        <p:cTn id="28" dur="1000" fill="hold"/>
                                        <p:tgtEl>
                                          <p:spTgt spid="1346563">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1346563">
                                            <p:txEl>
                                              <p:pRg st="4" end="4"/>
                                            </p:txEl>
                                          </p:spTgt>
                                        </p:tgtEl>
                                      </p:cBhvr>
                                    </p:animEffect>
                                  </p:childTnLst>
                                </p:cTn>
                              </p:par>
                              <p:par>
                                <p:cTn id="30" presetID="55" presetClass="entr" presetSubtype="0" fill="hold" nodeType="withEffect">
                                  <p:stCondLst>
                                    <p:cond delay="1000"/>
                                  </p:stCondLst>
                                  <p:childTnLst>
                                    <p:set>
                                      <p:cBhvr>
                                        <p:cTn id="31" dur="1" fill="hold">
                                          <p:stCondLst>
                                            <p:cond delay="0"/>
                                          </p:stCondLst>
                                        </p:cTn>
                                        <p:tgtEl>
                                          <p:spTgt spid="1346563">
                                            <p:txEl>
                                              <p:pRg st="5" end="5"/>
                                            </p:txEl>
                                          </p:spTgt>
                                        </p:tgtEl>
                                        <p:attrNameLst>
                                          <p:attrName>style.visibility</p:attrName>
                                        </p:attrNameLst>
                                      </p:cBhvr>
                                      <p:to>
                                        <p:strVal val="visible"/>
                                      </p:to>
                                    </p:set>
                                    <p:anim calcmode="lin" valueType="num">
                                      <p:cBhvr>
                                        <p:cTn id="32" dur="1000" fill="hold"/>
                                        <p:tgtEl>
                                          <p:spTgt spid="1346563">
                                            <p:txEl>
                                              <p:pRg st="5" end="5"/>
                                            </p:txEl>
                                          </p:spTgt>
                                        </p:tgtEl>
                                        <p:attrNameLst>
                                          <p:attrName>ppt_w</p:attrName>
                                        </p:attrNameLst>
                                      </p:cBhvr>
                                      <p:tavLst>
                                        <p:tav tm="0">
                                          <p:val>
                                            <p:strVal val="#ppt_w*0.70"/>
                                          </p:val>
                                        </p:tav>
                                        <p:tav tm="100000">
                                          <p:val>
                                            <p:strVal val="#ppt_w"/>
                                          </p:val>
                                        </p:tav>
                                      </p:tavLst>
                                    </p:anim>
                                    <p:anim calcmode="lin" valueType="num">
                                      <p:cBhvr>
                                        <p:cTn id="33" dur="1000" fill="hold"/>
                                        <p:tgtEl>
                                          <p:spTgt spid="1346563">
                                            <p:txEl>
                                              <p:pRg st="5" end="5"/>
                                            </p:txEl>
                                          </p:spTgt>
                                        </p:tgtEl>
                                        <p:attrNameLst>
                                          <p:attrName>ppt_h</p:attrName>
                                        </p:attrNameLst>
                                      </p:cBhvr>
                                      <p:tavLst>
                                        <p:tav tm="0">
                                          <p:val>
                                            <p:strVal val="#ppt_h"/>
                                          </p:val>
                                        </p:tav>
                                        <p:tav tm="100000">
                                          <p:val>
                                            <p:strVal val="#ppt_h"/>
                                          </p:val>
                                        </p:tav>
                                      </p:tavLst>
                                    </p:anim>
                                    <p:animEffect transition="in" filter="fade">
                                      <p:cBhvr>
                                        <p:cTn id="34" dur="1000"/>
                                        <p:tgtEl>
                                          <p:spTgt spid="1346563">
                                            <p:txEl>
                                              <p:pRg st="5" end="5"/>
                                            </p:txEl>
                                          </p:spTgt>
                                        </p:tgtEl>
                                      </p:cBhvr>
                                    </p:animEffect>
                                  </p:childTnLst>
                                </p:cTn>
                              </p:par>
                              <p:par>
                                <p:cTn id="35" presetID="55" presetClass="entr" presetSubtype="0" fill="hold" nodeType="withEffect">
                                  <p:stCondLst>
                                    <p:cond delay="1000"/>
                                  </p:stCondLst>
                                  <p:childTnLst>
                                    <p:set>
                                      <p:cBhvr>
                                        <p:cTn id="36" dur="1" fill="hold">
                                          <p:stCondLst>
                                            <p:cond delay="0"/>
                                          </p:stCondLst>
                                        </p:cTn>
                                        <p:tgtEl>
                                          <p:spTgt spid="1346563">
                                            <p:txEl>
                                              <p:pRg st="6" end="6"/>
                                            </p:txEl>
                                          </p:spTgt>
                                        </p:tgtEl>
                                        <p:attrNameLst>
                                          <p:attrName>style.visibility</p:attrName>
                                        </p:attrNameLst>
                                      </p:cBhvr>
                                      <p:to>
                                        <p:strVal val="visible"/>
                                      </p:to>
                                    </p:set>
                                    <p:anim calcmode="lin" valueType="num">
                                      <p:cBhvr>
                                        <p:cTn id="37" dur="1000" fill="hold"/>
                                        <p:tgtEl>
                                          <p:spTgt spid="1346563">
                                            <p:txEl>
                                              <p:pRg st="6" end="6"/>
                                            </p:txEl>
                                          </p:spTgt>
                                        </p:tgtEl>
                                        <p:attrNameLst>
                                          <p:attrName>ppt_w</p:attrName>
                                        </p:attrNameLst>
                                      </p:cBhvr>
                                      <p:tavLst>
                                        <p:tav tm="0">
                                          <p:val>
                                            <p:strVal val="#ppt_w*0.70"/>
                                          </p:val>
                                        </p:tav>
                                        <p:tav tm="100000">
                                          <p:val>
                                            <p:strVal val="#ppt_w"/>
                                          </p:val>
                                        </p:tav>
                                      </p:tavLst>
                                    </p:anim>
                                    <p:anim calcmode="lin" valueType="num">
                                      <p:cBhvr>
                                        <p:cTn id="38" dur="1000" fill="hold"/>
                                        <p:tgtEl>
                                          <p:spTgt spid="1346563">
                                            <p:txEl>
                                              <p:pRg st="6" end="6"/>
                                            </p:txEl>
                                          </p:spTgt>
                                        </p:tgtEl>
                                        <p:attrNameLst>
                                          <p:attrName>ppt_h</p:attrName>
                                        </p:attrNameLst>
                                      </p:cBhvr>
                                      <p:tavLst>
                                        <p:tav tm="0">
                                          <p:val>
                                            <p:strVal val="#ppt_h"/>
                                          </p:val>
                                        </p:tav>
                                        <p:tav tm="100000">
                                          <p:val>
                                            <p:strVal val="#ppt_h"/>
                                          </p:val>
                                        </p:tav>
                                      </p:tavLst>
                                    </p:anim>
                                    <p:animEffect transition="in" filter="fade">
                                      <p:cBhvr>
                                        <p:cTn id="39" dur="1000"/>
                                        <p:tgtEl>
                                          <p:spTgt spid="13465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6578" name="Rectangle 2"/>
          <p:cNvSpPr>
            <a:spLocks noGrp="1" noChangeArrowheads="1"/>
          </p:cNvSpPr>
          <p:nvPr>
            <p:ph type="title"/>
          </p:nvPr>
        </p:nvSpPr>
        <p:spPr/>
        <p:txBody>
          <a:bodyPr/>
          <a:lstStyle/>
          <a:p>
            <a:r>
              <a:rPr lang="en-ZA" sz="2400" b="0"/>
              <a:t>Elbow</a:t>
            </a:r>
            <a:br>
              <a:rPr lang="en-ZA" sz="2400" b="0"/>
            </a:br>
            <a:r>
              <a:rPr lang="en-GB"/>
              <a:t>Lateral Epicondylitis II</a:t>
            </a:r>
          </a:p>
        </p:txBody>
      </p:sp>
      <p:sp>
        <p:nvSpPr>
          <p:cNvPr id="1176579" name="Rectangle 3"/>
          <p:cNvSpPr>
            <a:spLocks noGrp="1" noChangeArrowheads="1"/>
          </p:cNvSpPr>
          <p:nvPr>
            <p:ph type="body" idx="1"/>
          </p:nvPr>
        </p:nvSpPr>
        <p:spPr>
          <a:xfrm>
            <a:off x="685800" y="1333500"/>
            <a:ext cx="5254625" cy="4878388"/>
          </a:xfrm>
        </p:spPr>
        <p:txBody>
          <a:bodyPr/>
          <a:lstStyle/>
          <a:p>
            <a:r>
              <a:rPr lang="en-GB" sz="2400"/>
              <a:t>Often starts as an acute </a:t>
            </a:r>
            <a:r>
              <a:rPr lang="en-GB" sz="2400" b="1"/>
              <a:t>direct injury </a:t>
            </a:r>
            <a:r>
              <a:rPr lang="en-GB" sz="2400"/>
              <a:t>to the site of the muscle origin which progresses to an epicondylitis </a:t>
            </a:r>
          </a:p>
          <a:p>
            <a:r>
              <a:rPr lang="en-ZA" sz="2400" b="1"/>
              <a:t>Work action:</a:t>
            </a:r>
            <a:endParaRPr lang="en-GB" sz="2400" b="1"/>
          </a:p>
          <a:p>
            <a:pPr lvl="1"/>
            <a:r>
              <a:rPr lang="en-GB" sz="2400"/>
              <a:t>Unusual forces (power grasp),</a:t>
            </a:r>
          </a:p>
          <a:p>
            <a:pPr lvl="1"/>
            <a:r>
              <a:rPr lang="en-GB" sz="2400"/>
              <a:t>Repetition</a:t>
            </a:r>
          </a:p>
          <a:p>
            <a:pPr lvl="1"/>
            <a:r>
              <a:rPr lang="en-GB" sz="2400"/>
              <a:t>Forceful gripping</a:t>
            </a:r>
          </a:p>
          <a:p>
            <a:pPr lvl="1"/>
            <a:r>
              <a:rPr lang="en-GB" sz="2400"/>
              <a:t>Repeated supination and pronation.</a:t>
            </a:r>
          </a:p>
          <a:p>
            <a:pPr>
              <a:buFontTx/>
              <a:buNone/>
            </a:pPr>
            <a:endParaRPr lang="en-GB" sz="2400"/>
          </a:p>
        </p:txBody>
      </p:sp>
      <p:sp>
        <p:nvSpPr>
          <p:cNvPr id="1176580" name="Text Box 4"/>
          <p:cNvSpPr txBox="1">
            <a:spLocks noChangeArrowheads="1"/>
          </p:cNvSpPr>
          <p:nvPr/>
        </p:nvSpPr>
        <p:spPr bwMode="auto">
          <a:xfrm>
            <a:off x="7451725" y="4221163"/>
            <a:ext cx="1873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f-ZA" sz="1800" b="1">
              <a:latin typeface="Verdana" pitchFamily="34" charset="0"/>
            </a:endParaRPr>
          </a:p>
        </p:txBody>
      </p:sp>
      <p:sp>
        <p:nvSpPr>
          <p:cNvPr id="1176581" name="Rectangle 5"/>
          <p:cNvSpPr>
            <a:spLocks noChangeArrowheads="1"/>
          </p:cNvSpPr>
          <p:nvPr/>
        </p:nvSpPr>
        <p:spPr bwMode="auto">
          <a:xfrm>
            <a:off x="6016625" y="1265238"/>
            <a:ext cx="2735263" cy="496728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40000"/>
              </a:spcBef>
              <a:buClr>
                <a:schemeClr val="tx1"/>
              </a:buClr>
              <a:buFontTx/>
              <a:buChar char="•"/>
            </a:pPr>
            <a:r>
              <a:rPr lang="en-GB" sz="2100">
                <a:latin typeface="Verdana" pitchFamily="34" charset="0"/>
              </a:rPr>
              <a:t>Drillers</a:t>
            </a:r>
          </a:p>
          <a:p>
            <a:pPr marL="342900" indent="-342900">
              <a:spcBef>
                <a:spcPct val="40000"/>
              </a:spcBef>
              <a:buClr>
                <a:schemeClr val="tx1"/>
              </a:buClr>
              <a:buFontTx/>
              <a:buChar char="•"/>
            </a:pPr>
            <a:r>
              <a:rPr lang="en-GB" sz="2100">
                <a:latin typeface="Verdana" pitchFamily="34" charset="0"/>
              </a:rPr>
              <a:t>Carpenters</a:t>
            </a:r>
          </a:p>
          <a:p>
            <a:pPr marL="342900" indent="-342900">
              <a:spcBef>
                <a:spcPct val="40000"/>
              </a:spcBef>
              <a:buClr>
                <a:schemeClr val="tx1"/>
              </a:buClr>
              <a:buFontTx/>
              <a:buChar char="•"/>
            </a:pPr>
            <a:r>
              <a:rPr lang="en-GB" sz="2100">
                <a:latin typeface="Verdana" pitchFamily="34" charset="0"/>
              </a:rPr>
              <a:t>Polishers</a:t>
            </a:r>
          </a:p>
          <a:p>
            <a:pPr marL="342900" indent="-342900">
              <a:spcBef>
                <a:spcPct val="40000"/>
              </a:spcBef>
              <a:buClr>
                <a:schemeClr val="tx1"/>
              </a:buClr>
              <a:buFontTx/>
              <a:buChar char="•"/>
            </a:pPr>
            <a:r>
              <a:rPr lang="en-GB" sz="2100">
                <a:latin typeface="Verdana" pitchFamily="34" charset="0"/>
              </a:rPr>
              <a:t>Turning screws</a:t>
            </a:r>
          </a:p>
          <a:p>
            <a:pPr marL="342900" indent="-342900">
              <a:spcBef>
                <a:spcPct val="40000"/>
              </a:spcBef>
              <a:buClr>
                <a:schemeClr val="tx1"/>
              </a:buClr>
              <a:buFontTx/>
              <a:buChar char="•"/>
            </a:pPr>
            <a:r>
              <a:rPr lang="en-GB" sz="2100">
                <a:latin typeface="Verdana" pitchFamily="34" charset="0"/>
              </a:rPr>
              <a:t>Small parts assembly</a:t>
            </a:r>
          </a:p>
          <a:p>
            <a:pPr marL="342900" indent="-342900">
              <a:spcBef>
                <a:spcPct val="40000"/>
              </a:spcBef>
              <a:buClr>
                <a:schemeClr val="tx1"/>
              </a:buClr>
              <a:buFontTx/>
              <a:buChar char="•"/>
            </a:pPr>
            <a:r>
              <a:rPr lang="en-GB" sz="2100">
                <a:latin typeface="Verdana" pitchFamily="34" charset="0"/>
              </a:rPr>
              <a:t>Hammering</a:t>
            </a:r>
          </a:p>
          <a:p>
            <a:pPr marL="342900" indent="-342900">
              <a:spcBef>
                <a:spcPct val="40000"/>
              </a:spcBef>
              <a:buClr>
                <a:schemeClr val="tx1"/>
              </a:buClr>
              <a:buFontTx/>
              <a:buChar char="•"/>
            </a:pPr>
            <a:r>
              <a:rPr lang="en-GB" sz="2100">
                <a:latin typeface="Verdana" pitchFamily="34" charset="0"/>
              </a:rPr>
              <a:t>Repetitive wrist extension</a:t>
            </a:r>
          </a:p>
          <a:p>
            <a:pPr marL="342900" indent="-342900">
              <a:spcBef>
                <a:spcPct val="40000"/>
              </a:spcBef>
              <a:buClr>
                <a:schemeClr val="tx1"/>
              </a:buClr>
              <a:buFontTx/>
              <a:buChar char="•"/>
            </a:pPr>
            <a:r>
              <a:rPr lang="en-GB" sz="2100">
                <a:latin typeface="Verdana" pitchFamily="34" charset="0"/>
              </a:rPr>
              <a:t>Repetitive wrist grasp</a:t>
            </a:r>
          </a:p>
          <a:p>
            <a:pPr marL="342900" indent="-342900">
              <a:spcBef>
                <a:spcPct val="40000"/>
              </a:spcBef>
              <a:buClr>
                <a:schemeClr val="tx1"/>
              </a:buClr>
              <a:buFontTx/>
              <a:buChar char="•"/>
            </a:pPr>
            <a:r>
              <a:rPr lang="en-GB" sz="2100">
                <a:latin typeface="Verdana" pitchFamily="34" charset="0"/>
              </a:rPr>
              <a:t>VDT work</a:t>
            </a:r>
          </a:p>
          <a:p>
            <a:pPr marL="342900" indent="-342900">
              <a:spcBef>
                <a:spcPct val="40000"/>
              </a:spcBef>
              <a:buClr>
                <a:schemeClr val="tx1"/>
              </a:buClr>
              <a:buFontTx/>
              <a:buChar char="•"/>
            </a:pPr>
            <a:endParaRPr lang="en-GB" sz="2100">
              <a:latin typeface="Verdana" pitchFamily="34" charset="0"/>
            </a:endParaRPr>
          </a:p>
        </p:txBody>
      </p:sp>
    </p:spTree>
    <p:extLst>
      <p:ext uri="{BB962C8B-B14F-4D97-AF65-F5344CB8AC3E}">
        <p14:creationId xmlns:p14="http://schemas.microsoft.com/office/powerpoint/2010/main" val="15864003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4949" name="Rectangle 5"/>
          <p:cNvSpPr>
            <a:spLocks noGrp="1" noChangeArrowheads="1"/>
          </p:cNvSpPr>
          <p:nvPr>
            <p:ph type="title"/>
          </p:nvPr>
        </p:nvSpPr>
        <p:spPr/>
        <p:txBody>
          <a:bodyPr/>
          <a:lstStyle/>
          <a:p>
            <a:r>
              <a:rPr lang="en-ZA" sz="2400" b="0"/>
              <a:t>Forearm, Wrist &amp; Fingers</a:t>
            </a:r>
            <a:r>
              <a:rPr lang="en-ZA"/>
              <a:t/>
            </a:r>
            <a:br>
              <a:rPr lang="en-ZA"/>
            </a:br>
            <a:r>
              <a:rPr lang="en-GB"/>
              <a:t>De Quervain’s Tenosynovitis II</a:t>
            </a:r>
          </a:p>
        </p:txBody>
      </p:sp>
      <p:sp>
        <p:nvSpPr>
          <p:cNvPr id="1234947" name="Rectangle 3"/>
          <p:cNvSpPr>
            <a:spLocks noGrp="1" noChangeArrowheads="1"/>
          </p:cNvSpPr>
          <p:nvPr>
            <p:ph type="body" sz="half" idx="1"/>
          </p:nvPr>
        </p:nvSpPr>
        <p:spPr/>
        <p:txBody>
          <a:bodyPr/>
          <a:lstStyle/>
          <a:p>
            <a:r>
              <a:rPr lang="en-GB"/>
              <a:t>Presents with pain &amp; localised swelling over </a:t>
            </a:r>
            <a:r>
              <a:rPr lang="en-GB" b="1"/>
              <a:t>styloid process</a:t>
            </a:r>
            <a:r>
              <a:rPr lang="en-GB"/>
              <a:t> of radius</a:t>
            </a:r>
          </a:p>
          <a:p>
            <a:r>
              <a:rPr lang="en-GB"/>
              <a:t>Common variant : localised swelling at </a:t>
            </a:r>
            <a:r>
              <a:rPr lang="en-GB" b="1"/>
              <a:t>base of the thumb</a:t>
            </a:r>
            <a:r>
              <a:rPr lang="en-GB"/>
              <a:t> &amp; thickening of fibrous sheath (extensor retinaculum).</a:t>
            </a:r>
          </a:p>
        </p:txBody>
      </p:sp>
      <p:pic>
        <p:nvPicPr>
          <p:cNvPr id="1234948"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524375" y="1196975"/>
            <a:ext cx="4556125" cy="56610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34951" name="Line 7"/>
          <p:cNvSpPr>
            <a:spLocks noChangeShapeType="1"/>
          </p:cNvSpPr>
          <p:nvPr/>
        </p:nvSpPr>
        <p:spPr bwMode="auto">
          <a:xfrm>
            <a:off x="4211638" y="2254250"/>
            <a:ext cx="3960812" cy="2687638"/>
          </a:xfrm>
          <a:prstGeom prst="line">
            <a:avLst/>
          </a:prstGeom>
          <a:noFill/>
          <a:ln w="50800">
            <a:solidFill>
              <a:srgbClr val="FF0000"/>
            </a:solidFill>
            <a:round/>
            <a:headEnd type="diamond"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f-ZA"/>
          </a:p>
        </p:txBody>
      </p:sp>
      <p:sp>
        <p:nvSpPr>
          <p:cNvPr id="1234952" name="Line 8"/>
          <p:cNvSpPr>
            <a:spLocks noChangeShapeType="1"/>
          </p:cNvSpPr>
          <p:nvPr/>
        </p:nvSpPr>
        <p:spPr bwMode="auto">
          <a:xfrm flipH="1">
            <a:off x="5795963" y="4221163"/>
            <a:ext cx="1296987" cy="576262"/>
          </a:xfrm>
          <a:prstGeom prst="line">
            <a:avLst/>
          </a:prstGeom>
          <a:noFill/>
          <a:ln w="508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f-ZA"/>
          </a:p>
        </p:txBody>
      </p:sp>
      <p:sp>
        <p:nvSpPr>
          <p:cNvPr id="1234957" name="Line 13"/>
          <p:cNvSpPr>
            <a:spLocks noChangeShapeType="1"/>
          </p:cNvSpPr>
          <p:nvPr/>
        </p:nvSpPr>
        <p:spPr bwMode="auto">
          <a:xfrm>
            <a:off x="4356100" y="3789363"/>
            <a:ext cx="3887788" cy="1511300"/>
          </a:xfrm>
          <a:prstGeom prst="line">
            <a:avLst/>
          </a:prstGeom>
          <a:noFill/>
          <a:ln w="50800">
            <a:solidFill>
              <a:srgbClr val="0000FF"/>
            </a:solidFill>
            <a:round/>
            <a:headEnd type="diamond"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f-ZA"/>
          </a:p>
        </p:txBody>
      </p:sp>
      <p:sp>
        <p:nvSpPr>
          <p:cNvPr id="1234958" name="Line 14"/>
          <p:cNvSpPr>
            <a:spLocks noChangeShapeType="1"/>
          </p:cNvSpPr>
          <p:nvPr/>
        </p:nvSpPr>
        <p:spPr bwMode="auto">
          <a:xfrm>
            <a:off x="4284663" y="4724400"/>
            <a:ext cx="1366837" cy="144463"/>
          </a:xfrm>
          <a:prstGeom prst="line">
            <a:avLst/>
          </a:prstGeom>
          <a:noFill/>
          <a:ln w="50800">
            <a:solidFill>
              <a:srgbClr val="0000FF"/>
            </a:solidFill>
            <a:round/>
            <a:headEnd type="diamond"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f-ZA"/>
          </a:p>
        </p:txBody>
      </p:sp>
      <p:sp>
        <p:nvSpPr>
          <p:cNvPr id="1234959" name="Text Box 15"/>
          <p:cNvSpPr txBox="1">
            <a:spLocks noChangeArrowheads="1"/>
          </p:cNvSpPr>
          <p:nvPr/>
        </p:nvSpPr>
        <p:spPr bwMode="auto">
          <a:xfrm>
            <a:off x="7308850" y="3146425"/>
            <a:ext cx="1439863" cy="593725"/>
          </a:xfrm>
          <a:prstGeom prst="rect">
            <a:avLst/>
          </a:prstGeom>
          <a:solidFill>
            <a:srgbClr val="FFCC99"/>
          </a:solidFill>
          <a:ln w="1270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ZA" sz="1600">
                <a:latin typeface="Verdana" pitchFamily="34" charset="0"/>
              </a:rPr>
              <a:t>Intersection Syndrome</a:t>
            </a:r>
            <a:endParaRPr lang="en-GB" sz="1600">
              <a:latin typeface="Verdana" pitchFamily="34" charset="0"/>
            </a:endParaRPr>
          </a:p>
        </p:txBody>
      </p:sp>
      <p:sp>
        <p:nvSpPr>
          <p:cNvPr id="1234960" name="Line 16"/>
          <p:cNvSpPr>
            <a:spLocks noChangeShapeType="1"/>
          </p:cNvSpPr>
          <p:nvPr/>
        </p:nvSpPr>
        <p:spPr bwMode="auto">
          <a:xfrm flipH="1">
            <a:off x="5651500" y="3716338"/>
            <a:ext cx="1657350" cy="144462"/>
          </a:xfrm>
          <a:prstGeom prst="line">
            <a:avLst/>
          </a:prstGeom>
          <a:noFill/>
          <a:ln w="50800">
            <a:solidFill>
              <a:srgbClr val="3399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af-ZA"/>
          </a:p>
        </p:txBody>
      </p:sp>
      <p:sp>
        <p:nvSpPr>
          <p:cNvPr id="1234961" name="Oval 17"/>
          <p:cNvSpPr>
            <a:spLocks noChangeArrowheads="1"/>
          </p:cNvSpPr>
          <p:nvPr/>
        </p:nvSpPr>
        <p:spPr bwMode="auto">
          <a:xfrm>
            <a:off x="5219700" y="3284538"/>
            <a:ext cx="720725" cy="1223962"/>
          </a:xfrm>
          <a:prstGeom prst="ellipse">
            <a:avLst/>
          </a:prstGeom>
          <a:noFill/>
          <a:ln w="12700" algn="ctr">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af-ZA"/>
          </a:p>
        </p:txBody>
      </p:sp>
    </p:spTree>
    <p:extLst>
      <p:ext uri="{BB962C8B-B14F-4D97-AF65-F5344CB8AC3E}">
        <p14:creationId xmlns:p14="http://schemas.microsoft.com/office/powerpoint/2010/main" val="204957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34951"/>
                                        </p:tgtEl>
                                        <p:attrNameLst>
                                          <p:attrName>style.visibility</p:attrName>
                                        </p:attrNameLst>
                                      </p:cBhvr>
                                      <p:to>
                                        <p:strVal val="visible"/>
                                      </p:to>
                                    </p:set>
                                    <p:anim calcmode="lin" valueType="num">
                                      <p:cBhvr additive="base">
                                        <p:cTn id="7" dur="500" fill="hold"/>
                                        <p:tgtEl>
                                          <p:spTgt spid="1234951"/>
                                        </p:tgtEl>
                                        <p:attrNameLst>
                                          <p:attrName>ppt_x</p:attrName>
                                        </p:attrNameLst>
                                      </p:cBhvr>
                                      <p:tavLst>
                                        <p:tav tm="0">
                                          <p:val>
                                            <p:strVal val="0-#ppt_w/2"/>
                                          </p:val>
                                        </p:tav>
                                        <p:tav tm="100000">
                                          <p:val>
                                            <p:strVal val="#ppt_x"/>
                                          </p:val>
                                        </p:tav>
                                      </p:tavLst>
                                    </p:anim>
                                    <p:anim calcmode="lin" valueType="num">
                                      <p:cBhvr additive="base">
                                        <p:cTn id="8" dur="500" fill="hold"/>
                                        <p:tgtEl>
                                          <p:spTgt spid="123495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34952"/>
                                        </p:tgtEl>
                                        <p:attrNameLst>
                                          <p:attrName>style.visibility</p:attrName>
                                        </p:attrNameLst>
                                      </p:cBhvr>
                                      <p:to>
                                        <p:strVal val="visible"/>
                                      </p:to>
                                    </p:set>
                                    <p:anim calcmode="lin" valueType="num">
                                      <p:cBhvr additive="base">
                                        <p:cTn id="11" dur="500" fill="hold"/>
                                        <p:tgtEl>
                                          <p:spTgt spid="1234952"/>
                                        </p:tgtEl>
                                        <p:attrNameLst>
                                          <p:attrName>ppt_x</p:attrName>
                                        </p:attrNameLst>
                                      </p:cBhvr>
                                      <p:tavLst>
                                        <p:tav tm="0">
                                          <p:val>
                                            <p:strVal val="0-#ppt_w/2"/>
                                          </p:val>
                                        </p:tav>
                                        <p:tav tm="100000">
                                          <p:val>
                                            <p:strVal val="#ppt_x"/>
                                          </p:val>
                                        </p:tav>
                                      </p:tavLst>
                                    </p:anim>
                                    <p:anim calcmode="lin" valueType="num">
                                      <p:cBhvr additive="base">
                                        <p:cTn id="12" dur="500" fill="hold"/>
                                        <p:tgtEl>
                                          <p:spTgt spid="1234952"/>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234957"/>
                                        </p:tgtEl>
                                        <p:attrNameLst>
                                          <p:attrName>style.visibility</p:attrName>
                                        </p:attrNameLst>
                                      </p:cBhvr>
                                      <p:to>
                                        <p:strVal val="visible"/>
                                      </p:to>
                                    </p:set>
                                    <p:anim calcmode="lin" valueType="num">
                                      <p:cBhvr additive="base">
                                        <p:cTn id="17" dur="500" fill="hold"/>
                                        <p:tgtEl>
                                          <p:spTgt spid="1234957"/>
                                        </p:tgtEl>
                                        <p:attrNameLst>
                                          <p:attrName>ppt_x</p:attrName>
                                        </p:attrNameLst>
                                      </p:cBhvr>
                                      <p:tavLst>
                                        <p:tav tm="0">
                                          <p:val>
                                            <p:strVal val="0-#ppt_w/2"/>
                                          </p:val>
                                        </p:tav>
                                        <p:tav tm="100000">
                                          <p:val>
                                            <p:strVal val="#ppt_x"/>
                                          </p:val>
                                        </p:tav>
                                      </p:tavLst>
                                    </p:anim>
                                    <p:anim calcmode="lin" valueType="num">
                                      <p:cBhvr additive="base">
                                        <p:cTn id="18" dur="500" fill="hold"/>
                                        <p:tgtEl>
                                          <p:spTgt spid="123495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234958"/>
                                        </p:tgtEl>
                                        <p:attrNameLst>
                                          <p:attrName>style.visibility</p:attrName>
                                        </p:attrNameLst>
                                      </p:cBhvr>
                                      <p:to>
                                        <p:strVal val="visible"/>
                                      </p:to>
                                    </p:set>
                                    <p:anim calcmode="lin" valueType="num">
                                      <p:cBhvr additive="base">
                                        <p:cTn id="21" dur="500" fill="hold"/>
                                        <p:tgtEl>
                                          <p:spTgt spid="1234958"/>
                                        </p:tgtEl>
                                        <p:attrNameLst>
                                          <p:attrName>ppt_x</p:attrName>
                                        </p:attrNameLst>
                                      </p:cBhvr>
                                      <p:tavLst>
                                        <p:tav tm="0">
                                          <p:val>
                                            <p:strVal val="0-#ppt_w/2"/>
                                          </p:val>
                                        </p:tav>
                                        <p:tav tm="100000">
                                          <p:val>
                                            <p:strVal val="#ppt_x"/>
                                          </p:val>
                                        </p:tav>
                                      </p:tavLst>
                                    </p:anim>
                                    <p:anim calcmode="lin" valueType="num">
                                      <p:cBhvr additive="base">
                                        <p:cTn id="22" dur="500" fill="hold"/>
                                        <p:tgtEl>
                                          <p:spTgt spid="1234958"/>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234961"/>
                                        </p:tgtEl>
                                        <p:attrNameLst>
                                          <p:attrName>style.visibility</p:attrName>
                                        </p:attrNameLst>
                                      </p:cBhvr>
                                      <p:to>
                                        <p:strVal val="visible"/>
                                      </p:to>
                                    </p:set>
                                    <p:animEffect transition="in" filter="checkerboard(across)">
                                      <p:cBhvr>
                                        <p:cTn id="27" dur="500"/>
                                        <p:tgtEl>
                                          <p:spTgt spid="1234961"/>
                                        </p:tgtEl>
                                      </p:cBhvr>
                                    </p:animEffect>
                                  </p:childTnLst>
                                </p:cTn>
                              </p:par>
                            </p:childTnLst>
                          </p:cTn>
                        </p:par>
                        <p:par>
                          <p:cTn id="28" fill="hold" nodeType="afterGroup">
                            <p:stCondLst>
                              <p:cond delay="500"/>
                            </p:stCondLst>
                            <p:childTnLst>
                              <p:par>
                                <p:cTn id="29" presetID="5" presetClass="entr" presetSubtype="10" fill="hold" grpId="0" nodeType="afterEffect">
                                  <p:stCondLst>
                                    <p:cond delay="0"/>
                                  </p:stCondLst>
                                  <p:childTnLst>
                                    <p:set>
                                      <p:cBhvr>
                                        <p:cTn id="30" dur="1" fill="hold">
                                          <p:stCondLst>
                                            <p:cond delay="0"/>
                                          </p:stCondLst>
                                        </p:cTn>
                                        <p:tgtEl>
                                          <p:spTgt spid="1234960"/>
                                        </p:tgtEl>
                                        <p:attrNameLst>
                                          <p:attrName>style.visibility</p:attrName>
                                        </p:attrNameLst>
                                      </p:cBhvr>
                                      <p:to>
                                        <p:strVal val="visible"/>
                                      </p:to>
                                    </p:set>
                                    <p:animEffect transition="in" filter="checkerboard(across)">
                                      <p:cBhvr>
                                        <p:cTn id="31" dur="500"/>
                                        <p:tgtEl>
                                          <p:spTgt spid="1234960"/>
                                        </p:tgtEl>
                                      </p:cBhvr>
                                    </p:animEffect>
                                  </p:childTnLst>
                                </p:cTn>
                              </p:par>
                            </p:childTnLst>
                          </p:cTn>
                        </p:par>
                        <p:par>
                          <p:cTn id="32" fill="hold" nodeType="afterGroup">
                            <p:stCondLst>
                              <p:cond delay="1000"/>
                            </p:stCondLst>
                            <p:childTnLst>
                              <p:par>
                                <p:cTn id="33" presetID="5" presetClass="entr" presetSubtype="10" fill="hold" grpId="0" nodeType="afterEffect">
                                  <p:stCondLst>
                                    <p:cond delay="0"/>
                                  </p:stCondLst>
                                  <p:childTnLst>
                                    <p:set>
                                      <p:cBhvr>
                                        <p:cTn id="34" dur="1" fill="hold">
                                          <p:stCondLst>
                                            <p:cond delay="0"/>
                                          </p:stCondLst>
                                        </p:cTn>
                                        <p:tgtEl>
                                          <p:spTgt spid="1234959"/>
                                        </p:tgtEl>
                                        <p:attrNameLst>
                                          <p:attrName>style.visibility</p:attrName>
                                        </p:attrNameLst>
                                      </p:cBhvr>
                                      <p:to>
                                        <p:strVal val="visible"/>
                                      </p:to>
                                    </p:set>
                                    <p:animEffect transition="in" filter="checkerboard(across)">
                                      <p:cBhvr>
                                        <p:cTn id="35" dur="500"/>
                                        <p:tgtEl>
                                          <p:spTgt spid="12349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4951" grpId="0" animBg="1"/>
      <p:bldP spid="1234952" grpId="0" animBg="1"/>
      <p:bldP spid="1234957" grpId="0" animBg="1"/>
      <p:bldP spid="1234958" grpId="0" animBg="1"/>
      <p:bldP spid="1234959" grpId="0" animBg="1"/>
      <p:bldP spid="1234960" grpId="0" animBg="1"/>
      <p:bldP spid="123496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898" name="Rectangle 2"/>
          <p:cNvSpPr>
            <a:spLocks noGrp="1" noChangeArrowheads="1"/>
          </p:cNvSpPr>
          <p:nvPr>
            <p:ph type="title"/>
          </p:nvPr>
        </p:nvSpPr>
        <p:spPr/>
        <p:txBody>
          <a:bodyPr/>
          <a:lstStyle/>
          <a:p>
            <a:r>
              <a:rPr lang="en-ZA" sz="2400" b="0"/>
              <a:t>Forearm, Wrist &amp; Fingers</a:t>
            </a:r>
            <a:r>
              <a:rPr lang="en-ZA"/>
              <a:t/>
            </a:r>
            <a:br>
              <a:rPr lang="en-ZA"/>
            </a:br>
            <a:r>
              <a:rPr lang="en-GB"/>
              <a:t>De Quervain’s Tenosynovitis III</a:t>
            </a:r>
          </a:p>
        </p:txBody>
      </p:sp>
      <p:sp>
        <p:nvSpPr>
          <p:cNvPr id="1232899" name="Rectangle 3"/>
          <p:cNvSpPr>
            <a:spLocks noGrp="1" noChangeArrowheads="1"/>
          </p:cNvSpPr>
          <p:nvPr>
            <p:ph type="body" idx="1"/>
          </p:nvPr>
        </p:nvSpPr>
        <p:spPr>
          <a:xfrm>
            <a:off x="633413" y="1651000"/>
            <a:ext cx="4367212" cy="4618038"/>
          </a:xfrm>
        </p:spPr>
        <p:txBody>
          <a:bodyPr/>
          <a:lstStyle/>
          <a:p>
            <a:r>
              <a:rPr lang="en-GB"/>
              <a:t>De Quervain’s can results from overuse of the thumb</a:t>
            </a:r>
          </a:p>
          <a:p>
            <a:pPr lvl="1"/>
            <a:r>
              <a:rPr lang="en-GB"/>
              <a:t>such as in the repetitive grasping of a straight handled tool</a:t>
            </a:r>
          </a:p>
          <a:p>
            <a:pPr lvl="1"/>
            <a:r>
              <a:rPr lang="en-GB"/>
              <a:t>(e.g. screwdriver, endo files of dentist).</a:t>
            </a:r>
          </a:p>
        </p:txBody>
      </p:sp>
      <p:sp>
        <p:nvSpPr>
          <p:cNvPr id="1232901" name="Rectangle 5"/>
          <p:cNvSpPr>
            <a:spLocks noChangeArrowheads="1"/>
          </p:cNvSpPr>
          <p:nvPr/>
        </p:nvSpPr>
        <p:spPr bwMode="auto">
          <a:xfrm>
            <a:off x="3492500" y="2349500"/>
            <a:ext cx="7967663" cy="404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40000"/>
              </a:spcBef>
              <a:buClr>
                <a:srgbClr val="FFCC99"/>
              </a:buClr>
              <a:buFontTx/>
              <a:buChar char="•"/>
            </a:pPr>
            <a:endParaRPr lang="af-ZA" sz="2500">
              <a:solidFill>
                <a:schemeClr val="hlink"/>
              </a:solidFill>
              <a:latin typeface="Verdana" pitchFamily="34" charset="0"/>
            </a:endParaRPr>
          </a:p>
        </p:txBody>
      </p:sp>
      <p:sp>
        <p:nvSpPr>
          <p:cNvPr id="1232902" name="Rectangle 6"/>
          <p:cNvSpPr>
            <a:spLocks noChangeArrowheads="1"/>
          </p:cNvSpPr>
          <p:nvPr/>
        </p:nvSpPr>
        <p:spPr bwMode="auto">
          <a:xfrm>
            <a:off x="5148263" y="1684338"/>
            <a:ext cx="3600450" cy="446563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80000"/>
              </a:lnSpc>
              <a:spcBef>
                <a:spcPct val="40000"/>
              </a:spcBef>
              <a:buClr>
                <a:schemeClr val="tx1"/>
              </a:buClr>
              <a:buFontTx/>
              <a:buChar char="•"/>
            </a:pPr>
            <a:r>
              <a:rPr lang="en-GB" sz="1800">
                <a:latin typeface="Verdana" pitchFamily="34" charset="0"/>
              </a:rPr>
              <a:t>Buffing</a:t>
            </a:r>
          </a:p>
          <a:p>
            <a:pPr marL="342900" indent="-342900">
              <a:lnSpc>
                <a:spcPct val="80000"/>
              </a:lnSpc>
              <a:spcBef>
                <a:spcPct val="40000"/>
              </a:spcBef>
              <a:buClr>
                <a:schemeClr val="tx1"/>
              </a:buClr>
              <a:buFontTx/>
              <a:buChar char="•"/>
            </a:pPr>
            <a:r>
              <a:rPr lang="en-GB" sz="1800">
                <a:latin typeface="Verdana" pitchFamily="34" charset="0"/>
              </a:rPr>
              <a:t>Grinding</a:t>
            </a:r>
          </a:p>
          <a:p>
            <a:pPr marL="342900" indent="-342900">
              <a:lnSpc>
                <a:spcPct val="80000"/>
              </a:lnSpc>
              <a:spcBef>
                <a:spcPct val="40000"/>
              </a:spcBef>
              <a:buClr>
                <a:schemeClr val="tx1"/>
              </a:buClr>
              <a:buFontTx/>
              <a:buChar char="•"/>
            </a:pPr>
            <a:r>
              <a:rPr lang="en-GB" sz="1800">
                <a:latin typeface="Verdana" pitchFamily="34" charset="0"/>
              </a:rPr>
              <a:t>Polishing</a:t>
            </a:r>
          </a:p>
          <a:p>
            <a:pPr marL="342900" indent="-342900">
              <a:lnSpc>
                <a:spcPct val="80000"/>
              </a:lnSpc>
              <a:spcBef>
                <a:spcPct val="40000"/>
              </a:spcBef>
              <a:buClr>
                <a:schemeClr val="tx1"/>
              </a:buClr>
              <a:buFontTx/>
              <a:buChar char="•"/>
            </a:pPr>
            <a:r>
              <a:rPr lang="en-GB" sz="1800">
                <a:latin typeface="Verdana" pitchFamily="34" charset="0"/>
              </a:rPr>
              <a:t>Sanding</a:t>
            </a:r>
          </a:p>
          <a:p>
            <a:pPr marL="342900" indent="-342900">
              <a:lnSpc>
                <a:spcPct val="80000"/>
              </a:lnSpc>
              <a:spcBef>
                <a:spcPct val="40000"/>
              </a:spcBef>
              <a:buClr>
                <a:schemeClr val="tx1"/>
              </a:buClr>
              <a:buFontTx/>
              <a:buChar char="•"/>
            </a:pPr>
            <a:r>
              <a:rPr lang="en-GB" sz="1800">
                <a:latin typeface="Verdana" pitchFamily="34" charset="0"/>
              </a:rPr>
              <a:t>Endo filing (dentist)</a:t>
            </a:r>
          </a:p>
          <a:p>
            <a:pPr marL="342900" indent="-342900">
              <a:lnSpc>
                <a:spcPct val="80000"/>
              </a:lnSpc>
              <a:spcBef>
                <a:spcPct val="40000"/>
              </a:spcBef>
              <a:buClr>
                <a:schemeClr val="tx1"/>
              </a:buClr>
              <a:buFontTx/>
              <a:buChar char="•"/>
            </a:pPr>
            <a:r>
              <a:rPr lang="en-GB" sz="1800">
                <a:latin typeface="Verdana" pitchFamily="34" charset="0"/>
              </a:rPr>
              <a:t>Pushing</a:t>
            </a:r>
          </a:p>
          <a:p>
            <a:pPr marL="342900" indent="-342900">
              <a:lnSpc>
                <a:spcPct val="80000"/>
              </a:lnSpc>
              <a:spcBef>
                <a:spcPct val="40000"/>
              </a:spcBef>
              <a:buClr>
                <a:schemeClr val="tx1"/>
              </a:buClr>
              <a:buFontTx/>
              <a:buChar char="•"/>
            </a:pPr>
            <a:r>
              <a:rPr lang="en-GB" sz="1800">
                <a:latin typeface="Verdana" pitchFamily="34" charset="0"/>
              </a:rPr>
              <a:t>Pressing</a:t>
            </a:r>
          </a:p>
          <a:p>
            <a:pPr marL="342900" indent="-342900">
              <a:lnSpc>
                <a:spcPct val="80000"/>
              </a:lnSpc>
              <a:spcBef>
                <a:spcPct val="40000"/>
              </a:spcBef>
              <a:buClr>
                <a:schemeClr val="tx1"/>
              </a:buClr>
              <a:buFontTx/>
              <a:buChar char="•"/>
            </a:pPr>
            <a:r>
              <a:rPr lang="en-GB" sz="1800">
                <a:latin typeface="Verdana" pitchFamily="34" charset="0"/>
              </a:rPr>
              <a:t>Sawing</a:t>
            </a:r>
          </a:p>
          <a:p>
            <a:pPr marL="342900" indent="-342900">
              <a:lnSpc>
                <a:spcPct val="80000"/>
              </a:lnSpc>
              <a:spcBef>
                <a:spcPct val="40000"/>
              </a:spcBef>
              <a:buClr>
                <a:schemeClr val="tx1"/>
              </a:buClr>
              <a:buFontTx/>
              <a:buChar char="•"/>
            </a:pPr>
            <a:r>
              <a:rPr lang="en-GB" sz="1800">
                <a:latin typeface="Verdana" pitchFamily="34" charset="0"/>
              </a:rPr>
              <a:t>Use of pliers</a:t>
            </a:r>
          </a:p>
          <a:p>
            <a:pPr marL="342900" indent="-342900">
              <a:lnSpc>
                <a:spcPct val="80000"/>
              </a:lnSpc>
              <a:spcBef>
                <a:spcPct val="40000"/>
              </a:spcBef>
              <a:buClr>
                <a:schemeClr val="tx1"/>
              </a:buClr>
              <a:buFontTx/>
              <a:buChar char="•"/>
            </a:pPr>
            <a:r>
              <a:rPr lang="en-GB" sz="1800">
                <a:latin typeface="Verdana" pitchFamily="34" charset="0"/>
              </a:rPr>
              <a:t>Use of small tools</a:t>
            </a:r>
          </a:p>
          <a:p>
            <a:pPr marL="342900" indent="-342900">
              <a:lnSpc>
                <a:spcPct val="80000"/>
              </a:lnSpc>
              <a:spcBef>
                <a:spcPct val="40000"/>
              </a:spcBef>
              <a:buClr>
                <a:schemeClr val="tx1"/>
              </a:buClr>
              <a:buFontTx/>
              <a:buChar char="•"/>
            </a:pPr>
            <a:r>
              <a:rPr lang="en-GB" sz="1800">
                <a:latin typeface="Verdana" pitchFamily="34" charset="0"/>
              </a:rPr>
              <a:t>“Turning” controls as on motorcycle</a:t>
            </a:r>
          </a:p>
          <a:p>
            <a:pPr marL="342900" indent="-342900">
              <a:lnSpc>
                <a:spcPct val="80000"/>
              </a:lnSpc>
              <a:spcBef>
                <a:spcPct val="40000"/>
              </a:spcBef>
              <a:buClr>
                <a:schemeClr val="tx1"/>
              </a:buClr>
              <a:buFontTx/>
              <a:buChar char="•"/>
            </a:pPr>
            <a:r>
              <a:rPr lang="en-GB" sz="1800">
                <a:latin typeface="Verdana" pitchFamily="34" charset="0"/>
              </a:rPr>
              <a:t>Inserting screws in holes</a:t>
            </a:r>
          </a:p>
          <a:p>
            <a:pPr marL="342900" indent="-342900">
              <a:lnSpc>
                <a:spcPct val="80000"/>
              </a:lnSpc>
              <a:spcBef>
                <a:spcPct val="40000"/>
              </a:spcBef>
              <a:buClr>
                <a:schemeClr val="tx1"/>
              </a:buClr>
              <a:buFontTx/>
              <a:buChar char="•"/>
            </a:pPr>
            <a:r>
              <a:rPr lang="en-GB" sz="1800">
                <a:latin typeface="Verdana" pitchFamily="34" charset="0"/>
              </a:rPr>
              <a:t>Forceful hand wringing</a:t>
            </a:r>
          </a:p>
        </p:txBody>
      </p:sp>
    </p:spTree>
    <p:extLst>
      <p:ext uri="{BB962C8B-B14F-4D97-AF65-F5344CB8AC3E}">
        <p14:creationId xmlns:p14="http://schemas.microsoft.com/office/powerpoint/2010/main" val="2547769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4168" name="Rectangle 8"/>
          <p:cNvSpPr>
            <a:spLocks noGrp="1" noChangeArrowheads="1"/>
          </p:cNvSpPr>
          <p:nvPr>
            <p:ph type="title"/>
          </p:nvPr>
        </p:nvSpPr>
        <p:spPr>
          <a:xfrm>
            <a:off x="684213" y="260350"/>
            <a:ext cx="7967662" cy="1195388"/>
          </a:xfrm>
        </p:spPr>
        <p:txBody>
          <a:bodyPr/>
          <a:lstStyle/>
          <a:p>
            <a:r>
              <a:rPr lang="en-ZA" sz="2400" b="0"/>
              <a:t>Forearm, Wrist &amp; Fingers</a:t>
            </a:r>
            <a:r>
              <a:rPr lang="en-ZA"/>
              <a:t/>
            </a:r>
            <a:br>
              <a:rPr lang="en-ZA"/>
            </a:br>
            <a:r>
              <a:rPr lang="en-GB"/>
              <a:t>Trigger Finger / Thumb I</a:t>
            </a:r>
          </a:p>
        </p:txBody>
      </p:sp>
      <p:sp>
        <p:nvSpPr>
          <p:cNvPr id="1244163" name="Rectangle 3"/>
          <p:cNvSpPr>
            <a:spLocks noGrp="1" noChangeArrowheads="1"/>
          </p:cNvSpPr>
          <p:nvPr>
            <p:ph type="body" sz="half" idx="1"/>
          </p:nvPr>
        </p:nvSpPr>
        <p:spPr>
          <a:xfrm>
            <a:off x="636588" y="1690688"/>
            <a:ext cx="7607820" cy="4043362"/>
          </a:xfrm>
        </p:spPr>
        <p:txBody>
          <a:bodyPr/>
          <a:lstStyle/>
          <a:p>
            <a:r>
              <a:rPr lang="en-GB" dirty="0" err="1"/>
              <a:t>Stenosing</a:t>
            </a:r>
            <a:r>
              <a:rPr lang="en-GB" dirty="0"/>
              <a:t> tenosynovitis and/or </a:t>
            </a:r>
            <a:r>
              <a:rPr lang="en-GB" dirty="0" err="1"/>
              <a:t>tendinosis</a:t>
            </a:r>
            <a:r>
              <a:rPr lang="en-GB" dirty="0"/>
              <a:t> of flexor tendons</a:t>
            </a:r>
          </a:p>
          <a:p>
            <a:r>
              <a:rPr lang="en-GB" dirty="0"/>
              <a:t>Inability to move fingers or thumb smoothly</a:t>
            </a:r>
          </a:p>
          <a:p>
            <a:r>
              <a:rPr lang="en-GB" dirty="0"/>
              <a:t>Locking of affected digit, with or without pain. </a:t>
            </a:r>
          </a:p>
        </p:txBody>
      </p:sp>
    </p:spTree>
    <p:extLst>
      <p:ext uri="{BB962C8B-B14F-4D97-AF65-F5344CB8AC3E}">
        <p14:creationId xmlns:p14="http://schemas.microsoft.com/office/powerpoint/2010/main" val="4021799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8263" name="Rectangle 7"/>
          <p:cNvSpPr>
            <a:spLocks noGrp="1" noChangeArrowheads="1"/>
          </p:cNvSpPr>
          <p:nvPr>
            <p:ph type="title"/>
          </p:nvPr>
        </p:nvSpPr>
        <p:spPr/>
        <p:txBody>
          <a:bodyPr/>
          <a:lstStyle/>
          <a:p>
            <a:r>
              <a:rPr lang="en-ZA" sz="2400" b="0"/>
              <a:t>Forearm, Wrist &amp; Fingers</a:t>
            </a:r>
            <a:r>
              <a:rPr lang="en-ZA"/>
              <a:t/>
            </a:r>
            <a:br>
              <a:rPr lang="en-ZA"/>
            </a:br>
            <a:r>
              <a:rPr lang="en-GB"/>
              <a:t>Trigger Finger / Thumb II</a:t>
            </a:r>
          </a:p>
        </p:txBody>
      </p:sp>
      <p:sp>
        <p:nvSpPr>
          <p:cNvPr id="1248264" name="Rectangle 8"/>
          <p:cNvSpPr>
            <a:spLocks noGrp="1" noChangeArrowheads="1"/>
          </p:cNvSpPr>
          <p:nvPr>
            <p:ph type="body" sz="half" idx="1"/>
          </p:nvPr>
        </p:nvSpPr>
        <p:spPr>
          <a:xfrm>
            <a:off x="636588" y="1690688"/>
            <a:ext cx="8112125" cy="2890837"/>
          </a:xfrm>
        </p:spPr>
        <p:txBody>
          <a:bodyPr/>
          <a:lstStyle/>
          <a:p>
            <a:r>
              <a:rPr lang="en-GB" sz="2500"/>
              <a:t>Hand tools that have sharp edges pressing into the tissue </a:t>
            </a:r>
          </a:p>
          <a:p>
            <a:r>
              <a:rPr lang="en-GB" sz="2500"/>
              <a:t>Hand tools whose handles are too far apart for user.</a:t>
            </a:r>
          </a:p>
          <a:p>
            <a:r>
              <a:rPr lang="en-GB" sz="2500"/>
              <a:t>Repetitive movements with repeated or prolonged gripping or pinching can also cause operating trigger finger.</a:t>
            </a:r>
          </a:p>
        </p:txBody>
      </p:sp>
      <p:sp>
        <p:nvSpPr>
          <p:cNvPr id="1248265" name="Rectangle 9"/>
          <p:cNvSpPr>
            <a:spLocks noGrp="1" noChangeArrowheads="1"/>
          </p:cNvSpPr>
          <p:nvPr>
            <p:ph type="body" sz="half" idx="2"/>
          </p:nvPr>
        </p:nvSpPr>
        <p:spPr>
          <a:xfrm>
            <a:off x="1287463" y="5008563"/>
            <a:ext cx="5467350" cy="1600200"/>
          </a:xfrm>
          <a:solidFill>
            <a:srgbClr val="FFCC99"/>
          </a:solidFill>
        </p:spPr>
        <p:txBody>
          <a:bodyPr/>
          <a:lstStyle/>
          <a:p>
            <a:pPr>
              <a:lnSpc>
                <a:spcPct val="80000"/>
              </a:lnSpc>
              <a:buClr>
                <a:schemeClr val="tx1"/>
              </a:buClr>
            </a:pPr>
            <a:r>
              <a:rPr lang="en-GB" sz="2100">
                <a:solidFill>
                  <a:schemeClr val="tx1"/>
                </a:solidFill>
              </a:rPr>
              <a:t>Investigate concomitant diseases</a:t>
            </a:r>
            <a:br>
              <a:rPr lang="en-GB" sz="2100">
                <a:solidFill>
                  <a:schemeClr val="tx1"/>
                </a:solidFill>
              </a:rPr>
            </a:br>
            <a:r>
              <a:rPr lang="en-GB" sz="2100">
                <a:solidFill>
                  <a:schemeClr val="tx1"/>
                </a:solidFill>
              </a:rPr>
              <a:t>and/or other reasons for trigger finger </a:t>
            </a:r>
          </a:p>
          <a:p>
            <a:pPr lvl="1">
              <a:lnSpc>
                <a:spcPct val="80000"/>
              </a:lnSpc>
              <a:buClr>
                <a:schemeClr val="tx1"/>
              </a:buClr>
            </a:pPr>
            <a:r>
              <a:rPr lang="en-GB" sz="2100">
                <a:solidFill>
                  <a:schemeClr val="tx1"/>
                </a:solidFill>
              </a:rPr>
              <a:t>rheumatoid arthritis</a:t>
            </a:r>
          </a:p>
          <a:p>
            <a:pPr lvl="1">
              <a:lnSpc>
                <a:spcPct val="80000"/>
              </a:lnSpc>
              <a:buClr>
                <a:schemeClr val="tx1"/>
              </a:buClr>
            </a:pPr>
            <a:r>
              <a:rPr lang="en-GB" sz="2100">
                <a:solidFill>
                  <a:schemeClr val="tx1"/>
                </a:solidFill>
              </a:rPr>
              <a:t>diabetes, etc. </a:t>
            </a:r>
          </a:p>
        </p:txBody>
      </p:sp>
    </p:spTree>
    <p:extLst>
      <p:ext uri="{BB962C8B-B14F-4D97-AF65-F5344CB8AC3E}">
        <p14:creationId xmlns:p14="http://schemas.microsoft.com/office/powerpoint/2010/main" val="11040291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4642" name="Rectangle 2"/>
          <p:cNvSpPr>
            <a:spLocks noGrp="1" noChangeArrowheads="1"/>
          </p:cNvSpPr>
          <p:nvPr>
            <p:ph type="title"/>
          </p:nvPr>
        </p:nvSpPr>
        <p:spPr/>
        <p:txBody>
          <a:bodyPr/>
          <a:lstStyle/>
          <a:p>
            <a:r>
              <a:rPr lang="en-ZA" sz="2400" b="0"/>
              <a:t>Forearm, Wrist &amp; Fingers</a:t>
            </a:r>
            <a:r>
              <a:rPr lang="en-ZA" sz="2400"/>
              <a:t/>
            </a:r>
            <a:br>
              <a:rPr lang="en-ZA" sz="2400"/>
            </a:br>
            <a:r>
              <a:rPr lang="en-ZA"/>
              <a:t>Flexor/Extensor</a:t>
            </a:r>
            <a:br>
              <a:rPr lang="en-ZA"/>
            </a:br>
            <a:r>
              <a:rPr lang="en-ZA"/>
              <a:t>tendinosis/</a:t>
            </a:r>
            <a:r>
              <a:rPr lang="en-GB"/>
              <a:t>tenosynovitis</a:t>
            </a:r>
          </a:p>
        </p:txBody>
      </p:sp>
      <p:sp>
        <p:nvSpPr>
          <p:cNvPr id="1264643" name="Rectangle 3"/>
          <p:cNvSpPr>
            <a:spLocks noGrp="1" noChangeArrowheads="1"/>
          </p:cNvSpPr>
          <p:nvPr>
            <p:ph type="body" sz="half" idx="1"/>
          </p:nvPr>
        </p:nvSpPr>
        <p:spPr>
          <a:xfrm>
            <a:off x="636588" y="1679575"/>
            <a:ext cx="3906837" cy="4043363"/>
          </a:xfrm>
          <a:solidFill>
            <a:srgbClr val="FFCC99"/>
          </a:solidFill>
        </p:spPr>
        <p:txBody>
          <a:bodyPr/>
          <a:lstStyle/>
          <a:p>
            <a:pPr marL="400050" indent="-400050">
              <a:lnSpc>
                <a:spcPct val="90000"/>
              </a:lnSpc>
              <a:buClr>
                <a:schemeClr val="tx1"/>
              </a:buClr>
            </a:pPr>
            <a:r>
              <a:rPr lang="en-GB" sz="2100">
                <a:solidFill>
                  <a:schemeClr val="tx1"/>
                </a:solidFill>
              </a:rPr>
              <a:t>Punch press operation</a:t>
            </a:r>
          </a:p>
          <a:p>
            <a:pPr marL="400050" indent="-400050">
              <a:lnSpc>
                <a:spcPct val="90000"/>
              </a:lnSpc>
              <a:buClr>
                <a:schemeClr val="tx1"/>
              </a:buClr>
            </a:pPr>
            <a:r>
              <a:rPr lang="en-GB" sz="2100">
                <a:solidFill>
                  <a:schemeClr val="tx1"/>
                </a:solidFill>
              </a:rPr>
              <a:t>Assembly work</a:t>
            </a:r>
          </a:p>
          <a:p>
            <a:pPr marL="400050" indent="-400050">
              <a:lnSpc>
                <a:spcPct val="90000"/>
              </a:lnSpc>
              <a:buClr>
                <a:schemeClr val="tx1"/>
              </a:buClr>
            </a:pPr>
            <a:r>
              <a:rPr lang="en-GB" sz="2100">
                <a:solidFill>
                  <a:schemeClr val="tx1"/>
                </a:solidFill>
              </a:rPr>
              <a:t>Wiring</a:t>
            </a:r>
          </a:p>
          <a:p>
            <a:pPr marL="400050" indent="-400050">
              <a:lnSpc>
                <a:spcPct val="90000"/>
              </a:lnSpc>
              <a:buClr>
                <a:schemeClr val="tx1"/>
              </a:buClr>
            </a:pPr>
            <a:r>
              <a:rPr lang="en-GB" sz="2100">
                <a:solidFill>
                  <a:schemeClr val="tx1"/>
                </a:solidFill>
              </a:rPr>
              <a:t>Packaging</a:t>
            </a:r>
          </a:p>
          <a:p>
            <a:pPr marL="400050" indent="-400050">
              <a:lnSpc>
                <a:spcPct val="90000"/>
              </a:lnSpc>
              <a:buClr>
                <a:schemeClr val="tx1"/>
              </a:buClr>
            </a:pPr>
            <a:r>
              <a:rPr lang="en-GB" sz="2100">
                <a:solidFill>
                  <a:schemeClr val="tx1"/>
                </a:solidFill>
              </a:rPr>
              <a:t>Use of pliers</a:t>
            </a:r>
          </a:p>
          <a:p>
            <a:pPr marL="400050" indent="-400050">
              <a:lnSpc>
                <a:spcPct val="90000"/>
              </a:lnSpc>
              <a:buClr>
                <a:schemeClr val="tx1"/>
              </a:buClr>
            </a:pPr>
            <a:r>
              <a:rPr lang="en-GB" sz="2100">
                <a:solidFill>
                  <a:schemeClr val="tx1"/>
                </a:solidFill>
              </a:rPr>
              <a:t>Buffing</a:t>
            </a:r>
          </a:p>
          <a:p>
            <a:pPr marL="400050" indent="-400050">
              <a:lnSpc>
                <a:spcPct val="90000"/>
              </a:lnSpc>
              <a:buClr>
                <a:schemeClr val="tx1"/>
              </a:buClr>
            </a:pPr>
            <a:r>
              <a:rPr lang="en-GB" sz="2100">
                <a:solidFill>
                  <a:schemeClr val="tx1"/>
                </a:solidFill>
              </a:rPr>
              <a:t>Grinding</a:t>
            </a:r>
          </a:p>
          <a:p>
            <a:pPr marL="400050" indent="-400050">
              <a:lnSpc>
                <a:spcPct val="90000"/>
              </a:lnSpc>
              <a:buClr>
                <a:schemeClr val="tx1"/>
              </a:buClr>
            </a:pPr>
            <a:r>
              <a:rPr lang="en-GB" sz="2100">
                <a:solidFill>
                  <a:schemeClr val="tx1"/>
                </a:solidFill>
              </a:rPr>
              <a:t>Polishing</a:t>
            </a:r>
          </a:p>
          <a:p>
            <a:pPr marL="400050" indent="-400050">
              <a:lnSpc>
                <a:spcPct val="90000"/>
              </a:lnSpc>
              <a:buClr>
                <a:schemeClr val="tx1"/>
              </a:buClr>
            </a:pPr>
            <a:endParaRPr lang="en-GB" sz="2100">
              <a:solidFill>
                <a:schemeClr val="tx1"/>
              </a:solidFill>
            </a:endParaRPr>
          </a:p>
        </p:txBody>
      </p:sp>
      <p:sp>
        <p:nvSpPr>
          <p:cNvPr id="1264644" name="Rectangle 4"/>
          <p:cNvSpPr>
            <a:spLocks noGrp="1" noChangeArrowheads="1"/>
          </p:cNvSpPr>
          <p:nvPr>
            <p:ph type="body" sz="half" idx="2"/>
          </p:nvPr>
        </p:nvSpPr>
        <p:spPr>
          <a:xfrm>
            <a:off x="4695825" y="1679575"/>
            <a:ext cx="3908425" cy="4043363"/>
          </a:xfrm>
          <a:solidFill>
            <a:srgbClr val="FFCC99"/>
          </a:solidFill>
        </p:spPr>
        <p:txBody>
          <a:bodyPr/>
          <a:lstStyle/>
          <a:p>
            <a:pPr marL="400050" indent="-400050">
              <a:lnSpc>
                <a:spcPct val="90000"/>
              </a:lnSpc>
              <a:buClr>
                <a:schemeClr val="tx1"/>
              </a:buClr>
            </a:pPr>
            <a:r>
              <a:rPr lang="en-GB" sz="2100">
                <a:solidFill>
                  <a:schemeClr val="tx1"/>
                </a:solidFill>
              </a:rPr>
              <a:t>Sanding</a:t>
            </a:r>
          </a:p>
          <a:p>
            <a:pPr marL="400050" indent="-400050">
              <a:lnSpc>
                <a:spcPct val="90000"/>
              </a:lnSpc>
              <a:buClr>
                <a:schemeClr val="tx1"/>
              </a:buClr>
            </a:pPr>
            <a:r>
              <a:rPr lang="en-GB" sz="2100">
                <a:solidFill>
                  <a:schemeClr val="tx1"/>
                </a:solidFill>
              </a:rPr>
              <a:t>Punch press operation</a:t>
            </a:r>
          </a:p>
          <a:p>
            <a:pPr marL="400050" indent="-400050">
              <a:lnSpc>
                <a:spcPct val="90000"/>
              </a:lnSpc>
              <a:buClr>
                <a:schemeClr val="tx1"/>
              </a:buClr>
            </a:pPr>
            <a:r>
              <a:rPr lang="en-GB" sz="2100">
                <a:solidFill>
                  <a:schemeClr val="tx1"/>
                </a:solidFill>
              </a:rPr>
              <a:t>Sawing</a:t>
            </a:r>
          </a:p>
          <a:p>
            <a:pPr marL="400050" indent="-400050">
              <a:lnSpc>
                <a:spcPct val="90000"/>
              </a:lnSpc>
              <a:buClr>
                <a:schemeClr val="tx1"/>
              </a:buClr>
            </a:pPr>
            <a:r>
              <a:rPr lang="en-GB" sz="2100">
                <a:solidFill>
                  <a:schemeClr val="tx1"/>
                </a:solidFill>
              </a:rPr>
              <a:t>Cutting</a:t>
            </a:r>
          </a:p>
          <a:p>
            <a:pPr marL="400050" indent="-400050">
              <a:lnSpc>
                <a:spcPct val="90000"/>
              </a:lnSpc>
              <a:buClr>
                <a:schemeClr val="tx1"/>
              </a:buClr>
            </a:pPr>
            <a:r>
              <a:rPr lang="en-GB" sz="2100">
                <a:solidFill>
                  <a:schemeClr val="tx1"/>
                </a:solidFill>
              </a:rPr>
              <a:t>Use of pliers</a:t>
            </a:r>
          </a:p>
          <a:p>
            <a:pPr marL="400050" indent="-400050">
              <a:lnSpc>
                <a:spcPct val="90000"/>
              </a:lnSpc>
              <a:buClr>
                <a:schemeClr val="tx1"/>
              </a:buClr>
            </a:pPr>
            <a:r>
              <a:rPr lang="en-GB" sz="2100">
                <a:solidFill>
                  <a:schemeClr val="tx1"/>
                </a:solidFill>
              </a:rPr>
              <a:t>“Turning” controls such as on motorcycle</a:t>
            </a:r>
          </a:p>
          <a:p>
            <a:pPr marL="400050" indent="-400050">
              <a:lnSpc>
                <a:spcPct val="90000"/>
              </a:lnSpc>
              <a:buClr>
                <a:schemeClr val="tx1"/>
              </a:buClr>
            </a:pPr>
            <a:r>
              <a:rPr lang="en-GB" sz="2100">
                <a:solidFill>
                  <a:schemeClr val="tx1"/>
                </a:solidFill>
              </a:rPr>
              <a:t>Inserting screws in holes</a:t>
            </a:r>
          </a:p>
          <a:p>
            <a:pPr marL="400050" indent="-400050">
              <a:lnSpc>
                <a:spcPct val="90000"/>
              </a:lnSpc>
              <a:buClr>
                <a:schemeClr val="tx1"/>
              </a:buClr>
            </a:pPr>
            <a:r>
              <a:rPr lang="en-GB" sz="2100">
                <a:solidFill>
                  <a:schemeClr val="tx1"/>
                </a:solidFill>
              </a:rPr>
              <a:t>Forceful hand wringing</a:t>
            </a:r>
          </a:p>
        </p:txBody>
      </p:sp>
    </p:spTree>
    <p:extLst>
      <p:ext uri="{BB962C8B-B14F-4D97-AF65-F5344CB8AC3E}">
        <p14:creationId xmlns:p14="http://schemas.microsoft.com/office/powerpoint/2010/main" val="19754978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62" name="Rectangle 2"/>
          <p:cNvSpPr>
            <a:spLocks noGrp="1" noChangeArrowheads="1"/>
          </p:cNvSpPr>
          <p:nvPr>
            <p:ph type="title"/>
          </p:nvPr>
        </p:nvSpPr>
        <p:spPr/>
        <p:txBody>
          <a:bodyPr/>
          <a:lstStyle/>
          <a:p>
            <a:r>
              <a:rPr lang="en-ZA" sz="2400" b="0"/>
              <a:t>Classification</a:t>
            </a:r>
            <a:r>
              <a:rPr lang="en-ZA" sz="2400"/>
              <a:t> </a:t>
            </a:r>
            <a:r>
              <a:rPr lang="en-ZA"/>
              <a:t/>
            </a:r>
            <a:br>
              <a:rPr lang="en-ZA"/>
            </a:br>
            <a:r>
              <a:rPr lang="en-ZA"/>
              <a:t>Nerve-Related Disorders I</a:t>
            </a:r>
            <a:endParaRPr lang="en-GB"/>
          </a:p>
        </p:txBody>
      </p:sp>
      <p:sp>
        <p:nvSpPr>
          <p:cNvPr id="1218563" name="Rectangle 3"/>
          <p:cNvSpPr>
            <a:spLocks noGrp="1" noChangeArrowheads="1"/>
          </p:cNvSpPr>
          <p:nvPr>
            <p:ph type="body" idx="1"/>
          </p:nvPr>
        </p:nvSpPr>
        <p:spPr/>
        <p:txBody>
          <a:bodyPr/>
          <a:lstStyle/>
          <a:p>
            <a:r>
              <a:rPr lang="en-ZA"/>
              <a:t>Nerves need to undergo mechanical changes (compression, elongation, cross-sectional changes, etc.) for normal functioning</a:t>
            </a:r>
          </a:p>
          <a:p>
            <a:r>
              <a:rPr lang="en-ZA">
                <a:sym typeface="Wingdings" pitchFamily="2" charset="2"/>
              </a:rPr>
              <a:t> </a:t>
            </a:r>
            <a:r>
              <a:rPr lang="en-ZA"/>
              <a:t>mechanical changes </a:t>
            </a:r>
            <a:r>
              <a:rPr lang="en-ZA">
                <a:sym typeface="Wingdings 3" pitchFamily="18" charset="2"/>
              </a:rPr>
              <a:t> physiological changes (</a:t>
            </a:r>
            <a:r>
              <a:rPr lang="en-ZA">
                <a:sym typeface="Wingdings" pitchFamily="2" charset="2"/>
              </a:rPr>
              <a:t>axoplasmic flow, etc.)</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9586" name="Rectangle 2"/>
          <p:cNvSpPr>
            <a:spLocks noGrp="1" noChangeArrowheads="1"/>
          </p:cNvSpPr>
          <p:nvPr>
            <p:ph type="title"/>
          </p:nvPr>
        </p:nvSpPr>
        <p:spPr/>
        <p:txBody>
          <a:bodyPr/>
          <a:lstStyle/>
          <a:p>
            <a:r>
              <a:rPr lang="en-ZA" sz="2400" b="0"/>
              <a:t>Classification</a:t>
            </a:r>
            <a:r>
              <a:rPr lang="en-ZA" sz="2400"/>
              <a:t> </a:t>
            </a:r>
            <a:r>
              <a:rPr lang="en-ZA"/>
              <a:t/>
            </a:r>
            <a:br>
              <a:rPr lang="en-ZA"/>
            </a:br>
            <a:r>
              <a:rPr lang="en-ZA"/>
              <a:t>Nerve-Related Disorders II</a:t>
            </a:r>
            <a:endParaRPr lang="en-GB"/>
          </a:p>
        </p:txBody>
      </p:sp>
      <p:sp>
        <p:nvSpPr>
          <p:cNvPr id="1219587" name="Rectangle 3"/>
          <p:cNvSpPr>
            <a:spLocks noGrp="1" noChangeArrowheads="1"/>
          </p:cNvSpPr>
          <p:nvPr>
            <p:ph type="body" idx="1"/>
          </p:nvPr>
        </p:nvSpPr>
        <p:spPr/>
        <p:txBody>
          <a:bodyPr/>
          <a:lstStyle/>
          <a:p>
            <a:r>
              <a:rPr lang="en-ZA">
                <a:sym typeface="Wingdings" pitchFamily="2" charset="2"/>
              </a:rPr>
              <a:t>Dysfunctional nerve </a:t>
            </a:r>
            <a:r>
              <a:rPr lang="en-ZA">
                <a:sym typeface="Wingdings 3" pitchFamily="18" charset="2"/>
              </a:rPr>
              <a:t></a:t>
            </a:r>
          </a:p>
          <a:p>
            <a:pPr lvl="1"/>
            <a:r>
              <a:rPr lang="en-ZA">
                <a:sym typeface="Wingdings 3" pitchFamily="18" charset="2"/>
              </a:rPr>
              <a:t>Pain</a:t>
            </a:r>
          </a:p>
          <a:p>
            <a:pPr lvl="1"/>
            <a:r>
              <a:rPr lang="en-ZA">
                <a:sym typeface="Wingdings 3" pitchFamily="18" charset="2"/>
              </a:rPr>
              <a:t>Paraesthesia</a:t>
            </a:r>
          </a:p>
          <a:p>
            <a:pPr lvl="1"/>
            <a:r>
              <a:rPr lang="en-ZA">
                <a:sym typeface="Wingdings 3" pitchFamily="18" charset="2"/>
              </a:rPr>
              <a:t>Sensory changes</a:t>
            </a:r>
          </a:p>
          <a:p>
            <a:pPr lvl="1">
              <a:buFont typeface="Verdana" pitchFamily="34" charset="0"/>
              <a:buNone/>
            </a:pPr>
            <a:r>
              <a:rPr lang="en-ZA">
                <a:sym typeface="Wingdings 3" pitchFamily="18" charset="2"/>
              </a:rPr>
              <a:t>in areas supplied by nerve</a:t>
            </a:r>
          </a:p>
          <a:p>
            <a:endParaRPr lang="en-GB"/>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0610" name="Rectangle 2"/>
          <p:cNvSpPr>
            <a:spLocks noGrp="1" noChangeArrowheads="1"/>
          </p:cNvSpPr>
          <p:nvPr>
            <p:ph type="title"/>
          </p:nvPr>
        </p:nvSpPr>
        <p:spPr/>
        <p:txBody>
          <a:bodyPr/>
          <a:lstStyle/>
          <a:p>
            <a:r>
              <a:rPr lang="en-ZA" sz="2400" b="0"/>
              <a:t>Classification</a:t>
            </a:r>
            <a:r>
              <a:rPr lang="en-ZA" sz="2400"/>
              <a:t> </a:t>
            </a:r>
            <a:r>
              <a:rPr lang="en-ZA"/>
              <a:t/>
            </a:r>
            <a:br>
              <a:rPr lang="en-ZA"/>
            </a:br>
            <a:r>
              <a:rPr lang="en-ZA"/>
              <a:t>Nerve-Related Disorders III</a:t>
            </a:r>
            <a:endParaRPr lang="en-GB"/>
          </a:p>
        </p:txBody>
      </p:sp>
      <p:sp>
        <p:nvSpPr>
          <p:cNvPr id="1220611" name="Rectangle 3"/>
          <p:cNvSpPr>
            <a:spLocks noGrp="1" noChangeArrowheads="1"/>
          </p:cNvSpPr>
          <p:nvPr>
            <p:ph type="body" idx="1"/>
          </p:nvPr>
        </p:nvSpPr>
        <p:spPr/>
        <p:txBody>
          <a:bodyPr/>
          <a:lstStyle/>
          <a:p>
            <a:r>
              <a:rPr lang="en-ZA"/>
              <a:t>Carpal Tunnel Syndrome</a:t>
            </a:r>
          </a:p>
          <a:p>
            <a:r>
              <a:rPr lang="en-ZA"/>
              <a:t>Pronator Teres Syndrome </a:t>
            </a:r>
          </a:p>
          <a:p>
            <a:r>
              <a:rPr lang="en-ZA"/>
              <a:t>Cubital Tunnel Syndrome</a:t>
            </a:r>
          </a:p>
          <a:p>
            <a:r>
              <a:rPr lang="en-ZA"/>
              <a:t>Guyon tunnel Syndrome</a:t>
            </a:r>
          </a:p>
          <a:p>
            <a:r>
              <a:rPr lang="en-ZA"/>
              <a:t>Radial Tunnel Syndrome</a:t>
            </a:r>
          </a:p>
          <a:p>
            <a:r>
              <a:rPr lang="en-ZA"/>
              <a:t>Anterior Interosseous Nerve Syndrome</a:t>
            </a:r>
          </a:p>
          <a:p>
            <a:r>
              <a:rPr lang="en-ZA"/>
              <a:t>Posterior Interosseous Nerve Entrapment, etc.</a:t>
            </a:r>
            <a:r>
              <a:rPr lang="en-GB"/>
              <a:t> </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380" name="Rectangle 4"/>
          <p:cNvSpPr>
            <a:spLocks noGrp="1" noChangeArrowheads="1"/>
          </p:cNvSpPr>
          <p:nvPr>
            <p:ph type="title"/>
          </p:nvPr>
        </p:nvSpPr>
        <p:spPr/>
        <p:txBody>
          <a:bodyPr/>
          <a:lstStyle/>
          <a:p>
            <a:r>
              <a:rPr lang="en-ZA" sz="2400" b="0"/>
              <a:t>Forearm, Wrist &amp; Fingers</a:t>
            </a:r>
            <a:r>
              <a:rPr lang="en-ZA"/>
              <a:t/>
            </a:r>
            <a:br>
              <a:rPr lang="en-ZA"/>
            </a:br>
            <a:r>
              <a:rPr lang="en-GB"/>
              <a:t>Carpal Tunnel Syndrome II</a:t>
            </a:r>
          </a:p>
        </p:txBody>
      </p:sp>
      <p:sp>
        <p:nvSpPr>
          <p:cNvPr id="1253381" name="Rectangle 5"/>
          <p:cNvSpPr>
            <a:spLocks noGrp="1" noChangeArrowheads="1"/>
          </p:cNvSpPr>
          <p:nvPr>
            <p:ph type="body" sz="half" idx="1"/>
          </p:nvPr>
        </p:nvSpPr>
        <p:spPr>
          <a:xfrm>
            <a:off x="636588" y="1290638"/>
            <a:ext cx="4727575" cy="4762500"/>
          </a:xfrm>
        </p:spPr>
        <p:txBody>
          <a:bodyPr/>
          <a:lstStyle/>
          <a:p>
            <a:r>
              <a:rPr lang="en-GB" sz="2500"/>
              <a:t>Specific occupations where wrists are in abnormal positions for prolonged periods with highly repetitive movements </a:t>
            </a:r>
          </a:p>
          <a:p>
            <a:pPr lvl="1">
              <a:spcBef>
                <a:spcPct val="0"/>
              </a:spcBef>
              <a:buFont typeface="Verdana" pitchFamily="34" charset="0"/>
              <a:buNone/>
            </a:pPr>
            <a:r>
              <a:rPr lang="en-GB" sz="2500" b="1">
                <a:solidFill>
                  <a:srgbClr val="FFCC99"/>
                </a:solidFill>
                <a:sym typeface="Wingdings" pitchFamily="2" charset="2"/>
              </a:rPr>
              <a:t></a:t>
            </a:r>
          </a:p>
          <a:p>
            <a:pPr>
              <a:spcBef>
                <a:spcPct val="0"/>
              </a:spcBef>
            </a:pPr>
            <a:r>
              <a:rPr lang="en-GB" sz="2500"/>
              <a:t>Tenosynovitis of flexor tendons </a:t>
            </a:r>
          </a:p>
          <a:p>
            <a:pPr lvl="1">
              <a:spcBef>
                <a:spcPct val="0"/>
              </a:spcBef>
              <a:buFont typeface="Verdana" pitchFamily="34" charset="0"/>
              <a:buNone/>
            </a:pPr>
            <a:r>
              <a:rPr lang="en-GB" sz="2500" b="1">
                <a:solidFill>
                  <a:srgbClr val="FFCC99"/>
                </a:solidFill>
                <a:sym typeface="Wingdings" pitchFamily="2" charset="2"/>
              </a:rPr>
              <a:t></a:t>
            </a:r>
          </a:p>
          <a:p>
            <a:pPr>
              <a:spcBef>
                <a:spcPct val="0"/>
              </a:spcBef>
            </a:pPr>
            <a:r>
              <a:rPr lang="en-GB" sz="2500"/>
              <a:t>Pressure on the median nerve in the carpal tunnel</a:t>
            </a:r>
          </a:p>
          <a:p>
            <a:endParaRPr lang="en-GB" sz="2500"/>
          </a:p>
        </p:txBody>
      </p:sp>
      <p:sp>
        <p:nvSpPr>
          <p:cNvPr id="1253382" name="Rectangle 6"/>
          <p:cNvSpPr>
            <a:spLocks noGrp="1" noChangeArrowheads="1"/>
          </p:cNvSpPr>
          <p:nvPr>
            <p:ph type="body" sz="half" idx="2"/>
          </p:nvPr>
        </p:nvSpPr>
        <p:spPr>
          <a:xfrm>
            <a:off x="5507038" y="1617663"/>
            <a:ext cx="3168650" cy="4176712"/>
          </a:xfrm>
          <a:solidFill>
            <a:srgbClr val="FFCC99"/>
          </a:solidFill>
        </p:spPr>
        <p:txBody>
          <a:bodyPr/>
          <a:lstStyle/>
          <a:p>
            <a:pPr>
              <a:lnSpc>
                <a:spcPct val="80000"/>
              </a:lnSpc>
              <a:buClr>
                <a:schemeClr val="tx1"/>
              </a:buClr>
            </a:pPr>
            <a:r>
              <a:rPr lang="en-GB" sz="1600">
                <a:solidFill>
                  <a:schemeClr val="tx1"/>
                </a:solidFill>
              </a:rPr>
              <a:t>Buffing</a:t>
            </a:r>
          </a:p>
          <a:p>
            <a:pPr>
              <a:lnSpc>
                <a:spcPct val="80000"/>
              </a:lnSpc>
              <a:buClr>
                <a:schemeClr val="tx1"/>
              </a:buClr>
            </a:pPr>
            <a:r>
              <a:rPr lang="en-GB" sz="1600">
                <a:solidFill>
                  <a:schemeClr val="tx1"/>
                </a:solidFill>
              </a:rPr>
              <a:t>Grinding</a:t>
            </a:r>
          </a:p>
          <a:p>
            <a:pPr>
              <a:lnSpc>
                <a:spcPct val="80000"/>
              </a:lnSpc>
              <a:buClr>
                <a:schemeClr val="tx1"/>
              </a:buClr>
            </a:pPr>
            <a:r>
              <a:rPr lang="en-GB" sz="1600">
                <a:solidFill>
                  <a:schemeClr val="tx1"/>
                </a:solidFill>
              </a:rPr>
              <a:t>Prehensile task especially in extremes of flexion, extension and ulnar deviation</a:t>
            </a:r>
          </a:p>
          <a:p>
            <a:pPr>
              <a:lnSpc>
                <a:spcPct val="80000"/>
              </a:lnSpc>
              <a:buClr>
                <a:schemeClr val="tx1"/>
              </a:buClr>
            </a:pPr>
            <a:r>
              <a:rPr lang="en-GB" sz="1600">
                <a:solidFill>
                  <a:schemeClr val="tx1"/>
                </a:solidFill>
              </a:rPr>
              <a:t>Assembly work</a:t>
            </a:r>
          </a:p>
          <a:p>
            <a:pPr>
              <a:lnSpc>
                <a:spcPct val="80000"/>
              </a:lnSpc>
              <a:buClr>
                <a:schemeClr val="tx1"/>
              </a:buClr>
            </a:pPr>
            <a:r>
              <a:rPr lang="en-GB" sz="1600">
                <a:solidFill>
                  <a:schemeClr val="tx1"/>
                </a:solidFill>
              </a:rPr>
              <a:t>Typing</a:t>
            </a:r>
          </a:p>
          <a:p>
            <a:pPr>
              <a:lnSpc>
                <a:spcPct val="80000"/>
              </a:lnSpc>
              <a:buClr>
                <a:schemeClr val="tx1"/>
              </a:buClr>
            </a:pPr>
            <a:r>
              <a:rPr lang="en-GB" sz="1600">
                <a:solidFill>
                  <a:schemeClr val="tx1"/>
                </a:solidFill>
              </a:rPr>
              <a:t>Packing</a:t>
            </a:r>
          </a:p>
          <a:p>
            <a:pPr>
              <a:lnSpc>
                <a:spcPct val="80000"/>
              </a:lnSpc>
              <a:buClr>
                <a:schemeClr val="tx1"/>
              </a:buClr>
            </a:pPr>
            <a:r>
              <a:rPr lang="en-GB" sz="1600">
                <a:solidFill>
                  <a:schemeClr val="tx1"/>
                </a:solidFill>
              </a:rPr>
              <a:t>Scrubbing</a:t>
            </a:r>
          </a:p>
          <a:p>
            <a:pPr>
              <a:lnSpc>
                <a:spcPct val="80000"/>
              </a:lnSpc>
              <a:buClr>
                <a:schemeClr val="tx1"/>
              </a:buClr>
            </a:pPr>
            <a:r>
              <a:rPr lang="en-GB" sz="1600">
                <a:solidFill>
                  <a:schemeClr val="tx1"/>
                </a:solidFill>
              </a:rPr>
              <a:t>Hammering</a:t>
            </a:r>
          </a:p>
          <a:p>
            <a:pPr>
              <a:lnSpc>
                <a:spcPct val="80000"/>
              </a:lnSpc>
              <a:buClr>
                <a:schemeClr val="tx1"/>
              </a:buClr>
            </a:pPr>
            <a:r>
              <a:rPr lang="en-GB" sz="1600">
                <a:solidFill>
                  <a:schemeClr val="tx1"/>
                </a:solidFill>
              </a:rPr>
              <a:t>Repetitive or forceful grip</a:t>
            </a:r>
          </a:p>
          <a:p>
            <a:pPr>
              <a:lnSpc>
                <a:spcPct val="80000"/>
              </a:lnSpc>
              <a:buClr>
                <a:schemeClr val="tx1"/>
              </a:buClr>
            </a:pPr>
            <a:r>
              <a:rPr lang="en-GB" sz="1600">
                <a:solidFill>
                  <a:schemeClr val="tx1"/>
                </a:solidFill>
              </a:rPr>
              <a:t>VDT work</a:t>
            </a:r>
          </a:p>
          <a:p>
            <a:pPr>
              <a:lnSpc>
                <a:spcPct val="80000"/>
              </a:lnSpc>
              <a:buClr>
                <a:schemeClr val="tx1"/>
              </a:buClr>
            </a:pPr>
            <a:r>
              <a:rPr lang="en-GB" sz="1600">
                <a:solidFill>
                  <a:schemeClr val="tx1"/>
                </a:solidFill>
              </a:rPr>
              <a:t>Polishing</a:t>
            </a:r>
          </a:p>
          <a:p>
            <a:pPr>
              <a:lnSpc>
                <a:spcPct val="80000"/>
              </a:lnSpc>
              <a:buClr>
                <a:schemeClr val="tx1"/>
              </a:buClr>
            </a:pPr>
            <a:r>
              <a:rPr lang="en-GB" sz="1600">
                <a:solidFill>
                  <a:schemeClr val="tx1"/>
                </a:solidFill>
              </a:rPr>
              <a:t>Sanding</a:t>
            </a:r>
          </a:p>
        </p:txBody>
      </p:sp>
    </p:spTree>
    <p:extLst>
      <p:ext uri="{BB962C8B-B14F-4D97-AF65-F5344CB8AC3E}">
        <p14:creationId xmlns:p14="http://schemas.microsoft.com/office/powerpoint/2010/main" val="10974470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0658" name="Rectangle 2"/>
          <p:cNvSpPr>
            <a:spLocks noGrp="1" noChangeArrowheads="1"/>
          </p:cNvSpPr>
          <p:nvPr>
            <p:ph type="title"/>
          </p:nvPr>
        </p:nvSpPr>
        <p:spPr/>
        <p:txBody>
          <a:bodyPr/>
          <a:lstStyle/>
          <a:p>
            <a:r>
              <a:rPr lang="en-ZA"/>
              <a:t>Case study:</a:t>
            </a:r>
            <a:br>
              <a:rPr lang="en-ZA"/>
            </a:br>
            <a:r>
              <a:rPr lang="en-ZA"/>
              <a:t>Typical management</a:t>
            </a:r>
            <a:endParaRPr lang="en-GB"/>
          </a:p>
        </p:txBody>
      </p:sp>
      <p:sp>
        <p:nvSpPr>
          <p:cNvPr id="1350659" name="Rectangle 3"/>
          <p:cNvSpPr>
            <a:spLocks noGrp="1" noChangeArrowheads="1"/>
          </p:cNvSpPr>
          <p:nvPr>
            <p:ph type="body" sz="half" idx="1"/>
          </p:nvPr>
        </p:nvSpPr>
        <p:spPr>
          <a:xfrm>
            <a:off x="755650" y="1412875"/>
            <a:ext cx="7272734" cy="4968875"/>
          </a:xfrm>
        </p:spPr>
        <p:txBody>
          <a:bodyPr/>
          <a:lstStyle/>
          <a:p>
            <a:r>
              <a:rPr lang="en-ZA" sz="2400" dirty="0"/>
              <a:t>De </a:t>
            </a:r>
            <a:r>
              <a:rPr lang="en-ZA" sz="2400" dirty="0" err="1"/>
              <a:t>Quervain’s</a:t>
            </a:r>
            <a:r>
              <a:rPr lang="en-ZA" sz="2400" dirty="0"/>
              <a:t> syndrome and Carpal Tunnel Syndromes were diagnosed during the past 2 years</a:t>
            </a:r>
          </a:p>
          <a:p>
            <a:r>
              <a:rPr lang="en-ZA" sz="2400" dirty="0"/>
              <a:t>She received steroid injections into the relevant tendon sheaths</a:t>
            </a:r>
          </a:p>
          <a:p>
            <a:r>
              <a:rPr lang="en-ZA" sz="2400" dirty="0"/>
              <a:t>Twice surgery</a:t>
            </a:r>
          </a:p>
          <a:p>
            <a:r>
              <a:rPr lang="en-ZA" sz="2400" dirty="0"/>
              <a:t>Only little improvement</a:t>
            </a:r>
          </a:p>
          <a:p>
            <a:r>
              <a:rPr lang="en-ZA" sz="2400" dirty="0"/>
              <a:t>And now it is “all in the mind”…</a:t>
            </a:r>
          </a:p>
          <a:p>
            <a:endParaRPr lang="en-GB"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50658"/>
                                        </p:tgtEl>
                                        <p:attrNameLst>
                                          <p:attrName>style.visibility</p:attrName>
                                        </p:attrNameLst>
                                      </p:cBhvr>
                                      <p:to>
                                        <p:strVal val="visible"/>
                                      </p:to>
                                    </p:set>
                                  </p:childTnLst>
                                </p:cTn>
                              </p:par>
                            </p:childTnLst>
                          </p:cTn>
                        </p:par>
                        <p:par>
                          <p:cTn id="7" fill="hold" nodeType="afterGroup">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1350659">
                                            <p:txEl>
                                              <p:pRg st="0" end="0"/>
                                            </p:txEl>
                                          </p:spTgt>
                                        </p:tgtEl>
                                        <p:attrNameLst>
                                          <p:attrName>style.visibility</p:attrName>
                                        </p:attrNameLst>
                                      </p:cBhvr>
                                      <p:to>
                                        <p:strVal val="visible"/>
                                      </p:to>
                                    </p:set>
                                    <p:animEffect transition="in" filter="fade">
                                      <p:cBhvr>
                                        <p:cTn id="10" dur="2000"/>
                                        <p:tgtEl>
                                          <p:spTgt spid="1350659">
                                            <p:txEl>
                                              <p:pRg st="0" end="0"/>
                                            </p:txEl>
                                          </p:spTgt>
                                        </p:tgtEl>
                                      </p:cBhvr>
                                    </p:animEffect>
                                  </p:childTnLst>
                                </p:cTn>
                              </p:par>
                            </p:childTnLst>
                          </p:cTn>
                        </p:par>
                        <p:par>
                          <p:cTn id="11" fill="hold" nodeType="afterGroup">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350659">
                                            <p:txEl>
                                              <p:pRg st="1" end="1"/>
                                            </p:txEl>
                                          </p:spTgt>
                                        </p:tgtEl>
                                        <p:attrNameLst>
                                          <p:attrName>style.visibility</p:attrName>
                                        </p:attrNameLst>
                                      </p:cBhvr>
                                      <p:to>
                                        <p:strVal val="visible"/>
                                      </p:to>
                                    </p:set>
                                    <p:animEffect transition="in" filter="fade">
                                      <p:cBhvr>
                                        <p:cTn id="14" dur="2000"/>
                                        <p:tgtEl>
                                          <p:spTgt spid="1350659">
                                            <p:txEl>
                                              <p:pRg st="1" end="1"/>
                                            </p:txEl>
                                          </p:spTgt>
                                        </p:tgtEl>
                                      </p:cBhvr>
                                    </p:animEffect>
                                  </p:childTnLst>
                                </p:cTn>
                              </p:par>
                            </p:childTnLst>
                          </p:cTn>
                        </p:par>
                        <p:par>
                          <p:cTn id="15" fill="hold" nodeType="afterGroup">
                            <p:stCondLst>
                              <p:cond delay="4000"/>
                            </p:stCondLst>
                            <p:childTnLst>
                              <p:par>
                                <p:cTn id="16" presetID="10" presetClass="entr" presetSubtype="0" fill="hold" grpId="0" nodeType="afterEffect">
                                  <p:stCondLst>
                                    <p:cond delay="0"/>
                                  </p:stCondLst>
                                  <p:childTnLst>
                                    <p:set>
                                      <p:cBhvr>
                                        <p:cTn id="17" dur="1" fill="hold">
                                          <p:stCondLst>
                                            <p:cond delay="0"/>
                                          </p:stCondLst>
                                        </p:cTn>
                                        <p:tgtEl>
                                          <p:spTgt spid="1350659">
                                            <p:txEl>
                                              <p:pRg st="2" end="2"/>
                                            </p:txEl>
                                          </p:spTgt>
                                        </p:tgtEl>
                                        <p:attrNameLst>
                                          <p:attrName>style.visibility</p:attrName>
                                        </p:attrNameLst>
                                      </p:cBhvr>
                                      <p:to>
                                        <p:strVal val="visible"/>
                                      </p:to>
                                    </p:set>
                                    <p:animEffect transition="in" filter="fade">
                                      <p:cBhvr>
                                        <p:cTn id="18" dur="2000"/>
                                        <p:tgtEl>
                                          <p:spTgt spid="1350659">
                                            <p:txEl>
                                              <p:pRg st="2" end="2"/>
                                            </p:txEl>
                                          </p:spTgt>
                                        </p:tgtEl>
                                      </p:cBhvr>
                                    </p:animEffect>
                                  </p:childTnLst>
                                </p:cTn>
                              </p:par>
                            </p:childTnLst>
                          </p:cTn>
                        </p:par>
                        <p:par>
                          <p:cTn id="19" fill="hold" nodeType="afterGroup">
                            <p:stCondLst>
                              <p:cond delay="6000"/>
                            </p:stCondLst>
                            <p:childTnLst>
                              <p:par>
                                <p:cTn id="20" presetID="10" presetClass="entr" presetSubtype="0" fill="hold" grpId="0" nodeType="afterEffect">
                                  <p:stCondLst>
                                    <p:cond delay="0"/>
                                  </p:stCondLst>
                                  <p:childTnLst>
                                    <p:set>
                                      <p:cBhvr>
                                        <p:cTn id="21" dur="1" fill="hold">
                                          <p:stCondLst>
                                            <p:cond delay="0"/>
                                          </p:stCondLst>
                                        </p:cTn>
                                        <p:tgtEl>
                                          <p:spTgt spid="1350659">
                                            <p:txEl>
                                              <p:pRg st="3" end="3"/>
                                            </p:txEl>
                                          </p:spTgt>
                                        </p:tgtEl>
                                        <p:attrNameLst>
                                          <p:attrName>style.visibility</p:attrName>
                                        </p:attrNameLst>
                                      </p:cBhvr>
                                      <p:to>
                                        <p:strVal val="visible"/>
                                      </p:to>
                                    </p:set>
                                    <p:animEffect transition="in" filter="fade">
                                      <p:cBhvr>
                                        <p:cTn id="22" dur="2000"/>
                                        <p:tgtEl>
                                          <p:spTgt spid="1350659">
                                            <p:txEl>
                                              <p:pRg st="3" end="3"/>
                                            </p:txEl>
                                          </p:spTgt>
                                        </p:tgtEl>
                                      </p:cBhvr>
                                    </p:animEffect>
                                  </p:childTnLst>
                                </p:cTn>
                              </p:par>
                            </p:childTnLst>
                          </p:cTn>
                        </p:par>
                        <p:par>
                          <p:cTn id="23" fill="hold" nodeType="afterGroup">
                            <p:stCondLst>
                              <p:cond delay="8000"/>
                            </p:stCondLst>
                            <p:childTnLst>
                              <p:par>
                                <p:cTn id="24" presetID="10" presetClass="entr" presetSubtype="0" fill="hold" grpId="0" nodeType="afterEffect">
                                  <p:stCondLst>
                                    <p:cond delay="0"/>
                                  </p:stCondLst>
                                  <p:childTnLst>
                                    <p:set>
                                      <p:cBhvr>
                                        <p:cTn id="25" dur="1" fill="hold">
                                          <p:stCondLst>
                                            <p:cond delay="0"/>
                                          </p:stCondLst>
                                        </p:cTn>
                                        <p:tgtEl>
                                          <p:spTgt spid="1350659">
                                            <p:txEl>
                                              <p:pRg st="4" end="4"/>
                                            </p:txEl>
                                          </p:spTgt>
                                        </p:tgtEl>
                                        <p:attrNameLst>
                                          <p:attrName>style.visibility</p:attrName>
                                        </p:attrNameLst>
                                      </p:cBhvr>
                                      <p:to>
                                        <p:strVal val="visible"/>
                                      </p:to>
                                    </p:set>
                                    <p:animEffect transition="in" filter="fade">
                                      <p:cBhvr>
                                        <p:cTn id="26" dur="2000"/>
                                        <p:tgtEl>
                                          <p:spTgt spid="13506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0658" grpId="0"/>
      <p:bldP spid="1350659"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1634" name="Rectangle 2"/>
          <p:cNvSpPr>
            <a:spLocks noGrp="1" noChangeArrowheads="1"/>
          </p:cNvSpPr>
          <p:nvPr>
            <p:ph type="title"/>
          </p:nvPr>
        </p:nvSpPr>
        <p:spPr/>
        <p:txBody>
          <a:bodyPr/>
          <a:lstStyle/>
          <a:p>
            <a:r>
              <a:rPr lang="en-ZA" sz="2400" b="0"/>
              <a:t>Classification</a:t>
            </a:r>
            <a:r>
              <a:rPr lang="en-ZA" sz="2400"/>
              <a:t> </a:t>
            </a:r>
            <a:r>
              <a:rPr lang="en-ZA"/>
              <a:t/>
            </a:r>
            <a:br>
              <a:rPr lang="en-ZA"/>
            </a:br>
            <a:r>
              <a:rPr lang="en-ZA"/>
              <a:t>Bursa-related disorders</a:t>
            </a:r>
            <a:endParaRPr lang="en-GB"/>
          </a:p>
        </p:txBody>
      </p:sp>
      <p:sp>
        <p:nvSpPr>
          <p:cNvPr id="1221635" name="Rectangle 3"/>
          <p:cNvSpPr>
            <a:spLocks noGrp="1" noChangeArrowheads="1"/>
          </p:cNvSpPr>
          <p:nvPr>
            <p:ph type="body" idx="1"/>
          </p:nvPr>
        </p:nvSpPr>
        <p:spPr/>
        <p:txBody>
          <a:bodyPr/>
          <a:lstStyle/>
          <a:p>
            <a:pPr>
              <a:lnSpc>
                <a:spcPct val="90000"/>
              </a:lnSpc>
            </a:pPr>
            <a:r>
              <a:rPr lang="en-ZA"/>
              <a:t>Fluid-filled sacks that protect muscles, tendons &amp; skin from friction against bones during joint movement</a:t>
            </a:r>
          </a:p>
          <a:p>
            <a:pPr>
              <a:lnSpc>
                <a:spcPct val="90000"/>
              </a:lnSpc>
            </a:pPr>
            <a:r>
              <a:rPr lang="en-ZA" b="1"/>
              <a:t>Overexertion </a:t>
            </a:r>
            <a:r>
              <a:rPr lang="en-ZA" b="1">
                <a:sym typeface="Wingdings 3" pitchFamily="18" charset="2"/>
              </a:rPr>
              <a:t> inflammation (bursitis)  swelling &amp; dull, aching pain</a:t>
            </a:r>
          </a:p>
          <a:p>
            <a:pPr>
              <a:lnSpc>
                <a:spcPct val="90000"/>
              </a:lnSpc>
            </a:pPr>
            <a:r>
              <a:rPr lang="en-ZA">
                <a:sym typeface="Wingdings 3" pitchFamily="18" charset="2"/>
              </a:rPr>
              <a:t>Examples:</a:t>
            </a:r>
          </a:p>
          <a:p>
            <a:pPr lvl="1">
              <a:lnSpc>
                <a:spcPct val="90000"/>
              </a:lnSpc>
            </a:pPr>
            <a:r>
              <a:rPr lang="en-ZA">
                <a:sym typeface="Wingdings 3" pitchFamily="18" charset="2"/>
              </a:rPr>
              <a:t>Olecranon bursitis (beat elbow)</a:t>
            </a:r>
          </a:p>
          <a:p>
            <a:pPr lvl="1">
              <a:lnSpc>
                <a:spcPct val="90000"/>
              </a:lnSpc>
            </a:pPr>
            <a:r>
              <a:rPr lang="en-ZA">
                <a:sym typeface="Wingdings 3" pitchFamily="18" charset="2"/>
              </a:rPr>
              <a:t>Subacromial burisits</a:t>
            </a:r>
          </a:p>
          <a:p>
            <a:pPr lvl="1">
              <a:lnSpc>
                <a:spcPct val="90000"/>
              </a:lnSpc>
            </a:pPr>
            <a:r>
              <a:rPr lang="en-ZA">
                <a:sym typeface="Wingdings 3" pitchFamily="18" charset="2"/>
              </a:rPr>
              <a:t>Subdeltoid bursitis</a:t>
            </a:r>
            <a:r>
              <a:rPr lang="en-GB">
                <a:sym typeface="Wingdings 3" pitchFamily="18" charset="2"/>
              </a:rPr>
              <a:t> </a:t>
            </a:r>
            <a:endParaRPr lang="en-ZA">
              <a:sym typeface="Wingdings 3" pitchFamily="18" charset="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9413" name="Rectangle 5"/>
          <p:cNvSpPr>
            <a:spLocks noGrp="1" noChangeArrowheads="1"/>
          </p:cNvSpPr>
          <p:nvPr>
            <p:ph type="title"/>
          </p:nvPr>
        </p:nvSpPr>
        <p:spPr/>
        <p:txBody>
          <a:bodyPr/>
          <a:lstStyle/>
          <a:p>
            <a:r>
              <a:rPr lang="en-ZA" sz="2400" b="0"/>
              <a:t>Shoulder</a:t>
            </a:r>
            <a:r>
              <a:rPr lang="en-ZA" sz="2400"/>
              <a:t/>
            </a:r>
            <a:br>
              <a:rPr lang="en-ZA" sz="2400"/>
            </a:br>
            <a:r>
              <a:rPr lang="en-ZA"/>
              <a:t>Rotator Cuff Syndrome I</a:t>
            </a:r>
            <a:endParaRPr lang="en-GB"/>
          </a:p>
        </p:txBody>
      </p:sp>
      <p:sp>
        <p:nvSpPr>
          <p:cNvPr id="1169411" name="Rectangle 3"/>
          <p:cNvSpPr>
            <a:spLocks noGrp="1" noChangeArrowheads="1"/>
          </p:cNvSpPr>
          <p:nvPr>
            <p:ph type="body" sz="half" idx="1"/>
          </p:nvPr>
        </p:nvSpPr>
        <p:spPr>
          <a:xfrm>
            <a:off x="557213" y="1403350"/>
            <a:ext cx="4159250" cy="4618038"/>
          </a:xfrm>
        </p:spPr>
        <p:txBody>
          <a:bodyPr/>
          <a:lstStyle/>
          <a:p>
            <a:pPr>
              <a:lnSpc>
                <a:spcPct val="90000"/>
              </a:lnSpc>
            </a:pPr>
            <a:r>
              <a:rPr lang="en-GB"/>
              <a:t>Executing repetitive overhead movements, static loading and/or sustained postures. </a:t>
            </a:r>
          </a:p>
          <a:p>
            <a:pPr>
              <a:lnSpc>
                <a:spcPct val="90000"/>
              </a:lnSpc>
            </a:pPr>
            <a:r>
              <a:rPr lang="en-GB"/>
              <a:t>Prone to develop bursal side tears secondary to impingement</a:t>
            </a:r>
          </a:p>
          <a:p>
            <a:pPr>
              <a:lnSpc>
                <a:spcPct val="90000"/>
              </a:lnSpc>
            </a:pPr>
            <a:r>
              <a:rPr lang="en-GB"/>
              <a:t>Sign of rotator cuff lesions = pain exacerbated by abduction against resistance.</a:t>
            </a:r>
          </a:p>
          <a:p>
            <a:pPr>
              <a:lnSpc>
                <a:spcPct val="90000"/>
              </a:lnSpc>
            </a:pPr>
            <a:endParaRPr lang="en-GB"/>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1988840"/>
            <a:ext cx="2952328" cy="3117658"/>
          </a:xfrm>
          <a:prstGeom prst="rect">
            <a:avLst/>
          </a:prstGeom>
        </p:spPr>
      </p:pic>
      <p:sp>
        <p:nvSpPr>
          <p:cNvPr id="7" name="Oval 6"/>
          <p:cNvSpPr/>
          <p:nvPr/>
        </p:nvSpPr>
        <p:spPr bwMode="auto">
          <a:xfrm>
            <a:off x="5661784" y="4514939"/>
            <a:ext cx="360000" cy="360000"/>
          </a:xfrm>
          <a:prstGeom prst="ellipse">
            <a:avLst/>
          </a:prstGeom>
          <a:solidFill>
            <a:schemeClr val="bg1"/>
          </a:solidFill>
          <a:ln w="12700" cap="flat" cmpd="sng" algn="ctr">
            <a:solidFill>
              <a:schemeClr val="accent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Times New Roman" pitchFamily="18" charset="0"/>
            </a:endParaRPr>
          </a:p>
        </p:txBody>
      </p:sp>
      <p:sp>
        <p:nvSpPr>
          <p:cNvPr id="8" name="TextBox 7"/>
          <p:cNvSpPr txBox="1"/>
          <p:nvPr/>
        </p:nvSpPr>
        <p:spPr>
          <a:xfrm>
            <a:off x="5644341" y="4464106"/>
            <a:ext cx="389850" cy="461665"/>
          </a:xfrm>
          <a:prstGeom prst="rect">
            <a:avLst/>
          </a:prstGeom>
          <a:noFill/>
        </p:spPr>
        <p:txBody>
          <a:bodyPr wrap="none" rtlCol="0">
            <a:spAutoFit/>
          </a:bodyPr>
          <a:lstStyle/>
          <a:p>
            <a:r>
              <a:rPr lang="en-ZA" dirty="0" smtClean="0"/>
              <a:t>C</a:t>
            </a:r>
            <a:endParaRPr lang="en-ZA" dirty="0"/>
          </a:p>
        </p:txBody>
      </p:sp>
    </p:spTree>
    <p:extLst>
      <p:ext uri="{BB962C8B-B14F-4D97-AF65-F5344CB8AC3E}">
        <p14:creationId xmlns:p14="http://schemas.microsoft.com/office/powerpoint/2010/main" val="3868701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3266" name="Rectangle 2"/>
          <p:cNvSpPr>
            <a:spLocks noGrp="1" noChangeArrowheads="1"/>
          </p:cNvSpPr>
          <p:nvPr>
            <p:ph type="title"/>
          </p:nvPr>
        </p:nvSpPr>
        <p:spPr/>
        <p:txBody>
          <a:bodyPr/>
          <a:lstStyle/>
          <a:p>
            <a:r>
              <a:rPr lang="en-GB" sz="2400" b="0"/>
              <a:t>Shoulder</a:t>
            </a:r>
            <a:r>
              <a:rPr lang="en-GB" sz="2600"/>
              <a:t/>
            </a:r>
            <a:br>
              <a:rPr lang="en-GB" sz="2600"/>
            </a:br>
            <a:r>
              <a:rPr lang="en-GB" sz="2600"/>
              <a:t>Job activities and tasks typically associated with rotator cuff syndrome</a:t>
            </a:r>
          </a:p>
        </p:txBody>
      </p:sp>
      <p:sp>
        <p:nvSpPr>
          <p:cNvPr id="1163268" name="Rectangle 4"/>
          <p:cNvSpPr>
            <a:spLocks noGrp="1" noChangeArrowheads="1"/>
          </p:cNvSpPr>
          <p:nvPr>
            <p:ph type="body" idx="1"/>
          </p:nvPr>
        </p:nvSpPr>
        <p:spPr>
          <a:xfrm>
            <a:off x="1695450" y="1582738"/>
            <a:ext cx="5761038" cy="4535487"/>
          </a:xfrm>
          <a:solidFill>
            <a:srgbClr val="FFCC99"/>
          </a:solidFill>
        </p:spPr>
        <p:txBody>
          <a:bodyPr/>
          <a:lstStyle/>
          <a:p>
            <a:pPr>
              <a:lnSpc>
                <a:spcPct val="80000"/>
              </a:lnSpc>
              <a:buClr>
                <a:schemeClr val="tx1"/>
              </a:buClr>
            </a:pPr>
            <a:r>
              <a:rPr lang="en-GB" sz="2000">
                <a:solidFill>
                  <a:schemeClr val="tx1"/>
                </a:solidFill>
              </a:rPr>
              <a:t>Belt conveyor assembly</a:t>
            </a:r>
          </a:p>
          <a:p>
            <a:pPr>
              <a:lnSpc>
                <a:spcPct val="80000"/>
              </a:lnSpc>
              <a:buClr>
                <a:schemeClr val="tx1"/>
              </a:buClr>
            </a:pPr>
            <a:r>
              <a:rPr lang="en-GB" sz="2000">
                <a:solidFill>
                  <a:schemeClr val="tx1"/>
                </a:solidFill>
              </a:rPr>
              <a:t>Carrying load on shoulders</a:t>
            </a:r>
          </a:p>
          <a:p>
            <a:pPr>
              <a:lnSpc>
                <a:spcPct val="80000"/>
              </a:lnSpc>
              <a:buClr>
                <a:schemeClr val="tx1"/>
              </a:buClr>
            </a:pPr>
            <a:r>
              <a:rPr lang="en-GB" sz="2000">
                <a:solidFill>
                  <a:schemeClr val="tx1"/>
                </a:solidFill>
              </a:rPr>
              <a:t>Construction work</a:t>
            </a:r>
          </a:p>
          <a:p>
            <a:pPr>
              <a:lnSpc>
                <a:spcPct val="80000"/>
              </a:lnSpc>
              <a:buClr>
                <a:schemeClr val="tx1"/>
              </a:buClr>
            </a:pPr>
            <a:r>
              <a:rPr lang="en-GB" sz="2000">
                <a:solidFill>
                  <a:schemeClr val="tx1"/>
                </a:solidFill>
              </a:rPr>
              <a:t>Electrical work</a:t>
            </a:r>
          </a:p>
          <a:p>
            <a:pPr>
              <a:lnSpc>
                <a:spcPct val="80000"/>
              </a:lnSpc>
              <a:buClr>
                <a:schemeClr val="tx1"/>
              </a:buClr>
            </a:pPr>
            <a:r>
              <a:rPr lang="en-GB" sz="2000">
                <a:solidFill>
                  <a:schemeClr val="tx1"/>
                </a:solidFill>
              </a:rPr>
              <a:t>Lifting</a:t>
            </a:r>
          </a:p>
          <a:p>
            <a:pPr>
              <a:lnSpc>
                <a:spcPct val="80000"/>
              </a:lnSpc>
              <a:buClr>
                <a:schemeClr val="tx1"/>
              </a:buClr>
            </a:pPr>
            <a:r>
              <a:rPr lang="en-GB" sz="2000">
                <a:solidFill>
                  <a:schemeClr val="tx1"/>
                </a:solidFill>
              </a:rPr>
              <a:t>Overhead assembly</a:t>
            </a:r>
          </a:p>
          <a:p>
            <a:pPr>
              <a:lnSpc>
                <a:spcPct val="80000"/>
              </a:lnSpc>
              <a:buClr>
                <a:schemeClr val="tx1"/>
              </a:buClr>
            </a:pPr>
            <a:r>
              <a:rPr lang="en-GB" sz="2000">
                <a:solidFill>
                  <a:schemeClr val="tx1"/>
                </a:solidFill>
              </a:rPr>
              <a:t>Overhead painting</a:t>
            </a:r>
          </a:p>
          <a:p>
            <a:pPr>
              <a:lnSpc>
                <a:spcPct val="80000"/>
              </a:lnSpc>
              <a:buClr>
                <a:schemeClr val="tx1"/>
              </a:buClr>
            </a:pPr>
            <a:r>
              <a:rPr lang="en-GB" sz="2000">
                <a:solidFill>
                  <a:schemeClr val="tx1"/>
                </a:solidFill>
              </a:rPr>
              <a:t>Overhead welding</a:t>
            </a:r>
          </a:p>
          <a:p>
            <a:pPr>
              <a:lnSpc>
                <a:spcPct val="80000"/>
              </a:lnSpc>
              <a:buClr>
                <a:schemeClr val="tx1"/>
              </a:buClr>
            </a:pPr>
            <a:r>
              <a:rPr lang="en-GB" sz="2000">
                <a:solidFill>
                  <a:schemeClr val="tx1"/>
                </a:solidFill>
              </a:rPr>
              <a:t>Packing</a:t>
            </a:r>
          </a:p>
          <a:p>
            <a:pPr>
              <a:lnSpc>
                <a:spcPct val="80000"/>
              </a:lnSpc>
              <a:buClr>
                <a:schemeClr val="tx1"/>
              </a:buClr>
            </a:pPr>
            <a:r>
              <a:rPr lang="en-GB" sz="2000">
                <a:solidFill>
                  <a:schemeClr val="tx1"/>
                </a:solidFill>
              </a:rPr>
              <a:t>Punch press operation</a:t>
            </a:r>
          </a:p>
          <a:p>
            <a:pPr>
              <a:lnSpc>
                <a:spcPct val="80000"/>
              </a:lnSpc>
              <a:buClr>
                <a:schemeClr val="tx1"/>
              </a:buClr>
            </a:pPr>
            <a:r>
              <a:rPr lang="en-GB" sz="2000">
                <a:solidFill>
                  <a:schemeClr val="tx1"/>
                </a:solidFill>
              </a:rPr>
              <a:t>Reaching</a:t>
            </a:r>
          </a:p>
          <a:p>
            <a:pPr>
              <a:lnSpc>
                <a:spcPct val="80000"/>
              </a:lnSpc>
              <a:buClr>
                <a:schemeClr val="tx1"/>
              </a:buClr>
            </a:pPr>
            <a:r>
              <a:rPr lang="en-GB" sz="2000">
                <a:solidFill>
                  <a:schemeClr val="tx1"/>
                </a:solidFill>
              </a:rPr>
              <a:t>Work with the arms away from the body </a:t>
            </a:r>
          </a:p>
        </p:txBody>
      </p:sp>
    </p:spTree>
    <p:extLst>
      <p:ext uri="{BB962C8B-B14F-4D97-AF65-F5344CB8AC3E}">
        <p14:creationId xmlns:p14="http://schemas.microsoft.com/office/powerpoint/2010/main" val="9584833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2658" name="Rectangle 2"/>
          <p:cNvSpPr>
            <a:spLocks noGrp="1" noChangeArrowheads="1"/>
          </p:cNvSpPr>
          <p:nvPr>
            <p:ph type="title"/>
          </p:nvPr>
        </p:nvSpPr>
        <p:spPr/>
        <p:txBody>
          <a:bodyPr/>
          <a:lstStyle/>
          <a:p>
            <a:r>
              <a:rPr lang="en-ZA" sz="2400" b="0"/>
              <a:t>Classification</a:t>
            </a:r>
            <a:r>
              <a:rPr lang="en-ZA" sz="2400"/>
              <a:t> </a:t>
            </a:r>
            <a:r>
              <a:rPr lang="en-ZA"/>
              <a:t/>
            </a:r>
            <a:br>
              <a:rPr lang="en-ZA"/>
            </a:br>
            <a:r>
              <a:rPr lang="en-ZA"/>
              <a:t>Blood-vessel disorders</a:t>
            </a:r>
            <a:endParaRPr lang="en-GB"/>
          </a:p>
        </p:txBody>
      </p:sp>
      <p:sp>
        <p:nvSpPr>
          <p:cNvPr id="1222659" name="Rectangle 3"/>
          <p:cNvSpPr>
            <a:spLocks noGrp="1" noChangeArrowheads="1"/>
          </p:cNvSpPr>
          <p:nvPr>
            <p:ph type="body" idx="1"/>
          </p:nvPr>
        </p:nvSpPr>
        <p:spPr/>
        <p:txBody>
          <a:bodyPr/>
          <a:lstStyle/>
          <a:p>
            <a:pPr>
              <a:lnSpc>
                <a:spcPct val="90000"/>
              </a:lnSpc>
            </a:pPr>
            <a:r>
              <a:rPr lang="en-ZA"/>
              <a:t>Usually due to vibration or hammering </a:t>
            </a:r>
            <a:r>
              <a:rPr lang="en-ZA">
                <a:sym typeface="Wingdings 3" pitchFamily="18" charset="2"/>
              </a:rPr>
              <a:t> vasospasm &amp;  circulation</a:t>
            </a:r>
          </a:p>
          <a:p>
            <a:pPr>
              <a:lnSpc>
                <a:spcPct val="90000"/>
              </a:lnSpc>
            </a:pPr>
            <a:r>
              <a:rPr lang="en-ZA">
                <a:sym typeface="Wingdings 3" pitchFamily="18" charset="2"/>
              </a:rPr>
              <a:t>Excessive exposure   circulation + neurological findings ( motor function of hand and arm)</a:t>
            </a:r>
          </a:p>
          <a:p>
            <a:pPr>
              <a:lnSpc>
                <a:spcPct val="90000"/>
              </a:lnSpc>
            </a:pPr>
            <a:r>
              <a:rPr lang="en-ZA">
                <a:sym typeface="Wingdings 3" pitchFamily="18" charset="2"/>
              </a:rPr>
              <a:t>Examples:</a:t>
            </a:r>
          </a:p>
          <a:p>
            <a:pPr lvl="1">
              <a:lnSpc>
                <a:spcPct val="90000"/>
              </a:lnSpc>
            </a:pPr>
            <a:r>
              <a:rPr lang="en-ZA">
                <a:sym typeface="Wingdings 3" pitchFamily="18" charset="2"/>
              </a:rPr>
              <a:t>Raynaud’s Phenomenon</a:t>
            </a:r>
          </a:p>
          <a:p>
            <a:pPr lvl="1">
              <a:lnSpc>
                <a:spcPct val="90000"/>
              </a:lnSpc>
            </a:pPr>
            <a:r>
              <a:rPr lang="en-ZA">
                <a:sym typeface="Wingdings 3" pitchFamily="18" charset="2"/>
              </a:rPr>
              <a:t>Hand Arm Vibration Syndrome</a:t>
            </a:r>
          </a:p>
          <a:p>
            <a:pPr lvl="1">
              <a:lnSpc>
                <a:spcPct val="90000"/>
              </a:lnSpc>
            </a:pPr>
            <a:r>
              <a:rPr lang="en-ZA">
                <a:sym typeface="Wingdings 3" pitchFamily="18" charset="2"/>
              </a:rPr>
              <a:t>Hypothenar Hammer Syndrome</a:t>
            </a:r>
            <a:r>
              <a:rPr lang="en-GB">
                <a:sym typeface="Wingdings 3" pitchFamily="18" charset="2"/>
              </a:rPr>
              <a:t> </a:t>
            </a:r>
            <a:endParaRPr lang="en-ZA">
              <a:sym typeface="Wingdings 3" pitchFamily="18" charset="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3682" name="Rectangle 2"/>
          <p:cNvSpPr>
            <a:spLocks noGrp="1" noChangeArrowheads="1"/>
          </p:cNvSpPr>
          <p:nvPr>
            <p:ph type="title"/>
          </p:nvPr>
        </p:nvSpPr>
        <p:spPr/>
        <p:txBody>
          <a:bodyPr/>
          <a:lstStyle/>
          <a:p>
            <a:r>
              <a:rPr lang="en-ZA" sz="2400" b="0"/>
              <a:t>Classification</a:t>
            </a:r>
            <a:r>
              <a:rPr lang="en-ZA" sz="2400"/>
              <a:t> </a:t>
            </a:r>
            <a:r>
              <a:rPr lang="en-ZA"/>
              <a:t/>
            </a:r>
            <a:br>
              <a:rPr lang="en-ZA"/>
            </a:br>
            <a:r>
              <a:rPr lang="en-ZA"/>
              <a:t>Other Disorders</a:t>
            </a:r>
            <a:endParaRPr lang="en-GB"/>
          </a:p>
        </p:txBody>
      </p:sp>
      <p:sp>
        <p:nvSpPr>
          <p:cNvPr id="1223683" name="Rectangle 3"/>
          <p:cNvSpPr>
            <a:spLocks noGrp="1" noChangeArrowheads="1"/>
          </p:cNvSpPr>
          <p:nvPr>
            <p:ph type="body" idx="1"/>
          </p:nvPr>
        </p:nvSpPr>
        <p:spPr/>
        <p:txBody>
          <a:bodyPr/>
          <a:lstStyle/>
          <a:p>
            <a:r>
              <a:rPr lang="en-ZA" sz="2100" b="1">
                <a:solidFill>
                  <a:srgbClr val="FFCC99"/>
                </a:solidFill>
              </a:rPr>
              <a:t>Effect on muscles and joints</a:t>
            </a:r>
          </a:p>
          <a:p>
            <a:pPr lvl="1"/>
            <a:r>
              <a:rPr lang="en-ZA" sz="2100"/>
              <a:t> Problematic to prove objectively</a:t>
            </a:r>
          </a:p>
          <a:p>
            <a:pPr lvl="1"/>
            <a:r>
              <a:rPr lang="en-ZA" sz="2100"/>
              <a:t>Controversial</a:t>
            </a:r>
          </a:p>
          <a:p>
            <a:r>
              <a:rPr lang="en-ZA" sz="2100" b="1">
                <a:solidFill>
                  <a:srgbClr val="FFCC99"/>
                </a:solidFill>
              </a:rPr>
              <a:t>Static loading</a:t>
            </a:r>
          </a:p>
          <a:p>
            <a:pPr lvl="1"/>
            <a:r>
              <a:rPr lang="en-ZA" sz="2100" b="1"/>
              <a:t>Occurs proximally when repetitive movement occurs distally</a:t>
            </a:r>
          </a:p>
          <a:p>
            <a:pPr lvl="1"/>
            <a:r>
              <a:rPr lang="en-ZA" sz="2100"/>
              <a:t>Static loading </a:t>
            </a:r>
            <a:r>
              <a:rPr lang="en-ZA" sz="2100">
                <a:sym typeface="Wingdings 3" pitchFamily="18" charset="2"/>
              </a:rPr>
              <a:t> muscle imbalances &amp; trigger points  pain</a:t>
            </a:r>
          </a:p>
          <a:p>
            <a:pPr lvl="1"/>
            <a:r>
              <a:rPr lang="en-ZA" sz="2100">
                <a:sym typeface="Wingdings 3" pitchFamily="18" charset="2"/>
              </a:rPr>
              <a:t>Examples:</a:t>
            </a:r>
          </a:p>
          <a:p>
            <a:pPr lvl="2"/>
            <a:r>
              <a:rPr lang="en-ZA" sz="2000">
                <a:sym typeface="Wingdings 3" pitchFamily="18" charset="2"/>
              </a:rPr>
              <a:t>Tension neck syndrome, myalgia, strains, etc.</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7668" name="Text Box 4"/>
          <p:cNvSpPr txBox="1">
            <a:spLocks noGrp="1" noChangeArrowheads="1"/>
          </p:cNvSpPr>
          <p:nvPr>
            <p:ph type="body" sz="half" idx="4294967295"/>
          </p:nvPr>
        </p:nvSpPr>
        <p:spPr>
          <a:xfrm>
            <a:off x="5076825" y="1114425"/>
            <a:ext cx="3816350" cy="5181600"/>
          </a:xfrm>
          <a:noFill/>
          <a:ln/>
          <a:extLst>
            <a:ext uri="{91240B29-F687-4F45-9708-019B960494DF}">
              <a14:hiddenLine xmlns:a14="http://schemas.microsoft.com/office/drawing/2010/main" w="12700" cap="flat" cmpd="sng" algn="ctr">
                <a:solidFill>
                  <a:schemeClr val="tx1"/>
                </a:solidFill>
                <a:prstDash val="solid"/>
                <a:miter lim="800000"/>
                <a:headEnd/>
                <a:tailEnd/>
              </a14:hiddenLine>
            </a:ext>
          </a:extLst>
        </p:spPr>
        <p:txBody>
          <a:bodyPr/>
          <a:lstStyle/>
          <a:p>
            <a:pPr>
              <a:lnSpc>
                <a:spcPct val="80000"/>
              </a:lnSpc>
            </a:pPr>
            <a:r>
              <a:rPr lang="en-GB"/>
              <a:t>Bicipital tendinosis</a:t>
            </a:r>
          </a:p>
          <a:p>
            <a:pPr>
              <a:lnSpc>
                <a:spcPct val="80000"/>
              </a:lnSpc>
            </a:pPr>
            <a:r>
              <a:rPr lang="en-GB"/>
              <a:t>Infraspinatus tendinosis</a:t>
            </a:r>
          </a:p>
          <a:p>
            <a:pPr>
              <a:lnSpc>
                <a:spcPct val="80000"/>
              </a:lnSpc>
            </a:pPr>
            <a:r>
              <a:rPr lang="en-GB"/>
              <a:t>Partial tear of the rotator cuff</a:t>
            </a:r>
          </a:p>
          <a:p>
            <a:pPr>
              <a:lnSpc>
                <a:spcPct val="80000"/>
              </a:lnSpc>
            </a:pPr>
            <a:r>
              <a:rPr lang="en-GB"/>
              <a:t>Subacromial bursitis</a:t>
            </a:r>
          </a:p>
          <a:p>
            <a:pPr>
              <a:lnSpc>
                <a:spcPct val="80000"/>
              </a:lnSpc>
            </a:pPr>
            <a:r>
              <a:rPr lang="en-GB"/>
              <a:t>Subdeltoid bursitis</a:t>
            </a:r>
          </a:p>
          <a:p>
            <a:pPr>
              <a:lnSpc>
                <a:spcPct val="80000"/>
              </a:lnSpc>
            </a:pPr>
            <a:r>
              <a:rPr lang="en-GB"/>
              <a:t>Subscapularis tendinosis</a:t>
            </a:r>
          </a:p>
          <a:p>
            <a:pPr>
              <a:lnSpc>
                <a:spcPct val="80000"/>
              </a:lnSpc>
            </a:pPr>
            <a:r>
              <a:rPr lang="en-GB"/>
              <a:t>Supraspinatus tendinosis</a:t>
            </a:r>
          </a:p>
          <a:p>
            <a:pPr>
              <a:lnSpc>
                <a:spcPct val="80000"/>
              </a:lnSpc>
            </a:pPr>
            <a:r>
              <a:rPr lang="en-GB"/>
              <a:t>Tendinosis of the shoulder</a:t>
            </a:r>
          </a:p>
        </p:txBody>
      </p:sp>
      <p:sp>
        <p:nvSpPr>
          <p:cNvPr id="1137672" name="Rectangle 8"/>
          <p:cNvSpPr>
            <a:spLocks noGrp="1" noChangeArrowheads="1"/>
          </p:cNvSpPr>
          <p:nvPr>
            <p:ph type="title" idx="4294967295"/>
          </p:nvPr>
        </p:nvSpPr>
        <p:spPr>
          <a:xfrm>
            <a:off x="611188" y="188913"/>
            <a:ext cx="8208962" cy="1152525"/>
          </a:xfrm>
          <a:noFill/>
          <a:ln/>
        </p:spPr>
        <p:txBody>
          <a:bodyPr/>
          <a:lstStyle/>
          <a:p>
            <a:r>
              <a:rPr lang="en-ZA" sz="2400" b="0"/>
              <a:t>Shoulder</a:t>
            </a:r>
            <a:r>
              <a:rPr lang="en-ZA" sz="2400"/>
              <a:t/>
            </a:r>
            <a:br>
              <a:rPr lang="en-ZA" sz="2400"/>
            </a:br>
            <a:r>
              <a:rPr lang="en-ZA"/>
              <a:t>Rotator Cuff Syndrome I</a:t>
            </a:r>
            <a:br>
              <a:rPr lang="en-ZA"/>
            </a:br>
            <a:endParaRPr lang="en-GB"/>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40" y="1313774"/>
            <a:ext cx="2952328" cy="3117658"/>
          </a:xfrm>
          <a:prstGeom prst="rect">
            <a:avLst/>
          </a:prstGeom>
        </p:spPr>
      </p:pic>
      <p:sp>
        <p:nvSpPr>
          <p:cNvPr id="4" name="Oval 3"/>
          <p:cNvSpPr/>
          <p:nvPr/>
        </p:nvSpPr>
        <p:spPr bwMode="auto">
          <a:xfrm>
            <a:off x="1413312" y="3839873"/>
            <a:ext cx="360000" cy="360000"/>
          </a:xfrm>
          <a:prstGeom prst="ellipse">
            <a:avLst/>
          </a:prstGeom>
          <a:solidFill>
            <a:schemeClr val="bg1"/>
          </a:solidFill>
          <a:ln w="12700" cap="flat" cmpd="sng" algn="ctr">
            <a:solidFill>
              <a:schemeClr val="accent4"/>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ZA" sz="2400" b="0" i="0" u="none" strike="noStrike" cap="none" normalizeH="0" baseline="0" smtClean="0">
              <a:ln>
                <a:noFill/>
              </a:ln>
              <a:solidFill>
                <a:schemeClr val="tx1"/>
              </a:solidFill>
              <a:effectLst/>
              <a:latin typeface="Times New Roman" pitchFamily="18" charset="0"/>
            </a:endParaRPr>
          </a:p>
        </p:txBody>
      </p:sp>
      <p:sp>
        <p:nvSpPr>
          <p:cNvPr id="3" name="TextBox 2"/>
          <p:cNvSpPr txBox="1"/>
          <p:nvPr/>
        </p:nvSpPr>
        <p:spPr>
          <a:xfrm>
            <a:off x="1395869" y="3789040"/>
            <a:ext cx="389850" cy="461665"/>
          </a:xfrm>
          <a:prstGeom prst="rect">
            <a:avLst/>
          </a:prstGeom>
          <a:noFill/>
        </p:spPr>
        <p:txBody>
          <a:bodyPr wrap="none" rtlCol="0">
            <a:spAutoFit/>
          </a:bodyPr>
          <a:lstStyle/>
          <a:p>
            <a:r>
              <a:rPr lang="en-ZA" dirty="0" smtClean="0"/>
              <a:t>C</a:t>
            </a:r>
            <a:endParaRPr lang="en-ZA" dirty="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0434" name="Rectangle 2"/>
          <p:cNvSpPr>
            <a:spLocks noGrp="1" noChangeArrowheads="1"/>
          </p:cNvSpPr>
          <p:nvPr>
            <p:ph type="title"/>
          </p:nvPr>
        </p:nvSpPr>
        <p:spPr>
          <a:xfrm>
            <a:off x="685800" y="381000"/>
            <a:ext cx="8062913" cy="1319213"/>
          </a:xfrm>
        </p:spPr>
        <p:txBody>
          <a:bodyPr/>
          <a:lstStyle/>
          <a:p>
            <a:r>
              <a:rPr lang="en-ZA" sz="2400" b="0"/>
              <a:t>Shoulder</a:t>
            </a:r>
            <a:r>
              <a:rPr lang="en-ZA" sz="2400"/>
              <a:t/>
            </a:r>
            <a:br>
              <a:rPr lang="en-ZA" sz="2400"/>
            </a:br>
            <a:r>
              <a:rPr lang="en-ZA"/>
              <a:t>Rotator Cuff Syndrome III</a:t>
            </a:r>
            <a:endParaRPr lang="en-GB"/>
          </a:p>
        </p:txBody>
      </p:sp>
      <p:sp>
        <p:nvSpPr>
          <p:cNvPr id="1170435" name="Rectangle 3"/>
          <p:cNvSpPr>
            <a:spLocks noGrp="1" noChangeArrowheads="1"/>
          </p:cNvSpPr>
          <p:nvPr>
            <p:ph type="body" idx="1"/>
          </p:nvPr>
        </p:nvSpPr>
        <p:spPr/>
        <p:txBody>
          <a:bodyPr/>
          <a:lstStyle/>
          <a:p>
            <a:pPr>
              <a:lnSpc>
                <a:spcPct val="90000"/>
              </a:lnSpc>
            </a:pPr>
            <a:r>
              <a:rPr lang="en-GB"/>
              <a:t>Limited by pain towards the end of the active range of movement</a:t>
            </a:r>
          </a:p>
          <a:p>
            <a:pPr>
              <a:lnSpc>
                <a:spcPct val="90000"/>
              </a:lnSpc>
            </a:pPr>
            <a:r>
              <a:rPr lang="en-GB"/>
              <a:t>Passive range of motion ± normal</a:t>
            </a:r>
          </a:p>
          <a:p>
            <a:pPr>
              <a:lnSpc>
                <a:spcPct val="90000"/>
              </a:lnSpc>
            </a:pPr>
            <a:r>
              <a:rPr lang="en-GB"/>
              <a:t>Acute rotator cuff tendinosis ≤12 weeks duration. </a:t>
            </a:r>
          </a:p>
          <a:p>
            <a:pPr>
              <a:lnSpc>
                <a:spcPct val="90000"/>
              </a:lnSpc>
            </a:pPr>
            <a:r>
              <a:rPr lang="en-GB"/>
              <a:t>Chronic rotator cuff rupture = marked difficulty initiating abduction with weakness and limitation of movement</a:t>
            </a:r>
          </a:p>
          <a:p>
            <a:pPr>
              <a:lnSpc>
                <a:spcPct val="90000"/>
              </a:lnSpc>
            </a:pPr>
            <a:r>
              <a:rPr lang="en-GB"/>
              <a:t>“painful arc” -  70</a:t>
            </a:r>
            <a:r>
              <a:rPr lang="en-GB" baseline="30000"/>
              <a:t>o</a:t>
            </a:r>
            <a:r>
              <a:rPr lang="en-GB"/>
              <a:t> to 120</a:t>
            </a:r>
            <a:r>
              <a:rPr lang="en-GB" baseline="30000"/>
              <a:t>o</a:t>
            </a:r>
            <a:r>
              <a:rPr lang="en-GB"/>
              <a:t>  abduction</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4290" name="Rectangle 2"/>
          <p:cNvSpPr>
            <a:spLocks noGrp="1" noChangeArrowheads="1"/>
          </p:cNvSpPr>
          <p:nvPr>
            <p:ph type="title"/>
          </p:nvPr>
        </p:nvSpPr>
        <p:spPr/>
        <p:txBody>
          <a:bodyPr/>
          <a:lstStyle/>
          <a:p>
            <a:r>
              <a:rPr lang="en-GB" sz="2400" b="0"/>
              <a:t>Shoulder</a:t>
            </a:r>
            <a:r>
              <a:rPr lang="en-GB" sz="2600" b="0"/>
              <a:t/>
            </a:r>
            <a:br>
              <a:rPr lang="en-GB" sz="2600" b="0"/>
            </a:br>
            <a:r>
              <a:rPr lang="en-GB"/>
              <a:t>Other work-related shoulder conditions</a:t>
            </a:r>
          </a:p>
        </p:txBody>
      </p:sp>
      <p:sp>
        <p:nvSpPr>
          <p:cNvPr id="1164291" name="Rectangle 3"/>
          <p:cNvSpPr>
            <a:spLocks noGrp="1" noChangeArrowheads="1"/>
          </p:cNvSpPr>
          <p:nvPr>
            <p:ph type="body" idx="1"/>
          </p:nvPr>
        </p:nvSpPr>
        <p:spPr/>
        <p:txBody>
          <a:bodyPr/>
          <a:lstStyle/>
          <a:p>
            <a:pPr lvl="1"/>
            <a:endParaRPr lang="en-ZA" b="1" i="1" u="sng"/>
          </a:p>
          <a:p>
            <a:r>
              <a:rPr lang="en-GB"/>
              <a:t>Rupture of the long head of the biceps</a:t>
            </a:r>
          </a:p>
          <a:p>
            <a:r>
              <a:rPr lang="en-GB"/>
              <a:t>Pectoralis major strains</a:t>
            </a:r>
          </a:p>
          <a:p>
            <a:r>
              <a:rPr lang="en-GB"/>
              <a:t>Levator scapulae syndrome</a:t>
            </a:r>
          </a:p>
          <a:p>
            <a:r>
              <a:rPr lang="en-GB"/>
              <a:t>Fractures around the shoulder joint.</a:t>
            </a:r>
          </a:p>
          <a:p>
            <a:endParaRPr lang="en-GB"/>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4530" name="Rectangle 2"/>
          <p:cNvSpPr>
            <a:spLocks noGrp="1" noChangeArrowheads="1"/>
          </p:cNvSpPr>
          <p:nvPr>
            <p:ph type="title"/>
          </p:nvPr>
        </p:nvSpPr>
        <p:spPr/>
        <p:txBody>
          <a:bodyPr/>
          <a:lstStyle/>
          <a:p>
            <a:r>
              <a:rPr lang="en-ZA" sz="2400" b="0" dirty="0"/>
              <a:t>Elbow</a:t>
            </a:r>
            <a:r>
              <a:rPr lang="en-ZA" sz="2600" b="0" dirty="0"/>
              <a:t/>
            </a:r>
            <a:br>
              <a:rPr lang="en-ZA" sz="2600" b="0" dirty="0"/>
            </a:br>
            <a:r>
              <a:rPr lang="en-GB" dirty="0"/>
              <a:t>Lateral </a:t>
            </a:r>
            <a:r>
              <a:rPr lang="en-GB" dirty="0" err="1"/>
              <a:t>Epicondylitis</a:t>
            </a:r>
            <a:r>
              <a:rPr lang="en-GB" dirty="0"/>
              <a:t> I</a:t>
            </a:r>
          </a:p>
        </p:txBody>
      </p:sp>
      <p:sp>
        <p:nvSpPr>
          <p:cNvPr id="1174531" name="Rectangle 3"/>
          <p:cNvSpPr>
            <a:spLocks noGrp="1" noChangeArrowheads="1"/>
          </p:cNvSpPr>
          <p:nvPr>
            <p:ph type="body" sz="half" idx="1"/>
          </p:nvPr>
        </p:nvSpPr>
        <p:spPr>
          <a:xfrm>
            <a:off x="636588" y="1296988"/>
            <a:ext cx="3905250" cy="4043362"/>
          </a:xfrm>
        </p:spPr>
        <p:txBody>
          <a:bodyPr/>
          <a:lstStyle/>
          <a:p>
            <a:pPr>
              <a:lnSpc>
                <a:spcPct val="90000"/>
              </a:lnSpc>
            </a:pPr>
            <a:r>
              <a:rPr lang="en-GB" b="1">
                <a:solidFill>
                  <a:srgbClr val="FFCC99"/>
                </a:solidFill>
              </a:rPr>
              <a:t>“Tennis Elbow” -</a:t>
            </a:r>
            <a:r>
              <a:rPr lang="en-GB"/>
              <a:t> </a:t>
            </a:r>
            <a:br>
              <a:rPr lang="en-GB"/>
            </a:br>
            <a:r>
              <a:rPr lang="en-GB"/>
              <a:t>Pain at epicondyle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764704"/>
            <a:ext cx="2581275" cy="5715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02" name="Rectangle 2"/>
          <p:cNvSpPr>
            <a:spLocks noGrp="1" noChangeArrowheads="1"/>
          </p:cNvSpPr>
          <p:nvPr>
            <p:ph type="title"/>
          </p:nvPr>
        </p:nvSpPr>
        <p:spPr/>
        <p:txBody>
          <a:bodyPr/>
          <a:lstStyle/>
          <a:p>
            <a:r>
              <a:rPr lang="en-ZA" sz="2400" b="0"/>
              <a:t>Elbow</a:t>
            </a:r>
            <a:r>
              <a:rPr lang="en-GB" sz="2400"/>
              <a:t> </a:t>
            </a:r>
            <a:r>
              <a:rPr lang="en-GB" sz="2600"/>
              <a:t/>
            </a:r>
            <a:br>
              <a:rPr lang="en-GB" sz="2600"/>
            </a:br>
            <a:r>
              <a:rPr lang="en-GB" sz="2600"/>
              <a:t>Medial Epicondylitis (“Golfer’s Elbow”)</a:t>
            </a:r>
            <a:r>
              <a:rPr lang="en-ZA" sz="2600"/>
              <a:t/>
            </a:r>
            <a:br>
              <a:rPr lang="en-ZA" sz="2600"/>
            </a:br>
            <a:endParaRPr lang="en-GB" sz="2600"/>
          </a:p>
        </p:txBody>
      </p:sp>
      <p:sp>
        <p:nvSpPr>
          <p:cNvPr id="1177603" name="Rectangle 3"/>
          <p:cNvSpPr>
            <a:spLocks noGrp="1" noChangeArrowheads="1"/>
          </p:cNvSpPr>
          <p:nvPr>
            <p:ph type="body" idx="1"/>
          </p:nvPr>
        </p:nvSpPr>
        <p:spPr>
          <a:xfrm>
            <a:off x="801688" y="1652588"/>
            <a:ext cx="7967662" cy="1954212"/>
          </a:xfrm>
        </p:spPr>
        <p:txBody>
          <a:bodyPr/>
          <a:lstStyle/>
          <a:p>
            <a:pPr marL="476250" indent="-476250"/>
            <a:r>
              <a:rPr lang="en-GB" b="1">
                <a:solidFill>
                  <a:srgbClr val="FFCC99"/>
                </a:solidFill>
              </a:rPr>
              <a:t>Overuse of</a:t>
            </a:r>
            <a:r>
              <a:rPr lang="en-GB"/>
              <a:t> </a:t>
            </a:r>
          </a:p>
          <a:p>
            <a:pPr marL="933450" lvl="1" indent="-476250"/>
            <a:r>
              <a:rPr lang="en-GB"/>
              <a:t>finger flexors</a:t>
            </a:r>
          </a:p>
          <a:p>
            <a:pPr marL="933450" lvl="1" indent="-476250"/>
            <a:r>
              <a:rPr lang="en-GB"/>
              <a:t>wrist flexors / pronators</a:t>
            </a:r>
          </a:p>
        </p:txBody>
      </p:sp>
      <p:sp>
        <p:nvSpPr>
          <p:cNvPr id="1177604" name="Text Box 4"/>
          <p:cNvSpPr txBox="1">
            <a:spLocks noChangeArrowheads="1"/>
          </p:cNvSpPr>
          <p:nvPr/>
        </p:nvSpPr>
        <p:spPr bwMode="auto">
          <a:xfrm>
            <a:off x="958850" y="3208338"/>
            <a:ext cx="7272338" cy="2284412"/>
          </a:xfrm>
          <a:prstGeom prst="rect">
            <a:avLst/>
          </a:prstGeom>
          <a:solidFill>
            <a:srgbClr val="FFCC99"/>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GB" b="1">
                <a:latin typeface="Verdana" pitchFamily="34" charset="0"/>
              </a:rPr>
              <a:t>repetitive work with the elbow flexed</a:t>
            </a:r>
            <a:r>
              <a:rPr lang="en-GB">
                <a:latin typeface="Verdana" pitchFamily="34" charset="0"/>
              </a:rPr>
              <a:t> </a:t>
            </a:r>
          </a:p>
          <a:p>
            <a:pPr algn="ctr"/>
            <a:r>
              <a:rPr lang="en-GB" sz="3600">
                <a:latin typeface="Verdana" pitchFamily="34" charset="0"/>
                <a:sym typeface="Wingdings 3" pitchFamily="18" charset="2"/>
              </a:rPr>
              <a:t></a:t>
            </a:r>
          </a:p>
          <a:p>
            <a:pPr algn="ctr"/>
            <a:r>
              <a:rPr lang="en-GB">
                <a:latin typeface="Verdana" pitchFamily="34" charset="0"/>
              </a:rPr>
              <a:t>pain in the common proximal flexor </a:t>
            </a:r>
            <a:br>
              <a:rPr lang="en-GB">
                <a:latin typeface="Verdana" pitchFamily="34" charset="0"/>
              </a:rPr>
            </a:br>
            <a:r>
              <a:rPr lang="en-GB">
                <a:latin typeface="Verdana" pitchFamily="34" charset="0"/>
              </a:rPr>
              <a:t>origin on the medial aspect of the elbow.</a:t>
            </a:r>
          </a:p>
          <a:p>
            <a:pPr algn="ctr">
              <a:spcBef>
                <a:spcPct val="50000"/>
              </a:spcBef>
            </a:pPr>
            <a:endParaRPr lang="en-GB">
              <a:latin typeface="Verdana"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82" name="Rectangle 2"/>
          <p:cNvSpPr>
            <a:spLocks noGrp="1" noChangeArrowheads="1"/>
          </p:cNvSpPr>
          <p:nvPr>
            <p:ph type="title"/>
          </p:nvPr>
        </p:nvSpPr>
        <p:spPr/>
        <p:txBody>
          <a:bodyPr/>
          <a:lstStyle/>
          <a:p>
            <a:r>
              <a:rPr lang="en-ZA" sz="6000" i="1"/>
              <a:t>Stupid…</a:t>
            </a:r>
            <a:endParaRPr lang="en-GB" sz="6000" i="1"/>
          </a:p>
        </p:txBody>
      </p:sp>
      <p:sp>
        <p:nvSpPr>
          <p:cNvPr id="1351683" name="Rectangle 3"/>
          <p:cNvSpPr>
            <a:spLocks noGrp="1" noChangeArrowheads="1"/>
          </p:cNvSpPr>
          <p:nvPr>
            <p:ph type="body" idx="1"/>
          </p:nvPr>
        </p:nvSpPr>
        <p:spPr/>
        <p:txBody>
          <a:bodyPr/>
          <a:lstStyle/>
          <a:p>
            <a:r>
              <a:rPr lang="en-ZA" sz="2800" b="1" dirty="0"/>
              <a:t>R80,000 later </a:t>
            </a:r>
            <a:r>
              <a:rPr lang="en-ZA" sz="2800" b="1" dirty="0" smtClean="0"/>
              <a:t>(pain, suffering and loss of income excluded)</a:t>
            </a:r>
            <a:endParaRPr lang="en-ZA" sz="2800" b="1" dirty="0"/>
          </a:p>
          <a:p>
            <a:r>
              <a:rPr lang="en-ZA" sz="2800" b="1" dirty="0" smtClean="0"/>
              <a:t>Nobody ever asked, </a:t>
            </a:r>
            <a:r>
              <a:rPr lang="en-ZA" sz="2800" b="1" dirty="0" smtClean="0">
                <a:solidFill>
                  <a:srgbClr val="FFCC99"/>
                </a:solidFill>
              </a:rPr>
              <a:t>“What do you do at work?”</a:t>
            </a:r>
          </a:p>
          <a:p>
            <a:r>
              <a:rPr lang="en-ZA" sz="2800" b="1" dirty="0" smtClean="0">
                <a:solidFill>
                  <a:srgbClr val="FFCC99"/>
                </a:solidFill>
              </a:rPr>
              <a:t> </a:t>
            </a:r>
            <a:r>
              <a:rPr lang="en-ZA" sz="2800" b="1" dirty="0" smtClean="0">
                <a:solidFill>
                  <a:srgbClr val="FF0000"/>
                </a:solidFill>
              </a:rPr>
              <a:t>!!!@#$%^&amp;*()!@#$%^&amp;&amp;?!!!</a:t>
            </a:r>
            <a:endParaRPr lang="en-ZA" sz="2800" b="1" dirty="0">
              <a:solidFill>
                <a:srgbClr val="FF0000"/>
              </a:solidFill>
            </a:endParaRPr>
          </a:p>
          <a:p>
            <a:r>
              <a:rPr lang="en-ZA" sz="2800" b="1" dirty="0" smtClean="0"/>
              <a:t>Typical…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iterate type="lt">
                                    <p:tmPct val="0"/>
                                  </p:iterate>
                                  <p:childTnLst>
                                    <p:set>
                                      <p:cBhvr>
                                        <p:cTn id="6" dur="1" fill="hold">
                                          <p:stCondLst>
                                            <p:cond delay="0"/>
                                          </p:stCondLst>
                                        </p:cTn>
                                        <p:tgtEl>
                                          <p:spTgt spid="1351682"/>
                                        </p:tgtEl>
                                        <p:attrNameLst>
                                          <p:attrName>style.visibility</p:attrName>
                                        </p:attrNameLst>
                                      </p:cBhvr>
                                      <p:to>
                                        <p:strVal val="visible"/>
                                      </p:to>
                                    </p:set>
                                    <p:animEffect transition="in" filter="fade">
                                      <p:cBhvr>
                                        <p:cTn id="7" dur="770" decel="100000"/>
                                        <p:tgtEl>
                                          <p:spTgt spid="1351682"/>
                                        </p:tgtEl>
                                      </p:cBhvr>
                                    </p:animEffect>
                                    <p:animScale>
                                      <p:cBhvr>
                                        <p:cTn id="8" dur="770" decel="100000"/>
                                        <p:tgtEl>
                                          <p:spTgt spid="1351682"/>
                                        </p:tgtEl>
                                      </p:cBhvr>
                                      <p:from x="10000" y="10000"/>
                                      <p:to x="200000" y="450000"/>
                                    </p:animScale>
                                    <p:animScale>
                                      <p:cBhvr>
                                        <p:cTn id="9" dur="1230" accel="100000" fill="hold">
                                          <p:stCondLst>
                                            <p:cond delay="770"/>
                                          </p:stCondLst>
                                        </p:cTn>
                                        <p:tgtEl>
                                          <p:spTgt spid="1351682"/>
                                        </p:tgtEl>
                                      </p:cBhvr>
                                      <p:from x="200000" y="450000"/>
                                      <p:to x="100000" y="100000"/>
                                    </p:animScale>
                                    <p:set>
                                      <p:cBhvr>
                                        <p:cTn id="10" dur="770" fill="hold"/>
                                        <p:tgtEl>
                                          <p:spTgt spid="1351682"/>
                                        </p:tgtEl>
                                        <p:attrNameLst>
                                          <p:attrName>ppt_x</p:attrName>
                                        </p:attrNameLst>
                                      </p:cBhvr>
                                      <p:to>
                                        <p:strVal val="(0.5)"/>
                                      </p:to>
                                    </p:set>
                                    <p:anim from="(0.5)" to="(#ppt_x)" calcmode="lin" valueType="num">
                                      <p:cBhvr>
                                        <p:cTn id="11" dur="1230" accel="100000" fill="hold">
                                          <p:stCondLst>
                                            <p:cond delay="770"/>
                                          </p:stCondLst>
                                        </p:cTn>
                                        <p:tgtEl>
                                          <p:spTgt spid="1351682"/>
                                        </p:tgtEl>
                                        <p:attrNameLst>
                                          <p:attrName>ppt_x</p:attrName>
                                        </p:attrNameLst>
                                      </p:cBhvr>
                                    </p:anim>
                                    <p:set>
                                      <p:cBhvr>
                                        <p:cTn id="12" dur="770" fill="hold"/>
                                        <p:tgtEl>
                                          <p:spTgt spid="1351682"/>
                                        </p:tgtEl>
                                        <p:attrNameLst>
                                          <p:attrName>ppt_y</p:attrName>
                                        </p:attrNameLst>
                                      </p:cBhvr>
                                      <p:to>
                                        <p:strVal val="(#ppt_y+0.4)"/>
                                      </p:to>
                                    </p:set>
                                    <p:anim from="(#ppt_y+0.4)" to="(#ppt_y)" calcmode="lin" valueType="num">
                                      <p:cBhvr>
                                        <p:cTn id="13" dur="1230" accel="100000" fill="hold">
                                          <p:stCondLst>
                                            <p:cond delay="770"/>
                                          </p:stCondLst>
                                        </p:cTn>
                                        <p:tgtEl>
                                          <p:spTgt spid="1351682"/>
                                        </p:tgtEl>
                                        <p:attrNameLst>
                                          <p:attrName>ppt_y</p:attrName>
                                        </p:attrNameLst>
                                      </p:cBhvr>
                                    </p:anim>
                                  </p:childTnLst>
                                </p:cTn>
                              </p:par>
                            </p:childTnLst>
                          </p:cTn>
                        </p:par>
                        <p:par>
                          <p:cTn id="14" fill="hold" nodeType="afterGroup">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1351683">
                                            <p:txEl>
                                              <p:pRg st="0" end="0"/>
                                            </p:txEl>
                                          </p:spTgt>
                                        </p:tgtEl>
                                        <p:attrNameLst>
                                          <p:attrName>style.visibility</p:attrName>
                                        </p:attrNameLst>
                                      </p:cBhvr>
                                      <p:to>
                                        <p:strVal val="visible"/>
                                      </p:to>
                                    </p:set>
                                    <p:anim calcmode="lin" valueType="num">
                                      <p:cBhvr additive="base">
                                        <p:cTn id="17" dur="2000" fill="hold"/>
                                        <p:tgtEl>
                                          <p:spTgt spid="1351683">
                                            <p:txEl>
                                              <p:pRg st="0" end="0"/>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1351683">
                                            <p:txEl>
                                              <p:pRg st="0" end="0"/>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4000"/>
                            </p:stCondLst>
                            <p:childTnLst>
                              <p:par>
                                <p:cTn id="20" presetID="2" presetClass="entr" presetSubtype="4" fill="hold" grpId="0" nodeType="afterEffect">
                                  <p:stCondLst>
                                    <p:cond delay="0"/>
                                  </p:stCondLst>
                                  <p:childTnLst>
                                    <p:set>
                                      <p:cBhvr>
                                        <p:cTn id="21" dur="1" fill="hold">
                                          <p:stCondLst>
                                            <p:cond delay="0"/>
                                          </p:stCondLst>
                                        </p:cTn>
                                        <p:tgtEl>
                                          <p:spTgt spid="1351683">
                                            <p:txEl>
                                              <p:pRg st="1" end="1"/>
                                            </p:txEl>
                                          </p:spTgt>
                                        </p:tgtEl>
                                        <p:attrNameLst>
                                          <p:attrName>style.visibility</p:attrName>
                                        </p:attrNameLst>
                                      </p:cBhvr>
                                      <p:to>
                                        <p:strVal val="visible"/>
                                      </p:to>
                                    </p:set>
                                    <p:anim calcmode="lin" valueType="num">
                                      <p:cBhvr additive="base">
                                        <p:cTn id="22" dur="2000" fill="hold"/>
                                        <p:tgtEl>
                                          <p:spTgt spid="1351683">
                                            <p:txEl>
                                              <p:pRg st="1" end="1"/>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1351683">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6000"/>
                            </p:stCondLst>
                            <p:childTnLst>
                              <p:par>
                                <p:cTn id="25" presetID="2" presetClass="entr" presetSubtype="4" fill="hold" grpId="0" nodeType="afterEffect">
                                  <p:stCondLst>
                                    <p:cond delay="0"/>
                                  </p:stCondLst>
                                  <p:childTnLst>
                                    <p:set>
                                      <p:cBhvr>
                                        <p:cTn id="26" dur="1" fill="hold">
                                          <p:stCondLst>
                                            <p:cond delay="0"/>
                                          </p:stCondLst>
                                        </p:cTn>
                                        <p:tgtEl>
                                          <p:spTgt spid="1351683">
                                            <p:txEl>
                                              <p:pRg st="2" end="2"/>
                                            </p:txEl>
                                          </p:spTgt>
                                        </p:tgtEl>
                                        <p:attrNameLst>
                                          <p:attrName>style.visibility</p:attrName>
                                        </p:attrNameLst>
                                      </p:cBhvr>
                                      <p:to>
                                        <p:strVal val="visible"/>
                                      </p:to>
                                    </p:set>
                                    <p:anim calcmode="lin" valueType="num">
                                      <p:cBhvr additive="base">
                                        <p:cTn id="27" dur="2000" fill="hold"/>
                                        <p:tgtEl>
                                          <p:spTgt spid="1351683">
                                            <p:txEl>
                                              <p:pRg st="2" end="2"/>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1351683">
                                            <p:txEl>
                                              <p:pRg st="2" end="2"/>
                                            </p:txEl>
                                          </p:spTgt>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8000"/>
                            </p:stCondLst>
                            <p:childTnLst>
                              <p:par>
                                <p:cTn id="30" presetID="2" presetClass="entr" presetSubtype="4" fill="hold" grpId="0" nodeType="afterEffect">
                                  <p:stCondLst>
                                    <p:cond delay="0"/>
                                  </p:stCondLst>
                                  <p:childTnLst>
                                    <p:set>
                                      <p:cBhvr>
                                        <p:cTn id="31" dur="1" fill="hold">
                                          <p:stCondLst>
                                            <p:cond delay="0"/>
                                          </p:stCondLst>
                                        </p:cTn>
                                        <p:tgtEl>
                                          <p:spTgt spid="1351683">
                                            <p:txEl>
                                              <p:pRg st="3" end="3"/>
                                            </p:txEl>
                                          </p:spTgt>
                                        </p:tgtEl>
                                        <p:attrNameLst>
                                          <p:attrName>style.visibility</p:attrName>
                                        </p:attrNameLst>
                                      </p:cBhvr>
                                      <p:to>
                                        <p:strVal val="visible"/>
                                      </p:to>
                                    </p:set>
                                    <p:anim calcmode="lin" valueType="num">
                                      <p:cBhvr additive="base">
                                        <p:cTn id="32" dur="2000" fill="hold"/>
                                        <p:tgtEl>
                                          <p:spTgt spid="1351683">
                                            <p:txEl>
                                              <p:pRg st="3" end="3"/>
                                            </p:txEl>
                                          </p:spTgt>
                                        </p:tgtEl>
                                        <p:attrNameLst>
                                          <p:attrName>ppt_x</p:attrName>
                                        </p:attrNameLst>
                                      </p:cBhvr>
                                      <p:tavLst>
                                        <p:tav tm="0">
                                          <p:val>
                                            <p:strVal val="#ppt_x"/>
                                          </p:val>
                                        </p:tav>
                                        <p:tav tm="100000">
                                          <p:val>
                                            <p:strVal val="#ppt_x"/>
                                          </p:val>
                                        </p:tav>
                                      </p:tavLst>
                                    </p:anim>
                                    <p:anim calcmode="lin" valueType="num">
                                      <p:cBhvr additive="base">
                                        <p:cTn id="33" dur="2000" fill="hold"/>
                                        <p:tgtEl>
                                          <p:spTgt spid="135168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682" grpId="0"/>
      <p:bldP spid="1351683"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0674" name="Rectangle 2"/>
          <p:cNvSpPr>
            <a:spLocks noGrp="1" noChangeArrowheads="1"/>
          </p:cNvSpPr>
          <p:nvPr>
            <p:ph type="title"/>
          </p:nvPr>
        </p:nvSpPr>
        <p:spPr/>
        <p:txBody>
          <a:bodyPr/>
          <a:lstStyle/>
          <a:p>
            <a:r>
              <a:rPr lang="en-ZA" sz="2400" b="0"/>
              <a:t>Elbow</a:t>
            </a:r>
            <a:br>
              <a:rPr lang="en-ZA" sz="2400" b="0"/>
            </a:br>
            <a:r>
              <a:rPr lang="en-ZA"/>
              <a:t>Cubital Tunnel Syndrome</a:t>
            </a:r>
            <a:r>
              <a:rPr lang="en-GB"/>
              <a:t> </a:t>
            </a:r>
          </a:p>
        </p:txBody>
      </p:sp>
      <p:sp>
        <p:nvSpPr>
          <p:cNvPr id="1180675" name="Rectangle 3"/>
          <p:cNvSpPr>
            <a:spLocks noGrp="1" noChangeArrowheads="1"/>
          </p:cNvSpPr>
          <p:nvPr>
            <p:ph type="body" idx="1"/>
          </p:nvPr>
        </p:nvSpPr>
        <p:spPr/>
        <p:txBody>
          <a:bodyPr/>
          <a:lstStyle/>
          <a:p>
            <a:r>
              <a:rPr lang="en-GB"/>
              <a:t>Resting forearm near elbow on a hard surface </a:t>
            </a:r>
          </a:p>
          <a:p>
            <a:r>
              <a:rPr lang="en-GB"/>
              <a:t>Resting forearm near elbow on sharp edge</a:t>
            </a:r>
          </a:p>
          <a:p>
            <a:r>
              <a:rPr lang="en-GB"/>
              <a:t>Resting forearm near elbow while reaching over obstruction</a:t>
            </a:r>
            <a:endParaRPr lang="en-ZA" b="1"/>
          </a:p>
          <a:p>
            <a:r>
              <a:rPr lang="en-ZA"/>
              <a:t>Repetitive or static elbow flexion</a:t>
            </a:r>
            <a:r>
              <a:rPr lang="en-GB"/>
              <a:t> </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1874" name="Rectangle 2"/>
          <p:cNvSpPr>
            <a:spLocks noGrp="1" noChangeArrowheads="1"/>
          </p:cNvSpPr>
          <p:nvPr>
            <p:ph type="title"/>
          </p:nvPr>
        </p:nvSpPr>
        <p:spPr/>
        <p:txBody>
          <a:bodyPr/>
          <a:lstStyle/>
          <a:p>
            <a:r>
              <a:rPr lang="en-ZA" sz="2400" b="0"/>
              <a:t>Forearm, Wrist &amp; Fingers</a:t>
            </a:r>
            <a:r>
              <a:rPr lang="en-ZA"/>
              <a:t/>
            </a:r>
            <a:br>
              <a:rPr lang="en-ZA"/>
            </a:br>
            <a:r>
              <a:rPr lang="en-ZA"/>
              <a:t> </a:t>
            </a:r>
            <a:r>
              <a:rPr lang="en-GB"/>
              <a:t>De Quervain’s Tenosynovitis I</a:t>
            </a:r>
          </a:p>
        </p:txBody>
      </p:sp>
      <p:sp>
        <p:nvSpPr>
          <p:cNvPr id="1231875" name="Rectangle 3"/>
          <p:cNvSpPr>
            <a:spLocks noGrp="1" noChangeArrowheads="1"/>
          </p:cNvSpPr>
          <p:nvPr>
            <p:ph type="body" sz="half" idx="1"/>
          </p:nvPr>
        </p:nvSpPr>
        <p:spPr>
          <a:xfrm>
            <a:off x="636588" y="1281113"/>
            <a:ext cx="7967662" cy="4595812"/>
          </a:xfrm>
        </p:spPr>
        <p:txBody>
          <a:bodyPr/>
          <a:lstStyle/>
          <a:p>
            <a:pPr marL="933450" lvl="1" indent="-476250">
              <a:lnSpc>
                <a:spcPct val="80000"/>
              </a:lnSpc>
            </a:pPr>
            <a:endParaRPr lang="en-ZA" b="1" i="1" u="sng"/>
          </a:p>
          <a:p>
            <a:pPr marL="476250" indent="-476250"/>
            <a:r>
              <a:rPr lang="en-GB">
                <a:solidFill>
                  <a:srgbClr val="FFCC99"/>
                </a:solidFill>
              </a:rPr>
              <a:t>Stenosing tenosynovitis</a:t>
            </a:r>
            <a:r>
              <a:rPr lang="en-GB"/>
              <a:t> of the </a:t>
            </a:r>
            <a:r>
              <a:rPr lang="en-GB" i="1"/>
              <a:t>abductor pollices longus</a:t>
            </a:r>
            <a:r>
              <a:rPr lang="en-GB"/>
              <a:t> and </a:t>
            </a:r>
            <a:r>
              <a:rPr lang="en-GB" i="1"/>
              <a:t>extensor pollices brevis tendons</a:t>
            </a:r>
          </a:p>
          <a:p>
            <a:pPr marL="476250" indent="-476250"/>
            <a:r>
              <a:rPr lang="en-GB">
                <a:solidFill>
                  <a:srgbClr val="FFCC99"/>
                </a:solidFill>
              </a:rPr>
              <a:t>Tendons</a:t>
            </a:r>
            <a:r>
              <a:rPr lang="en-GB"/>
              <a:t> of the forearm are </a:t>
            </a:r>
            <a:r>
              <a:rPr lang="en-GB">
                <a:solidFill>
                  <a:srgbClr val="FFCC99"/>
                </a:solidFill>
              </a:rPr>
              <a:t>stretched and rub against the radial styloid </a:t>
            </a:r>
            <a:r>
              <a:rPr lang="en-GB">
                <a:solidFill>
                  <a:srgbClr val="FFCC99"/>
                </a:solidFill>
                <a:sym typeface="Wingdings 3" pitchFamily="18" charset="2"/>
              </a:rPr>
              <a:t> </a:t>
            </a:r>
            <a:r>
              <a:rPr lang="en-GB"/>
              <a:t>inflammation of tendon sheath</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994" name="Rectangle 2"/>
          <p:cNvSpPr>
            <a:spLocks noGrp="1" noChangeArrowheads="1"/>
          </p:cNvSpPr>
          <p:nvPr>
            <p:ph type="title"/>
          </p:nvPr>
        </p:nvSpPr>
        <p:spPr/>
        <p:txBody>
          <a:bodyPr/>
          <a:lstStyle/>
          <a:p>
            <a:r>
              <a:rPr lang="en-ZA" sz="2400" b="0"/>
              <a:t>Forearm, Wrist &amp; Fingers</a:t>
            </a:r>
            <a:r>
              <a:rPr lang="en-ZA"/>
              <a:t/>
            </a:r>
            <a:br>
              <a:rPr lang="en-ZA"/>
            </a:br>
            <a:r>
              <a:rPr lang="en-GB"/>
              <a:t>De Quervain’s Tenosynovitis IV</a:t>
            </a:r>
          </a:p>
        </p:txBody>
      </p:sp>
      <p:sp>
        <p:nvSpPr>
          <p:cNvPr id="1236995" name="Rectangle 3"/>
          <p:cNvSpPr>
            <a:spLocks noGrp="1" noChangeArrowheads="1"/>
          </p:cNvSpPr>
          <p:nvPr>
            <p:ph type="body" sz="half" idx="1"/>
          </p:nvPr>
        </p:nvSpPr>
        <p:spPr>
          <a:xfrm>
            <a:off x="636588" y="1574800"/>
            <a:ext cx="4440237" cy="4392613"/>
          </a:xfrm>
        </p:spPr>
        <p:txBody>
          <a:bodyPr/>
          <a:lstStyle/>
          <a:p>
            <a:pPr>
              <a:buFontTx/>
              <a:buNone/>
            </a:pPr>
            <a:r>
              <a:rPr lang="en-GB" b="1">
                <a:solidFill>
                  <a:srgbClr val="FFCC99"/>
                </a:solidFill>
              </a:rPr>
              <a:t>Diagnostic criteria</a:t>
            </a:r>
          </a:p>
          <a:p>
            <a:r>
              <a:rPr lang="en-GB">
                <a:solidFill>
                  <a:srgbClr val="FFCC99"/>
                </a:solidFill>
              </a:rPr>
              <a:t>Pain</a:t>
            </a:r>
            <a:r>
              <a:rPr lang="en-GB"/>
              <a:t> and tenderness localised to the radial aspect of the wrist </a:t>
            </a:r>
          </a:p>
          <a:p>
            <a:r>
              <a:rPr lang="en-GB" b="1"/>
              <a:t>PLUS</a:t>
            </a:r>
            <a:r>
              <a:rPr lang="en-GB"/>
              <a:t> </a:t>
            </a:r>
            <a:r>
              <a:rPr lang="en-GB">
                <a:solidFill>
                  <a:srgbClr val="FFCC99"/>
                </a:solidFill>
              </a:rPr>
              <a:t>positive Finkelsteins's test</a:t>
            </a:r>
          </a:p>
          <a:p>
            <a:r>
              <a:rPr lang="en-GB"/>
              <a:t>Sometimes a </a:t>
            </a:r>
            <a:r>
              <a:rPr lang="en-GB">
                <a:solidFill>
                  <a:srgbClr val="FFCC99"/>
                </a:solidFill>
              </a:rPr>
              <a:t>palpable nodule</a:t>
            </a:r>
            <a:r>
              <a:rPr lang="en-GB"/>
              <a:t> in course of  A</a:t>
            </a:r>
            <a:r>
              <a:rPr lang="en-GB" i="1"/>
              <a:t>bd. pollicis longus</a:t>
            </a:r>
            <a:r>
              <a:rPr lang="en-GB"/>
              <a:t> &amp; E</a:t>
            </a:r>
            <a:r>
              <a:rPr lang="en-GB" i="1"/>
              <a:t>xt. pollicis brevis.</a:t>
            </a:r>
          </a:p>
        </p:txBody>
      </p:sp>
      <p:sp>
        <p:nvSpPr>
          <p:cNvPr id="1236998" name="Text Box 6"/>
          <p:cNvSpPr txBox="1">
            <a:spLocks noChangeArrowheads="1"/>
          </p:cNvSpPr>
          <p:nvPr/>
        </p:nvSpPr>
        <p:spPr bwMode="auto">
          <a:xfrm>
            <a:off x="5329238" y="1562100"/>
            <a:ext cx="3671887" cy="4108450"/>
          </a:xfrm>
          <a:prstGeom prst="rect">
            <a:avLst/>
          </a:prstGeom>
          <a:solidFill>
            <a:srgbClr val="FFCC99"/>
          </a:solidFill>
          <a:ln>
            <a:noFill/>
          </a:ln>
          <a:effectLst/>
          <a:extLs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GB" b="1">
                <a:latin typeface="Verdana" pitchFamily="34" charset="0"/>
              </a:rPr>
              <a:t>Finkelsteins's test</a:t>
            </a:r>
          </a:p>
          <a:p>
            <a:endParaRPr lang="en-GB" b="1">
              <a:latin typeface="Verdana" pitchFamily="34" charset="0"/>
            </a:endParaRPr>
          </a:p>
          <a:p>
            <a:r>
              <a:rPr lang="en-GB">
                <a:latin typeface="Verdana" pitchFamily="34" charset="0"/>
              </a:rPr>
              <a:t>Ask patient to make a fist over his thumb, and ulnarly deviating wrist – sharp pain at this site is produced by active extension and abduction of the thumb against resistance</a:t>
            </a: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138" name="Rectangle 2"/>
          <p:cNvSpPr>
            <a:spLocks noGrp="1" noChangeArrowheads="1"/>
          </p:cNvSpPr>
          <p:nvPr>
            <p:ph type="title"/>
          </p:nvPr>
        </p:nvSpPr>
        <p:spPr/>
        <p:txBody>
          <a:bodyPr/>
          <a:lstStyle/>
          <a:p>
            <a:r>
              <a:rPr lang="en-ZA" sz="2400" b="0"/>
              <a:t>Forearm, Wrist &amp; Fingers</a:t>
            </a:r>
            <a:r>
              <a:rPr lang="en-ZA"/>
              <a:t/>
            </a:r>
            <a:br>
              <a:rPr lang="en-ZA"/>
            </a:br>
            <a:r>
              <a:rPr lang="en-GB"/>
              <a:t>De Quervain’s Tenosynovitis V</a:t>
            </a:r>
          </a:p>
        </p:txBody>
      </p:sp>
      <p:sp>
        <p:nvSpPr>
          <p:cNvPr id="1243139" name="Rectangle 3"/>
          <p:cNvSpPr>
            <a:spLocks noGrp="1" noChangeArrowheads="1"/>
          </p:cNvSpPr>
          <p:nvPr>
            <p:ph type="body" idx="1"/>
          </p:nvPr>
        </p:nvSpPr>
        <p:spPr>
          <a:xfrm>
            <a:off x="636588" y="1690688"/>
            <a:ext cx="4151312" cy="4043362"/>
          </a:xfrm>
        </p:spPr>
        <p:txBody>
          <a:bodyPr/>
          <a:lstStyle/>
          <a:p>
            <a:pPr>
              <a:lnSpc>
                <a:spcPct val="90000"/>
              </a:lnSpc>
              <a:buFontTx/>
              <a:buNone/>
            </a:pPr>
            <a:r>
              <a:rPr lang="en-ZA" sz="2400" b="1">
                <a:solidFill>
                  <a:srgbClr val="FFCC99"/>
                </a:solidFill>
              </a:rPr>
              <a:t>Differential Diagnoses</a:t>
            </a:r>
            <a:endParaRPr lang="en-GB" sz="2400" b="1">
              <a:solidFill>
                <a:srgbClr val="FFCC99"/>
              </a:solidFill>
            </a:endParaRPr>
          </a:p>
          <a:p>
            <a:r>
              <a:rPr lang="en-GB"/>
              <a:t>Degenerative arthritis of trapeziometacarpal joint  </a:t>
            </a:r>
          </a:p>
          <a:p>
            <a:pPr lvl="1"/>
            <a:r>
              <a:rPr lang="en-GB"/>
              <a:t>Grind Test </a:t>
            </a:r>
          </a:p>
          <a:p>
            <a:pPr lvl="2"/>
            <a:r>
              <a:rPr lang="en-GB" sz="2500"/>
              <a:t>Painful in degenerative arthritis </a:t>
            </a:r>
          </a:p>
          <a:p>
            <a:pPr lvl="2"/>
            <a:r>
              <a:rPr lang="en-GB" sz="2500"/>
              <a:t>No, little pain in De Quervain's</a:t>
            </a:r>
            <a:endParaRPr lang="en-ZA" sz="2500"/>
          </a:p>
        </p:txBody>
      </p:sp>
      <p:sp>
        <p:nvSpPr>
          <p:cNvPr id="1243140" name="Rectangle 4"/>
          <p:cNvSpPr>
            <a:spLocks noChangeArrowheads="1"/>
          </p:cNvSpPr>
          <p:nvPr/>
        </p:nvSpPr>
        <p:spPr bwMode="auto">
          <a:xfrm>
            <a:off x="4932363" y="1773238"/>
            <a:ext cx="3600450" cy="431958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40000"/>
              </a:spcBef>
              <a:buClr>
                <a:srgbClr val="FFCC99"/>
              </a:buClr>
              <a:buFontTx/>
              <a:buChar char="•"/>
            </a:pPr>
            <a:r>
              <a:rPr lang="en-GB" sz="2100">
                <a:latin typeface="Verdana" pitchFamily="34" charset="0"/>
              </a:rPr>
              <a:t>The Grind Test is performed by holding the thumb’s proximal phalanx and the metacarpal phalangeal joint in the examiner's hands and forcefully pushing against trapeziometacarpal joint, while also rotating it slightly, to cause a grinding motion.</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0066" name="Rectangle 2"/>
          <p:cNvSpPr>
            <a:spLocks noGrp="1" noChangeArrowheads="1"/>
          </p:cNvSpPr>
          <p:nvPr>
            <p:ph type="title"/>
          </p:nvPr>
        </p:nvSpPr>
        <p:spPr/>
        <p:txBody>
          <a:bodyPr/>
          <a:lstStyle/>
          <a:p>
            <a:r>
              <a:rPr lang="en-ZA" sz="2400" b="0"/>
              <a:t>Forearm, Wrist &amp; Fingers</a:t>
            </a:r>
            <a:r>
              <a:rPr lang="en-ZA"/>
              <a:t/>
            </a:r>
            <a:br>
              <a:rPr lang="en-ZA"/>
            </a:br>
            <a:r>
              <a:rPr lang="en-GB"/>
              <a:t>De Quervain’s Tenosynovitis VI</a:t>
            </a:r>
          </a:p>
        </p:txBody>
      </p:sp>
      <p:sp>
        <p:nvSpPr>
          <p:cNvPr id="1240067" name="Rectangle 3"/>
          <p:cNvSpPr>
            <a:spLocks noGrp="1" noChangeArrowheads="1"/>
          </p:cNvSpPr>
          <p:nvPr>
            <p:ph type="body" sz="half" idx="1"/>
          </p:nvPr>
        </p:nvSpPr>
        <p:spPr>
          <a:xfrm>
            <a:off x="636588" y="1690688"/>
            <a:ext cx="7751762" cy="4330700"/>
          </a:xfrm>
        </p:spPr>
        <p:txBody>
          <a:bodyPr/>
          <a:lstStyle/>
          <a:p>
            <a:pPr>
              <a:buFontTx/>
              <a:buNone/>
            </a:pPr>
            <a:r>
              <a:rPr lang="en-ZA" sz="2400" b="1">
                <a:solidFill>
                  <a:srgbClr val="FFCC99"/>
                </a:solidFill>
              </a:rPr>
              <a:t>Differential Diagnoses</a:t>
            </a:r>
            <a:endParaRPr lang="en-GB" sz="2400" b="1">
              <a:solidFill>
                <a:srgbClr val="FFCC99"/>
              </a:solidFill>
            </a:endParaRPr>
          </a:p>
          <a:p>
            <a:r>
              <a:rPr lang="en-GB"/>
              <a:t>Degenerative arthritis of trapeziometacarpal joint </a:t>
            </a:r>
          </a:p>
          <a:p>
            <a:r>
              <a:rPr lang="en-GB" sz="2400"/>
              <a:t>Post-partum women</a:t>
            </a:r>
          </a:p>
          <a:p>
            <a:r>
              <a:rPr lang="en-ZA" sz="2400"/>
              <a:t>Intersection </a:t>
            </a:r>
            <a:r>
              <a:rPr lang="en-GB" sz="2400"/>
              <a:t>Syndrome</a:t>
            </a:r>
            <a:endParaRPr lang="en-ZA" sz="2400"/>
          </a:p>
          <a:p>
            <a:r>
              <a:rPr lang="en-ZA" sz="2400"/>
              <a:t>Wartenberg's Syndrome </a:t>
            </a:r>
          </a:p>
          <a:p>
            <a:pPr lvl="1"/>
            <a:r>
              <a:rPr lang="en-ZA" sz="2100"/>
              <a:t>Radial sensory nerve entrapment causing significant pain in the lower third of the forearm</a:t>
            </a:r>
            <a:endParaRPr lang="en-GB" sz="2100"/>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1332" name="Rectangle 4"/>
          <p:cNvSpPr>
            <a:spLocks noGrp="1" noChangeArrowheads="1"/>
          </p:cNvSpPr>
          <p:nvPr>
            <p:ph type="title"/>
          </p:nvPr>
        </p:nvSpPr>
        <p:spPr/>
        <p:txBody>
          <a:bodyPr/>
          <a:lstStyle/>
          <a:p>
            <a:r>
              <a:rPr lang="en-ZA" sz="2400" b="0"/>
              <a:t>Forearm, Wrist &amp; Fingers</a:t>
            </a:r>
            <a:r>
              <a:rPr lang="en-ZA"/>
              <a:t/>
            </a:r>
            <a:br>
              <a:rPr lang="en-ZA"/>
            </a:br>
            <a:r>
              <a:rPr lang="en-GB"/>
              <a:t>Carpal Tunnel Syndrome I</a:t>
            </a:r>
          </a:p>
        </p:txBody>
      </p:sp>
      <p:sp>
        <p:nvSpPr>
          <p:cNvPr id="1251333" name="Rectangle 5"/>
          <p:cNvSpPr>
            <a:spLocks noGrp="1" noChangeArrowheads="1"/>
          </p:cNvSpPr>
          <p:nvPr>
            <p:ph type="body" sz="half" idx="1"/>
          </p:nvPr>
        </p:nvSpPr>
        <p:spPr>
          <a:xfrm>
            <a:off x="636588" y="1368425"/>
            <a:ext cx="3906837" cy="2924175"/>
          </a:xfrm>
        </p:spPr>
        <p:txBody>
          <a:bodyPr/>
          <a:lstStyle/>
          <a:p>
            <a:r>
              <a:rPr lang="en-GB" sz="2100"/>
              <a:t>Condition which results from direct or indirect pressure on nerves</a:t>
            </a:r>
          </a:p>
          <a:p>
            <a:r>
              <a:rPr lang="en-GB" sz="2100"/>
              <a:t>Common ailment affecting the wrist and hand</a:t>
            </a:r>
          </a:p>
          <a:p>
            <a:r>
              <a:rPr lang="en-GB" sz="2100"/>
              <a:t>Majority of cases not caused by work</a:t>
            </a:r>
          </a:p>
        </p:txBody>
      </p:sp>
      <p:sp>
        <p:nvSpPr>
          <p:cNvPr id="1251336" name="Rectangle 8"/>
          <p:cNvSpPr>
            <a:spLocks noChangeArrowheads="1"/>
          </p:cNvSpPr>
          <p:nvPr/>
        </p:nvSpPr>
        <p:spPr bwMode="auto">
          <a:xfrm>
            <a:off x="633413" y="4265613"/>
            <a:ext cx="80645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40000"/>
              </a:spcBef>
              <a:buClr>
                <a:srgbClr val="FFCC99"/>
              </a:buClr>
              <a:buFontTx/>
              <a:buChar char="•"/>
            </a:pPr>
            <a:r>
              <a:rPr lang="en-GB" sz="2100">
                <a:solidFill>
                  <a:schemeClr val="hlink"/>
                </a:solidFill>
                <a:latin typeface="Verdana" pitchFamily="34" charset="0"/>
              </a:rPr>
              <a:t>More prevalent in women than in men</a:t>
            </a:r>
          </a:p>
          <a:p>
            <a:pPr marL="342900" indent="-342900">
              <a:spcBef>
                <a:spcPct val="40000"/>
              </a:spcBef>
              <a:buClr>
                <a:srgbClr val="FFCC99"/>
              </a:buClr>
              <a:buFontTx/>
              <a:buChar char="•"/>
            </a:pPr>
            <a:r>
              <a:rPr lang="en-GB" sz="2100">
                <a:solidFill>
                  <a:schemeClr val="hlink"/>
                </a:solidFill>
                <a:latin typeface="Verdana" pitchFamily="34" charset="0"/>
              </a:rPr>
              <a:t>It is common during pregnancy</a:t>
            </a:r>
          </a:p>
          <a:p>
            <a:pPr marL="342900" indent="-342900">
              <a:spcBef>
                <a:spcPct val="40000"/>
              </a:spcBef>
              <a:buClr>
                <a:srgbClr val="FFCC99"/>
              </a:buClr>
              <a:buFontTx/>
              <a:buChar char="•"/>
            </a:pPr>
            <a:r>
              <a:rPr lang="en-GB" sz="2100">
                <a:solidFill>
                  <a:schemeClr val="hlink"/>
                </a:solidFill>
                <a:latin typeface="Verdana" pitchFamily="34" charset="0"/>
              </a:rPr>
              <a:t>Occur twice as often in both hands suggesting that occupational factors are not very important</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5428" name="Rectangle 4"/>
          <p:cNvSpPr>
            <a:spLocks noGrp="1" noChangeArrowheads="1"/>
          </p:cNvSpPr>
          <p:nvPr>
            <p:ph type="title"/>
          </p:nvPr>
        </p:nvSpPr>
        <p:spPr/>
        <p:txBody>
          <a:bodyPr/>
          <a:lstStyle/>
          <a:p>
            <a:r>
              <a:rPr lang="en-ZA" sz="2400" b="0"/>
              <a:t>Forearm, Wrist &amp; Fingers</a:t>
            </a:r>
            <a:r>
              <a:rPr lang="en-ZA"/>
              <a:t/>
            </a:r>
            <a:br>
              <a:rPr lang="en-ZA"/>
            </a:br>
            <a:r>
              <a:rPr lang="en-GB"/>
              <a:t>Carpal Tunnel Syndrome III</a:t>
            </a:r>
          </a:p>
        </p:txBody>
      </p:sp>
      <p:sp>
        <p:nvSpPr>
          <p:cNvPr id="1255429" name="Rectangle 5"/>
          <p:cNvSpPr>
            <a:spLocks noGrp="1" noChangeArrowheads="1"/>
          </p:cNvSpPr>
          <p:nvPr>
            <p:ph type="body" sz="half" idx="1"/>
          </p:nvPr>
        </p:nvSpPr>
        <p:spPr>
          <a:xfrm>
            <a:off x="636588" y="1690688"/>
            <a:ext cx="7967662" cy="4186237"/>
          </a:xfrm>
        </p:spPr>
        <p:txBody>
          <a:bodyPr/>
          <a:lstStyle/>
          <a:p>
            <a:pPr>
              <a:lnSpc>
                <a:spcPct val="80000"/>
              </a:lnSpc>
              <a:buFontTx/>
              <a:buNone/>
            </a:pPr>
            <a:r>
              <a:rPr lang="en-ZA" sz="2500" b="1">
                <a:solidFill>
                  <a:srgbClr val="FFCC99"/>
                </a:solidFill>
              </a:rPr>
              <a:t>SYMPTOMS</a:t>
            </a:r>
            <a:endParaRPr lang="en-GB" sz="2500" b="1">
              <a:solidFill>
                <a:srgbClr val="FFCC99"/>
              </a:solidFill>
            </a:endParaRPr>
          </a:p>
          <a:p>
            <a:r>
              <a:rPr lang="en-GB" sz="2500"/>
              <a:t>Symptoms start with a </a:t>
            </a:r>
            <a:r>
              <a:rPr lang="en-GB" sz="2500" b="1"/>
              <a:t>gradual onset</a:t>
            </a:r>
            <a:r>
              <a:rPr lang="en-GB" sz="2500"/>
              <a:t> of </a:t>
            </a:r>
          </a:p>
          <a:p>
            <a:pPr lvl="1"/>
            <a:r>
              <a:rPr lang="en-GB" sz="2500"/>
              <a:t>tingling and numbness in the fingers </a:t>
            </a:r>
          </a:p>
          <a:p>
            <a:r>
              <a:rPr lang="en-GB" sz="2500" b="1"/>
              <a:t>Can progress to </a:t>
            </a:r>
          </a:p>
          <a:p>
            <a:pPr lvl="1"/>
            <a:r>
              <a:rPr lang="en-GB" sz="2500"/>
              <a:t>pain</a:t>
            </a:r>
          </a:p>
          <a:p>
            <a:pPr lvl="1"/>
            <a:r>
              <a:rPr lang="en-GB" sz="2500"/>
              <a:t>Clumsiness</a:t>
            </a:r>
          </a:p>
          <a:p>
            <a:pPr lvl="1"/>
            <a:r>
              <a:rPr lang="en-GB" sz="2500"/>
              <a:t>muscle atrophy in the hand.</a:t>
            </a:r>
            <a:endParaRPr lang="en-GB" sz="2500" i="1"/>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7474" name="Rectangle 2"/>
          <p:cNvSpPr>
            <a:spLocks noGrp="1" noChangeArrowheads="1"/>
          </p:cNvSpPr>
          <p:nvPr>
            <p:ph type="title"/>
          </p:nvPr>
        </p:nvSpPr>
        <p:spPr/>
        <p:txBody>
          <a:bodyPr/>
          <a:lstStyle/>
          <a:p>
            <a:r>
              <a:rPr lang="en-ZA" sz="2400" b="0"/>
              <a:t>Forearm, Wrist &amp; Fingers</a:t>
            </a:r>
            <a:r>
              <a:rPr lang="en-ZA"/>
              <a:t/>
            </a:r>
            <a:br>
              <a:rPr lang="en-ZA"/>
            </a:br>
            <a:r>
              <a:rPr lang="en-GB"/>
              <a:t>Carpal Tunnel Syndrome IV</a:t>
            </a:r>
          </a:p>
        </p:txBody>
      </p:sp>
      <p:sp>
        <p:nvSpPr>
          <p:cNvPr id="1257475" name="Rectangle 3"/>
          <p:cNvSpPr>
            <a:spLocks noGrp="1" noChangeArrowheads="1"/>
          </p:cNvSpPr>
          <p:nvPr>
            <p:ph type="body" idx="1"/>
          </p:nvPr>
        </p:nvSpPr>
        <p:spPr>
          <a:xfrm>
            <a:off x="636588" y="1312863"/>
            <a:ext cx="8256587" cy="4779962"/>
          </a:xfrm>
        </p:spPr>
        <p:txBody>
          <a:bodyPr/>
          <a:lstStyle/>
          <a:p>
            <a:pPr>
              <a:buFontTx/>
              <a:buNone/>
            </a:pPr>
            <a:r>
              <a:rPr lang="en-GB" b="1">
                <a:solidFill>
                  <a:srgbClr val="FFCC99"/>
                </a:solidFill>
              </a:rPr>
              <a:t>CLINICAL DIAGNOSIS</a:t>
            </a:r>
            <a:r>
              <a:rPr lang="en-GB"/>
              <a:t> </a:t>
            </a:r>
          </a:p>
          <a:p>
            <a:r>
              <a:rPr lang="en-GB" b="1"/>
              <a:t>Positive Tinel’s Sign</a:t>
            </a:r>
          </a:p>
          <a:p>
            <a:pPr lvl="1"/>
            <a:r>
              <a:rPr lang="en-GB" sz="2100"/>
              <a:t>pain, numbness, or tingling in the median nerve distribution resulting from tapping over the proximal wrist crease</a:t>
            </a:r>
          </a:p>
          <a:p>
            <a:pPr>
              <a:buFontTx/>
              <a:buNone/>
            </a:pPr>
            <a:r>
              <a:rPr lang="en-GB" b="1" i="1"/>
              <a:t>PLUS</a:t>
            </a:r>
          </a:p>
          <a:p>
            <a:r>
              <a:rPr lang="en-GB" b="1"/>
              <a:t>Positive Phalen’s sign or reverse Phalen’s sign</a:t>
            </a:r>
          </a:p>
          <a:p>
            <a:pPr lvl="1"/>
            <a:r>
              <a:rPr lang="en-GB" sz="2100"/>
              <a:t>pain, numbness, or tingling in the median nerve distribution resulting from complete palmar flexion and dorsiflexion respectively, of the wrist for 60 seconds</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22" name="Rectangle 2"/>
          <p:cNvSpPr>
            <a:spLocks noGrp="1" noChangeArrowheads="1"/>
          </p:cNvSpPr>
          <p:nvPr>
            <p:ph type="title"/>
          </p:nvPr>
        </p:nvSpPr>
        <p:spPr/>
        <p:txBody>
          <a:bodyPr/>
          <a:lstStyle/>
          <a:p>
            <a:r>
              <a:rPr lang="en-ZA" sz="2400" b="0"/>
              <a:t>Forearm, Wrist &amp; Fingers</a:t>
            </a:r>
            <a:r>
              <a:rPr lang="en-ZA"/>
              <a:t/>
            </a:r>
            <a:br>
              <a:rPr lang="en-ZA"/>
            </a:br>
            <a:r>
              <a:rPr lang="en-GB"/>
              <a:t>Carpal Tunnel Syndrome V</a:t>
            </a:r>
          </a:p>
        </p:txBody>
      </p:sp>
      <p:sp>
        <p:nvSpPr>
          <p:cNvPr id="1259523" name="Rectangle 3"/>
          <p:cNvSpPr>
            <a:spLocks noGrp="1" noChangeArrowheads="1"/>
          </p:cNvSpPr>
          <p:nvPr>
            <p:ph type="body" idx="1"/>
          </p:nvPr>
        </p:nvSpPr>
        <p:spPr/>
        <p:txBody>
          <a:bodyPr/>
          <a:lstStyle/>
          <a:p>
            <a:pPr>
              <a:lnSpc>
                <a:spcPct val="120000"/>
              </a:lnSpc>
              <a:buFontTx/>
              <a:buNone/>
            </a:pPr>
            <a:r>
              <a:rPr lang="en-ZA" b="1">
                <a:solidFill>
                  <a:srgbClr val="FFCC99"/>
                </a:solidFill>
              </a:rPr>
              <a:t>CARPAL TUNNEL AS INJURY</a:t>
            </a:r>
          </a:p>
          <a:p>
            <a:pPr>
              <a:lnSpc>
                <a:spcPct val="120000"/>
              </a:lnSpc>
            </a:pPr>
            <a:r>
              <a:rPr lang="en-GB" b="1"/>
              <a:t>Direct injury to the wrist area</a:t>
            </a:r>
          </a:p>
          <a:p>
            <a:pPr lvl="1">
              <a:lnSpc>
                <a:spcPct val="120000"/>
              </a:lnSpc>
            </a:pPr>
            <a:r>
              <a:rPr lang="en-GB"/>
              <a:t>Acutely</a:t>
            </a:r>
          </a:p>
          <a:p>
            <a:pPr lvl="2">
              <a:lnSpc>
                <a:spcPct val="120000"/>
              </a:lnSpc>
            </a:pPr>
            <a:r>
              <a:rPr lang="en-GB"/>
              <a:t>haematoma </a:t>
            </a:r>
            <a:r>
              <a:rPr lang="en-GB" b="1">
                <a:solidFill>
                  <a:srgbClr val="FFCC99"/>
                </a:solidFill>
                <a:sym typeface="Wingdings 3" pitchFamily="18" charset="2"/>
              </a:rPr>
              <a:t></a:t>
            </a:r>
            <a:r>
              <a:rPr lang="en-GB">
                <a:sym typeface="Wingdings 3" pitchFamily="18" charset="2"/>
              </a:rPr>
              <a:t> </a:t>
            </a:r>
            <a:r>
              <a:rPr lang="en-GB"/>
              <a:t>pressure on the nerve</a:t>
            </a:r>
          </a:p>
          <a:p>
            <a:pPr lvl="1">
              <a:lnSpc>
                <a:spcPct val="120000"/>
              </a:lnSpc>
            </a:pPr>
            <a:r>
              <a:rPr lang="en-GB"/>
              <a:t>More sub acutely</a:t>
            </a:r>
          </a:p>
          <a:p>
            <a:pPr lvl="2">
              <a:lnSpc>
                <a:spcPct val="120000"/>
              </a:lnSpc>
            </a:pPr>
            <a:r>
              <a:rPr lang="en-GB"/>
              <a:t>like a fracture </a:t>
            </a:r>
            <a:r>
              <a:rPr lang="en-GB" b="1">
                <a:solidFill>
                  <a:srgbClr val="FFCC99"/>
                </a:solidFill>
                <a:sym typeface="Wingdings 3" pitchFamily="18" charset="2"/>
              </a:rPr>
              <a:t></a:t>
            </a:r>
            <a:r>
              <a:rPr lang="en-GB" b="1">
                <a:solidFill>
                  <a:srgbClr val="FFCC99"/>
                </a:solidFill>
              </a:rPr>
              <a:t> </a:t>
            </a:r>
            <a:r>
              <a:rPr lang="en-GB"/>
              <a:t>swelling / deformity.</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0546" name="Rectangle 2"/>
          <p:cNvSpPr>
            <a:spLocks noGrp="1" noChangeArrowheads="1"/>
          </p:cNvSpPr>
          <p:nvPr>
            <p:ph type="title"/>
          </p:nvPr>
        </p:nvSpPr>
        <p:spPr/>
        <p:txBody>
          <a:bodyPr/>
          <a:lstStyle/>
          <a:p>
            <a:r>
              <a:rPr lang="en-ZA" sz="2000" b="0"/>
              <a:t>Forearm, Wrist &amp; Fingers</a:t>
            </a:r>
            <a:r>
              <a:rPr lang="en-ZA" sz="2600"/>
              <a:t/>
            </a:r>
            <a:br>
              <a:rPr lang="en-ZA" sz="2600"/>
            </a:br>
            <a:r>
              <a:rPr lang="en-GB" sz="2600"/>
              <a:t>Other work-related hand and wrist conditions</a:t>
            </a:r>
          </a:p>
        </p:txBody>
      </p:sp>
      <p:sp>
        <p:nvSpPr>
          <p:cNvPr id="1260547" name="Rectangle 3"/>
          <p:cNvSpPr>
            <a:spLocks noGrp="1" noChangeArrowheads="1"/>
          </p:cNvSpPr>
          <p:nvPr>
            <p:ph type="body" idx="1"/>
          </p:nvPr>
        </p:nvSpPr>
        <p:spPr/>
        <p:txBody>
          <a:bodyPr/>
          <a:lstStyle/>
          <a:p>
            <a:r>
              <a:rPr lang="en-GB"/>
              <a:t>Radial Tunnel Syndrome</a:t>
            </a:r>
          </a:p>
          <a:p>
            <a:r>
              <a:rPr lang="en-GB"/>
              <a:t>Guyon (Ulnar) Tunnel Syndrome</a:t>
            </a:r>
          </a:p>
          <a:p>
            <a:r>
              <a:rPr lang="en-GB"/>
              <a:t>Pronator Teres Syndrome</a:t>
            </a:r>
          </a:p>
          <a:p>
            <a:r>
              <a:rPr lang="en-GB"/>
              <a:t>Anterior &amp; posterior Interosseous Syndrome</a:t>
            </a:r>
          </a:p>
          <a:p>
            <a:r>
              <a:rPr lang="en-GB"/>
              <a:t>Intersection Syndrome.</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2706" name="Rectangle 2"/>
          <p:cNvSpPr>
            <a:spLocks noGrp="1" noChangeArrowheads="1"/>
          </p:cNvSpPr>
          <p:nvPr>
            <p:ph type="title"/>
          </p:nvPr>
        </p:nvSpPr>
        <p:spPr/>
        <p:txBody>
          <a:bodyPr/>
          <a:lstStyle/>
          <a:p>
            <a:r>
              <a:rPr lang="en-ZA"/>
              <a:t>Work-related Upper Limb Disorder (WRULDs)</a:t>
            </a:r>
            <a:endParaRPr lang="en-GB"/>
          </a:p>
        </p:txBody>
      </p:sp>
      <p:sp>
        <p:nvSpPr>
          <p:cNvPr id="1352707" name="Rectangle 3"/>
          <p:cNvSpPr>
            <a:spLocks noGrp="1" noChangeArrowheads="1"/>
          </p:cNvSpPr>
          <p:nvPr>
            <p:ph type="body" sz="half" idx="1"/>
          </p:nvPr>
        </p:nvSpPr>
        <p:spPr>
          <a:xfrm>
            <a:off x="4183063" y="1295400"/>
            <a:ext cx="4421187" cy="4865688"/>
          </a:xfrm>
        </p:spPr>
        <p:txBody>
          <a:bodyPr/>
          <a:lstStyle/>
          <a:p>
            <a:pPr>
              <a:buFontTx/>
              <a:buNone/>
            </a:pPr>
            <a:r>
              <a:rPr lang="en-GB"/>
              <a:t>	</a:t>
            </a:r>
            <a:r>
              <a:rPr lang="en-ZA" sz="2100" b="1"/>
              <a:t>WRULDs is a collective term for a </a:t>
            </a:r>
            <a:r>
              <a:rPr lang="en-ZA" sz="2100" b="1">
                <a:solidFill>
                  <a:srgbClr val="FFCC99"/>
                </a:solidFill>
              </a:rPr>
              <a:t>group of </a:t>
            </a:r>
            <a:r>
              <a:rPr lang="en-ZA" sz="2100" b="1" i="1">
                <a:solidFill>
                  <a:srgbClr val="FFCC99"/>
                </a:solidFill>
              </a:rPr>
              <a:t>occupational diseases</a:t>
            </a:r>
            <a:r>
              <a:rPr lang="en-ZA" sz="2100" b="1" i="1"/>
              <a:t> </a:t>
            </a:r>
            <a:r>
              <a:rPr lang="en-ZA" sz="2100" b="1"/>
              <a:t>that consist of </a:t>
            </a:r>
            <a:r>
              <a:rPr lang="en-ZA" sz="2100" b="1">
                <a:solidFill>
                  <a:srgbClr val="FFCC99"/>
                </a:solidFill>
              </a:rPr>
              <a:t>musculo-skeletal disorders</a:t>
            </a:r>
            <a:r>
              <a:rPr lang="en-ZA" sz="2100" b="1"/>
              <a:t> caused by exposure in the workplace </a:t>
            </a:r>
            <a:r>
              <a:rPr lang="en-ZA" sz="2100" b="1">
                <a:solidFill>
                  <a:srgbClr val="FFCC99"/>
                </a:solidFill>
              </a:rPr>
              <a:t>affecting tissues</a:t>
            </a:r>
            <a:r>
              <a:rPr lang="en-ZA" sz="2100" b="1"/>
              <a:t> (muscles, tendons, nerves, blood vessels, joints and bursas) of the </a:t>
            </a:r>
            <a:r>
              <a:rPr lang="en-ZA" sz="2100" b="1">
                <a:solidFill>
                  <a:srgbClr val="FFCC99"/>
                </a:solidFill>
              </a:rPr>
              <a:t>hand, wrist, arm and shoulder</a:t>
            </a:r>
            <a:r>
              <a:rPr lang="en-ZA" sz="2100" b="1"/>
              <a:t>.</a:t>
            </a:r>
            <a:endParaRPr lang="en-GB"/>
          </a:p>
        </p:txBody>
      </p:sp>
      <p:pic>
        <p:nvPicPr>
          <p:cNvPr id="1352710" name="Picture 6" descr="Sambreel"/>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87388" y="1557338"/>
            <a:ext cx="3689350" cy="3959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52706"/>
                                        </p:tgtEl>
                                        <p:attrNameLst>
                                          <p:attrName>style.visibility</p:attrName>
                                        </p:attrNameLst>
                                      </p:cBhvr>
                                      <p:to>
                                        <p:strVal val="visible"/>
                                      </p:to>
                                    </p:set>
                                    <p:animEffect transition="in" filter="blinds(horizontal)">
                                      <p:cBhvr>
                                        <p:cTn id="7" dur="500"/>
                                        <p:tgtEl>
                                          <p:spTgt spid="13527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1352707">
                                            <p:txEl>
                                              <p:pRg st="0" end="0"/>
                                            </p:txEl>
                                          </p:spTgt>
                                        </p:tgtEl>
                                        <p:attrNameLst>
                                          <p:attrName>style.visibility</p:attrName>
                                        </p:attrNameLst>
                                      </p:cBhvr>
                                      <p:to>
                                        <p:strVal val="visible"/>
                                      </p:to>
                                    </p:set>
                                    <p:animEffect transition="in" filter="fade">
                                      <p:cBhvr>
                                        <p:cTn id="12" dur="1000"/>
                                        <p:tgtEl>
                                          <p:spTgt spid="1352707">
                                            <p:txEl>
                                              <p:pRg st="0" end="0"/>
                                            </p:txEl>
                                          </p:spTgt>
                                        </p:tgtEl>
                                      </p:cBhvr>
                                    </p:animEffect>
                                    <p:anim calcmode="lin" valueType="num">
                                      <p:cBhvr>
                                        <p:cTn id="13" dur="1000" fill="hold"/>
                                        <p:tgtEl>
                                          <p:spTgt spid="135270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35270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706" grpId="0"/>
      <p:bldP spid="1352707"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5666" name="Rectangle 2"/>
          <p:cNvSpPr>
            <a:spLocks noGrp="1" noChangeArrowheads="1"/>
          </p:cNvSpPr>
          <p:nvPr>
            <p:ph type="title"/>
          </p:nvPr>
        </p:nvSpPr>
        <p:spPr/>
        <p:txBody>
          <a:bodyPr/>
          <a:lstStyle/>
          <a:p>
            <a:r>
              <a:rPr lang="en-ZA" sz="2400" b="0"/>
              <a:t>Diagnosis</a:t>
            </a:r>
            <a:br>
              <a:rPr lang="en-ZA" sz="2400" b="0"/>
            </a:br>
            <a:r>
              <a:rPr lang="en-GB"/>
              <a:t>Principles of diagnosis I</a:t>
            </a:r>
          </a:p>
        </p:txBody>
      </p:sp>
      <p:sp>
        <p:nvSpPr>
          <p:cNvPr id="1265667" name="Rectangle 3"/>
          <p:cNvSpPr>
            <a:spLocks noGrp="1" noChangeArrowheads="1"/>
          </p:cNvSpPr>
          <p:nvPr>
            <p:ph type="body" idx="1"/>
          </p:nvPr>
        </p:nvSpPr>
        <p:spPr/>
        <p:txBody>
          <a:bodyPr/>
          <a:lstStyle/>
          <a:p>
            <a:pPr marL="476250" indent="-476250"/>
            <a:r>
              <a:rPr lang="en-ZA" b="1" i="1">
                <a:solidFill>
                  <a:srgbClr val="FFCC99"/>
                </a:solidFill>
              </a:rPr>
              <a:t>Medical assessment</a:t>
            </a:r>
          </a:p>
          <a:p>
            <a:pPr marL="933450" lvl="1" indent="-476250"/>
            <a:r>
              <a:rPr lang="en-ZA" b="1"/>
              <a:t>Medical history</a:t>
            </a:r>
            <a:endParaRPr lang="en-ZA"/>
          </a:p>
          <a:p>
            <a:pPr marL="1333500" lvl="2" indent="-419100"/>
            <a:r>
              <a:rPr lang="en-ZA" sz="2400"/>
              <a:t>The employee’s current medical history:</a:t>
            </a:r>
          </a:p>
          <a:p>
            <a:pPr marL="1333500" lvl="2" indent="-419100"/>
            <a:r>
              <a:rPr lang="en-ZA" sz="2400"/>
              <a:t>site and distribution of the symptoms</a:t>
            </a:r>
          </a:p>
          <a:p>
            <a:pPr marL="1333500" lvl="2" indent="-419100"/>
            <a:r>
              <a:rPr lang="en-ZA" sz="2400"/>
              <a:t>quality (type, character)</a:t>
            </a:r>
          </a:p>
          <a:p>
            <a:pPr marL="1333500" lvl="2" indent="-419100"/>
            <a:r>
              <a:rPr lang="en-ZA" sz="2400"/>
              <a:t>severity (intensity, frequency, duration)</a:t>
            </a:r>
          </a:p>
          <a:p>
            <a:pPr marL="1333500" lvl="2" indent="-419100"/>
            <a:r>
              <a:rPr lang="en-ZA" sz="2400"/>
              <a:t>progression of the symptoms.</a:t>
            </a:r>
            <a:endParaRPr lang="en-ZA" sz="2400" b="1"/>
          </a:p>
          <a:p>
            <a:pPr marL="933450" lvl="1" indent="-476250"/>
            <a:r>
              <a:rPr lang="en-ZA" b="1"/>
              <a:t>Physical examination</a:t>
            </a:r>
          </a:p>
          <a:p>
            <a:pPr marL="933450" lvl="1" indent="-476250"/>
            <a:r>
              <a:rPr lang="en-ZA" b="1"/>
              <a:t>Special investigations</a:t>
            </a:r>
            <a:endParaRPr lang="en-GB" b="1"/>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6690" name="Rectangle 2"/>
          <p:cNvSpPr>
            <a:spLocks noGrp="1" noChangeArrowheads="1"/>
          </p:cNvSpPr>
          <p:nvPr>
            <p:ph type="title"/>
          </p:nvPr>
        </p:nvSpPr>
        <p:spPr/>
        <p:txBody>
          <a:bodyPr/>
          <a:lstStyle/>
          <a:p>
            <a:r>
              <a:rPr lang="en-ZA" sz="2400" b="0"/>
              <a:t>Diagnosis</a:t>
            </a:r>
            <a:br>
              <a:rPr lang="en-ZA" sz="2400" b="0"/>
            </a:br>
            <a:r>
              <a:rPr lang="en-GB"/>
              <a:t>Principles of diagnosis II</a:t>
            </a:r>
          </a:p>
        </p:txBody>
      </p:sp>
      <p:sp>
        <p:nvSpPr>
          <p:cNvPr id="1266691" name="Rectangle 3"/>
          <p:cNvSpPr>
            <a:spLocks noGrp="1" noChangeArrowheads="1"/>
          </p:cNvSpPr>
          <p:nvPr>
            <p:ph type="body" idx="1"/>
          </p:nvPr>
        </p:nvSpPr>
        <p:spPr>
          <a:xfrm>
            <a:off x="636588" y="1368425"/>
            <a:ext cx="7967662" cy="4043363"/>
          </a:xfrm>
        </p:spPr>
        <p:txBody>
          <a:bodyPr/>
          <a:lstStyle/>
          <a:p>
            <a:r>
              <a:rPr lang="en-ZA" sz="2100" b="1" i="1">
                <a:solidFill>
                  <a:srgbClr val="FFCC99"/>
                </a:solidFill>
              </a:rPr>
              <a:t>Functional capacity evaluation</a:t>
            </a:r>
          </a:p>
          <a:p>
            <a:pPr lvl="1"/>
            <a:r>
              <a:rPr lang="en-ZA" sz="2100"/>
              <a:t>E.g. the employee is able to type, but develops symptoms after continuous typing for 30 minutes.)</a:t>
            </a:r>
          </a:p>
          <a:p>
            <a:pPr lvl="1"/>
            <a:r>
              <a:rPr lang="en-ZA" sz="2100"/>
              <a:t>This might be simple and straightforward …</a:t>
            </a:r>
          </a:p>
          <a:p>
            <a:pPr lvl="1"/>
            <a:r>
              <a:rPr lang="en-ZA" sz="2100"/>
              <a:t>in complicated cases a formal occupational therapy and / or physiotherapy assessment </a:t>
            </a:r>
            <a:endParaRPr lang="en-ZA" sz="2100" b="1" i="1"/>
          </a:p>
          <a:p>
            <a:r>
              <a:rPr lang="en-ZA" sz="2100" b="1" i="1">
                <a:solidFill>
                  <a:srgbClr val="FFCC99"/>
                </a:solidFill>
              </a:rPr>
              <a:t>Job analysis / Ergonomic assessment</a:t>
            </a:r>
            <a:r>
              <a:rPr lang="en-ZA" sz="2100" b="1" i="1"/>
              <a:t> </a:t>
            </a:r>
          </a:p>
          <a:p>
            <a:pPr lvl="1"/>
            <a:r>
              <a:rPr lang="en-ZA" sz="2100"/>
              <a:t>Assess the employee’s working environment(s) for human and environmental risk factors.</a:t>
            </a:r>
            <a:endParaRPr lang="en-GB" sz="210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79724" name="Group 44"/>
          <p:cNvGraphicFramePr>
            <a:graphicFrameLocks noGrp="1"/>
          </p:cNvGraphicFramePr>
          <p:nvPr>
            <p:ph/>
          </p:nvPr>
        </p:nvGraphicFramePr>
        <p:xfrm>
          <a:off x="636588" y="288925"/>
          <a:ext cx="7967662" cy="5445126"/>
        </p:xfrm>
        <a:graphic>
          <a:graphicData uri="http://schemas.openxmlformats.org/drawingml/2006/table">
            <a:tbl>
              <a:tblPr/>
              <a:tblGrid>
                <a:gridCol w="2997200"/>
                <a:gridCol w="1685925"/>
                <a:gridCol w="3284537"/>
              </a:tblGrid>
              <a:tr h="189230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180975" algn="l"/>
                        </a:tabLst>
                      </a:pPr>
                      <a:r>
                        <a:rPr kumimoji="0" lang="en-ZA" sz="2400" b="1" i="0" u="none" strike="noStrike" cap="none" normalizeH="0" baseline="0" smtClean="0">
                          <a:ln>
                            <a:noFill/>
                          </a:ln>
                          <a:solidFill>
                            <a:schemeClr val="accent2"/>
                          </a:solidFill>
                          <a:effectLst/>
                          <a:latin typeface="Arial" charset="0"/>
                          <a:ea typeface="Times New Roman" pitchFamily="18" charset="0"/>
                          <a:cs typeface="Arial Narrow" pitchFamily="34" charset="0"/>
                        </a:rPr>
                        <a:t>JOB ANALYSIS</a:t>
                      </a:r>
                    </a:p>
                    <a:p>
                      <a:pPr marL="342900" marR="0" lvl="0" indent="-342900" algn="ctr" defTabSz="914400" rtl="0" eaLnBrk="1" fontAlgn="base" latinLnBrk="0" hangingPunct="1">
                        <a:lnSpc>
                          <a:spcPct val="100000"/>
                        </a:lnSpc>
                        <a:spcBef>
                          <a:spcPct val="0"/>
                        </a:spcBef>
                        <a:spcAft>
                          <a:spcPct val="0"/>
                        </a:spcAft>
                        <a:buClrTx/>
                        <a:buSzTx/>
                        <a:buFontTx/>
                        <a:buNone/>
                        <a:tabLst>
                          <a:tab pos="180975" algn="l"/>
                        </a:tabLst>
                      </a:pPr>
                      <a:endPar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tab pos="180975" algn="l"/>
                        </a:tabLst>
                      </a:pPr>
                      <a:endPar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tab pos="180975" algn="l"/>
                        </a:tabLst>
                      </a:pPr>
                      <a:endPar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tab pos="180975" algn="l"/>
                        </a:tabLst>
                      </a:pPr>
                      <a:endPar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Risk factor</a:t>
                      </a:r>
                      <a:endParaRPr kumimoji="0" lang="en-ZA" sz="1800" b="0"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 of </a:t>
                      </a:r>
                      <a:endParaRPr kumimoji="0" lang="en-GB" sz="1000" b="0" i="0" u="none" strike="noStrike" cap="none" normalizeH="0" baseline="0" smtClean="0">
                        <a:ln>
                          <a:noFill/>
                        </a:ln>
                        <a:solidFill>
                          <a:schemeClr val="accent2"/>
                        </a:solidFill>
                        <a:effectLst/>
                        <a:latin typeface="Times New Roman" pitchFamily="18" charset="0"/>
                        <a:ea typeface="Times New Roman" pitchFamily="18" charset="0"/>
                        <a:cs typeface="Arial Narrow" pitchFamily="34" charset="0"/>
                      </a:endParaRPr>
                    </a:p>
                    <a:p>
                      <a:pPr marL="342900" marR="0" lvl="0" indent="-342900" algn="ctr" defTabSz="914400" rtl="0" eaLnBrk="0" fontAlgn="base" latinLnBrk="0" hangingPunct="0">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working day</a:t>
                      </a:r>
                      <a:endParaRPr kumimoji="0" lang="en-ZA" sz="1800" b="0"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Briefly describe the job task where this risk factor occurs and quantify in terms of repetitions / duration / strength required / range of movement, etc.</a:t>
                      </a:r>
                      <a:endParaRPr kumimoji="0" lang="en-ZA" sz="1800" b="0"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r>
              <a:tr h="4318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Repetitive movements</a:t>
                      </a:r>
                      <a:endParaRPr kumimoji="0" lang="en-ZA" sz="18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r>
              <a:tr h="6080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Movements requiring force</a:t>
                      </a:r>
                      <a:endParaRPr kumimoji="0" lang="en-ZA" sz="18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r>
              <a:tr h="6096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Movements at the extremes of reach</a:t>
                      </a:r>
                      <a:endParaRPr kumimoji="0" lang="en-ZA" sz="18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r>
              <a:tr h="4318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Static muscle loading</a:t>
                      </a:r>
                      <a:endParaRPr kumimoji="0" lang="en-ZA" sz="18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r>
              <a:tr h="6080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Awkward sustained postures</a:t>
                      </a:r>
                      <a:endParaRPr kumimoji="0" lang="en-ZA" sz="18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r>
              <a:tr h="4318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Contact stress</a:t>
                      </a:r>
                      <a:endParaRPr kumimoji="0" lang="en-ZA" sz="18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r>
              <a:tr h="4318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tab pos="180975" algn="l"/>
                        </a:tabLst>
                      </a:pPr>
                      <a:r>
                        <a:rPr kumimoji="0" lang="en-ZA" sz="1600" b="1" i="0" u="none" strike="noStrike" cap="none" normalizeH="0" baseline="0" smtClean="0">
                          <a:ln>
                            <a:noFill/>
                          </a:ln>
                          <a:solidFill>
                            <a:schemeClr val="accent2"/>
                          </a:solidFill>
                          <a:effectLst/>
                          <a:latin typeface="Arial" charset="0"/>
                          <a:ea typeface="Times New Roman" pitchFamily="18" charset="0"/>
                          <a:cs typeface="Arial Narrow" pitchFamily="34" charset="0"/>
                        </a:rPr>
                        <a:t>Vibration</a:t>
                      </a:r>
                      <a:endParaRPr kumimoji="0" lang="en-ZA" sz="1800" b="1" i="0" u="none" strike="noStrike" cap="none" normalizeH="0" baseline="0" smtClean="0">
                        <a:ln>
                          <a:noFill/>
                        </a:ln>
                        <a:solidFill>
                          <a:schemeClr val="accent2"/>
                        </a:solidFill>
                        <a:effectLst/>
                        <a:latin typeface="Arial" charset="0"/>
                        <a:ea typeface="Times New Roman" pitchFamily="18" charset="0"/>
                        <a:cs typeface="Arial Narrow"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1" fontAlgn="base" latinLnBrk="0" hangingPunct="1">
                        <a:lnSpc>
                          <a:spcPct val="100000"/>
                        </a:lnSpc>
                        <a:spcBef>
                          <a:spcPct val="40000"/>
                        </a:spcBef>
                        <a:spcAft>
                          <a:spcPct val="0"/>
                        </a:spcAft>
                        <a:buClr>
                          <a:srgbClr val="FFCC99"/>
                        </a:buClr>
                        <a:buSzTx/>
                        <a:buFontTx/>
                        <a:buNone/>
                        <a:tabLst/>
                      </a:pPr>
                      <a:endParaRPr kumimoji="0" lang="af-ZA" sz="2100" b="0" i="0" u="none" strike="noStrike" cap="none" normalizeH="0" baseline="0" smtClean="0">
                        <a:ln>
                          <a:noFill/>
                        </a:ln>
                        <a:solidFill>
                          <a:schemeClr val="accent2"/>
                        </a:solidFill>
                        <a:effectLst/>
                        <a:latin typeface="Verdana"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hlink"/>
                    </a:solidFill>
                  </a:tcPr>
                </a:tc>
              </a:tr>
            </a:tbl>
          </a:graphicData>
        </a:graphic>
      </p:graphicFrame>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8738" name="Rectangle 2"/>
          <p:cNvSpPr>
            <a:spLocks noGrp="1" noChangeArrowheads="1"/>
          </p:cNvSpPr>
          <p:nvPr>
            <p:ph type="title"/>
          </p:nvPr>
        </p:nvSpPr>
        <p:spPr/>
        <p:txBody>
          <a:bodyPr/>
          <a:lstStyle/>
          <a:p>
            <a:r>
              <a:rPr lang="en-ZA" sz="2400" b="0"/>
              <a:t>Diagnosis</a:t>
            </a:r>
            <a:br>
              <a:rPr lang="en-ZA" sz="2400" b="0"/>
            </a:br>
            <a:r>
              <a:rPr lang="en-ZA"/>
              <a:t>Symptoms</a:t>
            </a:r>
            <a:endParaRPr lang="en-GB"/>
          </a:p>
        </p:txBody>
      </p:sp>
      <p:sp>
        <p:nvSpPr>
          <p:cNvPr id="1268739" name="Rectangle 3"/>
          <p:cNvSpPr>
            <a:spLocks noGrp="1" noChangeArrowheads="1"/>
          </p:cNvSpPr>
          <p:nvPr>
            <p:ph type="body" idx="1"/>
          </p:nvPr>
        </p:nvSpPr>
        <p:spPr>
          <a:xfrm>
            <a:off x="1403350" y="1412875"/>
            <a:ext cx="5400675" cy="4608513"/>
          </a:xfrm>
        </p:spPr>
        <p:txBody>
          <a:bodyPr/>
          <a:lstStyle/>
          <a:p>
            <a:pPr>
              <a:lnSpc>
                <a:spcPct val="80000"/>
              </a:lnSpc>
            </a:pPr>
            <a:r>
              <a:rPr lang="en-ZA"/>
              <a:t>Burning sensation</a:t>
            </a:r>
          </a:p>
          <a:p>
            <a:pPr>
              <a:lnSpc>
                <a:spcPct val="80000"/>
              </a:lnSpc>
            </a:pPr>
            <a:r>
              <a:rPr lang="en-ZA"/>
              <a:t>Fatiguability</a:t>
            </a:r>
          </a:p>
          <a:p>
            <a:pPr>
              <a:lnSpc>
                <a:spcPct val="80000"/>
              </a:lnSpc>
            </a:pPr>
            <a:r>
              <a:rPr lang="en-ZA"/>
              <a:t>Loss of grip strength</a:t>
            </a:r>
          </a:p>
          <a:p>
            <a:pPr>
              <a:lnSpc>
                <a:spcPct val="80000"/>
              </a:lnSpc>
            </a:pPr>
            <a:r>
              <a:rPr lang="en-ZA"/>
              <a:t>Loss of normal sensation</a:t>
            </a:r>
          </a:p>
          <a:p>
            <a:pPr>
              <a:lnSpc>
                <a:spcPct val="80000"/>
              </a:lnSpc>
            </a:pPr>
            <a:r>
              <a:rPr lang="en-ZA"/>
              <a:t>Muscle spasm</a:t>
            </a:r>
          </a:p>
          <a:p>
            <a:pPr>
              <a:lnSpc>
                <a:spcPct val="80000"/>
              </a:lnSpc>
            </a:pPr>
            <a:r>
              <a:rPr lang="en-ZA"/>
              <a:t>Muscle weakness</a:t>
            </a:r>
          </a:p>
          <a:p>
            <a:pPr>
              <a:lnSpc>
                <a:spcPct val="80000"/>
              </a:lnSpc>
            </a:pPr>
            <a:r>
              <a:rPr lang="en-ZA"/>
              <a:t>Pain</a:t>
            </a:r>
          </a:p>
          <a:p>
            <a:pPr>
              <a:lnSpc>
                <a:spcPct val="80000"/>
              </a:lnSpc>
            </a:pPr>
            <a:r>
              <a:rPr lang="en-ZA"/>
              <a:t>Paraesthesia (tingling)</a:t>
            </a:r>
          </a:p>
          <a:p>
            <a:pPr>
              <a:lnSpc>
                <a:spcPct val="80000"/>
              </a:lnSpc>
            </a:pPr>
            <a:r>
              <a:rPr lang="en-ZA"/>
              <a:t>Sensation of cold</a:t>
            </a:r>
          </a:p>
          <a:p>
            <a:pPr>
              <a:lnSpc>
                <a:spcPct val="80000"/>
              </a:lnSpc>
            </a:pPr>
            <a:r>
              <a:rPr lang="en-ZA"/>
              <a:t>Swelling</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62" name="Rectangle 2"/>
          <p:cNvSpPr>
            <a:spLocks noGrp="1" noChangeArrowheads="1"/>
          </p:cNvSpPr>
          <p:nvPr>
            <p:ph type="title"/>
          </p:nvPr>
        </p:nvSpPr>
        <p:spPr/>
        <p:txBody>
          <a:bodyPr/>
          <a:lstStyle/>
          <a:p>
            <a:r>
              <a:rPr lang="en-ZA" sz="2400" b="0"/>
              <a:t>Diagnosis</a:t>
            </a:r>
            <a:br>
              <a:rPr lang="en-ZA" sz="2400" b="0"/>
            </a:br>
            <a:r>
              <a:rPr lang="en-ZA"/>
              <a:t>Clinical signs</a:t>
            </a:r>
            <a:endParaRPr lang="en-GB"/>
          </a:p>
        </p:txBody>
      </p:sp>
      <p:sp>
        <p:nvSpPr>
          <p:cNvPr id="1269763" name="Rectangle 3"/>
          <p:cNvSpPr>
            <a:spLocks noGrp="1" noChangeArrowheads="1"/>
          </p:cNvSpPr>
          <p:nvPr>
            <p:ph type="body" idx="1"/>
          </p:nvPr>
        </p:nvSpPr>
        <p:spPr/>
        <p:txBody>
          <a:bodyPr/>
          <a:lstStyle/>
          <a:p>
            <a:pPr>
              <a:lnSpc>
                <a:spcPct val="90000"/>
              </a:lnSpc>
            </a:pPr>
            <a:r>
              <a:rPr lang="en-ZA"/>
              <a:t>Crepitus (crackling sound in subcutaneous tissue) </a:t>
            </a:r>
          </a:p>
          <a:p>
            <a:pPr>
              <a:lnSpc>
                <a:spcPct val="90000"/>
              </a:lnSpc>
            </a:pPr>
            <a:r>
              <a:rPr lang="en-ZA"/>
              <a:t>Muscle spasm</a:t>
            </a:r>
          </a:p>
          <a:p>
            <a:pPr>
              <a:lnSpc>
                <a:spcPct val="90000"/>
              </a:lnSpc>
            </a:pPr>
            <a:r>
              <a:rPr lang="en-ZA"/>
              <a:t>Muscle weakness</a:t>
            </a:r>
          </a:p>
          <a:p>
            <a:pPr>
              <a:lnSpc>
                <a:spcPct val="90000"/>
              </a:lnSpc>
            </a:pPr>
            <a:r>
              <a:rPr lang="en-ZA"/>
              <a:t>Reduction of range movement</a:t>
            </a:r>
          </a:p>
          <a:p>
            <a:pPr>
              <a:lnSpc>
                <a:spcPct val="90000"/>
              </a:lnSpc>
            </a:pPr>
            <a:r>
              <a:rPr lang="en-ZA"/>
              <a:t>Swelling</a:t>
            </a:r>
          </a:p>
          <a:p>
            <a:pPr>
              <a:lnSpc>
                <a:spcPct val="90000"/>
              </a:lnSpc>
            </a:pPr>
            <a:r>
              <a:rPr lang="en-ZA"/>
              <a:t>Tender trigger points in muscles</a:t>
            </a:r>
          </a:p>
          <a:p>
            <a:pPr>
              <a:lnSpc>
                <a:spcPct val="90000"/>
              </a:lnSpc>
            </a:pPr>
            <a:r>
              <a:rPr lang="en-ZA"/>
              <a:t>Tenderness</a:t>
            </a:r>
            <a:endParaRPr lang="en-GB"/>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786" name="Rectangle 2"/>
          <p:cNvSpPr>
            <a:spLocks noGrp="1" noChangeArrowheads="1"/>
          </p:cNvSpPr>
          <p:nvPr>
            <p:ph type="title"/>
          </p:nvPr>
        </p:nvSpPr>
        <p:spPr/>
        <p:txBody>
          <a:bodyPr/>
          <a:lstStyle/>
          <a:p>
            <a:r>
              <a:rPr lang="en-ZA" sz="2400" b="0"/>
              <a:t>Diagnosis</a:t>
            </a:r>
            <a:br>
              <a:rPr lang="en-ZA" sz="2400" b="0"/>
            </a:br>
            <a:r>
              <a:rPr lang="en-ZA"/>
              <a:t>PLEASE NOTE THAT…</a:t>
            </a:r>
            <a:endParaRPr lang="en-GB"/>
          </a:p>
        </p:txBody>
      </p:sp>
      <p:sp>
        <p:nvSpPr>
          <p:cNvPr id="1270787" name="Rectangle 3"/>
          <p:cNvSpPr>
            <a:spLocks noGrp="1" noChangeArrowheads="1"/>
          </p:cNvSpPr>
          <p:nvPr>
            <p:ph type="body" idx="1"/>
          </p:nvPr>
        </p:nvSpPr>
        <p:spPr/>
        <p:txBody>
          <a:bodyPr/>
          <a:lstStyle/>
          <a:p>
            <a:r>
              <a:rPr lang="en-ZA"/>
              <a:t>Symptoms may not always be accompanied by objective signs</a:t>
            </a:r>
          </a:p>
          <a:p>
            <a:r>
              <a:rPr lang="en-ZA"/>
              <a:t>Any one symptom or sign is not indicative of WRULDs and some may be common with normal function</a:t>
            </a:r>
          </a:p>
          <a:p>
            <a:r>
              <a:rPr lang="en-ZA"/>
              <a:t>Very few sufferers experience all the symptoms</a:t>
            </a:r>
          </a:p>
          <a:p>
            <a:r>
              <a:rPr lang="en-ZA"/>
              <a:t>The symptoms do not appear in any particular order</a:t>
            </a:r>
            <a:endParaRPr lang="en-GB"/>
          </a:p>
          <a:p>
            <a:endParaRPr lang="en-GB"/>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7954" name="Rectangle 2"/>
          <p:cNvSpPr>
            <a:spLocks noGrp="1" noChangeArrowheads="1"/>
          </p:cNvSpPr>
          <p:nvPr>
            <p:ph type="title"/>
          </p:nvPr>
        </p:nvSpPr>
        <p:spPr/>
        <p:txBody>
          <a:bodyPr/>
          <a:lstStyle/>
          <a:p>
            <a:r>
              <a:rPr lang="en-ZA" sz="2400" b="0"/>
              <a:t>Diagnosis</a:t>
            </a:r>
            <a:br>
              <a:rPr lang="en-ZA" sz="2400" b="0"/>
            </a:br>
            <a:r>
              <a:rPr lang="en-ZA"/>
              <a:t>State progression of disease I</a:t>
            </a:r>
            <a:endParaRPr lang="en-GB"/>
          </a:p>
        </p:txBody>
      </p:sp>
      <p:sp>
        <p:nvSpPr>
          <p:cNvPr id="1277955" name="Rectangle 3"/>
          <p:cNvSpPr>
            <a:spLocks noGrp="1" noChangeArrowheads="1"/>
          </p:cNvSpPr>
          <p:nvPr>
            <p:ph type="body" idx="1"/>
          </p:nvPr>
        </p:nvSpPr>
        <p:spPr/>
        <p:txBody>
          <a:bodyPr/>
          <a:lstStyle/>
          <a:p>
            <a:pPr>
              <a:spcBef>
                <a:spcPct val="0"/>
              </a:spcBef>
              <a:buClrTx/>
              <a:buFontTx/>
              <a:buNone/>
            </a:pPr>
            <a:r>
              <a:rPr lang="en-GB" sz="2800" b="1">
                <a:solidFill>
                  <a:srgbClr val="FFCC99"/>
                </a:solidFill>
                <a:latin typeface="Arial" charset="0"/>
              </a:rPr>
              <a:t>STAGE 1</a:t>
            </a:r>
          </a:p>
          <a:p>
            <a:pPr>
              <a:spcBef>
                <a:spcPct val="0"/>
              </a:spcBef>
              <a:buClrTx/>
            </a:pPr>
            <a:endParaRPr lang="en-GB" sz="2900">
              <a:solidFill>
                <a:srgbClr val="FFCC99"/>
              </a:solidFill>
              <a:latin typeface="Arial" charset="0"/>
            </a:endParaRPr>
          </a:p>
          <a:p>
            <a:pPr>
              <a:spcBef>
                <a:spcPct val="0"/>
              </a:spcBef>
              <a:buClrTx/>
            </a:pPr>
            <a:r>
              <a:rPr lang="en-GB">
                <a:latin typeface="Arial" charset="0"/>
              </a:rPr>
              <a:t>Pain, aching &amp; tiredness of limb during work</a:t>
            </a:r>
          </a:p>
          <a:p>
            <a:pPr>
              <a:spcBef>
                <a:spcPct val="0"/>
              </a:spcBef>
              <a:buClrTx/>
            </a:pPr>
            <a:r>
              <a:rPr lang="en-GB">
                <a:latin typeface="Arial" charset="0"/>
              </a:rPr>
              <a:t>Improve overnight</a:t>
            </a:r>
          </a:p>
          <a:p>
            <a:pPr>
              <a:spcBef>
                <a:spcPct val="0"/>
              </a:spcBef>
              <a:buClrTx/>
            </a:pPr>
            <a:r>
              <a:rPr lang="en-GB">
                <a:latin typeface="Arial" charset="0"/>
              </a:rPr>
              <a:t>Most often reversible with rest alone</a:t>
            </a:r>
          </a:p>
          <a:p>
            <a:pPr>
              <a:spcBef>
                <a:spcPct val="0"/>
              </a:spcBef>
              <a:buClrTx/>
            </a:pPr>
            <a:r>
              <a:rPr lang="en-GB">
                <a:latin typeface="Arial" charset="0"/>
              </a:rPr>
              <a:t>Sometimes guided exercise and treatment is required</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8978" name="Rectangle 2"/>
          <p:cNvSpPr>
            <a:spLocks noGrp="1" noChangeArrowheads="1"/>
          </p:cNvSpPr>
          <p:nvPr>
            <p:ph type="title"/>
          </p:nvPr>
        </p:nvSpPr>
        <p:spPr/>
        <p:txBody>
          <a:bodyPr/>
          <a:lstStyle/>
          <a:p>
            <a:r>
              <a:rPr lang="en-ZA" sz="2400" b="0"/>
              <a:t>Diagnosis</a:t>
            </a:r>
            <a:br>
              <a:rPr lang="en-ZA" sz="2400" b="0"/>
            </a:br>
            <a:r>
              <a:rPr lang="en-ZA"/>
              <a:t>State progression of disease II</a:t>
            </a:r>
            <a:endParaRPr lang="en-GB"/>
          </a:p>
        </p:txBody>
      </p:sp>
      <p:sp>
        <p:nvSpPr>
          <p:cNvPr id="1278979" name="Rectangle 3"/>
          <p:cNvSpPr>
            <a:spLocks noGrp="1" noChangeArrowheads="1"/>
          </p:cNvSpPr>
          <p:nvPr>
            <p:ph type="body" idx="1"/>
          </p:nvPr>
        </p:nvSpPr>
        <p:spPr/>
        <p:txBody>
          <a:bodyPr/>
          <a:lstStyle/>
          <a:p>
            <a:pPr algn="just">
              <a:lnSpc>
                <a:spcPct val="120000"/>
              </a:lnSpc>
              <a:spcBef>
                <a:spcPct val="0"/>
              </a:spcBef>
              <a:buClrTx/>
              <a:buFontTx/>
              <a:buNone/>
            </a:pPr>
            <a:r>
              <a:rPr lang="en-GB" b="1">
                <a:solidFill>
                  <a:srgbClr val="FFCC99"/>
                </a:solidFill>
                <a:latin typeface="Arial" charset="0"/>
                <a:ea typeface="Times New Roman" pitchFamily="18" charset="0"/>
                <a:cs typeface="Comic Sans MS" pitchFamily="66" charset="0"/>
              </a:rPr>
              <a:t>STAGE 2</a:t>
            </a:r>
          </a:p>
          <a:p>
            <a:pPr algn="just">
              <a:lnSpc>
                <a:spcPct val="120000"/>
              </a:lnSpc>
              <a:spcBef>
                <a:spcPct val="0"/>
              </a:spcBef>
              <a:buClrTx/>
            </a:pPr>
            <a:endParaRPr lang="en-GB" b="1">
              <a:solidFill>
                <a:srgbClr val="FFCC99"/>
              </a:solidFill>
              <a:latin typeface="Arial" charset="0"/>
              <a:ea typeface="Times New Roman" pitchFamily="18" charset="0"/>
              <a:cs typeface="Comic Sans MS" pitchFamily="66" charset="0"/>
            </a:endParaRPr>
          </a:p>
          <a:p>
            <a:pPr algn="just">
              <a:lnSpc>
                <a:spcPct val="120000"/>
              </a:lnSpc>
              <a:spcBef>
                <a:spcPct val="0"/>
              </a:spcBef>
            </a:pPr>
            <a:r>
              <a:rPr lang="en-GB">
                <a:latin typeface="Arial" charset="0"/>
                <a:ea typeface="Times New Roman" pitchFamily="18" charset="0"/>
                <a:cs typeface="Comic Sans MS" pitchFamily="66" charset="0"/>
              </a:rPr>
              <a:t>Recurrent pain, aching and tiredness earlier in day</a:t>
            </a:r>
          </a:p>
          <a:p>
            <a:pPr algn="just">
              <a:lnSpc>
                <a:spcPct val="120000"/>
              </a:lnSpc>
              <a:spcBef>
                <a:spcPct val="0"/>
              </a:spcBef>
            </a:pPr>
            <a:r>
              <a:rPr lang="en-GB">
                <a:latin typeface="Arial" charset="0"/>
                <a:ea typeface="Times New Roman" pitchFamily="18" charset="0"/>
                <a:cs typeface="Comic Sans MS" pitchFamily="66" charset="0"/>
              </a:rPr>
              <a:t>Persist at night and may disturb sleep</a:t>
            </a:r>
          </a:p>
          <a:p>
            <a:pPr algn="just">
              <a:lnSpc>
                <a:spcPct val="120000"/>
              </a:lnSpc>
              <a:spcBef>
                <a:spcPct val="0"/>
              </a:spcBef>
            </a:pPr>
            <a:r>
              <a:rPr lang="en-GB">
                <a:latin typeface="Arial" charset="0"/>
                <a:ea typeface="Times New Roman" pitchFamily="18" charset="0"/>
                <a:cs typeface="Comic Sans MS" pitchFamily="66" charset="0"/>
              </a:rPr>
              <a:t>Physical signs (e.g. swelling) may be visible</a:t>
            </a:r>
          </a:p>
          <a:p>
            <a:pPr algn="just">
              <a:lnSpc>
                <a:spcPct val="120000"/>
              </a:lnSpc>
              <a:spcBef>
                <a:spcPct val="0"/>
              </a:spcBef>
            </a:pPr>
            <a:r>
              <a:rPr lang="en-GB">
                <a:latin typeface="Arial" charset="0"/>
                <a:ea typeface="Times New Roman" pitchFamily="18" charset="0"/>
                <a:cs typeface="Comic Sans MS" pitchFamily="66" charset="0"/>
              </a:rPr>
              <a:t>Refer for physiotherapy and ergonomic assessment to prevent recurrence</a:t>
            </a:r>
            <a:endParaRPr lang="en-GB">
              <a:ea typeface="Times New Roman" pitchFamily="18" charset="0"/>
              <a:cs typeface="Comic Sans MS" pitchFamily="66" charset="0"/>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02" name="Rectangle 2"/>
          <p:cNvSpPr>
            <a:spLocks noGrp="1" noChangeArrowheads="1"/>
          </p:cNvSpPr>
          <p:nvPr>
            <p:ph type="title"/>
          </p:nvPr>
        </p:nvSpPr>
        <p:spPr/>
        <p:txBody>
          <a:bodyPr/>
          <a:lstStyle/>
          <a:p>
            <a:r>
              <a:rPr lang="en-ZA" sz="2400" b="0"/>
              <a:t>Diagnosis</a:t>
            </a:r>
            <a:br>
              <a:rPr lang="en-ZA" sz="2400" b="0"/>
            </a:br>
            <a:r>
              <a:rPr lang="en-ZA"/>
              <a:t>State progression of disease III</a:t>
            </a:r>
            <a:endParaRPr lang="en-GB"/>
          </a:p>
        </p:txBody>
      </p:sp>
      <p:sp>
        <p:nvSpPr>
          <p:cNvPr id="1280003" name="Rectangle 3"/>
          <p:cNvSpPr>
            <a:spLocks noGrp="1" noChangeArrowheads="1"/>
          </p:cNvSpPr>
          <p:nvPr>
            <p:ph type="body" idx="1"/>
          </p:nvPr>
        </p:nvSpPr>
        <p:spPr/>
        <p:txBody>
          <a:bodyPr/>
          <a:lstStyle/>
          <a:p>
            <a:pPr>
              <a:spcBef>
                <a:spcPct val="0"/>
              </a:spcBef>
              <a:buClrTx/>
              <a:buFontTx/>
              <a:buNone/>
            </a:pPr>
            <a:r>
              <a:rPr lang="en-GB" b="1">
                <a:solidFill>
                  <a:srgbClr val="FFCC99"/>
                </a:solidFill>
                <a:latin typeface="Arial" charset="0"/>
                <a:ea typeface="Times New Roman" pitchFamily="18" charset="0"/>
                <a:cs typeface="Comic Sans MS" pitchFamily="66" charset="0"/>
              </a:rPr>
              <a:t>STAGE 3</a:t>
            </a:r>
          </a:p>
          <a:p>
            <a:pPr>
              <a:spcBef>
                <a:spcPct val="0"/>
              </a:spcBef>
              <a:buClrTx/>
              <a:buFontTx/>
              <a:buNone/>
            </a:pPr>
            <a:endParaRPr lang="en-GB">
              <a:solidFill>
                <a:srgbClr val="FFCC99"/>
              </a:solidFill>
              <a:latin typeface="Arial" charset="0"/>
              <a:ea typeface="Times New Roman" pitchFamily="18" charset="0"/>
              <a:cs typeface="Comic Sans MS" pitchFamily="66" charset="0"/>
            </a:endParaRPr>
          </a:p>
          <a:p>
            <a:pPr>
              <a:lnSpc>
                <a:spcPct val="120000"/>
              </a:lnSpc>
              <a:spcBef>
                <a:spcPct val="0"/>
              </a:spcBef>
              <a:buClrTx/>
            </a:pPr>
            <a:r>
              <a:rPr lang="en-GB">
                <a:latin typeface="Arial" charset="0"/>
                <a:ea typeface="Times New Roman" pitchFamily="18" charset="0"/>
                <a:cs typeface="Comic Sans MS" pitchFamily="66" charset="0"/>
              </a:rPr>
              <a:t>Persistent pain, aching, weakness and fatigue even if not been working for some time</a:t>
            </a:r>
          </a:p>
          <a:p>
            <a:pPr>
              <a:lnSpc>
                <a:spcPct val="120000"/>
              </a:lnSpc>
              <a:spcBef>
                <a:spcPct val="0"/>
              </a:spcBef>
              <a:buClrTx/>
            </a:pPr>
            <a:r>
              <a:rPr lang="en-GB">
                <a:latin typeface="Arial" charset="0"/>
                <a:ea typeface="Times New Roman" pitchFamily="18" charset="0"/>
                <a:cs typeface="Comic Sans MS" pitchFamily="66" charset="0"/>
              </a:rPr>
              <a:t>Sleep is often disturbed</a:t>
            </a:r>
          </a:p>
          <a:p>
            <a:pPr>
              <a:lnSpc>
                <a:spcPct val="120000"/>
              </a:lnSpc>
              <a:spcBef>
                <a:spcPct val="0"/>
              </a:spcBef>
              <a:buClrTx/>
            </a:pPr>
            <a:r>
              <a:rPr lang="en-GB">
                <a:latin typeface="Arial" charset="0"/>
                <a:ea typeface="Times New Roman" pitchFamily="18" charset="0"/>
                <a:cs typeface="Comic Sans MS" pitchFamily="66" charset="0"/>
              </a:rPr>
              <a:t>This can be irreversible if it is not treated appropriately</a:t>
            </a:r>
            <a:endParaRPr lang="en-GB">
              <a:ea typeface="Times New Roman" pitchFamily="18" charset="0"/>
              <a:cs typeface="Comic Sans MS" pitchFamily="66" charset="0"/>
            </a:endParaRP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1266" name="Rectangle 2"/>
          <p:cNvSpPr>
            <a:spLocks noGrp="1" noChangeArrowheads="1"/>
          </p:cNvSpPr>
          <p:nvPr>
            <p:ph type="title"/>
          </p:nvPr>
        </p:nvSpPr>
        <p:spPr/>
        <p:txBody>
          <a:bodyPr/>
          <a:lstStyle/>
          <a:p>
            <a:r>
              <a:rPr lang="en-ZA" sz="2400" b="0"/>
              <a:t>Diagnosis</a:t>
            </a:r>
            <a:br>
              <a:rPr lang="en-ZA" sz="2400" b="0"/>
            </a:br>
            <a:r>
              <a:rPr lang="en-ZA"/>
              <a:t>History of occupational exposure I</a:t>
            </a:r>
            <a:endParaRPr lang="en-GB"/>
          </a:p>
        </p:txBody>
      </p:sp>
      <p:sp>
        <p:nvSpPr>
          <p:cNvPr id="1291267" name="Rectangle 3"/>
          <p:cNvSpPr>
            <a:spLocks noGrp="1" noChangeArrowheads="1"/>
          </p:cNvSpPr>
          <p:nvPr>
            <p:ph type="body" idx="1"/>
          </p:nvPr>
        </p:nvSpPr>
        <p:spPr/>
        <p:txBody>
          <a:bodyPr/>
          <a:lstStyle/>
          <a:p>
            <a:r>
              <a:rPr lang="en-GB" sz="2900" b="1"/>
              <a:t>Require summary of</a:t>
            </a:r>
          </a:p>
          <a:p>
            <a:pPr lvl="1"/>
            <a:r>
              <a:rPr lang="en-GB"/>
              <a:t>work environment</a:t>
            </a:r>
          </a:p>
          <a:p>
            <a:pPr lvl="1"/>
            <a:r>
              <a:rPr lang="en-GB"/>
              <a:t>work process</a:t>
            </a:r>
          </a:p>
          <a:p>
            <a:pPr lvl="1"/>
            <a:r>
              <a:rPr lang="en-GB"/>
              <a:t>work actions</a:t>
            </a:r>
          </a:p>
          <a:p>
            <a:pPr lvl="1"/>
            <a:r>
              <a:rPr lang="en-GB"/>
              <a:t>If necessary, photos, diagrams and/or extra reports to explain the employee’s work actions may be very helpful</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8658" name="Rectangle 2"/>
          <p:cNvSpPr>
            <a:spLocks noGrp="1" noChangeArrowheads="1"/>
          </p:cNvSpPr>
          <p:nvPr>
            <p:ph type="title"/>
          </p:nvPr>
        </p:nvSpPr>
        <p:spPr/>
        <p:txBody>
          <a:bodyPr/>
          <a:lstStyle/>
          <a:p>
            <a:r>
              <a:rPr lang="en-ZA"/>
              <a:t>Risk Factors</a:t>
            </a:r>
            <a:endParaRPr lang="en-GB"/>
          </a:p>
        </p:txBody>
      </p:sp>
      <p:sp>
        <p:nvSpPr>
          <p:cNvPr id="1478659" name="Rectangle 3"/>
          <p:cNvSpPr>
            <a:spLocks noGrp="1" noChangeArrowheads="1"/>
          </p:cNvSpPr>
          <p:nvPr>
            <p:ph type="body" idx="1"/>
          </p:nvPr>
        </p:nvSpPr>
        <p:spPr/>
        <p:txBody>
          <a:bodyPr/>
          <a:lstStyle/>
          <a:p>
            <a:pPr>
              <a:lnSpc>
                <a:spcPct val="90000"/>
              </a:lnSpc>
              <a:buFontTx/>
              <a:buNone/>
            </a:pPr>
            <a:r>
              <a:rPr lang="en-ZA" sz="2100" b="1" dirty="0"/>
              <a:t>WRULDs are caused, aggravated or precipitated by one or more of the following risk factors, singly or in combination:</a:t>
            </a:r>
          </a:p>
          <a:p>
            <a:pPr lvl="1">
              <a:lnSpc>
                <a:spcPct val="90000"/>
              </a:lnSpc>
            </a:pPr>
            <a:r>
              <a:rPr lang="en-ZA" sz="2100" dirty="0"/>
              <a:t>Highly repetitive movements</a:t>
            </a:r>
          </a:p>
          <a:p>
            <a:pPr lvl="1">
              <a:lnSpc>
                <a:spcPct val="90000"/>
              </a:lnSpc>
            </a:pPr>
            <a:r>
              <a:rPr lang="en-ZA" sz="2100" dirty="0"/>
              <a:t>Movements requiring force</a:t>
            </a:r>
          </a:p>
          <a:p>
            <a:pPr lvl="1">
              <a:lnSpc>
                <a:spcPct val="90000"/>
              </a:lnSpc>
            </a:pPr>
            <a:r>
              <a:rPr lang="en-ZA" sz="2100" dirty="0"/>
              <a:t>Movements at the extremes of reach</a:t>
            </a:r>
          </a:p>
          <a:p>
            <a:pPr lvl="1">
              <a:lnSpc>
                <a:spcPct val="90000"/>
              </a:lnSpc>
            </a:pPr>
            <a:r>
              <a:rPr lang="en-ZA" sz="2100" dirty="0"/>
              <a:t>Static muscle loading</a:t>
            </a:r>
          </a:p>
          <a:p>
            <a:pPr lvl="1">
              <a:lnSpc>
                <a:spcPct val="90000"/>
              </a:lnSpc>
            </a:pPr>
            <a:r>
              <a:rPr lang="en-ZA" sz="2100" dirty="0"/>
              <a:t>Awkward sustained postures</a:t>
            </a:r>
          </a:p>
          <a:p>
            <a:pPr lvl="1">
              <a:lnSpc>
                <a:spcPct val="90000"/>
              </a:lnSpc>
            </a:pPr>
            <a:r>
              <a:rPr lang="en-ZA" sz="2100" dirty="0"/>
              <a:t>Contact stress (e.g. uncomfortable gripping and twisting, sharp edges to hand tools, desk edges, etc.) </a:t>
            </a:r>
          </a:p>
          <a:p>
            <a:pPr lvl="1">
              <a:lnSpc>
                <a:spcPct val="90000"/>
              </a:lnSpc>
            </a:pPr>
            <a:r>
              <a:rPr lang="en-ZA" sz="2100" dirty="0"/>
              <a:t>Vibration</a:t>
            </a:r>
            <a:endParaRPr lang="en-GB" sz="2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865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7865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7865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7865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7865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78659">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7865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4484" name="Rectangle 148"/>
          <p:cNvSpPr>
            <a:spLocks noGrp="1" noChangeArrowheads="1"/>
          </p:cNvSpPr>
          <p:nvPr>
            <p:ph type="title"/>
          </p:nvPr>
        </p:nvSpPr>
        <p:spPr/>
        <p:txBody>
          <a:bodyPr/>
          <a:lstStyle/>
          <a:p>
            <a:r>
              <a:rPr lang="en-ZA" sz="2400" b="0"/>
              <a:t>Diagnosis</a:t>
            </a:r>
            <a:r>
              <a:rPr lang="en-GB"/>
              <a:t/>
            </a:r>
            <a:br>
              <a:rPr lang="en-GB"/>
            </a:br>
            <a:r>
              <a:rPr lang="en-GB"/>
              <a:t>Document physical exposure</a:t>
            </a:r>
          </a:p>
        </p:txBody>
      </p:sp>
      <p:graphicFrame>
        <p:nvGraphicFramePr>
          <p:cNvPr id="1294670" name="Group 334"/>
          <p:cNvGraphicFramePr>
            <a:graphicFrameLocks noGrp="1"/>
          </p:cNvGraphicFramePr>
          <p:nvPr>
            <p:ph type="tbl" idx="1"/>
          </p:nvPr>
        </p:nvGraphicFramePr>
        <p:xfrm>
          <a:off x="636588" y="1312863"/>
          <a:ext cx="7967662" cy="4178301"/>
        </p:xfrm>
        <a:graphic>
          <a:graphicData uri="http://schemas.openxmlformats.org/drawingml/2006/table">
            <a:tbl>
              <a:tblPr/>
              <a:tblGrid>
                <a:gridCol w="1487487"/>
                <a:gridCol w="2519363"/>
                <a:gridCol w="1947862"/>
                <a:gridCol w="2012950"/>
              </a:tblGrid>
              <a:tr h="46990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PHYSICAL POSTURE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sym typeface="Wingdings" pitchFamily="2" charset="2"/>
                        </a:rPr>
                        <a:t></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sym typeface="Wingdings" pitchFamily="2" charset="2"/>
                      </a:endParaRPr>
                    </a:p>
                  </a:txBody>
                  <a:tcPr anchor="ctr" horzOverflow="overflow">
                    <a:lnL w="635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63500" cap="flat" cmpd="sng" algn="ctr">
                      <a:solidFill>
                        <a:srgbClr val="FFCC99"/>
                      </a:solidFill>
                      <a:prstDash val="solid"/>
                      <a:round/>
                      <a:headEnd type="none" w="med" len="med"/>
                      <a:tailEnd type="none" w="med" len="med"/>
                    </a:lnT>
                    <a:lnB w="63500" cap="flat" cmpd="sng" algn="ctr">
                      <a:solidFill>
                        <a:srgbClr val="FFCC99"/>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chemeClr val="bg1"/>
                          </a:solidFill>
                          <a:effectLst/>
                          <a:latin typeface="Verdana" pitchFamily="34" charset="0"/>
                        </a:rPr>
                        <a:t>PROPERTY</a:t>
                      </a:r>
                      <a:endParaRPr kumimoji="0" lang="en-GB" sz="1000" b="1" i="0" u="none" strike="noStrike" cap="none" normalizeH="0" baseline="0" smtClean="0">
                        <a:ln>
                          <a:noFill/>
                        </a:ln>
                        <a:solidFill>
                          <a:schemeClr val="bg1"/>
                        </a:solidFill>
                        <a:effectLst/>
                        <a:latin typeface="Arial" charset="0"/>
                      </a:endParaRPr>
                    </a:p>
                  </a:txBody>
                  <a:tcPr anchor="ctr" horzOverflow="overflow">
                    <a:lnL w="635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63500" cap="flat" cmpd="sng" algn="ctr">
                      <a:solidFill>
                        <a:srgbClr val="FFCC99"/>
                      </a:solidFill>
                      <a:prstDash val="solid"/>
                      <a:round/>
                      <a:headEnd type="none" w="med" len="med"/>
                      <a:tailEnd type="none" w="med" len="med"/>
                    </a:lnT>
                    <a:lnB w="63500" cap="flat" cmpd="sng" algn="ctr">
                      <a:solidFill>
                        <a:srgbClr val="FFCC99"/>
                      </a:solidFill>
                      <a:prstDash val="solid"/>
                      <a:round/>
                      <a:headEnd type="none" w="med" len="med"/>
                      <a:tailEnd type="none" w="med" len="med"/>
                    </a:lnB>
                    <a:lnTlToBr>
                      <a:noFill/>
                    </a:lnTlToBr>
                    <a:lnBlToTr>
                      <a:noFill/>
                    </a:lnBlToTr>
                    <a:noFill/>
                  </a:tcPr>
                </a:tc>
                <a:tc hMerge="1">
                  <a:txBody>
                    <a:bodyPr/>
                    <a:lstStyle/>
                    <a:p>
                      <a:endParaRPr lang="af-ZA"/>
                    </a:p>
                  </a:txBody>
                  <a:tcPr/>
                </a:tc>
                <a:tc hMerge="1">
                  <a:txBody>
                    <a:bodyPr/>
                    <a:lstStyle/>
                    <a:p>
                      <a:endParaRPr lang="af-ZA"/>
                    </a:p>
                  </a:txBody>
                  <a:tcPr/>
                </a:tc>
              </a:tr>
              <a:tr h="812800">
                <a:tc vMerge="1">
                  <a:txBody>
                    <a:bodyPr/>
                    <a:lstStyle/>
                    <a:p>
                      <a:endParaRPr lang="af-ZA"/>
                    </a:p>
                  </a:txBody>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GB" sz="1600" b="1" i="0" u="none" strike="noStrike" cap="none" normalizeH="0" baseline="0" smtClean="0">
                          <a:ln>
                            <a:noFill/>
                          </a:ln>
                          <a:solidFill>
                            <a:schemeClr val="tx1"/>
                          </a:solidFill>
                          <a:effectLst/>
                          <a:latin typeface="Verdana" pitchFamily="34" charset="0"/>
                        </a:rPr>
                        <a:t>Strength &amp; Range of Movement</a:t>
                      </a:r>
                      <a:br>
                        <a:rPr kumimoji="0" lang="en-GB" sz="1600" b="1" i="0" u="none" strike="noStrike" cap="none" normalizeH="0" baseline="0" smtClean="0">
                          <a:ln>
                            <a:noFill/>
                          </a:ln>
                          <a:solidFill>
                            <a:schemeClr val="tx1"/>
                          </a:solidFill>
                          <a:effectLst/>
                          <a:latin typeface="Verdana" pitchFamily="34" charset="0"/>
                        </a:rPr>
                      </a:br>
                      <a:r>
                        <a:rPr kumimoji="0" lang="en-GB" sz="1400" b="0" i="0" u="none" strike="noStrike" cap="none" normalizeH="0" baseline="0" smtClean="0">
                          <a:ln>
                            <a:noFill/>
                          </a:ln>
                          <a:solidFill>
                            <a:schemeClr val="tx1"/>
                          </a:solidFill>
                          <a:effectLst/>
                          <a:latin typeface="Verdana" pitchFamily="34" charset="0"/>
                        </a:rPr>
                        <a:t>(amplitude / magnitude) </a:t>
                      </a:r>
                    </a:p>
                  </a:txBody>
                  <a:tcPr anchor="ctr" horzOverflow="overflow">
                    <a:lnL w="63500" cap="flat" cmpd="sng" algn="ctr">
                      <a:solidFill>
                        <a:srgbClr val="FFCC99"/>
                      </a:solidFill>
                      <a:prstDash val="solid"/>
                      <a:round/>
                      <a:headEnd type="none" w="med" len="med"/>
                      <a:tailEnd type="none" w="med" len="med"/>
                    </a:lnL>
                    <a:lnR w="25400" cap="flat" cmpd="sng" algn="ctr">
                      <a:solidFill>
                        <a:srgbClr val="FFCC99"/>
                      </a:solidFill>
                      <a:prstDash val="solid"/>
                      <a:round/>
                      <a:headEnd type="none" w="med" len="med"/>
                      <a:tailEnd type="none" w="med" len="med"/>
                    </a:lnR>
                    <a:lnT w="63500" cap="flat" cmpd="sng" algn="ctr">
                      <a:solidFill>
                        <a:srgbClr val="FFCC99"/>
                      </a:solidFill>
                      <a:prstDash val="solid"/>
                      <a:round/>
                      <a:headEnd type="none" w="med" len="med"/>
                      <a:tailEnd type="none" w="med" len="med"/>
                    </a:lnT>
                    <a:lnB w="635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Repetition</a:t>
                      </a:r>
                      <a:endParaRPr kumimoji="0" lang="en-GB" sz="18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25400" cap="flat" cmpd="sng" algn="ctr">
                      <a:solidFill>
                        <a:srgbClr val="FFCC99"/>
                      </a:solidFill>
                      <a:prstDash val="solid"/>
                      <a:round/>
                      <a:headEnd type="none" w="med" len="med"/>
                      <a:tailEnd type="none" w="med" len="med"/>
                    </a:lnL>
                    <a:lnR w="25400" cap="flat" cmpd="sng" algn="ctr">
                      <a:solidFill>
                        <a:srgbClr val="FFCC99"/>
                      </a:solidFill>
                      <a:prstDash val="solid"/>
                      <a:round/>
                      <a:headEnd type="none" w="med" len="med"/>
                      <a:tailEnd type="none" w="med" len="med"/>
                    </a:lnR>
                    <a:lnT w="63500" cap="flat" cmpd="sng" algn="ctr">
                      <a:solidFill>
                        <a:srgbClr val="FFCC99"/>
                      </a:solidFill>
                      <a:prstDash val="solid"/>
                      <a:round/>
                      <a:headEnd type="none" w="med" len="med"/>
                      <a:tailEnd type="none" w="med" len="med"/>
                    </a:lnT>
                    <a:lnB w="635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Duration</a:t>
                      </a:r>
                      <a:endParaRPr kumimoji="0" lang="en-GB" sz="18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254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63500" cap="flat" cmpd="sng" algn="ctr">
                      <a:solidFill>
                        <a:srgbClr val="FFCC99"/>
                      </a:solidFill>
                      <a:prstDash val="solid"/>
                      <a:round/>
                      <a:headEnd type="none" w="med" len="med"/>
                      <a:tailEnd type="none" w="med" len="med"/>
                    </a:lnT>
                    <a:lnB w="63500" cap="flat" cmpd="sng" algn="ctr">
                      <a:solidFill>
                        <a:srgbClr val="FFCC99"/>
                      </a:solidFill>
                      <a:prstDash val="solid"/>
                      <a:round/>
                      <a:headEnd type="none" w="med" len="med"/>
                      <a:tailEnd type="none" w="med" len="med"/>
                    </a:lnB>
                    <a:lnTlToBr>
                      <a:noFill/>
                    </a:lnTlToBr>
                    <a:lnBlToTr>
                      <a:noFill/>
                    </a:lnBlToTr>
                    <a:solidFill>
                      <a:srgbClr val="FFCC99"/>
                    </a:solidFill>
                  </a:tcPr>
                </a:tc>
              </a:tr>
              <a:tr h="8747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Force</a:t>
                      </a:r>
                      <a:endParaRPr kumimoji="0" lang="en-GB" sz="18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635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635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Force generated or </a:t>
                      </a:r>
                      <a:b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b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applied</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63500" cap="flat" cmpd="sng" algn="ctr">
                      <a:solidFill>
                        <a:srgbClr val="FFCC99"/>
                      </a:solidFill>
                      <a:prstDash val="solid"/>
                      <a:round/>
                      <a:headEnd type="none" w="med" len="med"/>
                      <a:tailEnd type="none" w="med" len="med"/>
                    </a:lnL>
                    <a:lnR w="25400" cap="flat" cmpd="sng" algn="ctr">
                      <a:solidFill>
                        <a:srgbClr val="FFCC99"/>
                      </a:solidFill>
                      <a:prstDash val="solid"/>
                      <a:round/>
                      <a:headEnd type="none" w="med" len="med"/>
                      <a:tailEnd type="none" w="med" len="med"/>
                    </a:lnR>
                    <a:lnT w="635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Frequency of application</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25400" cap="flat" cmpd="sng" algn="ctr">
                      <a:solidFill>
                        <a:srgbClr val="FFCC99"/>
                      </a:solidFill>
                      <a:prstDash val="solid"/>
                      <a:round/>
                      <a:headEnd type="none" w="med" len="med"/>
                      <a:tailEnd type="none" w="med" len="med"/>
                    </a:lnL>
                    <a:lnR w="25400" cap="flat" cmpd="sng" algn="ctr">
                      <a:solidFill>
                        <a:srgbClr val="FFCC99"/>
                      </a:solidFill>
                      <a:prstDash val="solid"/>
                      <a:round/>
                      <a:headEnd type="none" w="med" len="med"/>
                      <a:tailEnd type="none" w="med" len="med"/>
                    </a:lnR>
                    <a:lnT w="635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Time that force is </a:t>
                      </a:r>
                      <a:b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b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applied</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254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635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noFill/>
                  </a:tcPr>
                </a:tc>
              </a:tr>
              <a:tr h="473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Posture</a:t>
                      </a:r>
                      <a:endParaRPr kumimoji="0" lang="en-GB" sz="18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635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Joint angle</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63500" cap="flat" cmpd="sng" algn="ctr">
                      <a:solidFill>
                        <a:srgbClr val="FFCC99"/>
                      </a:solidFill>
                      <a:prstDash val="solid"/>
                      <a:round/>
                      <a:headEnd type="none" w="med" len="med"/>
                      <a:tailEnd type="none" w="med" len="med"/>
                    </a:lnL>
                    <a:lnR w="254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Frequency</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25400" cap="flat" cmpd="sng" algn="ctr">
                      <a:solidFill>
                        <a:srgbClr val="FFCC99"/>
                      </a:solidFill>
                      <a:prstDash val="solid"/>
                      <a:round/>
                      <a:headEnd type="none" w="med" len="med"/>
                      <a:tailEnd type="none" w="med" len="med"/>
                    </a:lnL>
                    <a:lnR w="254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Time held</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254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noFill/>
                  </a:tcPr>
                </a:tc>
              </a:tr>
              <a:tr h="674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Motion</a:t>
                      </a:r>
                      <a:endParaRPr kumimoji="0" lang="en-GB" sz="18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635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Speed, Velocity, acceleration</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63500" cap="flat" cmpd="sng" algn="ctr">
                      <a:solidFill>
                        <a:srgbClr val="FFCC99"/>
                      </a:solidFill>
                      <a:prstDash val="solid"/>
                      <a:round/>
                      <a:headEnd type="none" w="med" len="med"/>
                      <a:tailEnd type="none" w="med" len="med"/>
                    </a:lnL>
                    <a:lnR w="254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Frequency of motion</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25400" cap="flat" cmpd="sng" algn="ctr">
                      <a:solidFill>
                        <a:srgbClr val="FFCC99"/>
                      </a:solidFill>
                      <a:prstDash val="solid"/>
                      <a:round/>
                      <a:headEnd type="none" w="med" len="med"/>
                      <a:tailEnd type="none" w="med" len="med"/>
                    </a:lnL>
                    <a:lnR w="254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Time of motion exposure</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254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25400" cap="flat" cmpd="sng" algn="ctr">
                      <a:solidFill>
                        <a:srgbClr val="FFCC99"/>
                      </a:solidFill>
                      <a:prstDash val="solid"/>
                      <a:round/>
                      <a:headEnd type="none" w="med" len="med"/>
                      <a:tailEnd type="none" w="med" len="med"/>
                    </a:lnB>
                    <a:lnTlToBr>
                      <a:noFill/>
                    </a:lnTlToBr>
                    <a:lnBlToTr>
                      <a:noFill/>
                    </a:lnBlToTr>
                    <a:noFill/>
                  </a:tcPr>
                </a:tc>
              </a:tr>
              <a:tr h="873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000000"/>
                          </a:solidFill>
                          <a:effectLst/>
                          <a:latin typeface="Verdana" pitchFamily="34" charset="0"/>
                        </a:rPr>
                        <a:t>Vibration</a:t>
                      </a:r>
                      <a:endParaRPr kumimoji="0" lang="en-GB" sz="1000" b="1" i="0" u="none" strike="noStrike" cap="none" normalizeH="0" baseline="0" smtClean="0">
                        <a:ln>
                          <a:noFill/>
                        </a:ln>
                        <a:solidFill>
                          <a:srgbClr val="000000"/>
                        </a:solidFill>
                        <a:effectLst/>
                        <a:latin typeface="Arial" charset="0"/>
                      </a:endParaRPr>
                    </a:p>
                  </a:txBody>
                  <a:tcPr anchor="ctr" horzOverflow="overflow">
                    <a:lnL w="635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635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Acceleration</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63500" cap="flat" cmpd="sng" algn="ctr">
                      <a:solidFill>
                        <a:srgbClr val="FFCC99"/>
                      </a:solidFill>
                      <a:prstDash val="solid"/>
                      <a:round/>
                      <a:headEnd type="none" w="med" len="med"/>
                      <a:tailEnd type="none" w="med" len="med"/>
                    </a:lnL>
                    <a:lnR w="254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63500" cap="flat" cmpd="sng" algn="ctr">
                      <a:solidFill>
                        <a:srgbClr val="FFCC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Frequency that vibration occurs</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25400" cap="flat" cmpd="sng" algn="ctr">
                      <a:solidFill>
                        <a:srgbClr val="FFCC99"/>
                      </a:solidFill>
                      <a:prstDash val="solid"/>
                      <a:round/>
                      <a:headEnd type="none" w="med" len="med"/>
                      <a:tailEnd type="none" w="med" len="med"/>
                    </a:lnL>
                    <a:lnR w="254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63500" cap="flat" cmpd="sng" algn="ctr">
                      <a:solidFill>
                        <a:srgbClr val="FFCC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Time of vibration </a:t>
                      </a:r>
                      <a:b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br>
                      <a:r>
                        <a:rPr kumimoji="0" lang="en-GB" sz="16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exposure</a:t>
                      </a:r>
                      <a:endParaRPr kumimoji="0" lang="en-GB" sz="18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25400" cap="flat" cmpd="sng" algn="ctr">
                      <a:solidFill>
                        <a:srgbClr val="FFCC99"/>
                      </a:solidFill>
                      <a:prstDash val="solid"/>
                      <a:round/>
                      <a:headEnd type="none" w="med" len="med"/>
                      <a:tailEnd type="none" w="med" len="med"/>
                    </a:lnL>
                    <a:lnR w="63500" cap="flat" cmpd="sng" algn="ctr">
                      <a:solidFill>
                        <a:srgbClr val="FFCC99"/>
                      </a:solidFill>
                      <a:prstDash val="solid"/>
                      <a:round/>
                      <a:headEnd type="none" w="med" len="med"/>
                      <a:tailEnd type="none" w="med" len="med"/>
                    </a:lnR>
                    <a:lnT w="25400" cap="flat" cmpd="sng" algn="ctr">
                      <a:solidFill>
                        <a:srgbClr val="FFCC99"/>
                      </a:solidFill>
                      <a:prstDash val="solid"/>
                      <a:round/>
                      <a:headEnd type="none" w="med" len="med"/>
                      <a:tailEnd type="none" w="med" len="med"/>
                    </a:lnT>
                    <a:lnB w="63500" cap="flat" cmpd="sng" algn="ctr">
                      <a:solidFill>
                        <a:srgbClr val="FFCC99"/>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8194" name="Rectangle 2"/>
          <p:cNvSpPr>
            <a:spLocks noGrp="1" noChangeArrowheads="1"/>
          </p:cNvSpPr>
          <p:nvPr>
            <p:ph type="title"/>
          </p:nvPr>
        </p:nvSpPr>
        <p:spPr/>
        <p:txBody>
          <a:bodyPr/>
          <a:lstStyle/>
          <a:p>
            <a:r>
              <a:rPr lang="en-ZA" sz="2400" b="0"/>
              <a:t>Diagnosis</a:t>
            </a:r>
            <a:br>
              <a:rPr lang="en-ZA" sz="2400" b="0"/>
            </a:br>
            <a:r>
              <a:rPr lang="en-ZA"/>
              <a:t>History of occupational exposure I</a:t>
            </a:r>
            <a:endParaRPr lang="en-GB"/>
          </a:p>
        </p:txBody>
      </p:sp>
      <p:sp>
        <p:nvSpPr>
          <p:cNvPr id="1288195" name="Rectangle 3"/>
          <p:cNvSpPr>
            <a:spLocks noGrp="1" noChangeArrowheads="1"/>
          </p:cNvSpPr>
          <p:nvPr>
            <p:ph type="body" idx="1"/>
          </p:nvPr>
        </p:nvSpPr>
        <p:spPr>
          <a:xfrm>
            <a:off x="636588" y="1323975"/>
            <a:ext cx="7967662" cy="4043363"/>
          </a:xfrm>
        </p:spPr>
        <p:txBody>
          <a:bodyPr/>
          <a:lstStyle/>
          <a:p>
            <a:pPr>
              <a:buFontTx/>
              <a:buNone/>
            </a:pPr>
            <a:r>
              <a:rPr lang="en-ZA" b="1">
                <a:solidFill>
                  <a:srgbClr val="FFCC99"/>
                </a:solidFill>
              </a:rPr>
              <a:t>RISK FACTORS</a:t>
            </a:r>
          </a:p>
          <a:p>
            <a:r>
              <a:rPr lang="en-ZA"/>
              <a:t>Repetitive actions with short cycles</a:t>
            </a:r>
          </a:p>
          <a:p>
            <a:r>
              <a:rPr lang="en-ZA"/>
              <a:t>Forceful movements</a:t>
            </a:r>
          </a:p>
          <a:p>
            <a:r>
              <a:rPr lang="en-ZA"/>
              <a:t>Static loading of muscles</a:t>
            </a:r>
          </a:p>
          <a:p>
            <a:r>
              <a:rPr lang="en-ZA"/>
              <a:t>Any postures held for a long time, especially awkward postures.</a:t>
            </a:r>
          </a:p>
          <a:p>
            <a:r>
              <a:rPr lang="en-ZA"/>
              <a:t>Forceful gripping and twisting</a:t>
            </a:r>
          </a:p>
          <a:p>
            <a:r>
              <a:rPr lang="en-ZA"/>
              <a:t>Poor work organisation – low level of control over work rate and no breaks</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9218" name="Rectangle 2"/>
          <p:cNvSpPr>
            <a:spLocks noGrp="1" noChangeArrowheads="1"/>
          </p:cNvSpPr>
          <p:nvPr>
            <p:ph type="title"/>
          </p:nvPr>
        </p:nvSpPr>
        <p:spPr/>
        <p:txBody>
          <a:bodyPr/>
          <a:lstStyle/>
          <a:p>
            <a:r>
              <a:rPr lang="en-ZA" sz="2400" b="0"/>
              <a:t>Diagnosis</a:t>
            </a:r>
            <a:br>
              <a:rPr lang="en-ZA" sz="2400" b="0"/>
            </a:br>
            <a:r>
              <a:rPr lang="en-ZA"/>
              <a:t>History of occupational exposure II</a:t>
            </a:r>
            <a:endParaRPr lang="en-GB"/>
          </a:p>
        </p:txBody>
      </p:sp>
      <p:sp>
        <p:nvSpPr>
          <p:cNvPr id="1289219" name="Rectangle 3"/>
          <p:cNvSpPr>
            <a:spLocks noGrp="1" noChangeArrowheads="1"/>
          </p:cNvSpPr>
          <p:nvPr>
            <p:ph type="body" idx="1"/>
          </p:nvPr>
        </p:nvSpPr>
        <p:spPr>
          <a:xfrm>
            <a:off x="636588" y="1223963"/>
            <a:ext cx="7967662" cy="4043362"/>
          </a:xfrm>
        </p:spPr>
        <p:txBody>
          <a:bodyPr/>
          <a:lstStyle/>
          <a:p>
            <a:pPr marL="476250" indent="-476250">
              <a:buFontTx/>
              <a:buNone/>
            </a:pPr>
            <a:r>
              <a:rPr lang="en-ZA" b="1">
                <a:solidFill>
                  <a:srgbClr val="FFCC99"/>
                </a:solidFill>
              </a:rPr>
              <a:t>RISK FACTORS</a:t>
            </a:r>
            <a:endParaRPr lang="en-ZA"/>
          </a:p>
          <a:p>
            <a:pPr marL="476250" indent="-476250"/>
            <a:r>
              <a:rPr lang="en-ZA"/>
              <a:t>Psychosocial stress at work and fatigue</a:t>
            </a:r>
          </a:p>
          <a:p>
            <a:pPr marL="476250" indent="-476250"/>
            <a:r>
              <a:rPr lang="en-ZA"/>
              <a:t>Cold environment or handling chilled or frozen products</a:t>
            </a:r>
          </a:p>
          <a:p>
            <a:pPr marL="476250" indent="-476250"/>
            <a:r>
              <a:rPr lang="en-ZA"/>
              <a:t>Vibration</a:t>
            </a:r>
          </a:p>
          <a:p>
            <a:pPr marL="476250" indent="-476250"/>
            <a:r>
              <a:rPr lang="en-ZA"/>
              <a:t>Overhead working postures or jobs with minimal movement and non-optimal sustained postures.</a:t>
            </a:r>
          </a:p>
          <a:p>
            <a:pPr marL="476250" indent="-476250"/>
            <a:r>
              <a:rPr lang="en-ZA"/>
              <a:t>High-risk jobs - Combination of repetitive, forceful movements, awkward postures, static loading</a:t>
            </a:r>
          </a:p>
          <a:p>
            <a:pPr marL="476250" indent="-476250">
              <a:buFontTx/>
              <a:buNone/>
            </a:pPr>
            <a:endParaRPr lang="en-GB"/>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2050" name="Rectangle 2"/>
          <p:cNvSpPr>
            <a:spLocks noGrp="1" noChangeArrowheads="1"/>
          </p:cNvSpPr>
          <p:nvPr>
            <p:ph type="title"/>
          </p:nvPr>
        </p:nvSpPr>
        <p:spPr>
          <a:xfrm>
            <a:off x="636588" y="288925"/>
            <a:ext cx="8256587" cy="1195388"/>
          </a:xfrm>
        </p:spPr>
        <p:txBody>
          <a:bodyPr/>
          <a:lstStyle/>
          <a:p>
            <a:r>
              <a:rPr lang="en-ZA" sz="2400" b="0"/>
              <a:t>Diagnosis</a:t>
            </a:r>
            <a:br>
              <a:rPr lang="en-ZA" sz="2400" b="0"/>
            </a:br>
            <a:r>
              <a:rPr lang="en-ZA"/>
              <a:t>History of occupational exposure III</a:t>
            </a:r>
            <a:endParaRPr lang="en-GB"/>
          </a:p>
        </p:txBody>
      </p:sp>
      <p:sp>
        <p:nvSpPr>
          <p:cNvPr id="1282051" name="Rectangle 3"/>
          <p:cNvSpPr>
            <a:spLocks noGrp="1" noChangeArrowheads="1"/>
          </p:cNvSpPr>
          <p:nvPr>
            <p:ph type="body" idx="1"/>
          </p:nvPr>
        </p:nvSpPr>
        <p:spPr/>
        <p:txBody>
          <a:bodyPr/>
          <a:lstStyle/>
          <a:p>
            <a:pPr marL="476250" indent="-476250"/>
            <a:r>
              <a:rPr lang="en-GB" b="1" i="1" u="sng"/>
              <a:t>Minimum intensity</a:t>
            </a:r>
            <a:endParaRPr lang="en-ZA" b="1" i="1" u="sng"/>
          </a:p>
          <a:p>
            <a:pPr marL="933450" lvl="1" indent="-476250"/>
            <a:r>
              <a:rPr lang="en-GB"/>
              <a:t>A task analysis of the specific job should be conducted</a:t>
            </a:r>
          </a:p>
          <a:p>
            <a:pPr marL="933450" lvl="1" indent="-476250"/>
            <a:r>
              <a:rPr lang="en-GB"/>
              <a:t>Evidence that the tasks of the employee involve repetitive movements</a:t>
            </a:r>
          </a:p>
          <a:p>
            <a:pPr marL="933450" lvl="1" indent="-476250"/>
            <a:r>
              <a:rPr lang="en-GB"/>
              <a:t>Frequency of movements and the force required should be noted</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3074" name="Rectangle 2"/>
          <p:cNvSpPr>
            <a:spLocks noGrp="1" noChangeArrowheads="1"/>
          </p:cNvSpPr>
          <p:nvPr>
            <p:ph type="title"/>
          </p:nvPr>
        </p:nvSpPr>
        <p:spPr/>
        <p:txBody>
          <a:bodyPr/>
          <a:lstStyle/>
          <a:p>
            <a:r>
              <a:rPr lang="en-ZA" sz="2400" b="0"/>
              <a:t>Diagnosis</a:t>
            </a:r>
            <a:br>
              <a:rPr lang="en-ZA" sz="2400" b="0"/>
            </a:br>
            <a:r>
              <a:rPr lang="en-ZA"/>
              <a:t>History of occupational exposure IV</a:t>
            </a:r>
            <a:endParaRPr lang="en-GB"/>
          </a:p>
        </p:txBody>
      </p:sp>
      <p:sp>
        <p:nvSpPr>
          <p:cNvPr id="1283075" name="Rectangle 3"/>
          <p:cNvSpPr>
            <a:spLocks noGrp="1" noChangeArrowheads="1"/>
          </p:cNvSpPr>
          <p:nvPr>
            <p:ph type="body" idx="1"/>
          </p:nvPr>
        </p:nvSpPr>
        <p:spPr/>
        <p:txBody>
          <a:bodyPr/>
          <a:lstStyle/>
          <a:p>
            <a:r>
              <a:rPr lang="en-GB" b="1" i="1" u="sng"/>
              <a:t>Minimum duration of exposure: generally 6 months</a:t>
            </a:r>
            <a:endParaRPr lang="en-ZA" b="1" i="1" u="sng"/>
          </a:p>
          <a:p>
            <a:pPr lvl="1"/>
            <a:r>
              <a:rPr lang="en-GB"/>
              <a:t>WRULDs take a period of time to develop and generally a job which involves repetitive movements should be performed for more than 6 months before the condition develops.</a:t>
            </a:r>
            <a:endParaRPr lang="en-GB" b="1" i="1" u="sng"/>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4098" name="Rectangle 2"/>
          <p:cNvSpPr>
            <a:spLocks noGrp="1" noChangeArrowheads="1"/>
          </p:cNvSpPr>
          <p:nvPr>
            <p:ph type="title"/>
          </p:nvPr>
        </p:nvSpPr>
        <p:spPr/>
        <p:txBody>
          <a:bodyPr/>
          <a:lstStyle/>
          <a:p>
            <a:r>
              <a:rPr lang="en-ZA" sz="2400" b="0"/>
              <a:t>Diagnosis</a:t>
            </a:r>
            <a:br>
              <a:rPr lang="en-ZA" sz="2400" b="0"/>
            </a:br>
            <a:r>
              <a:rPr lang="en-ZA"/>
              <a:t>History of occupational exposure V</a:t>
            </a:r>
            <a:endParaRPr lang="en-GB"/>
          </a:p>
        </p:txBody>
      </p:sp>
      <p:sp>
        <p:nvSpPr>
          <p:cNvPr id="1284099" name="Rectangle 3"/>
          <p:cNvSpPr>
            <a:spLocks noGrp="1" noChangeArrowheads="1"/>
          </p:cNvSpPr>
          <p:nvPr>
            <p:ph type="body" idx="1"/>
          </p:nvPr>
        </p:nvSpPr>
        <p:spPr/>
        <p:txBody>
          <a:bodyPr/>
          <a:lstStyle/>
          <a:p>
            <a:r>
              <a:rPr lang="en-GB" b="1" i="1" u="sng"/>
              <a:t>Maximum latent period: 1 month</a:t>
            </a:r>
            <a:endParaRPr lang="en-ZA" b="1" i="1" u="sng"/>
          </a:p>
          <a:p>
            <a:pPr lvl="1"/>
            <a:r>
              <a:rPr lang="en-GB"/>
              <a:t>The maximum latent period refers to the timeframe it might take for the condition after the exposure has stopped. A WRULD will usually not develop if the employee has stopped repetitive movements more than a month ago.</a:t>
            </a:r>
          </a:p>
          <a:p>
            <a:endParaRPr lang="en-GB"/>
          </a:p>
          <a:p>
            <a:endParaRPr lang="en-GB"/>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5122" name="Rectangle 2"/>
          <p:cNvSpPr>
            <a:spLocks noGrp="1" noChangeArrowheads="1"/>
          </p:cNvSpPr>
          <p:nvPr>
            <p:ph type="title"/>
          </p:nvPr>
        </p:nvSpPr>
        <p:spPr/>
        <p:txBody>
          <a:bodyPr/>
          <a:lstStyle/>
          <a:p>
            <a:r>
              <a:rPr lang="en-ZA" sz="2400" b="0"/>
              <a:t>Diagnosis</a:t>
            </a:r>
            <a:br>
              <a:rPr lang="en-ZA" sz="2400" b="0"/>
            </a:br>
            <a:r>
              <a:rPr lang="en-ZA"/>
              <a:t>Special investigations</a:t>
            </a:r>
            <a:endParaRPr lang="en-GB"/>
          </a:p>
        </p:txBody>
      </p:sp>
      <p:sp>
        <p:nvSpPr>
          <p:cNvPr id="1285123" name="Rectangle 3"/>
          <p:cNvSpPr>
            <a:spLocks noGrp="1" noChangeArrowheads="1"/>
          </p:cNvSpPr>
          <p:nvPr>
            <p:ph type="body" idx="1"/>
          </p:nvPr>
        </p:nvSpPr>
        <p:spPr/>
        <p:txBody>
          <a:bodyPr/>
          <a:lstStyle/>
          <a:p>
            <a:pPr>
              <a:lnSpc>
                <a:spcPct val="90000"/>
              </a:lnSpc>
            </a:pPr>
            <a:r>
              <a:rPr lang="en-GB" sz="2100"/>
              <a:t>Perform special investigations </a:t>
            </a:r>
          </a:p>
          <a:p>
            <a:pPr lvl="1">
              <a:lnSpc>
                <a:spcPct val="90000"/>
              </a:lnSpc>
            </a:pPr>
            <a:r>
              <a:rPr lang="en-GB" sz="2100"/>
              <a:t>if it is essential for the accurate diagnosis and treatment of the disorder</a:t>
            </a:r>
          </a:p>
          <a:p>
            <a:pPr lvl="1">
              <a:lnSpc>
                <a:spcPct val="90000"/>
              </a:lnSpc>
            </a:pPr>
            <a:r>
              <a:rPr lang="en-ZA" sz="2100"/>
              <a:t>to investigate and eliminate other causes</a:t>
            </a:r>
            <a:endParaRPr lang="en-GB" sz="2100"/>
          </a:p>
          <a:p>
            <a:pPr>
              <a:lnSpc>
                <a:spcPct val="90000"/>
              </a:lnSpc>
            </a:pPr>
            <a:r>
              <a:rPr lang="en-ZA" sz="2100"/>
              <a:t>Examples</a:t>
            </a:r>
            <a:endParaRPr lang="en-GB" sz="2100"/>
          </a:p>
          <a:p>
            <a:pPr lvl="1">
              <a:lnSpc>
                <a:spcPct val="90000"/>
              </a:lnSpc>
            </a:pPr>
            <a:r>
              <a:rPr lang="en-GB" sz="2100"/>
              <a:t>X-rays</a:t>
            </a:r>
          </a:p>
          <a:p>
            <a:pPr lvl="1">
              <a:lnSpc>
                <a:spcPct val="90000"/>
              </a:lnSpc>
            </a:pPr>
            <a:r>
              <a:rPr lang="en-GB" sz="2100"/>
              <a:t>strength testing</a:t>
            </a:r>
          </a:p>
          <a:p>
            <a:pPr lvl="1">
              <a:lnSpc>
                <a:spcPct val="90000"/>
              </a:lnSpc>
            </a:pPr>
            <a:r>
              <a:rPr lang="en-GB" sz="2100"/>
              <a:t>range of motion testing</a:t>
            </a:r>
          </a:p>
          <a:p>
            <a:pPr lvl="1">
              <a:lnSpc>
                <a:spcPct val="90000"/>
              </a:lnSpc>
            </a:pPr>
            <a:r>
              <a:rPr lang="en-GB" sz="2100"/>
              <a:t>electromyography (EMG) analysis</a:t>
            </a:r>
          </a:p>
          <a:p>
            <a:pPr lvl="1">
              <a:lnSpc>
                <a:spcPct val="90000"/>
              </a:lnSpc>
            </a:pPr>
            <a:r>
              <a:rPr lang="en-GB" sz="2100"/>
              <a:t>isokinetic dynamometry</a:t>
            </a:r>
          </a:p>
          <a:p>
            <a:pPr>
              <a:lnSpc>
                <a:spcPct val="90000"/>
              </a:lnSpc>
            </a:pPr>
            <a:r>
              <a:rPr lang="en-GB" sz="2100"/>
              <a:t>Get  prior authorisation for MRI scans</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42" name="Rectangle 2"/>
          <p:cNvSpPr>
            <a:spLocks noGrp="1" noChangeArrowheads="1"/>
          </p:cNvSpPr>
          <p:nvPr>
            <p:ph type="title"/>
          </p:nvPr>
        </p:nvSpPr>
        <p:spPr>
          <a:xfrm>
            <a:off x="611188" y="260350"/>
            <a:ext cx="7967662" cy="1008063"/>
          </a:xfrm>
        </p:spPr>
        <p:txBody>
          <a:bodyPr/>
          <a:lstStyle/>
          <a:p>
            <a:r>
              <a:rPr lang="en-ZA" sz="2400" b="0"/>
              <a:t>Treatment</a:t>
            </a:r>
            <a:r>
              <a:rPr lang="en-ZA" sz="2600"/>
              <a:t/>
            </a:r>
            <a:br>
              <a:rPr lang="en-ZA" sz="2600"/>
            </a:br>
            <a:r>
              <a:rPr lang="en-GB"/>
              <a:t>Diagnosis of Tendinosis I</a:t>
            </a:r>
            <a:r>
              <a:rPr lang="en-GB" sz="2600"/>
              <a:t> </a:t>
            </a:r>
          </a:p>
        </p:txBody>
      </p:sp>
      <p:graphicFrame>
        <p:nvGraphicFramePr>
          <p:cNvPr id="1290313" name="Group 73"/>
          <p:cNvGraphicFramePr>
            <a:graphicFrameLocks noGrp="1"/>
          </p:cNvGraphicFramePr>
          <p:nvPr>
            <p:ph idx="1"/>
          </p:nvPr>
        </p:nvGraphicFramePr>
        <p:xfrm>
          <a:off x="636588" y="1501775"/>
          <a:ext cx="7967662" cy="3886200"/>
        </p:xfrm>
        <a:graphic>
          <a:graphicData uri="http://schemas.openxmlformats.org/drawingml/2006/table">
            <a:tbl>
              <a:tblPr/>
              <a:tblGrid>
                <a:gridCol w="3984625"/>
                <a:gridCol w="3983037"/>
              </a:tblGrid>
              <a:tr h="3127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Misconception</a:t>
                      </a:r>
                      <a:endParaRPr kumimoji="0" lang="en-GB" sz="2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Evidence-Based Finding</a:t>
                      </a:r>
                      <a:endParaRPr kumimoji="0" lang="en-GB" sz="2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solidFill>
                      <a:srgbClr val="FFCC99"/>
                    </a:solidFill>
                  </a:tcPr>
                </a:tc>
              </a:tr>
              <a:tr h="725488">
                <a:tc>
                  <a:txBody>
                    <a:bodyPr/>
                    <a:lstStyle/>
                    <a:p>
                      <a:pPr marL="342900" marR="0" lvl="0" indent="-342900" algn="l" defTabSz="914400" rtl="0" eaLnBrk="1" fontAlgn="base" latinLnBrk="0" hangingPunct="1">
                        <a:lnSpc>
                          <a:spcPct val="100000"/>
                        </a:lnSpc>
                        <a:spcBef>
                          <a:spcPct val="0"/>
                        </a:spcBef>
                        <a:spcAft>
                          <a:spcPct val="0"/>
                        </a:spcAft>
                        <a:buClr>
                          <a:srgbClr val="FFCC99"/>
                        </a:buClr>
                        <a:buSzTx/>
                        <a:buFont typeface="Wingdings" pitchFamily="2" charset="2"/>
                        <a:buChar char="w"/>
                        <a:tabLst>
                          <a:tab pos="228600" algn="l"/>
                        </a:tabLst>
                      </a:pPr>
                      <a:r>
                        <a:rPr kumimoji="0" lang="en-GB" sz="21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Tendinopathies are self-limiting conditions that take only a few weeks resolve</a:t>
                      </a:r>
                      <a:endParaRPr kumimoji="0" lang="en-GB" sz="21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
                          <a:srgbClr val="FFCC99"/>
                        </a:buClr>
                        <a:buSzTx/>
                        <a:buFont typeface="Wingdings" pitchFamily="2" charset="2"/>
                        <a:buChar char="w"/>
                        <a:tabLst>
                          <a:tab pos="228600" algn="l"/>
                        </a:tabLst>
                      </a:pPr>
                      <a:r>
                        <a:rPr kumimoji="0" lang="en-GB" sz="21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Tendinopathies often prove recalcitrant to treatment and may take months to resolve</a:t>
                      </a:r>
                      <a:endParaRPr kumimoji="0" lang="en-GB" sz="21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1139825">
                <a:tc>
                  <a:txBody>
                    <a:bodyPr/>
                    <a:lstStyle/>
                    <a:p>
                      <a:pPr marL="342900" marR="0" lvl="0" indent="-342900" algn="l" defTabSz="914400" rtl="0" eaLnBrk="1" fontAlgn="base" latinLnBrk="0" hangingPunct="1">
                        <a:lnSpc>
                          <a:spcPct val="100000"/>
                        </a:lnSpc>
                        <a:spcBef>
                          <a:spcPct val="0"/>
                        </a:spcBef>
                        <a:spcAft>
                          <a:spcPct val="0"/>
                        </a:spcAft>
                        <a:buClr>
                          <a:srgbClr val="FFCC99"/>
                        </a:buClr>
                        <a:buSzTx/>
                        <a:buFont typeface="Wingdings" pitchFamily="2" charset="2"/>
                        <a:buChar char="w"/>
                        <a:tabLst>
                          <a:tab pos="228600" algn="l"/>
                        </a:tabLst>
                      </a:pPr>
                      <a:r>
                        <a:rPr kumimoji="0" lang="en-GB" sz="21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Imaging appearance can predict prognosis</a:t>
                      </a:r>
                      <a:endParaRPr kumimoji="0" lang="en-GB" sz="21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
                          <a:srgbClr val="FFCC99"/>
                        </a:buClr>
                        <a:buSzTx/>
                        <a:buFont typeface="Wingdings" pitchFamily="2" charset="2"/>
                        <a:buChar char="w"/>
                        <a:tabLst>
                          <a:tab pos="228600" algn="l"/>
                        </a:tabLst>
                      </a:pPr>
                      <a:r>
                        <a:rPr kumimoji="0" lang="en-GB" sz="21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Imaging does not predict prognosis; it adds to the likelihood of a diagnosis of tendinopathy but does not prove it </a:t>
                      </a:r>
                      <a:endParaRPr kumimoji="0" lang="en-GB" sz="21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9499" name="Rectangle 43"/>
          <p:cNvSpPr>
            <a:spLocks noGrp="1" noChangeArrowheads="1"/>
          </p:cNvSpPr>
          <p:nvPr>
            <p:ph type="title"/>
          </p:nvPr>
        </p:nvSpPr>
        <p:spPr/>
        <p:txBody>
          <a:bodyPr/>
          <a:lstStyle/>
          <a:p>
            <a:r>
              <a:rPr lang="en-ZA" sz="2400" b="0"/>
              <a:t>Treatment</a:t>
            </a:r>
            <a:r>
              <a:rPr lang="en-ZA" sz="2400"/>
              <a:t/>
            </a:r>
            <a:br>
              <a:rPr lang="en-ZA" sz="2400"/>
            </a:br>
            <a:r>
              <a:rPr lang="en-GB"/>
              <a:t>Diagnosis of Tendinosis II</a:t>
            </a:r>
          </a:p>
        </p:txBody>
      </p:sp>
      <p:graphicFrame>
        <p:nvGraphicFramePr>
          <p:cNvPr id="1299503" name="Group 47"/>
          <p:cNvGraphicFramePr>
            <a:graphicFrameLocks noGrp="1"/>
          </p:cNvGraphicFramePr>
          <p:nvPr>
            <p:ph idx="1"/>
          </p:nvPr>
        </p:nvGraphicFramePr>
        <p:xfrm>
          <a:off x="636588" y="1323975"/>
          <a:ext cx="7967662" cy="4286886"/>
        </p:xfrm>
        <a:graphic>
          <a:graphicData uri="http://schemas.openxmlformats.org/drawingml/2006/table">
            <a:tbl>
              <a:tblPr/>
              <a:tblGrid>
                <a:gridCol w="3984625"/>
                <a:gridCol w="3983037"/>
              </a:tblGrid>
              <a:tr h="57943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Misconception</a:t>
                      </a:r>
                      <a:endParaRPr kumimoji="0" lang="en-GB" sz="2400" b="1"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2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Evidence-Based Finding</a:t>
                      </a:r>
                      <a:endParaRPr kumimoji="0" lang="en-GB" sz="2400" b="1"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solidFill>
                      <a:srgbClr val="FFCC99"/>
                    </a:solidFill>
                  </a:tcPr>
                </a:tc>
              </a:tr>
              <a:tr h="1731963">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w"/>
                        <a:tabLst>
                          <a:tab pos="228600" algn="l"/>
                        </a:tabLst>
                      </a:pPr>
                      <a:r>
                        <a:rPr kumimoji="0" lang="en-GB" sz="21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Cyst-like ultrasonographic abnormalities in tendons are indications for surgery</a:t>
                      </a:r>
                      <a:endParaRPr kumimoji="0" lang="en-GB" sz="21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w"/>
                        <a:tabLst>
                          <a:tab pos="228600" algn="l"/>
                        </a:tabLst>
                      </a:pPr>
                      <a:r>
                        <a:rPr kumimoji="0" lang="en-GB" sz="21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Surgery should be based on clinical grounds; cyst-like ultrasonographic findings can be found in asymptomatic workers</a:t>
                      </a:r>
                      <a:endParaRPr kumimoji="0" lang="en-GB" sz="21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1731963">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w"/>
                        <a:tabLst>
                          <a:tab pos="228600" algn="l"/>
                        </a:tabLst>
                      </a:pPr>
                      <a:r>
                        <a:rPr kumimoji="0" lang="en-GB" sz="21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Surgery provides rapid relief of symptoms in almost all subjects</a:t>
                      </a:r>
                      <a:endParaRPr kumimoji="0" lang="en-GB" sz="21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w"/>
                        <a:tabLst>
                          <a:tab pos="228600" algn="l"/>
                        </a:tabLst>
                      </a:pPr>
                      <a:r>
                        <a:rPr kumimoji="0" lang="en-GB" sz="2100" b="0"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After surgery, return to repetitive work takes a minimum of 4-6 months; not all patients do well.</a:t>
                      </a:r>
                      <a:endParaRPr kumimoji="0" lang="en-GB" sz="2100" b="0"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bl>
          </a:graphicData>
        </a:graphic>
      </p:graphicFrame>
      <p:sp>
        <p:nvSpPr>
          <p:cNvPr id="1299504" name="Text Box 48"/>
          <p:cNvSpPr txBox="1">
            <a:spLocks noChangeArrowheads="1"/>
          </p:cNvSpPr>
          <p:nvPr/>
        </p:nvSpPr>
        <p:spPr bwMode="auto">
          <a:xfrm>
            <a:off x="6659563" y="5805488"/>
            <a:ext cx="18732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ZA" sz="1200">
                <a:solidFill>
                  <a:schemeClr val="bg1"/>
                </a:solidFill>
                <a:latin typeface="Verdana" pitchFamily="34" charset="0"/>
              </a:rPr>
              <a:t>Source: Khan (2000)</a:t>
            </a:r>
            <a:endParaRPr lang="en-GB" sz="1200">
              <a:solidFill>
                <a:schemeClr val="bg1"/>
              </a:solidFill>
              <a:latin typeface="Verdana" pitchFamily="34" charset="0"/>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3728" name="Rectangle 176"/>
          <p:cNvSpPr>
            <a:spLocks noGrp="1" noChangeArrowheads="1"/>
          </p:cNvSpPr>
          <p:nvPr>
            <p:ph type="title"/>
          </p:nvPr>
        </p:nvSpPr>
        <p:spPr>
          <a:xfrm>
            <a:off x="636588" y="288925"/>
            <a:ext cx="7967662" cy="609600"/>
          </a:xfrm>
        </p:spPr>
        <p:txBody>
          <a:bodyPr/>
          <a:lstStyle/>
          <a:p>
            <a:r>
              <a:rPr lang="en-GB" sz="2600" i="1"/>
              <a:t>Rx tendinosis compared with tendonitis</a:t>
            </a:r>
            <a:endParaRPr lang="en-GB" sz="2600"/>
          </a:p>
        </p:txBody>
      </p:sp>
      <p:graphicFrame>
        <p:nvGraphicFramePr>
          <p:cNvPr id="1303759" name="Group 207"/>
          <p:cNvGraphicFramePr>
            <a:graphicFrameLocks noGrp="1"/>
          </p:cNvGraphicFramePr>
          <p:nvPr>
            <p:ph idx="1"/>
          </p:nvPr>
        </p:nvGraphicFramePr>
        <p:xfrm>
          <a:off x="692150" y="768350"/>
          <a:ext cx="7967663" cy="4914266"/>
        </p:xfrm>
        <a:graphic>
          <a:graphicData uri="http://schemas.openxmlformats.org/drawingml/2006/table">
            <a:tbl>
              <a:tblPr/>
              <a:tblGrid>
                <a:gridCol w="3500438"/>
                <a:gridCol w="2232025"/>
                <a:gridCol w="2235200"/>
              </a:tblGrid>
              <a:tr h="43021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Trait</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a:noFill/>
                    </a:lnB>
                    <a:lnTlToBr>
                      <a:noFill/>
                    </a:lnTlToBr>
                    <a:lnBlToTr>
                      <a:noFill/>
                    </a:lnBlToTr>
                    <a:solidFill>
                      <a:srgbClr val="FFCC99"/>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Overuse Tendinosis</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Overuse Tendinitis</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solidFill>
                      <a:srgbClr val="FFCC99"/>
                    </a:solidFill>
                  </a:tcPr>
                </a:tc>
              </a:tr>
              <a:tr h="261938">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Prevalence</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Common</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Rare</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430213">
                <a:tc>
                  <a:txBody>
                    <a:bodyPr/>
                    <a:lstStyle/>
                    <a:p>
                      <a:pPr marL="342900" marR="0" lvl="0" indent="-342900" algn="just"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Time for recovery, early presentation</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6-10 weeks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Several days to 2 weeks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Time for full recovery, chronic presentation</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3-6 months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4-6 weeks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600075">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Likelihood of full recovery to do repetitive work from chronic symptoms</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~80%</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99%</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768350">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Focus of conservative therapy</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Encouragement of collagen-synthesis maturation and strength</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Anti-inflammatory modalities and drugs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Role of surgery</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Excise abnormal tissue</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Not known</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261938">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Prognosis for surgery</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a:noFill/>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70%-85%</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95%</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1" fontAlgn="base" latinLnBrk="0" hangingPunct="1">
                        <a:lnSpc>
                          <a:spcPct val="100000"/>
                        </a:lnSpc>
                        <a:spcBef>
                          <a:spcPct val="0"/>
                        </a:spcBef>
                        <a:spcAft>
                          <a:spcPct val="0"/>
                        </a:spcAft>
                        <a:buClr>
                          <a:schemeClr val="tx1"/>
                        </a:buClr>
                        <a:buSzTx/>
                        <a:buFont typeface="Wingdings" pitchFamily="2" charset="2"/>
                        <a:buChar char=""/>
                        <a:tabLst>
                          <a:tab pos="228600" algn="l"/>
                        </a:tabLst>
                      </a:pPr>
                      <a:r>
                        <a:rPr kumimoji="0" lang="en-GB" sz="1400" b="1" i="0" u="none" strike="noStrike" cap="none" normalizeH="0" baseline="0" smtClean="0">
                          <a:ln>
                            <a:noFill/>
                          </a:ln>
                          <a:solidFill>
                            <a:srgbClr val="000000"/>
                          </a:solidFill>
                          <a:effectLst/>
                          <a:latin typeface="Verdana" pitchFamily="34" charset="0"/>
                          <a:ea typeface="Times New Roman" pitchFamily="18" charset="0"/>
                          <a:cs typeface="Comic Sans MS" pitchFamily="66" charset="0"/>
                        </a:rPr>
                        <a:t>Time to recover from surgery</a:t>
                      </a:r>
                      <a:endParaRPr kumimoji="0" lang="en-GB" sz="1400" b="0" i="0" u="none" strike="noStrike" cap="none" normalizeH="0" baseline="0" smtClean="0">
                        <a:ln>
                          <a:noFill/>
                        </a:ln>
                        <a:solidFill>
                          <a:schemeClr val="tx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a:noFill/>
                    </a:lnT>
                    <a:lnB w="38100" cap="flat" cmpd="sng" algn="ctr">
                      <a:solidFill>
                        <a:srgbClr val="FFCC99"/>
                      </a:solidFill>
                      <a:prstDash val="solid"/>
                      <a:round/>
                      <a:headEnd type="none" w="med" len="med"/>
                      <a:tailEnd type="none" w="med" len="med"/>
                    </a:lnB>
                    <a:lnTlToBr>
                      <a:noFill/>
                    </a:lnTlToBr>
                    <a:lnBlToTr>
                      <a:noFill/>
                    </a:lnBlToTr>
                    <a:solidFill>
                      <a:srgbClr val="FFCC99"/>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4-6 months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bg1"/>
                          </a:solidFill>
                          <a:effectLst/>
                          <a:latin typeface="Verdana" pitchFamily="34" charset="0"/>
                          <a:ea typeface="Times New Roman" pitchFamily="18" charset="0"/>
                          <a:cs typeface="Comic Sans MS" pitchFamily="66" charset="0"/>
                        </a:rPr>
                        <a:t>3-4 weeks</a:t>
                      </a:r>
                      <a:endParaRPr kumimoji="0" lang="en-GB" sz="1400" b="1" i="0" u="none" strike="noStrike" cap="none" normalizeH="0" baseline="0" smtClean="0">
                        <a:ln>
                          <a:noFill/>
                        </a:ln>
                        <a:solidFill>
                          <a:schemeClr val="bg1"/>
                        </a:solidFill>
                        <a:effectLst/>
                        <a:latin typeface="Arial" charset="0"/>
                        <a:ea typeface="Times New Roman" pitchFamily="18" charset="0"/>
                        <a:cs typeface="Comic Sans MS" pitchFamily="66" charset="0"/>
                      </a:endParaRPr>
                    </a:p>
                  </a:txBody>
                  <a:tcPr anchor="ctr" horzOverflow="overflow">
                    <a:lnL w="38100" cap="flat" cmpd="sng" algn="ctr">
                      <a:solidFill>
                        <a:srgbClr val="FFCC99"/>
                      </a:solidFill>
                      <a:prstDash val="solid"/>
                      <a:round/>
                      <a:headEnd type="none" w="med" len="med"/>
                      <a:tailEnd type="none" w="med" len="med"/>
                    </a:lnL>
                    <a:lnR w="38100" cap="flat" cmpd="sng" algn="ctr">
                      <a:solidFill>
                        <a:srgbClr val="FFCC99"/>
                      </a:solidFill>
                      <a:prstDash val="solid"/>
                      <a:round/>
                      <a:headEnd type="none" w="med" len="med"/>
                      <a:tailEnd type="none" w="med" len="med"/>
                    </a:lnR>
                    <a:lnT w="38100" cap="flat" cmpd="sng" algn="ctr">
                      <a:solidFill>
                        <a:srgbClr val="FFCC99"/>
                      </a:solidFill>
                      <a:prstDash val="solid"/>
                      <a:round/>
                      <a:headEnd type="none" w="med" len="med"/>
                      <a:tailEnd type="none" w="med" len="med"/>
                    </a:lnT>
                    <a:lnB w="38100" cap="flat" cmpd="sng" algn="ctr">
                      <a:solidFill>
                        <a:srgbClr val="FFCC99"/>
                      </a:solidFill>
                      <a:prstDash val="solid"/>
                      <a:round/>
                      <a:headEnd type="none" w="med" len="med"/>
                      <a:tailEnd type="none" w="med" len="med"/>
                    </a:lnB>
                    <a:lnTlToBr>
                      <a:noFill/>
                    </a:lnTlToBr>
                    <a:lnBlToTr>
                      <a:noFill/>
                    </a:lnBlToTr>
                    <a:noFill/>
                  </a:tcPr>
                </a:tc>
              </a:tr>
            </a:tbl>
          </a:graphicData>
        </a:graphic>
      </p:graphicFrame>
      <p:sp>
        <p:nvSpPr>
          <p:cNvPr id="1303760" name="Text Box 208"/>
          <p:cNvSpPr txBox="1">
            <a:spLocks noChangeArrowheads="1"/>
          </p:cNvSpPr>
          <p:nvPr/>
        </p:nvSpPr>
        <p:spPr bwMode="auto">
          <a:xfrm>
            <a:off x="6659563" y="5805488"/>
            <a:ext cx="18732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ZA" sz="1200">
                <a:solidFill>
                  <a:schemeClr val="bg1"/>
                </a:solidFill>
                <a:latin typeface="Verdana" pitchFamily="34" charset="0"/>
              </a:rPr>
              <a:t>Source: Khan (2000)</a:t>
            </a:r>
            <a:endParaRPr lang="en-GB" sz="1200">
              <a:solidFill>
                <a:schemeClr val="bg1"/>
              </a:solidFill>
              <a:latin typeface="Verdana"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wrulds">
  <a:themeElements>
    <a:clrScheme name="wrulds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wruld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wrulds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wrulds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wrulds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wrulds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wruld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wruld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wruld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C:\WINDOWS\Application Data\Microsoft\Templates\wrulds.pot</Template>
  <TotalTime>1971</TotalTime>
  <Words>4224</Words>
  <Application>Microsoft Office PowerPoint</Application>
  <PresentationFormat>On-screen Show (4:3)</PresentationFormat>
  <Paragraphs>973</Paragraphs>
  <Slides>118</Slides>
  <Notes>118</Notes>
  <HiddenSlides>22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118</vt:i4>
      </vt:variant>
    </vt:vector>
  </HeadingPairs>
  <TitlesOfParts>
    <vt:vector size="120" baseType="lpstr">
      <vt:lpstr>wrulds</vt:lpstr>
      <vt:lpstr>Bitmap Image</vt:lpstr>
      <vt:lpstr>PowerPoint Presentation</vt:lpstr>
      <vt:lpstr>WORK-RELATED  UPPER LIMB DISORDERS (WRULDS)</vt:lpstr>
      <vt:lpstr>Your most important skill needed…</vt:lpstr>
      <vt:lpstr>PowerPoint Presentation</vt:lpstr>
      <vt:lpstr>Case study: Clinical signs</vt:lpstr>
      <vt:lpstr>Case study: Typical management</vt:lpstr>
      <vt:lpstr>Stupid…</vt:lpstr>
      <vt:lpstr>Work-related Upper Limb Disorder (WRULDs)</vt:lpstr>
      <vt:lpstr>Risk Factors</vt:lpstr>
      <vt:lpstr>Progression of disease I</vt:lpstr>
      <vt:lpstr>Progression of disease II</vt:lpstr>
      <vt:lpstr>State progression of disease III</vt:lpstr>
      <vt:lpstr>Historical Perspective I Alternative Names</vt:lpstr>
      <vt:lpstr>WRULDs</vt:lpstr>
      <vt:lpstr>Circular Instruction 180  What is covered by Circular Instruction 180 and what not?</vt:lpstr>
      <vt:lpstr>Circular Instruction 180  Occupational Disease  vs. Occupational Injury</vt:lpstr>
      <vt:lpstr>Circular Instruction 180  Compensation &amp; Prevention (COIDA &amp; OHSA/MHSA)</vt:lpstr>
      <vt:lpstr>Historical Perspective I</vt:lpstr>
      <vt:lpstr>Historical Perspective II</vt:lpstr>
      <vt:lpstr>Historical Perspective III</vt:lpstr>
      <vt:lpstr>Historical Perspective IV Alternative Names</vt:lpstr>
      <vt:lpstr>Historical Perspective V  OCD Epidemic (Japan) 1960 - 1980</vt:lpstr>
      <vt:lpstr>Historical Perspective VI  1964 Ministry of Labour Guidelines (Japan)</vt:lpstr>
      <vt:lpstr>Historical Perspective VII Mid 1980’s – Australian RSI Epidemic</vt:lpstr>
      <vt:lpstr>Historical Perspective VIII Telecom Australia 1981 - 1985</vt:lpstr>
      <vt:lpstr>Historical Perspective IX  RSI Definition</vt:lpstr>
      <vt:lpstr>Historical Perspective X  Who developed RSI?</vt:lpstr>
      <vt:lpstr>Historical Perspective XI  RSI controversy</vt:lpstr>
      <vt:lpstr>Historical Perspective XII  Demise of RSI</vt:lpstr>
      <vt:lpstr>Historical Perspective XIII  Supreme Court of Australia</vt:lpstr>
      <vt:lpstr>Historical Perspective XIV  Australian Hand Surgery Society Resolution (1985)</vt:lpstr>
      <vt:lpstr>WRULDs – Historical Perspective XV  Medical Journal of Australia (1986)</vt:lpstr>
      <vt:lpstr>Historical Perspective XVI  CTD Epidemic in USA (1990s)</vt:lpstr>
      <vt:lpstr>Historical Perspective XVII WRULD – UK &amp; Europe</vt:lpstr>
      <vt:lpstr>PowerPoint Presentation</vt:lpstr>
      <vt:lpstr>Cost of WRULDs II European Union</vt:lpstr>
      <vt:lpstr>Cost of WRULDs III South Africa</vt:lpstr>
      <vt:lpstr>Cost of WRULDs IV Direct &amp; indirect costs</vt:lpstr>
      <vt:lpstr>Cost of WRULDs V Prevention of WRULDs</vt:lpstr>
      <vt:lpstr>Cost of WRULDs VI Prevention of WRULDs</vt:lpstr>
      <vt:lpstr>Compensationism versus Preventionism</vt:lpstr>
      <vt:lpstr>Classification Types of WRULDS 1</vt:lpstr>
      <vt:lpstr>Classification Types of WRULDS 2</vt:lpstr>
      <vt:lpstr>Classification According to affect on specific tissue</vt:lpstr>
      <vt:lpstr>Classification  Tendon-related disorders I</vt:lpstr>
      <vt:lpstr>Classification  Tendon-related disorders II</vt:lpstr>
      <vt:lpstr>Classification  Tendon-related disorders III</vt:lpstr>
      <vt:lpstr>Classification  Tendon-related disorders IV</vt:lpstr>
      <vt:lpstr>Rx tendinosis compared with tendonitis</vt:lpstr>
      <vt:lpstr>Elbow Lateral Epicondylitis II</vt:lpstr>
      <vt:lpstr>Forearm, Wrist &amp; Fingers De Quervain’s Tenosynovitis II</vt:lpstr>
      <vt:lpstr>Forearm, Wrist &amp; Fingers De Quervain’s Tenosynovitis III</vt:lpstr>
      <vt:lpstr>Forearm, Wrist &amp; Fingers Trigger Finger / Thumb I</vt:lpstr>
      <vt:lpstr>Forearm, Wrist &amp; Fingers Trigger Finger / Thumb II</vt:lpstr>
      <vt:lpstr>Forearm, Wrist &amp; Fingers Flexor/Extensor tendinosis/tenosynovitis</vt:lpstr>
      <vt:lpstr>Classification  Nerve-Related Disorders I</vt:lpstr>
      <vt:lpstr>Classification  Nerve-Related Disorders II</vt:lpstr>
      <vt:lpstr>Classification  Nerve-Related Disorders III</vt:lpstr>
      <vt:lpstr>Forearm, Wrist &amp; Fingers Carpal Tunnel Syndrome II</vt:lpstr>
      <vt:lpstr>Classification  Bursa-related disorders</vt:lpstr>
      <vt:lpstr>Shoulder Rotator Cuff Syndrome I</vt:lpstr>
      <vt:lpstr>Shoulder Job activities and tasks typically associated with rotator cuff syndrome</vt:lpstr>
      <vt:lpstr>Classification  Blood-vessel disorders</vt:lpstr>
      <vt:lpstr>Classification  Other Disorders</vt:lpstr>
      <vt:lpstr>Shoulder Rotator Cuff Syndrome I </vt:lpstr>
      <vt:lpstr>Shoulder Rotator Cuff Syndrome III</vt:lpstr>
      <vt:lpstr>Shoulder Other work-related shoulder conditions</vt:lpstr>
      <vt:lpstr>Elbow Lateral Epicondylitis I</vt:lpstr>
      <vt:lpstr>Elbow  Medial Epicondylitis (“Golfer’s Elbow”) </vt:lpstr>
      <vt:lpstr>Elbow Cubital Tunnel Syndrome </vt:lpstr>
      <vt:lpstr>Forearm, Wrist &amp; Fingers  De Quervain’s Tenosynovitis I</vt:lpstr>
      <vt:lpstr>Forearm, Wrist &amp; Fingers De Quervain’s Tenosynovitis IV</vt:lpstr>
      <vt:lpstr>Forearm, Wrist &amp; Fingers De Quervain’s Tenosynovitis V</vt:lpstr>
      <vt:lpstr>Forearm, Wrist &amp; Fingers De Quervain’s Tenosynovitis VI</vt:lpstr>
      <vt:lpstr>Forearm, Wrist &amp; Fingers Carpal Tunnel Syndrome I</vt:lpstr>
      <vt:lpstr>Forearm, Wrist &amp; Fingers Carpal Tunnel Syndrome III</vt:lpstr>
      <vt:lpstr>Forearm, Wrist &amp; Fingers Carpal Tunnel Syndrome IV</vt:lpstr>
      <vt:lpstr>Forearm, Wrist &amp; Fingers Carpal Tunnel Syndrome V</vt:lpstr>
      <vt:lpstr>Forearm, Wrist &amp; Fingers Other work-related hand and wrist conditions</vt:lpstr>
      <vt:lpstr>Diagnosis Principles of diagnosis I</vt:lpstr>
      <vt:lpstr>Diagnosis Principles of diagnosis II</vt:lpstr>
      <vt:lpstr>PowerPoint Presentation</vt:lpstr>
      <vt:lpstr>Diagnosis Symptoms</vt:lpstr>
      <vt:lpstr>Diagnosis Clinical signs</vt:lpstr>
      <vt:lpstr>Diagnosis PLEASE NOTE THAT…</vt:lpstr>
      <vt:lpstr>Diagnosis State progression of disease I</vt:lpstr>
      <vt:lpstr>Diagnosis State progression of disease II</vt:lpstr>
      <vt:lpstr>Diagnosis State progression of disease III</vt:lpstr>
      <vt:lpstr>Diagnosis History of occupational exposure I</vt:lpstr>
      <vt:lpstr>Diagnosis Document physical exposure</vt:lpstr>
      <vt:lpstr>Diagnosis History of occupational exposure I</vt:lpstr>
      <vt:lpstr>Diagnosis History of occupational exposure II</vt:lpstr>
      <vt:lpstr>Diagnosis History of occupational exposure III</vt:lpstr>
      <vt:lpstr>Diagnosis History of occupational exposure IV</vt:lpstr>
      <vt:lpstr>Diagnosis History of occupational exposure V</vt:lpstr>
      <vt:lpstr>Diagnosis Special investigations</vt:lpstr>
      <vt:lpstr>Treatment Diagnosis of Tendinosis I </vt:lpstr>
      <vt:lpstr>Treatment Diagnosis of Tendinosis II</vt:lpstr>
      <vt:lpstr>Rx tendinosis compared with tendonitis</vt:lpstr>
      <vt:lpstr>Management Employee Education</vt:lpstr>
      <vt:lpstr>Management Anti-inflammatory Strategies </vt:lpstr>
      <vt:lpstr>Management Biokinetic and ergonomic strategies I</vt:lpstr>
      <vt:lpstr>Management Biokinetic and ergonomic strategies II</vt:lpstr>
      <vt:lpstr>Management Biokinetic and ergonomic strategies III</vt:lpstr>
      <vt:lpstr>Management Biokinetic and ergonomic strategies IV</vt:lpstr>
      <vt:lpstr>Management Psychology &amp; Surgery</vt:lpstr>
      <vt:lpstr>Treatment Coordinated effort</vt:lpstr>
      <vt:lpstr>Treatment  Algorithms</vt:lpstr>
      <vt:lpstr>Evaluation of Impairment</vt:lpstr>
      <vt:lpstr>Permanent impairment will be assessed after (I): </vt:lpstr>
      <vt:lpstr>Permanent impairment will be assessed after (II): </vt:lpstr>
      <vt:lpstr>Reporting to the Compensation Commissioner</vt:lpstr>
      <vt:lpstr>Reporting to the Compensation Commissioner</vt:lpstr>
      <vt:lpstr>Notification… </vt:lpstr>
      <vt:lpstr>Reporting to Labour / DME</vt:lpstr>
      <vt:lpstr>Reporting to Labour / DME</vt:lpstr>
      <vt:lpstr>Reporting to Labour / DME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Stefanus Snyman</dc:creator>
  <cp:lastModifiedBy>Nicole</cp:lastModifiedBy>
  <cp:revision>50</cp:revision>
  <cp:lastPrinted>2013-02-27T14:49:11Z</cp:lastPrinted>
  <dcterms:created xsi:type="dcterms:W3CDTF">2002-11-17T20:13:23Z</dcterms:created>
  <dcterms:modified xsi:type="dcterms:W3CDTF">2013-08-01T09:40:36Z</dcterms:modified>
</cp:coreProperties>
</file>