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8" r:id="rId3"/>
    <p:sldId id="301" r:id="rId4"/>
    <p:sldId id="354" r:id="rId5"/>
    <p:sldId id="357" r:id="rId6"/>
    <p:sldId id="358" r:id="rId7"/>
    <p:sldId id="304" r:id="rId8"/>
    <p:sldId id="396" r:id="rId9"/>
    <p:sldId id="305" r:id="rId10"/>
    <p:sldId id="306" r:id="rId11"/>
    <p:sldId id="308" r:id="rId12"/>
    <p:sldId id="338" r:id="rId13"/>
    <p:sldId id="339" r:id="rId14"/>
    <p:sldId id="340" r:id="rId15"/>
    <p:sldId id="341" r:id="rId16"/>
    <p:sldId id="347" r:id="rId17"/>
    <p:sldId id="310" r:id="rId18"/>
    <p:sldId id="311" r:id="rId19"/>
    <p:sldId id="361" r:id="rId20"/>
    <p:sldId id="362" r:id="rId21"/>
    <p:sldId id="363" r:id="rId22"/>
    <p:sldId id="350" r:id="rId23"/>
    <p:sldId id="365" r:id="rId24"/>
    <p:sldId id="366" r:id="rId25"/>
    <p:sldId id="313" r:id="rId26"/>
    <p:sldId id="336" r:id="rId27"/>
    <p:sldId id="316" r:id="rId28"/>
    <p:sldId id="317" r:id="rId29"/>
    <p:sldId id="397" r:id="rId30"/>
    <p:sldId id="398" r:id="rId31"/>
    <p:sldId id="399" r:id="rId32"/>
    <p:sldId id="400" r:id="rId33"/>
    <p:sldId id="324" r:id="rId34"/>
    <p:sldId id="326" r:id="rId35"/>
    <p:sldId id="327" r:id="rId36"/>
    <p:sldId id="328" r:id="rId37"/>
    <p:sldId id="382" r:id="rId38"/>
    <p:sldId id="367" r:id="rId39"/>
    <p:sldId id="368" r:id="rId40"/>
    <p:sldId id="369" r:id="rId41"/>
    <p:sldId id="371" r:id="rId42"/>
    <p:sldId id="374" r:id="rId43"/>
    <p:sldId id="375" r:id="rId44"/>
    <p:sldId id="377" r:id="rId45"/>
    <p:sldId id="404" r:id="rId46"/>
    <p:sldId id="402" r:id="rId47"/>
    <p:sldId id="403" r:id="rId48"/>
    <p:sldId id="401" r:id="rId49"/>
    <p:sldId id="383" r:id="rId50"/>
    <p:sldId id="300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0" autoAdjust="0"/>
    <p:restoredTop sz="94660"/>
  </p:normalViewPr>
  <p:slideViewPr>
    <p:cSldViewPr>
      <p:cViewPr varScale="1">
        <p:scale>
          <a:sx n="107" d="100"/>
          <a:sy n="107" d="100"/>
        </p:scale>
        <p:origin x="-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9E57E-C9DB-43FF-BC95-F8ADF50184D2}" type="datetimeFigureOut">
              <a:rPr lang="en-ZA" smtClean="0"/>
              <a:pPr/>
              <a:t>2011/05/11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471F8-DB56-41A3-9BAE-C7353D63C0EA}" type="slidenum">
              <a:rPr lang="en-ZA" smtClean="0"/>
              <a:pPr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137317"/>
            <a:ext cx="3786182" cy="79214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137317"/>
            <a:ext cx="3786182" cy="79214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137317"/>
            <a:ext cx="3786182" cy="79214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137317"/>
            <a:ext cx="3786182" cy="79214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137317"/>
            <a:ext cx="3786182" cy="79214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137317"/>
            <a:ext cx="3786182" cy="79214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137317"/>
            <a:ext cx="3786182" cy="79214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137317"/>
            <a:ext cx="3786182" cy="79214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AD79E-02E5-4088-B52C-30259CFF0D70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57958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en-US" sz="800" kern="1200" dirty="0" smtClean="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rPr>
              <a:t>Funded by: UCT Centre for Educational Technology (CET)</a:t>
            </a:r>
            <a:r>
              <a:rPr lang="en-US" sz="800" kern="1200" baseline="0" dirty="0" smtClean="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rPr>
              <a:t>                           </a:t>
            </a:r>
            <a:r>
              <a:rPr lang="en-US" sz="800" kern="1200" dirty="0" smtClean="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rPr>
              <a:t>Organised by Tom Sanya and Leon Coetzee</a:t>
            </a:r>
            <a:r>
              <a:rPr lang="en-US" sz="800" kern="1200" baseline="0" dirty="0" smtClean="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rPr>
              <a:t>                                                                   </a:t>
            </a:r>
            <a:r>
              <a:rPr lang="en-US" sz="800" kern="1200" dirty="0" smtClean="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rPr>
              <a:t>Produced by </a:t>
            </a:r>
            <a:r>
              <a:rPr lang="en-US" sz="800" kern="1200" dirty="0" err="1" smtClean="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rPr>
              <a:t>Salahuddeen</a:t>
            </a:r>
            <a:r>
              <a:rPr lang="en-US" sz="800" kern="1200" baseline="0" dirty="0" smtClean="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rPr>
              <a:t>Ahmad and </a:t>
            </a:r>
            <a:r>
              <a:rPr lang="en-US" sz="800" kern="1200" dirty="0" err="1" smtClean="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rPr>
              <a:t>Kithue</a:t>
            </a:r>
            <a:r>
              <a:rPr lang="en-US" sz="800" kern="1200" dirty="0" smtClean="0">
                <a:solidFill>
                  <a:schemeClr val="tx1"/>
                </a:solidFill>
                <a:latin typeface="Tw Cen MT" pitchFamily="34" charset="0"/>
                <a:ea typeface="+mn-ea"/>
                <a:cs typeface="+mn-cs"/>
              </a:rPr>
              <a:t> Masu</a:t>
            </a:r>
            <a:endParaRPr lang="en-US" sz="800" kern="1200" dirty="0">
              <a:solidFill>
                <a:schemeClr val="tx1"/>
              </a:solidFill>
              <a:latin typeface="Tw Cen MT" pitchFamily="34" charset="0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/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stor.org/stable/40004684?seq=1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204864"/>
            <a:ext cx="7772400" cy="1470025"/>
          </a:xfrm>
        </p:spPr>
        <p:txBody>
          <a:bodyPr>
            <a:normAutofit/>
          </a:bodyPr>
          <a:lstStyle/>
          <a:p>
            <a:r>
              <a:rPr lang="en-ZA" sz="3600" dirty="0" smtClean="0"/>
              <a:t>Fallingwater </a:t>
            </a:r>
            <a:r>
              <a:rPr lang="en-ZA" sz="3600" dirty="0" smtClean="0"/>
              <a:t>House </a:t>
            </a:r>
            <a:r>
              <a:rPr lang="en-ZA" sz="1800" dirty="0" smtClean="0"/>
              <a:t>(1935-1937)</a:t>
            </a:r>
            <a:endParaRPr lang="en-ZA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3372" y="3286124"/>
            <a:ext cx="6400800" cy="1752600"/>
          </a:xfrm>
        </p:spPr>
        <p:txBody>
          <a:bodyPr>
            <a:normAutofit/>
          </a:bodyPr>
          <a:lstStyle/>
          <a:p>
            <a:r>
              <a:rPr lang="en-ZA" sz="2000" dirty="0" smtClean="0"/>
              <a:t>Frank Lloyd Wright</a:t>
            </a:r>
            <a:endParaRPr lang="en-ZA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57224" y="257174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The construction of</a:t>
            </a: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00042"/>
            <a:ext cx="890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 smtClean="0"/>
              <a:t>Teaching Technology with Technology</a:t>
            </a:r>
            <a:r>
              <a:rPr lang="en-ZA" sz="1200" b="1" i="1" dirty="0" smtClean="0"/>
              <a:t>: </a:t>
            </a:r>
            <a:r>
              <a:rPr lang="en-ZA" sz="1200" i="1" dirty="0" smtClean="0"/>
              <a:t>A Project </a:t>
            </a:r>
            <a:r>
              <a:rPr lang="en-ZA" sz="1200" i="1" dirty="0" smtClean="0"/>
              <a:t>Conceptualised </a:t>
            </a:r>
            <a:r>
              <a:rPr lang="en-ZA" sz="1200" i="1" dirty="0" smtClean="0"/>
              <a:t>by </a:t>
            </a:r>
            <a:r>
              <a:rPr lang="en-ZA" sz="1200" b="1" dirty="0" smtClean="0"/>
              <a:t>Tom </a:t>
            </a:r>
            <a:r>
              <a:rPr lang="en-ZA" sz="1200" b="1" dirty="0" smtClean="0"/>
              <a:t>Sanya </a:t>
            </a:r>
            <a:r>
              <a:rPr lang="en-ZA" sz="1200" i="1" dirty="0" smtClean="0"/>
              <a:t>and Funded by the UCT </a:t>
            </a:r>
            <a:r>
              <a:rPr lang="en-ZA" sz="1200" dirty="0" smtClean="0"/>
              <a:t>Centre for Educational Technology</a:t>
            </a:r>
            <a:endParaRPr lang="en-ZA" sz="1200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357166"/>
            <a:ext cx="8639995" cy="605170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357166"/>
            <a:ext cx="8639994" cy="605170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39992" cy="605170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39992" cy="605170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39991" cy="605170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39991" cy="6051701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4" y="357166"/>
            <a:ext cx="8639986" cy="605169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39992" cy="605170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39991" cy="605170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39991" cy="6051701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0" y="357166"/>
            <a:ext cx="8639999" cy="6051707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357166"/>
            <a:ext cx="8639989" cy="6051701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357166"/>
            <a:ext cx="8639989" cy="60517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357166"/>
            <a:ext cx="8639989" cy="60517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4" y="357166"/>
            <a:ext cx="8639986" cy="605169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4" y="357166"/>
            <a:ext cx="8639986" cy="605169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357166"/>
            <a:ext cx="8639989" cy="6051701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4" y="357166"/>
            <a:ext cx="8639986" cy="605169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357166"/>
            <a:ext cx="8639988" cy="605169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4" y="357166"/>
            <a:ext cx="8639986" cy="605169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4" y="357166"/>
            <a:ext cx="8639986" cy="605169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0" y="357166"/>
            <a:ext cx="8639998" cy="6051707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4" y="357166"/>
            <a:ext cx="8639985" cy="605169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4" y="357166"/>
            <a:ext cx="8639985" cy="6051697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4" y="357166"/>
            <a:ext cx="8639984" cy="6051697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5" y="357166"/>
            <a:ext cx="8639982" cy="605169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5" y="357166"/>
            <a:ext cx="8639981" cy="605169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6" y="357166"/>
            <a:ext cx="8639979" cy="605169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6" y="357166"/>
            <a:ext cx="8639979" cy="605169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6" y="357166"/>
            <a:ext cx="8639978" cy="605169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6" y="357166"/>
            <a:ext cx="8639978" cy="605169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7" y="357166"/>
            <a:ext cx="8639976" cy="605169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357166"/>
            <a:ext cx="8639996" cy="605170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7" y="357166"/>
            <a:ext cx="8639976" cy="6051691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7" y="357166"/>
            <a:ext cx="8639975" cy="605169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8" y="357166"/>
            <a:ext cx="8639972" cy="605168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8" y="357166"/>
            <a:ext cx="8639972" cy="605168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8" y="357166"/>
            <a:ext cx="8639971" cy="6051687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125273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Fallingwater House was beset by moisture and structural problems from right after construction.</a:t>
            </a:r>
            <a:endParaRPr lang="en-US" sz="2800" dirty="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Structural problems </a:t>
            </a:r>
            <a:r>
              <a:rPr lang="en-US" sz="2000" dirty="0" smtClean="0"/>
              <a:t>(as assessed in 2001)</a:t>
            </a:r>
          </a:p>
          <a:p>
            <a:endParaRPr lang="en-US" dirty="0" smtClean="0"/>
          </a:p>
          <a:p>
            <a:pPr lvl="2"/>
            <a:r>
              <a:rPr lang="en-US" dirty="0" smtClean="0"/>
              <a:t>Sagging cantilevers  7” – danger of failure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Cracked beams (structurally flawed)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Rusted stair reinforcements</a:t>
            </a:r>
            <a:endParaRPr lang="en-ZA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Renovations (2001/2002)</a:t>
            </a:r>
          </a:p>
          <a:p>
            <a:r>
              <a:rPr lang="en-US" sz="2400" dirty="0" smtClean="0"/>
              <a:t>Re-waterproofing</a:t>
            </a:r>
          </a:p>
          <a:p>
            <a:r>
              <a:rPr lang="en-US" sz="2400" dirty="0" smtClean="0"/>
              <a:t>Post-tensioning of the cantilevers</a:t>
            </a:r>
          </a:p>
          <a:p>
            <a:r>
              <a:rPr lang="en-US" sz="2400" dirty="0" smtClean="0"/>
              <a:t>Extra plates welded to T-mullions</a:t>
            </a:r>
          </a:p>
          <a:p>
            <a:r>
              <a:rPr lang="en-US" sz="2400" dirty="0" smtClean="0"/>
              <a:t>Replacement of failed beams</a:t>
            </a:r>
          </a:p>
          <a:p>
            <a:r>
              <a:rPr lang="en-US" sz="2400" dirty="0" smtClean="0"/>
              <a:t>Reconstruction of external staircase with stainless steel </a:t>
            </a:r>
            <a:r>
              <a:rPr lang="en-US" sz="2400" dirty="0" smtClean="0"/>
              <a:t>reinforcements</a:t>
            </a:r>
          </a:p>
          <a:p>
            <a:endParaRPr lang="en-US" sz="1900" dirty="0" smtClean="0"/>
          </a:p>
          <a:p>
            <a:pPr>
              <a:buNone/>
            </a:pPr>
            <a:r>
              <a:rPr lang="en-US" sz="2000" dirty="0" smtClean="0"/>
              <a:t>All done very sensitively to maintain architectural </a:t>
            </a:r>
            <a:r>
              <a:rPr lang="en-US" sz="2000" dirty="0" smtClean="0"/>
              <a:t>character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400" dirty="0" smtClean="0"/>
              <a:t>See: </a:t>
            </a:r>
            <a:r>
              <a:rPr lang="en-ZA" sz="2400" dirty="0" smtClean="0">
                <a:hlinkClick r:id="rId2"/>
              </a:rPr>
              <a:t>http</a:t>
            </a:r>
            <a:r>
              <a:rPr lang="en-ZA" sz="2400" dirty="0" smtClean="0">
                <a:hlinkClick r:id="rId2"/>
              </a:rPr>
              <a:t>://www.jstor.org/stable/40004684?seq=1</a:t>
            </a:r>
            <a:endParaRPr lang="en-US" sz="2400" dirty="0" smtClean="0"/>
          </a:p>
          <a:p>
            <a:endParaRPr lang="en-US" dirty="0" smtClean="0"/>
          </a:p>
          <a:p>
            <a:endParaRPr lang="en-ZA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9144000" cy="3591272"/>
          </a:xfrm>
        </p:spPr>
        <p:txBody>
          <a:bodyPr>
            <a:normAutofit fontScale="90000"/>
          </a:bodyPr>
          <a:lstStyle/>
          <a:p>
            <a:pPr algn="l"/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dirty="0" smtClean="0"/>
              <a:t>Up to 45 more interesting details (not shown in this presentation) were produced as part of this project </a:t>
            </a: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>Disclaimer</a:t>
            </a:r>
            <a:r>
              <a:rPr lang="en-ZA" sz="1800" b="1" dirty="0" smtClean="0"/>
              <a:t>: </a:t>
            </a:r>
            <a:r>
              <a:rPr lang="en-ZA" sz="1800" b="1" dirty="0" smtClean="0"/>
              <a:t>the </a:t>
            </a:r>
            <a:r>
              <a:rPr lang="en-ZA" sz="1800" dirty="0" smtClean="0"/>
              <a:t>veracity </a:t>
            </a:r>
            <a:r>
              <a:rPr lang="en-ZA" sz="1800" dirty="0" smtClean="0"/>
              <a:t>of information herein is not guaranteed. This is still a work in </a:t>
            </a:r>
            <a:r>
              <a:rPr lang="en-ZA" sz="1800" dirty="0" smtClean="0"/>
              <a:t>progress</a:t>
            </a:r>
            <a:br>
              <a:rPr lang="en-ZA" sz="1800" dirty="0" smtClean="0"/>
            </a:br>
            <a:r>
              <a:rPr lang="en-ZA" sz="1800" dirty="0" smtClean="0"/>
              <a:t/>
            </a:r>
            <a:br>
              <a:rPr lang="en-ZA" sz="1800" dirty="0" smtClean="0"/>
            </a:br>
            <a:r>
              <a:rPr lang="en-ZA" sz="1800" dirty="0" smtClean="0"/>
              <a:t/>
            </a:r>
            <a:br>
              <a:rPr lang="en-ZA" sz="1800" dirty="0" smtClean="0"/>
            </a:br>
            <a:r>
              <a:rPr lang="en-ZA" sz="1800" dirty="0" smtClean="0"/>
              <a:t/>
            </a:r>
            <a:br>
              <a:rPr lang="en-ZA" sz="1800" dirty="0" smtClean="0"/>
            </a:br>
            <a:r>
              <a:rPr lang="en-ZA" sz="1300" dirty="0" smtClean="0"/>
              <a:t>For your consideration: some sources refer to the floor slab as an inverted structural-T system (not waffle slab as is the case here).</a:t>
            </a: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800" b="1" dirty="0" smtClean="0"/>
              <a:t>More information:      </a:t>
            </a:r>
            <a:r>
              <a:rPr lang="en-ZA" sz="1800" dirty="0" smtClean="0"/>
              <a:t>Tom Sanya       Leon Coetzee      Sal Ahmad           Kit </a:t>
            </a:r>
            <a:r>
              <a:rPr lang="en-ZA" sz="1800" dirty="0" err="1" smtClean="0"/>
              <a:t>Masu</a:t>
            </a:r>
            <a:r>
              <a:rPr lang="en-ZA" sz="1800" dirty="0" smtClean="0"/>
              <a:t/>
            </a:r>
            <a:br>
              <a:rPr lang="en-ZA" sz="1800" dirty="0" smtClean="0"/>
            </a:br>
            <a:endParaRPr lang="en-ZA" sz="1800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6" y="357166"/>
            <a:ext cx="8639978" cy="605169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357166"/>
            <a:ext cx="8639995" cy="605170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9144000" cy="3591272"/>
          </a:xfrm>
        </p:spPr>
        <p:txBody>
          <a:bodyPr>
            <a:normAutofit fontScale="90000"/>
          </a:bodyPr>
          <a:lstStyle/>
          <a:p>
            <a:pPr algn="l"/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dirty="0" smtClean="0"/>
              <a:t>Up to </a:t>
            </a:r>
            <a:r>
              <a:rPr lang="en-ZA" sz="1800" b="1" dirty="0" smtClean="0"/>
              <a:t>45 more interesting details </a:t>
            </a:r>
            <a:r>
              <a:rPr lang="en-ZA" sz="1800" dirty="0" smtClean="0"/>
              <a:t>(not shown in this presentation) were produced as part of this project </a:t>
            </a: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/>
            </a:r>
            <a:br>
              <a:rPr lang="en-ZA" sz="1800" b="1" dirty="0" smtClean="0"/>
            </a:br>
            <a:r>
              <a:rPr lang="en-ZA" sz="1800" b="1" dirty="0" smtClean="0"/>
              <a:t>Disclaimer</a:t>
            </a:r>
            <a:r>
              <a:rPr lang="en-ZA" sz="1800" b="1" dirty="0" smtClean="0"/>
              <a:t>: </a:t>
            </a:r>
            <a:r>
              <a:rPr lang="en-ZA" sz="1800" dirty="0" smtClean="0"/>
              <a:t>veracity of information herein is not guaranteed. This is still a work in progress</a:t>
            </a: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400" dirty="0" smtClean="0"/>
              <a:t/>
            </a:r>
            <a:br>
              <a:rPr lang="en-ZA" sz="1400" dirty="0" smtClean="0"/>
            </a:br>
            <a:r>
              <a:rPr lang="en-ZA" sz="1800" b="1" dirty="0" smtClean="0"/>
              <a:t>More information:      </a:t>
            </a:r>
            <a:r>
              <a:rPr lang="en-ZA" sz="1800" dirty="0" smtClean="0"/>
              <a:t>Tom Sanya       Leon Coetzee      Sal Ahmad           Kit </a:t>
            </a:r>
            <a:r>
              <a:rPr lang="en-ZA" sz="1800" dirty="0" err="1" smtClean="0"/>
              <a:t>Masu</a:t>
            </a:r>
            <a:r>
              <a:rPr lang="en-ZA" sz="1800" dirty="0" smtClean="0"/>
              <a:t/>
            </a:r>
            <a:br>
              <a:rPr lang="en-ZA" sz="1800" dirty="0" smtClean="0"/>
            </a:br>
            <a:endParaRPr lang="en-ZA" sz="1800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357166"/>
            <a:ext cx="8639994" cy="605170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357166"/>
            <a:ext cx="8639996" cy="605170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39991" cy="6051701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357166"/>
            <a:ext cx="8639995" cy="605170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110</Words>
  <Application>Microsoft Office PowerPoint</Application>
  <PresentationFormat>On-screen Show (4:3)</PresentationFormat>
  <Paragraphs>24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Fallingwater House (1935-1937)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  Up to 45 more interesting details (not shown in this presentation) were produced as part of this project       Disclaimer: the veracity of information herein is not guaranteed. This is still a work in progress    For your consideration: some sources refer to the floor slab as an inverted structural-T system (not waffle slab as is the case here).       More information:      Tom Sanya       Leon Coetzee      Sal Ahmad           Kit Masu </vt:lpstr>
      <vt:lpstr>Slide 49</vt:lpstr>
      <vt:lpstr>  Up to 45 more interesting details (not shown in this presentation) were produced as part of this project       Disclaimer: veracity of information herein is not guaranteed. This is still a work in progress       More information:      Tom Sanya       Leon Coetzee      Sal Ahmad           Kit Masu </vt:lpstr>
    </vt:vector>
  </TitlesOfParts>
  <Company>University of Cape Town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Studentsetup</dc:creator>
  <cp:lastModifiedBy>T0018192</cp:lastModifiedBy>
  <cp:revision>227</cp:revision>
  <dcterms:created xsi:type="dcterms:W3CDTF">2010-08-05T10:02:08Z</dcterms:created>
  <dcterms:modified xsi:type="dcterms:W3CDTF">2011-05-11T16:10:39Z</dcterms:modified>
</cp:coreProperties>
</file>