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sldIdLst>
    <p:sldId id="256" r:id="rId2"/>
    <p:sldId id="305" r:id="rId3"/>
    <p:sldId id="272" r:id="rId4"/>
    <p:sldId id="279" r:id="rId5"/>
    <p:sldId id="278" r:id="rId6"/>
    <p:sldId id="286" r:id="rId7"/>
    <p:sldId id="280" r:id="rId8"/>
    <p:sldId id="283" r:id="rId9"/>
    <p:sldId id="284" r:id="rId10"/>
    <p:sldId id="257" r:id="rId11"/>
    <p:sldId id="258" r:id="rId12"/>
    <p:sldId id="285" r:id="rId13"/>
    <p:sldId id="260" r:id="rId14"/>
    <p:sldId id="267" r:id="rId15"/>
    <p:sldId id="288" r:id="rId16"/>
    <p:sldId id="287" r:id="rId17"/>
    <p:sldId id="299" r:id="rId18"/>
    <p:sldId id="300" r:id="rId19"/>
    <p:sldId id="301" r:id="rId20"/>
    <p:sldId id="289" r:id="rId21"/>
    <p:sldId id="290" r:id="rId22"/>
    <p:sldId id="291" r:id="rId23"/>
    <p:sldId id="297" r:id="rId24"/>
    <p:sldId id="303" r:id="rId25"/>
    <p:sldId id="293" r:id="rId26"/>
    <p:sldId id="294" r:id="rId27"/>
    <p:sldId id="302" r:id="rId28"/>
    <p:sldId id="307" r:id="rId29"/>
    <p:sldId id="296" r:id="rId30"/>
    <p:sldId id="295" r:id="rId31"/>
    <p:sldId id="304" r:id="rId32"/>
    <p:sldId id="308" r:id="rId33"/>
    <p:sldId id="30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91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AEE1F-0233-45C2-BC37-58A5AD8443CF}" type="datetimeFigureOut">
              <a:rPr lang="en-US" smtClean="0"/>
              <a:pPr/>
              <a:t>2/12/2010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AB7B7-22A4-47EB-8343-9B7471639B28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85D7EDE-2927-4C75-8F27-34D57D1FCE3B}" type="datetimeFigureOut">
              <a:rPr lang="en-US" smtClean="0"/>
              <a:pPr/>
              <a:t>2/12/2010</a:t>
            </a:fld>
            <a:endParaRPr lang="en-Z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Z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7B6D34-85B2-49B2-BA30-1811A1056682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5D7EDE-2927-4C75-8F27-34D57D1FCE3B}" type="datetimeFigureOut">
              <a:rPr lang="en-US" smtClean="0"/>
              <a:pPr/>
              <a:t>2/12/2010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7B6D34-85B2-49B2-BA30-1811A1056682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5D7EDE-2927-4C75-8F27-34D57D1FCE3B}" type="datetimeFigureOut">
              <a:rPr lang="en-US" smtClean="0"/>
              <a:pPr/>
              <a:t>2/12/2010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7B6D34-85B2-49B2-BA30-1811A1056682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5D7EDE-2927-4C75-8F27-34D57D1FCE3B}" type="datetimeFigureOut">
              <a:rPr lang="en-US" smtClean="0"/>
              <a:pPr/>
              <a:t>2/12/2010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978142" cy="365125"/>
          </a:xfrm>
        </p:spPr>
        <p:txBody>
          <a:bodyPr/>
          <a:lstStyle>
            <a:extLst/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7B6D34-85B2-49B2-BA30-1811A1056682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5D7EDE-2927-4C75-8F27-34D57D1FCE3B}" type="datetimeFigureOut">
              <a:rPr lang="en-US" smtClean="0"/>
              <a:pPr/>
              <a:t>2/12/2010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7B6D34-85B2-49B2-BA30-1811A1056682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5D7EDE-2927-4C75-8F27-34D57D1FCE3B}" type="datetimeFigureOut">
              <a:rPr lang="en-US" smtClean="0"/>
              <a:pPr/>
              <a:t>2/12/2010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7B6D34-85B2-49B2-BA30-1811A1056682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5D7EDE-2927-4C75-8F27-34D57D1FCE3B}" type="datetimeFigureOut">
              <a:rPr lang="en-US" smtClean="0"/>
              <a:pPr/>
              <a:t>2/12/2010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7B6D34-85B2-49B2-BA30-1811A1056682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5D7EDE-2927-4C75-8F27-34D57D1FCE3B}" type="datetimeFigureOut">
              <a:rPr lang="en-US" smtClean="0"/>
              <a:pPr/>
              <a:t>2/12/2010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7B6D34-85B2-49B2-BA30-1811A1056682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5D7EDE-2927-4C75-8F27-34D57D1FCE3B}" type="datetimeFigureOut">
              <a:rPr lang="en-US" smtClean="0"/>
              <a:pPr/>
              <a:t>2/12/2010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7B6D34-85B2-49B2-BA30-1811A1056682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85D7EDE-2927-4C75-8F27-34D57D1FCE3B}" type="datetimeFigureOut">
              <a:rPr lang="en-US" smtClean="0"/>
              <a:pPr/>
              <a:t>2/12/2010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7B6D34-85B2-49B2-BA30-1811A1056682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85D7EDE-2927-4C75-8F27-34D57D1FCE3B}" type="datetimeFigureOut">
              <a:rPr lang="en-US" smtClean="0"/>
              <a:pPr/>
              <a:t>2/12/2010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7B6D34-85B2-49B2-BA30-1811A1056682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85D7EDE-2927-4C75-8F27-34D57D1FCE3B}" type="datetimeFigureOut">
              <a:rPr lang="en-US" smtClean="0"/>
              <a:pPr/>
              <a:t>2/12/2010</a:t>
            </a:fld>
            <a:endParaRPr lang="en-Z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Z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47B6D34-85B2-49B2-BA30-1811A1056682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en.wikipedia.org/wiki/File:Ashley2006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643050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is an intervention not in the child’s best interests?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3786190"/>
            <a:ext cx="7772400" cy="1317591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</a:pPr>
            <a:r>
              <a:rPr lang="en-ZA" dirty="0" smtClean="0"/>
              <a:t>Sharon Kling</a:t>
            </a:r>
          </a:p>
          <a:p>
            <a:pPr algn="ctr">
              <a:lnSpc>
                <a:spcPct val="90000"/>
              </a:lnSpc>
            </a:pPr>
            <a:r>
              <a:rPr lang="en-US" sz="2200" dirty="0" smtClean="0"/>
              <a:t>Department of </a:t>
            </a:r>
            <a:r>
              <a:rPr lang="en-US" sz="2200" dirty="0" err="1" smtClean="0"/>
              <a:t>Paediatrics</a:t>
            </a:r>
            <a:r>
              <a:rPr lang="en-US" sz="2200" dirty="0" smtClean="0"/>
              <a:t> and Child Health </a:t>
            </a:r>
            <a:br>
              <a:rPr lang="en-US" sz="2200" dirty="0" smtClean="0"/>
            </a:br>
            <a:r>
              <a:rPr lang="en-US" sz="2200" dirty="0" smtClean="0"/>
              <a:t>Tygerberg Children’s Hospital and </a:t>
            </a:r>
            <a:br>
              <a:rPr lang="en-US" sz="2200" dirty="0" smtClean="0"/>
            </a:br>
            <a:r>
              <a:rPr lang="en-US" sz="2200" dirty="0" smtClean="0"/>
              <a:t>Stellenbosch University</a:t>
            </a:r>
            <a:endParaRPr lang="en-ZA" sz="2200" dirty="0" smtClean="0"/>
          </a:p>
          <a:p>
            <a:endParaRPr lang="en-ZA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0" y="5391150"/>
          <a:ext cx="1277938" cy="1466850"/>
        </p:xfrm>
        <a:graphic>
          <a:graphicData uri="http://schemas.openxmlformats.org/presentationml/2006/ole">
            <p:oleObj spid="_x0000_s1026" name="Photo Editor Photo" r:id="rId3" imgW="1542857" imgH="1771429" progId="">
              <p:embed/>
            </p:oleObj>
          </a:graphicData>
        </a:graphic>
      </p:graphicFrame>
      <p:pic>
        <p:nvPicPr>
          <p:cNvPr id="5" name="Picture 5" descr="Tie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3325" y="5303838"/>
            <a:ext cx="159067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785786" y="2017713"/>
            <a:ext cx="8169302" cy="4459287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/>
              <a:t>The amount of suffering and the potential for </a:t>
            </a:r>
            <a:r>
              <a:rPr lang="en-US" sz="2800" dirty="0" smtClean="0"/>
              <a:t>relief of that suffering</a:t>
            </a:r>
            <a:endParaRPr lang="en-US" sz="2800" dirty="0"/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/>
              <a:t>The severity of dysfunction and the potential for restoration of function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/>
              <a:t>The expected duration of life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/>
              <a:t>The potential for personal satisfaction and enjoyment of life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/>
              <a:t>The possibility of developing a capacity for self-determination</a:t>
            </a:r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4" y="6215082"/>
            <a:ext cx="3357586" cy="365125"/>
          </a:xfrm>
        </p:spPr>
        <p:txBody>
          <a:bodyPr/>
          <a:lstStyle/>
          <a:p>
            <a:r>
              <a:rPr lang="en-GB" sz="1400" dirty="0"/>
              <a:t>President's Commission, USA, 1983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04813"/>
            <a:ext cx="7900987" cy="1355725"/>
          </a:xfrm>
        </p:spPr>
        <p:txBody>
          <a:bodyPr>
            <a:normAutofit/>
          </a:bodyPr>
          <a:lstStyle/>
          <a:p>
            <a:r>
              <a:rPr lang="en-US"/>
              <a:t>Is the treatment in the child’s best interests? Assess: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403350" y="2071678"/>
            <a:ext cx="6800850" cy="3949710"/>
          </a:xfrm>
        </p:spPr>
        <p:txBody>
          <a:bodyPr/>
          <a:lstStyle/>
          <a:p>
            <a:r>
              <a:rPr lang="en-US" sz="2800" b="1" dirty="0"/>
              <a:t>Clearly </a:t>
            </a:r>
            <a:r>
              <a:rPr lang="en-US" sz="2800" b="1" dirty="0" smtClean="0"/>
              <a:t>beneficial</a:t>
            </a:r>
            <a:r>
              <a:rPr lang="en-US" sz="2800" dirty="0" smtClean="0"/>
              <a:t>: continue therapy</a:t>
            </a:r>
            <a:endParaRPr lang="en-US" sz="2800" dirty="0"/>
          </a:p>
          <a:p>
            <a:endParaRPr lang="en-US" sz="2800" dirty="0"/>
          </a:p>
          <a:p>
            <a:r>
              <a:rPr lang="en-US" sz="2800" b="1" dirty="0"/>
              <a:t>Ambiguous or uncertain</a:t>
            </a:r>
          </a:p>
          <a:p>
            <a:endParaRPr lang="en-US" sz="2800" dirty="0"/>
          </a:p>
          <a:p>
            <a:r>
              <a:rPr lang="en-US" sz="2800" b="1" dirty="0" smtClean="0"/>
              <a:t>Futile</a:t>
            </a:r>
            <a:r>
              <a:rPr lang="en-US" sz="2800" dirty="0" smtClean="0"/>
              <a:t>: discontinue life-supportive or burdensome therapy, institute palliative care</a:t>
            </a:r>
            <a:endParaRPr lang="en-US" sz="2800" dirty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215082"/>
            <a:ext cx="3620952" cy="365125"/>
          </a:xfrm>
        </p:spPr>
        <p:txBody>
          <a:bodyPr/>
          <a:lstStyle/>
          <a:p>
            <a:r>
              <a:rPr lang="en-GB" sz="1400" dirty="0"/>
              <a:t>President's Commission, USA, 1983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of Therapy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may parents’ decisions be overridden?</a:t>
            </a:r>
            <a:endParaRPr lang="en-GB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017713"/>
            <a:ext cx="7964488" cy="4114800"/>
          </a:xfrm>
        </p:spPr>
        <p:txBody>
          <a:bodyPr/>
          <a:lstStyle/>
          <a:p>
            <a:r>
              <a:rPr lang="en-US" sz="2800" dirty="0"/>
              <a:t>When therapy is clearly beneficial, parents may not deny therapy </a:t>
            </a:r>
            <a:r>
              <a:rPr lang="en-US" sz="2800" dirty="0" smtClean="0"/>
              <a:t>(e.g., religious beliefs and blood transfusion)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Withholding life-sustaining therapy from handicapped infants where it is medically indicated (Baby Doe </a:t>
            </a:r>
            <a:r>
              <a:rPr lang="en-US" sz="2800" dirty="0" smtClean="0"/>
              <a:t>Rule – surgery for duodenal </a:t>
            </a:r>
            <a:r>
              <a:rPr lang="en-US" sz="2800" dirty="0" err="1" smtClean="0"/>
              <a:t>atresia</a:t>
            </a:r>
            <a:r>
              <a:rPr lang="en-US" sz="2800" dirty="0" smtClean="0"/>
              <a:t> withheld in baby with </a:t>
            </a:r>
            <a:r>
              <a:rPr lang="en-US" sz="2800" dirty="0" err="1" smtClean="0"/>
              <a:t>Trisomy</a:t>
            </a:r>
            <a:r>
              <a:rPr lang="en-US" sz="2800" dirty="0" smtClean="0"/>
              <a:t> 21) </a:t>
            </a:r>
            <a:endParaRPr lang="en-US" sz="2800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857224" y="1571612"/>
            <a:ext cx="8097864" cy="4829189"/>
          </a:xfrm>
        </p:spPr>
        <p:txBody>
          <a:bodyPr>
            <a:normAutofit/>
          </a:bodyPr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sz="2800" dirty="0"/>
              <a:t>Is the treatment medically indicated?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 dirty="0"/>
              <a:t>Respect for patient </a:t>
            </a:r>
            <a:r>
              <a:rPr lang="en-US" sz="2800" dirty="0" smtClean="0"/>
              <a:t>(parents’) autonomy</a:t>
            </a:r>
            <a:endParaRPr lang="en-US" sz="2800" dirty="0"/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 dirty="0"/>
              <a:t>What is in the patient’s best interests?</a:t>
            </a:r>
          </a:p>
          <a:p>
            <a:pPr marL="990600" lvl="1" indent="-533400"/>
            <a:r>
              <a:rPr lang="en-US" sz="2800" dirty="0"/>
              <a:t>Wishes of relatives secondary to patient’s own best interests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 dirty="0"/>
              <a:t>External factors</a:t>
            </a:r>
          </a:p>
          <a:p>
            <a:pPr marL="990600" lvl="1" indent="-533400"/>
            <a:r>
              <a:rPr lang="en-US" sz="2800" dirty="0"/>
              <a:t>Impact of decisions on relatives</a:t>
            </a:r>
          </a:p>
          <a:p>
            <a:pPr marL="990600" lvl="1" indent="-533400"/>
            <a:r>
              <a:rPr lang="en-US" sz="2800" dirty="0"/>
              <a:t>Resource allocation issues</a:t>
            </a:r>
            <a:endParaRPr lang="en-GB" sz="2800" dirty="0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Resolving difficult choices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57224" y="1785926"/>
            <a:ext cx="7974039" cy="4500594"/>
          </a:xfrm>
        </p:spPr>
        <p:txBody>
          <a:bodyPr>
            <a:normAutofit/>
          </a:bodyPr>
          <a:lstStyle/>
          <a:p>
            <a:r>
              <a:rPr lang="en-US" sz="2800" dirty="0"/>
              <a:t>First, </a:t>
            </a:r>
            <a:r>
              <a:rPr lang="en-US" sz="2800" b="1" dirty="0"/>
              <a:t>do no harm (non-maleficence)! </a:t>
            </a:r>
            <a:endParaRPr lang="en-US" sz="2800" b="1" dirty="0" smtClean="0"/>
          </a:p>
          <a:p>
            <a:pPr lvl="1"/>
            <a:r>
              <a:rPr lang="en-US" sz="2600" dirty="0" smtClean="0"/>
              <a:t>Do not subject patients to treatment that cannot benefit them or that burden them</a:t>
            </a:r>
          </a:p>
          <a:p>
            <a:pPr lvl="1"/>
            <a:r>
              <a:rPr lang="en-US" sz="2600" dirty="0" smtClean="0"/>
              <a:t>Over-treatment can harm patients</a:t>
            </a:r>
            <a:endParaRPr lang="en-US" sz="2600" dirty="0"/>
          </a:p>
          <a:p>
            <a:endParaRPr lang="en-US" sz="2800" dirty="0" smtClean="0"/>
          </a:p>
          <a:p>
            <a:r>
              <a:rPr lang="en-US" sz="2800" b="1" dirty="0" smtClean="0"/>
              <a:t>Do </a:t>
            </a:r>
            <a:r>
              <a:rPr lang="en-US" sz="2800" b="1" dirty="0"/>
              <a:t>good (beneficence)</a:t>
            </a:r>
            <a:r>
              <a:rPr lang="en-US" sz="2800" dirty="0"/>
              <a:t> in order to seek the best </a:t>
            </a:r>
            <a:r>
              <a:rPr lang="en-US" sz="2800" dirty="0" smtClean="0"/>
              <a:t>interests </a:t>
            </a:r>
            <a:r>
              <a:rPr lang="en-US" sz="2800" dirty="0"/>
              <a:t>of the </a:t>
            </a:r>
            <a:r>
              <a:rPr lang="en-US" sz="2800" dirty="0" smtClean="0"/>
              <a:t>patient </a:t>
            </a:r>
            <a:r>
              <a:rPr lang="en-GB" sz="2800" dirty="0"/>
              <a:t>	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What are the guidelines for decision-making?</a:t>
            </a:r>
            <a:endParaRPr lang="en-GB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0174"/>
            <a:ext cx="7772400" cy="24288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When is an intervention not in the child’s best interests?</a:t>
            </a:r>
            <a:br>
              <a:rPr lang="en-US" dirty="0" smtClean="0"/>
            </a:br>
            <a:r>
              <a:rPr lang="en-US" dirty="0" smtClean="0"/>
              <a:t>Case studies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Story in </a:t>
            </a:r>
            <a:r>
              <a:rPr lang="en-US" sz="2800" i="1" dirty="0" smtClean="0"/>
              <a:t>Los Angeles Times</a:t>
            </a:r>
            <a:r>
              <a:rPr lang="en-US" sz="2800" dirty="0" smtClean="0"/>
              <a:t> 3 January 2007</a:t>
            </a:r>
          </a:p>
          <a:p>
            <a:r>
              <a:rPr lang="en-US" sz="2800" dirty="0" smtClean="0"/>
              <a:t>Ashley X, aged 9 years (born 1997), from Seattle</a:t>
            </a:r>
          </a:p>
          <a:p>
            <a:r>
              <a:rPr lang="en-US" sz="2800" dirty="0" smtClean="0"/>
              <a:t>Born with static encephalopathy – unable to walk, talk, eat, sit, roll over</a:t>
            </a:r>
          </a:p>
          <a:p>
            <a:r>
              <a:rPr lang="en-US" sz="2800" dirty="0" smtClean="0"/>
              <a:t>Developmentally at 3 month level, no prospect of improvement</a:t>
            </a:r>
          </a:p>
          <a:p>
            <a:r>
              <a:rPr lang="en-US" sz="2800" dirty="0" smtClean="0"/>
              <a:t>In 2004, Ashley’s parents and doctors at Seattle Children’s Hospital devised the “Ashley Treatment”</a:t>
            </a:r>
            <a:endParaRPr lang="en-ZA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Ashley Treatment</a:t>
            </a:r>
            <a:endParaRPr lang="en-ZA" dirty="0"/>
          </a:p>
        </p:txBody>
      </p:sp>
      <p:pic>
        <p:nvPicPr>
          <p:cNvPr id="24578" name="Picture 2" descr="http://upload.wikimedia.org/wikipedia/en/thumb/f/f1/Ashley2006.jpg/200px-Ashley200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89273"/>
            <a:ext cx="2143140" cy="1607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441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://pillowangel.org/AT%20Summ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958" y="0"/>
            <a:ext cx="881743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3.bp.blogspot.com/_WYjBARlQnps/RaBdeCZkT3I/AAAAAAAAAD0/yvs9caFDZ98/s400/Ashley_19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2857500" cy="3048000"/>
          </a:xfrm>
          <a:prstGeom prst="rect">
            <a:avLst/>
          </a:prstGeom>
          <a:noFill/>
        </p:spPr>
      </p:pic>
      <p:pic>
        <p:nvPicPr>
          <p:cNvPr id="40964" name="Picture 4" descr="http://1.bp.blogspot.com/_WYjBARlQnps/RaBdeiZkT4I/AAAAAAAAAD8/5hrOWkUyAo8/s400/Ashley_2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0"/>
            <a:ext cx="3077328" cy="3000396"/>
          </a:xfrm>
          <a:prstGeom prst="rect">
            <a:avLst/>
          </a:prstGeom>
          <a:noFill/>
        </p:spPr>
      </p:pic>
      <p:pic>
        <p:nvPicPr>
          <p:cNvPr id="40966" name="Picture 6" descr="http://1.bp.blogspot.com/_WYjBARlQnps/RaBdeiZkT5I/AAAAAAAAAEE/FInQX3tVcxQ/s400/Ashley_Ba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24250"/>
            <a:ext cx="3571875" cy="3333750"/>
          </a:xfrm>
          <a:prstGeom prst="rect">
            <a:avLst/>
          </a:prstGeom>
          <a:noFill/>
        </p:spPr>
      </p:pic>
      <p:pic>
        <p:nvPicPr>
          <p:cNvPr id="40968" name="Picture 8" descr="http://i.l.cnn.net/cnn/2008/HEALTH/conditions/03/12/pillow.angel/art.pillow.angel.0308.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214686"/>
            <a:ext cx="4210060" cy="3157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 smtClean="0"/>
              <a:t>Standards for decision-making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The “best interests” standard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Guidelines for decision-making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Case studies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Conclusion</a:t>
            </a:r>
          </a:p>
          <a:p>
            <a:endParaRPr lang="en-US" dirty="0" smtClean="0"/>
          </a:p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Presentation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4282" y="1481328"/>
            <a:ext cx="8786874" cy="4525963"/>
          </a:xfrm>
        </p:spPr>
        <p:txBody>
          <a:bodyPr/>
          <a:lstStyle/>
          <a:p>
            <a:r>
              <a:rPr lang="en-US" dirty="0" smtClean="0"/>
              <a:t>The “Ashley Treatment”: </a:t>
            </a:r>
          </a:p>
          <a:p>
            <a:pPr lvl="1"/>
            <a:r>
              <a:rPr lang="en-US" sz="2600" dirty="0" smtClean="0"/>
              <a:t>High dose </a:t>
            </a:r>
            <a:r>
              <a:rPr lang="en-US" sz="2600" dirty="0" err="1" smtClean="0"/>
              <a:t>oestrogen</a:t>
            </a:r>
            <a:r>
              <a:rPr lang="en-US" sz="2600" dirty="0" smtClean="0"/>
              <a:t> therapy to stunt her growth</a:t>
            </a:r>
          </a:p>
          <a:p>
            <a:pPr lvl="1"/>
            <a:r>
              <a:rPr lang="en-US" sz="2600" dirty="0" smtClean="0"/>
              <a:t>Hysterectomy to “prevent menstrual discomfort”</a:t>
            </a:r>
          </a:p>
          <a:p>
            <a:pPr lvl="1"/>
            <a:r>
              <a:rPr lang="en-US" sz="2600" dirty="0" smtClean="0"/>
              <a:t>Removal of breast buds to limit breast growth</a:t>
            </a:r>
          </a:p>
          <a:p>
            <a:r>
              <a:rPr lang="en-US" dirty="0" smtClean="0"/>
              <a:t>To “improve our daughter’s quality of life and not to convenience her caregivers”</a:t>
            </a:r>
          </a:p>
          <a:p>
            <a:r>
              <a:rPr lang="en-US" dirty="0" smtClean="0"/>
              <a:t>Were these treatments in Ashley’s best interests?</a:t>
            </a:r>
          </a:p>
          <a:p>
            <a:pPr lvl="1"/>
            <a:r>
              <a:rPr lang="en-US" sz="2600" dirty="0" smtClean="0"/>
              <a:t>Was she treated with dignity and respect?</a:t>
            </a:r>
          </a:p>
          <a:p>
            <a:pPr lvl="1"/>
            <a:r>
              <a:rPr lang="en-US" sz="2600" dirty="0" smtClean="0"/>
              <a:t>Would these interventions improve her quality of life?</a:t>
            </a:r>
            <a:endParaRPr lang="en-ZA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Ashley Treatment 2</a:t>
            </a: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Hastings Center Report Mar/Apr 2007</a:t>
            </a:r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20" y="1481328"/>
            <a:ext cx="840108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Keeping Ashley small will make it easier to carry her around and care for her</a:t>
            </a:r>
          </a:p>
          <a:p>
            <a:r>
              <a:rPr lang="en-US" dirty="0" smtClean="0"/>
              <a:t>Surgery will allow her to avoid menstrual cycle, eliminate possibility of pregnancy and uterine cancer, and avoid large breasts that may cause discomfort and avoid breast cancer</a:t>
            </a:r>
          </a:p>
          <a:p>
            <a:r>
              <a:rPr lang="en-US" dirty="0" smtClean="0"/>
              <a:t>“The </a:t>
            </a:r>
            <a:r>
              <a:rPr lang="en-US" dirty="0" err="1" smtClean="0"/>
              <a:t>oestrogen</a:t>
            </a:r>
            <a:r>
              <a:rPr lang="en-US" dirty="0" smtClean="0"/>
              <a:t> treatment is not what is grotesque here. Rather, it is the prospect of having a full-grown and fertile woman endowed with the mind of a baby.” (</a:t>
            </a:r>
            <a:r>
              <a:rPr lang="en-US" dirty="0" err="1" smtClean="0"/>
              <a:t>Dvorsky</a:t>
            </a:r>
            <a:r>
              <a:rPr lang="en-US" dirty="0" smtClean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Ashley Treatment: </a:t>
            </a:r>
            <a:r>
              <a:rPr lang="en-US" dirty="0" err="1" smtClean="0"/>
              <a:t>Parents’Arguments</a:t>
            </a: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Hastings Center Report Mar/Apr 2007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Morally not necessarily wrong to promote interests of caregivers, but “it is disturbing to think of a scenario in which severely disabled </a:t>
            </a:r>
            <a:r>
              <a:rPr lang="en-US" sz="2800" dirty="0" err="1" smtClean="0"/>
              <a:t>institutionalised</a:t>
            </a:r>
            <a:r>
              <a:rPr lang="en-US" sz="2800" dirty="0" smtClean="0"/>
              <a:t> children are subjected to mass surgery and growth-stunting to make the staff’s work easier.”</a:t>
            </a:r>
          </a:p>
          <a:p>
            <a:r>
              <a:rPr lang="en-US" sz="2800" dirty="0" smtClean="0"/>
              <a:t>Impinges on human rights and dignity</a:t>
            </a:r>
          </a:p>
          <a:p>
            <a:r>
              <a:rPr lang="en-US" sz="2800" dirty="0" smtClean="0"/>
              <a:t>We have a duty to care for people like Ashley </a:t>
            </a:r>
          </a:p>
          <a:p>
            <a:r>
              <a:rPr lang="en-US" sz="2800" dirty="0" smtClean="0"/>
              <a:t>Lack of resources influences her care</a:t>
            </a:r>
            <a:endParaRPr lang="en-ZA" sz="2800" dirty="0" smtClean="0"/>
          </a:p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Ashley Treatment: Ethical Evaluation</a:t>
            </a: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Hastings Center Report Mar/Apr 2007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92922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Baby Bella is born at 28 weeks’ gestation, weighing 950g</a:t>
            </a:r>
          </a:p>
          <a:p>
            <a:r>
              <a:rPr lang="en-US" dirty="0" smtClean="0"/>
              <a:t>She is ventilated soon after birth for hyaline membrane disease and responds well, but then develops necrotising </a:t>
            </a:r>
            <a:r>
              <a:rPr lang="en-US" dirty="0" err="1" smtClean="0"/>
              <a:t>enterocolitis</a:t>
            </a:r>
            <a:endParaRPr lang="en-US" dirty="0" smtClean="0"/>
          </a:p>
          <a:p>
            <a:r>
              <a:rPr lang="en-US" dirty="0" smtClean="0"/>
              <a:t>She is taken to theatre. The majority of her small bowel is necrotic and has to be resected, leaving her with insufficient residual bowel for </a:t>
            </a:r>
            <a:r>
              <a:rPr lang="en-US" dirty="0" err="1" smtClean="0"/>
              <a:t>enteral</a:t>
            </a:r>
            <a:r>
              <a:rPr lang="en-US" dirty="0" smtClean="0"/>
              <a:t> feeding</a:t>
            </a:r>
          </a:p>
          <a:p>
            <a:r>
              <a:rPr lang="en-US" dirty="0" smtClean="0"/>
              <a:t>The treating team feel that it will be in her best interests to have life-supportive therapy withdrawn, but the parents wish everything to be done for her</a:t>
            </a:r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Newborn scenario</a:t>
            </a: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Wilkinson D JME 2006;32;454-9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/>
          <a:lstStyle/>
          <a:p>
            <a:r>
              <a:rPr lang="en-US" dirty="0" smtClean="0"/>
              <a:t>MRI done – shows severe hypoxic </a:t>
            </a:r>
            <a:r>
              <a:rPr lang="en-US" dirty="0" err="1" smtClean="0"/>
              <a:t>ischaemic</a:t>
            </a:r>
            <a:r>
              <a:rPr lang="en-US" dirty="0" smtClean="0"/>
              <a:t> changes which suggest that she will be significantly intellectually and physically impaired</a:t>
            </a:r>
          </a:p>
          <a:p>
            <a:r>
              <a:rPr lang="en-US" dirty="0" smtClean="0"/>
              <a:t>Does this change the approach regarding withdrawal of life-supportive therapy?</a:t>
            </a:r>
          </a:p>
          <a:p>
            <a:r>
              <a:rPr lang="en-US" dirty="0" smtClean="0"/>
              <a:t>Justification: concept of “interests” meaningless if disability is severe; may increase burden of life or decrease benefits of life</a:t>
            </a:r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Bella continued</a:t>
            </a: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Wilkinson D JME 2006;32;454-9</a:t>
            </a:r>
            <a:endParaRPr lang="en-ZA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5000636"/>
            <a:ext cx="50387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Re C</a:t>
            </a:r>
            <a:r>
              <a:rPr lang="en-US" dirty="0" smtClean="0"/>
              <a:t>: 16 month old, SMA type 1, ventilated before court hearing. Doctors felt it was not in her best interests to continue ventilation. Parents did not want ventilation withdrawn. Ruling: “it is in the best interests of C that she be taken off the ventilation and that it should not be </a:t>
            </a:r>
            <a:r>
              <a:rPr lang="en-US" dirty="0" err="1" smtClean="0"/>
              <a:t>reimposed</a:t>
            </a:r>
            <a:r>
              <a:rPr lang="en-US" dirty="0" smtClean="0"/>
              <a:t> or restored.”</a:t>
            </a:r>
          </a:p>
          <a:p>
            <a:r>
              <a:rPr lang="en-US" i="1" dirty="0" smtClean="0"/>
              <a:t>An NHS Trust v MB</a:t>
            </a:r>
            <a:r>
              <a:rPr lang="en-US" dirty="0" smtClean="0"/>
              <a:t>: 2 year old SMA type 1: Court ruled it was in the best interests of M to continue to be ventilated.</a:t>
            </a:r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Cases of SMA</a:t>
            </a: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Inwald D Arch Dis Child 2008;93:248-50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Re C</a:t>
            </a:r>
            <a:r>
              <a:rPr lang="en-US" dirty="0" smtClean="0"/>
              <a:t> intermittent ventilation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i="1" dirty="0" smtClean="0"/>
              <a:t>M</a:t>
            </a:r>
            <a:r>
              <a:rPr lang="en-US" dirty="0" smtClean="0"/>
              <a:t> continuous ventilation</a:t>
            </a:r>
          </a:p>
          <a:p>
            <a:r>
              <a:rPr lang="en-US" dirty="0" smtClean="0"/>
              <a:t>Confusion over terminology of </a:t>
            </a:r>
            <a:r>
              <a:rPr lang="en-US" u="sng" dirty="0" smtClean="0"/>
              <a:t>intermittent</a:t>
            </a:r>
            <a:r>
              <a:rPr lang="en-US" dirty="0" smtClean="0"/>
              <a:t> positive pressure ventilation</a:t>
            </a:r>
            <a:endParaRPr lang="en-ZA" dirty="0" smtClean="0"/>
          </a:p>
          <a:p>
            <a:r>
              <a:rPr lang="en-US" dirty="0" smtClean="0"/>
              <a:t>Possible change in treatment since case of C in 1998 and M in 2006</a:t>
            </a:r>
          </a:p>
          <a:p>
            <a:r>
              <a:rPr lang="en-US" dirty="0" smtClean="0"/>
              <a:t>Different subjective interpretations of situations and best interests test by judges</a:t>
            </a:r>
          </a:p>
          <a:p>
            <a:r>
              <a:rPr lang="en-US" dirty="0" smtClean="0"/>
              <a:t>Also other scandals in UK at the time</a:t>
            </a:r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SMA: Why the difference?</a:t>
            </a: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Inwald D Arch Dis Child 2008;93:248-50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372628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2844" y="1500174"/>
            <a:ext cx="871543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372628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1472" y="1785926"/>
            <a:ext cx="8143932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/>
              <a:t>Medical advances mean disputes such as the right-to-life case of Baby MB will occur more often. When both doctors and family claim they have a patient’s best interests at heart, how to decide who is right?</a:t>
            </a:r>
            <a:endParaRPr lang="en-Z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071546"/>
            <a:ext cx="681037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17716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357290" y="4214818"/>
            <a:ext cx="6215106" cy="7858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Standards for </a:t>
            </a:r>
            <a:r>
              <a:rPr lang="en-US" dirty="0" smtClean="0"/>
              <a:t>decision-making in health care</a:t>
            </a:r>
            <a:endParaRPr lang="en-GB" dirty="0"/>
          </a:p>
        </p:txBody>
      </p:sp>
      <p:sp>
        <p:nvSpPr>
          <p:cNvPr id="491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0" y="1643050"/>
            <a:ext cx="8193088" cy="4489463"/>
          </a:xfrm>
        </p:spPr>
        <p:txBody>
          <a:bodyPr/>
          <a:lstStyle/>
          <a:p>
            <a:r>
              <a:rPr lang="en-US" b="1" dirty="0"/>
              <a:t>Subjective standard</a:t>
            </a:r>
          </a:p>
          <a:p>
            <a:pPr lvl="1"/>
            <a:r>
              <a:rPr lang="en-US" sz="2400" dirty="0" smtClean="0"/>
              <a:t>Based on statements </a:t>
            </a:r>
            <a:r>
              <a:rPr lang="en-US" sz="2400" dirty="0"/>
              <a:t>made by </a:t>
            </a:r>
            <a:r>
              <a:rPr lang="en-US" sz="2400" dirty="0" smtClean="0"/>
              <a:t>patient</a:t>
            </a:r>
          </a:p>
          <a:p>
            <a:pPr lvl="1"/>
            <a:endParaRPr lang="en-US" dirty="0"/>
          </a:p>
          <a:p>
            <a:r>
              <a:rPr lang="en-US" b="1" dirty="0"/>
              <a:t>Substituted judgment standard</a:t>
            </a:r>
          </a:p>
          <a:p>
            <a:pPr lvl="1"/>
            <a:r>
              <a:rPr lang="en-US" sz="2400" dirty="0"/>
              <a:t>Apply </a:t>
            </a:r>
            <a:r>
              <a:rPr lang="en-US" sz="2400" dirty="0" smtClean="0"/>
              <a:t>patient’s </a:t>
            </a:r>
            <a:r>
              <a:rPr lang="en-US" sz="2400" dirty="0"/>
              <a:t>own values, beliefs, </a:t>
            </a:r>
            <a:r>
              <a:rPr lang="en-US" sz="2400" dirty="0" smtClean="0"/>
              <a:t>preferences</a:t>
            </a:r>
          </a:p>
          <a:p>
            <a:pPr lvl="1"/>
            <a:endParaRPr lang="en-US" dirty="0"/>
          </a:p>
          <a:p>
            <a:r>
              <a:rPr lang="en-US" b="1" dirty="0"/>
              <a:t>Best interests standard</a:t>
            </a:r>
          </a:p>
          <a:p>
            <a:pPr lvl="1"/>
            <a:r>
              <a:rPr lang="en-US" sz="2400" dirty="0"/>
              <a:t>Objective weighing of the benefits and burdens of proposed treatment alternatives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Can it be in a child’s best interests to die?</a:t>
            </a:r>
          </a:p>
          <a:p>
            <a:r>
              <a:rPr lang="en-US" sz="2800" dirty="0" err="1" smtClean="0"/>
              <a:t>Cf</a:t>
            </a:r>
            <a:r>
              <a:rPr lang="en-US" sz="2800" dirty="0" smtClean="0"/>
              <a:t> 11-year-old with C2 transection</a:t>
            </a:r>
          </a:p>
          <a:p>
            <a:r>
              <a:rPr lang="en-US" sz="2800" dirty="0" smtClean="0"/>
              <a:t>If decision results in death, it also results in permanent loss of all interests along with loss of life!</a:t>
            </a:r>
          </a:p>
          <a:p>
            <a:r>
              <a:rPr lang="en-US" sz="2800" dirty="0" smtClean="0"/>
              <a:t>Quality of life should be included, but would have to be interpreted in context of the family</a:t>
            </a:r>
            <a:endParaRPr lang="en-ZA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dying in the child’s best interests?</a:t>
            </a: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Inwald D Arch Dis Child 2008;93:248-50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“Best interests” is a beneficence standard</a:t>
            </a:r>
          </a:p>
          <a:p>
            <a:r>
              <a:rPr lang="en-US" sz="2800" dirty="0" smtClean="0"/>
              <a:t>Applies to individual patient as well as to others</a:t>
            </a:r>
          </a:p>
          <a:p>
            <a:r>
              <a:rPr lang="en-US" sz="2800" dirty="0" smtClean="0"/>
              <a:t>If strictly applied can be very narrow and restrictive</a:t>
            </a:r>
          </a:p>
          <a:p>
            <a:r>
              <a:rPr lang="en-US" sz="2800" dirty="0" smtClean="0"/>
              <a:t>It does not require what is ideal but what is reasonable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An intervention is not in a child’s best interests when the burden outweighs the benefit, when pain and suffering are unremitting without hope of cure or restoration of function, and when there is no hope of a future of overall benefit</a:t>
            </a:r>
          </a:p>
          <a:p>
            <a:pPr algn="r">
              <a:buNone/>
            </a:pPr>
            <a:r>
              <a:rPr lang="en-US" sz="1600" dirty="0" smtClean="0"/>
              <a:t>Wilkinson D JME 2006;32:454-9</a:t>
            </a:r>
          </a:p>
          <a:p>
            <a:r>
              <a:rPr lang="en-US" sz="2800" dirty="0" smtClean="0"/>
              <a:t>Sometimes even life-limiting decisions can be in a child’s best interests</a:t>
            </a:r>
          </a:p>
          <a:p>
            <a:r>
              <a:rPr lang="en-US" sz="2800" dirty="0" smtClean="0"/>
              <a:t>Maxim: First do no harm!</a:t>
            </a:r>
            <a:endParaRPr lang="en-ZA" sz="2800" dirty="0" smtClean="0"/>
          </a:p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2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farm1.static.flickr.com/109/265755814_931ebb9f39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7828767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071802" y="4786322"/>
            <a:ext cx="3643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Bauhaus 93" pitchFamily="82" charset="0"/>
              </a:rPr>
              <a:t>Thank you</a:t>
            </a:r>
            <a:endParaRPr lang="en-ZA" sz="4400" b="1" dirty="0">
              <a:solidFill>
                <a:schemeClr val="bg1"/>
              </a:solidFill>
              <a:latin typeface="Bauhaus 93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857224" y="1428736"/>
            <a:ext cx="7974039" cy="520066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When </a:t>
            </a:r>
            <a:r>
              <a:rPr lang="en-US" sz="2800" dirty="0"/>
              <a:t>making decisions for </a:t>
            </a:r>
            <a:r>
              <a:rPr lang="en-US" sz="2800" dirty="0" smtClean="0"/>
              <a:t>children, </a:t>
            </a:r>
            <a:r>
              <a:rPr lang="en-US" sz="2800" dirty="0"/>
              <a:t>we cannot estimate what their preferences would have been; no “substituted judgment” is </a:t>
            </a:r>
            <a:r>
              <a:rPr lang="en-US" sz="2800" dirty="0" smtClean="0"/>
              <a:t>possible</a:t>
            </a:r>
          </a:p>
          <a:p>
            <a:endParaRPr lang="en-US" sz="2800" dirty="0" smtClean="0"/>
          </a:p>
          <a:p>
            <a:r>
              <a:rPr lang="en-US" sz="2800" dirty="0" smtClean="0"/>
              <a:t>Therefore use the “best interests” standard</a:t>
            </a:r>
          </a:p>
          <a:p>
            <a:endParaRPr lang="en-US" sz="28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The Problem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20" y="1285860"/>
            <a:ext cx="8572560" cy="4929222"/>
          </a:xfrm>
        </p:spPr>
        <p:txBody>
          <a:bodyPr>
            <a:normAutofit lnSpcReduction="10000"/>
          </a:bodyPr>
          <a:lstStyle/>
          <a:p>
            <a:r>
              <a:rPr lang="en-ZA" dirty="0" smtClean="0"/>
              <a:t>“The highest net benefit among the available options that apply to any situation in which a decision has to be made regarding the health of the child.”</a:t>
            </a:r>
          </a:p>
          <a:p>
            <a:r>
              <a:rPr lang="en-US" dirty="0" smtClean="0"/>
              <a:t>“The best interests standard protects another’s well-being by assessing risks and benefits of various treatments and alternatives to treatment, by considering pain and suffering, and by evaluating restoration or loss of functioning.”</a:t>
            </a:r>
          </a:p>
          <a:p>
            <a:r>
              <a:rPr lang="en-US" dirty="0" smtClean="0"/>
              <a:t>It is therefore a quality-of-life criterion </a:t>
            </a:r>
          </a:p>
          <a:p>
            <a:pPr algn="r">
              <a:buNone/>
            </a:pPr>
            <a:r>
              <a:rPr lang="en-ZA" sz="1900" dirty="0" smtClean="0"/>
              <a:t>Beauchamp &amp; Childress 2001</a:t>
            </a:r>
            <a:endParaRPr lang="en-ZA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Concept of Best Interests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Criticism: unrealistic, too narrow, too focused on incompetent or incapacitated person’s interests</a:t>
            </a:r>
          </a:p>
          <a:p>
            <a:r>
              <a:rPr lang="en-US" sz="2800" dirty="0" smtClean="0"/>
              <a:t>It does not require what is ideal but what is reasonable, given the available options</a:t>
            </a:r>
          </a:p>
          <a:p>
            <a:r>
              <a:rPr lang="en-US" sz="2800" dirty="0" smtClean="0"/>
              <a:t>Should also take into account the needs and rights of others</a:t>
            </a:r>
          </a:p>
          <a:p>
            <a:pPr algn="r">
              <a:buNone/>
            </a:pPr>
            <a:r>
              <a:rPr lang="en-US" sz="1800" dirty="0" err="1" smtClean="0"/>
              <a:t>Kopelman</a:t>
            </a:r>
            <a:r>
              <a:rPr lang="en-US" sz="1800" dirty="0" smtClean="0"/>
              <a:t> LM 1997 J Medicine </a:t>
            </a:r>
            <a:r>
              <a:rPr lang="en-US" sz="1800" dirty="0" err="1" smtClean="0"/>
              <a:t>Philos</a:t>
            </a:r>
            <a:endParaRPr lang="en-US" sz="1800" dirty="0" smtClean="0"/>
          </a:p>
          <a:p>
            <a:pPr algn="r">
              <a:buNone/>
            </a:pPr>
            <a:r>
              <a:rPr lang="en-US" sz="1800" dirty="0" err="1" smtClean="0"/>
              <a:t>Kopelman</a:t>
            </a:r>
            <a:r>
              <a:rPr lang="en-US" sz="1800" dirty="0" smtClean="0"/>
              <a:t> LM 2007 Childhood Obesity</a:t>
            </a:r>
            <a:endParaRPr lang="en-ZA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Meaning of the Best Interests Standard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“best interests of the child” refers to both those interests that are in the </a:t>
            </a:r>
            <a:r>
              <a:rPr lang="en-US" sz="2800" b="1" i="1" dirty="0" smtClean="0"/>
              <a:t>present</a:t>
            </a:r>
            <a:r>
              <a:rPr lang="en-US" sz="2800" dirty="0" smtClean="0"/>
              <a:t> and those that are in the </a:t>
            </a:r>
            <a:r>
              <a:rPr lang="en-US" sz="2800" b="1" i="1" dirty="0" smtClean="0"/>
              <a:t>future</a:t>
            </a:r>
            <a:r>
              <a:rPr lang="en-US" sz="2800" dirty="0" smtClean="0"/>
              <a:t>; the child has a “right to an open future” (Joel Feinberg)</a:t>
            </a:r>
          </a:p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If children are autonomous and competent, they are able to make their own decisions related to health care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Proposed legislation places age of consent at &gt; 12 years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If children are unable to make decisions for themselves, the parents/guardian make that decision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They are in the best position both legally and ethically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makes decisions for children?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Parents’ decisions on children’s health care must be in close consultation with health workers</a:t>
            </a:r>
          </a:p>
          <a:p>
            <a:endParaRPr lang="en-US" sz="2800" dirty="0" smtClean="0"/>
          </a:p>
          <a:p>
            <a:r>
              <a:rPr lang="en-US" sz="2800" dirty="0" smtClean="0"/>
              <a:t>Decisions </a:t>
            </a:r>
            <a:r>
              <a:rPr lang="en-US" sz="2800" i="1" dirty="0" smtClean="0"/>
              <a:t>must be in best interests of the child</a:t>
            </a:r>
            <a:r>
              <a:rPr lang="en-US" sz="2800" dirty="0" smtClean="0"/>
              <a:t>; where health workers can rationally demonstrate that this interest is disregarded, they have the right and duty to protest and even to refuse</a:t>
            </a:r>
            <a:endParaRPr lang="en-GB" sz="2800" dirty="0" smtClean="0"/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577</TotalTime>
  <Words>1484</Words>
  <Application>Microsoft Office PowerPoint</Application>
  <PresentationFormat>On-screen Show (4:3)</PresentationFormat>
  <Paragraphs>143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Concourse</vt:lpstr>
      <vt:lpstr>Photo Editor Photo</vt:lpstr>
      <vt:lpstr>When is an intervention not in the child’s best interests?</vt:lpstr>
      <vt:lpstr>Outline of Presentation</vt:lpstr>
      <vt:lpstr>Standards for decision-making in health care</vt:lpstr>
      <vt:lpstr>The Problem</vt:lpstr>
      <vt:lpstr>The Concept of Best Interests</vt:lpstr>
      <vt:lpstr>Meaning of the Best Interests Standard</vt:lpstr>
      <vt:lpstr>Children</vt:lpstr>
      <vt:lpstr>Who makes decisions for children?</vt:lpstr>
      <vt:lpstr>Slide 9</vt:lpstr>
      <vt:lpstr>Is the treatment in the child’s best interests? Assess:</vt:lpstr>
      <vt:lpstr>Categories of Therapy</vt:lpstr>
      <vt:lpstr>When may parents’ decisions be overridden?</vt:lpstr>
      <vt:lpstr>Resolving difficult choices</vt:lpstr>
      <vt:lpstr>What are the guidelines for decision-making?</vt:lpstr>
      <vt:lpstr>When is an intervention not in the child’s best interests? Case studies</vt:lpstr>
      <vt:lpstr>The Ashley Treatment</vt:lpstr>
      <vt:lpstr>Slide 17</vt:lpstr>
      <vt:lpstr>Slide 18</vt:lpstr>
      <vt:lpstr>Slide 19</vt:lpstr>
      <vt:lpstr>The Ashley Treatment 2</vt:lpstr>
      <vt:lpstr>The Ashley Treatment: Parents’Arguments</vt:lpstr>
      <vt:lpstr>The Ashley Treatment: Ethical Evaluation</vt:lpstr>
      <vt:lpstr>Newborn scenario</vt:lpstr>
      <vt:lpstr>Bella continued</vt:lpstr>
      <vt:lpstr>Two Cases of SMA</vt:lpstr>
      <vt:lpstr>SMA: Why the difference?</vt:lpstr>
      <vt:lpstr>Slide 27</vt:lpstr>
      <vt:lpstr>Slide 28</vt:lpstr>
      <vt:lpstr>Slide 29</vt:lpstr>
      <vt:lpstr>Is dying in the child’s best interests?</vt:lpstr>
      <vt:lpstr>Conclusion</vt:lpstr>
      <vt:lpstr>Conclusion 2</vt:lpstr>
      <vt:lpstr>Slide 33</vt:lpstr>
    </vt:vector>
  </TitlesOfParts>
  <Company>Stellenbosch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is an intervention not in the child’s best interests?</dc:title>
  <dc:creator>Sharon Kling</dc:creator>
  <cp:lastModifiedBy>Sharon Kling</cp:lastModifiedBy>
  <cp:revision>49</cp:revision>
  <dcterms:created xsi:type="dcterms:W3CDTF">2010-02-07T10:43:46Z</dcterms:created>
  <dcterms:modified xsi:type="dcterms:W3CDTF">2010-02-11T23:00:31Z</dcterms:modified>
</cp:coreProperties>
</file>