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319" r:id="rId3"/>
    <p:sldId id="325" r:id="rId4"/>
    <p:sldId id="356" r:id="rId5"/>
    <p:sldId id="354" r:id="rId6"/>
    <p:sldId id="355" r:id="rId7"/>
    <p:sldId id="357" r:id="rId8"/>
    <p:sldId id="341" r:id="rId9"/>
    <p:sldId id="343" r:id="rId10"/>
    <p:sldId id="347" r:id="rId11"/>
    <p:sldId id="348" r:id="rId12"/>
    <p:sldId id="349" r:id="rId13"/>
    <p:sldId id="350" r:id="rId14"/>
    <p:sldId id="352" r:id="rId15"/>
    <p:sldId id="353" r:id="rId16"/>
    <p:sldId id="351" r:id="rId17"/>
    <p:sldId id="328" r:id="rId18"/>
    <p:sldId id="327" r:id="rId19"/>
    <p:sldId id="330" r:id="rId20"/>
    <p:sldId id="331" r:id="rId21"/>
    <p:sldId id="332" r:id="rId22"/>
    <p:sldId id="333" r:id="rId23"/>
    <p:sldId id="334" r:id="rId24"/>
    <p:sldId id="335" r:id="rId25"/>
    <p:sldId id="336" r:id="rId26"/>
    <p:sldId id="337" r:id="rId27"/>
    <p:sldId id="329" r:id="rId28"/>
    <p:sldId id="338" r:id="rId29"/>
    <p:sldId id="339" r:id="rId30"/>
    <p:sldId id="340" r:id="rId31"/>
    <p:sldId id="31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4615" autoAdjust="0"/>
    <p:restoredTop sz="86477" autoAdjust="0"/>
  </p:normalViewPr>
  <p:slideViewPr>
    <p:cSldViewPr>
      <p:cViewPr varScale="1">
        <p:scale>
          <a:sx n="64" d="100"/>
          <a:sy n="64" d="100"/>
        </p:scale>
        <p:origin x="-534" y="-96"/>
      </p:cViewPr>
      <p:guideLst>
        <p:guide orient="horz" pos="2160"/>
        <p:guide pos="2880"/>
      </p:guideLst>
    </p:cSldViewPr>
  </p:slideViewPr>
  <p:outlineViewPr>
    <p:cViewPr>
      <p:scale>
        <a:sx n="33" d="100"/>
        <a:sy n="33" d="100"/>
      </p:scale>
      <p:origin x="0" y="27198"/>
    </p:cViewPr>
  </p:outlineViewPr>
  <p:notesTextViewPr>
    <p:cViewPr>
      <p:scale>
        <a:sx n="100" d="100"/>
        <a:sy n="100" d="100"/>
      </p:scale>
      <p:origin x="0" y="0"/>
    </p:cViewPr>
  </p:notesTextViewPr>
  <p:sorterViewPr>
    <p:cViewPr>
      <p:scale>
        <a:sx n="66" d="100"/>
        <a:sy n="66" d="100"/>
      </p:scale>
      <p:origin x="0" y="109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074352-14C2-446B-B021-3622E4D18AA3}" type="datetimeFigureOut">
              <a:rPr lang="en-US" smtClean="0"/>
              <a:pPr/>
              <a:t>2/12/2010</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CFB3F0-3BCA-4D16-9945-B918DD75D8C6}" type="slidenum">
              <a:rPr lang="en-ZA" smtClean="0"/>
              <a:pPr/>
              <a:t>‹#›</a:t>
            </a:fld>
            <a:endParaRPr lang="en-Z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247484-409C-4764-96B6-C43BD7AAB123}" type="slidenum">
              <a:rPr lang="en-US"/>
              <a:pPr/>
              <a:t>2</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xfrm>
            <a:off x="914400" y="4343400"/>
            <a:ext cx="5029200" cy="4114800"/>
          </a:xfrm>
        </p:spPr>
        <p:txBody>
          <a:bodyPr/>
          <a:lstStyle/>
          <a:p>
            <a:r>
              <a:rPr lang="en-US"/>
              <a:t>Of course the fundamental problem is an imbalance between resources and need. And we must accept that there will </a:t>
            </a:r>
            <a:r>
              <a:rPr lang="en-US" u="sng"/>
              <a:t>never</a:t>
            </a:r>
            <a:r>
              <a:rPr lang="en-US"/>
              <a:t> be enough resources to cover the needs in health care. </a:t>
            </a:r>
          </a:p>
          <a:p>
            <a:endParaRPr lang="en-US"/>
          </a:p>
          <a:p>
            <a:r>
              <a:rPr lang="en-US"/>
              <a:t>The only rational way to reconcile this is to ration. </a:t>
            </a:r>
          </a:p>
          <a:p>
            <a:endParaRPr lang="en-US"/>
          </a:p>
          <a:p>
            <a:r>
              <a:rPr lang="en-US"/>
              <a:t>Rationing has to be fair and just if it is to meet ethical and human rights imperatives.</a:t>
            </a:r>
          </a:p>
          <a:p>
            <a:endParaRPr lang="en-US"/>
          </a:p>
          <a:p>
            <a:r>
              <a:rPr lang="en-US"/>
              <a:t>Before discussing what I understand by fair rationing, lets look at what rationing is and what it is not.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800D1D-39D4-4ACE-AD93-E3DC677933FF}" type="slidenum">
              <a:rPr lang="en-US"/>
              <a:pPr/>
              <a:t>6</a:t>
            </a:fld>
            <a:endParaRPr lang="en-US"/>
          </a:p>
        </p:txBody>
      </p:sp>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a:xfrm>
            <a:off x="914400" y="4343400"/>
            <a:ext cx="5029200" cy="4114800"/>
          </a:xfrm>
        </p:spPr>
        <p:txBody>
          <a:bodyPr/>
          <a:lstStyle/>
          <a:p>
            <a:r>
              <a:rPr lang="en-US">
                <a:cs typeface="Times New Roman" pitchFamily="18" charset="0"/>
              </a:rPr>
              <a:t>Western Cape:</a:t>
            </a:r>
          </a:p>
          <a:p>
            <a:r>
              <a:rPr lang="en-US">
                <a:cs typeface="Times New Roman" pitchFamily="18" charset="0"/>
              </a:rPr>
              <a:t>In Cape Town there are approximately 26 intensive care beds for children available at the Red Cross War Memorial Children’s Hospital (26 beds available physically, but only 18 in use because of staff shortages) and the Tygerberg Children’s Hospital (The children are cared for by paediatric intensivists at Red Cross on a 24 hour basis while at Tygerberg intensivists care for the children during the day and care after hours is shared with general paediatricians).  Combined patient turnover is approximately 2000 patients per annum (many of these come from other areas including the Eastern Cape).  The Red Cross unit is multidisciplinary and children from all disciplines at all ages under 14 are admitted.  At Tygerberg children with surgical problems go to adult ICU if &gt; 4 years of age.</a:t>
            </a:r>
            <a:endParaRPr lang="en-GB">
              <a:cs typeface="Times New Roman" pitchFamily="18" charset="0"/>
            </a:endParaRPr>
          </a:p>
          <a:p>
            <a:r>
              <a:rPr lang="en-US">
                <a:cs typeface="Times New Roman" pitchFamily="18" charset="0"/>
              </a:rPr>
              <a:t> </a:t>
            </a:r>
            <a:endParaRPr lang="en-GB">
              <a:cs typeface="Times New Roman" pitchFamily="18" charset="0"/>
            </a:endParaRPr>
          </a:p>
          <a:p>
            <a:r>
              <a:rPr lang="en-US">
                <a:cs typeface="Times New Roman" pitchFamily="18" charset="0"/>
              </a:rPr>
              <a:t>Children in George may have short periods of ventilation in an adult ICU before transferal to one of the Cape Town hospitals.</a:t>
            </a:r>
            <a:endParaRPr lang="en-GB">
              <a:cs typeface="Times New Roman" pitchFamily="18" charset="0"/>
            </a:endParaRPr>
          </a:p>
          <a:p>
            <a:r>
              <a:rPr lang="en-US">
                <a:cs typeface="Times New Roman" pitchFamily="18" charset="0"/>
              </a:rPr>
              <a:t> </a:t>
            </a:r>
            <a:endParaRPr lang="en-GB">
              <a:cs typeface="Times New Roman" pitchFamily="18" charset="0"/>
            </a:endParaRPr>
          </a:p>
          <a:p>
            <a:r>
              <a:rPr lang="en-US">
                <a:cs typeface="Times New Roman" pitchFamily="18" charset="0"/>
              </a:rPr>
              <a:t> </a:t>
            </a:r>
          </a:p>
          <a:p>
            <a:r>
              <a:rPr lang="en-US">
                <a:cs typeface="Times New Roman" pitchFamily="18" charset="0"/>
              </a:rPr>
              <a:t> </a:t>
            </a:r>
          </a:p>
          <a:p>
            <a:r>
              <a:rPr lang="en-US">
                <a:cs typeface="Times New Roman" pitchFamily="18" charset="0"/>
              </a:rPr>
              <a:t>Free State:</a:t>
            </a:r>
          </a:p>
          <a:p>
            <a:r>
              <a:rPr lang="en-US">
                <a:cs typeface="Times New Roman" pitchFamily="18" charset="0"/>
              </a:rPr>
              <a:t>In Bethlehem there are 4 intensive beds that are predominantly used by adults and occasionally by children.  There are no resident paediatric intensive care staff.</a:t>
            </a:r>
            <a:endParaRPr lang="en-GB">
              <a:cs typeface="Times New Roman" pitchFamily="18" charset="0"/>
            </a:endParaRPr>
          </a:p>
          <a:p>
            <a:r>
              <a:rPr lang="en-US">
                <a:cs typeface="Times New Roman" pitchFamily="18" charset="0"/>
              </a:rPr>
              <a:t> </a:t>
            </a:r>
            <a:endParaRPr lang="en-GB">
              <a:cs typeface="Times New Roman" pitchFamily="18" charset="0"/>
            </a:endParaRPr>
          </a:p>
          <a:p>
            <a:r>
              <a:rPr lang="en-US">
                <a:cs typeface="Times New Roman" pitchFamily="18" charset="0"/>
              </a:rPr>
              <a:t>In Bloemfontein there are 11 beds in the 2 academic hospitals, 2 of these are high care and the rest are paediatric ICU.  Annual turnover approximately 300 patients.  Unit director full time (no formal paediatric ICU training).  </a:t>
            </a:r>
            <a:endParaRPr lang="en-GB">
              <a:cs typeface="Times New Roman" pitchFamily="18" charset="0"/>
            </a:endParaRPr>
          </a:p>
          <a:p>
            <a:r>
              <a:rPr lang="en-US">
                <a:cs typeface="Times New Roman" pitchFamily="18" charset="0"/>
              </a:rPr>
              <a:t> </a:t>
            </a:r>
            <a:endParaRPr lang="en-GB">
              <a:cs typeface="Times New Roman" pitchFamily="18" charset="0"/>
            </a:endParaRPr>
          </a:p>
          <a:p>
            <a:r>
              <a:rPr lang="en-US">
                <a:cs typeface="Times New Roman" pitchFamily="18" charset="0"/>
              </a:rPr>
              <a:t>Surgical and medical patients admitted to this unit.  Post operative cardiac patients are cared for in the adult cardiothoracic unit.  </a:t>
            </a:r>
            <a:endParaRPr lang="en-GB">
              <a:cs typeface="Times New Roman" pitchFamily="18" charset="0"/>
            </a:endParaRPr>
          </a:p>
          <a:p>
            <a:r>
              <a:rPr lang="en-US">
                <a:cs typeface="Times New Roman" pitchFamily="18" charset="0"/>
              </a:rPr>
              <a:t> </a:t>
            </a:r>
            <a:endParaRPr lang="en-GB">
              <a:cs typeface="Times New Roman" pitchFamily="18" charset="0"/>
            </a:endParaRPr>
          </a:p>
          <a:p>
            <a:r>
              <a:rPr lang="en-US">
                <a:cs typeface="Times New Roman" pitchFamily="18" charset="0"/>
              </a:rPr>
              <a:t>Northern Cape:</a:t>
            </a:r>
            <a:endParaRPr lang="en-GB">
              <a:cs typeface="Times New Roman" pitchFamily="18" charset="0"/>
            </a:endParaRPr>
          </a:p>
          <a:p>
            <a:r>
              <a:rPr lang="en-US">
                <a:cs typeface="Times New Roman" pitchFamily="18" charset="0"/>
              </a:rPr>
              <a:t>Kimberley has 4 paediatric ICU beds under supervision of paediatrician with no paediatric ICU qualification.  Is assisted by medical officers with little or no paediatric training.</a:t>
            </a:r>
            <a:endParaRPr lang="en-GB">
              <a:cs typeface="Times New Roman" pitchFamily="18" charset="0"/>
            </a:endParaRPr>
          </a:p>
          <a:p>
            <a:r>
              <a:rPr lang="en-US">
                <a:cs typeface="Times New Roman" pitchFamily="18" charset="0"/>
              </a:rPr>
              <a:t> </a:t>
            </a:r>
            <a:endParaRPr lang="en-GB">
              <a:cs typeface="Times New Roman" pitchFamily="18" charset="0"/>
            </a:endParaRPr>
          </a:p>
          <a:p>
            <a:r>
              <a:rPr lang="en-US">
                <a:cs typeface="Times New Roman" pitchFamily="18" charset="0"/>
              </a:rPr>
              <a:t>Eastern Cape:</a:t>
            </a:r>
            <a:endParaRPr lang="en-GB">
              <a:cs typeface="Times New Roman" pitchFamily="18" charset="0"/>
            </a:endParaRPr>
          </a:p>
          <a:p>
            <a:r>
              <a:rPr lang="en-US">
                <a:cs typeface="Times New Roman" pitchFamily="18" charset="0"/>
              </a:rPr>
              <a:t>Children are cared for in the adult ICU at Frere Hospital under the care of paediatricians.</a:t>
            </a:r>
            <a:endParaRPr lang="en-GB">
              <a:cs typeface="Times New Roman" pitchFamily="18" charset="0"/>
            </a:endParaRPr>
          </a:p>
          <a:p>
            <a:r>
              <a:rPr lang="en-US">
                <a:cs typeface="Times New Roman" pitchFamily="18" charset="0"/>
              </a:rPr>
              <a:t> </a:t>
            </a:r>
            <a:endParaRPr lang="en-GB">
              <a:cs typeface="Times New Roman" pitchFamily="18" charset="0"/>
            </a:endParaRPr>
          </a:p>
          <a:p>
            <a:r>
              <a:rPr lang="en-US">
                <a:cs typeface="Times New Roman" pitchFamily="18" charset="0"/>
              </a:rPr>
              <a:t>Children are admitted to the neonatal ICU at Cecilia Makiwane Hospital under the care of the paediatricians.</a:t>
            </a:r>
            <a:endParaRPr lang="en-GB">
              <a:cs typeface="Times New Roman" pitchFamily="18" charset="0"/>
            </a:endParaRPr>
          </a:p>
          <a:p>
            <a:r>
              <a:rPr lang="en-US">
                <a:cs typeface="Times New Roman" pitchFamily="18" charset="0"/>
              </a:rPr>
              <a:t> </a:t>
            </a:r>
            <a:endParaRPr lang="en-GB">
              <a:cs typeface="Times New Roman" pitchFamily="18" charset="0"/>
            </a:endParaRPr>
          </a:p>
          <a:p>
            <a:r>
              <a:rPr lang="en-US">
                <a:cs typeface="Times New Roman" pitchFamily="18" charset="0"/>
              </a:rPr>
              <a:t>There are paediatric intensive care beds at Livingstone hospital where children are cared for by medical officers under the direction of a paediatrician with no formal paediatric ICU training.</a:t>
            </a:r>
            <a:endParaRPr lang="en-GB">
              <a:cs typeface="Times New Roman" pitchFamily="18" charset="0"/>
            </a:endParaRPr>
          </a:p>
          <a:p>
            <a:r>
              <a:rPr lang="en-US">
                <a:cs typeface="Times New Roman" pitchFamily="18" charset="0"/>
              </a:rPr>
              <a:t> </a:t>
            </a:r>
            <a:endParaRPr lang="en-GB">
              <a:cs typeface="Times New Roman" pitchFamily="18" charset="0"/>
            </a:endParaRPr>
          </a:p>
          <a:p>
            <a:r>
              <a:rPr lang="en-US">
                <a:cs typeface="Times New Roman" pitchFamily="18" charset="0"/>
              </a:rPr>
              <a:t>There is no paediatric ICU at Umtata General Hospital.</a:t>
            </a:r>
            <a:endParaRPr lang="en-GB">
              <a:cs typeface="Times New Roman" pitchFamily="18" charset="0"/>
            </a:endParaRPr>
          </a:p>
          <a:p>
            <a:r>
              <a:rPr lang="en-US">
                <a:cs typeface="Times New Roman" pitchFamily="18" charset="0"/>
              </a:rPr>
              <a:t> </a:t>
            </a:r>
            <a:endParaRPr lang="en-GB">
              <a:cs typeface="Times New Roman" pitchFamily="18" charset="0"/>
            </a:endParaRPr>
          </a:p>
          <a:p>
            <a:r>
              <a:rPr lang="en-US">
                <a:cs typeface="Times New Roman" pitchFamily="18" charset="0"/>
              </a:rPr>
              <a:t>Children from the Eastern Cape (particularly East London) are referred to the Cape Town hospitals for major surgical procedures and for management of complex paediatric problems.</a:t>
            </a:r>
            <a:endParaRPr lang="en-GB">
              <a:cs typeface="Times New Roman" pitchFamily="18" charset="0"/>
            </a:endParaRPr>
          </a:p>
          <a:p>
            <a:r>
              <a:rPr lang="en-US">
                <a:cs typeface="Times New Roman" pitchFamily="18" charset="0"/>
              </a:rPr>
              <a:t> </a:t>
            </a:r>
            <a:endParaRPr lang="en-GB">
              <a:cs typeface="Times New Roman" pitchFamily="18" charset="0"/>
            </a:endParaRPr>
          </a:p>
          <a:p>
            <a:r>
              <a:rPr lang="en-US">
                <a:cs typeface="Times New Roman" pitchFamily="18" charset="0"/>
              </a:rPr>
              <a:t>Gauteng:</a:t>
            </a:r>
            <a:endParaRPr lang="en-GB">
              <a:cs typeface="Times New Roman" pitchFamily="18" charset="0"/>
            </a:endParaRPr>
          </a:p>
          <a:p>
            <a:r>
              <a:rPr lang="en-US">
                <a:cs typeface="Times New Roman" pitchFamily="18" charset="0"/>
              </a:rPr>
              <a:t>Chris Hani Baragwanath has paediatric ICU patients in a combined adult and paediatric ICU.  The unit is directed by a trained paediatric intensivist and there are full time paediatric intensivists.  Annual patient turnover approximately 250 patients.</a:t>
            </a:r>
            <a:endParaRPr lang="en-GB">
              <a:cs typeface="Times New Roman" pitchFamily="18" charset="0"/>
            </a:endParaRPr>
          </a:p>
          <a:p>
            <a:r>
              <a:rPr lang="en-US">
                <a:cs typeface="Times New Roman" pitchFamily="18" charset="0"/>
              </a:rPr>
              <a:t> </a:t>
            </a:r>
            <a:endParaRPr lang="en-GB">
              <a:cs typeface="Times New Roman" pitchFamily="18" charset="0"/>
            </a:endParaRPr>
          </a:p>
          <a:p>
            <a:r>
              <a:rPr lang="en-US">
                <a:cs typeface="Times New Roman" pitchFamily="18" charset="0"/>
              </a:rPr>
              <a:t>Children are also cared for in the neonatal intensive care unit at the Johannesburg hospital.  Annual turnover approximately 120 patients per annum.</a:t>
            </a:r>
            <a:endParaRPr lang="en-GB">
              <a:cs typeface="Times New Roman" pitchFamily="18" charset="0"/>
            </a:endParaRPr>
          </a:p>
          <a:p>
            <a:r>
              <a:rPr lang="en-US">
                <a:cs typeface="Times New Roman" pitchFamily="18" charset="0"/>
              </a:rPr>
              <a:t> </a:t>
            </a:r>
            <a:endParaRPr lang="en-GB">
              <a:cs typeface="Times New Roman" pitchFamily="18" charset="0"/>
            </a:endParaRPr>
          </a:p>
          <a:p>
            <a:r>
              <a:rPr lang="en-US">
                <a:cs typeface="Times New Roman" pitchFamily="18" charset="0"/>
              </a:rPr>
              <a:t>Children undergoing cardiac surgery at the Johannesburg hospital are cared for by the adult cardiothoracic intensive care unit.</a:t>
            </a:r>
            <a:endParaRPr lang="en-GB">
              <a:cs typeface="Times New Roman" pitchFamily="18" charset="0"/>
            </a:endParaRPr>
          </a:p>
          <a:p>
            <a:r>
              <a:rPr lang="en-US">
                <a:cs typeface="Times New Roman" pitchFamily="18" charset="0"/>
              </a:rPr>
              <a:t> </a:t>
            </a:r>
            <a:endParaRPr lang="en-GB">
              <a:cs typeface="Times New Roman" pitchFamily="18" charset="0"/>
            </a:endParaRPr>
          </a:p>
          <a:p>
            <a:r>
              <a:rPr lang="en-US">
                <a:cs typeface="Times New Roman" pitchFamily="18" charset="0"/>
              </a:rPr>
              <a:t>There is a neonatal intensive care unit at Coronation hospital that manages children occasionally.</a:t>
            </a:r>
            <a:endParaRPr lang="en-GB">
              <a:cs typeface="Times New Roman" pitchFamily="18" charset="0"/>
            </a:endParaRPr>
          </a:p>
          <a:p>
            <a:r>
              <a:rPr lang="en-US">
                <a:cs typeface="Times New Roman" pitchFamily="18" charset="0"/>
              </a:rPr>
              <a:t> </a:t>
            </a:r>
            <a:endParaRPr lang="en-GB">
              <a:cs typeface="Times New Roman" pitchFamily="18" charset="0"/>
            </a:endParaRPr>
          </a:p>
          <a:p>
            <a:r>
              <a:rPr lang="en-US">
                <a:cs typeface="Times New Roman" pitchFamily="18" charset="0"/>
              </a:rPr>
              <a:t> </a:t>
            </a:r>
            <a:endParaRPr lang="en-GB">
              <a:cs typeface="Times New Roman" pitchFamily="18" charset="0"/>
            </a:endParaRPr>
          </a:p>
          <a:p>
            <a:r>
              <a:rPr lang="en-US">
                <a:cs typeface="Times New Roman" pitchFamily="18" charset="0"/>
              </a:rPr>
              <a:t>Pretoria:</a:t>
            </a:r>
            <a:endParaRPr lang="en-GB">
              <a:cs typeface="Times New Roman" pitchFamily="18" charset="0"/>
            </a:endParaRPr>
          </a:p>
          <a:p>
            <a:r>
              <a:rPr lang="en-US">
                <a:cs typeface="Times New Roman" pitchFamily="18" charset="0"/>
              </a:rPr>
              <a:t>Children at Medunsa are cared for in the adult intensive care unit.</a:t>
            </a:r>
            <a:endParaRPr lang="en-GB">
              <a:cs typeface="Times New Roman" pitchFamily="18" charset="0"/>
            </a:endParaRPr>
          </a:p>
          <a:p>
            <a:r>
              <a:rPr lang="en-US">
                <a:cs typeface="Times New Roman" pitchFamily="18" charset="0"/>
              </a:rPr>
              <a:t> </a:t>
            </a:r>
            <a:endParaRPr lang="en-GB">
              <a:cs typeface="Times New Roman" pitchFamily="18" charset="0"/>
            </a:endParaRPr>
          </a:p>
          <a:p>
            <a:r>
              <a:rPr lang="en-US">
                <a:cs typeface="Times New Roman" pitchFamily="18" charset="0"/>
              </a:rPr>
              <a:t>Children at the Pretoria academic hospital are cared for in a paediatric intensive care unit (approximately 6 beds)</a:t>
            </a:r>
            <a:endParaRPr lang="en-GB">
              <a:cs typeface="Times New Roman" pitchFamily="18" charset="0"/>
            </a:endParaRPr>
          </a:p>
          <a:p>
            <a:r>
              <a:rPr lang="en-US">
                <a:cs typeface="Times New Roman" pitchFamily="18" charset="0"/>
              </a:rPr>
              <a:t> </a:t>
            </a:r>
            <a:endParaRPr lang="en-GB">
              <a:cs typeface="Times New Roman" pitchFamily="18" charset="0"/>
            </a:endParaRPr>
          </a:p>
          <a:p>
            <a:r>
              <a:rPr lang="en-US">
                <a:cs typeface="Times New Roman" pitchFamily="18" charset="0"/>
              </a:rPr>
              <a:t>Kalafong hospital has NICU that admits some children.</a:t>
            </a:r>
            <a:endParaRPr lang="en-GB">
              <a:cs typeface="Times New Roman" pitchFamily="18" charset="0"/>
            </a:endParaRPr>
          </a:p>
          <a:p>
            <a:r>
              <a:rPr lang="en-US">
                <a:cs typeface="Times New Roman" pitchFamily="18" charset="0"/>
              </a:rPr>
              <a:t> </a:t>
            </a:r>
            <a:endParaRPr lang="en-GB">
              <a:cs typeface="Times New Roman" pitchFamily="18" charset="0"/>
            </a:endParaRPr>
          </a:p>
          <a:p>
            <a:r>
              <a:rPr lang="en-US">
                <a:cs typeface="Times New Roman" pitchFamily="18" charset="0"/>
              </a:rPr>
              <a:t>KwaZulu Natal:</a:t>
            </a:r>
            <a:endParaRPr lang="en-GB">
              <a:cs typeface="Times New Roman" pitchFamily="18" charset="0"/>
            </a:endParaRPr>
          </a:p>
          <a:p>
            <a:r>
              <a:rPr lang="en-US">
                <a:cs typeface="Times New Roman" pitchFamily="18" charset="0"/>
              </a:rPr>
              <a:t> There is a paediatric ICU (5 ICU beds and 5 high care beds) at the Albert Luthuli  hospital (at the new hospital there is physical provision for 14 ICU beds and 26 high care beds).  Annual throughput approximately 500 patients).  At present cardiothoracic and neurosurgical patients go to Wentworth hospital (2 cardiothoracic beds for children and neurosurgical beds are shared with adult ICU). </a:t>
            </a:r>
            <a:endParaRPr lang="en-GB">
              <a:cs typeface="Times New Roman" pitchFamily="18" charset="0"/>
            </a:endParaRPr>
          </a:p>
          <a:p>
            <a:r>
              <a:rPr lang="en-US">
                <a:cs typeface="Times New Roman" pitchFamily="18" charset="0"/>
              </a:rPr>
              <a:t> </a:t>
            </a:r>
            <a:endParaRPr lang="en-GB">
              <a:cs typeface="Times New Roman" pitchFamily="18" charset="0"/>
            </a:endParaRPr>
          </a:p>
          <a:p>
            <a:r>
              <a:rPr lang="en-US">
                <a:cs typeface="Times New Roman" pitchFamily="18" charset="0"/>
              </a:rPr>
              <a:t>Children in the paediatric intensive care unit are cared for during the day by a paediatric pulmonologist and after hours cover is shared with general paediatricians.</a:t>
            </a:r>
            <a:endParaRPr lang="en-GB">
              <a:cs typeface="Times New Roman" pitchFamily="18" charset="0"/>
            </a:endParaRPr>
          </a:p>
          <a:p>
            <a:r>
              <a:rPr lang="en-US">
                <a:cs typeface="Times New Roman" pitchFamily="18" charset="0"/>
              </a:rPr>
              <a:t> </a:t>
            </a:r>
            <a:endParaRPr lang="en-GB">
              <a:cs typeface="Times New Roman" pitchFamily="18" charset="0"/>
            </a:endParaRPr>
          </a:p>
          <a:p>
            <a:r>
              <a:rPr lang="en-US">
                <a:cs typeface="Times New Roman" pitchFamily="18" charset="0"/>
              </a:rPr>
              <a:t>There is a throughput of children following cardiac surgery at Wentworth hospital, these children are under the care of the paediatric cardiologists and the cardiothoracic surgeons.</a:t>
            </a:r>
            <a:endParaRPr lang="en-GB">
              <a:cs typeface="Times New Roman" pitchFamily="18" charset="0"/>
            </a:endParaRPr>
          </a:p>
          <a:p>
            <a:r>
              <a:rPr lang="en-US">
                <a:cs typeface="Times New Roman" pitchFamily="18" charset="0"/>
              </a:rPr>
              <a:t> </a:t>
            </a:r>
            <a:endParaRPr lang="en-GB">
              <a:cs typeface="Times New Roman" pitchFamily="18" charset="0"/>
            </a:endParaRPr>
          </a:p>
          <a:p>
            <a:r>
              <a:rPr lang="en-US">
                <a:cs typeface="Times New Roman" pitchFamily="18" charset="0"/>
              </a:rPr>
              <a:t>Grey’s Hospital is trying to establish a paediatric intensive care service – children are cared for in the adult ICU.  No service at Edendale hospital.</a:t>
            </a:r>
            <a:endParaRPr lang="en-GB">
              <a:cs typeface="Times New Roman" pitchFamily="18" charset="0"/>
            </a:endParaRPr>
          </a:p>
          <a:p>
            <a:r>
              <a:rPr lang="en-US">
                <a:cs typeface="Times New Roman" pitchFamily="18" charset="0"/>
              </a:rPr>
              <a:t> </a:t>
            </a:r>
            <a:endParaRPr lang="en-GB">
              <a:cs typeface="Times New Roman" pitchFamily="18" charset="0"/>
            </a:endParaRPr>
          </a:p>
          <a:p>
            <a:r>
              <a:rPr lang="en-US">
                <a:cs typeface="Times New Roman" pitchFamily="18" charset="0"/>
              </a:rPr>
              <a:t>Ngwelezana hospital has an adult ICU that admits children occasionally for brief periods before transfer to Albert Luthuli hospital. </a:t>
            </a:r>
            <a:endParaRPr lang="en-GB">
              <a:cs typeface="Times New Roman" pitchFamily="18" charset="0"/>
            </a:endParaRPr>
          </a:p>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4221F9-4324-4635-BAB7-DCB62425BE2F}" type="slidenum">
              <a:rPr lang="en-US"/>
              <a:pPr/>
              <a:t>19</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ZA"/>
              <a:t>It is important to note that ventilation of children in hospital wards is no solution to the problems.  This provides a poor quality service to the children being ventilated, and may profoundly compromise the care of other children in the wards (particularly in the context of the staffing levels current in the hospital wards).</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787B77-A088-4C5F-A689-9E5AF3519A28}" type="slidenum">
              <a:rPr lang="en-US"/>
              <a:pPr/>
              <a:t>22</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pPr marL="228600" indent="-228600"/>
            <a:r>
              <a:rPr lang="en-ZA"/>
              <a:t>&lt;5% of children in this category survive the PICU admission with an acceptable neurological outcome.</a:t>
            </a:r>
          </a:p>
          <a:p>
            <a:pPr marL="228600" indent="-228600"/>
            <a:endParaRPr lang="en-ZA"/>
          </a:p>
          <a:p>
            <a:pPr marL="228600" indent="-228600"/>
            <a:r>
              <a:rPr lang="en-ZA"/>
              <a:t>Comment: in reality there are many children in the above context where PICU admission is still desirable because:</a:t>
            </a:r>
          </a:p>
          <a:p>
            <a:pPr marL="228600" indent="-228600"/>
            <a:r>
              <a:rPr lang="en-ZA"/>
              <a:t>management of the family is best conducted in that context</a:t>
            </a:r>
          </a:p>
          <a:p>
            <a:pPr marL="228600" indent="-228600"/>
            <a:r>
              <a:rPr lang="en-ZA"/>
              <a:t>all the necessary information is not available at the time of admission request, and information must be collated before a fully informed decision can be made</a:t>
            </a:r>
          </a:p>
          <a:p>
            <a:pPr marL="228600" indent="-228600"/>
            <a:r>
              <a:rPr lang="en-ZA"/>
              <a:t>the clinical situation is not totally clearcut and clarity must be obtained in order to make reasonable and defensible decisions</a:t>
            </a:r>
          </a:p>
          <a:p>
            <a:pPr marL="228600" indent="-228600"/>
            <a:r>
              <a:rPr lang="en-ZA"/>
              <a:t>In reality excluding these children from PICU admission will make very little difference to the bed availability of the PICU as the number of cases is very small.</a:t>
            </a:r>
          </a:p>
          <a:p>
            <a:pPr marL="228600" indent="-228600"/>
            <a:r>
              <a:rPr lang="en-ZA"/>
              <a:t>It is also essential that no discussion of possible organ donation is ever initiated with families until there is clarity that the child is dead (is actually certified as such)</a:t>
            </a:r>
          </a:p>
          <a:p>
            <a:pPr marL="228600" indent="-228600"/>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6D57B0-850B-448E-B2DD-74562325D31D}" type="slidenum">
              <a:rPr lang="en-US"/>
              <a:pPr/>
              <a:t>23</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ZA"/>
              <a:t>Comment: this is based on data that shows that despite the availability of ARV only approximately 20% of children with HIV infection who are admitted to the PICU are known to be alive and on ARV 6 months later.  On average these children spend 5-6 days in the PICU and thus consume considerable resources for little apparent gain.</a:t>
            </a:r>
          </a:p>
          <a:p>
            <a:r>
              <a:rPr lang="en-ZA"/>
              <a:t>A real clinical problem relates to children who are HIV exposed, have clinical features that are compatible with HIV related infections, but for whom confirmatory HIV testing has not been completed.  If the PICU does not have space, then children in this category who are deteriorating on appropriate therapy in the wards, will be regarded as HIV infected. If space is available then these children should probably be admitted.</a:t>
            </a:r>
          </a:p>
          <a:p>
            <a:endParaRPr lang="en-US"/>
          </a:p>
          <a:p>
            <a:r>
              <a:rPr lang="en-ZA"/>
              <a:t>Comment: this is based on data that shows that if children are not debrided and grafted early on in the course of their burn management, they suffer a prolonged course with considerably pain, anxiety and recurrent infection.  The death rate in these children is also unacceptably high</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6EAD8C-CC0C-4C6C-8392-77315D37C68A}" type="slidenum">
              <a:rPr lang="en-US"/>
              <a:pPr/>
              <a:t>24</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ZA"/>
              <a:t>Comment: this is based on a virtual 100% mortality in the ICU for these patients</a:t>
            </a:r>
          </a:p>
          <a:p>
            <a:r>
              <a:rPr lang="en-ZA"/>
              <a:t>Comment: This is based on an extremely high mortality rate in this group of patients.  The failure to respond to therapy suggests that they have underlying conditions that are not amenable to conventional therapy</a:t>
            </a:r>
          </a:p>
          <a:p>
            <a:r>
              <a:rPr lang="en-ZA"/>
              <a:t>Comment: this is based on data that shows that children with severe adenoviral infection requiring ventilation have a high mortality and very high morbidity from chronic lung disease</a:t>
            </a:r>
          </a:p>
          <a:p>
            <a:r>
              <a:rPr lang="en-ZA"/>
              <a:t>Comment: this is based on the fact that these children have a very poor likelihood of reasonable outcome</a:t>
            </a:r>
          </a:p>
          <a:p>
            <a:endParaRPr lang="en-ZA"/>
          </a:p>
          <a:p>
            <a:endParaRPr lang="en-ZA"/>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CA3D90-FF5C-4CA1-ADFE-01EB8C8CF60C}" type="slidenum">
              <a:rPr lang="en-US"/>
              <a:pPr/>
              <a:t>26</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ZA"/>
              <a:t>Comment: The PICU mortality of HIV infected patients with PJP has improved from 100% approximately 8 years ago to &lt;30% currently.  As the longer term outcome of these children has not changed significantly over time, we will be compelled to exclude these children from PICU admission.  This despite the probability that advances in management could improve the outcome for these children.</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81E1A8-163E-4E4D-8FC7-27E704F676A8}" type="slidenum">
              <a:rPr lang="en-US"/>
              <a:pPr/>
              <a:t>29</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ZA"/>
              <a:t>The extra data that would be useful, is the data on the number of children who die without PICU admission where PICU admission would have had the potential to save lives.  This is not formally available, but informally it appears that there are very few children in this category.</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894738A7-147A-4932-9F1B-122F224D34CF}" type="datetimeFigureOut">
              <a:rPr lang="en-US" smtClean="0"/>
              <a:pPr/>
              <a:t>2/12/2010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BD66B5-B3BB-4BAD-B09C-503E64D9FDAF}"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94738A7-147A-4932-9F1B-122F224D34CF}" type="datetimeFigureOut">
              <a:rPr lang="en-US" smtClean="0"/>
              <a:pPr/>
              <a:t>2/12/2010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BD66B5-B3BB-4BAD-B09C-503E64D9FDAF}"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94738A7-147A-4932-9F1B-122F224D34CF}" type="datetimeFigureOut">
              <a:rPr lang="en-US" smtClean="0"/>
              <a:pPr/>
              <a:t>2/12/2010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BD66B5-B3BB-4BAD-B09C-503E64D9FDAF}" type="slidenum">
              <a:rPr lang="en-ZA" smtClean="0"/>
              <a:pPr/>
              <a:t>‹#›</a:t>
            </a:fld>
            <a:endParaRPr lang="en-Z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457200" y="1600200"/>
            <a:ext cx="8229600" cy="4525963"/>
          </a:xfrm>
        </p:spPr>
        <p:txBody>
          <a:bodyPr/>
          <a:lstStyle/>
          <a:p>
            <a:endParaRPr lang="en-ZA"/>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0B05779-3C42-4C78-B2BA-0D2C1A729A2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94738A7-147A-4932-9F1B-122F224D34CF}" type="datetimeFigureOut">
              <a:rPr lang="en-US" smtClean="0"/>
              <a:pPr/>
              <a:t>2/12/2010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BD66B5-B3BB-4BAD-B09C-503E64D9FDAF}"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4738A7-147A-4932-9F1B-122F224D34CF}" type="datetimeFigureOut">
              <a:rPr lang="en-US" smtClean="0"/>
              <a:pPr/>
              <a:t>2/12/2010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BD66B5-B3BB-4BAD-B09C-503E64D9FDAF}"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894738A7-147A-4932-9F1B-122F224D34CF}" type="datetimeFigureOut">
              <a:rPr lang="en-US" smtClean="0"/>
              <a:pPr/>
              <a:t>2/12/2010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ABD66B5-B3BB-4BAD-B09C-503E64D9FDAF}"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894738A7-147A-4932-9F1B-122F224D34CF}" type="datetimeFigureOut">
              <a:rPr lang="en-US" smtClean="0"/>
              <a:pPr/>
              <a:t>2/12/2010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BABD66B5-B3BB-4BAD-B09C-503E64D9FDAF}"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894738A7-147A-4932-9F1B-122F224D34CF}" type="datetimeFigureOut">
              <a:rPr lang="en-US" smtClean="0"/>
              <a:pPr/>
              <a:t>2/12/2010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BABD66B5-B3BB-4BAD-B09C-503E64D9FDAF}"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738A7-147A-4932-9F1B-122F224D34CF}" type="datetimeFigureOut">
              <a:rPr lang="en-US" smtClean="0"/>
              <a:pPr/>
              <a:t>2/12/2010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BABD66B5-B3BB-4BAD-B09C-503E64D9FDAF}"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4738A7-147A-4932-9F1B-122F224D34CF}" type="datetimeFigureOut">
              <a:rPr lang="en-US" smtClean="0"/>
              <a:pPr/>
              <a:t>2/12/2010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ABD66B5-B3BB-4BAD-B09C-503E64D9FDAF}"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4738A7-147A-4932-9F1B-122F224D34CF}" type="datetimeFigureOut">
              <a:rPr lang="en-US" smtClean="0"/>
              <a:pPr/>
              <a:t>2/12/2010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ABD66B5-B3BB-4BAD-B09C-503E64D9FDAF}"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738A7-147A-4932-9F1B-122F224D34CF}" type="datetimeFigureOut">
              <a:rPr lang="en-US" smtClean="0"/>
              <a:pPr/>
              <a:t>2/12/2010</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BD66B5-B3BB-4BAD-B09C-503E64D9FDAF}"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4.jpeg"/><Relationship Id="rId5" Type="http://schemas.openxmlformats.org/officeDocument/2006/relationships/image" Target="../media/image9.jpeg"/><Relationship Id="rId10" Type="http://schemas.openxmlformats.org/officeDocument/2006/relationships/hyperlink" Target="http://www.terragalleria.com/pacific/australia/australian-animals/picture.aust6191.html" TargetMode="External"/><Relationship Id="rId4" Type="http://schemas.openxmlformats.org/officeDocument/2006/relationships/image" Target="../media/image8.pn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16013" y="620713"/>
            <a:ext cx="7772400" cy="1470025"/>
          </a:xfrm>
        </p:spPr>
        <p:txBody>
          <a:bodyPr>
            <a:normAutofit/>
          </a:bodyPr>
          <a:lstStyle/>
          <a:p>
            <a:r>
              <a:rPr lang="en-US" b="1" i="1" dirty="0" smtClean="0">
                <a:solidFill>
                  <a:schemeClr val="tx2"/>
                </a:solidFill>
                <a:effectLst>
                  <a:outerShdw blurRad="38100" dist="38100" dir="2700000" algn="tl">
                    <a:srgbClr val="C0C0C0"/>
                  </a:outerShdw>
                </a:effectLst>
              </a:rPr>
              <a:t>Who should get the bed –</a:t>
            </a:r>
            <a:br>
              <a:rPr lang="en-US" b="1" i="1" dirty="0" smtClean="0">
                <a:solidFill>
                  <a:schemeClr val="tx2"/>
                </a:solidFill>
                <a:effectLst>
                  <a:outerShdw blurRad="38100" dist="38100" dir="2700000" algn="tl">
                    <a:srgbClr val="C0C0C0"/>
                  </a:outerShdw>
                </a:effectLst>
              </a:rPr>
            </a:br>
            <a:r>
              <a:rPr lang="en-US" b="1" i="1" dirty="0" smtClean="0">
                <a:solidFill>
                  <a:schemeClr val="tx2"/>
                </a:solidFill>
                <a:effectLst>
                  <a:outerShdw blurRad="38100" dist="38100" dir="2700000" algn="tl">
                    <a:srgbClr val="C0C0C0"/>
                  </a:outerShdw>
                </a:effectLst>
              </a:rPr>
              <a:t>Allocating scarce resources</a:t>
            </a:r>
            <a:endParaRPr lang="en-US" b="1" i="1" dirty="0">
              <a:solidFill>
                <a:schemeClr val="tx2"/>
              </a:solidFill>
              <a:effectLst>
                <a:outerShdw blurRad="38100" dist="38100" dir="2700000" algn="tl">
                  <a:srgbClr val="C0C0C0"/>
                </a:outerShdw>
              </a:effectLst>
            </a:endParaRPr>
          </a:p>
        </p:txBody>
      </p:sp>
      <p:sp>
        <p:nvSpPr>
          <p:cNvPr id="3075" name="Rectangle 3"/>
          <p:cNvSpPr>
            <a:spLocks noGrp="1" noChangeArrowheads="1"/>
          </p:cNvSpPr>
          <p:nvPr>
            <p:ph type="subTitle" idx="1"/>
          </p:nvPr>
        </p:nvSpPr>
        <p:spPr>
          <a:xfrm>
            <a:off x="1690688" y="2636838"/>
            <a:ext cx="6400800" cy="1752600"/>
          </a:xfrm>
        </p:spPr>
        <p:txBody>
          <a:bodyPr/>
          <a:lstStyle/>
          <a:p>
            <a:pPr>
              <a:lnSpc>
                <a:spcPct val="80000"/>
              </a:lnSpc>
            </a:pPr>
            <a:r>
              <a:rPr lang="en-US" sz="2800" dirty="0"/>
              <a:t>Andrew C Argent</a:t>
            </a:r>
          </a:p>
          <a:p>
            <a:pPr>
              <a:lnSpc>
                <a:spcPct val="80000"/>
              </a:lnSpc>
            </a:pPr>
            <a:endParaRPr lang="en-US" sz="2800" dirty="0"/>
          </a:p>
          <a:p>
            <a:pPr>
              <a:lnSpc>
                <a:spcPct val="80000"/>
              </a:lnSpc>
            </a:pPr>
            <a:r>
              <a:rPr lang="en-US" sz="2000" dirty="0"/>
              <a:t>Red Cross War Memorial Children’s Hospital and</a:t>
            </a:r>
          </a:p>
          <a:p>
            <a:pPr>
              <a:lnSpc>
                <a:spcPct val="80000"/>
              </a:lnSpc>
            </a:pPr>
            <a:r>
              <a:rPr lang="en-US" sz="2000" dirty="0"/>
              <a:t>University of Cape </a:t>
            </a:r>
            <a:r>
              <a:rPr lang="en-US" sz="2000" dirty="0" smtClean="0"/>
              <a:t>Town</a:t>
            </a:r>
          </a:p>
          <a:p>
            <a:pPr>
              <a:lnSpc>
                <a:spcPct val="80000"/>
              </a:lnSpc>
            </a:pPr>
            <a:endParaRPr lang="en-US" sz="2000" dirty="0" smtClean="0"/>
          </a:p>
        </p:txBody>
      </p:sp>
      <p:pic>
        <p:nvPicPr>
          <p:cNvPr id="3076" name="Picture 4" descr="UCT_official_logo"/>
          <p:cNvPicPr>
            <a:picLocks noChangeAspect="1" noChangeArrowheads="1"/>
          </p:cNvPicPr>
          <p:nvPr/>
        </p:nvPicPr>
        <p:blipFill>
          <a:blip r:embed="rId2" cstate="print"/>
          <a:srcRect/>
          <a:stretch>
            <a:fillRect/>
          </a:stretch>
        </p:blipFill>
        <p:spPr bwMode="auto">
          <a:xfrm>
            <a:off x="6443663" y="4797425"/>
            <a:ext cx="1577975" cy="2060575"/>
          </a:xfrm>
          <a:prstGeom prst="rect">
            <a:avLst/>
          </a:prstGeom>
          <a:noFill/>
        </p:spPr>
      </p:pic>
      <p:pic>
        <p:nvPicPr>
          <p:cNvPr id="3077" name="Picture 5" descr="ICH_Crest"/>
          <p:cNvPicPr>
            <a:picLocks noChangeAspect="1" noChangeArrowheads="1"/>
          </p:cNvPicPr>
          <p:nvPr/>
        </p:nvPicPr>
        <p:blipFill>
          <a:blip r:embed="rId3" cstate="print"/>
          <a:srcRect/>
          <a:stretch>
            <a:fillRect/>
          </a:stretch>
        </p:blipFill>
        <p:spPr bwMode="auto">
          <a:xfrm>
            <a:off x="1187450" y="4813300"/>
            <a:ext cx="1528763" cy="2044700"/>
          </a:xfrm>
          <a:prstGeom prst="rect">
            <a:avLst/>
          </a:prstGeom>
          <a:noFill/>
        </p:spPr>
      </p:pic>
      <p:pic>
        <p:nvPicPr>
          <p:cNvPr id="3078" name="Picture 6" descr="rxch"/>
          <p:cNvPicPr>
            <a:picLocks noChangeAspect="1" noChangeArrowheads="1"/>
          </p:cNvPicPr>
          <p:nvPr/>
        </p:nvPicPr>
        <p:blipFill>
          <a:blip r:embed="rId4" cstate="print"/>
          <a:srcRect/>
          <a:stretch>
            <a:fillRect/>
          </a:stretch>
        </p:blipFill>
        <p:spPr bwMode="auto">
          <a:xfrm>
            <a:off x="3706813" y="4811713"/>
            <a:ext cx="1887537" cy="2046287"/>
          </a:xfrm>
          <a:prstGeom prst="rect">
            <a:avLst/>
          </a:prstGeom>
          <a:noFill/>
        </p:spPr>
      </p:pic>
      <p:pic>
        <p:nvPicPr>
          <p:cNvPr id="3079" name="Picture 7" descr="WFPICCS_logo"/>
          <p:cNvPicPr>
            <a:picLocks noChangeAspect="1" noChangeArrowheads="1"/>
          </p:cNvPicPr>
          <p:nvPr/>
        </p:nvPicPr>
        <p:blipFill>
          <a:blip r:embed="rId5" cstate="print"/>
          <a:srcRect/>
          <a:stretch>
            <a:fillRect/>
          </a:stretch>
        </p:blipFill>
        <p:spPr bwMode="auto">
          <a:xfrm>
            <a:off x="0" y="2285992"/>
            <a:ext cx="1692275" cy="169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l"/>
            <a:r>
              <a:rPr lang="en-ZA" i="1" dirty="0">
                <a:solidFill>
                  <a:schemeClr val="tx2"/>
                </a:solidFill>
                <a:effectLst>
                  <a:outerShdw blurRad="38100" dist="38100" dir="2700000" algn="tl">
                    <a:srgbClr val="000000"/>
                  </a:outerShdw>
                </a:effectLst>
              </a:rPr>
              <a:t>the underlying problem</a:t>
            </a:r>
          </a:p>
        </p:txBody>
      </p:sp>
      <p:sp>
        <p:nvSpPr>
          <p:cNvPr id="5123" name="Rectangle 3"/>
          <p:cNvSpPr>
            <a:spLocks noGrp="1" noChangeArrowheads="1"/>
          </p:cNvSpPr>
          <p:nvPr>
            <p:ph type="body" idx="1"/>
          </p:nvPr>
        </p:nvSpPr>
        <p:spPr/>
        <p:txBody>
          <a:bodyPr/>
          <a:lstStyle/>
          <a:p>
            <a:r>
              <a:rPr lang="en-ZA" sz="2800" dirty="0"/>
              <a:t>is there an underlying or additional problem?</a:t>
            </a:r>
          </a:p>
          <a:p>
            <a:endParaRPr lang="en-ZA" sz="2800" dirty="0"/>
          </a:p>
          <a:p>
            <a:r>
              <a:rPr lang="en-ZA" sz="2800" dirty="0"/>
              <a:t>is that problem amenable to therapy?</a:t>
            </a:r>
          </a:p>
          <a:p>
            <a:endParaRPr lang="en-ZA" sz="2800" dirty="0"/>
          </a:p>
          <a:p>
            <a:r>
              <a:rPr lang="en-ZA" sz="2800" dirty="0"/>
              <a:t>who is prepared to manage that problem in the long term?</a:t>
            </a:r>
          </a:p>
          <a:p>
            <a:endParaRPr lang="en-ZA" sz="2800" dirty="0"/>
          </a:p>
          <a:p>
            <a:r>
              <a:rPr lang="en-ZA" sz="2800" dirty="0"/>
              <a:t>what is the prognosis for that problem?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Lukhanyo8"/>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l"/>
            <a:r>
              <a:rPr lang="en-ZA" i="1" dirty="0">
                <a:solidFill>
                  <a:schemeClr val="tx2"/>
                </a:solidFill>
                <a:effectLst>
                  <a:outerShdw blurRad="38100" dist="38100" dir="2700000" algn="tl">
                    <a:srgbClr val="000000"/>
                  </a:outerShdw>
                </a:effectLst>
              </a:rPr>
              <a:t>the context</a:t>
            </a:r>
          </a:p>
        </p:txBody>
      </p:sp>
      <p:sp>
        <p:nvSpPr>
          <p:cNvPr id="6147" name="Rectangle 3"/>
          <p:cNvSpPr>
            <a:spLocks noGrp="1" noChangeArrowheads="1"/>
          </p:cNvSpPr>
          <p:nvPr>
            <p:ph type="body" idx="1"/>
          </p:nvPr>
        </p:nvSpPr>
        <p:spPr/>
        <p:txBody>
          <a:bodyPr/>
          <a:lstStyle/>
          <a:p>
            <a:r>
              <a:rPr lang="en-ZA" b="1" dirty="0"/>
              <a:t>what is the context of this child?</a:t>
            </a:r>
          </a:p>
          <a:p>
            <a:endParaRPr lang="en-ZA" b="1" dirty="0"/>
          </a:p>
          <a:p>
            <a:pPr lvl="1"/>
            <a:r>
              <a:rPr lang="en-ZA" dirty="0"/>
              <a:t>family</a:t>
            </a:r>
          </a:p>
          <a:p>
            <a:pPr lvl="1"/>
            <a:endParaRPr lang="en-ZA" dirty="0"/>
          </a:p>
          <a:p>
            <a:pPr lvl="1"/>
            <a:r>
              <a:rPr lang="en-ZA" dirty="0"/>
              <a:t>support structure</a:t>
            </a:r>
          </a:p>
          <a:p>
            <a:pPr lvl="1"/>
            <a:endParaRPr lang="en-ZA" dirty="0"/>
          </a:p>
          <a:p>
            <a:pPr lvl="1"/>
            <a:r>
              <a:rPr lang="en-ZA" dirty="0"/>
              <a:t>access to medical support services</a:t>
            </a:r>
          </a:p>
        </p:txBody>
      </p:sp>
      <p:sp>
        <p:nvSpPr>
          <p:cNvPr id="6148" name="Text Box 4"/>
          <p:cNvSpPr txBox="1">
            <a:spLocks noChangeArrowheads="1"/>
          </p:cNvSpPr>
          <p:nvPr/>
        </p:nvSpPr>
        <p:spPr bwMode="auto">
          <a:xfrm>
            <a:off x="2843213" y="5734050"/>
            <a:ext cx="3227165" cy="646331"/>
          </a:xfrm>
          <a:prstGeom prst="rect">
            <a:avLst/>
          </a:prstGeom>
          <a:solidFill>
            <a:schemeClr val="accent1"/>
          </a:solidFill>
          <a:ln w="9525">
            <a:noFill/>
            <a:miter lim="800000"/>
            <a:headEnd/>
            <a:tailEnd/>
          </a:ln>
          <a:effectLst/>
        </p:spPr>
        <p:txBody>
          <a:bodyPr wrap="none">
            <a:spAutoFit/>
          </a:bodyPr>
          <a:lstStyle/>
          <a:p>
            <a:r>
              <a:rPr lang="en-US" sz="3600" b="1" i="1" dirty="0" smtClean="0">
                <a:solidFill>
                  <a:schemeClr val="bg1"/>
                </a:solidFill>
                <a:latin typeface="Comic Sans MS" pitchFamily="66" charset="0"/>
              </a:rPr>
              <a:t>mind </a:t>
            </a:r>
            <a:r>
              <a:rPr lang="en-US" sz="3600" b="1" i="1" dirty="0">
                <a:solidFill>
                  <a:schemeClr val="bg1"/>
                </a:solidFill>
                <a:latin typeface="Comic Sans MS" pitchFamily="66" charset="0"/>
              </a:rPr>
              <a:t>the GAP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a:r>
              <a:rPr lang="en-ZA" i="1" dirty="0">
                <a:solidFill>
                  <a:schemeClr val="tx2"/>
                </a:solidFill>
                <a:effectLst>
                  <a:outerShdw blurRad="38100" dist="38100" dir="2700000" algn="tl">
                    <a:srgbClr val="000000"/>
                  </a:outerShdw>
                </a:effectLst>
              </a:rPr>
              <a:t>sunken assets</a:t>
            </a:r>
          </a:p>
        </p:txBody>
      </p:sp>
      <p:sp>
        <p:nvSpPr>
          <p:cNvPr id="16387" name="Rectangle 3"/>
          <p:cNvSpPr>
            <a:spLocks noGrp="1" noChangeArrowheads="1"/>
          </p:cNvSpPr>
          <p:nvPr>
            <p:ph type="body" idx="1"/>
          </p:nvPr>
        </p:nvSpPr>
        <p:spPr/>
        <p:txBody>
          <a:bodyPr/>
          <a:lstStyle/>
          <a:p>
            <a:r>
              <a:rPr lang="en-ZA" sz="2800" dirty="0"/>
              <a:t>money that has already been spent is gone, and should therefore not affect decisions about current and future </a:t>
            </a:r>
            <a:r>
              <a:rPr lang="en-ZA" sz="2800" dirty="0" smtClean="0"/>
              <a:t>behaviour</a:t>
            </a:r>
            <a:endParaRPr lang="en-ZA" sz="2800" dirty="0"/>
          </a:p>
          <a:p>
            <a:endParaRPr lang="en-ZA" sz="2800" dirty="0"/>
          </a:p>
          <a:p>
            <a:r>
              <a:rPr lang="en-ZA" sz="2800" dirty="0"/>
              <a:t>although the past does help to inform the present, decisions should not be taken on the basis of what has happened, but on the basis of what is happening now and is likely to happen in the future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l"/>
            <a:r>
              <a:rPr lang="en-ZA" i="1" dirty="0">
                <a:solidFill>
                  <a:schemeClr val="tx2"/>
                </a:solidFill>
                <a:effectLst>
                  <a:outerShdw blurRad="38100" dist="38100" dir="2700000" algn="tl">
                    <a:srgbClr val="000000"/>
                  </a:outerShdw>
                </a:effectLst>
              </a:rPr>
              <a:t>the referral context</a:t>
            </a:r>
          </a:p>
        </p:txBody>
      </p:sp>
      <p:sp>
        <p:nvSpPr>
          <p:cNvPr id="12291" name="Rectangle 3"/>
          <p:cNvSpPr>
            <a:spLocks noGrp="1" noChangeArrowheads="1"/>
          </p:cNvSpPr>
          <p:nvPr>
            <p:ph type="body" idx="1"/>
          </p:nvPr>
        </p:nvSpPr>
        <p:spPr/>
        <p:txBody>
          <a:bodyPr/>
          <a:lstStyle/>
          <a:p>
            <a:pPr>
              <a:lnSpc>
                <a:spcPct val="80000"/>
              </a:lnSpc>
            </a:pPr>
            <a:r>
              <a:rPr lang="en-ZA" sz="2800" dirty="0"/>
              <a:t>what care is available to this patient in their present situation?</a:t>
            </a:r>
          </a:p>
          <a:p>
            <a:pPr>
              <a:lnSpc>
                <a:spcPct val="80000"/>
              </a:lnSpc>
            </a:pPr>
            <a:endParaRPr lang="en-ZA" sz="2800" dirty="0"/>
          </a:p>
          <a:p>
            <a:pPr>
              <a:lnSpc>
                <a:spcPct val="80000"/>
              </a:lnSpc>
            </a:pPr>
            <a:r>
              <a:rPr lang="en-ZA" sz="2800" dirty="0"/>
              <a:t>what is the risk related to staying in that situation?</a:t>
            </a:r>
          </a:p>
          <a:p>
            <a:pPr>
              <a:lnSpc>
                <a:spcPct val="80000"/>
              </a:lnSpc>
            </a:pPr>
            <a:endParaRPr lang="en-ZA" sz="2800" dirty="0"/>
          </a:p>
          <a:p>
            <a:pPr>
              <a:lnSpc>
                <a:spcPct val="80000"/>
              </a:lnSpc>
            </a:pPr>
            <a:r>
              <a:rPr lang="en-ZA" sz="2800" dirty="0"/>
              <a:t>who is involved in the care of this patient and how are they coping?</a:t>
            </a:r>
          </a:p>
          <a:p>
            <a:pPr>
              <a:lnSpc>
                <a:spcPct val="80000"/>
              </a:lnSpc>
            </a:pPr>
            <a:endParaRPr lang="en-ZA" sz="2800" dirty="0"/>
          </a:p>
          <a:p>
            <a:pPr>
              <a:lnSpc>
                <a:spcPct val="80000"/>
              </a:lnSpc>
            </a:pPr>
            <a:r>
              <a:rPr lang="en-ZA" sz="2800" dirty="0"/>
              <a:t>are there alternative resources that could be brought into play?</a:t>
            </a:r>
          </a:p>
          <a:p>
            <a:pPr>
              <a:lnSpc>
                <a:spcPct val="80000"/>
              </a:lnSpc>
            </a:pPr>
            <a:endParaRPr lang="en-ZA" sz="2800" dirty="0">
              <a:latin typeface="Comic Sans MS" pitchFamily="66"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a:r>
              <a:rPr lang="en-ZA" i="1" dirty="0">
                <a:solidFill>
                  <a:schemeClr val="tx2"/>
                </a:solidFill>
                <a:effectLst>
                  <a:outerShdw blurRad="38100" dist="38100" dir="2700000" algn="tl">
                    <a:srgbClr val="000000"/>
                  </a:outerShdw>
                </a:effectLst>
              </a:rPr>
              <a:t>the PICU context</a:t>
            </a:r>
          </a:p>
        </p:txBody>
      </p:sp>
      <p:sp>
        <p:nvSpPr>
          <p:cNvPr id="7171" name="Rectangle 3"/>
          <p:cNvSpPr>
            <a:spLocks noGrp="1" noChangeArrowheads="1"/>
          </p:cNvSpPr>
          <p:nvPr>
            <p:ph type="body" idx="1"/>
          </p:nvPr>
        </p:nvSpPr>
        <p:spPr/>
        <p:txBody>
          <a:bodyPr/>
          <a:lstStyle/>
          <a:p>
            <a:r>
              <a:rPr lang="en-ZA" b="1" dirty="0">
                <a:latin typeface="+mj-lt"/>
              </a:rPr>
              <a:t>is there a bed available?</a:t>
            </a:r>
          </a:p>
          <a:p>
            <a:pPr lvl="1"/>
            <a:r>
              <a:rPr lang="en-ZA" dirty="0"/>
              <a:t>staff</a:t>
            </a:r>
          </a:p>
          <a:p>
            <a:pPr lvl="1"/>
            <a:r>
              <a:rPr lang="en-ZA" dirty="0"/>
              <a:t>equipment</a:t>
            </a:r>
          </a:p>
          <a:p>
            <a:pPr lvl="1"/>
            <a:r>
              <a:rPr lang="en-ZA" dirty="0"/>
              <a:t>physical space</a:t>
            </a:r>
          </a:p>
          <a:p>
            <a:pPr lvl="1"/>
            <a:endParaRPr lang="en-ZA" dirty="0">
              <a:latin typeface="Comic Sans MS" pitchFamily="66" charset="0"/>
            </a:endParaRPr>
          </a:p>
          <a:p>
            <a:r>
              <a:rPr lang="en-ZA" b="1" dirty="0">
                <a:latin typeface="+mj-lt"/>
              </a:rPr>
              <a:t>will admission of this child compromise another child?</a:t>
            </a:r>
          </a:p>
          <a:p>
            <a:endParaRPr lang="en-ZA" dirty="0">
              <a:latin typeface="Comic Sans MS"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l"/>
            <a:r>
              <a:rPr lang="en-ZA" sz="4000" i="1" dirty="0">
                <a:solidFill>
                  <a:schemeClr val="tx2"/>
                </a:solidFill>
                <a:effectLst>
                  <a:outerShdw blurRad="38100" dist="38100" dir="2700000" algn="tl">
                    <a:srgbClr val="000000"/>
                  </a:outerShdw>
                </a:effectLst>
              </a:rPr>
              <a:t>inadequate information</a:t>
            </a:r>
          </a:p>
        </p:txBody>
      </p:sp>
      <p:sp>
        <p:nvSpPr>
          <p:cNvPr id="15363" name="Rectangle 3"/>
          <p:cNvSpPr>
            <a:spLocks noGrp="1" noChangeArrowheads="1"/>
          </p:cNvSpPr>
          <p:nvPr>
            <p:ph type="body" idx="1"/>
          </p:nvPr>
        </p:nvSpPr>
        <p:spPr/>
        <p:txBody>
          <a:bodyPr/>
          <a:lstStyle/>
          <a:p>
            <a:r>
              <a:rPr lang="en-ZA" sz="2800" dirty="0"/>
              <a:t>misinformation</a:t>
            </a:r>
          </a:p>
          <a:p>
            <a:endParaRPr lang="en-ZA" sz="2800" dirty="0"/>
          </a:p>
          <a:p>
            <a:r>
              <a:rPr lang="en-ZA" sz="2800" dirty="0"/>
              <a:t>lack of information</a:t>
            </a:r>
          </a:p>
          <a:p>
            <a:endParaRPr lang="en-ZA" sz="2800" dirty="0"/>
          </a:p>
          <a:p>
            <a:r>
              <a:rPr lang="en-ZA" sz="2800" dirty="0"/>
              <a:t>lack of medical knowledge to inform a decision</a:t>
            </a:r>
          </a:p>
          <a:p>
            <a:endParaRPr lang="en-ZA" sz="2800" dirty="0"/>
          </a:p>
          <a:p>
            <a:r>
              <a:rPr lang="en-ZA" sz="2800" dirty="0"/>
              <a:t>information that is not yet available, but will become available in the near future</a:t>
            </a:r>
          </a:p>
          <a:p>
            <a:endParaRPr lang="en-ZA" sz="2800" dirty="0">
              <a:latin typeface="Comic Sans MS"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i="1" dirty="0" smtClean="0">
                <a:solidFill>
                  <a:srgbClr val="002060"/>
                </a:solidFill>
                <a:effectLst>
                  <a:outerShdw blurRad="38100" dist="38100" dir="2700000" algn="tl">
                    <a:srgbClr val="000000">
                      <a:alpha val="43137"/>
                    </a:srgbClr>
                  </a:outerShdw>
                </a:effectLst>
              </a:rPr>
              <a:t>the process</a:t>
            </a:r>
            <a:endParaRPr lang="en-ZA" i="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explicit vs. implicit</a:t>
            </a:r>
          </a:p>
          <a:p>
            <a:endParaRPr lang="en-US" dirty="0" smtClean="0"/>
          </a:p>
          <a:p>
            <a:r>
              <a:rPr lang="en-US" dirty="0" smtClean="0"/>
              <a:t>transparency vs. hidden</a:t>
            </a:r>
          </a:p>
          <a:p>
            <a:endParaRPr lang="en-US" dirty="0" smtClean="0"/>
          </a:p>
          <a:p>
            <a:r>
              <a:rPr lang="en-US" dirty="0" smtClean="0"/>
              <a:t>open to discussion / change and review</a:t>
            </a:r>
          </a:p>
          <a:p>
            <a:endParaRPr lang="en-US" dirty="0" smtClean="0"/>
          </a:p>
          <a:p>
            <a:r>
              <a:rPr lang="en-US" dirty="0" smtClean="0"/>
              <a:t>applied to all</a:t>
            </a:r>
            <a:endParaRPr lang="en-Z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algn="l"/>
            <a:r>
              <a:rPr lang="en-US" i="1" dirty="0">
                <a:solidFill>
                  <a:srgbClr val="002060"/>
                </a:solidFill>
                <a:effectLst>
                  <a:outerShdw blurRad="38100" dist="38100" dir="2700000" algn="tl">
                    <a:srgbClr val="C0C0C0"/>
                  </a:outerShdw>
                </a:effectLst>
              </a:rPr>
              <a:t>A 4 R</a:t>
            </a:r>
          </a:p>
        </p:txBody>
      </p:sp>
      <p:sp>
        <p:nvSpPr>
          <p:cNvPr id="155651" name="Rectangle 3"/>
          <p:cNvSpPr>
            <a:spLocks noGrp="1" noChangeArrowheads="1"/>
          </p:cNvSpPr>
          <p:nvPr>
            <p:ph type="body" idx="1"/>
          </p:nvPr>
        </p:nvSpPr>
        <p:spPr>
          <a:solidFill>
            <a:schemeClr val="bg1"/>
          </a:solidFill>
        </p:spPr>
        <p:txBody>
          <a:bodyPr/>
          <a:lstStyle/>
          <a:p>
            <a:pPr>
              <a:lnSpc>
                <a:spcPct val="90000"/>
              </a:lnSpc>
            </a:pPr>
            <a:r>
              <a:rPr lang="en-US" dirty="0"/>
              <a:t>accountability for reasonableness</a:t>
            </a:r>
          </a:p>
          <a:p>
            <a:pPr lvl="1">
              <a:lnSpc>
                <a:spcPct val="90000"/>
              </a:lnSpc>
            </a:pPr>
            <a:r>
              <a:rPr lang="en-US" dirty="0"/>
              <a:t>policy should  be clear and available to all</a:t>
            </a:r>
          </a:p>
          <a:p>
            <a:pPr lvl="1">
              <a:lnSpc>
                <a:spcPct val="90000"/>
              </a:lnSpc>
            </a:pPr>
            <a:endParaRPr lang="en-US" dirty="0"/>
          </a:p>
          <a:p>
            <a:pPr lvl="1">
              <a:lnSpc>
                <a:spcPct val="90000"/>
              </a:lnSpc>
            </a:pPr>
            <a:r>
              <a:rPr lang="en-US" dirty="0"/>
              <a:t>based on rationale that “fair-minded people” would agree are reasonable</a:t>
            </a:r>
          </a:p>
          <a:p>
            <a:pPr lvl="1">
              <a:lnSpc>
                <a:spcPct val="90000"/>
              </a:lnSpc>
            </a:pPr>
            <a:endParaRPr lang="en-US" dirty="0"/>
          </a:p>
          <a:p>
            <a:pPr lvl="1">
              <a:lnSpc>
                <a:spcPct val="90000"/>
              </a:lnSpc>
            </a:pPr>
            <a:r>
              <a:rPr lang="en-US" dirty="0"/>
              <a:t>open to change and modification</a:t>
            </a:r>
          </a:p>
          <a:p>
            <a:pPr lvl="1">
              <a:lnSpc>
                <a:spcPct val="90000"/>
              </a:lnSpc>
            </a:pPr>
            <a:endParaRPr lang="en-US" dirty="0"/>
          </a:p>
          <a:p>
            <a:pPr lvl="1">
              <a:lnSpc>
                <a:spcPct val="90000"/>
              </a:lnSpc>
            </a:pPr>
            <a:r>
              <a:rPr lang="en-US" dirty="0"/>
              <a:t>applied consistently to all</a:t>
            </a:r>
          </a:p>
        </p:txBody>
      </p:sp>
      <p:sp>
        <p:nvSpPr>
          <p:cNvPr id="4" name="TextBox 3"/>
          <p:cNvSpPr txBox="1"/>
          <p:nvPr/>
        </p:nvSpPr>
        <p:spPr>
          <a:xfrm>
            <a:off x="5500694" y="6000768"/>
            <a:ext cx="3313664" cy="369332"/>
          </a:xfrm>
          <a:prstGeom prst="rect">
            <a:avLst/>
          </a:prstGeom>
          <a:noFill/>
        </p:spPr>
        <p:txBody>
          <a:bodyPr wrap="none" rtlCol="0">
            <a:spAutoFit/>
          </a:bodyPr>
          <a:lstStyle/>
          <a:p>
            <a:r>
              <a:rPr lang="en-ZA" dirty="0" err="1" smtClean="0">
                <a:solidFill>
                  <a:srgbClr val="0070C0"/>
                </a:solidFill>
              </a:rPr>
              <a:t>Kapiriri</a:t>
            </a:r>
            <a:r>
              <a:rPr lang="en-ZA" dirty="0" smtClean="0">
                <a:solidFill>
                  <a:srgbClr val="0070C0"/>
                </a:solidFill>
              </a:rPr>
              <a:t> L et al, Health Policy 2007</a:t>
            </a:r>
            <a:endParaRPr lang="en-ZA" dirty="0">
              <a:solidFill>
                <a:srgbClr val="0070C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l"/>
            <a:r>
              <a:rPr lang="en-US" i="1" dirty="0">
                <a:solidFill>
                  <a:srgbClr val="002060"/>
                </a:solidFill>
                <a:effectLst>
                  <a:outerShdw blurRad="38100" dist="38100" dir="2700000" algn="tl">
                    <a:srgbClr val="C0C0C0"/>
                  </a:outerShdw>
                </a:effectLst>
              </a:rPr>
              <a:t>background information</a:t>
            </a:r>
          </a:p>
        </p:txBody>
      </p:sp>
      <p:sp>
        <p:nvSpPr>
          <p:cNvPr id="54275" name="Rectangle 3"/>
          <p:cNvSpPr>
            <a:spLocks noGrp="1" noChangeArrowheads="1"/>
          </p:cNvSpPr>
          <p:nvPr>
            <p:ph type="body" idx="1"/>
          </p:nvPr>
        </p:nvSpPr>
        <p:spPr/>
        <p:txBody>
          <a:bodyPr/>
          <a:lstStyle/>
          <a:p>
            <a:pPr marL="609600" indent="-609600">
              <a:lnSpc>
                <a:spcPct val="80000"/>
              </a:lnSpc>
            </a:pPr>
            <a:r>
              <a:rPr lang="en-ZA" sz="2400" dirty="0"/>
              <a:t>the interests of the child</a:t>
            </a:r>
          </a:p>
          <a:p>
            <a:pPr marL="609600" indent="-609600">
              <a:lnSpc>
                <a:spcPct val="80000"/>
              </a:lnSpc>
            </a:pPr>
            <a:endParaRPr lang="en-ZA" sz="2400" dirty="0"/>
          </a:p>
          <a:p>
            <a:pPr marL="609600" indent="-609600">
              <a:lnSpc>
                <a:spcPct val="80000"/>
              </a:lnSpc>
            </a:pPr>
            <a:r>
              <a:rPr lang="en-ZA" sz="2400" dirty="0"/>
              <a:t>benefit from intensive care admission relative to staying in current place of care</a:t>
            </a:r>
          </a:p>
          <a:p>
            <a:pPr marL="609600" indent="-609600">
              <a:lnSpc>
                <a:spcPct val="80000"/>
              </a:lnSpc>
            </a:pPr>
            <a:endParaRPr lang="en-ZA" sz="2400" dirty="0"/>
          </a:p>
          <a:p>
            <a:pPr marL="609600" indent="-609600">
              <a:lnSpc>
                <a:spcPct val="80000"/>
              </a:lnSpc>
            </a:pPr>
            <a:r>
              <a:rPr lang="en-ZA" sz="2400" dirty="0"/>
              <a:t>appropriate utilization of available resources</a:t>
            </a:r>
          </a:p>
          <a:p>
            <a:pPr marL="990600" lvl="1" indent="-533400">
              <a:lnSpc>
                <a:spcPct val="80000"/>
              </a:lnSpc>
            </a:pPr>
            <a:r>
              <a:rPr lang="en-ZA" sz="2000" dirty="0"/>
              <a:t>look at excluding those who are likely to gain the least benefit from ICU</a:t>
            </a:r>
          </a:p>
          <a:p>
            <a:pPr marL="990600" lvl="1" indent="-533400">
              <a:lnSpc>
                <a:spcPct val="80000"/>
              </a:lnSpc>
            </a:pPr>
            <a:r>
              <a:rPr lang="en-ZA" sz="2000" dirty="0"/>
              <a:t>give preference to patients who gain the most benefit from the shortest possible ICU stay.</a:t>
            </a:r>
          </a:p>
          <a:p>
            <a:pPr marL="990600" lvl="1" indent="-533400">
              <a:lnSpc>
                <a:spcPct val="80000"/>
              </a:lnSpc>
            </a:pPr>
            <a:endParaRPr lang="en-ZA" sz="2000" dirty="0"/>
          </a:p>
          <a:p>
            <a:pPr marL="609600" indent="-609600">
              <a:lnSpc>
                <a:spcPct val="80000"/>
              </a:lnSpc>
            </a:pPr>
            <a:r>
              <a:rPr lang="en-ZA" sz="2400" dirty="0"/>
              <a:t>motivation for appropriate allocation of resources for paediatric intensive care</a:t>
            </a:r>
          </a:p>
          <a:p>
            <a:pPr marL="609600" indent="-609600">
              <a:lnSpc>
                <a:spcPct val="80000"/>
              </a:lnSpc>
            </a:pPr>
            <a:endParaRPr lang="en-ZA" sz="2400" dirty="0"/>
          </a:p>
        </p:txBody>
      </p:sp>
      <p:sp>
        <p:nvSpPr>
          <p:cNvPr id="54276" name="Text Box 4"/>
          <p:cNvSpPr txBox="1">
            <a:spLocks noChangeArrowheads="1"/>
          </p:cNvSpPr>
          <p:nvPr/>
        </p:nvSpPr>
        <p:spPr bwMode="auto">
          <a:xfrm>
            <a:off x="1331913" y="5876925"/>
            <a:ext cx="6816725" cy="641350"/>
          </a:xfrm>
          <a:prstGeom prst="rect">
            <a:avLst/>
          </a:prstGeom>
          <a:solidFill>
            <a:srgbClr val="0070C0"/>
          </a:solidFill>
          <a:ln w="9525">
            <a:noFill/>
            <a:miter lim="800000"/>
            <a:headEnd/>
            <a:tailEnd/>
          </a:ln>
          <a:effectLst/>
        </p:spPr>
        <p:txBody>
          <a:bodyPr wrap="none">
            <a:spAutoFit/>
          </a:bodyPr>
          <a:lstStyle/>
          <a:p>
            <a:pPr algn="ctr">
              <a:lnSpc>
                <a:spcPct val="80000"/>
              </a:lnSpc>
              <a:spcBef>
                <a:spcPct val="20000"/>
              </a:spcBef>
            </a:pPr>
            <a:r>
              <a:rPr lang="en-ZA" sz="2000" dirty="0">
                <a:solidFill>
                  <a:schemeClr val="bg1"/>
                </a:solidFill>
              </a:rPr>
              <a:t>We have to protect the PICU staff from burnout, </a:t>
            </a:r>
          </a:p>
          <a:p>
            <a:pPr algn="ctr">
              <a:lnSpc>
                <a:spcPct val="80000"/>
              </a:lnSpc>
              <a:spcBef>
                <a:spcPct val="20000"/>
              </a:spcBef>
            </a:pPr>
            <a:r>
              <a:rPr lang="en-ZA" sz="2000" dirty="0">
                <a:solidFill>
                  <a:schemeClr val="bg1"/>
                </a:solidFill>
              </a:rPr>
              <a:t>or we will systematically destroy the existing PICU services</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algn="l"/>
            <a:r>
              <a:rPr lang="en-US" i="1" dirty="0" smtClean="0">
                <a:solidFill>
                  <a:srgbClr val="002060"/>
                </a:solidFill>
                <a:effectLst>
                  <a:outerShdw blurRad="38100" dist="38100" dir="2700000" algn="tl">
                    <a:srgbClr val="000000">
                      <a:alpha val="43137"/>
                    </a:srgbClr>
                  </a:outerShdw>
                </a:effectLst>
              </a:rPr>
              <a:t>introduction</a:t>
            </a:r>
            <a:endParaRPr lang="en-US" i="1" dirty="0">
              <a:solidFill>
                <a:srgbClr val="002060"/>
              </a:solidFill>
              <a:effectLst>
                <a:outerShdw blurRad="38100" dist="38100" dir="2700000" algn="tl">
                  <a:srgbClr val="000000">
                    <a:alpha val="43137"/>
                  </a:srgbClr>
                </a:outerShdw>
              </a:effectLst>
            </a:endParaRPr>
          </a:p>
        </p:txBody>
      </p:sp>
      <p:sp>
        <p:nvSpPr>
          <p:cNvPr id="146435" name="Rectangle 3"/>
          <p:cNvSpPr>
            <a:spLocks noGrp="1" noChangeArrowheads="1"/>
          </p:cNvSpPr>
          <p:nvPr>
            <p:ph type="body" idx="1"/>
          </p:nvPr>
        </p:nvSpPr>
        <p:spPr>
          <a:solidFill>
            <a:schemeClr val="bg1"/>
          </a:solidFill>
        </p:spPr>
        <p:txBody>
          <a:bodyPr/>
          <a:lstStyle/>
          <a:p>
            <a:pPr>
              <a:lnSpc>
                <a:spcPct val="90000"/>
              </a:lnSpc>
            </a:pPr>
            <a:r>
              <a:rPr lang="en-US" sz="2400" dirty="0" smtClean="0"/>
              <a:t>there</a:t>
            </a:r>
            <a:r>
              <a:rPr lang="en-US" sz="2400" baseline="0" dirty="0" smtClean="0"/>
              <a:t> are never enough resources for everything</a:t>
            </a:r>
          </a:p>
          <a:p>
            <a:pPr>
              <a:lnSpc>
                <a:spcPct val="90000"/>
              </a:lnSpc>
            </a:pPr>
            <a:endParaRPr lang="en-US" sz="2400" dirty="0" smtClean="0"/>
          </a:p>
          <a:p>
            <a:pPr>
              <a:lnSpc>
                <a:spcPct val="90000"/>
              </a:lnSpc>
            </a:pPr>
            <a:r>
              <a:rPr lang="en-US" sz="2400" dirty="0" smtClean="0"/>
              <a:t>more resources can be made available by efficient and effective utilization of those resources</a:t>
            </a:r>
          </a:p>
          <a:p>
            <a:pPr>
              <a:lnSpc>
                <a:spcPct val="90000"/>
              </a:lnSpc>
            </a:pPr>
            <a:endParaRPr lang="en-US" sz="2400" dirty="0" smtClean="0"/>
          </a:p>
          <a:p>
            <a:pPr>
              <a:lnSpc>
                <a:spcPct val="90000"/>
              </a:lnSpc>
            </a:pPr>
            <a:r>
              <a:rPr lang="en-US" sz="2400" dirty="0" smtClean="0"/>
              <a:t>if resources for a specific activity are limited, then it is appropriate to argue the case for reallocation of resources</a:t>
            </a:r>
          </a:p>
          <a:p>
            <a:pPr>
              <a:lnSpc>
                <a:spcPct val="90000"/>
              </a:lnSpc>
            </a:pPr>
            <a:endParaRPr lang="en-US" sz="2400" dirty="0" smtClean="0"/>
          </a:p>
          <a:p>
            <a:pPr>
              <a:lnSpc>
                <a:spcPct val="90000"/>
              </a:lnSpc>
            </a:pPr>
            <a:r>
              <a:rPr lang="en-US" sz="2400" dirty="0" smtClean="0"/>
              <a:t>we still have to make decisions about how to allocate resources that are in limited supply</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6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6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643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64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l"/>
            <a:r>
              <a:rPr lang="en-US" i="1" dirty="0">
                <a:solidFill>
                  <a:srgbClr val="002060"/>
                </a:solidFill>
                <a:effectLst>
                  <a:outerShdw blurRad="38100" dist="38100" dir="2700000" algn="tl">
                    <a:srgbClr val="C0C0C0"/>
                  </a:outerShdw>
                </a:effectLst>
              </a:rPr>
              <a:t>background information</a:t>
            </a:r>
          </a:p>
        </p:txBody>
      </p:sp>
      <p:sp>
        <p:nvSpPr>
          <p:cNvPr id="52227" name="Rectangle 3"/>
          <p:cNvSpPr>
            <a:spLocks noGrp="1" noChangeArrowheads="1"/>
          </p:cNvSpPr>
          <p:nvPr>
            <p:ph type="body" idx="1"/>
          </p:nvPr>
        </p:nvSpPr>
        <p:spPr/>
        <p:txBody>
          <a:bodyPr/>
          <a:lstStyle/>
          <a:p>
            <a:pPr marL="609600" indent="-609600">
              <a:lnSpc>
                <a:spcPct val="90000"/>
              </a:lnSpc>
            </a:pPr>
            <a:r>
              <a:rPr lang="en-US" sz="2400">
                <a:solidFill>
                  <a:srgbClr val="0066FF"/>
                </a:solidFill>
              </a:rPr>
              <a:t>emergency vs elective</a:t>
            </a:r>
          </a:p>
          <a:p>
            <a:pPr marL="990600" lvl="1" indent="-533400">
              <a:lnSpc>
                <a:spcPct val="90000"/>
              </a:lnSpc>
            </a:pPr>
            <a:r>
              <a:rPr lang="en-ZA" sz="2000"/>
              <a:t>very few paediatric elective surgical interventions are truly elective, and delays mean that elective surgery is converted to emergency surgery, or complications ensue that mean that surgery is more complicated</a:t>
            </a:r>
          </a:p>
          <a:p>
            <a:pPr marL="990600" lvl="1" indent="-533400">
              <a:lnSpc>
                <a:spcPct val="90000"/>
              </a:lnSpc>
            </a:pPr>
            <a:endParaRPr lang="en-ZA" sz="2000"/>
          </a:p>
          <a:p>
            <a:pPr marL="990600" lvl="1" indent="-533400">
              <a:lnSpc>
                <a:spcPct val="90000"/>
              </a:lnSpc>
            </a:pPr>
            <a:r>
              <a:rPr lang="en-ZA" sz="2000"/>
              <a:t>refusal of elective surgery blocks hospital beds</a:t>
            </a:r>
          </a:p>
          <a:p>
            <a:pPr marL="990600" lvl="1" indent="-533400">
              <a:lnSpc>
                <a:spcPct val="90000"/>
              </a:lnSpc>
            </a:pPr>
            <a:endParaRPr lang="en-ZA" sz="2000"/>
          </a:p>
          <a:p>
            <a:pPr marL="990600" lvl="1" indent="-533400">
              <a:lnSpc>
                <a:spcPct val="90000"/>
              </a:lnSpc>
            </a:pPr>
            <a:r>
              <a:rPr lang="en-ZA" sz="2000"/>
              <a:t>refusal of elective surgery causes extremely ineffective utilisation of theatre resources, particularly personnel</a:t>
            </a:r>
          </a:p>
          <a:p>
            <a:pPr marL="990600" lvl="1" indent="-533400">
              <a:lnSpc>
                <a:spcPct val="90000"/>
              </a:lnSpc>
            </a:pPr>
            <a:endParaRPr lang="en-ZA" sz="2000"/>
          </a:p>
          <a:p>
            <a:pPr marL="990600" lvl="1" indent="-533400">
              <a:lnSpc>
                <a:spcPct val="90000"/>
              </a:lnSpc>
            </a:pPr>
            <a:r>
              <a:rPr lang="en-ZA" sz="2000"/>
              <a:t>refusal or delay of elective surgery is hugely disruptive to families and children</a:t>
            </a:r>
            <a:endParaRPr lang="en-US" sz="20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l"/>
            <a:r>
              <a:rPr lang="en-US" i="1" dirty="0">
                <a:solidFill>
                  <a:srgbClr val="002060"/>
                </a:solidFill>
                <a:effectLst>
                  <a:outerShdw blurRad="38100" dist="38100" dir="2700000" algn="tl">
                    <a:srgbClr val="000000">
                      <a:alpha val="43137"/>
                    </a:srgbClr>
                  </a:outerShdw>
                </a:effectLst>
              </a:rPr>
              <a:t>use of resources</a:t>
            </a:r>
          </a:p>
        </p:txBody>
      </p:sp>
      <p:graphicFrame>
        <p:nvGraphicFramePr>
          <p:cNvPr id="68611" name="Group 3"/>
          <p:cNvGraphicFramePr>
            <a:graphicFrameLocks noGrp="1"/>
          </p:cNvGraphicFramePr>
          <p:nvPr>
            <p:ph idx="1"/>
          </p:nvPr>
        </p:nvGraphicFramePr>
        <p:xfrm>
          <a:off x="457200" y="1600200"/>
          <a:ext cx="8229600" cy="4659313"/>
        </p:xfrm>
        <a:graphic>
          <a:graphicData uri="http://schemas.openxmlformats.org/drawingml/2006/table">
            <a:tbl>
              <a:tblPr/>
              <a:tblGrid>
                <a:gridCol w="1738313"/>
                <a:gridCol w="936625"/>
                <a:gridCol w="935037"/>
                <a:gridCol w="1800225"/>
                <a:gridCol w="1368425"/>
                <a:gridCol w="1450975"/>
              </a:tblGrid>
              <a:tr h="13192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CC"/>
                          </a:solidFill>
                          <a:effectLst/>
                          <a:latin typeface="Arial" charset="0"/>
                          <a:cs typeface="Arial" charset="0"/>
                        </a:rPr>
                        <a:t>Discipline</a:t>
                      </a:r>
                      <a:endParaRPr kumimoji="0" lang="en-US" sz="3600" b="0" i="0" u="none" strike="noStrike" cap="none" normalizeH="0" baseline="0" smtClean="0">
                        <a:ln>
                          <a:noFill/>
                        </a:ln>
                        <a:solidFill>
                          <a:srgbClr val="0000CC"/>
                        </a:solidFill>
                        <a:effectLst/>
                        <a:latin typeface="Arial" charset="0"/>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CC"/>
                          </a:solidFill>
                          <a:effectLst/>
                          <a:latin typeface="Arial" charset="0"/>
                          <a:cs typeface="Arial" charset="0"/>
                        </a:rPr>
                        <a:t>Count</a:t>
                      </a:r>
                      <a:endParaRPr kumimoji="0" lang="en-US" sz="3600" b="0" i="0" u="none" strike="noStrike" cap="none" normalizeH="0" baseline="0" smtClean="0">
                        <a:ln>
                          <a:noFill/>
                        </a:ln>
                        <a:solidFill>
                          <a:srgbClr val="0000CC"/>
                        </a:solidFill>
                        <a:effectLst/>
                        <a:latin typeface="Arial" charset="0"/>
                        <a:cs typeface="Arial"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CC"/>
                          </a:solidFill>
                          <a:effectLst/>
                          <a:latin typeface="Arial" charset="0"/>
                          <a:cs typeface="Arial" charset="0"/>
                        </a:rPr>
                        <a:t>%</a:t>
                      </a:r>
                      <a:endParaRPr kumimoji="0" lang="en-US" sz="3600" b="0" i="0" u="none" strike="noStrike" cap="none" normalizeH="0" baseline="0" smtClean="0">
                        <a:ln>
                          <a:noFill/>
                        </a:ln>
                        <a:solidFill>
                          <a:srgbClr val="0000CC"/>
                        </a:solidFill>
                        <a:effectLst/>
                        <a:latin typeface="Arial" charset="0"/>
                        <a:cs typeface="Arial"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CC"/>
                          </a:solidFill>
                          <a:effectLst/>
                          <a:latin typeface="Arial" charset="0"/>
                          <a:cs typeface="Arial" charset="0"/>
                        </a:rPr>
                        <a:t>Average duration of stay</a:t>
                      </a:r>
                      <a:endParaRPr kumimoji="0" lang="en-US" sz="3600" b="0" i="0" u="none" strike="noStrike" cap="none" normalizeH="0" baseline="0" smtClean="0">
                        <a:ln>
                          <a:noFill/>
                        </a:ln>
                        <a:solidFill>
                          <a:srgbClr val="0000CC"/>
                        </a:solidFill>
                        <a:effectLst/>
                        <a:latin typeface="Arial" charset="0"/>
                        <a:cs typeface="Arial"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CC"/>
                          </a:solidFill>
                          <a:effectLst/>
                          <a:latin typeface="Arial" charset="0"/>
                          <a:cs typeface="Arial" charset="0"/>
                        </a:rPr>
                        <a:t>% bed days</a:t>
                      </a:r>
                      <a:endParaRPr kumimoji="0" lang="en-US" sz="3600" b="0" i="0" u="none" strike="noStrike" cap="none" normalizeH="0" baseline="0" smtClean="0">
                        <a:ln>
                          <a:noFill/>
                        </a:ln>
                        <a:solidFill>
                          <a:srgbClr val="0000CC"/>
                        </a:solidFill>
                        <a:effectLst/>
                        <a:latin typeface="Arial" charset="0"/>
                        <a:cs typeface="Arial"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CC"/>
                          </a:solidFill>
                          <a:effectLst/>
                          <a:latin typeface="Arial" charset="0"/>
                          <a:cs typeface="Arial" charset="0"/>
                        </a:rPr>
                        <a:t>Mortality</a:t>
                      </a:r>
                      <a:endParaRPr kumimoji="0" lang="en-US" sz="3600" b="0" i="0" u="none" strike="noStrike" cap="none" normalizeH="0" baseline="0" smtClean="0">
                        <a:ln>
                          <a:noFill/>
                        </a:ln>
                        <a:solidFill>
                          <a:srgbClr val="0000CC"/>
                        </a:solidFill>
                        <a:effectLst/>
                        <a:latin typeface="Arial" charset="0"/>
                        <a:cs typeface="Arial" charset="0"/>
                      </a:endParaRPr>
                    </a:p>
                  </a:txBody>
                  <a:tcPr horzOverflow="overflow">
                    <a:lnL>
                      <a:noFill/>
                    </a:lnL>
                    <a:lnR cap="flat">
                      <a:noFill/>
                    </a:lnR>
                    <a:lnT cap="flat">
                      <a:noFill/>
                    </a:lnT>
                    <a:lnB>
                      <a:noFill/>
                    </a:lnB>
                    <a:lnTlToBr>
                      <a:noFill/>
                    </a:lnTlToBr>
                    <a:lnBlToTr>
                      <a:noFill/>
                    </a:lnBlToTr>
                    <a:noFill/>
                  </a:tcPr>
                </a:tc>
              </a:tr>
              <a:tr h="377825">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cs typeface="Arial" charset="0"/>
                        </a:rPr>
                        <a:t>Paediatrics</a:t>
                      </a:r>
                      <a:endParaRPr kumimoji="0" lang="en-US" sz="3200" b="0" i="0" u="none" strike="noStrike" cap="none" normalizeH="0" baseline="0" smtClean="0">
                        <a:ln>
                          <a:noFill/>
                        </a:ln>
                        <a:solidFill>
                          <a:schemeClr val="bg1"/>
                        </a:solidFill>
                        <a:effectLst/>
                        <a:latin typeface="Arial" charset="0"/>
                        <a:cs typeface="Arial" charset="0"/>
                      </a:endParaRPr>
                    </a:p>
                  </a:txBody>
                  <a:tcPr horzOverflow="overflow">
                    <a:lnL cap="flat">
                      <a:noFill/>
                    </a:lnL>
                    <a:lnR>
                      <a:noFill/>
                    </a:lnR>
                    <a:lnT>
                      <a:noFill/>
                    </a:lnT>
                    <a:lnB>
                      <a:noFill/>
                    </a:lnB>
                    <a:lnTlToBr>
                      <a:noFill/>
                    </a:lnTlToBr>
                    <a:lnBlToTr>
                      <a:noFill/>
                    </a:lnBlToTr>
                    <a:solidFill>
                      <a:schemeClr val="accent2"/>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411</a:t>
                      </a:r>
                      <a:endParaRPr kumimoji="0" lang="en-US" sz="32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54.44</a:t>
                      </a:r>
                      <a:endParaRPr kumimoji="0" lang="en-US" sz="32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5.4</a:t>
                      </a:r>
                      <a:endParaRPr kumimoji="0" lang="en-US" sz="32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66.61</a:t>
                      </a:r>
                      <a:endParaRPr kumimoji="0" lang="en-US" sz="32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15.6</a:t>
                      </a:r>
                      <a:endParaRPr kumimoji="0" lang="en-US" sz="3200" b="0" i="0" u="none" strike="noStrike" cap="none" normalizeH="0" baseline="0" smtClean="0">
                        <a:ln>
                          <a:noFill/>
                        </a:ln>
                        <a:solidFill>
                          <a:schemeClr val="tx1"/>
                        </a:solidFill>
                        <a:effectLst/>
                        <a:latin typeface="Arial" charset="0"/>
                        <a:cs typeface="Arial" charset="0"/>
                      </a:endParaRPr>
                    </a:p>
                  </a:txBody>
                  <a:tcPr anchor="b" horzOverflow="overflow">
                    <a:lnL>
                      <a:noFill/>
                    </a:lnL>
                    <a:lnR cap="flat">
                      <a:noFill/>
                    </a:lnR>
                    <a:lnT>
                      <a:noFill/>
                    </a:lnT>
                    <a:lnB>
                      <a:noFill/>
                    </a:lnB>
                    <a:lnTlToBr>
                      <a:noFill/>
                    </a:lnTlToBr>
                    <a:lnBlToTr>
                      <a:noFill/>
                    </a:lnBlToTr>
                    <a:solidFill>
                      <a:srgbClr val="FFFF00"/>
                    </a:solidFill>
                  </a:tcPr>
                </a:tc>
              </a:tr>
              <a:tr h="377825">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cs typeface="Arial" charset="0"/>
                        </a:rPr>
                        <a:t>Cardiac</a:t>
                      </a:r>
                      <a:endParaRPr kumimoji="0" lang="en-US" sz="3200" b="0" i="0" u="none" strike="noStrike" cap="none" normalizeH="0" baseline="0" smtClean="0">
                        <a:ln>
                          <a:noFill/>
                        </a:ln>
                        <a:solidFill>
                          <a:schemeClr val="bg1"/>
                        </a:solidFill>
                        <a:effectLst/>
                        <a:latin typeface="Arial" charset="0"/>
                        <a:cs typeface="Arial" charset="0"/>
                      </a:endParaRPr>
                    </a:p>
                  </a:txBody>
                  <a:tcPr horzOverflow="overflow">
                    <a:lnL cap="flat">
                      <a:noFill/>
                    </a:lnL>
                    <a:lnR>
                      <a:noFill/>
                    </a:lnR>
                    <a:lnT>
                      <a:noFill/>
                    </a:lnT>
                    <a:lnB>
                      <a:noFill/>
                    </a:lnB>
                    <a:lnTlToBr>
                      <a:noFill/>
                    </a:lnTlToBr>
                    <a:lnBlToTr>
                      <a:noFill/>
                    </a:lnBlToTr>
                    <a:solidFill>
                      <a:schemeClr val="accent2"/>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107</a:t>
                      </a:r>
                      <a:endParaRPr kumimoji="0" lang="en-US" sz="32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14.17</a:t>
                      </a:r>
                      <a:endParaRPr kumimoji="0" lang="en-US" sz="32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3.92</a:t>
                      </a:r>
                      <a:endParaRPr kumimoji="0" lang="en-US" sz="32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12.59</a:t>
                      </a:r>
                      <a:endParaRPr kumimoji="0" lang="en-US" sz="32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3.74</a:t>
                      </a:r>
                      <a:endParaRPr kumimoji="0" lang="en-US" sz="3200" b="0" i="0" u="none" strike="noStrike" cap="none" normalizeH="0" baseline="0" smtClean="0">
                        <a:ln>
                          <a:noFill/>
                        </a:ln>
                        <a:solidFill>
                          <a:schemeClr val="tx1"/>
                        </a:solidFill>
                        <a:effectLst/>
                        <a:latin typeface="Arial" charset="0"/>
                        <a:cs typeface="Arial" charset="0"/>
                      </a:endParaRPr>
                    </a:p>
                  </a:txBody>
                  <a:tcPr anchor="b" horzOverflow="overflow">
                    <a:lnL>
                      <a:noFill/>
                    </a:lnL>
                    <a:lnR cap="flat">
                      <a:noFill/>
                    </a:lnR>
                    <a:lnT>
                      <a:noFill/>
                    </a:lnT>
                    <a:lnB>
                      <a:noFill/>
                    </a:lnB>
                    <a:lnTlToBr>
                      <a:noFill/>
                    </a:lnTlToBr>
                    <a:lnBlToTr>
                      <a:noFill/>
                    </a:lnBlToTr>
                    <a:solidFill>
                      <a:srgbClr val="FFFF00"/>
                    </a:solidFill>
                  </a:tcPr>
                </a:tc>
              </a:tr>
              <a:tr h="377825">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cs typeface="Arial" charset="0"/>
                        </a:rPr>
                        <a:t>Thoracic</a:t>
                      </a:r>
                      <a:endParaRPr kumimoji="0" lang="en-US" sz="3200" b="0" i="0" u="none" strike="noStrike" cap="none" normalizeH="0" baseline="0" smtClean="0">
                        <a:ln>
                          <a:noFill/>
                        </a:ln>
                        <a:solidFill>
                          <a:schemeClr val="bg1"/>
                        </a:solidFill>
                        <a:effectLst/>
                        <a:latin typeface="Arial" charset="0"/>
                        <a:cs typeface="Arial" charset="0"/>
                      </a:endParaRPr>
                    </a:p>
                  </a:txBody>
                  <a:tcPr horzOverflow="overflow">
                    <a:lnL cap="flat">
                      <a:noFill/>
                    </a:lnL>
                    <a:lnR>
                      <a:noFill/>
                    </a:lnR>
                    <a:lnT>
                      <a:noFill/>
                    </a:lnT>
                    <a:lnB>
                      <a:noFill/>
                    </a:lnB>
                    <a:lnTlToBr>
                      <a:noFill/>
                    </a:lnTlToBr>
                    <a:lnBlToTr>
                      <a:noFill/>
                    </a:lnBlToTr>
                    <a:solidFill>
                      <a:schemeClr val="accent2"/>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16</a:t>
                      </a:r>
                      <a:endParaRPr kumimoji="0" lang="en-US" sz="32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2.12</a:t>
                      </a:r>
                      <a:endParaRPr kumimoji="0" lang="en-US" sz="32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3.8</a:t>
                      </a:r>
                      <a:endParaRPr kumimoji="0" lang="en-US" sz="32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1.82</a:t>
                      </a:r>
                      <a:endParaRPr kumimoji="0" lang="en-US" sz="32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0</a:t>
                      </a:r>
                      <a:endParaRPr kumimoji="0" lang="en-US" sz="3200" b="0" i="0" u="none" strike="noStrike" cap="none" normalizeH="0" baseline="0" smtClean="0">
                        <a:ln>
                          <a:noFill/>
                        </a:ln>
                        <a:solidFill>
                          <a:schemeClr val="tx1"/>
                        </a:solidFill>
                        <a:effectLst/>
                        <a:latin typeface="Arial" charset="0"/>
                        <a:cs typeface="Arial" charset="0"/>
                      </a:endParaRPr>
                    </a:p>
                  </a:txBody>
                  <a:tcPr anchor="b" horzOverflow="overflow">
                    <a:lnL>
                      <a:noFill/>
                    </a:lnL>
                    <a:lnR cap="flat">
                      <a:noFill/>
                    </a:lnR>
                    <a:lnT>
                      <a:noFill/>
                    </a:lnT>
                    <a:lnB>
                      <a:noFill/>
                    </a:lnB>
                    <a:lnTlToBr>
                      <a:noFill/>
                    </a:lnTlToBr>
                    <a:lnBlToTr>
                      <a:noFill/>
                    </a:lnBlToTr>
                    <a:solidFill>
                      <a:srgbClr val="FFFF00"/>
                    </a:solidFill>
                  </a:tcPr>
                </a:tc>
              </a:tr>
              <a:tr h="612775">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cs typeface="Arial" charset="0"/>
                        </a:rPr>
                        <a:t>Abdominal surgery</a:t>
                      </a:r>
                      <a:endParaRPr kumimoji="0" lang="en-US" sz="3200" b="0" i="0" u="none" strike="noStrike" cap="none" normalizeH="0" baseline="0" smtClean="0">
                        <a:ln>
                          <a:noFill/>
                        </a:ln>
                        <a:solidFill>
                          <a:schemeClr val="bg1"/>
                        </a:solidFill>
                        <a:effectLst/>
                        <a:latin typeface="Arial" charset="0"/>
                        <a:cs typeface="Arial" charset="0"/>
                      </a:endParaRPr>
                    </a:p>
                  </a:txBody>
                  <a:tcPr horzOverflow="overflow">
                    <a:lnL cap="flat">
                      <a:noFill/>
                    </a:lnL>
                    <a:lnR>
                      <a:noFill/>
                    </a:lnR>
                    <a:lnT>
                      <a:noFill/>
                    </a:lnT>
                    <a:lnB>
                      <a:noFill/>
                    </a:lnB>
                    <a:lnTlToBr>
                      <a:noFill/>
                    </a:lnTlToBr>
                    <a:lnBlToTr>
                      <a:noFill/>
                    </a:lnBlToTr>
                    <a:solidFill>
                      <a:schemeClr val="accent2"/>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63</a:t>
                      </a:r>
                      <a:endParaRPr kumimoji="0" lang="en-US" sz="32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8.34</a:t>
                      </a:r>
                      <a:endParaRPr kumimoji="0" lang="en-US" sz="32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1.96</a:t>
                      </a:r>
                      <a:endParaRPr kumimoji="0" lang="en-US" sz="32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3.71</a:t>
                      </a:r>
                      <a:endParaRPr kumimoji="0" lang="en-US" sz="32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1.5</a:t>
                      </a:r>
                      <a:endParaRPr kumimoji="0" lang="en-US" sz="3200" b="0" i="0" u="none" strike="noStrike" cap="none" normalizeH="0" baseline="0" smtClean="0">
                        <a:ln>
                          <a:noFill/>
                        </a:ln>
                        <a:solidFill>
                          <a:schemeClr val="tx1"/>
                        </a:solidFill>
                        <a:effectLst/>
                        <a:latin typeface="Arial" charset="0"/>
                        <a:cs typeface="Arial" charset="0"/>
                      </a:endParaRPr>
                    </a:p>
                  </a:txBody>
                  <a:tcPr anchor="b" horzOverflow="overflow">
                    <a:lnL>
                      <a:noFill/>
                    </a:lnL>
                    <a:lnR cap="flat">
                      <a:noFill/>
                    </a:lnR>
                    <a:lnT>
                      <a:noFill/>
                    </a:lnT>
                    <a:lnB>
                      <a:noFill/>
                    </a:lnB>
                    <a:lnTlToBr>
                      <a:noFill/>
                    </a:lnTlToBr>
                    <a:lnBlToTr>
                      <a:noFill/>
                    </a:lnBlToTr>
                    <a:solidFill>
                      <a:srgbClr val="FFFF00"/>
                    </a:solidFill>
                  </a:tcPr>
                </a:tc>
              </a:tr>
              <a:tr h="377825">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cs typeface="Arial" charset="0"/>
                        </a:rPr>
                        <a:t>Neurosurgery</a:t>
                      </a:r>
                      <a:endParaRPr kumimoji="0" lang="en-US" sz="3200" b="0" i="0" u="none" strike="noStrike" cap="none" normalizeH="0" baseline="0" smtClean="0">
                        <a:ln>
                          <a:noFill/>
                        </a:ln>
                        <a:solidFill>
                          <a:schemeClr val="bg1"/>
                        </a:solidFill>
                        <a:effectLst/>
                        <a:latin typeface="Arial" charset="0"/>
                        <a:cs typeface="Arial" charset="0"/>
                      </a:endParaRPr>
                    </a:p>
                  </a:txBody>
                  <a:tcPr horzOverflow="overflow">
                    <a:lnL cap="flat">
                      <a:noFill/>
                    </a:lnL>
                    <a:lnR>
                      <a:noFill/>
                    </a:lnR>
                    <a:lnT>
                      <a:noFill/>
                    </a:lnT>
                    <a:lnB>
                      <a:noFill/>
                    </a:lnB>
                    <a:lnTlToBr>
                      <a:noFill/>
                    </a:lnTlToBr>
                    <a:lnBlToTr>
                      <a:noFill/>
                    </a:lnBlToTr>
                    <a:solidFill>
                      <a:schemeClr val="accent2"/>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26</a:t>
                      </a:r>
                      <a:endParaRPr kumimoji="0" lang="en-US" sz="32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3.44</a:t>
                      </a:r>
                      <a:endParaRPr kumimoji="0" lang="en-US" sz="32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3.11</a:t>
                      </a:r>
                      <a:endParaRPr kumimoji="0" lang="en-US" sz="32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2.43</a:t>
                      </a:r>
                      <a:endParaRPr kumimoji="0" lang="en-US" sz="32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0</a:t>
                      </a:r>
                      <a:endParaRPr kumimoji="0" lang="en-US" sz="3200" b="0" i="0" u="none" strike="noStrike" cap="none" normalizeH="0" baseline="0" smtClean="0">
                        <a:ln>
                          <a:noFill/>
                        </a:ln>
                        <a:solidFill>
                          <a:schemeClr val="tx1"/>
                        </a:solidFill>
                        <a:effectLst/>
                        <a:latin typeface="Arial" charset="0"/>
                        <a:cs typeface="Arial" charset="0"/>
                      </a:endParaRPr>
                    </a:p>
                  </a:txBody>
                  <a:tcPr anchor="b" horzOverflow="overflow">
                    <a:lnL>
                      <a:noFill/>
                    </a:lnL>
                    <a:lnR cap="flat">
                      <a:noFill/>
                    </a:lnR>
                    <a:lnT>
                      <a:noFill/>
                    </a:lnT>
                    <a:lnB>
                      <a:noFill/>
                    </a:lnB>
                    <a:lnTlToBr>
                      <a:noFill/>
                    </a:lnTlToBr>
                    <a:lnBlToTr>
                      <a:noFill/>
                    </a:lnBlToTr>
                    <a:solidFill>
                      <a:srgbClr val="FFFF00"/>
                    </a:solidFill>
                  </a:tcPr>
                </a:tc>
              </a:tr>
              <a:tr h="1082675">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cs typeface="Arial" charset="0"/>
                        </a:rPr>
                        <a:t>Other surgery including accidents and burns</a:t>
                      </a:r>
                      <a:endParaRPr kumimoji="0" lang="en-US" sz="3200" b="0" i="0" u="none" strike="noStrike" cap="none" normalizeH="0" baseline="0" smtClean="0">
                        <a:ln>
                          <a:noFill/>
                        </a:ln>
                        <a:solidFill>
                          <a:schemeClr val="bg1"/>
                        </a:solidFill>
                        <a:effectLst/>
                        <a:latin typeface="Arial" charset="0"/>
                        <a:cs typeface="Arial" charset="0"/>
                      </a:endParaRPr>
                    </a:p>
                  </a:txBody>
                  <a:tcPr horzOverflow="overflow">
                    <a:lnL cap="flat">
                      <a:noFill/>
                    </a:lnL>
                    <a:lnR>
                      <a:noFill/>
                    </a:lnR>
                    <a:lnT>
                      <a:noFill/>
                    </a:lnT>
                    <a:lnB cap="flat">
                      <a:noFill/>
                    </a:lnB>
                    <a:lnTlToBr>
                      <a:noFill/>
                    </a:lnTlToBr>
                    <a:lnBlToTr>
                      <a:noFill/>
                    </a:lnBlToTr>
                    <a:solidFill>
                      <a:schemeClr val="accent2"/>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65</a:t>
                      </a:r>
                      <a:endParaRPr kumimoji="0" lang="en-US" sz="32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8.61</a:t>
                      </a:r>
                      <a:endParaRPr kumimoji="0" lang="en-US" sz="32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4.7</a:t>
                      </a:r>
                      <a:endParaRPr kumimoji="0" lang="en-US" sz="32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cap="flat">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9.17</a:t>
                      </a:r>
                      <a:endParaRPr kumimoji="0" lang="en-US" sz="32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13.8</a:t>
                      </a:r>
                      <a:endParaRPr kumimoji="0" lang="en-US" sz="3200" b="0" i="0" u="none" strike="noStrike" cap="none" normalizeH="0" baseline="0" smtClean="0">
                        <a:ln>
                          <a:noFill/>
                        </a:ln>
                        <a:solidFill>
                          <a:schemeClr val="tx1"/>
                        </a:solidFill>
                        <a:effectLst/>
                        <a:latin typeface="Arial" charset="0"/>
                        <a:cs typeface="Arial" charset="0"/>
                      </a:endParaRPr>
                    </a:p>
                  </a:txBody>
                  <a:tcPr anchor="b" horzOverflow="overflow">
                    <a:lnL>
                      <a:noFill/>
                    </a:lnL>
                    <a:lnR cap="flat">
                      <a:noFill/>
                    </a:lnR>
                    <a:lnT>
                      <a:noFill/>
                    </a:lnT>
                    <a:lnB cap="flat">
                      <a:noFill/>
                    </a:lnB>
                    <a:lnTlToBr>
                      <a:noFill/>
                    </a:lnTlToBr>
                    <a:lnBlToTr>
                      <a:noFill/>
                    </a:lnBlToTr>
                    <a:solidFill>
                      <a:srgbClr val="FFFF00"/>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l"/>
            <a:r>
              <a:rPr lang="en-US" i="1" dirty="0">
                <a:solidFill>
                  <a:srgbClr val="002060"/>
                </a:solidFill>
                <a:effectLst>
                  <a:outerShdw blurRad="38100" dist="38100" dir="2700000" algn="tl">
                    <a:srgbClr val="C0C0C0"/>
                  </a:outerShdw>
                </a:effectLst>
              </a:rPr>
              <a:t>policy - </a:t>
            </a:r>
            <a:r>
              <a:rPr lang="en-ZA" i="1" dirty="0">
                <a:solidFill>
                  <a:srgbClr val="002060"/>
                </a:solidFill>
                <a:effectLst>
                  <a:outerShdw blurRad="38100" dist="38100" dir="2700000" algn="tl">
                    <a:srgbClr val="C0C0C0"/>
                  </a:outerShdw>
                </a:effectLst>
              </a:rPr>
              <a:t>futile care</a:t>
            </a:r>
            <a:endParaRPr lang="en-US" i="1" dirty="0">
              <a:solidFill>
                <a:srgbClr val="002060"/>
              </a:solidFill>
              <a:effectLst>
                <a:outerShdw blurRad="38100" dist="38100" dir="2700000" algn="tl">
                  <a:srgbClr val="C0C0C0"/>
                </a:outerShdw>
              </a:effectLst>
            </a:endParaRPr>
          </a:p>
        </p:txBody>
      </p:sp>
      <p:sp>
        <p:nvSpPr>
          <p:cNvPr id="62467" name="Rectangle 3"/>
          <p:cNvSpPr>
            <a:spLocks noGrp="1" noChangeArrowheads="1"/>
          </p:cNvSpPr>
          <p:nvPr>
            <p:ph type="body" idx="1"/>
          </p:nvPr>
        </p:nvSpPr>
        <p:spPr/>
        <p:txBody>
          <a:bodyPr/>
          <a:lstStyle/>
          <a:p>
            <a:pPr>
              <a:lnSpc>
                <a:spcPct val="80000"/>
              </a:lnSpc>
            </a:pPr>
            <a:r>
              <a:rPr lang="en-ZA" sz="2400">
                <a:solidFill>
                  <a:srgbClr val="0066FF"/>
                </a:solidFill>
              </a:rPr>
              <a:t>children will not be admitted to the PICU in circumstances where intensive care is deemed to be futile.  This includes:</a:t>
            </a:r>
          </a:p>
          <a:p>
            <a:pPr>
              <a:lnSpc>
                <a:spcPct val="80000"/>
              </a:lnSpc>
            </a:pPr>
            <a:endParaRPr lang="en-ZA" sz="2400">
              <a:solidFill>
                <a:srgbClr val="0066FF"/>
              </a:solidFill>
            </a:endParaRPr>
          </a:p>
          <a:p>
            <a:pPr lvl="1">
              <a:lnSpc>
                <a:spcPct val="80000"/>
              </a:lnSpc>
            </a:pPr>
            <a:r>
              <a:rPr lang="en-ZA" sz="2000"/>
              <a:t>any child who has had a cardiac arrest and has not re-established a normal respiratory pattern, or who has fixed dilated pupils</a:t>
            </a:r>
          </a:p>
          <a:p>
            <a:pPr lvl="1">
              <a:lnSpc>
                <a:spcPct val="80000"/>
              </a:lnSpc>
            </a:pPr>
            <a:endParaRPr lang="en-ZA" sz="2000"/>
          </a:p>
          <a:p>
            <a:pPr lvl="1">
              <a:lnSpc>
                <a:spcPct val="80000"/>
              </a:lnSpc>
            </a:pPr>
            <a:r>
              <a:rPr lang="en-ZA" sz="2000"/>
              <a:t>the child who is brain dead (by legally defined criteria, taking into account all possible confounding situations)</a:t>
            </a:r>
          </a:p>
          <a:p>
            <a:pPr lvl="1">
              <a:lnSpc>
                <a:spcPct val="80000"/>
              </a:lnSpc>
            </a:pPr>
            <a:endParaRPr lang="en-ZA" sz="2000"/>
          </a:p>
          <a:p>
            <a:pPr lvl="1">
              <a:lnSpc>
                <a:spcPct val="80000"/>
              </a:lnSpc>
            </a:pPr>
            <a:r>
              <a:rPr lang="en-ZA" sz="2000"/>
              <a:t>the child who has suffered a head injury such that there is no chance of recovery from that injury (the only possible exception is the situation in which other organ systems are intact, and that child may constitute a potential organ donor).</a:t>
            </a:r>
            <a:endParaRPr lang="en-US" sz="2000"/>
          </a:p>
        </p:txBody>
      </p:sp>
      <p:sp>
        <p:nvSpPr>
          <p:cNvPr id="62468" name="Text Box 4"/>
          <p:cNvSpPr txBox="1">
            <a:spLocks noChangeArrowheads="1"/>
          </p:cNvSpPr>
          <p:nvPr/>
        </p:nvSpPr>
        <p:spPr bwMode="auto">
          <a:xfrm>
            <a:off x="1166813" y="6230938"/>
            <a:ext cx="7067550" cy="396875"/>
          </a:xfrm>
          <a:prstGeom prst="rect">
            <a:avLst/>
          </a:prstGeom>
          <a:solidFill>
            <a:srgbClr val="0066FF"/>
          </a:solidFill>
          <a:ln w="9525">
            <a:noFill/>
            <a:miter lim="800000"/>
            <a:headEnd/>
            <a:tailEnd/>
          </a:ln>
          <a:effectLst/>
        </p:spPr>
        <p:txBody>
          <a:bodyPr wrap="none">
            <a:spAutoFit/>
          </a:bodyPr>
          <a:lstStyle/>
          <a:p>
            <a:r>
              <a:rPr lang="en-US" sz="2000">
                <a:solidFill>
                  <a:schemeClr val="bg1"/>
                </a:solidFill>
              </a:rPr>
              <a:t>concerns regarding the development of alternative care plans</a:t>
            </a:r>
          </a:p>
        </p:txBody>
      </p:sp>
      <p:sp>
        <p:nvSpPr>
          <p:cNvPr id="6" name="Rectangle 5"/>
          <p:cNvSpPr/>
          <p:nvPr/>
        </p:nvSpPr>
        <p:spPr>
          <a:xfrm>
            <a:off x="2214546" y="571480"/>
            <a:ext cx="1285884" cy="5715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l"/>
            <a:r>
              <a:rPr lang="en-US" sz="4000" i="1" dirty="0">
                <a:solidFill>
                  <a:srgbClr val="002060"/>
                </a:solidFill>
                <a:effectLst>
                  <a:outerShdw blurRad="38100" dist="38100" dir="2700000" algn="tl">
                    <a:srgbClr val="C0C0C0"/>
                  </a:outerShdw>
                </a:effectLst>
              </a:rPr>
              <a:t>policy - </a:t>
            </a:r>
            <a:r>
              <a:rPr lang="en-ZA" sz="4000" i="1" dirty="0">
                <a:solidFill>
                  <a:srgbClr val="002060"/>
                </a:solidFill>
                <a:effectLst>
                  <a:outerShdw blurRad="38100" dist="38100" dir="2700000" algn="tl">
                    <a:srgbClr val="C0C0C0"/>
                  </a:outerShdw>
                </a:effectLst>
              </a:rPr>
              <a:t>underlying lethal condition</a:t>
            </a:r>
            <a:endParaRPr lang="en-US" sz="4000" i="1" dirty="0">
              <a:solidFill>
                <a:srgbClr val="002060"/>
              </a:solidFill>
              <a:effectLst>
                <a:outerShdw blurRad="38100" dist="38100" dir="2700000" algn="tl">
                  <a:srgbClr val="C0C0C0"/>
                </a:outerShdw>
              </a:effectLst>
            </a:endParaRPr>
          </a:p>
        </p:txBody>
      </p:sp>
      <p:sp>
        <p:nvSpPr>
          <p:cNvPr id="64515" name="Rectangle 3"/>
          <p:cNvSpPr>
            <a:spLocks noGrp="1" noChangeArrowheads="1"/>
          </p:cNvSpPr>
          <p:nvPr>
            <p:ph type="body" idx="1"/>
          </p:nvPr>
        </p:nvSpPr>
        <p:spPr>
          <a:noFill/>
        </p:spPr>
        <p:txBody>
          <a:bodyPr/>
          <a:lstStyle/>
          <a:p>
            <a:pPr>
              <a:lnSpc>
                <a:spcPct val="80000"/>
              </a:lnSpc>
            </a:pPr>
            <a:r>
              <a:rPr lang="en-ZA" sz="1800" dirty="0">
                <a:solidFill>
                  <a:srgbClr val="0066FF"/>
                </a:solidFill>
              </a:rPr>
              <a:t>Children will not be admitted to the PICU when they have a potentially lethal underlying condition that is not currently amenable to therapy.  This includes:</a:t>
            </a:r>
          </a:p>
          <a:p>
            <a:pPr>
              <a:lnSpc>
                <a:spcPct val="80000"/>
              </a:lnSpc>
            </a:pPr>
            <a:endParaRPr lang="en-ZA" sz="1800" dirty="0">
              <a:solidFill>
                <a:srgbClr val="0066FF"/>
              </a:solidFill>
            </a:endParaRPr>
          </a:p>
          <a:p>
            <a:pPr lvl="1">
              <a:lnSpc>
                <a:spcPct val="80000"/>
              </a:lnSpc>
            </a:pPr>
            <a:r>
              <a:rPr lang="en-ZA" sz="1600" dirty="0"/>
              <a:t>children with established HIV infection.  The only exception would be a child who is successfully established on ARV, and where the reason for admission does not relate to the underlying disease and/or it’s therapy</a:t>
            </a:r>
          </a:p>
          <a:p>
            <a:pPr lvl="1">
              <a:lnSpc>
                <a:spcPct val="80000"/>
              </a:lnSpc>
            </a:pPr>
            <a:endParaRPr lang="en-ZA" sz="1600" dirty="0"/>
          </a:p>
          <a:p>
            <a:pPr lvl="1">
              <a:lnSpc>
                <a:spcPct val="80000"/>
              </a:lnSpc>
            </a:pPr>
            <a:r>
              <a:rPr lang="en-ZA" sz="1600" dirty="0"/>
              <a:t>children with major burns, where the surgical team are not able to guarantee that debridement and appropriate cover will happen within 24-48 hours of admission</a:t>
            </a:r>
          </a:p>
          <a:p>
            <a:pPr lvl="1">
              <a:lnSpc>
                <a:spcPct val="80000"/>
              </a:lnSpc>
            </a:pPr>
            <a:endParaRPr lang="en-ZA" sz="1600" dirty="0"/>
          </a:p>
          <a:p>
            <a:pPr lvl="1">
              <a:lnSpc>
                <a:spcPct val="80000"/>
              </a:lnSpc>
            </a:pPr>
            <a:r>
              <a:rPr lang="en-ZA" sz="1600" dirty="0"/>
              <a:t>Children with chronic renal failure where there is no commitment to long term dialysis</a:t>
            </a:r>
          </a:p>
          <a:p>
            <a:pPr lvl="1">
              <a:lnSpc>
                <a:spcPct val="80000"/>
              </a:lnSpc>
            </a:pPr>
            <a:endParaRPr lang="en-ZA" sz="1600" dirty="0"/>
          </a:p>
          <a:p>
            <a:pPr lvl="1">
              <a:lnSpc>
                <a:spcPct val="80000"/>
              </a:lnSpc>
            </a:pPr>
            <a:r>
              <a:rPr lang="en-ZA" sz="1600" dirty="0"/>
              <a:t>Children with severe and lethal chromosomal abnormalities (e.g. Edward’s syndrome, or </a:t>
            </a:r>
            <a:r>
              <a:rPr lang="en-ZA" sz="1600" dirty="0" err="1"/>
              <a:t>thanatropic</a:t>
            </a:r>
            <a:r>
              <a:rPr lang="en-ZA" sz="1600" dirty="0"/>
              <a:t> dwarfism)</a:t>
            </a:r>
          </a:p>
          <a:p>
            <a:pPr lvl="1">
              <a:lnSpc>
                <a:spcPct val="80000"/>
              </a:lnSpc>
            </a:pPr>
            <a:endParaRPr lang="en-ZA" sz="1600" dirty="0"/>
          </a:p>
          <a:p>
            <a:pPr lvl="1">
              <a:lnSpc>
                <a:spcPct val="80000"/>
              </a:lnSpc>
            </a:pPr>
            <a:r>
              <a:rPr lang="en-ZA" sz="1600" dirty="0"/>
              <a:t>Children with malignancies that are not responding to therapy.</a:t>
            </a:r>
            <a:endParaRPr lang="en-US" sz="1600" dirty="0"/>
          </a:p>
        </p:txBody>
      </p:sp>
      <p:sp>
        <p:nvSpPr>
          <p:cNvPr id="64516" name="Rectangle 4"/>
          <p:cNvSpPr>
            <a:spLocks noChangeArrowheads="1"/>
          </p:cNvSpPr>
          <p:nvPr/>
        </p:nvSpPr>
        <p:spPr bwMode="auto">
          <a:xfrm>
            <a:off x="4357686" y="571480"/>
            <a:ext cx="1296987" cy="576263"/>
          </a:xfrm>
          <a:prstGeom prst="rect">
            <a:avLst/>
          </a:prstGeom>
          <a:noFill/>
          <a:ln w="38100">
            <a:solidFill>
              <a:srgbClr val="FF0000"/>
            </a:solidFill>
            <a:miter lim="800000"/>
            <a:headEnd/>
            <a:tailEnd/>
          </a:ln>
          <a:effectLst/>
        </p:spPr>
        <p:txBody>
          <a:bodyPr wrap="none" anchor="ctr"/>
          <a:lstStyle/>
          <a:p>
            <a:endParaRPr lang="en-ZA"/>
          </a:p>
        </p:txBody>
      </p:sp>
      <p:sp>
        <p:nvSpPr>
          <p:cNvPr id="64517" name="Rectangle 5"/>
          <p:cNvSpPr>
            <a:spLocks noChangeArrowheads="1"/>
          </p:cNvSpPr>
          <p:nvPr/>
        </p:nvSpPr>
        <p:spPr bwMode="auto">
          <a:xfrm>
            <a:off x="785786" y="2285992"/>
            <a:ext cx="7920038" cy="792163"/>
          </a:xfrm>
          <a:prstGeom prst="rect">
            <a:avLst/>
          </a:prstGeom>
          <a:noFill/>
          <a:ln w="38100">
            <a:solidFill>
              <a:srgbClr val="FF0000"/>
            </a:solidFill>
            <a:miter lim="800000"/>
            <a:headEnd/>
            <a:tailEnd/>
          </a:ln>
          <a:effectLst/>
        </p:spPr>
        <p:txBody>
          <a:bodyPr wrap="none" anchor="ctr"/>
          <a:lstStyle/>
          <a:p>
            <a:endParaRPr lang="en-ZA"/>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gn="l"/>
            <a:r>
              <a:rPr lang="en-US" i="1" dirty="0">
                <a:solidFill>
                  <a:srgbClr val="002060"/>
                </a:solidFill>
                <a:effectLst>
                  <a:outerShdw blurRad="38100" dist="38100" dir="2700000" algn="tl">
                    <a:srgbClr val="C0C0C0"/>
                  </a:outerShdw>
                </a:effectLst>
              </a:rPr>
              <a:t>policy - </a:t>
            </a:r>
            <a:r>
              <a:rPr lang="en-ZA" i="1" dirty="0">
                <a:solidFill>
                  <a:srgbClr val="002060"/>
                </a:solidFill>
                <a:effectLst>
                  <a:outerShdw blurRad="38100" dist="38100" dir="2700000" algn="tl">
                    <a:srgbClr val="C0C0C0"/>
                  </a:outerShdw>
                </a:effectLst>
              </a:rPr>
              <a:t>currently poor outcome</a:t>
            </a:r>
            <a:endParaRPr lang="en-US" i="1" dirty="0">
              <a:solidFill>
                <a:srgbClr val="002060"/>
              </a:solidFill>
              <a:effectLst>
                <a:outerShdw blurRad="38100" dist="38100" dir="2700000" algn="tl">
                  <a:srgbClr val="C0C0C0"/>
                </a:outerShdw>
              </a:effectLst>
            </a:endParaRPr>
          </a:p>
        </p:txBody>
      </p:sp>
      <p:sp>
        <p:nvSpPr>
          <p:cNvPr id="66563" name="Rectangle 3"/>
          <p:cNvSpPr>
            <a:spLocks noGrp="1" noChangeArrowheads="1"/>
          </p:cNvSpPr>
          <p:nvPr>
            <p:ph type="body" idx="1"/>
          </p:nvPr>
        </p:nvSpPr>
        <p:spPr/>
        <p:txBody>
          <a:bodyPr/>
          <a:lstStyle/>
          <a:p>
            <a:pPr marL="609600" indent="-609600">
              <a:lnSpc>
                <a:spcPct val="80000"/>
              </a:lnSpc>
            </a:pPr>
            <a:r>
              <a:rPr lang="en-ZA" sz="2000" dirty="0">
                <a:solidFill>
                  <a:srgbClr val="0066FF"/>
                </a:solidFill>
              </a:rPr>
              <a:t>Children with extremely poor PICU outcome will not be admitted to the PICU.  This includes children with :</a:t>
            </a:r>
          </a:p>
          <a:p>
            <a:pPr marL="609600" indent="-609600">
              <a:lnSpc>
                <a:spcPct val="80000"/>
              </a:lnSpc>
            </a:pPr>
            <a:endParaRPr lang="en-ZA" sz="2000" dirty="0">
              <a:solidFill>
                <a:srgbClr val="0066FF"/>
              </a:solidFill>
            </a:endParaRPr>
          </a:p>
          <a:p>
            <a:pPr marL="990600" lvl="1" indent="-533400">
              <a:lnSpc>
                <a:spcPct val="80000"/>
              </a:lnSpc>
            </a:pPr>
            <a:r>
              <a:rPr lang="en-ZA" sz="1800" dirty="0"/>
              <a:t>children with established HIV infection.  'Children with established HIV infection  whose lives are in danger from AIDS-related diseases will not normally be considered for admission. A child who is successfully established on ARV, and where the reason for admission does not relate to the underlying disease and/or its therapy will be considered for admission."</a:t>
            </a:r>
          </a:p>
          <a:p>
            <a:pPr marL="990600" lvl="1" indent="-533400">
              <a:lnSpc>
                <a:spcPct val="80000"/>
              </a:lnSpc>
            </a:pPr>
            <a:endParaRPr lang="en-ZA" sz="1800" dirty="0"/>
          </a:p>
          <a:p>
            <a:pPr marL="990600" lvl="1" indent="-533400">
              <a:lnSpc>
                <a:spcPct val="80000"/>
              </a:lnSpc>
            </a:pPr>
            <a:r>
              <a:rPr lang="en-ZA" sz="1800" dirty="0" err="1"/>
              <a:t>kwashiorkior</a:t>
            </a:r>
            <a:endParaRPr lang="en-ZA" sz="1800" dirty="0"/>
          </a:p>
          <a:p>
            <a:pPr marL="990600" lvl="1" indent="-533400">
              <a:lnSpc>
                <a:spcPct val="80000"/>
              </a:lnSpc>
            </a:pPr>
            <a:endParaRPr lang="en-ZA" sz="1800" dirty="0"/>
          </a:p>
          <a:p>
            <a:pPr marL="990600" lvl="1" indent="-533400">
              <a:lnSpc>
                <a:spcPct val="80000"/>
              </a:lnSpc>
            </a:pPr>
            <a:r>
              <a:rPr lang="en-ZA" sz="1800" dirty="0"/>
              <a:t>who have been in hospital wards for &gt; 5 days and are deteriorating despite appropriate therapy</a:t>
            </a:r>
          </a:p>
          <a:p>
            <a:pPr marL="990600" lvl="1" indent="-533400">
              <a:lnSpc>
                <a:spcPct val="80000"/>
              </a:lnSpc>
            </a:pPr>
            <a:endParaRPr lang="en-ZA" sz="1800" dirty="0"/>
          </a:p>
          <a:p>
            <a:pPr marL="990600" lvl="1" indent="-533400">
              <a:lnSpc>
                <a:spcPct val="80000"/>
              </a:lnSpc>
            </a:pPr>
            <a:r>
              <a:rPr lang="en-ZA" sz="1800" dirty="0"/>
              <a:t>severe adenoviral pneumonia that has not responded to appropriate therapy in the </a:t>
            </a:r>
            <a:r>
              <a:rPr lang="en-ZA" sz="1800" dirty="0" smtClean="0"/>
              <a:t>wards</a:t>
            </a:r>
          </a:p>
        </p:txBody>
      </p:sp>
      <p:sp>
        <p:nvSpPr>
          <p:cNvPr id="66564" name="Rectangle 4"/>
          <p:cNvSpPr>
            <a:spLocks noChangeArrowheads="1"/>
          </p:cNvSpPr>
          <p:nvPr/>
        </p:nvSpPr>
        <p:spPr bwMode="auto">
          <a:xfrm>
            <a:off x="755650" y="2349501"/>
            <a:ext cx="8064500" cy="1365252"/>
          </a:xfrm>
          <a:prstGeom prst="rect">
            <a:avLst/>
          </a:prstGeom>
          <a:noFill/>
          <a:ln w="57150">
            <a:solidFill>
              <a:srgbClr val="FF0000"/>
            </a:solidFill>
            <a:miter lim="800000"/>
            <a:headEnd/>
            <a:tailEnd/>
          </a:ln>
          <a:effectLst/>
        </p:spPr>
        <p:txBody>
          <a:bodyPr wrap="none" anchor="ctr"/>
          <a:lstStyle/>
          <a:p>
            <a:endParaRPr lang="en-ZA"/>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fontScale="90000"/>
          </a:bodyPr>
          <a:lstStyle/>
          <a:p>
            <a:pPr algn="l"/>
            <a:r>
              <a:rPr lang="en-ZA" sz="4000" i="1" dirty="0">
                <a:solidFill>
                  <a:srgbClr val="002060"/>
                </a:solidFill>
                <a:effectLst>
                  <a:outerShdw blurRad="38100" dist="38100" dir="2700000" algn="tl">
                    <a:srgbClr val="C0C0C0"/>
                  </a:outerShdw>
                </a:effectLst>
              </a:rPr>
              <a:t>policy – currently poor outcome (</a:t>
            </a:r>
            <a:r>
              <a:rPr lang="en-ZA" sz="4000" i="1" dirty="0" err="1">
                <a:solidFill>
                  <a:srgbClr val="002060"/>
                </a:solidFill>
                <a:effectLst>
                  <a:outerShdw blurRad="38100" dist="38100" dir="2700000" algn="tl">
                    <a:srgbClr val="C0C0C0"/>
                  </a:outerShdw>
                </a:effectLst>
              </a:rPr>
              <a:t>contd</a:t>
            </a:r>
            <a:r>
              <a:rPr lang="en-ZA" sz="4000" i="1" dirty="0">
                <a:solidFill>
                  <a:srgbClr val="002060"/>
                </a:solidFill>
                <a:effectLst>
                  <a:outerShdw blurRad="38100" dist="38100" dir="2700000" algn="tl">
                    <a:srgbClr val="C0C0C0"/>
                  </a:outerShdw>
                </a:effectLst>
              </a:rPr>
              <a:t>)</a:t>
            </a:r>
          </a:p>
        </p:txBody>
      </p:sp>
      <p:sp>
        <p:nvSpPr>
          <p:cNvPr id="78851" name="Rectangle 3"/>
          <p:cNvSpPr>
            <a:spLocks noGrp="1" noChangeArrowheads="1"/>
          </p:cNvSpPr>
          <p:nvPr>
            <p:ph type="body" idx="1"/>
          </p:nvPr>
        </p:nvSpPr>
        <p:spPr/>
        <p:txBody>
          <a:bodyPr/>
          <a:lstStyle/>
          <a:p>
            <a:pPr lvl="1">
              <a:lnSpc>
                <a:spcPct val="90000"/>
              </a:lnSpc>
            </a:pPr>
            <a:r>
              <a:rPr lang="en-ZA" sz="2000" dirty="0"/>
              <a:t>diagnosed </a:t>
            </a:r>
            <a:r>
              <a:rPr lang="en-ZA" sz="2000" dirty="0">
                <a:solidFill>
                  <a:srgbClr val="0070C0"/>
                </a:solidFill>
              </a:rPr>
              <a:t>severe metabolic disorders </a:t>
            </a:r>
            <a:r>
              <a:rPr lang="en-ZA" sz="2000" dirty="0"/>
              <a:t>(</a:t>
            </a:r>
            <a:r>
              <a:rPr lang="en-ZA" sz="2000" dirty="0" err="1"/>
              <a:t>e.g</a:t>
            </a:r>
            <a:r>
              <a:rPr lang="en-ZA" sz="2000" dirty="0"/>
              <a:t> maple syrup urine disease) for which treatment programmes in the hospital and community are not established</a:t>
            </a:r>
          </a:p>
          <a:p>
            <a:pPr lvl="1">
              <a:lnSpc>
                <a:spcPct val="90000"/>
              </a:lnSpc>
            </a:pPr>
            <a:endParaRPr lang="en-ZA" sz="2000" dirty="0"/>
          </a:p>
          <a:p>
            <a:pPr lvl="1">
              <a:lnSpc>
                <a:spcPct val="90000"/>
              </a:lnSpc>
            </a:pPr>
            <a:r>
              <a:rPr lang="en-ZA" sz="2000" dirty="0"/>
              <a:t>Children with </a:t>
            </a:r>
            <a:r>
              <a:rPr lang="en-ZA" sz="2000" dirty="0">
                <a:solidFill>
                  <a:srgbClr val="0070C0"/>
                </a:solidFill>
              </a:rPr>
              <a:t>acute hepatic failure</a:t>
            </a:r>
            <a:r>
              <a:rPr lang="en-ZA" sz="2000" dirty="0"/>
              <a:t>, unless there is a reasonable likelihood that an acute transplant will be offered within the first 24-48 hours of PICU admission</a:t>
            </a:r>
          </a:p>
          <a:p>
            <a:pPr lvl="1">
              <a:lnSpc>
                <a:spcPct val="90000"/>
              </a:lnSpc>
            </a:pPr>
            <a:endParaRPr lang="en-ZA" sz="2000" dirty="0"/>
          </a:p>
          <a:p>
            <a:pPr lvl="1">
              <a:lnSpc>
                <a:spcPct val="90000"/>
              </a:lnSpc>
            </a:pPr>
            <a:r>
              <a:rPr lang="en-ZA" sz="2000" dirty="0"/>
              <a:t>Children with </a:t>
            </a:r>
            <a:r>
              <a:rPr lang="en-ZA" sz="2000" dirty="0">
                <a:solidFill>
                  <a:srgbClr val="0070C0"/>
                </a:solidFill>
              </a:rPr>
              <a:t>complications of meningitis requiring ventilation </a:t>
            </a:r>
            <a:r>
              <a:rPr lang="en-ZA" sz="2000" dirty="0"/>
              <a:t>(</a:t>
            </a:r>
            <a:r>
              <a:rPr lang="en-ZA" sz="2000" dirty="0" err="1"/>
              <a:t>i.e</a:t>
            </a:r>
            <a:r>
              <a:rPr lang="en-ZA" sz="2000" dirty="0"/>
              <a:t> the requirement for ventilation is related to CNS disease rather than pneumonia)</a:t>
            </a:r>
          </a:p>
          <a:p>
            <a:pPr lvl="1">
              <a:lnSpc>
                <a:spcPct val="90000"/>
              </a:lnSpc>
            </a:pPr>
            <a:endParaRPr lang="en-ZA" sz="2000" dirty="0"/>
          </a:p>
          <a:p>
            <a:pPr lvl="1">
              <a:lnSpc>
                <a:spcPct val="90000"/>
              </a:lnSpc>
            </a:pPr>
            <a:r>
              <a:rPr lang="en-ZA" sz="2000" dirty="0"/>
              <a:t>Children with </a:t>
            </a:r>
            <a:r>
              <a:rPr lang="en-ZA" sz="2000" dirty="0" err="1">
                <a:solidFill>
                  <a:srgbClr val="0070C0"/>
                </a:solidFill>
              </a:rPr>
              <a:t>cardiomyopathy</a:t>
            </a:r>
            <a:r>
              <a:rPr lang="en-ZA" sz="2000" dirty="0"/>
              <a:t> that is not responding to therapy, and where transplantation is not being considered.</a:t>
            </a: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gn="l"/>
            <a:r>
              <a:rPr lang="en-ZA" i="1" dirty="0">
                <a:solidFill>
                  <a:srgbClr val="002060"/>
                </a:solidFill>
                <a:effectLst>
                  <a:outerShdw blurRad="38100" dist="38100" dir="2700000" algn="tl">
                    <a:srgbClr val="C0C0C0"/>
                  </a:outerShdw>
                </a:effectLst>
              </a:rPr>
              <a:t>implications of this policy</a:t>
            </a:r>
            <a:endParaRPr lang="en-US" i="1" dirty="0">
              <a:solidFill>
                <a:srgbClr val="002060"/>
              </a:solidFill>
              <a:effectLst>
                <a:outerShdw blurRad="38100" dist="38100" dir="2700000" algn="tl">
                  <a:srgbClr val="C0C0C0"/>
                </a:outerShdw>
              </a:effectLst>
            </a:endParaRPr>
          </a:p>
        </p:txBody>
      </p:sp>
      <p:sp>
        <p:nvSpPr>
          <p:cNvPr id="69635" name="Rectangle 3"/>
          <p:cNvSpPr>
            <a:spLocks noGrp="1" noChangeArrowheads="1"/>
          </p:cNvSpPr>
          <p:nvPr>
            <p:ph type="body" idx="1"/>
          </p:nvPr>
        </p:nvSpPr>
        <p:spPr>
          <a:xfrm>
            <a:off x="468313" y="1341438"/>
            <a:ext cx="8229600" cy="4873644"/>
          </a:xfrm>
        </p:spPr>
        <p:txBody>
          <a:bodyPr>
            <a:normAutofit/>
          </a:bodyPr>
          <a:lstStyle/>
          <a:p>
            <a:pPr>
              <a:lnSpc>
                <a:spcPct val="80000"/>
              </a:lnSpc>
            </a:pPr>
            <a:r>
              <a:rPr lang="en-ZA" sz="2000" dirty="0">
                <a:solidFill>
                  <a:srgbClr val="0066FF"/>
                </a:solidFill>
              </a:rPr>
              <a:t>Implementation of this policy will still not free up enough PICU beds to meet the needs of children in the Western Cape.</a:t>
            </a:r>
          </a:p>
          <a:p>
            <a:pPr>
              <a:lnSpc>
                <a:spcPct val="80000"/>
              </a:lnSpc>
            </a:pPr>
            <a:endParaRPr lang="en-ZA" sz="2000" dirty="0">
              <a:solidFill>
                <a:srgbClr val="0066FF"/>
              </a:solidFill>
            </a:endParaRPr>
          </a:p>
          <a:p>
            <a:pPr>
              <a:lnSpc>
                <a:spcPct val="80000"/>
              </a:lnSpc>
            </a:pPr>
            <a:r>
              <a:rPr lang="en-ZA" sz="2000" dirty="0">
                <a:solidFill>
                  <a:srgbClr val="0066FF"/>
                </a:solidFill>
              </a:rPr>
              <a:t>Implementation of this policy will have implications for children and for the rest of the hospital including:</a:t>
            </a:r>
          </a:p>
          <a:p>
            <a:pPr lvl="1">
              <a:lnSpc>
                <a:spcPct val="80000"/>
              </a:lnSpc>
            </a:pPr>
            <a:r>
              <a:rPr lang="en-ZA" sz="1800" dirty="0" smtClean="0"/>
              <a:t>It may limit </a:t>
            </a:r>
            <a:r>
              <a:rPr lang="en-ZA" sz="1800" dirty="0"/>
              <a:t>advances in therapy</a:t>
            </a:r>
          </a:p>
          <a:p>
            <a:pPr lvl="1">
              <a:lnSpc>
                <a:spcPct val="80000"/>
              </a:lnSpc>
            </a:pPr>
            <a:endParaRPr lang="en-ZA" sz="1800" dirty="0"/>
          </a:p>
          <a:p>
            <a:pPr lvl="1">
              <a:lnSpc>
                <a:spcPct val="80000"/>
              </a:lnSpc>
            </a:pPr>
            <a:r>
              <a:rPr lang="en-ZA" sz="1800" dirty="0"/>
              <a:t>It will mean that more children will die in the wards and in the emergency areas of the hospital.  Resources will have to be made available to deal with this situation</a:t>
            </a:r>
          </a:p>
          <a:p>
            <a:pPr lvl="1">
              <a:lnSpc>
                <a:spcPct val="80000"/>
              </a:lnSpc>
            </a:pPr>
            <a:endParaRPr lang="en-ZA" sz="1800" dirty="0"/>
          </a:p>
          <a:p>
            <a:pPr lvl="1">
              <a:lnSpc>
                <a:spcPct val="80000"/>
              </a:lnSpc>
            </a:pPr>
            <a:r>
              <a:rPr lang="en-ZA" sz="1800" dirty="0"/>
              <a:t>If children are refused admission to the PICU, ward decisions will have to be made as to whether these children will then be placed on a palliative programme (i.e. not put in High Care, but getting palliative therapy) or will continue on a full curative </a:t>
            </a:r>
            <a:r>
              <a:rPr lang="en-ZA" sz="1800" dirty="0" smtClean="0"/>
              <a:t>programme</a:t>
            </a:r>
            <a:endParaRPr lang="en-ZA" sz="1800" dirty="0"/>
          </a:p>
          <a:p>
            <a:pPr lvl="1">
              <a:lnSpc>
                <a:spcPct val="80000"/>
              </a:lnSpc>
            </a:pPr>
            <a:endParaRPr lang="en-ZA" sz="1800" dirty="0"/>
          </a:p>
          <a:p>
            <a:pPr lvl="1">
              <a:lnSpc>
                <a:spcPct val="80000"/>
              </a:lnSpc>
            </a:pPr>
            <a:r>
              <a:rPr lang="en-ZA" sz="1800" dirty="0"/>
              <a:t>The presence of sicker children in the ward will have negative impact on the quality of care that can be administered to other children in those areas.</a:t>
            </a:r>
            <a:endParaRPr lang="en-US" sz="1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l"/>
            <a:r>
              <a:rPr lang="en-US" i="1" dirty="0">
                <a:solidFill>
                  <a:srgbClr val="002060"/>
                </a:solidFill>
                <a:effectLst>
                  <a:outerShdw blurRad="38100" dist="38100" dir="2700000" algn="tl">
                    <a:srgbClr val="000000">
                      <a:alpha val="43137"/>
                    </a:srgbClr>
                  </a:outerShdw>
                </a:effectLst>
              </a:rPr>
              <a:t>admission policies</a:t>
            </a:r>
          </a:p>
        </p:txBody>
      </p:sp>
      <p:sp>
        <p:nvSpPr>
          <p:cNvPr id="34819" name="Rectangle 3"/>
          <p:cNvSpPr>
            <a:spLocks noGrp="1" noChangeArrowheads="1"/>
          </p:cNvSpPr>
          <p:nvPr>
            <p:ph type="body" idx="1"/>
          </p:nvPr>
        </p:nvSpPr>
        <p:spPr/>
        <p:txBody>
          <a:bodyPr/>
          <a:lstStyle/>
          <a:p>
            <a:pPr>
              <a:lnSpc>
                <a:spcPct val="80000"/>
              </a:lnSpc>
            </a:pPr>
            <a:r>
              <a:rPr lang="en-US" sz="2800" dirty="0">
                <a:solidFill>
                  <a:srgbClr val="0066FF"/>
                </a:solidFill>
              </a:rPr>
              <a:t>document drawn up in consultation</a:t>
            </a:r>
          </a:p>
          <a:p>
            <a:pPr lvl="1">
              <a:lnSpc>
                <a:spcPct val="80000"/>
              </a:lnSpc>
            </a:pPr>
            <a:r>
              <a:rPr lang="en-US" sz="2400" dirty="0"/>
              <a:t>included information on resources available and the need for increased resources to meet demand</a:t>
            </a:r>
          </a:p>
          <a:p>
            <a:pPr lvl="1">
              <a:lnSpc>
                <a:spcPct val="80000"/>
              </a:lnSpc>
            </a:pPr>
            <a:r>
              <a:rPr lang="en-US" sz="2400" dirty="0"/>
              <a:t>principles established</a:t>
            </a:r>
          </a:p>
          <a:p>
            <a:pPr>
              <a:lnSpc>
                <a:spcPct val="80000"/>
              </a:lnSpc>
            </a:pPr>
            <a:endParaRPr lang="en-US" sz="2800" dirty="0"/>
          </a:p>
          <a:p>
            <a:pPr>
              <a:lnSpc>
                <a:spcPct val="80000"/>
              </a:lnSpc>
            </a:pPr>
            <a:r>
              <a:rPr lang="en-US" sz="2800" dirty="0"/>
              <a:t>distributed throughout SCAH</a:t>
            </a:r>
          </a:p>
          <a:p>
            <a:pPr>
              <a:lnSpc>
                <a:spcPct val="80000"/>
              </a:lnSpc>
            </a:pPr>
            <a:endParaRPr lang="en-US" sz="2800" dirty="0"/>
          </a:p>
          <a:p>
            <a:pPr>
              <a:lnSpc>
                <a:spcPct val="80000"/>
              </a:lnSpc>
            </a:pPr>
            <a:r>
              <a:rPr lang="en-US" sz="2800" dirty="0"/>
              <a:t>distributed to CEO, Head of Health, </a:t>
            </a:r>
            <a:r>
              <a:rPr lang="en-US" sz="2800" dirty="0" err="1"/>
              <a:t>Medicolegal</a:t>
            </a:r>
            <a:r>
              <a:rPr lang="en-US" sz="2800" dirty="0"/>
              <a:t> department</a:t>
            </a:r>
          </a:p>
          <a:p>
            <a:pPr>
              <a:lnSpc>
                <a:spcPct val="80000"/>
              </a:lnSpc>
            </a:pPr>
            <a:endParaRPr lang="en-US" sz="2800" dirty="0"/>
          </a:p>
          <a:p>
            <a:pPr>
              <a:lnSpc>
                <a:spcPct val="80000"/>
              </a:lnSpc>
            </a:pPr>
            <a:r>
              <a:rPr lang="en-US" sz="2800" dirty="0"/>
              <a:t>implemented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l"/>
            <a:r>
              <a:rPr lang="en-US" i="1" dirty="0">
                <a:solidFill>
                  <a:srgbClr val="002060"/>
                </a:solidFill>
                <a:effectLst>
                  <a:outerShdw blurRad="38100" dist="38100" dir="2700000" algn="tl">
                    <a:srgbClr val="000000">
                      <a:alpha val="43137"/>
                    </a:srgbClr>
                  </a:outerShdw>
                </a:effectLst>
              </a:rPr>
              <a:t>issues on implementation</a:t>
            </a:r>
          </a:p>
        </p:txBody>
      </p:sp>
      <p:sp>
        <p:nvSpPr>
          <p:cNvPr id="36867" name="Rectangle 3"/>
          <p:cNvSpPr>
            <a:spLocks noGrp="1" noChangeArrowheads="1"/>
          </p:cNvSpPr>
          <p:nvPr>
            <p:ph type="body" idx="1"/>
          </p:nvPr>
        </p:nvSpPr>
        <p:spPr/>
        <p:txBody>
          <a:bodyPr/>
          <a:lstStyle/>
          <a:p>
            <a:r>
              <a:rPr lang="en-US" sz="2800" dirty="0">
                <a:solidFill>
                  <a:srgbClr val="0066FF"/>
                </a:solidFill>
              </a:rPr>
              <a:t>dissemination of information on ongoing basis</a:t>
            </a:r>
          </a:p>
          <a:p>
            <a:endParaRPr lang="en-US" sz="2800" dirty="0">
              <a:solidFill>
                <a:srgbClr val="0066FF"/>
              </a:solidFill>
            </a:endParaRPr>
          </a:p>
          <a:p>
            <a:r>
              <a:rPr lang="en-US" sz="2800" dirty="0">
                <a:solidFill>
                  <a:srgbClr val="0066FF"/>
                </a:solidFill>
              </a:rPr>
              <a:t>consistency of application of policy</a:t>
            </a:r>
          </a:p>
          <a:p>
            <a:endParaRPr lang="en-US" sz="2800" dirty="0">
              <a:solidFill>
                <a:srgbClr val="0066FF"/>
              </a:solidFill>
            </a:endParaRPr>
          </a:p>
          <a:p>
            <a:r>
              <a:rPr lang="en-US" sz="2800" dirty="0">
                <a:solidFill>
                  <a:srgbClr val="0066FF"/>
                </a:solidFill>
              </a:rPr>
              <a:t>feedback (or lack of … from clinicians)</a:t>
            </a:r>
          </a:p>
          <a:p>
            <a:endParaRPr lang="en-US" sz="2800" dirty="0">
              <a:solidFill>
                <a:srgbClr val="0066FF"/>
              </a:solidFill>
            </a:endParaRPr>
          </a:p>
          <a:p>
            <a:r>
              <a:rPr lang="en-US" sz="2800" dirty="0">
                <a:solidFill>
                  <a:srgbClr val="0066FF"/>
                </a:solidFill>
              </a:rPr>
              <a:t>failure to address resource issues</a:t>
            </a:r>
          </a:p>
          <a:p>
            <a:pPr lvl="1"/>
            <a:r>
              <a:rPr lang="en-US" sz="2400" dirty="0"/>
              <a:t>attempts have been made but ….</a:t>
            </a:r>
          </a:p>
        </p:txBody>
      </p:sp>
      <p:sp>
        <p:nvSpPr>
          <p:cNvPr id="4" name="TextBox 3"/>
          <p:cNvSpPr txBox="1"/>
          <p:nvPr/>
        </p:nvSpPr>
        <p:spPr>
          <a:xfrm>
            <a:off x="1214414" y="5857892"/>
            <a:ext cx="6890541" cy="584775"/>
          </a:xfrm>
          <a:prstGeom prst="rect">
            <a:avLst/>
          </a:prstGeom>
          <a:solidFill>
            <a:srgbClr val="0070C0"/>
          </a:solidFill>
        </p:spPr>
        <p:txBody>
          <a:bodyPr wrap="none" rtlCol="0">
            <a:spAutoFit/>
          </a:bodyPr>
          <a:lstStyle/>
          <a:p>
            <a:r>
              <a:rPr lang="en-US" sz="3200" dirty="0" smtClean="0">
                <a:solidFill>
                  <a:schemeClr val="bg1"/>
                </a:solidFill>
              </a:rPr>
              <a:t>recurrent pressures to “ring-fence” beds</a:t>
            </a:r>
            <a:endParaRPr lang="en-ZA" sz="3200"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l"/>
            <a:r>
              <a:rPr lang="en-US" i="1" dirty="0">
                <a:solidFill>
                  <a:srgbClr val="002060"/>
                </a:solidFill>
                <a:effectLst>
                  <a:outerShdw blurRad="38100" dist="38100" dir="2700000" algn="tl">
                    <a:srgbClr val="C0C0C0"/>
                  </a:outerShdw>
                </a:effectLst>
              </a:rPr>
              <a:t>background information</a:t>
            </a:r>
          </a:p>
        </p:txBody>
      </p:sp>
      <p:sp>
        <p:nvSpPr>
          <p:cNvPr id="48131" name="Rectangle 3"/>
          <p:cNvSpPr>
            <a:spLocks noGrp="1" noChangeArrowheads="1"/>
          </p:cNvSpPr>
          <p:nvPr>
            <p:ph type="body" idx="1"/>
          </p:nvPr>
        </p:nvSpPr>
        <p:spPr/>
        <p:txBody>
          <a:bodyPr/>
          <a:lstStyle/>
          <a:p>
            <a:r>
              <a:rPr lang="en-ZA" dirty="0"/>
              <a:t>risk adjusted mortality</a:t>
            </a:r>
          </a:p>
          <a:p>
            <a:pPr lvl="1"/>
            <a:r>
              <a:rPr lang="en-ZA" dirty="0"/>
              <a:t>predicted mortality (approximately 10%)</a:t>
            </a:r>
          </a:p>
          <a:p>
            <a:pPr lvl="1"/>
            <a:r>
              <a:rPr lang="en-ZA" dirty="0"/>
              <a:t>actual mortality (approximately 10%)</a:t>
            </a:r>
          </a:p>
          <a:p>
            <a:pPr lvl="1"/>
            <a:r>
              <a:rPr lang="en-ZA" dirty="0"/>
              <a:t>SMR at Red Cross &lt; 1</a:t>
            </a:r>
          </a:p>
        </p:txBody>
      </p:sp>
      <p:sp>
        <p:nvSpPr>
          <p:cNvPr id="48132" name="Text Box 4"/>
          <p:cNvSpPr txBox="1">
            <a:spLocks noChangeArrowheads="1"/>
          </p:cNvSpPr>
          <p:nvPr/>
        </p:nvSpPr>
        <p:spPr bwMode="auto">
          <a:xfrm>
            <a:off x="1311275" y="4889500"/>
            <a:ext cx="184150" cy="366713"/>
          </a:xfrm>
          <a:prstGeom prst="rect">
            <a:avLst/>
          </a:prstGeom>
          <a:noFill/>
          <a:ln w="9525">
            <a:noFill/>
            <a:miter lim="800000"/>
            <a:headEnd/>
            <a:tailEnd/>
          </a:ln>
          <a:effectLst/>
        </p:spPr>
        <p:txBody>
          <a:bodyPr wrap="none">
            <a:spAutoFit/>
          </a:bodyPr>
          <a:lstStyle/>
          <a:p>
            <a:endParaRPr lang="en-US"/>
          </a:p>
        </p:txBody>
      </p:sp>
      <p:sp>
        <p:nvSpPr>
          <p:cNvPr id="48133" name="Text Box 5"/>
          <p:cNvSpPr txBox="1">
            <a:spLocks noChangeArrowheads="1"/>
          </p:cNvSpPr>
          <p:nvPr/>
        </p:nvSpPr>
        <p:spPr bwMode="auto">
          <a:xfrm>
            <a:off x="684213" y="4076700"/>
            <a:ext cx="7626350" cy="822325"/>
          </a:xfrm>
          <a:prstGeom prst="rect">
            <a:avLst/>
          </a:prstGeom>
          <a:solidFill>
            <a:srgbClr val="0070C0"/>
          </a:solidFill>
          <a:ln w="9525">
            <a:noFill/>
            <a:miter lim="800000"/>
            <a:headEnd/>
            <a:tailEnd/>
          </a:ln>
          <a:effectLst/>
        </p:spPr>
        <p:txBody>
          <a:bodyPr wrap="none">
            <a:spAutoFit/>
          </a:bodyPr>
          <a:lstStyle/>
          <a:p>
            <a:r>
              <a:rPr lang="en-ZA" sz="2400">
                <a:solidFill>
                  <a:schemeClr val="bg1"/>
                </a:solidFill>
              </a:rPr>
              <a:t>benefit from PICU admission relates to the difference </a:t>
            </a:r>
          </a:p>
          <a:p>
            <a:r>
              <a:rPr lang="en-ZA" sz="2400">
                <a:solidFill>
                  <a:schemeClr val="bg1"/>
                </a:solidFill>
              </a:rPr>
              <a:t>in outcome between care in a ward and care in the ICU</a:t>
            </a:r>
            <a:endParaRPr lang="en-US" sz="2400">
              <a:solidFill>
                <a:schemeClr val="bg1"/>
              </a:solidFill>
            </a:endParaRPr>
          </a:p>
        </p:txBody>
      </p:sp>
      <p:sp>
        <p:nvSpPr>
          <p:cNvPr id="48134" name="Text Box 6"/>
          <p:cNvSpPr txBox="1">
            <a:spLocks noChangeArrowheads="1"/>
          </p:cNvSpPr>
          <p:nvPr/>
        </p:nvSpPr>
        <p:spPr bwMode="auto">
          <a:xfrm>
            <a:off x="395288" y="5013325"/>
            <a:ext cx="8320087" cy="1552575"/>
          </a:xfrm>
          <a:prstGeom prst="rect">
            <a:avLst/>
          </a:prstGeom>
          <a:solidFill>
            <a:srgbClr val="0070C0"/>
          </a:solidFill>
          <a:ln w="9525">
            <a:noFill/>
            <a:miter lim="800000"/>
            <a:headEnd/>
            <a:tailEnd/>
          </a:ln>
          <a:effectLst/>
        </p:spPr>
        <p:txBody>
          <a:bodyPr wrap="none">
            <a:spAutoFit/>
          </a:bodyPr>
          <a:lstStyle/>
          <a:p>
            <a:r>
              <a:rPr lang="en-ZA" sz="2400" dirty="0">
                <a:solidFill>
                  <a:schemeClr val="bg1"/>
                </a:solidFill>
              </a:rPr>
              <a:t>overall predicted mortality of 10% means very few  children :</a:t>
            </a:r>
          </a:p>
          <a:p>
            <a:r>
              <a:rPr lang="en-ZA" sz="2400" dirty="0">
                <a:solidFill>
                  <a:schemeClr val="bg1"/>
                </a:solidFill>
              </a:rPr>
              <a:t>	with low severity of illness</a:t>
            </a:r>
          </a:p>
          <a:p>
            <a:r>
              <a:rPr lang="en-ZA" sz="2400" dirty="0">
                <a:solidFill>
                  <a:schemeClr val="bg1"/>
                </a:solidFill>
              </a:rPr>
              <a:t>	with extremely high predicted mortality </a:t>
            </a:r>
          </a:p>
          <a:p>
            <a:r>
              <a:rPr lang="en-ZA" sz="2400" dirty="0">
                <a:solidFill>
                  <a:schemeClr val="bg1"/>
                </a:solidFill>
              </a:rPr>
              <a:t>are being admitted</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i="1" dirty="0" smtClean="0">
                <a:solidFill>
                  <a:schemeClr val="tx2"/>
                </a:solidFill>
                <a:effectLst>
                  <a:outerShdw blurRad="38100" dist="38100" dir="2700000" algn="tl">
                    <a:srgbClr val="000000">
                      <a:alpha val="43137"/>
                    </a:srgbClr>
                  </a:outerShdw>
                </a:effectLst>
              </a:rPr>
              <a:t>what good do we aim to achieve in PICU</a:t>
            </a:r>
            <a:r>
              <a:rPr lang="en-US" i="1" dirty="0" smtClean="0">
                <a:solidFill>
                  <a:schemeClr val="tx2"/>
                </a:solidFill>
                <a:effectLst>
                  <a:outerShdw blurRad="38100" dist="38100" dir="2700000" algn="tl">
                    <a:srgbClr val="000000">
                      <a:alpha val="43137"/>
                    </a:srgbClr>
                  </a:outerShdw>
                </a:effectLst>
              </a:rPr>
              <a:t>?</a:t>
            </a:r>
            <a:endParaRPr lang="en-ZA" i="1" dirty="0">
              <a:solidFill>
                <a:schemeClr val="tx2"/>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normAutofit fontScale="62500" lnSpcReduction="20000"/>
          </a:bodyPr>
          <a:lstStyle/>
          <a:p>
            <a:r>
              <a:rPr lang="en-US" dirty="0" smtClean="0"/>
              <a:t>what </a:t>
            </a:r>
            <a:r>
              <a:rPr lang="en-US" dirty="0" smtClean="0"/>
              <a:t>resources are available?</a:t>
            </a:r>
          </a:p>
          <a:p>
            <a:pPr lvl="1"/>
            <a:r>
              <a:rPr lang="en-US" dirty="0" smtClean="0"/>
              <a:t>how do we optimize utilization of those resources?</a:t>
            </a:r>
          </a:p>
          <a:p>
            <a:pPr lvl="1"/>
            <a:r>
              <a:rPr lang="en-US" dirty="0" smtClean="0"/>
              <a:t>increased efficiency may increase the effective resources available</a:t>
            </a:r>
          </a:p>
          <a:p>
            <a:endParaRPr lang="en-US" dirty="0" smtClean="0"/>
          </a:p>
          <a:p>
            <a:r>
              <a:rPr lang="en-US" dirty="0" smtClean="0"/>
              <a:t>what value can a PICU admission offer?</a:t>
            </a:r>
          </a:p>
          <a:p>
            <a:pPr lvl="1"/>
            <a:r>
              <a:rPr lang="en-US" dirty="0" smtClean="0"/>
              <a:t>to the child</a:t>
            </a:r>
          </a:p>
          <a:p>
            <a:pPr lvl="1"/>
            <a:r>
              <a:rPr lang="en-US" dirty="0" smtClean="0"/>
              <a:t>to the hospital</a:t>
            </a:r>
          </a:p>
          <a:p>
            <a:pPr lvl="1"/>
            <a:r>
              <a:rPr lang="en-US" dirty="0" smtClean="0"/>
              <a:t>to the referring Dr / </a:t>
            </a:r>
            <a:r>
              <a:rPr lang="en-US" dirty="0" smtClean="0"/>
              <a:t>team</a:t>
            </a:r>
          </a:p>
          <a:p>
            <a:pPr lvl="1"/>
            <a:endParaRPr lang="en-US" dirty="0" smtClean="0"/>
          </a:p>
          <a:p>
            <a:r>
              <a:rPr lang="en-US" dirty="0" smtClean="0"/>
              <a:t>opportunity for major surgery</a:t>
            </a:r>
          </a:p>
          <a:p>
            <a:endParaRPr lang="en-US" dirty="0" smtClean="0"/>
          </a:p>
          <a:p>
            <a:r>
              <a:rPr lang="en-US" dirty="0" smtClean="0"/>
              <a:t>effective palliative care</a:t>
            </a:r>
          </a:p>
          <a:p>
            <a:endParaRPr lang="en-US" dirty="0" smtClean="0"/>
          </a:p>
          <a:p>
            <a:r>
              <a:rPr lang="en-US" dirty="0" smtClean="0"/>
              <a:t>removal of “high impact”  patient from non-PICU area</a:t>
            </a:r>
            <a:endParaRPr lang="en-ZA" dirty="0"/>
          </a:p>
        </p:txBody>
      </p:sp>
      <p:sp>
        <p:nvSpPr>
          <p:cNvPr id="6" name="TextBox 5"/>
          <p:cNvSpPr txBox="1"/>
          <p:nvPr/>
        </p:nvSpPr>
        <p:spPr>
          <a:xfrm>
            <a:off x="6357950" y="3143248"/>
            <a:ext cx="692241" cy="584775"/>
          </a:xfrm>
          <a:prstGeom prst="rect">
            <a:avLst/>
          </a:prstGeom>
          <a:solidFill>
            <a:schemeClr val="accent1"/>
          </a:solidFill>
        </p:spPr>
        <p:txBody>
          <a:bodyPr wrap="none" rtlCol="0">
            <a:spAutoFit/>
          </a:bodyPr>
          <a:lstStyle/>
          <a:p>
            <a:r>
              <a:rPr lang="en-US" sz="3200" dirty="0" smtClean="0">
                <a:solidFill>
                  <a:schemeClr val="bg1"/>
                </a:solidFill>
              </a:rPr>
              <a:t>life</a:t>
            </a:r>
            <a:endParaRPr lang="en-ZA" sz="3200"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i="1" dirty="0" smtClean="0">
                <a:solidFill>
                  <a:srgbClr val="002060"/>
                </a:solidFill>
                <a:effectLst>
                  <a:outerShdw blurRad="38100" dist="38100" dir="2700000" algn="tl">
                    <a:srgbClr val="000000">
                      <a:alpha val="43137"/>
                    </a:srgbClr>
                  </a:outerShdw>
                </a:effectLst>
              </a:rPr>
              <a:t>conclusions</a:t>
            </a:r>
            <a:endParaRPr lang="en-ZA" i="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it is essential to optimize utilization of PICU resources</a:t>
            </a:r>
          </a:p>
          <a:p>
            <a:endParaRPr lang="en-US" dirty="0" smtClean="0"/>
          </a:p>
          <a:p>
            <a:r>
              <a:rPr lang="en-US" dirty="0" smtClean="0"/>
              <a:t>the A4R process may be a useful process</a:t>
            </a:r>
          </a:p>
          <a:p>
            <a:endParaRPr lang="en-US" dirty="0" smtClean="0"/>
          </a:p>
          <a:p>
            <a:r>
              <a:rPr lang="en-US" dirty="0" smtClean="0"/>
              <a:t>need to balance the processes for control of policy and implementation</a:t>
            </a:r>
            <a:endParaRPr lang="en-Z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36513" y="0"/>
            <a:ext cx="9217026" cy="6858000"/>
            <a:chOff x="-23" y="0"/>
            <a:chExt cx="5806" cy="4320"/>
          </a:xfrm>
        </p:grpSpPr>
        <p:pic>
          <p:nvPicPr>
            <p:cNvPr id="60419" name="Picture 3"/>
            <p:cNvPicPr>
              <a:picLocks noChangeAspect="1" noChangeArrowheads="1"/>
            </p:cNvPicPr>
            <p:nvPr/>
          </p:nvPicPr>
          <p:blipFill>
            <a:blip r:embed="rId2" cstate="print"/>
            <a:srcRect r="1257"/>
            <a:stretch>
              <a:fillRect/>
            </a:stretch>
          </p:blipFill>
          <p:spPr bwMode="auto">
            <a:xfrm>
              <a:off x="3977" y="0"/>
              <a:ext cx="1806" cy="3838"/>
            </a:xfrm>
            <a:prstGeom prst="rect">
              <a:avLst/>
            </a:prstGeom>
            <a:noFill/>
            <a:ln w="9525">
              <a:noFill/>
              <a:miter lim="800000"/>
              <a:headEnd/>
              <a:tailEnd/>
            </a:ln>
          </p:spPr>
        </p:pic>
        <p:pic>
          <p:nvPicPr>
            <p:cNvPr id="60420" name="Picture 4"/>
            <p:cNvPicPr>
              <a:picLocks noChangeAspect="1" noChangeArrowheads="1"/>
            </p:cNvPicPr>
            <p:nvPr/>
          </p:nvPicPr>
          <p:blipFill>
            <a:blip r:embed="rId3" cstate="print"/>
            <a:srcRect t="4028" r="5933"/>
            <a:stretch>
              <a:fillRect/>
            </a:stretch>
          </p:blipFill>
          <p:spPr bwMode="auto">
            <a:xfrm>
              <a:off x="0" y="0"/>
              <a:ext cx="4059" cy="1117"/>
            </a:xfrm>
            <a:prstGeom prst="rect">
              <a:avLst/>
            </a:prstGeom>
            <a:noFill/>
            <a:ln w="9525">
              <a:noFill/>
              <a:miter lim="800000"/>
              <a:headEnd/>
              <a:tailEnd/>
            </a:ln>
          </p:spPr>
        </p:pic>
        <p:sp>
          <p:nvSpPr>
            <p:cNvPr id="60421" name="Text Box 5"/>
            <p:cNvSpPr txBox="1">
              <a:spLocks noChangeArrowheads="1"/>
            </p:cNvSpPr>
            <p:nvPr/>
          </p:nvSpPr>
          <p:spPr bwMode="auto">
            <a:xfrm>
              <a:off x="159" y="119"/>
              <a:ext cx="4173" cy="923"/>
            </a:xfrm>
            <a:prstGeom prst="rect">
              <a:avLst/>
            </a:prstGeom>
            <a:noFill/>
            <a:ln w="9525">
              <a:noFill/>
              <a:miter lim="800000"/>
              <a:headEnd/>
              <a:tailEnd/>
            </a:ln>
          </p:spPr>
          <p:txBody>
            <a:bodyPr>
              <a:spAutoFit/>
            </a:bodyPr>
            <a:lstStyle/>
            <a:p>
              <a:pPr>
                <a:lnSpc>
                  <a:spcPct val="50000"/>
                </a:lnSpc>
                <a:spcBef>
                  <a:spcPct val="50000"/>
                </a:spcBef>
              </a:pPr>
              <a:r>
                <a:rPr lang="en-US" sz="3200">
                  <a:solidFill>
                    <a:schemeClr val="bg1"/>
                  </a:solidFill>
                  <a:latin typeface="Arial Rounded MT Bold" pitchFamily="34" charset="0"/>
                </a:rPr>
                <a:t>6th World Congress</a:t>
              </a:r>
              <a:r>
                <a:rPr lang="en-US" sz="3600">
                  <a:solidFill>
                    <a:schemeClr val="bg1"/>
                  </a:solidFill>
                  <a:latin typeface="Arial Rounded MT Bold" pitchFamily="34" charset="0"/>
                </a:rPr>
                <a:t> </a:t>
              </a:r>
            </a:p>
            <a:p>
              <a:pPr>
                <a:lnSpc>
                  <a:spcPct val="50000"/>
                </a:lnSpc>
                <a:spcBef>
                  <a:spcPct val="50000"/>
                </a:spcBef>
              </a:pPr>
              <a:r>
                <a:rPr lang="en-US" sz="3600">
                  <a:solidFill>
                    <a:schemeClr val="bg1"/>
                  </a:solidFill>
                  <a:latin typeface="Arial Rounded MT Bold" pitchFamily="34" charset="0"/>
                </a:rPr>
                <a:t>   on Pediatric Critical Care</a:t>
              </a:r>
            </a:p>
            <a:p>
              <a:pPr>
                <a:lnSpc>
                  <a:spcPct val="50000"/>
                </a:lnSpc>
                <a:spcBef>
                  <a:spcPct val="50000"/>
                </a:spcBef>
              </a:pPr>
              <a:r>
                <a:rPr lang="en-US" sz="3600">
                  <a:solidFill>
                    <a:schemeClr val="bg1"/>
                  </a:solidFill>
                  <a:latin typeface="Arial Rounded MT Bold" pitchFamily="34" charset="0"/>
                </a:rPr>
                <a:t>		</a:t>
              </a:r>
              <a:r>
                <a:rPr lang="en-US" sz="2800">
                  <a:solidFill>
                    <a:schemeClr val="bg1"/>
                  </a:solidFill>
                  <a:latin typeface="Arial Rounded MT Bold" pitchFamily="34" charset="0"/>
                </a:rPr>
                <a:t>13-17 March 2011</a:t>
              </a:r>
            </a:p>
          </p:txBody>
        </p:sp>
        <p:sp>
          <p:nvSpPr>
            <p:cNvPr id="60422" name="Rectangle 6"/>
            <p:cNvSpPr>
              <a:spLocks noChangeArrowheads="1"/>
            </p:cNvSpPr>
            <p:nvPr/>
          </p:nvSpPr>
          <p:spPr bwMode="auto">
            <a:xfrm>
              <a:off x="0" y="1117"/>
              <a:ext cx="5420" cy="299"/>
            </a:xfrm>
            <a:prstGeom prst="rect">
              <a:avLst/>
            </a:prstGeom>
            <a:solidFill>
              <a:srgbClr val="FF9900"/>
            </a:solidFill>
            <a:ln w="9525">
              <a:noFill/>
              <a:miter lim="800000"/>
              <a:headEnd/>
              <a:tailEnd/>
            </a:ln>
          </p:spPr>
          <p:txBody>
            <a:bodyPr wrap="none" anchor="ctr"/>
            <a:lstStyle/>
            <a:p>
              <a:endParaRPr lang="en-ZA"/>
            </a:p>
          </p:txBody>
        </p:sp>
        <p:sp>
          <p:nvSpPr>
            <p:cNvPr id="60423" name="Text Box 7"/>
            <p:cNvSpPr txBox="1">
              <a:spLocks noChangeArrowheads="1"/>
            </p:cNvSpPr>
            <p:nvPr/>
          </p:nvSpPr>
          <p:spPr bwMode="auto">
            <a:xfrm>
              <a:off x="-23" y="1120"/>
              <a:ext cx="5488" cy="250"/>
            </a:xfrm>
            <a:prstGeom prst="rect">
              <a:avLst/>
            </a:prstGeom>
            <a:noFill/>
            <a:ln w="9525">
              <a:noFill/>
              <a:miter lim="800000"/>
              <a:headEnd/>
              <a:tailEnd/>
            </a:ln>
          </p:spPr>
          <p:txBody>
            <a:bodyPr>
              <a:spAutoFit/>
            </a:bodyPr>
            <a:lstStyle/>
            <a:p>
              <a:pPr>
                <a:spcBef>
                  <a:spcPct val="50000"/>
                </a:spcBef>
              </a:pPr>
              <a:r>
                <a:rPr lang="en-US" sz="2000" b="1" i="1"/>
                <a:t>Check the website </a:t>
              </a:r>
              <a:r>
                <a:rPr lang="en-US" sz="2000" b="1" i="1" u="sng"/>
                <a:t>www.pcc2011.com</a:t>
              </a:r>
              <a:r>
                <a:rPr lang="en-US" sz="2000" b="1" i="1"/>
                <a:t> regularly for Congress updates! </a:t>
              </a:r>
            </a:p>
          </p:txBody>
        </p:sp>
        <p:pic>
          <p:nvPicPr>
            <p:cNvPr id="60424" name="Picture 8"/>
            <p:cNvPicPr>
              <a:picLocks noChangeAspect="1" noChangeArrowheads="1"/>
            </p:cNvPicPr>
            <p:nvPr/>
          </p:nvPicPr>
          <p:blipFill>
            <a:blip r:embed="rId4" cstate="print"/>
            <a:srcRect/>
            <a:stretch>
              <a:fillRect/>
            </a:stretch>
          </p:blipFill>
          <p:spPr bwMode="auto">
            <a:xfrm>
              <a:off x="0" y="3496"/>
              <a:ext cx="5760" cy="824"/>
            </a:xfrm>
            <a:prstGeom prst="rect">
              <a:avLst/>
            </a:prstGeom>
            <a:noFill/>
            <a:ln w="9525">
              <a:noFill/>
              <a:miter lim="800000"/>
              <a:headEnd/>
              <a:tailEnd/>
            </a:ln>
          </p:spPr>
        </p:pic>
        <p:sp>
          <p:nvSpPr>
            <p:cNvPr id="60425" name="Text Box 9"/>
            <p:cNvSpPr txBox="1">
              <a:spLocks noChangeArrowheads="1"/>
            </p:cNvSpPr>
            <p:nvPr/>
          </p:nvSpPr>
          <p:spPr bwMode="auto">
            <a:xfrm>
              <a:off x="0" y="1499"/>
              <a:ext cx="3969" cy="979"/>
            </a:xfrm>
            <a:prstGeom prst="rect">
              <a:avLst/>
            </a:prstGeom>
            <a:noFill/>
            <a:ln w="9525">
              <a:noFill/>
              <a:miter lim="800000"/>
              <a:headEnd/>
              <a:tailEnd/>
            </a:ln>
          </p:spPr>
          <p:txBody>
            <a:bodyPr>
              <a:spAutoFit/>
            </a:bodyPr>
            <a:lstStyle/>
            <a:p>
              <a:pPr algn="ctr">
                <a:spcBef>
                  <a:spcPct val="50000"/>
                </a:spcBef>
              </a:pPr>
              <a:r>
                <a:rPr lang="en-US" sz="3200">
                  <a:latin typeface="Arial Rounded MT Bold" pitchFamily="34" charset="0"/>
                </a:rPr>
                <a:t>We look forward to welcoming you to a memorable event in Sydney in 2011! </a:t>
              </a:r>
            </a:p>
          </p:txBody>
        </p:sp>
        <p:pic>
          <p:nvPicPr>
            <p:cNvPr id="60426" name="Picture 10" descr="Best Gala Dinner Photos 022"/>
            <p:cNvPicPr>
              <a:picLocks noChangeAspect="1" noChangeArrowheads="1"/>
            </p:cNvPicPr>
            <p:nvPr/>
          </p:nvPicPr>
          <p:blipFill>
            <a:blip r:embed="rId5" cstate="print"/>
            <a:srcRect/>
            <a:stretch>
              <a:fillRect/>
            </a:stretch>
          </p:blipFill>
          <p:spPr bwMode="auto">
            <a:xfrm>
              <a:off x="113" y="2614"/>
              <a:ext cx="1134" cy="755"/>
            </a:xfrm>
            <a:prstGeom prst="rect">
              <a:avLst/>
            </a:prstGeom>
            <a:noFill/>
            <a:ln w="12700">
              <a:solidFill>
                <a:srgbClr val="FF9900"/>
              </a:solidFill>
              <a:miter lim="800000"/>
              <a:headEnd/>
              <a:tailEnd/>
            </a:ln>
          </p:spPr>
        </p:pic>
        <p:pic>
          <p:nvPicPr>
            <p:cNvPr id="60427" name="Picture 11" descr="buffet"/>
            <p:cNvPicPr>
              <a:picLocks noChangeAspect="1" noChangeArrowheads="1"/>
            </p:cNvPicPr>
            <p:nvPr/>
          </p:nvPicPr>
          <p:blipFill>
            <a:blip r:embed="rId6" cstate="print"/>
            <a:srcRect/>
            <a:stretch>
              <a:fillRect/>
            </a:stretch>
          </p:blipFill>
          <p:spPr bwMode="auto">
            <a:xfrm>
              <a:off x="2744" y="2618"/>
              <a:ext cx="1148" cy="755"/>
            </a:xfrm>
            <a:prstGeom prst="rect">
              <a:avLst/>
            </a:prstGeom>
            <a:noFill/>
            <a:ln w="12700">
              <a:solidFill>
                <a:srgbClr val="FF9900"/>
              </a:solidFill>
              <a:miter lim="800000"/>
              <a:headEnd/>
              <a:tailEnd/>
            </a:ln>
          </p:spPr>
        </p:pic>
        <p:pic>
          <p:nvPicPr>
            <p:cNvPr id="60428" name="Picture 13" descr="ACCCN-promo-logo"/>
            <p:cNvPicPr>
              <a:picLocks noChangeAspect="1" noChangeArrowheads="1"/>
            </p:cNvPicPr>
            <p:nvPr/>
          </p:nvPicPr>
          <p:blipFill>
            <a:blip r:embed="rId7" cstate="print"/>
            <a:srcRect/>
            <a:stretch>
              <a:fillRect/>
            </a:stretch>
          </p:blipFill>
          <p:spPr bwMode="auto">
            <a:xfrm>
              <a:off x="5100" y="4013"/>
              <a:ext cx="612" cy="203"/>
            </a:xfrm>
            <a:prstGeom prst="rect">
              <a:avLst/>
            </a:prstGeom>
            <a:noFill/>
            <a:ln w="9525">
              <a:noFill/>
              <a:miter lim="800000"/>
              <a:headEnd/>
              <a:tailEnd/>
            </a:ln>
          </p:spPr>
        </p:pic>
        <p:pic>
          <p:nvPicPr>
            <p:cNvPr id="60429" name="Picture 14" descr="ANZICS_logo_CMYK"/>
            <p:cNvPicPr>
              <a:picLocks noChangeAspect="1" noChangeArrowheads="1"/>
            </p:cNvPicPr>
            <p:nvPr/>
          </p:nvPicPr>
          <p:blipFill>
            <a:blip r:embed="rId8" cstate="print"/>
            <a:srcRect/>
            <a:stretch>
              <a:fillRect/>
            </a:stretch>
          </p:blipFill>
          <p:spPr bwMode="auto">
            <a:xfrm>
              <a:off x="4241" y="4023"/>
              <a:ext cx="795" cy="177"/>
            </a:xfrm>
            <a:prstGeom prst="rect">
              <a:avLst/>
            </a:prstGeom>
            <a:noFill/>
            <a:ln w="9525">
              <a:noFill/>
              <a:miter lim="800000"/>
              <a:headEnd/>
              <a:tailEnd/>
            </a:ln>
          </p:spPr>
        </p:pic>
        <p:pic>
          <p:nvPicPr>
            <p:cNvPr id="60430" name="Picture 15" descr="WFPICCS_Logo_and_Text-[Converted]"/>
            <p:cNvPicPr>
              <a:picLocks noChangeAspect="1" noChangeArrowheads="1"/>
            </p:cNvPicPr>
            <p:nvPr/>
          </p:nvPicPr>
          <p:blipFill>
            <a:blip r:embed="rId9" cstate="print"/>
            <a:srcRect/>
            <a:stretch>
              <a:fillRect/>
            </a:stretch>
          </p:blipFill>
          <p:spPr bwMode="auto">
            <a:xfrm>
              <a:off x="41" y="3852"/>
              <a:ext cx="907" cy="441"/>
            </a:xfrm>
            <a:prstGeom prst="rect">
              <a:avLst/>
            </a:prstGeom>
            <a:noFill/>
            <a:ln w="9525">
              <a:noFill/>
              <a:miter lim="800000"/>
              <a:headEnd/>
              <a:tailEnd/>
            </a:ln>
          </p:spPr>
        </p:pic>
        <p:pic>
          <p:nvPicPr>
            <p:cNvPr id="60431" name="Picture 18" descr="Young Kangaroo. Australia">
              <a:hlinkClick r:id="rId10"/>
            </p:cNvPr>
            <p:cNvPicPr>
              <a:picLocks noChangeAspect="1" noChangeArrowheads="1"/>
            </p:cNvPicPr>
            <p:nvPr/>
          </p:nvPicPr>
          <p:blipFill>
            <a:blip r:embed="rId11" cstate="print">
              <a:lum bright="12000" contrast="12000"/>
            </a:blip>
            <a:srcRect/>
            <a:stretch>
              <a:fillRect/>
            </a:stretch>
          </p:blipFill>
          <p:spPr bwMode="auto">
            <a:xfrm>
              <a:off x="1429" y="2614"/>
              <a:ext cx="1134" cy="751"/>
            </a:xfrm>
            <a:prstGeom prst="rect">
              <a:avLst/>
            </a:prstGeom>
            <a:noFill/>
            <a:ln w="12700" algn="ctr">
              <a:solidFill>
                <a:srgbClr val="FF9900"/>
              </a:solidFill>
              <a:miter lim="800000"/>
              <a:headEnd/>
              <a:tailEnd/>
            </a:ln>
          </p:spPr>
        </p:pic>
      </p:grpSp>
    </p:spTree>
  </p:cSld>
  <p:clrMapOvr>
    <a:masterClrMapping/>
  </p:clrMapOvr>
  <p:transition advTm="4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l"/>
            <a:r>
              <a:rPr lang="en-US" i="1" dirty="0">
                <a:solidFill>
                  <a:schemeClr val="tx2"/>
                </a:solidFill>
                <a:effectLst>
                  <a:outerShdw blurRad="38100" dist="38100" dir="2700000" algn="tl">
                    <a:srgbClr val="000000">
                      <a:alpha val="43137"/>
                    </a:srgbClr>
                  </a:outerShdw>
                </a:effectLst>
              </a:rPr>
              <a:t>intensive care in South Africa</a:t>
            </a:r>
          </a:p>
        </p:txBody>
      </p:sp>
      <p:sp>
        <p:nvSpPr>
          <p:cNvPr id="33795" name="Rectangle 3"/>
          <p:cNvSpPr>
            <a:spLocks noGrp="1" noChangeArrowheads="1"/>
          </p:cNvSpPr>
          <p:nvPr>
            <p:ph type="body" idx="1"/>
          </p:nvPr>
        </p:nvSpPr>
        <p:spPr/>
        <p:txBody>
          <a:bodyPr/>
          <a:lstStyle/>
          <a:p>
            <a:pPr>
              <a:lnSpc>
                <a:spcPct val="90000"/>
              </a:lnSpc>
            </a:pPr>
            <a:r>
              <a:rPr lang="en-US" sz="2400" b="1">
                <a:solidFill>
                  <a:srgbClr val="0000FF"/>
                </a:solidFill>
              </a:rPr>
              <a:t>how many units?</a:t>
            </a:r>
          </a:p>
          <a:p>
            <a:pPr lvl="1">
              <a:lnSpc>
                <a:spcPct val="90000"/>
              </a:lnSpc>
            </a:pPr>
            <a:r>
              <a:rPr lang="en-US" sz="2000"/>
              <a:t>&gt; 400</a:t>
            </a:r>
          </a:p>
          <a:p>
            <a:pPr lvl="1">
              <a:lnSpc>
                <a:spcPct val="90000"/>
              </a:lnSpc>
            </a:pPr>
            <a:endParaRPr lang="en-US" sz="2000"/>
          </a:p>
          <a:p>
            <a:pPr>
              <a:lnSpc>
                <a:spcPct val="90000"/>
              </a:lnSpc>
            </a:pPr>
            <a:r>
              <a:rPr lang="en-US" sz="2400" b="1">
                <a:solidFill>
                  <a:srgbClr val="0000FF"/>
                </a:solidFill>
              </a:rPr>
              <a:t>how many beds?</a:t>
            </a:r>
          </a:p>
          <a:p>
            <a:pPr lvl="1">
              <a:lnSpc>
                <a:spcPct val="90000"/>
              </a:lnSpc>
              <a:buFontTx/>
              <a:buChar char="•"/>
            </a:pPr>
            <a:r>
              <a:rPr lang="en-US" sz="2000"/>
              <a:t>&gt; 2000</a:t>
            </a:r>
          </a:p>
          <a:p>
            <a:pPr lvl="1">
              <a:lnSpc>
                <a:spcPct val="90000"/>
              </a:lnSpc>
              <a:buFontTx/>
              <a:buChar char="•"/>
            </a:pPr>
            <a:endParaRPr lang="en-US" sz="2400" b="1">
              <a:solidFill>
                <a:srgbClr val="0000FF"/>
              </a:solidFill>
            </a:endParaRPr>
          </a:p>
          <a:p>
            <a:pPr>
              <a:lnSpc>
                <a:spcPct val="90000"/>
              </a:lnSpc>
            </a:pPr>
            <a:r>
              <a:rPr lang="en-US" sz="2400" b="1">
                <a:solidFill>
                  <a:srgbClr val="0000FF"/>
                </a:solidFill>
              </a:rPr>
              <a:t>where are the beds?</a:t>
            </a:r>
          </a:p>
          <a:p>
            <a:pPr lvl="1">
              <a:lnSpc>
                <a:spcPct val="90000"/>
              </a:lnSpc>
            </a:pPr>
            <a:r>
              <a:rPr lang="en-US" sz="2000"/>
              <a:t>private: state ~ 2 : 1</a:t>
            </a:r>
          </a:p>
          <a:p>
            <a:pPr lvl="1">
              <a:lnSpc>
                <a:spcPct val="90000"/>
              </a:lnSpc>
            </a:pPr>
            <a:endParaRPr lang="en-US" sz="2000"/>
          </a:p>
          <a:p>
            <a:pPr>
              <a:lnSpc>
                <a:spcPct val="90000"/>
              </a:lnSpc>
            </a:pPr>
            <a:r>
              <a:rPr lang="en-US" sz="2400" b="1">
                <a:solidFill>
                  <a:srgbClr val="0000FF"/>
                </a:solidFill>
              </a:rPr>
              <a:t>who has access?</a:t>
            </a:r>
          </a:p>
          <a:p>
            <a:pPr lvl="1">
              <a:lnSpc>
                <a:spcPct val="90000"/>
              </a:lnSpc>
            </a:pPr>
            <a:r>
              <a:rPr lang="en-US" sz="2000"/>
              <a:t>&lt;4% of beds allocated to paediatrics alone</a:t>
            </a:r>
          </a:p>
          <a:p>
            <a:pPr lvl="1">
              <a:lnSpc>
                <a:spcPct val="90000"/>
              </a:lnSpc>
            </a:pPr>
            <a:r>
              <a:rPr lang="en-US" sz="2000"/>
              <a:t>~10% of beds allocated to neonates alone</a:t>
            </a:r>
          </a:p>
          <a:p>
            <a:pPr lvl="1">
              <a:lnSpc>
                <a:spcPct val="90000"/>
              </a:lnSpc>
            </a:pPr>
            <a:endParaRPr lang="en-US" sz="2000"/>
          </a:p>
        </p:txBody>
      </p:sp>
      <p:sp>
        <p:nvSpPr>
          <p:cNvPr id="33796" name="Rectangle 4"/>
          <p:cNvSpPr>
            <a:spLocks noChangeArrowheads="1"/>
          </p:cNvSpPr>
          <p:nvPr/>
        </p:nvSpPr>
        <p:spPr bwMode="auto">
          <a:xfrm>
            <a:off x="250825" y="4724400"/>
            <a:ext cx="8137525" cy="1439863"/>
          </a:xfrm>
          <a:prstGeom prst="rect">
            <a:avLst/>
          </a:prstGeom>
          <a:noFill/>
          <a:ln w="57150">
            <a:solidFill>
              <a:schemeClr val="tx1"/>
            </a:solidFill>
            <a:miter lim="800000"/>
            <a:headEnd/>
            <a:tailEnd/>
          </a:ln>
          <a:effectLst/>
        </p:spPr>
        <p:txBody>
          <a:bodyPr wrap="none" anchor="ctr"/>
          <a:lstStyle/>
          <a:p>
            <a:pPr algn="ctr"/>
            <a:endParaRPr lang="en-US" b="1" i="1">
              <a:solidFill>
                <a:srgbClr val="FF9933"/>
              </a:solidFill>
            </a:endParaRPr>
          </a:p>
        </p:txBody>
      </p:sp>
      <p:sp>
        <p:nvSpPr>
          <p:cNvPr id="33797" name="Text Box 5"/>
          <p:cNvSpPr txBox="1">
            <a:spLocks noChangeArrowheads="1"/>
          </p:cNvSpPr>
          <p:nvPr/>
        </p:nvSpPr>
        <p:spPr bwMode="auto">
          <a:xfrm>
            <a:off x="5148263" y="1700213"/>
            <a:ext cx="3260725" cy="2292350"/>
          </a:xfrm>
          <a:prstGeom prst="rect">
            <a:avLst/>
          </a:prstGeom>
          <a:solidFill>
            <a:srgbClr val="0000FF"/>
          </a:solidFill>
          <a:ln w="9525">
            <a:solidFill>
              <a:srgbClr val="FF00FF"/>
            </a:solidFill>
            <a:miter lim="800000"/>
            <a:headEnd/>
            <a:tailEnd/>
          </a:ln>
          <a:effectLst/>
        </p:spPr>
        <p:txBody>
          <a:bodyPr>
            <a:spAutoFit/>
          </a:bodyPr>
          <a:lstStyle/>
          <a:p>
            <a:pPr algn="ctr"/>
            <a:r>
              <a:rPr lang="en-ZA" sz="2400" b="1">
                <a:solidFill>
                  <a:schemeClr val="bg1"/>
                </a:solidFill>
                <a:effectLst>
                  <a:outerShdw blurRad="38100" dist="38100" dir="2700000" algn="tl">
                    <a:srgbClr val="000000"/>
                  </a:outerShdw>
                </a:effectLst>
              </a:rPr>
              <a:t>there is more money spent on intensive care in the private sector, than there is on the entire state health service …</a:t>
            </a:r>
            <a:endParaRPr lang="en-GB" sz="2400" b="1">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l"/>
            <a:r>
              <a:rPr lang="en-ZA" i="1" dirty="0">
                <a:solidFill>
                  <a:schemeClr val="tx2"/>
                </a:solidFill>
                <a:effectLst>
                  <a:outerShdw blurRad="38100" dist="38100" dir="2700000" algn="tl">
                    <a:srgbClr val="000000">
                      <a:alpha val="43137"/>
                    </a:srgbClr>
                  </a:outerShdw>
                </a:effectLst>
              </a:rPr>
              <a:t>who runs these units?</a:t>
            </a:r>
          </a:p>
        </p:txBody>
      </p:sp>
      <p:sp>
        <p:nvSpPr>
          <p:cNvPr id="34819" name="Rectangle 3"/>
          <p:cNvSpPr>
            <a:spLocks noGrp="1" noChangeArrowheads="1"/>
          </p:cNvSpPr>
          <p:nvPr>
            <p:ph type="body" idx="1"/>
          </p:nvPr>
        </p:nvSpPr>
        <p:spPr/>
        <p:txBody>
          <a:bodyPr/>
          <a:lstStyle/>
          <a:p>
            <a:r>
              <a:rPr lang="en-ZA" sz="2800" b="1" dirty="0">
                <a:solidFill>
                  <a:srgbClr val="0000FF"/>
                </a:solidFill>
              </a:rPr>
              <a:t>medical staff</a:t>
            </a:r>
          </a:p>
          <a:p>
            <a:pPr lvl="1"/>
            <a:r>
              <a:rPr lang="en-ZA" sz="2400" dirty="0"/>
              <a:t>vast majority are “open units”</a:t>
            </a:r>
          </a:p>
          <a:p>
            <a:pPr lvl="1"/>
            <a:r>
              <a:rPr lang="en-ZA" sz="2400" dirty="0"/>
              <a:t>&lt;5% have an </a:t>
            </a:r>
            <a:r>
              <a:rPr lang="en-ZA" sz="2400" dirty="0" err="1"/>
              <a:t>intensivist</a:t>
            </a:r>
            <a:r>
              <a:rPr lang="en-ZA" sz="2400" dirty="0"/>
              <a:t> as a medical director</a:t>
            </a:r>
          </a:p>
          <a:p>
            <a:pPr lvl="1"/>
            <a:r>
              <a:rPr lang="en-ZA" sz="2400" dirty="0">
                <a:solidFill>
                  <a:srgbClr val="FF3300"/>
                </a:solidFill>
              </a:rPr>
              <a:t>4 units in the country have a paediatric </a:t>
            </a:r>
            <a:r>
              <a:rPr lang="en-ZA" sz="2400" dirty="0" err="1">
                <a:solidFill>
                  <a:srgbClr val="FF3300"/>
                </a:solidFill>
              </a:rPr>
              <a:t>intensivist</a:t>
            </a:r>
            <a:r>
              <a:rPr lang="en-ZA" sz="2400" dirty="0">
                <a:solidFill>
                  <a:srgbClr val="FF3300"/>
                </a:solidFill>
              </a:rPr>
              <a:t> as director</a:t>
            </a:r>
          </a:p>
          <a:p>
            <a:endParaRPr lang="en-ZA" sz="2800" dirty="0"/>
          </a:p>
          <a:p>
            <a:r>
              <a:rPr lang="en-ZA" sz="2800" b="1" dirty="0">
                <a:solidFill>
                  <a:srgbClr val="0000FF"/>
                </a:solidFill>
              </a:rPr>
              <a:t>nursing staff</a:t>
            </a:r>
          </a:p>
          <a:p>
            <a:pPr lvl="1"/>
            <a:r>
              <a:rPr lang="en-ZA" sz="2400" dirty="0"/>
              <a:t>&gt;30% of nurses are agency staff</a:t>
            </a:r>
          </a:p>
          <a:p>
            <a:pPr lvl="1"/>
            <a:r>
              <a:rPr lang="en-ZA" sz="2400" dirty="0"/>
              <a:t>there are </a:t>
            </a:r>
            <a:r>
              <a:rPr lang="en-ZA" sz="2400" dirty="0" smtClean="0"/>
              <a:t>&lt;30 </a:t>
            </a:r>
            <a:r>
              <a:rPr lang="en-ZA" sz="2400" dirty="0"/>
              <a:t>paediatric ICU trained nurses in the country</a:t>
            </a:r>
          </a:p>
          <a:p>
            <a:endParaRPr lang="en-GB"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l"/>
            <a:r>
              <a:rPr lang="en-US" i="1" dirty="0">
                <a:solidFill>
                  <a:schemeClr val="tx2"/>
                </a:solidFill>
                <a:effectLst>
                  <a:outerShdw blurRad="38100" dist="38100" dir="2700000" algn="tl">
                    <a:srgbClr val="000000">
                      <a:alpha val="43137"/>
                    </a:srgbClr>
                  </a:outerShdw>
                </a:effectLst>
              </a:rPr>
              <a:t>PICU in South Africa</a:t>
            </a:r>
          </a:p>
        </p:txBody>
      </p:sp>
      <p:graphicFrame>
        <p:nvGraphicFramePr>
          <p:cNvPr id="35843" name="Group 3"/>
          <p:cNvGraphicFramePr>
            <a:graphicFrameLocks noGrp="1"/>
          </p:cNvGraphicFramePr>
          <p:nvPr/>
        </p:nvGraphicFramePr>
        <p:xfrm>
          <a:off x="395288" y="1341438"/>
          <a:ext cx="8424862" cy="4572000"/>
        </p:xfrm>
        <a:graphic>
          <a:graphicData uri="http://schemas.openxmlformats.org/drawingml/2006/table">
            <a:tbl>
              <a:tblPr/>
              <a:tblGrid>
                <a:gridCol w="2116137"/>
                <a:gridCol w="2116138"/>
                <a:gridCol w="2227262"/>
                <a:gridCol w="1965325"/>
              </a:tblGrid>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Arial" charset="0"/>
                          <a:cs typeface="Arial" charset="0"/>
                        </a:rPr>
                        <a:t>Region</a:t>
                      </a:r>
                      <a:endParaRPr kumimoji="0" lang="en-GB" sz="2800" b="0" i="0" u="none" strike="noStrike" cap="none" normalizeH="0" baseline="0" smtClean="0">
                        <a:ln>
                          <a:noFill/>
                        </a:ln>
                        <a:solidFill>
                          <a:srgbClr val="0000FF"/>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Arial" charset="0"/>
                          <a:cs typeface="Arial" charset="0"/>
                        </a:rPr>
                        <a:t>Intensivist</a:t>
                      </a:r>
                      <a:endParaRPr kumimoji="0" lang="en-GB" sz="2800" b="0" i="0" u="none" strike="noStrike" cap="none" normalizeH="0" baseline="0" smtClean="0">
                        <a:ln>
                          <a:noFill/>
                        </a:ln>
                        <a:solidFill>
                          <a:srgbClr val="0000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Arial" charset="0"/>
                          <a:cs typeface="Arial" charset="0"/>
                        </a:rPr>
                        <a:t>Beds available</a:t>
                      </a:r>
                      <a:endParaRPr kumimoji="0" lang="en-GB" sz="2800" b="0" i="0" u="none" strike="noStrike" cap="none" normalizeH="0" baseline="0" smtClean="0">
                        <a:ln>
                          <a:noFill/>
                        </a:ln>
                        <a:solidFill>
                          <a:srgbClr val="0000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Arial" charset="0"/>
                          <a:cs typeface="Arial" charset="0"/>
                        </a:rPr>
                        <a:t>Patients per annum</a:t>
                      </a:r>
                      <a:endParaRPr kumimoji="0" lang="en-GB" sz="2800" b="0" i="0" u="none" strike="noStrike" cap="none" normalizeH="0" baseline="0" smtClean="0">
                        <a:ln>
                          <a:noFill/>
                        </a:ln>
                        <a:solidFill>
                          <a:srgbClr val="0000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W Cape</a:t>
                      </a:r>
                      <a:endParaRPr kumimoji="0" lang="en-GB"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Yes</a:t>
                      </a:r>
                      <a:endParaRPr kumimoji="0" lang="en-GB"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24</a:t>
                      </a:r>
                      <a:endParaRPr kumimoji="0" lang="en-GB"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1900</a:t>
                      </a:r>
                      <a:endParaRPr kumimoji="0" lang="en-GB"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Gauteng</a:t>
                      </a:r>
                      <a:endParaRPr kumimoji="0" lang="en-GB"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Yes</a:t>
                      </a:r>
                      <a:endParaRPr kumimoji="0" lang="en-GB"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8 +</a:t>
                      </a:r>
                      <a:endParaRPr kumimoji="0" lang="en-GB"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570</a:t>
                      </a:r>
                      <a:endParaRPr kumimoji="0" lang="en-GB"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Pretoria</a:t>
                      </a:r>
                      <a:endParaRPr kumimoji="0" lang="en-GB"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Yes</a:t>
                      </a:r>
                      <a:endParaRPr kumimoji="0" lang="en-GB"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6 +</a:t>
                      </a:r>
                      <a:endParaRPr kumimoji="0" lang="en-GB"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 400</a:t>
                      </a:r>
                      <a:endParaRPr kumimoji="0" lang="en-GB"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Free State</a:t>
                      </a:r>
                      <a:endParaRPr kumimoji="0" lang="en-GB"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11</a:t>
                      </a:r>
                      <a:endParaRPr kumimoji="0" lang="en-GB"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300</a:t>
                      </a:r>
                      <a:endParaRPr kumimoji="0" lang="en-GB"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KZN / Natal</a:t>
                      </a:r>
                      <a:endParaRPr kumimoji="0" lang="en-GB"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Yes</a:t>
                      </a:r>
                      <a:endParaRPr kumimoji="0" lang="en-GB"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5</a:t>
                      </a:r>
                      <a:endParaRPr kumimoji="0" lang="en-GB"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500</a:t>
                      </a:r>
                      <a:endParaRPr kumimoji="0" lang="en-GB"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N Cape</a:t>
                      </a:r>
                      <a:endParaRPr kumimoji="0" lang="en-GB"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No</a:t>
                      </a:r>
                      <a:endParaRPr kumimoji="0" lang="en-GB"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4</a:t>
                      </a:r>
                      <a:endParaRPr kumimoji="0" lang="en-GB"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E Cape</a:t>
                      </a:r>
                      <a:endParaRPr kumimoji="0" lang="en-GB"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No</a:t>
                      </a:r>
                      <a:endParaRPr kumimoji="0" lang="en-GB"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a:t>
                      </a:r>
                      <a:endParaRPr kumimoji="0" lang="en-GB"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90" name="Text Box 50"/>
          <p:cNvSpPr txBox="1">
            <a:spLocks noChangeArrowheads="1"/>
          </p:cNvSpPr>
          <p:nvPr/>
        </p:nvSpPr>
        <p:spPr bwMode="auto">
          <a:xfrm>
            <a:off x="539750" y="6021388"/>
            <a:ext cx="4430713" cy="466725"/>
          </a:xfrm>
          <a:prstGeom prst="rect">
            <a:avLst/>
          </a:prstGeom>
          <a:noFill/>
          <a:ln w="9525">
            <a:solidFill>
              <a:schemeClr val="tx2"/>
            </a:solidFill>
            <a:miter lim="800000"/>
            <a:headEnd/>
            <a:tailEnd/>
          </a:ln>
          <a:effectLst/>
        </p:spPr>
        <p:txBody>
          <a:bodyPr wrap="none">
            <a:spAutoFit/>
          </a:bodyPr>
          <a:lstStyle/>
          <a:p>
            <a:pPr algn="ctr"/>
            <a:r>
              <a:rPr lang="en-US" sz="2400" i="1">
                <a:latin typeface="Times New Roman" pitchFamily="18" charset="0"/>
              </a:rPr>
              <a:t>virtually NO beds in private sector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i="1" dirty="0" smtClean="0">
                <a:solidFill>
                  <a:schemeClr val="tx2"/>
                </a:solidFill>
                <a:effectLst>
                  <a:outerShdw blurRad="38100" dist="38100" dir="2700000" algn="tl">
                    <a:srgbClr val="000000">
                      <a:alpha val="43137"/>
                    </a:srgbClr>
                  </a:outerShdw>
                </a:effectLst>
              </a:rPr>
              <a:t>efficiency of utilization</a:t>
            </a:r>
            <a:endParaRPr lang="en-ZA" i="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planning of surgical and elective caseloads</a:t>
            </a:r>
          </a:p>
          <a:p>
            <a:endParaRPr lang="en-US" dirty="0" smtClean="0"/>
          </a:p>
          <a:p>
            <a:r>
              <a:rPr lang="en-US" dirty="0" smtClean="0"/>
              <a:t>elimination of nosocomial infection</a:t>
            </a:r>
          </a:p>
          <a:p>
            <a:endParaRPr lang="en-US" dirty="0" smtClean="0"/>
          </a:p>
          <a:p>
            <a:r>
              <a:rPr lang="en-US" dirty="0" smtClean="0"/>
              <a:t>24 hour care </a:t>
            </a:r>
            <a:r>
              <a:rPr lang="en-US" dirty="0" err="1" smtClean="0"/>
              <a:t>vs</a:t>
            </a:r>
            <a:r>
              <a:rPr lang="en-US" dirty="0" smtClean="0"/>
              <a:t> “working hours only”</a:t>
            </a:r>
          </a:p>
          <a:p>
            <a:endParaRPr lang="en-US" dirty="0" smtClean="0"/>
          </a:p>
          <a:p>
            <a:r>
              <a:rPr lang="en-US" dirty="0" smtClean="0"/>
              <a:t>permanent staff with ongoing training</a:t>
            </a:r>
            <a:endParaRPr lang="en-Z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i="1" dirty="0" smtClean="0">
                <a:solidFill>
                  <a:srgbClr val="002060"/>
                </a:solidFill>
                <a:effectLst>
                  <a:outerShdw blurRad="38100" dist="38100" dir="2700000" algn="tl">
                    <a:srgbClr val="000000">
                      <a:alpha val="43137"/>
                    </a:srgbClr>
                  </a:outerShdw>
                </a:effectLst>
              </a:rPr>
              <a:t>what value can a PICU admission offer?</a:t>
            </a:r>
            <a:endParaRPr lang="en-ZA" i="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US" dirty="0" smtClean="0">
                <a:solidFill>
                  <a:srgbClr val="00B0F0"/>
                </a:solidFill>
              </a:rPr>
              <a:t>LIFE</a:t>
            </a:r>
          </a:p>
          <a:p>
            <a:pPr lvl="1"/>
            <a:r>
              <a:rPr lang="en-US" dirty="0" smtClean="0"/>
              <a:t>(but we have a capacity to prolong suffering)</a:t>
            </a:r>
          </a:p>
          <a:p>
            <a:pPr lvl="1"/>
            <a:endParaRPr lang="en-US" dirty="0" smtClean="0"/>
          </a:p>
          <a:p>
            <a:r>
              <a:rPr lang="en-US" dirty="0" smtClean="0"/>
              <a:t>opportunity for major surgery</a:t>
            </a:r>
          </a:p>
          <a:p>
            <a:endParaRPr lang="en-US" dirty="0" smtClean="0"/>
          </a:p>
          <a:p>
            <a:r>
              <a:rPr lang="en-US" dirty="0" smtClean="0"/>
              <a:t>effective palliative care</a:t>
            </a:r>
          </a:p>
          <a:p>
            <a:endParaRPr lang="en-US" dirty="0" smtClean="0"/>
          </a:p>
          <a:p>
            <a:r>
              <a:rPr lang="en-US" dirty="0" smtClean="0"/>
              <a:t>removal of “high impact”  patient from non-PICU area</a:t>
            </a:r>
            <a:endParaRPr lang="en-Z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a:r>
              <a:rPr lang="en-ZA" i="1" dirty="0">
                <a:solidFill>
                  <a:schemeClr val="tx2"/>
                </a:solidFill>
                <a:effectLst>
                  <a:outerShdw blurRad="38100" dist="38100" dir="2700000" algn="tl">
                    <a:srgbClr val="000000"/>
                  </a:outerShdw>
                </a:effectLst>
              </a:rPr>
              <a:t>the current problem</a:t>
            </a:r>
          </a:p>
        </p:txBody>
      </p:sp>
      <p:sp>
        <p:nvSpPr>
          <p:cNvPr id="4099" name="Rectangle 3"/>
          <p:cNvSpPr>
            <a:spLocks noGrp="1" noChangeArrowheads="1"/>
          </p:cNvSpPr>
          <p:nvPr>
            <p:ph type="body" idx="1"/>
          </p:nvPr>
        </p:nvSpPr>
        <p:spPr/>
        <p:txBody>
          <a:bodyPr/>
          <a:lstStyle/>
          <a:p>
            <a:pPr>
              <a:lnSpc>
                <a:spcPct val="90000"/>
              </a:lnSpc>
            </a:pPr>
            <a:r>
              <a:rPr lang="en-ZA" sz="2400" dirty="0"/>
              <a:t>how bad is it?</a:t>
            </a:r>
          </a:p>
          <a:p>
            <a:pPr>
              <a:lnSpc>
                <a:spcPct val="90000"/>
              </a:lnSpc>
            </a:pPr>
            <a:endParaRPr lang="en-ZA" sz="2400" dirty="0"/>
          </a:p>
          <a:p>
            <a:pPr>
              <a:lnSpc>
                <a:spcPct val="90000"/>
              </a:lnSpc>
            </a:pPr>
            <a:r>
              <a:rPr lang="en-ZA" sz="2400" dirty="0"/>
              <a:t>does it justify intensive care?</a:t>
            </a:r>
          </a:p>
          <a:p>
            <a:pPr>
              <a:lnSpc>
                <a:spcPct val="90000"/>
              </a:lnSpc>
            </a:pPr>
            <a:endParaRPr lang="en-ZA" sz="2400" dirty="0"/>
          </a:p>
          <a:p>
            <a:pPr>
              <a:lnSpc>
                <a:spcPct val="90000"/>
              </a:lnSpc>
            </a:pPr>
            <a:r>
              <a:rPr lang="en-ZA" sz="2400" dirty="0"/>
              <a:t>is it amenable to therapy?</a:t>
            </a:r>
          </a:p>
          <a:p>
            <a:pPr>
              <a:lnSpc>
                <a:spcPct val="90000"/>
              </a:lnSpc>
            </a:pPr>
            <a:endParaRPr lang="en-ZA" sz="2400" dirty="0"/>
          </a:p>
          <a:p>
            <a:pPr>
              <a:lnSpc>
                <a:spcPct val="90000"/>
              </a:lnSpc>
            </a:pPr>
            <a:r>
              <a:rPr lang="en-ZA" sz="2400" dirty="0"/>
              <a:t>is there a team that is prepared to offer that therapy?</a:t>
            </a:r>
          </a:p>
          <a:p>
            <a:pPr>
              <a:lnSpc>
                <a:spcPct val="90000"/>
              </a:lnSpc>
            </a:pPr>
            <a:endParaRPr lang="en-ZA" sz="2400" dirty="0"/>
          </a:p>
          <a:p>
            <a:pPr>
              <a:lnSpc>
                <a:spcPct val="90000"/>
              </a:lnSpc>
            </a:pPr>
            <a:r>
              <a:rPr lang="en-ZA" sz="2400" dirty="0"/>
              <a:t>will intensive care prolong suffering or offer a reasonable chance of life?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TotalTime>
  <Words>2616</Words>
  <Application>Microsoft Office PowerPoint</Application>
  <PresentationFormat>On-screen Show (4:3)</PresentationFormat>
  <Paragraphs>419</Paragraphs>
  <Slides>31</Slides>
  <Notes>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Who should get the bed – Allocating scarce resources</vt:lpstr>
      <vt:lpstr>introduction</vt:lpstr>
      <vt:lpstr>what good do we aim to achieve in PICU?</vt:lpstr>
      <vt:lpstr>intensive care in South Africa</vt:lpstr>
      <vt:lpstr>who runs these units?</vt:lpstr>
      <vt:lpstr>PICU in South Africa</vt:lpstr>
      <vt:lpstr>efficiency of utilization</vt:lpstr>
      <vt:lpstr>what value can a PICU admission offer?</vt:lpstr>
      <vt:lpstr>the current problem</vt:lpstr>
      <vt:lpstr>the underlying problem</vt:lpstr>
      <vt:lpstr>Slide 11</vt:lpstr>
      <vt:lpstr>the context</vt:lpstr>
      <vt:lpstr>sunken assets</vt:lpstr>
      <vt:lpstr>the referral context</vt:lpstr>
      <vt:lpstr>the PICU context</vt:lpstr>
      <vt:lpstr>inadequate information</vt:lpstr>
      <vt:lpstr>the process</vt:lpstr>
      <vt:lpstr>A 4 R</vt:lpstr>
      <vt:lpstr>background information</vt:lpstr>
      <vt:lpstr>background information</vt:lpstr>
      <vt:lpstr>use of resources</vt:lpstr>
      <vt:lpstr>policy - futile care</vt:lpstr>
      <vt:lpstr>policy - underlying lethal condition</vt:lpstr>
      <vt:lpstr>policy - currently poor outcome</vt:lpstr>
      <vt:lpstr>policy – currently poor outcome (contd)</vt:lpstr>
      <vt:lpstr>implications of this policy</vt:lpstr>
      <vt:lpstr>admission policies</vt:lpstr>
      <vt:lpstr>issues on implementation</vt:lpstr>
      <vt:lpstr>background information</vt:lpstr>
      <vt:lpstr>conclusions</vt:lpstr>
      <vt:lpstr>Slide 31</vt:lpstr>
    </vt:vector>
  </TitlesOfParts>
  <Company>University of Cape Town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Ventilatory support in the PICU</dc:title>
  <dc:creator>User</dc:creator>
  <cp:lastModifiedBy>Andrew Argent</cp:lastModifiedBy>
  <cp:revision>96</cp:revision>
  <dcterms:created xsi:type="dcterms:W3CDTF">2009-11-27T19:47:56Z</dcterms:created>
  <dcterms:modified xsi:type="dcterms:W3CDTF">2010-02-12T12:56:32Z</dcterms:modified>
</cp:coreProperties>
</file>