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1" r:id="rId3"/>
    <p:sldId id="257" r:id="rId4"/>
    <p:sldId id="258" r:id="rId5"/>
    <p:sldId id="259" r:id="rId6"/>
    <p:sldId id="278" r:id="rId7"/>
    <p:sldId id="260" r:id="rId8"/>
    <p:sldId id="261" r:id="rId9"/>
    <p:sldId id="262" r:id="rId10"/>
    <p:sldId id="264" r:id="rId11"/>
    <p:sldId id="290" r:id="rId12"/>
    <p:sldId id="263" r:id="rId13"/>
    <p:sldId id="269" r:id="rId14"/>
    <p:sldId id="292" r:id="rId15"/>
    <p:sldId id="270" r:id="rId16"/>
    <p:sldId id="291" r:id="rId17"/>
    <p:sldId id="277" r:id="rId18"/>
    <p:sldId id="271" r:id="rId19"/>
    <p:sldId id="285" r:id="rId20"/>
    <p:sldId id="275" r:id="rId21"/>
    <p:sldId id="288" r:id="rId22"/>
    <p:sldId id="280" r:id="rId23"/>
    <p:sldId id="282" r:id="rId24"/>
    <p:sldId id="283" r:id="rId25"/>
    <p:sldId id="284" r:id="rId26"/>
    <p:sldId id="286" r:id="rId27"/>
    <p:sldId id="287" r:id="rId28"/>
    <p:sldId id="289" r:id="rId29"/>
  </p:sldIdLst>
  <p:sldSz cx="9144000" cy="6858000" type="screen4x3"/>
  <p:notesSz cx="6873875" cy="100615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22" y="-120"/>
      </p:cViewPr>
      <p:guideLst>
        <p:guide orient="horz" pos="3169"/>
        <p:guide pos="216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675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675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7FF8C0B0-B800-4DDF-B51E-643A4DBDBB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89881-77A9-4A7F-B335-C267E73153C1}" type="datetimeFigureOut">
              <a:rPr lang="en-US" smtClean="0"/>
              <a:pPr/>
              <a:t>2/11/2010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54063"/>
            <a:ext cx="5029200" cy="3773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9100" cy="4527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675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138" y="9556750"/>
            <a:ext cx="297815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AAB9D-3769-4DA5-8F44-EE5CEAA7E4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AAB9D-3769-4DA5-8F44-EE5CEAA7E458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7BC4B4-8118-4AC2-B03D-C3FBB23D9BF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4" name="Picture 2" descr="US Blaartji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2206"/>
            <a:ext cx="714348" cy="78579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pic>
        <p:nvPicPr>
          <p:cNvPr id="15" name="Picture 4" descr="PAWC LOGO newer"/>
          <p:cNvPicPr>
            <a:picLocks noChangeAspect="1" noChangeArrowheads="1"/>
          </p:cNvPicPr>
          <p:nvPr userDrawn="1"/>
        </p:nvPicPr>
        <p:blipFill>
          <a:blip r:embed="rId3" cstate="print">
            <a:lum contrast="22000"/>
          </a:blip>
          <a:srcRect/>
          <a:stretch>
            <a:fillRect/>
          </a:stretch>
        </p:blipFill>
        <p:spPr bwMode="auto">
          <a:xfrm>
            <a:off x="714348" y="6072206"/>
            <a:ext cx="85725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12F6-A620-4001-8A27-EC2422531C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07EF8-ACF9-4BFD-9483-1F4E3F4CA8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2D89-B597-4AC8-B63B-4FB4924A0EA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BBF81F-FEAC-4C86-9C90-A2DE8F2D534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4858-5A4A-442D-873D-6CDCE34B531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95B25-861E-47CE-B57F-E2FF07AC062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8DDB-CEE9-4ED4-9E12-B4B936832A2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01A65-BE58-4E0E-A3ED-13C216A9D0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3C20-F08F-4ABF-BD3B-0B0DE8BFAB7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3335AB-AA56-4383-B930-F919AC9FB9B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A9C38B-EC8C-42B4-BCD5-B389C035A96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4" descr="PAWC LOGO newer"/>
          <p:cNvPicPr>
            <a:picLocks noChangeAspect="1" noChangeArrowheads="1"/>
          </p:cNvPicPr>
          <p:nvPr userDrawn="1"/>
        </p:nvPicPr>
        <p:blipFill>
          <a:blip r:embed="rId13" cstate="print">
            <a:lum contrast="22000"/>
          </a:blip>
          <a:srcRect/>
          <a:stretch>
            <a:fillRect/>
          </a:stretch>
        </p:blipFill>
        <p:spPr bwMode="auto">
          <a:xfrm>
            <a:off x="714348" y="6072206"/>
            <a:ext cx="85725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US Blaartji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072206"/>
            <a:ext cx="714348" cy="78579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28794" y="3714752"/>
            <a:ext cx="5643602" cy="110124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</a:pPr>
            <a:r>
              <a:rPr lang="en-US" sz="2400" dirty="0"/>
              <a:t>Sue </a:t>
            </a:r>
            <a:r>
              <a:rPr lang="en-US" sz="2400" dirty="0" smtClean="0"/>
              <a:t>Hawkridge: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problems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/>
              <a:t>Bernice Castle: Struggling academically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/>
              <a:t>Lee Theron: Substance abuse</a:t>
            </a:r>
            <a:endParaRPr lang="en-US" sz="24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Symposium: </a:t>
            </a:r>
            <a:br>
              <a:rPr lang="en-US" sz="3200" dirty="0" smtClean="0"/>
            </a:br>
            <a:r>
              <a:rPr lang="en-US" sz="3200" dirty="0" smtClean="0"/>
              <a:t>How to manage children and adolescents with mental health problems (2)</a:t>
            </a:r>
            <a:endParaRPr lang="en-GB" sz="3200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571604" y="6072206"/>
          <a:ext cx="714380" cy="785794"/>
        </p:xfrm>
        <a:graphic>
          <a:graphicData uri="http://schemas.openxmlformats.org/presentationml/2006/ole">
            <p:oleObj spid="_x0000_s2052" name="Photo Editor Photo" r:id="rId3" imgW="1781424" imgH="236253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Parental pathology</a:t>
            </a: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Ignorance/cognitive </a:t>
            </a:r>
            <a:r>
              <a:rPr lang="en-US" dirty="0"/>
              <a:t>impairment: inappropriate expectations</a:t>
            </a:r>
          </a:p>
          <a:p>
            <a:r>
              <a:rPr lang="en-US" dirty="0"/>
              <a:t>Personality pathology: especially cluster B</a:t>
            </a:r>
          </a:p>
          <a:p>
            <a:r>
              <a:rPr lang="en-US" dirty="0"/>
              <a:t>Substance abuse</a:t>
            </a:r>
          </a:p>
          <a:p>
            <a:r>
              <a:rPr lang="en-US" dirty="0"/>
              <a:t>Mood disorders</a:t>
            </a:r>
          </a:p>
          <a:p>
            <a:r>
              <a:rPr lang="en-US" dirty="0"/>
              <a:t>Anxiety disorders</a:t>
            </a:r>
          </a:p>
          <a:p>
            <a:r>
              <a:rPr lang="en-US" dirty="0"/>
              <a:t>Psychosis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parents aren't quite up to it!</a:t>
            </a:r>
            <a:endParaRPr lang="en-GB" dirty="0"/>
          </a:p>
        </p:txBody>
      </p:sp>
      <p:pic>
        <p:nvPicPr>
          <p:cNvPr id="3" name="Picture 5" descr="when I am an old wo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571612"/>
            <a:ext cx="7561262" cy="428628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Psychiatric disorders in the child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Reactive attachment disorder</a:t>
            </a:r>
          </a:p>
          <a:p>
            <a:r>
              <a:rPr lang="en-US" dirty="0"/>
              <a:t>Developmental disorders: global, specific and pervasive</a:t>
            </a:r>
          </a:p>
          <a:p>
            <a:r>
              <a:rPr lang="en-US" dirty="0"/>
              <a:t>Disruptive </a:t>
            </a:r>
            <a:r>
              <a:rPr lang="en-US" dirty="0" err="1" smtClean="0"/>
              <a:t>behavioural</a:t>
            </a:r>
            <a:r>
              <a:rPr lang="en-US" dirty="0" smtClean="0"/>
              <a:t> </a:t>
            </a:r>
            <a:r>
              <a:rPr lang="en-US" dirty="0"/>
              <a:t>disorders</a:t>
            </a:r>
          </a:p>
          <a:p>
            <a:r>
              <a:rPr lang="en-US" dirty="0" smtClean="0"/>
              <a:t>Anxiety disorders, especially PTSD</a:t>
            </a:r>
          </a:p>
          <a:p>
            <a:r>
              <a:rPr lang="en-US" dirty="0" smtClean="0"/>
              <a:t>Mood </a:t>
            </a:r>
            <a:r>
              <a:rPr lang="en-US" dirty="0"/>
              <a:t>disorders</a:t>
            </a:r>
          </a:p>
          <a:p>
            <a:r>
              <a:rPr lang="en-US" dirty="0"/>
              <a:t>Eating disorders</a:t>
            </a:r>
          </a:p>
          <a:p>
            <a:r>
              <a:rPr lang="en-US" dirty="0"/>
              <a:t>Psychotic disorders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Attention deficit / hyperactivity disorder</a:t>
            </a: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Impaired attention and concentration</a:t>
            </a:r>
          </a:p>
          <a:p>
            <a:r>
              <a:rPr lang="en-US" dirty="0"/>
              <a:t>Excessive motor activity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Impulsivity</a:t>
            </a:r>
            <a:endParaRPr lang="en-US" dirty="0"/>
          </a:p>
          <a:p>
            <a:r>
              <a:rPr lang="en-US" dirty="0"/>
              <a:t>Difficulties at home and school</a:t>
            </a:r>
          </a:p>
          <a:p>
            <a:r>
              <a:rPr lang="en-US" dirty="0"/>
              <a:t>Disciplinary conflicts</a:t>
            </a:r>
          </a:p>
          <a:p>
            <a:r>
              <a:rPr lang="en-US" dirty="0"/>
              <a:t>Negative spiral</a:t>
            </a:r>
          </a:p>
          <a:p>
            <a:r>
              <a:rPr lang="en-US" dirty="0"/>
              <a:t>Self esteem damage in child and parents</a:t>
            </a:r>
          </a:p>
          <a:p>
            <a:r>
              <a:rPr lang="en-US" dirty="0"/>
              <a:t>Appropriate treatment may improve all facets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Definitely not my dog...</a:t>
            </a:r>
            <a:endParaRPr lang="en-GB" dirty="0"/>
          </a:p>
        </p:txBody>
      </p:sp>
      <p:pic>
        <p:nvPicPr>
          <p:cNvPr id="6" name="Picture 2" descr="165796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6357982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Oppositional defiant disorder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Argumentative, resentful and unhappy</a:t>
            </a:r>
          </a:p>
          <a:p>
            <a:r>
              <a:rPr lang="en-US"/>
              <a:t>Often provoke conflict</a:t>
            </a:r>
          </a:p>
          <a:p>
            <a:r>
              <a:rPr lang="en-US"/>
              <a:t>Unpopular and feel unloved</a:t>
            </a:r>
          </a:p>
          <a:p>
            <a:r>
              <a:rPr lang="en-US"/>
              <a:t>Disobedient “on principle”</a:t>
            </a:r>
          </a:p>
          <a:p>
            <a:r>
              <a:rPr lang="en-US"/>
              <a:t>Frequently dysthymic/depressed</a:t>
            </a:r>
          </a:p>
          <a:p>
            <a:r>
              <a:rPr lang="en-US"/>
              <a:t>Family approach usually helpful; may need individual treatment for comorbid disorders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Creative oppositionality?</a:t>
            </a:r>
            <a:endParaRPr lang="en-GB" dirty="0"/>
          </a:p>
        </p:txBody>
      </p:sp>
      <p:pic>
        <p:nvPicPr>
          <p:cNvPr id="3" name="Picture 2" descr="oppositional seag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857364"/>
            <a:ext cx="3286148" cy="3752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Isolated antisocial symptoms</a:t>
            </a: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Stealing: “comfort” stealing, “buying” friends, feelings of deprivation</a:t>
            </a:r>
          </a:p>
          <a:p>
            <a:r>
              <a:rPr lang="en-US"/>
              <a:t>Truanting: learning disorders, anxiety disorders, school-related stressors, etc.</a:t>
            </a:r>
          </a:p>
          <a:p>
            <a:r>
              <a:rPr lang="en-US"/>
              <a:t>Arson: curiosity, mental retardation, conduct disorder</a:t>
            </a:r>
          </a:p>
          <a:p>
            <a:r>
              <a:rPr lang="en-US"/>
              <a:t>Vandalism: peer group pressure, anger, envy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Conduct disorder</a:t>
            </a: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Violation of major societal norms</a:t>
            </a:r>
          </a:p>
          <a:p>
            <a:r>
              <a:rPr lang="en-US"/>
              <a:t>Vulnerable to depressive disorders and substance abuse</a:t>
            </a:r>
          </a:p>
          <a:p>
            <a:r>
              <a:rPr lang="en-US"/>
              <a:t>Often comorbid learning disorders</a:t>
            </a:r>
          </a:p>
          <a:p>
            <a:r>
              <a:rPr lang="en-US"/>
              <a:t>Usually severe family pathology present</a:t>
            </a:r>
          </a:p>
          <a:p>
            <a:r>
              <a:rPr lang="en-US"/>
              <a:t>Early psychosocial intervention is crucial </a:t>
            </a:r>
          </a:p>
          <a:p>
            <a:r>
              <a:rPr lang="en-US"/>
              <a:t>Management of comorbidity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“Paediatric Bipolar disorder”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Very difficult diagnosis to make in prepubertal children</a:t>
            </a:r>
          </a:p>
          <a:p>
            <a:r>
              <a:rPr lang="en-GB" dirty="0" smtClean="0"/>
              <a:t>Use of second generation antipsychotics and mood stabilisers widespread in USA </a:t>
            </a:r>
            <a:r>
              <a:rPr lang="en-GB" dirty="0" smtClean="0"/>
              <a:t>for children with severely disruptive behaviour – </a:t>
            </a:r>
            <a:r>
              <a:rPr lang="en-GB" dirty="0" smtClean="0"/>
              <a:t>limited efficacy and significant adverse </a:t>
            </a:r>
            <a:r>
              <a:rPr lang="en-GB" dirty="0" smtClean="0"/>
              <a:t>effects</a:t>
            </a:r>
            <a:endParaRPr lang="en-GB" dirty="0" smtClean="0"/>
          </a:p>
          <a:p>
            <a:r>
              <a:rPr lang="en-GB" dirty="0" smtClean="0"/>
              <a:t>Danger of overlooking other pathology or family issues</a:t>
            </a:r>
          </a:p>
          <a:p>
            <a:r>
              <a:rPr lang="en-GB" dirty="0" smtClean="0"/>
              <a:t>Bipolar disorder does occur in a small number of children and a larger number of </a:t>
            </a:r>
            <a:r>
              <a:rPr lang="en-GB" dirty="0" smtClean="0"/>
              <a:t>adolescents, </a:t>
            </a:r>
            <a:r>
              <a:rPr lang="en-GB" dirty="0" smtClean="0"/>
              <a:t>and requires psychiatric assessment and management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Sue Hawkridge</a:t>
            </a:r>
          </a:p>
          <a:p>
            <a:r>
              <a:rPr lang="en-GB" dirty="0" smtClean="0"/>
              <a:t>Principal Specialist: CAMHS Metro East</a:t>
            </a:r>
          </a:p>
          <a:p>
            <a:r>
              <a:rPr lang="en-GB" dirty="0" smtClean="0"/>
              <a:t>Department of Psychiatry, Stellenbosch University</a:t>
            </a:r>
          </a:p>
          <a:p>
            <a:r>
              <a:rPr lang="en-GB" dirty="0" smtClean="0"/>
              <a:t>E-mail: smh@sun.ac.za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Management of behavioural problems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principles</a:t>
            </a: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Thorough medical and developmental history</a:t>
            </a:r>
          </a:p>
          <a:p>
            <a:r>
              <a:rPr lang="en-US" dirty="0"/>
              <a:t>Ascertain onset, extent and course of symptoms</a:t>
            </a:r>
          </a:p>
          <a:p>
            <a:r>
              <a:rPr lang="en-US" dirty="0"/>
              <a:t>Identify medical </a:t>
            </a:r>
            <a:r>
              <a:rPr lang="en-US" dirty="0" smtClean="0"/>
              <a:t>and/or </a:t>
            </a:r>
            <a:r>
              <a:rPr lang="en-US" dirty="0"/>
              <a:t>psychiatric conditions and manage/refer appropriately</a:t>
            </a:r>
          </a:p>
          <a:p>
            <a:r>
              <a:rPr lang="en-US" dirty="0"/>
              <a:t>Identify parental psychopathology and manage/refer appropriately</a:t>
            </a:r>
          </a:p>
          <a:p>
            <a:r>
              <a:rPr lang="en-US" dirty="0"/>
              <a:t>Identify family process problems and refer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hazards of a non-holistic approach</a:t>
            </a:r>
            <a:endParaRPr lang="en-GB" dirty="0"/>
          </a:p>
        </p:txBody>
      </p:sp>
      <p:pic>
        <p:nvPicPr>
          <p:cNvPr id="5" name="Picture 4" descr="Irish paramedic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938337"/>
            <a:ext cx="6000792" cy="34909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Medication in </a:t>
            </a:r>
            <a:r>
              <a:rPr lang="en-GB" dirty="0" smtClean="0"/>
              <a:t>behavioural</a:t>
            </a:r>
            <a:r>
              <a:rPr lang="en-US" dirty="0" smtClean="0"/>
              <a:t> </a:t>
            </a:r>
            <a:r>
              <a:rPr lang="en-US" dirty="0"/>
              <a:t>disorders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/>
              <a:t>Not as first line treatment except for methylphenidate in children with clear AD/HD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Specialists may use antipsychotic medications </a:t>
            </a:r>
            <a:r>
              <a:rPr lang="en-US" sz="2600" dirty="0" smtClean="0"/>
              <a:t>and/or </a:t>
            </a:r>
            <a:r>
              <a:rPr lang="en-US" sz="2600" dirty="0"/>
              <a:t>mood </a:t>
            </a:r>
            <a:r>
              <a:rPr lang="en-US" sz="2600" dirty="0" err="1"/>
              <a:t>stabilisers</a:t>
            </a:r>
            <a:r>
              <a:rPr lang="en-US" sz="2600" dirty="0"/>
              <a:t> as a last resort in </a:t>
            </a:r>
            <a:r>
              <a:rPr lang="en-US" sz="2600" dirty="0" err="1"/>
              <a:t>behavioural</a:t>
            </a:r>
            <a:r>
              <a:rPr lang="en-US" sz="2600" dirty="0"/>
              <a:t> disorders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Prescription of </a:t>
            </a:r>
            <a:r>
              <a:rPr lang="en-US" sz="2600" dirty="0" smtClean="0"/>
              <a:t>an antipsychotic medication as </a:t>
            </a:r>
            <a:r>
              <a:rPr lang="en-US" sz="2600" dirty="0"/>
              <a:t>a first line treatment for a disruptive child is not good practice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Significant adverse effects require strong clinical grounds for </a:t>
            </a:r>
            <a:r>
              <a:rPr lang="en-US" sz="2600" dirty="0" smtClean="0"/>
              <a:t>use, an acceptable evidence base in that specific disorder in that specific age group, </a:t>
            </a:r>
            <a:r>
              <a:rPr lang="en-US" sz="2600" dirty="0"/>
              <a:t>and a </a:t>
            </a:r>
            <a:r>
              <a:rPr lang="en-US" sz="2600" dirty="0" err="1"/>
              <a:t>favourable</a:t>
            </a:r>
            <a:r>
              <a:rPr lang="en-US" sz="2600" dirty="0"/>
              <a:t> </a:t>
            </a:r>
            <a:r>
              <a:rPr lang="en-US" sz="2600" dirty="0" err="1"/>
              <a:t>risk:benefit</a:t>
            </a:r>
            <a:r>
              <a:rPr lang="en-US" sz="2600" dirty="0"/>
              <a:t> ratio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After accurate assessment and diagnosis, first line of treatment is referral to good </a:t>
            </a:r>
            <a:r>
              <a:rPr lang="en-US" sz="2600" dirty="0" smtClean="0"/>
              <a:t>parenting skills resource unless medication is strongly indicated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Stimulant treatment of AD/HD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Methylphenidate regarded as a first line treatment (MTA study) but...</a:t>
            </a:r>
          </a:p>
          <a:p>
            <a:r>
              <a:rPr lang="en-GB" dirty="0" smtClean="0"/>
              <a:t>MUST be part of multimodal management if at all possible</a:t>
            </a:r>
          </a:p>
          <a:p>
            <a:r>
              <a:rPr lang="en-GB" dirty="0" smtClean="0"/>
              <a:t>Assistance of clinical psychologist, education professionals, occupational therapist, parenting skills counsellors, other mental health professionals for parents if needed</a:t>
            </a:r>
          </a:p>
          <a:p>
            <a:r>
              <a:rPr lang="en-GB" dirty="0" smtClean="0"/>
              <a:t>Cardiovascular concerns: increased risk of sudden death in younger patients as well as older</a:t>
            </a:r>
          </a:p>
          <a:p>
            <a:r>
              <a:rPr lang="en-GB" dirty="0" smtClean="0"/>
              <a:t>Substance abuse: risk mediated by conduct disorder</a:t>
            </a:r>
          </a:p>
          <a:p>
            <a:r>
              <a:rPr lang="en-GB" dirty="0" smtClean="0"/>
              <a:t>Growth retardation: remains a concern – monitoring</a:t>
            </a:r>
          </a:p>
          <a:p>
            <a:r>
              <a:rPr lang="en-GB" dirty="0" smtClean="0"/>
              <a:t>Long acting formulations usually preferred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Non-stimulant treatment of AD/HD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Atomoxetine</a:t>
            </a:r>
          </a:p>
          <a:p>
            <a:r>
              <a:rPr lang="en-GB" dirty="0" smtClean="0"/>
              <a:t>Other adrenergic agonists: clonidine etc</a:t>
            </a:r>
          </a:p>
          <a:p>
            <a:r>
              <a:rPr lang="en-GB" dirty="0" smtClean="0"/>
              <a:t>Efficacy in AD/HD symptom reduction, longer onset time, also has cardiovascular side effects</a:t>
            </a:r>
          </a:p>
          <a:p>
            <a:r>
              <a:rPr lang="en-GB" dirty="0" smtClean="0"/>
              <a:t>Alternative/”natural” medications – evidence base is still scanty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 of antipsychotic medications in behavioural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 the first line treatment in any accepted protocol</a:t>
            </a:r>
          </a:p>
          <a:p>
            <a:r>
              <a:rPr lang="en-GB" dirty="0" smtClean="0"/>
              <a:t>Most evidence is in children with developmental disorders</a:t>
            </a:r>
          </a:p>
          <a:p>
            <a:r>
              <a:rPr lang="en-GB" dirty="0" smtClean="0"/>
              <a:t>Some evidence for reduction of impulsive aggression, not premeditated aggressive behaviour</a:t>
            </a:r>
          </a:p>
          <a:p>
            <a:r>
              <a:rPr lang="en-GB" dirty="0" smtClean="0"/>
              <a:t>Serious concerns around rapid-onset metabolic side effects: </a:t>
            </a:r>
          </a:p>
          <a:p>
            <a:pPr lvl="1"/>
            <a:r>
              <a:rPr lang="en-GB" dirty="0" err="1" smtClean="0"/>
              <a:t>lipograms</a:t>
            </a:r>
            <a:r>
              <a:rPr lang="en-GB" dirty="0" smtClean="0"/>
              <a:t>, glucose metabolism, weight increase</a:t>
            </a:r>
          </a:p>
          <a:p>
            <a:r>
              <a:rPr lang="en-GB" dirty="0" smtClean="0"/>
              <a:t>Hyperprolactinaemia/</a:t>
            </a:r>
            <a:r>
              <a:rPr lang="en-GB" dirty="0" err="1" smtClean="0"/>
              <a:t>neuroleptic</a:t>
            </a:r>
            <a:r>
              <a:rPr lang="en-GB" dirty="0" smtClean="0"/>
              <a:t> malignant syndrome</a:t>
            </a:r>
          </a:p>
          <a:p>
            <a:r>
              <a:rPr lang="en-GB" dirty="0" smtClean="0"/>
              <a:t>Cognitive effects</a:t>
            </a:r>
          </a:p>
          <a:p>
            <a:r>
              <a:rPr lang="en-GB" dirty="0" smtClean="0"/>
              <a:t>If regarded as necessary, should be used in consultation with child psychiatrist if possible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Mood stabilisers in behavioural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Only with adequate evidence of a mood disorder (bipolar disorder, severe depression) or impulsive aggression associated with PTSD</a:t>
            </a:r>
          </a:p>
          <a:p>
            <a:r>
              <a:rPr lang="en-GB" dirty="0" smtClean="0"/>
              <a:t>Side effect profiles cause for concern:</a:t>
            </a:r>
          </a:p>
          <a:p>
            <a:pPr lvl="1"/>
            <a:r>
              <a:rPr lang="en-GB" dirty="0" smtClean="0"/>
              <a:t>Valproate – hepatic dysfunction, ?polycystic ovary syndrome</a:t>
            </a:r>
          </a:p>
          <a:p>
            <a:pPr lvl="1"/>
            <a:r>
              <a:rPr lang="en-GB" dirty="0" smtClean="0"/>
              <a:t>Lamotrigine – dermatological</a:t>
            </a:r>
          </a:p>
          <a:p>
            <a:pPr lvl="1"/>
            <a:r>
              <a:rPr lang="en-GB" dirty="0" smtClean="0"/>
              <a:t>Lithium – renal and thyroid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Alternatively...</a:t>
            </a:r>
            <a:endParaRPr lang="en-GB" dirty="0"/>
          </a:p>
        </p:txBody>
      </p:sp>
      <p:pic>
        <p:nvPicPr>
          <p:cNvPr id="3" name="Picture 2" descr="unattended childre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1928802"/>
            <a:ext cx="6000792" cy="3705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Or...</a:t>
            </a:r>
            <a:endParaRPr lang="en-GB" dirty="0"/>
          </a:p>
        </p:txBody>
      </p:sp>
      <p:pic>
        <p:nvPicPr>
          <p:cNvPr id="3" name="Picture 2" descr="sold to a circ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785926"/>
            <a:ext cx="5500726" cy="35004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 what, exactly?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Infants: Excessive crying, irregular sleep patterns, fussy feeding, hard to soothe, “colicky”</a:t>
            </a:r>
          </a:p>
          <a:p>
            <a:pPr>
              <a:lnSpc>
                <a:spcPct val="90000"/>
              </a:lnSpc>
            </a:pPr>
            <a:r>
              <a:rPr lang="en-US" dirty="0"/>
              <a:t>Toddlers &amp; preschoolers: Oppositionality, tantrums, power struggles, separation issues</a:t>
            </a:r>
          </a:p>
          <a:p>
            <a:pPr>
              <a:lnSpc>
                <a:spcPct val="90000"/>
              </a:lnSpc>
            </a:pPr>
            <a:r>
              <a:rPr lang="en-US" dirty="0"/>
              <a:t>Prepubertal: Dissatisfied, disobedient, always in conflict, unpopular, dishonest, “cheeky”</a:t>
            </a:r>
          </a:p>
          <a:p>
            <a:pPr>
              <a:lnSpc>
                <a:spcPct val="90000"/>
              </a:lnSpc>
            </a:pPr>
            <a:r>
              <a:rPr lang="en-US" dirty="0"/>
              <a:t>Adolescence: Rebellious, sex &amp; substances, neglecting school work, moody, </a:t>
            </a:r>
            <a:r>
              <a:rPr lang="en-US" dirty="0" smtClean="0"/>
              <a:t>aggressive, risk-taking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BEHAVIOUR MEANS SOMETHING…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Causes?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Normal developmental stage</a:t>
            </a:r>
          </a:p>
          <a:p>
            <a:r>
              <a:rPr lang="en-US" dirty="0" smtClean="0"/>
              <a:t>Temperament/temperamental </a:t>
            </a:r>
            <a:r>
              <a:rPr lang="en-US" dirty="0"/>
              <a:t>mismatch</a:t>
            </a:r>
          </a:p>
          <a:p>
            <a:r>
              <a:rPr lang="en-US" dirty="0"/>
              <a:t>Reaction to external stressors</a:t>
            </a:r>
          </a:p>
          <a:p>
            <a:r>
              <a:rPr lang="en-US" dirty="0"/>
              <a:t>General medical condition</a:t>
            </a:r>
          </a:p>
          <a:p>
            <a:r>
              <a:rPr lang="en-US" dirty="0"/>
              <a:t>Inappropriate </a:t>
            </a:r>
            <a:r>
              <a:rPr lang="en-US" dirty="0" smtClean="0"/>
              <a:t>parenting</a:t>
            </a:r>
            <a:endParaRPr lang="en-US" dirty="0"/>
          </a:p>
          <a:p>
            <a:r>
              <a:rPr lang="en-US" dirty="0"/>
              <a:t>Parental psychopathology </a:t>
            </a:r>
          </a:p>
          <a:p>
            <a:r>
              <a:rPr lang="en-US" dirty="0"/>
              <a:t>Psychiatric disorder in the child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Developmental stage</a:t>
            </a: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Infancy: Adaptation to child’s routine by parent, reduction of anxiety in parent(s)</a:t>
            </a:r>
          </a:p>
          <a:p>
            <a:r>
              <a:rPr lang="en-US" dirty="0"/>
              <a:t>Toddler: Basic job description – autonomy</a:t>
            </a:r>
          </a:p>
          <a:p>
            <a:r>
              <a:rPr lang="en-US" dirty="0"/>
              <a:t>Preschooler: Separation issues, sibling rivalry</a:t>
            </a:r>
          </a:p>
          <a:p>
            <a:r>
              <a:rPr lang="en-US" dirty="0"/>
              <a:t>Prepubertal: Negotiating success/failure/status</a:t>
            </a:r>
          </a:p>
          <a:p>
            <a:r>
              <a:rPr lang="en-US" dirty="0"/>
              <a:t>Adolescence: Peer group primacy, separation from parents, individuality, romantic </a:t>
            </a:r>
            <a:r>
              <a:rPr lang="en-US" dirty="0" smtClean="0"/>
              <a:t>relationships, future plans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Sibling rivalry</a:t>
            </a: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Aggression towards sibling(s)</a:t>
            </a:r>
          </a:p>
          <a:p>
            <a:pPr>
              <a:lnSpc>
                <a:spcPct val="90000"/>
              </a:lnSpc>
            </a:pPr>
            <a:r>
              <a:rPr lang="en-US"/>
              <a:t>Feelings of displacement</a:t>
            </a:r>
          </a:p>
          <a:p>
            <a:pPr>
              <a:lnSpc>
                <a:spcPct val="90000"/>
              </a:lnSpc>
            </a:pPr>
            <a:r>
              <a:rPr lang="en-US"/>
              <a:t>Perceptions of favouritism</a:t>
            </a:r>
          </a:p>
          <a:p>
            <a:pPr>
              <a:lnSpc>
                <a:spcPct val="90000"/>
              </a:lnSpc>
            </a:pPr>
            <a:r>
              <a:rPr lang="en-US"/>
              <a:t>Need of any child to feel “special” &amp; “best-beloved”</a:t>
            </a:r>
          </a:p>
          <a:p>
            <a:pPr>
              <a:lnSpc>
                <a:spcPct val="90000"/>
              </a:lnSpc>
            </a:pPr>
            <a:r>
              <a:rPr lang="en-US"/>
              <a:t>Formulation and acceptance of underlying feelings, reassurance, establishment of “fair” rules, alternative methods of communication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Temperament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Biological regularity – </a:t>
            </a:r>
            <a:r>
              <a:rPr lang="en-US" dirty="0" smtClean="0"/>
              <a:t>sleeping/eating/etc</a:t>
            </a:r>
            <a:r>
              <a:rPr lang="en-US" dirty="0"/>
              <a:t>.</a:t>
            </a:r>
          </a:p>
          <a:p>
            <a:r>
              <a:rPr lang="en-US" dirty="0"/>
              <a:t>Activity level</a:t>
            </a:r>
          </a:p>
          <a:p>
            <a:r>
              <a:rPr lang="en-US" dirty="0" smtClean="0"/>
              <a:t>Approach/withdrawal</a:t>
            </a:r>
            <a:endParaRPr lang="en-US" dirty="0"/>
          </a:p>
          <a:p>
            <a:r>
              <a:rPr lang="en-US" dirty="0"/>
              <a:t>Adaptability</a:t>
            </a:r>
          </a:p>
          <a:p>
            <a:r>
              <a:rPr lang="en-US" dirty="0"/>
              <a:t>Threshold and intensity of response</a:t>
            </a:r>
          </a:p>
          <a:p>
            <a:r>
              <a:rPr lang="en-US" dirty="0"/>
              <a:t>Mood quality</a:t>
            </a:r>
          </a:p>
          <a:p>
            <a:r>
              <a:rPr lang="en-US" dirty="0"/>
              <a:t>Distractibility, attention span and perseverance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External stressors</a:t>
            </a: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Unmet basic needs: food, shelter, contact</a:t>
            </a:r>
          </a:p>
          <a:p>
            <a:r>
              <a:rPr lang="en-US" dirty="0" smtClean="0"/>
              <a:t>Under-/over-stimulated/uncontained</a:t>
            </a:r>
            <a:endParaRPr lang="en-US" dirty="0"/>
          </a:p>
          <a:p>
            <a:r>
              <a:rPr lang="en-US" dirty="0"/>
              <a:t>Loss of attachment </a:t>
            </a:r>
            <a:r>
              <a:rPr lang="en-US" dirty="0" smtClean="0"/>
              <a:t>figures/parental </a:t>
            </a:r>
            <a:r>
              <a:rPr lang="en-US" dirty="0"/>
              <a:t>conflict</a:t>
            </a:r>
          </a:p>
          <a:p>
            <a:r>
              <a:rPr lang="en-US" dirty="0"/>
              <a:t>Chaotic </a:t>
            </a:r>
            <a:r>
              <a:rPr lang="en-US" dirty="0" smtClean="0"/>
              <a:t>household/inconsistent </a:t>
            </a:r>
            <a:r>
              <a:rPr lang="en-US" dirty="0"/>
              <a:t>discipline</a:t>
            </a:r>
          </a:p>
          <a:p>
            <a:r>
              <a:rPr lang="en-US" dirty="0"/>
              <a:t>Abuse (physical, sexual or emotional)</a:t>
            </a:r>
          </a:p>
          <a:p>
            <a:r>
              <a:rPr lang="en-US" dirty="0" smtClean="0"/>
              <a:t>Inappropriate/inadequate </a:t>
            </a:r>
            <a:r>
              <a:rPr lang="en-US" dirty="0"/>
              <a:t>educational system</a:t>
            </a:r>
          </a:p>
          <a:p>
            <a:r>
              <a:rPr lang="en-US" dirty="0"/>
              <a:t>Community </a:t>
            </a:r>
            <a:r>
              <a:rPr lang="en-US" dirty="0" smtClean="0"/>
              <a:t>instability/violence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medical conditions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Intrinsic to </a:t>
            </a:r>
            <a:r>
              <a:rPr lang="en-US" dirty="0" smtClean="0"/>
              <a:t>disorder/treatment/reaction</a:t>
            </a:r>
            <a:endParaRPr lang="en-US" dirty="0"/>
          </a:p>
          <a:p>
            <a:r>
              <a:rPr lang="en-US" dirty="0"/>
              <a:t>Chronic </a:t>
            </a:r>
            <a:r>
              <a:rPr lang="en-US" dirty="0" smtClean="0"/>
              <a:t>hunger/illness </a:t>
            </a:r>
            <a:r>
              <a:rPr lang="en-US" dirty="0"/>
              <a:t>with fatigue &amp; irritability</a:t>
            </a:r>
          </a:p>
          <a:p>
            <a:r>
              <a:rPr lang="en-US" dirty="0"/>
              <a:t>Anxiety-provoking illnesses: cardiac, respiratory</a:t>
            </a:r>
          </a:p>
          <a:p>
            <a:r>
              <a:rPr lang="en-US" dirty="0"/>
              <a:t>“Disfiguring” conditions: fear &amp; anger </a:t>
            </a:r>
          </a:p>
          <a:p>
            <a:r>
              <a:rPr lang="en-US" dirty="0"/>
              <a:t>Endocrine disorders</a:t>
            </a:r>
          </a:p>
          <a:p>
            <a:r>
              <a:rPr lang="en-US" dirty="0"/>
              <a:t>CNS disorders: e.g., </a:t>
            </a:r>
            <a:r>
              <a:rPr lang="en-US" b="1" i="1" dirty="0"/>
              <a:t>delirium</a:t>
            </a:r>
            <a:r>
              <a:rPr lang="en-US" dirty="0"/>
              <a:t>, seizure disorders </a:t>
            </a:r>
          </a:p>
          <a:p>
            <a:r>
              <a:rPr lang="en-US" dirty="0" smtClean="0"/>
              <a:t>Substance/medication-induced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285</TotalTime>
  <Words>1005</Words>
  <Application>Microsoft Office PowerPoint</Application>
  <PresentationFormat>On-screen Show (4:3)</PresentationFormat>
  <Paragraphs>155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Equity</vt:lpstr>
      <vt:lpstr>Photo Editor Photo</vt:lpstr>
      <vt:lpstr>Symposium:  How to manage children and adolescents with mental health problems (2)</vt:lpstr>
      <vt:lpstr>Management of behavioural problems</vt:lpstr>
      <vt:lpstr>Meaning what, exactly?</vt:lpstr>
      <vt:lpstr>Causes?</vt:lpstr>
      <vt:lpstr>Developmental stage</vt:lpstr>
      <vt:lpstr>Sibling rivalry</vt:lpstr>
      <vt:lpstr>Temperament</vt:lpstr>
      <vt:lpstr>External stressors</vt:lpstr>
      <vt:lpstr>General medical conditions</vt:lpstr>
      <vt:lpstr>Parental pathology</vt:lpstr>
      <vt:lpstr>Some parents aren't quite up to it!</vt:lpstr>
      <vt:lpstr>Psychiatric disorders in the child</vt:lpstr>
      <vt:lpstr>Attention deficit / hyperactivity disorder</vt:lpstr>
      <vt:lpstr>Definitely not my dog...</vt:lpstr>
      <vt:lpstr>Oppositional defiant disorder</vt:lpstr>
      <vt:lpstr>Creative oppositionality?</vt:lpstr>
      <vt:lpstr>Isolated antisocial symptoms</vt:lpstr>
      <vt:lpstr>Conduct disorder</vt:lpstr>
      <vt:lpstr>“Paediatric Bipolar disorder”</vt:lpstr>
      <vt:lpstr>General principles</vt:lpstr>
      <vt:lpstr>The hazards of a non-holistic approach</vt:lpstr>
      <vt:lpstr>Medication in behavioural disorders</vt:lpstr>
      <vt:lpstr>Stimulant treatment of AD/HD</vt:lpstr>
      <vt:lpstr>Non-stimulant treatment of AD/HD</vt:lpstr>
      <vt:lpstr>Use of antipsychotic medications in behavioural disorders</vt:lpstr>
      <vt:lpstr>Mood stabilisers in behavioural disorders</vt:lpstr>
      <vt:lpstr>Alternatively...</vt:lpstr>
      <vt:lpstr>Or...</vt:lpstr>
    </vt:vector>
  </TitlesOfParts>
  <Company>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difficult child</dc:title>
  <dc:creator>smh</dc:creator>
  <cp:lastModifiedBy> smh</cp:lastModifiedBy>
  <cp:revision>43</cp:revision>
  <dcterms:created xsi:type="dcterms:W3CDTF">2001-10-15T03:54:47Z</dcterms:created>
  <dcterms:modified xsi:type="dcterms:W3CDTF">2010-02-11T21:00:21Z</dcterms:modified>
</cp:coreProperties>
</file>