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60" r:id="rId3"/>
    <p:sldId id="259" r:id="rId4"/>
    <p:sldId id="261" r:id="rId5"/>
    <p:sldId id="262" r:id="rId6"/>
    <p:sldId id="350" r:id="rId7"/>
    <p:sldId id="268" r:id="rId8"/>
    <p:sldId id="270" r:id="rId9"/>
    <p:sldId id="272" r:id="rId10"/>
    <p:sldId id="273" r:id="rId11"/>
    <p:sldId id="274" r:id="rId12"/>
    <p:sldId id="303" r:id="rId13"/>
    <p:sldId id="304" r:id="rId14"/>
    <p:sldId id="351" r:id="rId15"/>
    <p:sldId id="352" r:id="rId16"/>
    <p:sldId id="355" r:id="rId17"/>
    <p:sldId id="353" r:id="rId18"/>
    <p:sldId id="354" r:id="rId19"/>
    <p:sldId id="298" r:id="rId20"/>
    <p:sldId id="293" r:id="rId21"/>
    <p:sldId id="301" r:id="rId22"/>
    <p:sldId id="302" r:id="rId23"/>
    <p:sldId id="305" r:id="rId24"/>
    <p:sldId id="309" r:id="rId25"/>
    <p:sldId id="337" r:id="rId26"/>
    <p:sldId id="269" r:id="rId27"/>
    <p:sldId id="310" r:id="rId28"/>
    <p:sldId id="311" r:id="rId29"/>
    <p:sldId id="312" r:id="rId30"/>
    <p:sldId id="313" r:id="rId31"/>
    <p:sldId id="314" r:id="rId32"/>
    <p:sldId id="316" r:id="rId33"/>
    <p:sldId id="317" r:id="rId34"/>
    <p:sldId id="318" r:id="rId35"/>
    <p:sldId id="319" r:id="rId36"/>
    <p:sldId id="321" r:id="rId37"/>
    <p:sldId id="323" r:id="rId38"/>
    <p:sldId id="324" r:id="rId39"/>
    <p:sldId id="330" r:id="rId40"/>
    <p:sldId id="333" r:id="rId41"/>
    <p:sldId id="334" r:id="rId42"/>
    <p:sldId id="335" r:id="rId43"/>
    <p:sldId id="348" r:id="rId44"/>
    <p:sldId id="349" r:id="rId45"/>
    <p:sldId id="263" r:id="rId46"/>
    <p:sldId id="264" r:id="rId47"/>
    <p:sldId id="265" r:id="rId48"/>
    <p:sldId id="26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67" autoAdjust="0"/>
    <p:restoredTop sz="9466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E95F-4FC5-4A44-9A51-2EED65EC0CB7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09482-6C54-4BE4-ADAA-3FEE9ADD7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AF5AF7-038A-44E8-BCDD-6091C475F9C3}" type="slidenum">
              <a:rPr lang="en-US">
                <a:latin typeface="Calibri" pitchFamily="34" charset="0"/>
              </a:rPr>
              <a:pPr algn="r"/>
              <a:t>3</a:t>
            </a:fld>
            <a:endParaRPr lang="en-US">
              <a:latin typeface="Calibri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This pie chart is the traditional way that causes of death in the region are described. This was published in a high profile journal recently and this type of data is very influential in policymaking at national and international levels. We see the three major causes outside the neonatal period.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528B8C-C18D-47EF-A7A3-E1CE4F71CF36}" type="slidenum">
              <a:rPr lang="en-US">
                <a:latin typeface="Calibri" pitchFamily="34" charset="0"/>
              </a:rPr>
              <a:pPr algn="r"/>
              <a:t>38</a:t>
            </a:fld>
            <a:endParaRPr lang="en-US">
              <a:latin typeface="Calibri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A3E92D5-FD86-4F5C-8A05-97FAAA5EB30D}" type="datetimeFigureOut">
              <a:rPr lang="en-US" smtClean="0"/>
              <a:pPr/>
              <a:t>2/11/2010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89FD5F0-A28B-4149-B6CE-616252914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iatricsepsis.org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www.wfpiccs.org/sepsi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068638"/>
            <a:ext cx="6400800" cy="1033462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ZA" sz="2400" smtClean="0"/>
              <a:t>J. O. Ahrens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ZA" sz="2400" smtClean="0"/>
              <a:t>Red Cross War Memorial Children’s Hospital and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ZA" sz="2400" smtClean="0"/>
              <a:t>University of Cape Town</a:t>
            </a:r>
          </a:p>
        </p:txBody>
      </p:sp>
      <p:pic>
        <p:nvPicPr>
          <p:cNvPr id="9219" name="Picture 4" descr="UCT_official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581525"/>
            <a:ext cx="15779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ICH_C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508500"/>
            <a:ext cx="1595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rx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4508500"/>
            <a:ext cx="190182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55650" y="188913"/>
            <a:ext cx="8137525" cy="281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ZA" sz="4000" dirty="0">
                <a:solidFill>
                  <a:srgbClr val="FFFF00"/>
                </a:solidFill>
                <a:latin typeface="Corbel" pitchFamily="34" charset="0"/>
              </a:rPr>
              <a:t>Managing Severe Sepsis </a:t>
            </a:r>
          </a:p>
          <a:p>
            <a:pPr algn="ctr">
              <a:spcBef>
                <a:spcPct val="50000"/>
              </a:spcBef>
            </a:pPr>
            <a:r>
              <a:rPr lang="en-ZA" sz="4000" dirty="0">
                <a:solidFill>
                  <a:srgbClr val="FFFF00"/>
                </a:solidFill>
                <a:latin typeface="Corbel" pitchFamily="34" charset="0"/>
              </a:rPr>
              <a:t>in </a:t>
            </a:r>
          </a:p>
          <a:p>
            <a:pPr algn="ctr">
              <a:spcBef>
                <a:spcPct val="50000"/>
              </a:spcBef>
            </a:pPr>
            <a:r>
              <a:rPr lang="en-ZA" sz="4000" dirty="0">
                <a:solidFill>
                  <a:srgbClr val="FFFF00"/>
                </a:solidFill>
                <a:latin typeface="Corbel" pitchFamily="34" charset="0"/>
              </a:rPr>
              <a:t>Children and Neonates</a:t>
            </a:r>
            <a:endParaRPr lang="en-GB" sz="4000" dirty="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Scan101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6083300" cy="253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Scan10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60" y="0"/>
            <a:ext cx="612416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 descr="Scan10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1088" y="0"/>
            <a:ext cx="2982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/>
          </p:cNvSpPr>
          <p:nvPr>
            <p:ph type="title"/>
          </p:nvPr>
        </p:nvSpPr>
        <p:spPr bwMode="auto">
          <a:xfrm>
            <a:off x="914400" y="512763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9" name="Picture 5" descr="Scan10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7487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Scan10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084763"/>
            <a:ext cx="6704013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6264275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9"/>
          <p:cNvSpPr>
            <a:spLocks noChangeArrowheads="1"/>
          </p:cNvSpPr>
          <p:nvPr/>
        </p:nvSpPr>
        <p:spPr bwMode="auto">
          <a:xfrm rot="16200000" flipH="1">
            <a:off x="1871663" y="296862"/>
            <a:ext cx="215900" cy="142875"/>
          </a:xfrm>
          <a:prstGeom prst="rightArrow">
            <a:avLst>
              <a:gd name="adj1" fmla="val 50000"/>
              <a:gd name="adj2" fmla="val 37778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0724" name="AutoShape 10"/>
          <p:cNvSpPr>
            <a:spLocks noChangeArrowheads="1"/>
          </p:cNvSpPr>
          <p:nvPr/>
        </p:nvSpPr>
        <p:spPr bwMode="auto">
          <a:xfrm rot="16200000" flipH="1">
            <a:off x="1763713" y="981075"/>
            <a:ext cx="431800" cy="142875"/>
          </a:xfrm>
          <a:prstGeom prst="rightArrow">
            <a:avLst>
              <a:gd name="adj1" fmla="val 50000"/>
              <a:gd name="adj2" fmla="val 75556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0725" name="AutoShape 11"/>
          <p:cNvSpPr>
            <a:spLocks noChangeArrowheads="1"/>
          </p:cNvSpPr>
          <p:nvPr/>
        </p:nvSpPr>
        <p:spPr bwMode="auto">
          <a:xfrm rot="16200000" flipH="1">
            <a:off x="1692275" y="1989138"/>
            <a:ext cx="574675" cy="142875"/>
          </a:xfrm>
          <a:prstGeom prst="rightArrow">
            <a:avLst>
              <a:gd name="adj1" fmla="val 50000"/>
              <a:gd name="adj2" fmla="val 100556"/>
            </a:avLst>
          </a:prstGeom>
          <a:solidFill>
            <a:srgbClr val="FF33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0726" name="AutoShape 12"/>
          <p:cNvSpPr>
            <a:spLocks noChangeArrowheads="1"/>
          </p:cNvSpPr>
          <p:nvPr/>
        </p:nvSpPr>
        <p:spPr bwMode="auto">
          <a:xfrm rot="5400000">
            <a:off x="-187324" y="1419225"/>
            <a:ext cx="2881312" cy="274637"/>
          </a:xfrm>
          <a:prstGeom prst="homePlate">
            <a:avLst>
              <a:gd name="adj" fmla="val 262284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sz="1400" b="1">
                <a:solidFill>
                  <a:srgbClr val="0000FF"/>
                </a:solidFill>
                <a:latin typeface="Corbel" pitchFamily="34" charset="0"/>
              </a:rPr>
              <a:t>Emergency Department</a:t>
            </a:r>
            <a:endParaRPr lang="en-GB" sz="1400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30727" name="AutoShape 13"/>
          <p:cNvSpPr>
            <a:spLocks noChangeArrowheads="1"/>
          </p:cNvSpPr>
          <p:nvPr/>
        </p:nvSpPr>
        <p:spPr bwMode="auto">
          <a:xfrm rot="5400000">
            <a:off x="-706437" y="4457700"/>
            <a:ext cx="3933825" cy="434975"/>
          </a:xfrm>
          <a:prstGeom prst="chevron">
            <a:avLst>
              <a:gd name="adj" fmla="val 226095"/>
            </a:avLst>
          </a:prstGeom>
          <a:solidFill>
            <a:srgbClr val="3366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sz="1600" b="1">
                <a:solidFill>
                  <a:srgbClr val="FFFF00"/>
                </a:solidFill>
                <a:latin typeface="Corbel" pitchFamily="34" charset="0"/>
              </a:rPr>
              <a:t>PICU</a:t>
            </a:r>
            <a:endParaRPr lang="en-GB" sz="1600" b="1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AutoShape 7"/>
          <p:cNvSpPr>
            <a:spLocks noChangeArrowheads="1"/>
          </p:cNvSpPr>
          <p:nvPr/>
        </p:nvSpPr>
        <p:spPr bwMode="auto">
          <a:xfrm rot="5400000">
            <a:off x="-2104231" y="3104356"/>
            <a:ext cx="6858000" cy="649288"/>
          </a:xfrm>
          <a:prstGeom prst="homePlate">
            <a:avLst>
              <a:gd name="adj" fmla="val 256772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b="1">
                <a:solidFill>
                  <a:srgbClr val="0000FF"/>
                </a:solidFill>
                <a:latin typeface="Corbel" pitchFamily="34" charset="0"/>
              </a:rPr>
              <a:t>Emergency Department</a:t>
            </a:r>
            <a:endParaRPr lang="en-GB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00800"/>
            <a:ext cx="1116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400" b="1">
                <a:solidFill>
                  <a:schemeClr val="bg1"/>
                </a:solidFill>
                <a:latin typeface="Times New Roman" pitchFamily="18" charset="0"/>
              </a:rPr>
              <a:t>60 min</a:t>
            </a:r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771775" y="476250"/>
            <a:ext cx="7921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339975" y="1773238"/>
            <a:ext cx="15843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4143375" y="2928938"/>
            <a:ext cx="1079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857500" y="2971800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3188" y="4214813"/>
            <a:ext cx="1928812" cy="2857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71875" y="4929188"/>
            <a:ext cx="12858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57438" y="6572250"/>
            <a:ext cx="15716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8" y="5715000"/>
            <a:ext cx="14287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43500" y="5857875"/>
            <a:ext cx="928688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2125" y="5429250"/>
            <a:ext cx="857250" cy="357188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29250" y="6286500"/>
            <a:ext cx="1285875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43500" y="4500563"/>
            <a:ext cx="642938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1875" y="5357813"/>
            <a:ext cx="17859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58125" y="4500563"/>
            <a:ext cx="85725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000" y="857250"/>
            <a:ext cx="928688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375" y="857250"/>
            <a:ext cx="1071563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86375" y="2928938"/>
            <a:ext cx="1357313" cy="1587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0"/>
            <a:ext cx="609600" cy="609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2" idx="6"/>
          </p:cNvCxnSpPr>
          <p:nvPr/>
        </p:nvCxnSpPr>
        <p:spPr>
          <a:xfrm>
            <a:off x="2362200" y="304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AutoShape 7"/>
          <p:cNvSpPr>
            <a:spLocks noChangeArrowheads="1"/>
          </p:cNvSpPr>
          <p:nvPr/>
        </p:nvSpPr>
        <p:spPr bwMode="auto">
          <a:xfrm rot="5400000">
            <a:off x="-2104231" y="3104356"/>
            <a:ext cx="6858000" cy="649288"/>
          </a:xfrm>
          <a:prstGeom prst="homePlate">
            <a:avLst>
              <a:gd name="adj" fmla="val 256772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b="1">
                <a:solidFill>
                  <a:srgbClr val="0000FF"/>
                </a:solidFill>
                <a:latin typeface="Corbel" pitchFamily="34" charset="0"/>
              </a:rPr>
              <a:t>Emergency Department</a:t>
            </a:r>
            <a:endParaRPr lang="en-GB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00800"/>
            <a:ext cx="1116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400" b="1">
                <a:solidFill>
                  <a:schemeClr val="bg1"/>
                </a:solidFill>
                <a:latin typeface="Times New Roman" pitchFamily="18" charset="0"/>
              </a:rPr>
              <a:t>60 min</a:t>
            </a:r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771775" y="476250"/>
            <a:ext cx="7921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339975" y="1773238"/>
            <a:ext cx="15843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4143375" y="2928938"/>
            <a:ext cx="1079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857500" y="2928938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3188" y="4214813"/>
            <a:ext cx="1928812" cy="2857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71875" y="4929188"/>
            <a:ext cx="12858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57438" y="6572250"/>
            <a:ext cx="15716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8" y="5715000"/>
            <a:ext cx="14287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43500" y="5857875"/>
            <a:ext cx="928688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2125" y="5429250"/>
            <a:ext cx="857250" cy="357188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29250" y="6286500"/>
            <a:ext cx="1285875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43500" y="4500563"/>
            <a:ext cx="642938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1875" y="5357813"/>
            <a:ext cx="17859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58125" y="4500563"/>
            <a:ext cx="85725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000" y="857250"/>
            <a:ext cx="928688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375" y="857250"/>
            <a:ext cx="1071563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86375" y="2928938"/>
            <a:ext cx="1357313" cy="1587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0"/>
            <a:ext cx="609600" cy="609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685800"/>
            <a:ext cx="6096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2" idx="6"/>
          </p:cNvCxnSpPr>
          <p:nvPr/>
        </p:nvCxnSpPr>
        <p:spPr>
          <a:xfrm>
            <a:off x="2362200" y="304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90800" y="8382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AutoShape 7"/>
          <p:cNvSpPr>
            <a:spLocks noChangeArrowheads="1"/>
          </p:cNvSpPr>
          <p:nvPr/>
        </p:nvSpPr>
        <p:spPr bwMode="auto">
          <a:xfrm rot="5400000">
            <a:off x="-2104231" y="3104356"/>
            <a:ext cx="6858000" cy="649288"/>
          </a:xfrm>
          <a:prstGeom prst="homePlate">
            <a:avLst>
              <a:gd name="adj" fmla="val 256772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b="1">
                <a:solidFill>
                  <a:srgbClr val="0000FF"/>
                </a:solidFill>
                <a:latin typeface="Corbel" pitchFamily="34" charset="0"/>
              </a:rPr>
              <a:t>Emergency Department</a:t>
            </a:r>
            <a:endParaRPr lang="en-GB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00800"/>
            <a:ext cx="1116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400" b="1">
                <a:solidFill>
                  <a:schemeClr val="bg1"/>
                </a:solidFill>
                <a:latin typeface="Times New Roman" pitchFamily="18" charset="0"/>
              </a:rPr>
              <a:t>60 min</a:t>
            </a:r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771775" y="476250"/>
            <a:ext cx="7921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339975" y="1773238"/>
            <a:ext cx="15843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4143375" y="2928938"/>
            <a:ext cx="1079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857500" y="2928938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3188" y="4214813"/>
            <a:ext cx="1928812" cy="2857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71875" y="4929188"/>
            <a:ext cx="12858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57438" y="6572250"/>
            <a:ext cx="15716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8" y="5715000"/>
            <a:ext cx="14287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43500" y="5857875"/>
            <a:ext cx="928688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2125" y="5429250"/>
            <a:ext cx="857250" cy="357188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29250" y="6286500"/>
            <a:ext cx="1285875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43500" y="4500563"/>
            <a:ext cx="642938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1875" y="5357813"/>
            <a:ext cx="17859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58125" y="4500563"/>
            <a:ext cx="85725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000" y="857250"/>
            <a:ext cx="928688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375" y="857250"/>
            <a:ext cx="1071563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86375" y="2928938"/>
            <a:ext cx="1357313" cy="1587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0"/>
            <a:ext cx="609600" cy="609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685800"/>
            <a:ext cx="6096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00200" y="21336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2" idx="6"/>
          </p:cNvCxnSpPr>
          <p:nvPr/>
        </p:nvCxnSpPr>
        <p:spPr>
          <a:xfrm>
            <a:off x="2362200" y="304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90800" y="8382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21336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AutoShape 7"/>
          <p:cNvSpPr>
            <a:spLocks noChangeArrowheads="1"/>
          </p:cNvSpPr>
          <p:nvPr/>
        </p:nvSpPr>
        <p:spPr bwMode="auto">
          <a:xfrm rot="5400000">
            <a:off x="-2104231" y="3104356"/>
            <a:ext cx="6858000" cy="649288"/>
          </a:xfrm>
          <a:prstGeom prst="homePlate">
            <a:avLst>
              <a:gd name="adj" fmla="val 256772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b="1">
                <a:solidFill>
                  <a:srgbClr val="0000FF"/>
                </a:solidFill>
                <a:latin typeface="Corbel" pitchFamily="34" charset="0"/>
              </a:rPr>
              <a:t>Emergency Department</a:t>
            </a:r>
            <a:endParaRPr lang="en-GB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00800"/>
            <a:ext cx="1116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400" b="1">
                <a:solidFill>
                  <a:schemeClr val="bg1"/>
                </a:solidFill>
                <a:latin typeface="Times New Roman" pitchFamily="18" charset="0"/>
              </a:rPr>
              <a:t>60 min</a:t>
            </a:r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771775" y="476250"/>
            <a:ext cx="7921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339975" y="1773238"/>
            <a:ext cx="15843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4143375" y="2928938"/>
            <a:ext cx="1079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857500" y="2928938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3188" y="4214813"/>
            <a:ext cx="1928812" cy="2857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71875" y="4929188"/>
            <a:ext cx="12858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57438" y="6572250"/>
            <a:ext cx="15716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8" y="5715000"/>
            <a:ext cx="14287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43500" y="5857875"/>
            <a:ext cx="928688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2125" y="5429250"/>
            <a:ext cx="857250" cy="357188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29250" y="6286500"/>
            <a:ext cx="1285875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43500" y="4500563"/>
            <a:ext cx="642938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1875" y="5357813"/>
            <a:ext cx="17859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58125" y="4500563"/>
            <a:ext cx="85725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000" y="857250"/>
            <a:ext cx="928688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375" y="857250"/>
            <a:ext cx="1071563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86375" y="2928938"/>
            <a:ext cx="1357313" cy="1587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0"/>
            <a:ext cx="609600" cy="609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685800"/>
            <a:ext cx="6096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00200" y="21336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6200" y="27432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2" idx="6"/>
          </p:cNvCxnSpPr>
          <p:nvPr/>
        </p:nvCxnSpPr>
        <p:spPr>
          <a:xfrm>
            <a:off x="2362200" y="304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90800" y="8382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2"/>
          </p:cNvCxnSpPr>
          <p:nvPr/>
        </p:nvCxnSpPr>
        <p:spPr>
          <a:xfrm rot="10800000">
            <a:off x="6629400" y="2819400"/>
            <a:ext cx="10668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21336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AutoShape 7"/>
          <p:cNvSpPr>
            <a:spLocks noChangeArrowheads="1"/>
          </p:cNvSpPr>
          <p:nvPr/>
        </p:nvSpPr>
        <p:spPr bwMode="auto">
          <a:xfrm rot="5400000">
            <a:off x="-2104231" y="3104356"/>
            <a:ext cx="6858000" cy="649288"/>
          </a:xfrm>
          <a:prstGeom prst="homePlate">
            <a:avLst>
              <a:gd name="adj" fmla="val 256772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b="1">
                <a:solidFill>
                  <a:srgbClr val="0000FF"/>
                </a:solidFill>
                <a:latin typeface="Corbel" pitchFamily="34" charset="0"/>
              </a:rPr>
              <a:t>Emergency Department</a:t>
            </a:r>
            <a:endParaRPr lang="en-GB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00800"/>
            <a:ext cx="1116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400" b="1">
                <a:solidFill>
                  <a:schemeClr val="bg1"/>
                </a:solidFill>
                <a:latin typeface="Times New Roman" pitchFamily="18" charset="0"/>
              </a:rPr>
              <a:t>60 min</a:t>
            </a:r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771775" y="476250"/>
            <a:ext cx="7921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339975" y="1773238"/>
            <a:ext cx="15843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4143375" y="2928938"/>
            <a:ext cx="1079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857500" y="2928938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3188" y="4214813"/>
            <a:ext cx="1928812" cy="2857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71875" y="4929188"/>
            <a:ext cx="12858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57438" y="6572250"/>
            <a:ext cx="15716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8" y="5715000"/>
            <a:ext cx="14287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43500" y="5857875"/>
            <a:ext cx="928688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2125" y="5429250"/>
            <a:ext cx="857250" cy="357188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29250" y="6286500"/>
            <a:ext cx="1285875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43500" y="4500563"/>
            <a:ext cx="642938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1875" y="5357813"/>
            <a:ext cx="17859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58125" y="4500563"/>
            <a:ext cx="85725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000" y="857250"/>
            <a:ext cx="928688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375" y="857250"/>
            <a:ext cx="1071563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86375" y="2928938"/>
            <a:ext cx="1357313" cy="1587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0"/>
            <a:ext cx="609600" cy="609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685800"/>
            <a:ext cx="6096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00200" y="21336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6200" y="27432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33528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2" idx="6"/>
          </p:cNvCxnSpPr>
          <p:nvPr/>
        </p:nvCxnSpPr>
        <p:spPr>
          <a:xfrm>
            <a:off x="2362200" y="304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90800" y="8382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5562600" y="37338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2"/>
          </p:cNvCxnSpPr>
          <p:nvPr/>
        </p:nvCxnSpPr>
        <p:spPr>
          <a:xfrm rot="10800000">
            <a:off x="6629400" y="2819400"/>
            <a:ext cx="10668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21336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7" name="AutoShape 7"/>
          <p:cNvSpPr>
            <a:spLocks noChangeArrowheads="1"/>
          </p:cNvSpPr>
          <p:nvPr/>
        </p:nvSpPr>
        <p:spPr bwMode="auto">
          <a:xfrm rot="5400000">
            <a:off x="-2104231" y="3104356"/>
            <a:ext cx="6858000" cy="649288"/>
          </a:xfrm>
          <a:prstGeom prst="homePlate">
            <a:avLst>
              <a:gd name="adj" fmla="val 256772"/>
            </a:avLst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ZA" b="1">
                <a:solidFill>
                  <a:srgbClr val="0000FF"/>
                </a:solidFill>
                <a:latin typeface="Corbel" pitchFamily="34" charset="0"/>
              </a:rPr>
              <a:t>Emergency Department</a:t>
            </a:r>
            <a:endParaRPr lang="en-GB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0" y="6400800"/>
            <a:ext cx="1116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400" b="1">
                <a:solidFill>
                  <a:schemeClr val="bg1"/>
                </a:solidFill>
                <a:latin typeface="Times New Roman" pitchFamily="18" charset="0"/>
              </a:rPr>
              <a:t>60 min</a:t>
            </a:r>
            <a:endParaRPr lang="en-GB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771775" y="476250"/>
            <a:ext cx="792163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2339975" y="1773238"/>
            <a:ext cx="15843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4143375" y="2928938"/>
            <a:ext cx="10795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0"/>
          <p:cNvSpPr>
            <a:spLocks noChangeShapeType="1"/>
          </p:cNvSpPr>
          <p:nvPr/>
        </p:nvSpPr>
        <p:spPr bwMode="auto">
          <a:xfrm>
            <a:off x="2857500" y="2928938"/>
            <a:ext cx="1152525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3188" y="4214813"/>
            <a:ext cx="1928812" cy="28575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71875" y="4929188"/>
            <a:ext cx="1285875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57438" y="6572250"/>
            <a:ext cx="1571625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43188" y="5715000"/>
            <a:ext cx="142875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143500" y="5857875"/>
            <a:ext cx="928688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72125" y="5429250"/>
            <a:ext cx="857250" cy="357188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29250" y="6286500"/>
            <a:ext cx="1285875" cy="28575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143500" y="4500563"/>
            <a:ext cx="642938" cy="1587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1875" y="5357813"/>
            <a:ext cx="1785938" cy="158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58125" y="4500563"/>
            <a:ext cx="857250" cy="158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29000" y="857250"/>
            <a:ext cx="928688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86375" y="857250"/>
            <a:ext cx="1071563" cy="1588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86375" y="2928938"/>
            <a:ext cx="1357313" cy="1587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752600" y="0"/>
            <a:ext cx="609600" cy="6096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1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685800"/>
            <a:ext cx="6096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600200" y="21336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696200" y="27432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6172200" y="33528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5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2" idx="6"/>
          </p:cNvCxnSpPr>
          <p:nvPr/>
        </p:nvCxnSpPr>
        <p:spPr>
          <a:xfrm>
            <a:off x="2362200" y="304800"/>
            <a:ext cx="304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90800" y="838200"/>
            <a:ext cx="1371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5562600" y="3733800"/>
            <a:ext cx="6096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7" idx="2"/>
          </p:cNvCxnSpPr>
          <p:nvPr/>
        </p:nvCxnSpPr>
        <p:spPr>
          <a:xfrm rot="10800000">
            <a:off x="6629400" y="2819400"/>
            <a:ext cx="10668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2133600"/>
            <a:ext cx="3810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324600" y="4495800"/>
            <a:ext cx="609600" cy="685800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6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5334000" y="4800600"/>
            <a:ext cx="990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7724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2800" smtClean="0"/>
              <a:t>Reduction in Oxygen Demand</a:t>
            </a:r>
            <a:br>
              <a:rPr lang="en-ZA" sz="2800" smtClean="0"/>
            </a:br>
            <a:r>
              <a:rPr lang="en-ZA" sz="2800" smtClean="0"/>
              <a:t>(Ongoing)</a:t>
            </a:r>
            <a:endParaRPr lang="en-GB" sz="2800" smtClean="0"/>
          </a:p>
        </p:txBody>
      </p:sp>
      <p:sp>
        <p:nvSpPr>
          <p:cNvPr id="131075" name="Rectangle 3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953000"/>
          </a:xfrm>
        </p:spPr>
        <p:txBody>
          <a:bodyPr/>
          <a:lstStyle/>
          <a:p>
            <a:r>
              <a:rPr lang="en-ZA" sz="2600" smtClean="0">
                <a:solidFill>
                  <a:srgbClr val="FFFF00"/>
                </a:solidFill>
              </a:rPr>
              <a:t>Temperature control</a:t>
            </a:r>
          </a:p>
          <a:p>
            <a:pPr lvl="1"/>
            <a:r>
              <a:rPr lang="en-ZA" sz="2200" smtClean="0"/>
              <a:t>Hypothermia / hypothermia</a:t>
            </a:r>
          </a:p>
          <a:p>
            <a:r>
              <a:rPr lang="en-ZA" sz="2600" smtClean="0">
                <a:solidFill>
                  <a:srgbClr val="FFFF00"/>
                </a:solidFill>
              </a:rPr>
              <a:t>Sedation</a:t>
            </a:r>
          </a:p>
          <a:p>
            <a:pPr lvl="1"/>
            <a:r>
              <a:rPr lang="en-ZA" sz="2200" smtClean="0"/>
              <a:t>Ketamine for intubation / procedures</a:t>
            </a:r>
          </a:p>
          <a:p>
            <a:pPr lvl="1"/>
            <a:r>
              <a:rPr lang="en-ZA" sz="2200" smtClean="0"/>
              <a:t>Benzodiazepines and morphine for long tem</a:t>
            </a:r>
          </a:p>
          <a:p>
            <a:r>
              <a:rPr lang="en-ZA" sz="2600" smtClean="0">
                <a:solidFill>
                  <a:srgbClr val="FFFF00"/>
                </a:solidFill>
              </a:rPr>
              <a:t>Intubation and ventilation</a:t>
            </a:r>
          </a:p>
          <a:p>
            <a:pPr lvl="1"/>
            <a:r>
              <a:rPr lang="en-ZA" sz="2200" smtClean="0"/>
              <a:t>Sepsis with O2 deficit: up to 10X increase in work of breathing to try to meet O2 demand</a:t>
            </a:r>
          </a:p>
          <a:p>
            <a:pPr lvl="1"/>
            <a:r>
              <a:rPr lang="en-ZA" sz="2200" smtClean="0"/>
              <a:t>Early intubation and ventilation essential, before child becomes moribund </a:t>
            </a:r>
          </a:p>
          <a:p>
            <a:pPr lvl="1"/>
            <a:r>
              <a:rPr lang="en-ZA" sz="2200" smtClean="0"/>
              <a:t>May “buy” enough time for resuscitation of child and allow early extubation once O2 deficit reversed</a:t>
            </a:r>
            <a:endParaRPr lang="en-GB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2">
                    <a:satMod val="200000"/>
                  </a:schemeClr>
                </a:solidFill>
              </a:rPr>
              <a:t>Introduction   </a:t>
            </a:r>
            <a:endParaRPr lang="en-GB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16575"/>
          </a:xfrm>
        </p:spPr>
        <p:txBody>
          <a:bodyPr/>
          <a:lstStyle/>
          <a:p>
            <a:r>
              <a:rPr lang="en-ZA" smtClean="0">
                <a:solidFill>
                  <a:srgbClr val="FFFF00"/>
                </a:solidFill>
              </a:rPr>
              <a:t>Developing countries</a:t>
            </a:r>
            <a:r>
              <a:rPr lang="en-ZA" smtClean="0"/>
              <a:t>:</a:t>
            </a:r>
            <a:br>
              <a:rPr lang="en-ZA" smtClean="0"/>
            </a:br>
            <a:r>
              <a:rPr lang="en-ZA" smtClean="0"/>
              <a:t>5 major contributors to deaths in children &lt; 5 yrs age:</a:t>
            </a:r>
            <a:br>
              <a:rPr lang="en-ZA" smtClean="0"/>
            </a:br>
            <a:r>
              <a:rPr lang="en-ZA" smtClean="0"/>
              <a:t>		1. pneumonia</a:t>
            </a:r>
          </a:p>
          <a:p>
            <a:pPr>
              <a:buFontTx/>
              <a:buNone/>
            </a:pPr>
            <a:r>
              <a:rPr lang="en-ZA" smtClean="0"/>
              <a:t>			2. malaria</a:t>
            </a:r>
          </a:p>
          <a:p>
            <a:pPr>
              <a:buFontTx/>
              <a:buNone/>
            </a:pPr>
            <a:r>
              <a:rPr lang="en-ZA" smtClean="0"/>
              <a:t>			3. diarrhoea</a:t>
            </a:r>
          </a:p>
          <a:p>
            <a:pPr>
              <a:buFontTx/>
              <a:buNone/>
            </a:pPr>
            <a:r>
              <a:rPr lang="en-ZA" smtClean="0"/>
              <a:t>			4. measles</a:t>
            </a:r>
          </a:p>
          <a:p>
            <a:pPr>
              <a:buFontTx/>
              <a:buNone/>
            </a:pPr>
            <a:r>
              <a:rPr lang="en-ZA" smtClean="0"/>
              <a:t>			5. neonatal sepsis</a:t>
            </a:r>
          </a:p>
          <a:p>
            <a:pPr lvl="1">
              <a:buFont typeface="Wingdings" pitchFamily="2" charset="2"/>
              <a:buNone/>
            </a:pPr>
            <a:endParaRPr lang="en-ZA" smtClean="0"/>
          </a:p>
          <a:p>
            <a:pPr lvl="1">
              <a:buFont typeface="Wingdings" pitchFamily="2" charset="2"/>
              <a:buNone/>
            </a:pPr>
            <a:r>
              <a:rPr lang="en-ZA" sz="2800" smtClean="0"/>
              <a:t>Underlying pathophysiology = </a:t>
            </a:r>
            <a:r>
              <a:rPr lang="en-ZA" sz="2800" b="1" smtClean="0">
                <a:solidFill>
                  <a:srgbClr val="FFFF00"/>
                </a:solidFill>
              </a:rPr>
              <a:t>SEPSIS</a:t>
            </a:r>
          </a:p>
          <a:p>
            <a:pPr lvl="1"/>
            <a:endParaRPr lang="en-ZA" smtClean="0"/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Pictures\Ahrens Gallery\Hospital\X-Rays\Liver abscess.jpg"/>
          <p:cNvPicPr>
            <a:picLocks noChangeAspect="1" noChangeArrowheads="1"/>
          </p:cNvPicPr>
          <p:nvPr/>
        </p:nvPicPr>
        <p:blipFill>
          <a:blip r:embed="rId2"/>
          <a:srcRect l="20657" t="2168" r="5672" b="9763"/>
          <a:stretch>
            <a:fillRect/>
          </a:stretch>
        </p:blipFill>
        <p:spPr bwMode="auto">
          <a:xfrm>
            <a:off x="0" y="0"/>
            <a:ext cx="54419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2" descr="D:\Pictures\Ahrens Gallery\Hospital\X-Rays\Brain Abscess.TET4.jpg"/>
          <p:cNvPicPr>
            <a:picLocks noChangeAspect="1" noChangeArrowheads="1"/>
          </p:cNvPicPr>
          <p:nvPr/>
        </p:nvPicPr>
        <p:blipFill>
          <a:blip r:embed="rId3"/>
          <a:srcRect l="14999" t="3751" r="16875" b="13126"/>
          <a:stretch>
            <a:fillRect/>
          </a:stretch>
        </p:blipFill>
        <p:spPr bwMode="auto">
          <a:xfrm>
            <a:off x="5000625" y="1801813"/>
            <a:ext cx="4143375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6804025" y="836613"/>
            <a:ext cx="1871663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400">
                <a:latin typeface="Corbel" pitchFamily="34" charset="0"/>
              </a:rPr>
              <a:t>Brain Abscess</a:t>
            </a:r>
            <a:endParaRPr lang="en-GB" sz="2400">
              <a:latin typeface="Corbel" pitchFamily="34" charset="0"/>
            </a:endParaRP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827088" y="4868863"/>
            <a:ext cx="2735262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000">
                <a:latin typeface="Corbel" pitchFamily="34" charset="0"/>
              </a:rPr>
              <a:t>Liver Abscess with supradiaphragmatic extension</a:t>
            </a:r>
            <a:endParaRPr lang="en-GB" sz="20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/>
          </p:cNvSpPr>
          <p:nvPr>
            <p:ph type="title"/>
          </p:nvPr>
        </p:nvSpPr>
        <p:spPr bwMode="auto">
          <a:xfrm>
            <a:off x="900113" y="188913"/>
            <a:ext cx="7772400" cy="11525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3200" dirty="0" smtClean="0">
                <a:solidFill>
                  <a:srgbClr val="FFFF00"/>
                </a:solidFill>
              </a:rPr>
              <a:t>Therapeutic end-points</a:t>
            </a:r>
            <a:endParaRPr lang="en-GB" sz="32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571500" y="857250"/>
            <a:ext cx="8267700" cy="577215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ZA" sz="3000" dirty="0" smtClean="0">
                <a:solidFill>
                  <a:srgbClr val="33CCFF"/>
                </a:solidFill>
              </a:rPr>
              <a:t>Circulation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Heart rate normal for age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Normal pulses (no central-to-periph diff)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Warm and pink extremities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CFT &lt; 2 sec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Normal SBP for age with normal pulse pressure</a:t>
            </a:r>
            <a:endParaRPr lang="en-ZA" dirty="0" smtClean="0">
              <a:solidFill>
                <a:srgbClr val="66FFFF"/>
              </a:solidFill>
            </a:endParaRPr>
          </a:p>
          <a:p>
            <a:pPr lvl="1"/>
            <a:r>
              <a:rPr lang="en-ZA" sz="3000" dirty="0" smtClean="0">
                <a:solidFill>
                  <a:srgbClr val="00B0F0"/>
                </a:solidFill>
              </a:rPr>
              <a:t>Respiration / oxygenation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normal respiratory rate for age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normal work of breathing (if lungs normal)</a:t>
            </a:r>
          </a:p>
          <a:p>
            <a:pPr lvl="3"/>
            <a:r>
              <a:rPr lang="en-ZA" sz="2800" dirty="0" smtClean="0">
                <a:solidFill>
                  <a:srgbClr val="66FFFF"/>
                </a:solidFill>
              </a:rPr>
              <a:t>Sats &gt; 94%</a:t>
            </a:r>
          </a:p>
          <a:p>
            <a:pPr lvl="1"/>
            <a:r>
              <a:rPr lang="en-ZA" sz="3000" dirty="0" smtClean="0">
                <a:solidFill>
                  <a:srgbClr val="00B0F0"/>
                </a:solidFill>
              </a:rPr>
              <a:t>Renal</a:t>
            </a: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Urine output &gt; 1ml/kg/hr</a:t>
            </a:r>
          </a:p>
          <a:p>
            <a:pPr lvl="1"/>
            <a:r>
              <a:rPr lang="en-ZA" sz="3000" dirty="0" smtClean="0">
                <a:solidFill>
                  <a:srgbClr val="00B0F0"/>
                </a:solidFill>
              </a:rPr>
              <a:t>Mental status </a:t>
            </a:r>
            <a:endParaRPr lang="en-ZA" dirty="0" smtClean="0">
              <a:solidFill>
                <a:srgbClr val="00B0F0"/>
              </a:solidFill>
            </a:endParaRPr>
          </a:p>
          <a:p>
            <a:pPr lvl="3"/>
            <a:r>
              <a:rPr lang="en-ZA" sz="2600" dirty="0" smtClean="0">
                <a:solidFill>
                  <a:srgbClr val="66FFFF"/>
                </a:solidFill>
              </a:rPr>
              <a:t>AVPU</a:t>
            </a:r>
          </a:p>
          <a:p>
            <a:pPr lvl="2">
              <a:buFont typeface="Wingdings 2" pitchFamily="18" charset="2"/>
              <a:buNone/>
            </a:pPr>
            <a:endParaRPr lang="en-ZA" sz="2200" dirty="0" smtClean="0"/>
          </a:p>
          <a:p>
            <a:pPr lvl="2"/>
            <a:endParaRPr lang="en-GB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 bwMode="auto">
          <a:xfrm>
            <a:off x="914400" y="152400"/>
            <a:ext cx="7772400" cy="6858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3200" dirty="0" smtClean="0">
                <a:solidFill>
                  <a:srgbClr val="FFFF00"/>
                </a:solidFill>
              </a:rPr>
              <a:t>Therapeutic end-points</a:t>
            </a:r>
            <a:endParaRPr lang="en-GB" sz="3200" dirty="0" smtClean="0">
              <a:solidFill>
                <a:srgbClr val="FFFF00"/>
              </a:solidFill>
            </a:endParaRPr>
          </a:p>
        </p:txBody>
      </p:sp>
      <p:sp>
        <p:nvSpPr>
          <p:cNvPr id="115715" name="Rectangle 3"/>
          <p:cNvSpPr>
            <a:spLocks noGrp="1"/>
          </p:cNvSpPr>
          <p:nvPr>
            <p:ph idx="1"/>
          </p:nvPr>
        </p:nvSpPr>
        <p:spPr>
          <a:xfrm>
            <a:off x="685800" y="1219200"/>
            <a:ext cx="7848600" cy="4953000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en-ZA" sz="3200" dirty="0" smtClean="0">
                <a:solidFill>
                  <a:srgbClr val="00B0F0"/>
                </a:solidFill>
              </a:rPr>
              <a:t>With increasing resources and skills:</a:t>
            </a:r>
          </a:p>
          <a:p>
            <a:pPr lvl="2"/>
            <a:r>
              <a:rPr lang="en-ZA" sz="2800" dirty="0" smtClean="0">
                <a:solidFill>
                  <a:srgbClr val="FFFF00"/>
                </a:solidFill>
              </a:rPr>
              <a:t>CVP</a:t>
            </a:r>
            <a:r>
              <a:rPr lang="en-ZA" sz="2800" dirty="0" smtClean="0"/>
              <a:t> 10 - 12 mmH2O</a:t>
            </a:r>
          </a:p>
          <a:p>
            <a:pPr lvl="2"/>
            <a:r>
              <a:rPr lang="en-ZA" sz="2800" dirty="0" smtClean="0">
                <a:solidFill>
                  <a:srgbClr val="FFFF00"/>
                </a:solidFill>
              </a:rPr>
              <a:t>Perfusion pressure </a:t>
            </a:r>
            <a:r>
              <a:rPr lang="en-ZA" sz="2800" dirty="0" smtClean="0"/>
              <a:t>(MAP – CVP) &gt; 65mmHg</a:t>
            </a:r>
          </a:p>
          <a:p>
            <a:pPr lvl="2"/>
            <a:r>
              <a:rPr lang="en-ZA" sz="2800" dirty="0" smtClean="0"/>
              <a:t>SVO2 or </a:t>
            </a:r>
            <a:r>
              <a:rPr lang="en-ZA" sz="2800" dirty="0" smtClean="0">
                <a:solidFill>
                  <a:srgbClr val="FFFF00"/>
                </a:solidFill>
              </a:rPr>
              <a:t>ScVO2</a:t>
            </a:r>
            <a:r>
              <a:rPr lang="en-ZA" sz="2800" dirty="0" smtClean="0"/>
              <a:t> &gt; 70%</a:t>
            </a:r>
          </a:p>
          <a:p>
            <a:pPr lvl="2"/>
            <a:r>
              <a:rPr lang="en-ZA" sz="2800" dirty="0" smtClean="0">
                <a:solidFill>
                  <a:srgbClr val="FFFF00"/>
                </a:solidFill>
              </a:rPr>
              <a:t>Lactate</a:t>
            </a:r>
            <a:r>
              <a:rPr lang="en-ZA" sz="2800" dirty="0" smtClean="0"/>
              <a:t> &lt; 2 mmol/l</a:t>
            </a:r>
          </a:p>
          <a:p>
            <a:pPr lvl="2"/>
            <a:r>
              <a:rPr lang="en-ZA" sz="2800" dirty="0" smtClean="0"/>
              <a:t>Resolution of increased </a:t>
            </a:r>
            <a:r>
              <a:rPr lang="en-ZA" sz="2800" dirty="0" smtClean="0">
                <a:solidFill>
                  <a:srgbClr val="FFFF00"/>
                </a:solidFill>
              </a:rPr>
              <a:t>anion gap </a:t>
            </a:r>
            <a:r>
              <a:rPr lang="en-ZA" sz="2800" dirty="0" smtClean="0"/>
              <a:t>metabolic acidosis</a:t>
            </a:r>
          </a:p>
          <a:p>
            <a:pPr lvl="2"/>
            <a:r>
              <a:rPr lang="en-ZA" sz="2800" dirty="0" smtClean="0">
                <a:solidFill>
                  <a:srgbClr val="FFFF00"/>
                </a:solidFill>
              </a:rPr>
              <a:t>CI</a:t>
            </a:r>
            <a:r>
              <a:rPr lang="en-ZA" sz="2800" dirty="0" smtClean="0"/>
              <a:t> &gt; 3.3 and &lt; 6.0 l/min/m</a:t>
            </a:r>
            <a:r>
              <a:rPr lang="en-ZA" sz="2800" baseline="30000" dirty="0" smtClean="0"/>
              <a:t>2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41275" algn="ctr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2771" name="AutoShape 5"/>
          <p:cNvSpPr>
            <a:spLocks noChangeArrowheads="1"/>
          </p:cNvSpPr>
          <p:nvPr/>
        </p:nvSpPr>
        <p:spPr bwMode="auto">
          <a:xfrm rot="5400000">
            <a:off x="-2978943" y="2978943"/>
            <a:ext cx="6858000" cy="900113"/>
          </a:xfrm>
          <a:prstGeom prst="homePlate">
            <a:avLst>
              <a:gd name="adj" fmla="val 190476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r>
              <a:rPr lang="en-ZA" sz="2400">
                <a:solidFill>
                  <a:srgbClr val="FFFF00"/>
                </a:solidFill>
                <a:latin typeface="Corbel" pitchFamily="34" charset="0"/>
              </a:rPr>
              <a:t>PICU</a:t>
            </a:r>
            <a:endParaRPr lang="en-GB" sz="24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0" y="0"/>
            <a:ext cx="9001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solidFill>
                  <a:srgbClr val="FFFF00"/>
                </a:solidFill>
                <a:latin typeface="Arial Black" pitchFamily="34" charset="0"/>
              </a:rPr>
              <a:t>60 min</a:t>
            </a:r>
            <a:endParaRPr lang="en-GB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688" y="785813"/>
            <a:ext cx="1214437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7438" y="714375"/>
            <a:ext cx="2571750" cy="428625"/>
          </a:xfrm>
          <a:prstGeom prst="rect">
            <a:avLst/>
          </a:prstGeom>
          <a:noFill/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28813" y="2428875"/>
            <a:ext cx="714375" cy="357188"/>
          </a:xfrm>
          <a:prstGeom prst="rect">
            <a:avLst/>
          </a:prstGeom>
          <a:noFill/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714625" y="2714625"/>
            <a:ext cx="28575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57750" y="2714625"/>
            <a:ext cx="785813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00750" y="2714625"/>
            <a:ext cx="357188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00188" y="3500438"/>
            <a:ext cx="4429125" cy="357187"/>
          </a:xfrm>
          <a:prstGeom prst="rect">
            <a:avLst/>
          </a:prstGeom>
          <a:solidFill>
            <a:schemeClr val="accent6">
              <a:lumMod val="60000"/>
              <a:lumOff val="40000"/>
              <a:alpha val="16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00875" y="3571875"/>
            <a:ext cx="1143000" cy="285750"/>
          </a:xfrm>
          <a:prstGeom prst="rect">
            <a:avLst/>
          </a:prstGeom>
          <a:solidFill>
            <a:srgbClr val="FFFF00">
              <a:alpha val="19000"/>
            </a:srgbClr>
          </a:solidFill>
          <a:ln w="41275">
            <a:solidFill>
              <a:srgbClr val="FAC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57313" y="3857625"/>
            <a:ext cx="2000250" cy="357188"/>
          </a:xfrm>
          <a:prstGeom prst="rect">
            <a:avLst/>
          </a:prstGeom>
          <a:solidFill>
            <a:srgbClr val="FF0000">
              <a:alpha val="26000"/>
            </a:srgbClr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14813" y="3857625"/>
            <a:ext cx="1714500" cy="357188"/>
          </a:xfrm>
          <a:prstGeom prst="rect">
            <a:avLst/>
          </a:prstGeom>
          <a:solidFill>
            <a:srgbClr val="0000CC">
              <a:alpha val="20000"/>
            </a:srgbClr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29438" y="3857625"/>
            <a:ext cx="1714500" cy="357188"/>
          </a:xfrm>
          <a:prstGeom prst="rect">
            <a:avLst/>
          </a:prstGeom>
          <a:solidFill>
            <a:srgbClr val="008000">
              <a:alpha val="20000"/>
            </a:srgbClr>
          </a:solidFill>
          <a:ln w="412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000250" y="4500563"/>
            <a:ext cx="285750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43438" y="4500563"/>
            <a:ext cx="357187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858125" y="4500563"/>
            <a:ext cx="1071563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215188" y="4500563"/>
            <a:ext cx="285750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6375" y="4500563"/>
            <a:ext cx="857250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71750" y="4500563"/>
            <a:ext cx="857250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14813" y="6286500"/>
            <a:ext cx="85725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857750" y="5572125"/>
            <a:ext cx="114300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86625" y="6643688"/>
            <a:ext cx="1571625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15250" y="5572125"/>
            <a:ext cx="285750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928938" y="5643563"/>
            <a:ext cx="571500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43063" y="5643563"/>
            <a:ext cx="785812" cy="15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143500" y="6286500"/>
            <a:ext cx="785813" cy="158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1643063" y="5000625"/>
            <a:ext cx="1571625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429125" y="5000625"/>
            <a:ext cx="1500188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143750" y="5000625"/>
            <a:ext cx="1500188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000500" y="5643563"/>
            <a:ext cx="1643063" cy="3571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072313" y="6000750"/>
            <a:ext cx="1643062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781800" y="381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*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86800" y="3810000"/>
            <a:ext cx="4572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*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67000" y="1905000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*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29200" y="1905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*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19050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*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4400" y="56388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*</a:t>
            </a:r>
            <a:endParaRPr lang="en-US" sz="4800" dirty="0">
              <a:solidFill>
                <a:schemeClr val="accent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3600" y="3886200"/>
            <a:ext cx="45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</a:rPr>
              <a:t>*</a:t>
            </a:r>
            <a:endParaRPr lang="en-US" sz="4800" dirty="0">
              <a:solidFill>
                <a:schemeClr val="accent2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1143000" y="6324600"/>
            <a:ext cx="83820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2"/>
          <a:srcRect l="13799" t="75459"/>
          <a:stretch>
            <a:fillRect/>
          </a:stretch>
        </p:blipFill>
        <p:spPr bwMode="auto">
          <a:xfrm>
            <a:off x="0" y="0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785813"/>
            <a:ext cx="3929063" cy="428625"/>
          </a:xfrm>
          <a:prstGeom prst="rect">
            <a:avLst/>
          </a:prstGeom>
          <a:solidFill>
            <a:schemeClr val="accent6">
              <a:lumMod val="40000"/>
              <a:lumOff val="60000"/>
              <a:alpha val="3500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857875" y="1143000"/>
            <a:ext cx="1571625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72375" y="1143000"/>
            <a:ext cx="1214438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00375" y="1428750"/>
            <a:ext cx="2143125" cy="158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71938" y="1785938"/>
            <a:ext cx="1214437" cy="15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43250" y="1785938"/>
            <a:ext cx="571500" cy="15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43063" y="1785938"/>
            <a:ext cx="1428750" cy="15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71875" y="2500313"/>
            <a:ext cx="2357438" cy="15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29563" y="1785938"/>
            <a:ext cx="285750" cy="15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29313" y="1785938"/>
            <a:ext cx="1571625" cy="158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4375" y="1785938"/>
            <a:ext cx="714375" cy="1587"/>
          </a:xfrm>
          <a:prstGeom prst="lin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00500" y="1143000"/>
            <a:ext cx="1714500" cy="1588"/>
          </a:xfrm>
          <a:prstGeom prst="lin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71813" y="2500313"/>
            <a:ext cx="428625" cy="1587"/>
          </a:xfrm>
          <a:prstGeom prst="lin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571750" y="3286125"/>
            <a:ext cx="2928938" cy="357188"/>
          </a:xfrm>
          <a:prstGeom prst="rect">
            <a:avLst/>
          </a:prstGeom>
          <a:solidFill>
            <a:srgbClr val="FF0000">
              <a:alpha val="32000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4200" y="1143000"/>
            <a:ext cx="4876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</a:rPr>
              <a:t>*</a:t>
            </a:r>
            <a:endParaRPr lang="en-US" sz="4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Pictures\Adobe\Digital Camera Photos\Sony Erricson\DSC00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2">
                    <a:satMod val="200000"/>
                  </a:schemeClr>
                </a:solidFill>
              </a:rPr>
              <a:t>Neonates / Infants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066800"/>
            <a:ext cx="7772400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2800" dirty="0" smtClean="0">
                <a:solidFill>
                  <a:srgbClr val="FFFF00"/>
                </a:solidFill>
              </a:rPr>
              <a:t>high</a:t>
            </a:r>
            <a:r>
              <a:rPr lang="en-ZA" sz="2800" dirty="0" smtClean="0"/>
              <a:t> pulmonary vascular resistance</a:t>
            </a:r>
          </a:p>
          <a:p>
            <a:pPr>
              <a:lnSpc>
                <a:spcPct val="90000"/>
              </a:lnSpc>
            </a:pPr>
            <a:endParaRPr lang="en-ZA" sz="2800" dirty="0" smtClean="0"/>
          </a:p>
          <a:p>
            <a:pPr>
              <a:lnSpc>
                <a:spcPct val="90000"/>
              </a:lnSpc>
            </a:pPr>
            <a:r>
              <a:rPr lang="en-ZA" sz="2800" dirty="0" smtClean="0"/>
              <a:t>susceptibility to </a:t>
            </a:r>
            <a:r>
              <a:rPr lang="en-ZA" sz="2800" dirty="0" smtClean="0">
                <a:solidFill>
                  <a:srgbClr val="FFFF00"/>
                </a:solidFill>
              </a:rPr>
              <a:t>persistent pulmonary hypertension</a:t>
            </a:r>
          </a:p>
          <a:p>
            <a:pPr>
              <a:lnSpc>
                <a:spcPct val="90000"/>
              </a:lnSpc>
            </a:pPr>
            <a:endParaRPr lang="en-ZA" sz="2800" dirty="0" smtClean="0"/>
          </a:p>
          <a:p>
            <a:pPr>
              <a:lnSpc>
                <a:spcPct val="90000"/>
              </a:lnSpc>
            </a:pPr>
            <a:r>
              <a:rPr lang="en-ZA" sz="2800" dirty="0" smtClean="0"/>
              <a:t>possibility of extensive </a:t>
            </a:r>
            <a:r>
              <a:rPr lang="en-ZA" sz="2800" dirty="0" smtClean="0">
                <a:solidFill>
                  <a:srgbClr val="FFFF00"/>
                </a:solidFill>
              </a:rPr>
              <a:t>right to left shunts</a:t>
            </a:r>
          </a:p>
          <a:p>
            <a:pPr>
              <a:lnSpc>
                <a:spcPct val="90000"/>
              </a:lnSpc>
            </a:pPr>
            <a:endParaRPr lang="en-ZA" sz="2800" dirty="0" smtClean="0"/>
          </a:p>
          <a:p>
            <a:pPr>
              <a:lnSpc>
                <a:spcPct val="90000"/>
              </a:lnSpc>
            </a:pPr>
            <a:r>
              <a:rPr lang="en-ZA" sz="2800" dirty="0" smtClean="0"/>
              <a:t>dependence on </a:t>
            </a:r>
            <a:r>
              <a:rPr lang="en-ZA" sz="2800" dirty="0" smtClean="0">
                <a:solidFill>
                  <a:srgbClr val="FFFF00"/>
                </a:solidFill>
              </a:rPr>
              <a:t>glucose</a:t>
            </a:r>
            <a:r>
              <a:rPr lang="en-ZA" sz="2800" dirty="0" smtClean="0"/>
              <a:t> as energy source</a:t>
            </a:r>
          </a:p>
          <a:p>
            <a:pPr>
              <a:lnSpc>
                <a:spcPct val="90000"/>
              </a:lnSpc>
            </a:pPr>
            <a:endParaRPr lang="en-ZA" sz="2800" dirty="0" smtClean="0"/>
          </a:p>
          <a:p>
            <a:pPr>
              <a:lnSpc>
                <a:spcPct val="90000"/>
              </a:lnSpc>
            </a:pPr>
            <a:r>
              <a:rPr lang="en-ZA" sz="2800" dirty="0" smtClean="0"/>
              <a:t>neonatal heart has </a:t>
            </a:r>
            <a:r>
              <a:rPr lang="en-ZA" sz="2800" dirty="0" smtClean="0">
                <a:solidFill>
                  <a:srgbClr val="FFFF00"/>
                </a:solidFill>
              </a:rPr>
              <a:t>limited capacity</a:t>
            </a:r>
            <a:r>
              <a:rPr lang="en-ZA" sz="2800" dirty="0" smtClean="0"/>
              <a:t> to respond to </a:t>
            </a:r>
            <a:r>
              <a:rPr lang="en-ZA" sz="2800" dirty="0" smtClean="0">
                <a:solidFill>
                  <a:srgbClr val="FFFF00"/>
                </a:solidFill>
              </a:rPr>
              <a:t>increased load</a:t>
            </a:r>
            <a:endParaRPr lang="en-GB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5795962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2624137" cy="2528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3200">
                <a:solidFill>
                  <a:srgbClr val="FFFF00"/>
                </a:solidFill>
                <a:latin typeface="Corbel" pitchFamily="34" charset="0"/>
              </a:rPr>
              <a:t>Management </a:t>
            </a:r>
          </a:p>
          <a:p>
            <a:r>
              <a:rPr lang="en-ZA" sz="3200">
                <a:solidFill>
                  <a:srgbClr val="FFFF00"/>
                </a:solidFill>
                <a:latin typeface="Corbel" pitchFamily="34" charset="0"/>
              </a:rPr>
              <a:t>of</a:t>
            </a:r>
          </a:p>
          <a:p>
            <a:r>
              <a:rPr lang="en-ZA" sz="3200">
                <a:solidFill>
                  <a:srgbClr val="FFFF00"/>
                </a:solidFill>
                <a:latin typeface="Corbel" pitchFamily="34" charset="0"/>
              </a:rPr>
              <a:t> Neonatal</a:t>
            </a:r>
          </a:p>
          <a:p>
            <a:r>
              <a:rPr lang="en-ZA" sz="3200">
                <a:solidFill>
                  <a:srgbClr val="FFFF00"/>
                </a:solidFill>
                <a:latin typeface="Corbel" pitchFamily="34" charset="0"/>
              </a:rPr>
              <a:t> Septic</a:t>
            </a:r>
          </a:p>
          <a:p>
            <a:r>
              <a:rPr lang="en-ZA" sz="3200">
                <a:solidFill>
                  <a:srgbClr val="FFFF00"/>
                </a:solidFill>
                <a:latin typeface="Corbel" pitchFamily="34" charset="0"/>
              </a:rPr>
              <a:t> Shock</a:t>
            </a:r>
            <a:endParaRPr lang="en-GB" sz="3200">
              <a:solidFill>
                <a:srgbClr val="FFFF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r="19255" b="69954"/>
          <a:stretch>
            <a:fillRect/>
          </a:stretch>
        </p:blipFill>
        <p:spPr bwMode="auto">
          <a:xfrm>
            <a:off x="0" y="428625"/>
            <a:ext cx="9144000" cy="4027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15" name="Line 6"/>
          <p:cNvSpPr>
            <a:spLocks noChangeShapeType="1"/>
          </p:cNvSpPr>
          <p:nvPr/>
        </p:nvSpPr>
        <p:spPr bwMode="auto">
          <a:xfrm>
            <a:off x="6286500" y="4000500"/>
            <a:ext cx="8651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4643438" y="4286250"/>
            <a:ext cx="10810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Line 9"/>
          <p:cNvSpPr>
            <a:spLocks noChangeShapeType="1"/>
          </p:cNvSpPr>
          <p:nvPr/>
        </p:nvSpPr>
        <p:spPr bwMode="auto">
          <a:xfrm>
            <a:off x="3714750" y="2928938"/>
            <a:ext cx="12954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AutoShape 10"/>
          <p:cNvSpPr>
            <a:spLocks noChangeArrowheads="1"/>
          </p:cNvSpPr>
          <p:nvPr/>
        </p:nvSpPr>
        <p:spPr bwMode="auto">
          <a:xfrm>
            <a:off x="1828800" y="160020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8919" name="AutoShape 11"/>
          <p:cNvSpPr>
            <a:spLocks noChangeArrowheads="1"/>
          </p:cNvSpPr>
          <p:nvPr/>
        </p:nvSpPr>
        <p:spPr bwMode="auto">
          <a:xfrm>
            <a:off x="1905000" y="274320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8920" name="AutoShape 12"/>
          <p:cNvSpPr>
            <a:spLocks noChangeArrowheads="1"/>
          </p:cNvSpPr>
          <p:nvPr/>
        </p:nvSpPr>
        <p:spPr bwMode="auto">
          <a:xfrm>
            <a:off x="1905000" y="3810000"/>
            <a:ext cx="936625" cy="215900"/>
          </a:xfrm>
          <a:prstGeom prst="rightArrow">
            <a:avLst>
              <a:gd name="adj1" fmla="val 50000"/>
              <a:gd name="adj2" fmla="val 108456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8921" name="Rectangle 13"/>
          <p:cNvSpPr>
            <a:spLocks noChangeArrowheads="1"/>
          </p:cNvSpPr>
          <p:nvPr/>
        </p:nvSpPr>
        <p:spPr bwMode="auto">
          <a:xfrm>
            <a:off x="7524750" y="785813"/>
            <a:ext cx="1619250" cy="287337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8922" name="Text Box 14"/>
          <p:cNvSpPr txBox="1">
            <a:spLocks noChangeArrowheads="1"/>
          </p:cNvSpPr>
          <p:nvPr/>
        </p:nvSpPr>
        <p:spPr bwMode="auto">
          <a:xfrm>
            <a:off x="285750" y="4549775"/>
            <a:ext cx="8715375" cy="230822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lang="en-ZA" sz="2400" b="1">
                <a:solidFill>
                  <a:schemeClr val="bg1"/>
                </a:solidFill>
                <a:latin typeface="Corbel" pitchFamily="34" charset="0"/>
              </a:rPr>
              <a:t>Neonates / Infants</a:t>
            </a:r>
            <a:r>
              <a:rPr lang="en-ZA" sz="2400" b="1">
                <a:latin typeface="Corbel" pitchFamily="34" charset="0"/>
              </a:rPr>
              <a:t>:</a:t>
            </a:r>
          </a:p>
          <a:p>
            <a:pPr marL="228600" indent="-228600">
              <a:buFontTx/>
              <a:buAutoNum type="arabicPeriod"/>
            </a:pPr>
            <a:r>
              <a:rPr lang="en-ZA" sz="2400" b="1">
                <a:solidFill>
                  <a:srgbClr val="008000"/>
                </a:solidFill>
                <a:latin typeface="Corbel" pitchFamily="34" charset="0"/>
              </a:rPr>
              <a:t>Hearts do not cope well with overdistension</a:t>
            </a:r>
          </a:p>
          <a:p>
            <a:pPr marL="228600" indent="-228600">
              <a:buFontTx/>
              <a:buAutoNum type="arabicPeriod"/>
            </a:pPr>
            <a:r>
              <a:rPr lang="en-ZA" sz="2400" b="1">
                <a:solidFill>
                  <a:srgbClr val="0000FF"/>
                </a:solidFill>
                <a:latin typeface="Corbel" pitchFamily="34" charset="0"/>
              </a:rPr>
              <a:t>Pulmonary arterial hypertrophy / hyperresponsiveness (PPHN) with foetal circulation </a:t>
            </a:r>
            <a:r>
              <a:rPr lang="en-ZA" sz="2400" b="1">
                <a:solidFill>
                  <a:schemeClr val="bg1"/>
                </a:solidFill>
                <a:latin typeface="Corbel" pitchFamily="34" charset="0"/>
              </a:rPr>
              <a:t>or</a:t>
            </a:r>
            <a:r>
              <a:rPr lang="en-ZA" sz="2400" b="1">
                <a:solidFill>
                  <a:srgbClr val="0000FF"/>
                </a:solidFill>
                <a:latin typeface="Corbel" pitchFamily="34" charset="0"/>
              </a:rPr>
              <a:t> duct-dependent lesions</a:t>
            </a:r>
          </a:p>
          <a:p>
            <a:pPr marL="228600" indent="-228600">
              <a:buFontTx/>
              <a:buAutoNum type="arabicPeriod"/>
            </a:pPr>
            <a:r>
              <a:rPr lang="en-ZA" sz="2400" b="1">
                <a:solidFill>
                  <a:srgbClr val="FF3300"/>
                </a:solidFill>
                <a:latin typeface="Corbel" pitchFamily="34" charset="0"/>
              </a:rPr>
              <a:t>Age-dependent responsiveness of myocardium to dopamine</a:t>
            </a:r>
            <a:endParaRPr lang="en-GB" sz="2400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38923" name="TextBox 11"/>
          <p:cNvSpPr txBox="1">
            <a:spLocks noChangeArrowheads="1"/>
          </p:cNvSpPr>
          <p:nvPr/>
        </p:nvSpPr>
        <p:spPr bwMode="auto">
          <a:xfrm>
            <a:off x="2438400" y="0"/>
            <a:ext cx="4500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orbel" pitchFamily="34" charset="0"/>
              </a:rPr>
              <a:t>Neonatal Septic Shock</a:t>
            </a:r>
          </a:p>
        </p:txBody>
      </p:sp>
      <p:sp>
        <p:nvSpPr>
          <p:cNvPr id="38924" name="Line 6"/>
          <p:cNvSpPr>
            <a:spLocks noChangeShapeType="1"/>
          </p:cNvSpPr>
          <p:nvPr/>
        </p:nvSpPr>
        <p:spPr bwMode="auto">
          <a:xfrm>
            <a:off x="7000875" y="1857375"/>
            <a:ext cx="865188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t="30046" b="21622"/>
          <a:stretch>
            <a:fillRect/>
          </a:stretch>
        </p:blipFill>
        <p:spPr bwMode="auto">
          <a:xfrm>
            <a:off x="0" y="457200"/>
            <a:ext cx="9144000" cy="5734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39" name="Line 5"/>
          <p:cNvSpPr>
            <a:spLocks noChangeShapeType="1"/>
          </p:cNvSpPr>
          <p:nvPr/>
        </p:nvSpPr>
        <p:spPr bwMode="auto">
          <a:xfrm>
            <a:off x="1908175" y="29972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571625" y="1071563"/>
            <a:ext cx="3384550" cy="2159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2571750" y="2071688"/>
            <a:ext cx="2447925" cy="217487"/>
          </a:xfrm>
          <a:prstGeom prst="rect">
            <a:avLst/>
          </a:prstGeom>
          <a:solidFill>
            <a:srgbClr val="FFFF00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7143750" y="3500438"/>
            <a:ext cx="1079500" cy="217487"/>
          </a:xfrm>
          <a:prstGeom prst="rect">
            <a:avLst/>
          </a:prstGeom>
          <a:solidFill>
            <a:srgbClr val="00FF00">
              <a:alpha val="2196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9943" name="Rectangle 9"/>
          <p:cNvSpPr>
            <a:spLocks noChangeArrowheads="1"/>
          </p:cNvSpPr>
          <p:nvPr/>
        </p:nvSpPr>
        <p:spPr bwMode="auto">
          <a:xfrm>
            <a:off x="4572000" y="3505200"/>
            <a:ext cx="863600" cy="215900"/>
          </a:xfrm>
          <a:prstGeom prst="rect">
            <a:avLst/>
          </a:prstGeom>
          <a:solidFill>
            <a:srgbClr val="00FFFF">
              <a:alpha val="2117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1905000" y="3505200"/>
            <a:ext cx="936625" cy="215900"/>
          </a:xfrm>
          <a:prstGeom prst="rect">
            <a:avLst/>
          </a:prstGeom>
          <a:solidFill>
            <a:srgbClr val="00FFFF">
              <a:alpha val="2588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orbel" pitchFamily="34" charset="0"/>
            </a:endParaRPr>
          </a:p>
        </p:txBody>
      </p:sp>
      <p:sp>
        <p:nvSpPr>
          <p:cNvPr id="39945" name="Line 11"/>
          <p:cNvSpPr>
            <a:spLocks noChangeShapeType="1"/>
          </p:cNvSpPr>
          <p:nvPr/>
        </p:nvSpPr>
        <p:spPr bwMode="auto">
          <a:xfrm>
            <a:off x="5072063" y="4214813"/>
            <a:ext cx="12239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2"/>
          <p:cNvSpPr>
            <a:spLocks noChangeShapeType="1"/>
          </p:cNvSpPr>
          <p:nvPr/>
        </p:nvSpPr>
        <p:spPr bwMode="auto">
          <a:xfrm>
            <a:off x="5181600" y="5486400"/>
            <a:ext cx="7921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5143500" y="5286375"/>
            <a:ext cx="936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Line 14"/>
          <p:cNvSpPr>
            <a:spLocks noChangeShapeType="1"/>
          </p:cNvSpPr>
          <p:nvPr/>
        </p:nvSpPr>
        <p:spPr bwMode="auto">
          <a:xfrm>
            <a:off x="2357438" y="5286375"/>
            <a:ext cx="7921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9" name="Line 15"/>
          <p:cNvSpPr>
            <a:spLocks noChangeShapeType="1"/>
          </p:cNvSpPr>
          <p:nvPr/>
        </p:nvSpPr>
        <p:spPr bwMode="auto">
          <a:xfrm>
            <a:off x="7772400" y="4191000"/>
            <a:ext cx="11525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6"/>
          <p:cNvSpPr>
            <a:spLocks noChangeShapeType="1"/>
          </p:cNvSpPr>
          <p:nvPr/>
        </p:nvSpPr>
        <p:spPr bwMode="auto">
          <a:xfrm>
            <a:off x="7086600" y="4191000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Line 18"/>
          <p:cNvSpPr>
            <a:spLocks noChangeShapeType="1"/>
          </p:cNvSpPr>
          <p:nvPr/>
        </p:nvSpPr>
        <p:spPr bwMode="auto">
          <a:xfrm>
            <a:off x="1524000" y="3962400"/>
            <a:ext cx="57626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2" name="Line 19"/>
          <p:cNvSpPr>
            <a:spLocks noChangeShapeType="1"/>
          </p:cNvSpPr>
          <p:nvPr/>
        </p:nvSpPr>
        <p:spPr bwMode="auto">
          <a:xfrm>
            <a:off x="5715000" y="1285875"/>
            <a:ext cx="79216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Line 20"/>
          <p:cNvSpPr>
            <a:spLocks noChangeShapeType="1"/>
          </p:cNvSpPr>
          <p:nvPr/>
        </p:nvSpPr>
        <p:spPr bwMode="auto">
          <a:xfrm>
            <a:off x="2209800" y="5715000"/>
            <a:ext cx="11525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Line 21"/>
          <p:cNvSpPr>
            <a:spLocks noChangeShapeType="1"/>
          </p:cNvSpPr>
          <p:nvPr/>
        </p:nvSpPr>
        <p:spPr bwMode="auto">
          <a:xfrm>
            <a:off x="7143750" y="3929063"/>
            <a:ext cx="2873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Line 22"/>
          <p:cNvSpPr>
            <a:spLocks noChangeShapeType="1"/>
          </p:cNvSpPr>
          <p:nvPr/>
        </p:nvSpPr>
        <p:spPr bwMode="auto">
          <a:xfrm>
            <a:off x="4343400" y="3962400"/>
            <a:ext cx="28733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6" name="Line 23"/>
          <p:cNvSpPr>
            <a:spLocks noChangeShapeType="1"/>
          </p:cNvSpPr>
          <p:nvPr/>
        </p:nvSpPr>
        <p:spPr bwMode="auto">
          <a:xfrm>
            <a:off x="2357438" y="4214813"/>
            <a:ext cx="1295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Text Box 25"/>
          <p:cNvSpPr txBox="1">
            <a:spLocks noChangeArrowheads="1"/>
          </p:cNvSpPr>
          <p:nvPr/>
        </p:nvSpPr>
        <p:spPr bwMode="auto">
          <a:xfrm>
            <a:off x="1428750" y="6215063"/>
            <a:ext cx="21605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000" b="1" dirty="0">
                <a:solidFill>
                  <a:srgbClr val="FFFF00"/>
                </a:solidFill>
                <a:latin typeface="Corbel" pitchFamily="34" charset="0"/>
              </a:rPr>
              <a:t>LV </a:t>
            </a:r>
            <a:r>
              <a:rPr lang="en-ZA" sz="2400" b="1" dirty="0">
                <a:solidFill>
                  <a:srgbClr val="FFFF00"/>
                </a:solidFill>
                <a:latin typeface="Corbel" pitchFamily="34" charset="0"/>
              </a:rPr>
              <a:t>Failure</a:t>
            </a:r>
            <a:endParaRPr lang="en-GB" sz="24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4000500" y="6286500"/>
            <a:ext cx="25209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000" b="1" dirty="0">
                <a:solidFill>
                  <a:srgbClr val="FFFF00"/>
                </a:solidFill>
                <a:latin typeface="Corbel" pitchFamily="34" charset="0"/>
              </a:rPr>
              <a:t>RV Failure / PPHN</a:t>
            </a:r>
            <a:endParaRPr lang="en-GB" sz="20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9959" name="Text Box 27"/>
          <p:cNvSpPr txBox="1">
            <a:spLocks noChangeArrowheads="1"/>
          </p:cNvSpPr>
          <p:nvPr/>
        </p:nvSpPr>
        <p:spPr bwMode="auto">
          <a:xfrm>
            <a:off x="6786563" y="6216650"/>
            <a:ext cx="20161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2000" b="1" dirty="0">
                <a:solidFill>
                  <a:srgbClr val="FFFF00"/>
                </a:solidFill>
                <a:latin typeface="Corbel" pitchFamily="34" charset="0"/>
              </a:rPr>
              <a:t>Peripheral Vasodilatation</a:t>
            </a:r>
            <a:endParaRPr lang="en-GB" sz="20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39960" name="TextBox 24"/>
          <p:cNvSpPr txBox="1">
            <a:spLocks noChangeArrowheads="1"/>
          </p:cNvSpPr>
          <p:nvPr/>
        </p:nvSpPr>
        <p:spPr bwMode="auto">
          <a:xfrm>
            <a:off x="2428875" y="0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rbel" pitchFamily="34" charset="0"/>
              </a:rPr>
              <a:t>Neonatal Septic Shock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267200" y="5562600"/>
            <a:ext cx="1981200" cy="457200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-533400" y="385763"/>
          <a:ext cx="9677400" cy="6261100"/>
        </p:xfrm>
        <a:graphic>
          <a:graphicData uri="http://schemas.openxmlformats.org/presentationml/2006/ole">
            <p:oleObj spid="_x0000_s1026" name="Chart" r:id="rId4" imgW="6381649" imgH="4229100" progId="MSGraph.Chart.8">
              <p:embed followColorScheme="full"/>
            </p:oleObj>
          </a:graphicData>
        </a:graphic>
      </p:graphicFrame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4495800" y="6097588"/>
            <a:ext cx="427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b="1" i="1">
                <a:latin typeface="Times New Roman" pitchFamily="18" charset="0"/>
              </a:rPr>
              <a:t>Lancet </a:t>
            </a:r>
            <a:r>
              <a:rPr lang="en-GB" sz="2400" b="1">
                <a:latin typeface="Times New Roman" pitchFamily="18" charset="0"/>
              </a:rPr>
              <a:t>2005; 365: 1147–52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441325" y="204788"/>
            <a:ext cx="8261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800">
                <a:solidFill>
                  <a:srgbClr val="FFFF00"/>
                </a:solidFill>
                <a:latin typeface="Times New Roman" pitchFamily="18" charset="0"/>
              </a:rPr>
              <a:t>Causes of death in under 5’s in sub-Saharan Africa </a:t>
            </a:r>
            <a:br>
              <a:rPr lang="en-GB" sz="280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2800">
                <a:solidFill>
                  <a:srgbClr val="FFFF00"/>
                </a:solidFill>
                <a:latin typeface="Times New Roman" pitchFamily="18" charset="0"/>
              </a:rPr>
              <a:t>(excluding neonates)</a:t>
            </a:r>
            <a:endParaRPr 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14900" t="78357"/>
          <a:stretch>
            <a:fillRect/>
          </a:stretch>
        </p:blipFill>
        <p:spPr bwMode="auto">
          <a:xfrm>
            <a:off x="0" y="1071563"/>
            <a:ext cx="9144000" cy="3357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143000" y="1928813"/>
            <a:ext cx="1727200" cy="360362"/>
          </a:xfrm>
          <a:prstGeom prst="rect">
            <a:avLst/>
          </a:prstGeom>
          <a:solidFill>
            <a:srgbClr val="FFFF00">
              <a:alpha val="2901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1357313" y="2500313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7"/>
          <p:cNvSpPr>
            <a:spLocks noChangeShapeType="1"/>
          </p:cNvSpPr>
          <p:nvPr/>
        </p:nvSpPr>
        <p:spPr bwMode="auto">
          <a:xfrm>
            <a:off x="6072188" y="2500313"/>
            <a:ext cx="2016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Rectangle 8"/>
          <p:cNvSpPr>
            <a:spLocks noChangeArrowheads="1"/>
          </p:cNvSpPr>
          <p:nvPr/>
        </p:nvSpPr>
        <p:spPr bwMode="auto">
          <a:xfrm>
            <a:off x="3357563" y="3929063"/>
            <a:ext cx="1655762" cy="431800"/>
          </a:xfrm>
          <a:prstGeom prst="rect">
            <a:avLst/>
          </a:prstGeom>
          <a:solidFill>
            <a:srgbClr val="FF00FF">
              <a:alpha val="18039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4643438" y="2857500"/>
            <a:ext cx="10795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TextBox 7"/>
          <p:cNvSpPr txBox="1">
            <a:spLocks noChangeArrowheads="1"/>
          </p:cNvSpPr>
          <p:nvPr/>
        </p:nvSpPr>
        <p:spPr bwMode="auto">
          <a:xfrm>
            <a:off x="2428875" y="0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orbel" pitchFamily="34" charset="0"/>
              </a:rPr>
              <a:t>Neonatal Septic Shock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D:\Pictures\Ahrens Gallery\Hospital\snap0042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838200" y="2057400"/>
            <a:ext cx="2881313" cy="1327150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600" dirty="0">
                <a:solidFill>
                  <a:srgbClr val="FFFF00"/>
                </a:solidFill>
                <a:latin typeface="Corbel" pitchFamily="34" charset="0"/>
              </a:rPr>
              <a:t>Sao Paolo</a:t>
            </a:r>
            <a:r>
              <a:rPr lang="en-ZA" sz="1600" dirty="0">
                <a:latin typeface="Corbel" pitchFamily="34" charset="0"/>
              </a:rPr>
              <a:t>: mortality reduced from </a:t>
            </a:r>
            <a:r>
              <a:rPr lang="en-ZA" sz="1600" dirty="0">
                <a:solidFill>
                  <a:srgbClr val="CCFF33"/>
                </a:solidFill>
                <a:latin typeface="Corbel" pitchFamily="34" charset="0"/>
              </a:rPr>
              <a:t>40% to 12%</a:t>
            </a:r>
            <a:r>
              <a:rPr lang="en-ZA" sz="1600" dirty="0">
                <a:latin typeface="Corbel" pitchFamily="34" charset="0"/>
              </a:rPr>
              <a:t> in septic shock with </a:t>
            </a:r>
            <a:r>
              <a:rPr lang="en-ZA" sz="1600" dirty="0">
                <a:solidFill>
                  <a:srgbClr val="CCFF33"/>
                </a:solidFill>
                <a:latin typeface="Corbel" pitchFamily="34" charset="0"/>
              </a:rPr>
              <a:t>ScvO2 guided to 70%</a:t>
            </a:r>
            <a:r>
              <a:rPr lang="en-ZA" sz="1600" dirty="0">
                <a:latin typeface="Corbel" pitchFamily="34" charset="0"/>
              </a:rPr>
              <a:t> using fluids, inotropes, </a:t>
            </a:r>
            <a:r>
              <a:rPr lang="en-ZA" sz="1600" dirty="0" err="1">
                <a:latin typeface="Corbel" pitchFamily="34" charset="0"/>
              </a:rPr>
              <a:t>pRBC</a:t>
            </a:r>
            <a:endParaRPr lang="en-GB" sz="1600" dirty="0">
              <a:latin typeface="Corbe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609600"/>
            <a:ext cx="6911975" cy="6248400"/>
            <a:chOff x="1248" y="249"/>
            <a:chExt cx="4176" cy="3591"/>
          </a:xfrm>
        </p:grpSpPr>
        <p:sp>
          <p:nvSpPr>
            <p:cNvPr id="44043" name="Pyr1"/>
            <p:cNvSpPr>
              <a:spLocks noEditPoints="1" noChangeArrowheads="1"/>
            </p:cNvSpPr>
            <p:nvPr/>
          </p:nvSpPr>
          <p:spPr bwMode="auto">
            <a:xfrm>
              <a:off x="2905" y="249"/>
              <a:ext cx="936" cy="7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600"/>
                </a:gs>
                <a:gs pos="100000">
                  <a:srgbClr val="FFF4ED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 sz="1000">
                <a:latin typeface="Corbel" pitchFamily="34" charset="0"/>
              </a:endParaRPr>
            </a:p>
          </p:txBody>
        </p:sp>
        <p:sp>
          <p:nvSpPr>
            <p:cNvPr id="44044" name="Pyr2"/>
            <p:cNvSpPr>
              <a:spLocks noEditPoints="1" noChangeArrowheads="1"/>
            </p:cNvSpPr>
            <p:nvPr/>
          </p:nvSpPr>
          <p:spPr bwMode="auto">
            <a:xfrm>
              <a:off x="2353" y="1037"/>
              <a:ext cx="2015" cy="936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FFFFE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ZA" sz="2400" b="1">
                  <a:solidFill>
                    <a:schemeClr val="bg1"/>
                  </a:solidFill>
                  <a:latin typeface="Corbel" pitchFamily="34" charset="0"/>
                </a:rPr>
                <a:t>C </a:t>
              </a:r>
            </a:p>
            <a:p>
              <a:r>
                <a:rPr lang="en-ZA" sz="1400" b="1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r>
                <a:rPr lang="en-ZA" sz="1400" b="1" baseline="30000">
                  <a:solidFill>
                    <a:schemeClr val="bg1"/>
                  </a:solidFill>
                  <a:latin typeface="Corbel" pitchFamily="34" charset="0"/>
                </a:rPr>
                <a:t>st</a:t>
              </a:r>
              <a:r>
                <a:rPr lang="en-ZA" sz="1400" b="1">
                  <a:solidFill>
                    <a:schemeClr val="bg1"/>
                  </a:solidFill>
                  <a:latin typeface="Corbel" pitchFamily="34" charset="0"/>
                </a:rPr>
                <a:t> hour </a:t>
              </a:r>
              <a:r>
                <a:rPr lang="en-ZA" sz="1400" b="1">
                  <a:solidFill>
                    <a:schemeClr val="accent2"/>
                  </a:solidFill>
                  <a:latin typeface="Corbel" pitchFamily="34" charset="0"/>
                </a:rPr>
                <a:t>Antibiotics</a:t>
              </a:r>
            </a:p>
            <a:p>
              <a:r>
                <a:rPr lang="en-ZA" sz="1400" b="1">
                  <a:solidFill>
                    <a:schemeClr val="accent2"/>
                  </a:solidFill>
                  <a:latin typeface="Corbel" pitchFamily="34" charset="0"/>
                </a:rPr>
                <a:t>Fluid</a:t>
              </a:r>
              <a:r>
                <a:rPr lang="en-ZA" sz="1400" b="1">
                  <a:solidFill>
                    <a:schemeClr val="bg1"/>
                  </a:solidFill>
                  <a:latin typeface="Corbel" pitchFamily="34" charset="0"/>
                </a:rPr>
                <a:t> Resuscitation</a:t>
              </a:r>
            </a:p>
            <a:p>
              <a:r>
                <a:rPr lang="en-ZA" sz="1400" b="1">
                  <a:solidFill>
                    <a:schemeClr val="accent2"/>
                  </a:solidFill>
                  <a:latin typeface="Corbel" pitchFamily="34" charset="0"/>
                </a:rPr>
                <a:t>Inotrope</a:t>
              </a:r>
              <a:r>
                <a:rPr lang="en-ZA" sz="1400" b="1">
                  <a:solidFill>
                    <a:schemeClr val="bg1"/>
                  </a:solidFill>
                  <a:latin typeface="Corbel" pitchFamily="34" charset="0"/>
                </a:rPr>
                <a:t> Infusion</a:t>
              </a:r>
            </a:p>
            <a:p>
              <a:r>
                <a:rPr lang="en-ZA" sz="1400" b="1">
                  <a:solidFill>
                    <a:schemeClr val="accent2"/>
                  </a:solidFill>
                  <a:latin typeface="Corbel" pitchFamily="34" charset="0"/>
                </a:rPr>
                <a:t>Mechanical Ventilation</a:t>
              </a:r>
            </a:p>
            <a:p>
              <a:r>
                <a:rPr lang="en-ZA" sz="1400" b="1">
                  <a:solidFill>
                    <a:schemeClr val="bg1"/>
                  </a:solidFill>
                  <a:latin typeface="Corbel" pitchFamily="34" charset="0"/>
                </a:rPr>
                <a:t>Available at All (PICU)</a:t>
              </a:r>
              <a:endParaRPr lang="en-GB" sz="1400" b="1">
                <a:latin typeface="Corbel" pitchFamily="34" charset="0"/>
              </a:endParaRPr>
            </a:p>
          </p:txBody>
        </p:sp>
        <p:sp>
          <p:nvSpPr>
            <p:cNvPr id="44045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2 w 21600"/>
                <a:gd name="T1" fmla="*/ 0 h 21600"/>
                <a:gd name="T2" fmla="*/ 7 w 21600"/>
                <a:gd name="T3" fmla="*/ 0 h 21600"/>
                <a:gd name="T4" fmla="*/ 9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gradFill rotWithShape="1">
              <a:gsLst>
                <a:gs pos="0">
                  <a:srgbClr val="FF99CC"/>
                </a:gs>
                <a:gs pos="100000">
                  <a:srgbClr val="FFEDF6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ZA" sz="2400" b="1" dirty="0">
                  <a:solidFill>
                    <a:schemeClr val="bg1"/>
                  </a:solidFill>
                  <a:latin typeface="Corbel" pitchFamily="34" charset="0"/>
                </a:rPr>
                <a:t>B	</a:t>
              </a:r>
              <a:r>
                <a:rPr lang="en-ZA" sz="1600" b="1" dirty="0">
                  <a:solidFill>
                    <a:schemeClr val="bg1"/>
                  </a:solidFill>
                  <a:latin typeface="Corbel" pitchFamily="34" charset="0"/>
                </a:rPr>
                <a:t>1</a:t>
              </a:r>
              <a:r>
                <a:rPr lang="en-ZA" sz="1600" b="1" baseline="30000" dirty="0">
                  <a:solidFill>
                    <a:schemeClr val="bg1"/>
                  </a:solidFill>
                  <a:latin typeface="Corbel" pitchFamily="34" charset="0"/>
                </a:rPr>
                <a:t>st</a:t>
              </a:r>
              <a:r>
                <a:rPr lang="en-ZA" sz="1600" b="1" dirty="0">
                  <a:solidFill>
                    <a:schemeClr val="bg1"/>
                  </a:solidFill>
                  <a:latin typeface="Corbel" pitchFamily="34" charset="0"/>
                </a:rPr>
                <a:t> hour </a:t>
              </a:r>
              <a:r>
                <a:rPr lang="en-ZA" sz="1600" b="1" dirty="0">
                  <a:solidFill>
                    <a:srgbClr val="0000FF"/>
                  </a:solidFill>
                  <a:latin typeface="Corbel" pitchFamily="34" charset="0"/>
                </a:rPr>
                <a:t>IV fluids</a:t>
              </a:r>
              <a:r>
                <a:rPr lang="en-ZA" sz="1600" b="1" dirty="0">
                  <a:solidFill>
                    <a:schemeClr val="bg1"/>
                  </a:solidFill>
                  <a:latin typeface="Corbel" pitchFamily="34" charset="0"/>
                </a:rPr>
                <a:t> 	and </a:t>
              </a:r>
              <a:r>
                <a:rPr lang="en-ZA" sz="1600" b="1" dirty="0">
                  <a:solidFill>
                    <a:srgbClr val="0000FF"/>
                  </a:solidFill>
                  <a:latin typeface="Corbel" pitchFamily="34" charset="0"/>
                </a:rPr>
                <a:t>Antibiotics</a:t>
              </a:r>
            </a:p>
            <a:p>
              <a:r>
                <a:rPr lang="en-ZA" sz="1600" b="1" dirty="0">
                  <a:solidFill>
                    <a:srgbClr val="0000FF"/>
                  </a:solidFill>
                  <a:latin typeface="Corbel" pitchFamily="34" charset="0"/>
                </a:rPr>
                <a:t>	Oxygen</a:t>
              </a:r>
              <a:r>
                <a:rPr lang="en-ZA" sz="1600" b="1" dirty="0">
                  <a:solidFill>
                    <a:schemeClr val="bg1"/>
                  </a:solidFill>
                  <a:latin typeface="Corbel" pitchFamily="34" charset="0"/>
                </a:rPr>
                <a:t> / </a:t>
              </a:r>
              <a:r>
                <a:rPr lang="en-ZA" sz="1600" b="1" dirty="0" err="1">
                  <a:solidFill>
                    <a:srgbClr val="0000FF"/>
                  </a:solidFill>
                  <a:latin typeface="Corbel" pitchFamily="34" charset="0"/>
                </a:rPr>
                <a:t>nCPAP</a:t>
              </a:r>
              <a:endParaRPr lang="en-ZA" sz="1600" b="1" dirty="0">
                <a:solidFill>
                  <a:srgbClr val="0000FF"/>
                </a:solidFill>
                <a:latin typeface="Corbel" pitchFamily="34" charset="0"/>
              </a:endParaRPr>
            </a:p>
            <a:p>
              <a:r>
                <a:rPr lang="en-ZA" sz="1600" b="1" dirty="0">
                  <a:solidFill>
                    <a:schemeClr val="bg1"/>
                  </a:solidFill>
                  <a:latin typeface="Corbel" pitchFamily="34" charset="0"/>
                </a:rPr>
                <a:t>	</a:t>
              </a:r>
              <a:r>
                <a:rPr lang="en-ZA" sz="1600" b="1" dirty="0">
                  <a:solidFill>
                    <a:srgbClr val="FE4526"/>
                  </a:solidFill>
                  <a:latin typeface="Corbel" pitchFamily="34" charset="0"/>
                </a:rPr>
                <a:t>Emergency </a:t>
              </a:r>
              <a:r>
                <a:rPr lang="en-ZA" sz="1600" b="1" dirty="0" smtClean="0">
                  <a:solidFill>
                    <a:srgbClr val="FE4526"/>
                  </a:solidFill>
                  <a:latin typeface="Corbel" pitchFamily="34" charset="0"/>
                </a:rPr>
                <a:t>	Clinics</a:t>
              </a:r>
              <a:endParaRPr lang="en-GB" sz="1600" b="1" dirty="0">
                <a:solidFill>
                  <a:srgbClr val="FE4526"/>
                </a:solidFill>
                <a:latin typeface="Corbel" pitchFamily="34" charset="0"/>
              </a:endParaRPr>
            </a:p>
          </p:txBody>
        </p:sp>
        <p:sp>
          <p:nvSpPr>
            <p:cNvPr id="44046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4 w 21600"/>
                <a:gd name="T1" fmla="*/ 0 h 21600"/>
                <a:gd name="T2" fmla="*/ 26 w 21600"/>
                <a:gd name="T3" fmla="*/ 0 h 21600"/>
                <a:gd name="T4" fmla="*/ 3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gradFill rotWithShape="1">
              <a:gsLst>
                <a:gs pos="0">
                  <a:srgbClr val="CCFFFF"/>
                </a:gs>
                <a:gs pos="100000">
                  <a:srgbClr val="E1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ZA" b="1">
                  <a:latin typeface="Corbel" pitchFamily="34" charset="0"/>
                </a:rPr>
                <a:t>    </a:t>
              </a:r>
              <a:r>
                <a:rPr lang="en-ZA" sz="2400" b="1">
                  <a:latin typeface="Corbel" pitchFamily="34" charset="0"/>
                </a:rPr>
                <a:t> </a:t>
              </a:r>
              <a:r>
                <a:rPr lang="en-ZA" sz="2400" b="1">
                  <a:solidFill>
                    <a:schemeClr val="bg1"/>
                  </a:solidFill>
                  <a:latin typeface="Corbel" pitchFamily="34" charset="0"/>
                </a:rPr>
                <a:t>A</a:t>
              </a:r>
              <a:r>
                <a:rPr lang="en-ZA" sz="2000" b="1">
                  <a:solidFill>
                    <a:schemeClr val="bg1"/>
                  </a:solidFill>
                  <a:latin typeface="Corbel" pitchFamily="34" charset="0"/>
                </a:rPr>
                <a:t>	</a:t>
              </a:r>
              <a:r>
                <a:rPr lang="en-ZA" b="1">
                  <a:solidFill>
                    <a:schemeClr val="bg1"/>
                  </a:solidFill>
                  <a:latin typeface="Corbel" pitchFamily="34" charset="0"/>
                </a:rPr>
                <a:t>Immunisations, Potable Water, Breast Feeding, Nutrition, Zinc, Vitamin A, 	     Oral / IM Antibiotics </a:t>
              </a:r>
            </a:p>
            <a:p>
              <a:pPr algn="ctr"/>
              <a:r>
                <a:rPr lang="en-ZA" b="1">
                  <a:solidFill>
                    <a:schemeClr val="bg1"/>
                  </a:solidFill>
                  <a:latin typeface="Corbel" pitchFamily="34" charset="0"/>
                </a:rPr>
                <a:t>Available to all through Health Care Workers</a:t>
              </a:r>
              <a:endParaRPr lang="en-GB" sz="1600" b="1">
                <a:solidFill>
                  <a:schemeClr val="bg1"/>
                </a:solidFill>
                <a:latin typeface="Corbel" pitchFamily="34" charset="0"/>
              </a:endParaRPr>
            </a:p>
          </p:txBody>
        </p:sp>
      </p:grpSp>
      <p:sp>
        <p:nvSpPr>
          <p:cNvPr id="44035" name="Rectangle 16"/>
          <p:cNvSpPr>
            <a:spLocks noChangeArrowheads="1"/>
          </p:cNvSpPr>
          <p:nvPr/>
        </p:nvSpPr>
        <p:spPr bwMode="auto">
          <a:xfrm>
            <a:off x="4572000" y="914400"/>
            <a:ext cx="12255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ZA" sz="2000" b="1">
                <a:solidFill>
                  <a:schemeClr val="bg1"/>
                </a:solidFill>
                <a:latin typeface="Corbel" pitchFamily="34" charset="0"/>
              </a:rPr>
              <a:t>D</a:t>
            </a:r>
          </a:p>
          <a:p>
            <a:r>
              <a:rPr lang="en-ZA" sz="1200" b="1">
                <a:solidFill>
                  <a:srgbClr val="0000FF"/>
                </a:solidFill>
                <a:latin typeface="Corbel" pitchFamily="34" charset="0"/>
              </a:rPr>
              <a:t>Extra-</a:t>
            </a:r>
          </a:p>
          <a:p>
            <a:r>
              <a:rPr lang="en-ZA" sz="1200" b="1">
                <a:solidFill>
                  <a:srgbClr val="0000FF"/>
                </a:solidFill>
                <a:latin typeface="Corbel" pitchFamily="34" charset="0"/>
              </a:rPr>
              <a:t>Corporeal </a:t>
            </a:r>
          </a:p>
          <a:p>
            <a:r>
              <a:rPr lang="en-ZA" sz="1200" b="1">
                <a:solidFill>
                  <a:srgbClr val="0000FF"/>
                </a:solidFill>
                <a:latin typeface="Corbel" pitchFamily="34" charset="0"/>
              </a:rPr>
              <a:t>Support</a:t>
            </a:r>
          </a:p>
          <a:p>
            <a:r>
              <a:rPr lang="en-ZA" sz="1200" b="1">
                <a:solidFill>
                  <a:srgbClr val="0000FF"/>
                </a:solidFill>
                <a:latin typeface="Corbel" pitchFamily="34" charset="0"/>
              </a:rPr>
              <a:t>Transport</a:t>
            </a:r>
            <a:endParaRPr lang="en-GB" b="1">
              <a:solidFill>
                <a:srgbClr val="0000FF"/>
              </a:solidFill>
              <a:latin typeface="Corbel" pitchFamily="34" charset="0"/>
            </a:endParaRPr>
          </a:p>
        </p:txBody>
      </p:sp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179388" y="0"/>
            <a:ext cx="2663825" cy="1803400"/>
          </a:xfrm>
          <a:prstGeom prst="rect">
            <a:avLst/>
          </a:prstGeom>
          <a:solidFill>
            <a:srgbClr val="339966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600" b="1">
                <a:solidFill>
                  <a:srgbClr val="FFFF00"/>
                </a:solidFill>
                <a:latin typeface="Corbel" pitchFamily="34" charset="0"/>
              </a:rPr>
              <a:t>Bundles A – D</a:t>
            </a:r>
          </a:p>
          <a:p>
            <a:pPr>
              <a:spcBef>
                <a:spcPct val="50000"/>
              </a:spcBef>
            </a:pPr>
            <a:r>
              <a:rPr lang="en-ZA" sz="1600" b="1">
                <a:solidFill>
                  <a:srgbClr val="FFFF00"/>
                </a:solidFill>
                <a:latin typeface="Corbel" pitchFamily="34" charset="0"/>
              </a:rPr>
              <a:t>A</a:t>
            </a:r>
            <a:r>
              <a:rPr lang="en-ZA" sz="1600">
                <a:solidFill>
                  <a:srgbClr val="FFFF00"/>
                </a:solidFill>
                <a:latin typeface="Corbel" pitchFamily="34" charset="0"/>
              </a:rPr>
              <a:t> Child mortality &gt; 30/1000</a:t>
            </a:r>
          </a:p>
          <a:p>
            <a:pPr>
              <a:spcBef>
                <a:spcPct val="50000"/>
              </a:spcBef>
            </a:pPr>
            <a:r>
              <a:rPr lang="en-ZA" sz="1600" b="1">
                <a:solidFill>
                  <a:srgbClr val="FFFF00"/>
                </a:solidFill>
                <a:latin typeface="Corbel" pitchFamily="34" charset="0"/>
              </a:rPr>
              <a:t>B</a:t>
            </a:r>
            <a:r>
              <a:rPr lang="en-ZA" sz="1600">
                <a:solidFill>
                  <a:srgbClr val="FFFF00"/>
                </a:solidFill>
                <a:latin typeface="Corbel" pitchFamily="34" charset="0"/>
              </a:rPr>
              <a:t> Child Mortality &lt; 30/1000</a:t>
            </a:r>
          </a:p>
          <a:p>
            <a:pPr>
              <a:spcBef>
                <a:spcPct val="50000"/>
              </a:spcBef>
            </a:pPr>
            <a:r>
              <a:rPr lang="en-ZA" sz="1600" b="1">
                <a:solidFill>
                  <a:srgbClr val="FFFF00"/>
                </a:solidFill>
                <a:latin typeface="Corbel" pitchFamily="34" charset="0"/>
              </a:rPr>
              <a:t>C</a:t>
            </a:r>
            <a:r>
              <a:rPr lang="en-ZA" sz="1600">
                <a:solidFill>
                  <a:srgbClr val="FFFF00"/>
                </a:solidFill>
                <a:latin typeface="Corbel" pitchFamily="34" charset="0"/>
              </a:rPr>
              <a:t> Developing nation</a:t>
            </a:r>
          </a:p>
          <a:p>
            <a:pPr>
              <a:spcBef>
                <a:spcPct val="50000"/>
              </a:spcBef>
            </a:pPr>
            <a:r>
              <a:rPr lang="en-ZA" sz="1600" b="1">
                <a:solidFill>
                  <a:srgbClr val="FFFF00"/>
                </a:solidFill>
                <a:latin typeface="Corbel" pitchFamily="34" charset="0"/>
              </a:rPr>
              <a:t>D</a:t>
            </a:r>
            <a:r>
              <a:rPr lang="en-ZA" sz="1600">
                <a:solidFill>
                  <a:srgbClr val="FFFF00"/>
                </a:solidFill>
                <a:latin typeface="Corbel" pitchFamily="34" charset="0"/>
              </a:rPr>
              <a:t> Developed nation</a:t>
            </a:r>
            <a:endParaRPr lang="en-GB" sz="1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838200" y="3733800"/>
            <a:ext cx="1800225" cy="108267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600">
                <a:solidFill>
                  <a:srgbClr val="FFFF00"/>
                </a:solidFill>
                <a:latin typeface="Corbel" pitchFamily="34" charset="0"/>
              </a:rPr>
              <a:t>Thailand</a:t>
            </a:r>
            <a:r>
              <a:rPr lang="en-ZA" sz="1600">
                <a:latin typeface="Corbel" pitchFamily="34" charset="0"/>
              </a:rPr>
              <a:t>: </a:t>
            </a:r>
            <a:r>
              <a:rPr lang="en-ZA" sz="1600">
                <a:solidFill>
                  <a:srgbClr val="CCFF33"/>
                </a:solidFill>
                <a:latin typeface="Corbel" pitchFamily="34" charset="0"/>
              </a:rPr>
              <a:t>60%</a:t>
            </a:r>
            <a:r>
              <a:rPr lang="en-ZA" sz="1600">
                <a:latin typeface="Corbel" pitchFamily="34" charset="0"/>
              </a:rPr>
              <a:t> drop in mortality with </a:t>
            </a:r>
            <a:r>
              <a:rPr lang="en-ZA" sz="1600">
                <a:solidFill>
                  <a:srgbClr val="CCFF33"/>
                </a:solidFill>
                <a:latin typeface="Corbel" pitchFamily="34" charset="0"/>
              </a:rPr>
              <a:t>NPO2</a:t>
            </a:r>
            <a:r>
              <a:rPr lang="en-ZA" sz="1600">
                <a:latin typeface="Corbel" pitchFamily="34" charset="0"/>
              </a:rPr>
              <a:t> for pneumonia</a:t>
            </a:r>
            <a:endParaRPr lang="en-GB" sz="1600">
              <a:latin typeface="Corbel" pitchFamily="34" charset="0"/>
            </a:endParaRPr>
          </a:p>
        </p:txBody>
      </p:sp>
      <p:sp>
        <p:nvSpPr>
          <p:cNvPr id="44039" name="Text Box 13"/>
          <p:cNvSpPr txBox="1">
            <a:spLocks noChangeArrowheads="1"/>
          </p:cNvSpPr>
          <p:nvPr/>
        </p:nvSpPr>
        <p:spPr bwMode="auto">
          <a:xfrm>
            <a:off x="5486400" y="152400"/>
            <a:ext cx="3240088" cy="1752600"/>
          </a:xfrm>
          <a:prstGeom prst="rect">
            <a:avLst/>
          </a:prstGeom>
          <a:noFill/>
          <a:ln w="12700" algn="ctr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solidFill>
                  <a:srgbClr val="FFFF00"/>
                </a:solidFill>
                <a:latin typeface="Corbel" pitchFamily="34" charset="0"/>
              </a:rPr>
              <a:t>Rotterdam </a:t>
            </a:r>
            <a:r>
              <a:rPr lang="en-ZA">
                <a:latin typeface="Corbel" pitchFamily="34" charset="0"/>
              </a:rPr>
              <a:t>and </a:t>
            </a:r>
            <a:r>
              <a:rPr lang="en-ZA">
                <a:solidFill>
                  <a:srgbClr val="FFFF00"/>
                </a:solidFill>
                <a:latin typeface="Corbel" pitchFamily="34" charset="0"/>
              </a:rPr>
              <a:t>St Mary’s</a:t>
            </a:r>
            <a:r>
              <a:rPr lang="en-ZA">
                <a:latin typeface="Corbel" pitchFamily="34" charset="0"/>
              </a:rPr>
              <a:t>: </a:t>
            </a:r>
            <a:r>
              <a:rPr lang="en-ZA">
                <a:solidFill>
                  <a:srgbClr val="CCFF33"/>
                </a:solidFill>
                <a:latin typeface="Corbel" pitchFamily="34" charset="0"/>
              </a:rPr>
              <a:t>1-2%</a:t>
            </a:r>
            <a:r>
              <a:rPr lang="en-ZA">
                <a:latin typeface="Corbel" pitchFamily="34" charset="0"/>
              </a:rPr>
              <a:t> mortality (previous 20-22%) with meningococcal septic shock, with </a:t>
            </a:r>
            <a:r>
              <a:rPr lang="en-ZA">
                <a:solidFill>
                  <a:srgbClr val="CCFF33"/>
                </a:solidFill>
                <a:latin typeface="Corbel" pitchFamily="34" charset="0"/>
              </a:rPr>
              <a:t>1</a:t>
            </a:r>
            <a:r>
              <a:rPr lang="en-ZA" baseline="30000">
                <a:solidFill>
                  <a:srgbClr val="CCFF33"/>
                </a:solidFill>
                <a:latin typeface="Corbel" pitchFamily="34" charset="0"/>
              </a:rPr>
              <a:t>st</a:t>
            </a:r>
            <a:r>
              <a:rPr lang="en-ZA">
                <a:solidFill>
                  <a:srgbClr val="CCFF33"/>
                </a:solidFill>
                <a:latin typeface="Corbel" pitchFamily="34" charset="0"/>
              </a:rPr>
              <a:t> hour resuscitation and transport</a:t>
            </a:r>
            <a:r>
              <a:rPr lang="en-ZA">
                <a:latin typeface="Corbel" pitchFamily="34" charset="0"/>
              </a:rPr>
              <a:t>, and access to </a:t>
            </a:r>
            <a:r>
              <a:rPr lang="en-ZA">
                <a:solidFill>
                  <a:srgbClr val="CCFF33"/>
                </a:solidFill>
                <a:latin typeface="Corbel" pitchFamily="34" charset="0"/>
              </a:rPr>
              <a:t>ECMO</a:t>
            </a:r>
            <a:endParaRPr lang="en-GB">
              <a:solidFill>
                <a:srgbClr val="CCFF33"/>
              </a:solidFill>
              <a:latin typeface="Corbel" pitchFamily="34" charset="0"/>
            </a:endParaRPr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6588125" y="3200400"/>
            <a:ext cx="2555875" cy="593725"/>
          </a:xfrm>
          <a:prstGeom prst="rect">
            <a:avLst/>
          </a:prstGeom>
          <a:noFill/>
          <a:ln w="12700" algn="ctr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600">
                <a:solidFill>
                  <a:srgbClr val="FFFF00"/>
                </a:solidFill>
                <a:latin typeface="Corbel" pitchFamily="34" charset="0"/>
              </a:rPr>
              <a:t>Kenya</a:t>
            </a:r>
            <a:r>
              <a:rPr lang="en-ZA" sz="1600">
                <a:latin typeface="Corbel" pitchFamily="34" charset="0"/>
              </a:rPr>
              <a:t>: </a:t>
            </a:r>
            <a:r>
              <a:rPr lang="en-ZA" sz="1600">
                <a:solidFill>
                  <a:srgbClr val="CCFF33"/>
                </a:solidFill>
                <a:latin typeface="Corbel" pitchFamily="34" charset="0"/>
              </a:rPr>
              <a:t>4%</a:t>
            </a:r>
            <a:r>
              <a:rPr lang="en-ZA" sz="1600">
                <a:latin typeface="Corbel" pitchFamily="34" charset="0"/>
              </a:rPr>
              <a:t> mortality with </a:t>
            </a:r>
            <a:r>
              <a:rPr lang="en-ZA" sz="1600">
                <a:solidFill>
                  <a:srgbClr val="CCFF33"/>
                </a:solidFill>
                <a:latin typeface="Corbel" pitchFamily="34" charset="0"/>
              </a:rPr>
              <a:t>ivi fluids</a:t>
            </a:r>
            <a:r>
              <a:rPr lang="en-ZA" sz="1600">
                <a:latin typeface="Corbel" pitchFamily="34" charset="0"/>
              </a:rPr>
              <a:t> in malaria</a:t>
            </a:r>
            <a:endParaRPr lang="en-GB" sz="1600">
              <a:latin typeface="Corbel" pitchFamily="34" charset="0"/>
            </a:endParaRPr>
          </a:p>
        </p:txBody>
      </p:sp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7380288" y="3789363"/>
            <a:ext cx="1763712" cy="1571625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600">
                <a:solidFill>
                  <a:srgbClr val="FFFF00"/>
                </a:solidFill>
                <a:latin typeface="Corbel" pitchFamily="34" charset="0"/>
              </a:rPr>
              <a:t>Vietnam</a:t>
            </a:r>
            <a:r>
              <a:rPr lang="en-ZA" sz="1600">
                <a:latin typeface="Corbel" pitchFamily="34" charset="0"/>
              </a:rPr>
              <a:t>: mortality reduced from </a:t>
            </a:r>
            <a:r>
              <a:rPr lang="en-ZA" sz="1600">
                <a:solidFill>
                  <a:srgbClr val="CCFF33"/>
                </a:solidFill>
                <a:latin typeface="Corbel" pitchFamily="34" charset="0"/>
              </a:rPr>
              <a:t>24-60% to 0-1%</a:t>
            </a:r>
            <a:r>
              <a:rPr lang="en-ZA" sz="1600">
                <a:latin typeface="Corbel" pitchFamily="34" charset="0"/>
              </a:rPr>
              <a:t> in Dengue shock with </a:t>
            </a:r>
            <a:r>
              <a:rPr lang="en-ZA" sz="1600">
                <a:solidFill>
                  <a:srgbClr val="CCFF33"/>
                </a:solidFill>
                <a:latin typeface="Corbel" pitchFamily="34" charset="0"/>
              </a:rPr>
              <a:t>ivi fluid resusc</a:t>
            </a:r>
            <a:endParaRPr lang="en-GB" sz="1600">
              <a:solidFill>
                <a:srgbClr val="CCFF33"/>
              </a:solidFill>
              <a:latin typeface="Corbel" pitchFamily="34" charset="0"/>
            </a:endParaRPr>
          </a:p>
        </p:txBody>
      </p:sp>
      <p:sp>
        <p:nvSpPr>
          <p:cNvPr id="44042" name="Text Box 16"/>
          <p:cNvSpPr txBox="1">
            <a:spLocks noChangeArrowheads="1"/>
          </p:cNvSpPr>
          <p:nvPr/>
        </p:nvSpPr>
        <p:spPr bwMode="auto">
          <a:xfrm>
            <a:off x="0" y="5181600"/>
            <a:ext cx="1944688" cy="1168400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1400">
                <a:solidFill>
                  <a:srgbClr val="FFFF00"/>
                </a:solidFill>
                <a:latin typeface="Corbel" pitchFamily="34" charset="0"/>
              </a:rPr>
              <a:t>India</a:t>
            </a:r>
            <a:r>
              <a:rPr lang="en-ZA" sz="1400">
                <a:latin typeface="Corbel" pitchFamily="34" charset="0"/>
              </a:rPr>
              <a:t>: mortality reduced from </a:t>
            </a:r>
            <a:r>
              <a:rPr lang="en-ZA" sz="1400">
                <a:solidFill>
                  <a:srgbClr val="CCFF33"/>
                </a:solidFill>
                <a:latin typeface="Corbel" pitchFamily="34" charset="0"/>
              </a:rPr>
              <a:t>16% to 2%</a:t>
            </a:r>
            <a:r>
              <a:rPr lang="en-ZA" sz="1400">
                <a:latin typeface="Corbel" pitchFamily="34" charset="0"/>
              </a:rPr>
              <a:t> in neonatal sepsis with </a:t>
            </a:r>
            <a:r>
              <a:rPr lang="en-ZA" sz="1400">
                <a:solidFill>
                  <a:srgbClr val="CCFF33"/>
                </a:solidFill>
                <a:latin typeface="Corbel" pitchFamily="34" charset="0"/>
              </a:rPr>
              <a:t>oral Cotrimox</a:t>
            </a:r>
            <a:r>
              <a:rPr lang="en-ZA" sz="1400">
                <a:latin typeface="Corbel" pitchFamily="34" charset="0"/>
              </a:rPr>
              <a:t> and </a:t>
            </a:r>
            <a:r>
              <a:rPr lang="en-ZA" sz="1400">
                <a:solidFill>
                  <a:srgbClr val="CCFF33"/>
                </a:solidFill>
                <a:latin typeface="Corbel" pitchFamily="34" charset="0"/>
              </a:rPr>
              <a:t>imi Genta</a:t>
            </a:r>
            <a:endParaRPr lang="en-GB" sz="1400">
              <a:solidFill>
                <a:srgbClr val="CCFF33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D:\Pictures\Ahrens Gallery\Hospital\Edendale Hospital\IMG_5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0263"/>
            <a:ext cx="9144000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TextBox 2"/>
          <p:cNvSpPr txBox="1">
            <a:spLocks noChangeArrowheads="1"/>
          </p:cNvSpPr>
          <p:nvPr/>
        </p:nvSpPr>
        <p:spPr bwMode="auto">
          <a:xfrm>
            <a:off x="2362200" y="152400"/>
            <a:ext cx="399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orbel" pitchFamily="34" charset="0"/>
              </a:rPr>
              <a:t>Edendale Hospital</a:t>
            </a:r>
          </a:p>
        </p:txBody>
      </p:sp>
      <p:sp>
        <p:nvSpPr>
          <p:cNvPr id="117764" name="Line 5"/>
          <p:cNvSpPr>
            <a:spLocks noChangeShapeType="1"/>
          </p:cNvSpPr>
          <p:nvPr/>
        </p:nvSpPr>
        <p:spPr bwMode="auto">
          <a:xfrm flipH="1" flipV="1">
            <a:off x="1619250" y="5949950"/>
            <a:ext cx="604837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17765" name="AutoShape 6"/>
          <p:cNvCxnSpPr>
            <a:cxnSpLocks noChangeShapeType="1"/>
          </p:cNvCxnSpPr>
          <p:nvPr/>
        </p:nvCxnSpPr>
        <p:spPr bwMode="auto">
          <a:xfrm>
            <a:off x="4572000" y="8302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7766" name="Line 8"/>
          <p:cNvSpPr>
            <a:spLocks noChangeShapeType="1"/>
          </p:cNvSpPr>
          <p:nvPr/>
        </p:nvSpPr>
        <p:spPr bwMode="auto">
          <a:xfrm flipV="1">
            <a:off x="1042988" y="4005263"/>
            <a:ext cx="2160587" cy="17287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67" name="Line 9"/>
          <p:cNvSpPr>
            <a:spLocks noChangeShapeType="1"/>
          </p:cNvSpPr>
          <p:nvPr/>
        </p:nvSpPr>
        <p:spPr bwMode="auto">
          <a:xfrm flipV="1">
            <a:off x="3276600" y="3357563"/>
            <a:ext cx="1295400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768" name="Text Box 10"/>
          <p:cNvSpPr txBox="1">
            <a:spLocks noChangeArrowheads="1"/>
          </p:cNvSpPr>
          <p:nvPr/>
        </p:nvSpPr>
        <p:spPr bwMode="auto">
          <a:xfrm>
            <a:off x="7596188" y="5805488"/>
            <a:ext cx="1152525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000" b="1">
                <a:solidFill>
                  <a:srgbClr val="FF3300"/>
                </a:solidFill>
                <a:latin typeface="Corbel" pitchFamily="34" charset="0"/>
              </a:rPr>
              <a:t>1. Home</a:t>
            </a:r>
            <a:endParaRPr lang="en-GB" sz="2000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117769" name="Text Box 12"/>
          <p:cNvSpPr txBox="1">
            <a:spLocks noChangeArrowheads="1"/>
          </p:cNvSpPr>
          <p:nvPr/>
        </p:nvSpPr>
        <p:spPr bwMode="auto">
          <a:xfrm>
            <a:off x="3203575" y="4076700"/>
            <a:ext cx="1152525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000" b="1">
                <a:solidFill>
                  <a:srgbClr val="FF3300"/>
                </a:solidFill>
                <a:latin typeface="Corbel" pitchFamily="34" charset="0"/>
              </a:rPr>
              <a:t>3. POPD</a:t>
            </a:r>
            <a:endParaRPr lang="en-GB" sz="2000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117770" name="Text Box 13"/>
          <p:cNvSpPr txBox="1">
            <a:spLocks noChangeArrowheads="1"/>
          </p:cNvSpPr>
          <p:nvPr/>
        </p:nvSpPr>
        <p:spPr bwMode="auto">
          <a:xfrm>
            <a:off x="179388" y="6092825"/>
            <a:ext cx="18002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b="1">
                <a:solidFill>
                  <a:srgbClr val="FF3300"/>
                </a:solidFill>
                <a:latin typeface="Corbel" pitchFamily="34" charset="0"/>
              </a:rPr>
              <a:t>2. </a:t>
            </a:r>
            <a:r>
              <a:rPr lang="en-ZA" sz="2000" b="1">
                <a:solidFill>
                  <a:srgbClr val="FF3300"/>
                </a:solidFill>
                <a:latin typeface="Corbel" pitchFamily="34" charset="0"/>
              </a:rPr>
              <a:t>Community       Clinic</a:t>
            </a:r>
            <a:endParaRPr lang="en-GB" sz="2000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117771" name="Text Box 14"/>
          <p:cNvSpPr txBox="1">
            <a:spLocks noChangeArrowheads="1"/>
          </p:cNvSpPr>
          <p:nvPr/>
        </p:nvSpPr>
        <p:spPr bwMode="auto">
          <a:xfrm>
            <a:off x="4800600" y="2819400"/>
            <a:ext cx="1152525" cy="376238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b="1">
                <a:solidFill>
                  <a:srgbClr val="FF3300"/>
                </a:solidFill>
                <a:latin typeface="Corbel" pitchFamily="34" charset="0"/>
              </a:rPr>
              <a:t>4. PICU</a:t>
            </a:r>
            <a:endParaRPr lang="en-GB" b="1">
              <a:solidFill>
                <a:srgbClr val="FF33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:\Pictures\Ahrens Gallery\Hospital\Edendale Hospital\IMG_5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0263"/>
            <a:ext cx="9144000" cy="602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2362200" y="152400"/>
            <a:ext cx="399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latin typeface="Corbel" pitchFamily="34" charset="0"/>
              </a:rPr>
              <a:t>Edendale Hospital</a:t>
            </a:r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 flipH="1" flipV="1">
            <a:off x="1619250" y="5949950"/>
            <a:ext cx="604837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43013" name="AutoShape 6"/>
          <p:cNvCxnSpPr>
            <a:cxnSpLocks noChangeShapeType="1"/>
          </p:cNvCxnSpPr>
          <p:nvPr/>
        </p:nvCxnSpPr>
        <p:spPr bwMode="auto">
          <a:xfrm>
            <a:off x="4572000" y="83026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014" name="Line 8"/>
          <p:cNvSpPr>
            <a:spLocks noChangeShapeType="1"/>
          </p:cNvSpPr>
          <p:nvPr/>
        </p:nvSpPr>
        <p:spPr bwMode="auto">
          <a:xfrm flipV="1">
            <a:off x="1042988" y="4005263"/>
            <a:ext cx="2160587" cy="17287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 flipV="1">
            <a:off x="3276600" y="3357563"/>
            <a:ext cx="1295400" cy="5746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Text Box 10"/>
          <p:cNvSpPr txBox="1">
            <a:spLocks noChangeArrowheads="1"/>
          </p:cNvSpPr>
          <p:nvPr/>
        </p:nvSpPr>
        <p:spPr bwMode="auto">
          <a:xfrm>
            <a:off x="7596188" y="5805488"/>
            <a:ext cx="1152525" cy="4064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2000" b="1">
                <a:solidFill>
                  <a:srgbClr val="FF3300"/>
                </a:solidFill>
                <a:latin typeface="Corbel" pitchFamily="34" charset="0"/>
              </a:rPr>
              <a:t>1. Home</a:t>
            </a:r>
            <a:endParaRPr lang="en-GB" sz="2000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43017" name="Text Box 12"/>
          <p:cNvSpPr txBox="1">
            <a:spLocks noChangeArrowheads="1"/>
          </p:cNvSpPr>
          <p:nvPr/>
        </p:nvSpPr>
        <p:spPr bwMode="auto">
          <a:xfrm>
            <a:off x="3203575" y="4076700"/>
            <a:ext cx="1152525" cy="376238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b="1">
                <a:solidFill>
                  <a:srgbClr val="FF3300"/>
                </a:solidFill>
                <a:latin typeface="Corbel" pitchFamily="34" charset="0"/>
              </a:rPr>
              <a:t>3. POPD</a:t>
            </a:r>
            <a:endParaRPr lang="en-GB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43018" name="Text Box 13"/>
          <p:cNvSpPr txBox="1">
            <a:spLocks noChangeArrowheads="1"/>
          </p:cNvSpPr>
          <p:nvPr/>
        </p:nvSpPr>
        <p:spPr bwMode="auto">
          <a:xfrm>
            <a:off x="179388" y="6092825"/>
            <a:ext cx="18002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b="1">
                <a:solidFill>
                  <a:srgbClr val="FF3300"/>
                </a:solidFill>
                <a:latin typeface="Corbel" pitchFamily="34" charset="0"/>
              </a:rPr>
              <a:t>2. </a:t>
            </a:r>
            <a:r>
              <a:rPr lang="en-ZA" sz="2000" b="1">
                <a:solidFill>
                  <a:srgbClr val="FF3300"/>
                </a:solidFill>
                <a:latin typeface="Corbel" pitchFamily="34" charset="0"/>
              </a:rPr>
              <a:t>Community       Clinic</a:t>
            </a:r>
            <a:endParaRPr lang="en-GB" sz="2000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4787900" y="2781300"/>
            <a:ext cx="1152525" cy="376238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b="1">
                <a:solidFill>
                  <a:srgbClr val="FF3300"/>
                </a:solidFill>
                <a:latin typeface="Corbel" pitchFamily="34" charset="0"/>
              </a:rPr>
              <a:t>4. PICU</a:t>
            </a:r>
            <a:endParaRPr lang="en-GB" b="1">
              <a:solidFill>
                <a:srgbClr val="FF3300"/>
              </a:solidFill>
              <a:latin typeface="Corbel" pitchFamily="34" charset="0"/>
            </a:endParaRPr>
          </a:p>
        </p:txBody>
      </p:sp>
      <p:sp>
        <p:nvSpPr>
          <p:cNvPr id="43022" name="Text Box 20"/>
          <p:cNvSpPr txBox="1">
            <a:spLocks noChangeArrowheads="1"/>
          </p:cNvSpPr>
          <p:nvPr/>
        </p:nvSpPr>
        <p:spPr bwMode="auto">
          <a:xfrm>
            <a:off x="7239000" y="5486400"/>
            <a:ext cx="5048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3200">
                <a:solidFill>
                  <a:srgbClr val="CCFF33"/>
                </a:solidFill>
                <a:latin typeface="Corbel" pitchFamily="34" charset="0"/>
              </a:rPr>
              <a:t>+</a:t>
            </a:r>
            <a:endParaRPr lang="en-GB" sz="3200">
              <a:solidFill>
                <a:srgbClr val="CCFF33"/>
              </a:solidFill>
              <a:latin typeface="Corbel" pitchFamily="34" charset="0"/>
            </a:endParaRP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1905000" y="5791200"/>
            <a:ext cx="5638800" cy="381000"/>
          </a:xfrm>
          <a:prstGeom prst="line">
            <a:avLst/>
          </a:prstGeom>
          <a:noFill/>
          <a:ln w="66675">
            <a:solidFill>
              <a:srgbClr val="ADE28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4419600" y="4495800"/>
            <a:ext cx="2819400" cy="1295400"/>
          </a:xfrm>
          <a:prstGeom prst="line">
            <a:avLst/>
          </a:prstGeom>
          <a:noFill/>
          <a:ln w="50800">
            <a:solidFill>
              <a:srgbClr val="ADE28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4953000" y="3352800"/>
            <a:ext cx="2514600" cy="2286000"/>
          </a:xfrm>
          <a:prstGeom prst="line">
            <a:avLst/>
          </a:prstGeom>
          <a:noFill/>
          <a:ln w="50800">
            <a:solidFill>
              <a:srgbClr val="ADE28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7467600" y="4724400"/>
            <a:ext cx="228600" cy="685800"/>
          </a:xfrm>
          <a:prstGeom prst="line">
            <a:avLst/>
          </a:prstGeom>
          <a:noFill/>
          <a:ln w="57150">
            <a:solidFill>
              <a:srgbClr val="ADE28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>
            <a:off x="8153400" y="4724400"/>
            <a:ext cx="0" cy="762000"/>
          </a:xfrm>
          <a:prstGeom prst="line">
            <a:avLst/>
          </a:prstGeom>
          <a:noFill/>
          <a:ln w="57150">
            <a:solidFill>
              <a:srgbClr val="ADE28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 flipH="1">
            <a:off x="8534400" y="4800600"/>
            <a:ext cx="304800" cy="762000"/>
          </a:xfrm>
          <a:prstGeom prst="line">
            <a:avLst/>
          </a:prstGeom>
          <a:noFill/>
          <a:ln w="57150">
            <a:solidFill>
              <a:srgbClr val="ADE28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3124200" y="3276600"/>
            <a:ext cx="1219200" cy="533400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>
            <a:off x="914400" y="3962400"/>
            <a:ext cx="1981200" cy="1524000"/>
          </a:xfrm>
          <a:prstGeom prst="line">
            <a:avLst/>
          </a:prstGeom>
          <a:noFill/>
          <a:ln w="53975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Pictures\Adobe\Scanned Photos\2010-01-20\Scan10209.JPG"/>
          <p:cNvPicPr>
            <a:picLocks noChangeAspect="1" noChangeArrowheads="1"/>
          </p:cNvPicPr>
          <p:nvPr/>
        </p:nvPicPr>
        <p:blipFill>
          <a:blip r:embed="rId2"/>
          <a:srcRect l="4979" t="8009" r="9235" b="3796"/>
          <a:stretch>
            <a:fillRect/>
          </a:stretch>
        </p:blipFill>
        <p:spPr bwMode="auto">
          <a:xfrm>
            <a:off x="0" y="0"/>
            <a:ext cx="4899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C:\Users\user\Pictures\Adobe\Scanned Photos\2010-01-26\Scan1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538" y="549275"/>
            <a:ext cx="40814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975475"/>
          </a:xfrm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067175" y="836613"/>
            <a:ext cx="47640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>
                <a:latin typeface="Times New Roman" pitchFamily="18" charset="0"/>
              </a:rPr>
              <a:t> 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</a:rPr>
              <a:t>www.wfpiccs.org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3505200"/>
            <a:ext cx="1219200" cy="457200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8" descr="head_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1"/>
          <p:cNvSpPr>
            <a:spLocks noChangeArrowheads="1"/>
          </p:cNvSpPr>
          <p:nvPr/>
        </p:nvSpPr>
        <p:spPr bwMode="auto">
          <a:xfrm>
            <a:off x="381000" y="4038600"/>
            <a:ext cx="8351837" cy="1250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sz="2000" b="1" dirty="0">
                <a:latin typeface="Corbel" pitchFamily="34" charset="0"/>
              </a:rPr>
              <a:t>Sepsis Forum</a:t>
            </a:r>
            <a:r>
              <a:rPr lang="en-GB" dirty="0">
                <a:latin typeface="Corbel" pitchFamily="34" charset="0"/>
              </a:rPr>
              <a:t>	  	</a:t>
            </a:r>
            <a:r>
              <a:rPr lang="en-GB" sz="2000" b="1" dirty="0">
                <a:latin typeface="Corbel" pitchFamily="34" charset="0"/>
              </a:rPr>
              <a:t>Sepsis Guidelines</a:t>
            </a:r>
            <a:r>
              <a:rPr lang="en-GB" b="1" dirty="0">
                <a:latin typeface="Corbel" pitchFamily="34" charset="0"/>
              </a:rPr>
              <a:t> </a:t>
            </a:r>
            <a:r>
              <a:rPr lang="en-GB" dirty="0">
                <a:latin typeface="Corbel" pitchFamily="34" charset="0"/>
              </a:rPr>
              <a:t>	</a:t>
            </a:r>
            <a:r>
              <a:rPr lang="en-GB" dirty="0" smtClean="0">
                <a:latin typeface="Corbel" pitchFamily="34" charset="0"/>
              </a:rPr>
              <a:t>             </a:t>
            </a:r>
            <a:r>
              <a:rPr lang="en-GB" sz="2000" b="1" dirty="0" smtClean="0">
                <a:latin typeface="Corbel" pitchFamily="34" charset="0"/>
              </a:rPr>
              <a:t>Sepsis </a:t>
            </a:r>
            <a:r>
              <a:rPr lang="en-GB" sz="2000" b="1" dirty="0">
                <a:latin typeface="Corbel" pitchFamily="34" charset="0"/>
              </a:rPr>
              <a:t>Bundle 						</a:t>
            </a:r>
            <a:r>
              <a:rPr lang="en-GB" sz="2000" b="1" dirty="0">
                <a:latin typeface="Corbel" pitchFamily="34" charset="0"/>
              </a:rPr>
              <a:t> </a:t>
            </a:r>
            <a:r>
              <a:rPr lang="en-GB" sz="2000" b="1" dirty="0" smtClean="0">
                <a:latin typeface="Corbel" pitchFamily="34" charset="0"/>
              </a:rPr>
              <a:t>              </a:t>
            </a:r>
            <a:r>
              <a:rPr lang="en-GB" sz="2000" b="1" dirty="0" smtClean="0">
                <a:latin typeface="Corbel" pitchFamily="34" charset="0"/>
              </a:rPr>
              <a:t> </a:t>
            </a:r>
            <a:r>
              <a:rPr lang="en-GB" sz="2000" b="1" dirty="0">
                <a:latin typeface="Corbel" pitchFamily="34" charset="0"/>
              </a:rPr>
              <a:t>Registry </a:t>
            </a:r>
          </a:p>
          <a:p>
            <a:r>
              <a:rPr lang="en-GB" dirty="0">
                <a:latin typeface="Corbel" pitchFamily="34" charset="0"/>
              </a:rPr>
              <a:t>   </a:t>
            </a:r>
            <a:r>
              <a:rPr lang="en-GB" dirty="0">
                <a:latin typeface="Corbel" pitchFamily="34" charset="0"/>
                <a:hlinkClick r:id="rId3"/>
              </a:rPr>
              <a:t>»</a:t>
            </a:r>
            <a:r>
              <a:rPr lang="en-GB" b="1" dirty="0">
                <a:latin typeface="Corbel" pitchFamily="34" charset="0"/>
              </a:rPr>
              <a:t> </a:t>
            </a:r>
            <a:r>
              <a:rPr lang="en-GB" dirty="0">
                <a:latin typeface="Corbel" pitchFamily="34" charset="0"/>
                <a:hlinkClick r:id="rId3"/>
              </a:rPr>
              <a:t>ENTER</a:t>
            </a:r>
            <a:r>
              <a:rPr lang="en-GB" dirty="0">
                <a:latin typeface="Corbel" pitchFamily="34" charset="0"/>
              </a:rPr>
              <a:t> 		   </a:t>
            </a:r>
            <a:r>
              <a:rPr lang="en-GB" dirty="0">
                <a:solidFill>
                  <a:srgbClr val="FFFF00"/>
                </a:solidFill>
                <a:latin typeface="Corbel" pitchFamily="34" charset="0"/>
              </a:rPr>
              <a:t>» You are here 	</a:t>
            </a:r>
            <a:r>
              <a:rPr lang="en-GB" dirty="0">
                <a:latin typeface="Corbel" pitchFamily="34" charset="0"/>
              </a:rPr>
              <a:t>	                   </a:t>
            </a:r>
            <a:r>
              <a:rPr lang="en-GB" dirty="0">
                <a:latin typeface="Corbel" pitchFamily="34" charset="0"/>
                <a:hlinkClick r:id="rId4"/>
              </a:rPr>
              <a:t>» ENTER</a:t>
            </a:r>
            <a:endParaRPr lang="en-GB" dirty="0">
              <a:latin typeface="Corbel" pitchFamily="34" charset="0"/>
            </a:endParaRPr>
          </a:p>
          <a:p>
            <a:r>
              <a:rPr lang="en-GB" dirty="0">
                <a:latin typeface="Corbel" pitchFamily="34" charset="0"/>
              </a:rPr>
              <a:t>		</a:t>
            </a:r>
          </a:p>
        </p:txBody>
      </p:sp>
      <p:pic>
        <p:nvPicPr>
          <p:cNvPr id="50180" name="Picture 19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4813"/>
            <a:ext cx="4608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 r="53845" b="62935"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user\Pictures\Adobe\Scanned Photos\2010-01-28\Scan10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42875"/>
            <a:ext cx="84264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Users\user\Pictures\Adobe\Scanned Photos\2010-01-28\Scan10213.JPG"/>
          <p:cNvPicPr>
            <a:picLocks noChangeAspect="1" noChangeArrowheads="1"/>
          </p:cNvPicPr>
          <p:nvPr/>
        </p:nvPicPr>
        <p:blipFill>
          <a:blip r:embed="rId3"/>
          <a:srcRect l="4111" b="44591"/>
          <a:stretch>
            <a:fillRect/>
          </a:stretch>
        </p:blipFill>
        <p:spPr bwMode="auto">
          <a:xfrm>
            <a:off x="500063" y="1928813"/>
            <a:ext cx="3802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 descr="C:\Users\user\Pictures\Adobe\Scanned Photos\2010-01-28\Scan10213.JPG"/>
          <p:cNvPicPr>
            <a:picLocks noChangeAspect="1" noChangeArrowheads="1"/>
          </p:cNvPicPr>
          <p:nvPr/>
        </p:nvPicPr>
        <p:blipFill>
          <a:blip r:embed="rId3"/>
          <a:srcRect l="4111" t="91660" r="8218" b="2477"/>
          <a:stretch>
            <a:fillRect/>
          </a:stretch>
        </p:blipFill>
        <p:spPr bwMode="auto">
          <a:xfrm>
            <a:off x="500063" y="5786438"/>
            <a:ext cx="407193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3438" y="2143125"/>
            <a:ext cx="4214812" cy="423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Corbel" pitchFamily="34" charset="0"/>
              </a:rPr>
              <a:t>Aspects of suboptimal care identified:</a:t>
            </a:r>
          </a:p>
          <a:p>
            <a:pPr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Parental delay</a:t>
            </a:r>
            <a:r>
              <a:rPr lang="en-US" sz="2400">
                <a:latin typeface="Corbel" pitchFamily="34" charset="0"/>
              </a:rPr>
              <a:t> in seeking medical care.</a:t>
            </a:r>
          </a:p>
          <a:p>
            <a:pPr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Physician’s delay </a:t>
            </a:r>
            <a:r>
              <a:rPr lang="en-US" sz="2400">
                <a:latin typeface="Corbel" pitchFamily="34" charset="0"/>
              </a:rPr>
              <a:t>in administering appropriate </a:t>
            </a: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antibiotic</a:t>
            </a:r>
            <a:r>
              <a:rPr lang="en-US" sz="2400">
                <a:latin typeface="Corbel" pitchFamily="34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Insufficient resuscitation </a:t>
            </a:r>
            <a:r>
              <a:rPr lang="en-US" sz="2400">
                <a:latin typeface="Corbel" pitchFamily="34" charset="0"/>
              </a:rPr>
              <a:t>(dose / failure to repeat)</a:t>
            </a:r>
          </a:p>
          <a:p>
            <a:pPr>
              <a:buFontTx/>
              <a:buAutoNum type="arabicPeriod"/>
            </a:pPr>
            <a:r>
              <a:rPr lang="en-US" sz="2400">
                <a:solidFill>
                  <a:srgbClr val="FFFF00"/>
                </a:solidFill>
                <a:latin typeface="Corbel" pitchFamily="34" charset="0"/>
              </a:rPr>
              <a:t>Underestimation</a:t>
            </a:r>
            <a:r>
              <a:rPr lang="en-US" sz="2400">
                <a:latin typeface="Corbel" pitchFamily="34" charset="0"/>
              </a:rPr>
              <a:t> of disease severity</a:t>
            </a:r>
            <a:r>
              <a:rPr lang="en-US" sz="1600">
                <a:latin typeface="Corbe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85750"/>
            <a:ext cx="7772400" cy="9144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</a:t>
            </a:r>
            <a:endParaRPr lang="en-ZA" dirty="0">
              <a:solidFill>
                <a:schemeClr val="tx2">
                  <a:satMod val="20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000125"/>
            <a:ext cx="8215312" cy="5214938"/>
          </a:xfrm>
        </p:spPr>
        <p:txBody>
          <a:bodyPr>
            <a:normAutofit/>
          </a:bodyPr>
          <a:lstStyle/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endParaRPr lang="en-ZA" sz="2800" dirty="0" smtClean="0"/>
          </a:p>
          <a:p>
            <a:pPr marL="411480" fontAlgn="auto">
              <a:lnSpc>
                <a:spcPct val="80000"/>
              </a:lnSpc>
              <a:spcAft>
                <a:spcPts val="0"/>
              </a:spcAft>
              <a:buFont typeface="Wingdings"/>
              <a:buChar char=""/>
              <a:defRPr/>
            </a:pPr>
            <a:r>
              <a:rPr lang="en-ZA" sz="3600" dirty="0" smtClean="0">
                <a:solidFill>
                  <a:srgbClr val="FFFF00"/>
                </a:solidFill>
              </a:rPr>
              <a:t>in the USA </a:t>
            </a:r>
          </a:p>
          <a:p>
            <a:pPr marL="740664" lvl="1" fontAlgn="auto">
              <a:lnSpc>
                <a:spcPct val="80000"/>
              </a:lnSpc>
              <a:spcAft>
                <a:spcPts val="0"/>
              </a:spcAft>
              <a:buFont typeface="Wingdings"/>
              <a:buChar char=""/>
              <a:defRPr/>
            </a:pPr>
            <a:r>
              <a:rPr lang="en-ZA" sz="32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&gt; 42 000 severe sepsis pa (1995)</a:t>
            </a:r>
          </a:p>
          <a:p>
            <a:pPr marL="99669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ZA" sz="2800" dirty="0" smtClean="0">
                <a:solidFill>
                  <a:schemeClr val="tx2"/>
                </a:solidFill>
              </a:rPr>
              <a:t>infants</a:t>
            </a:r>
            <a:r>
              <a:rPr lang="en-ZA" sz="2800" dirty="0" smtClean="0"/>
              <a:t> at 10X higher risk (neonates)</a:t>
            </a:r>
          </a:p>
          <a:p>
            <a:pPr marL="99669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ZA" sz="2800" dirty="0" smtClean="0">
                <a:solidFill>
                  <a:schemeClr val="tx2"/>
                </a:solidFill>
              </a:rPr>
              <a:t>LBW</a:t>
            </a:r>
            <a:r>
              <a:rPr lang="en-ZA" sz="2800" dirty="0" smtClean="0"/>
              <a:t> and </a:t>
            </a:r>
            <a:r>
              <a:rPr lang="en-ZA" sz="2800" dirty="0" smtClean="0">
                <a:solidFill>
                  <a:schemeClr val="tx2"/>
                </a:solidFill>
              </a:rPr>
              <a:t>VLBW</a:t>
            </a:r>
            <a:r>
              <a:rPr lang="en-ZA" sz="2800" dirty="0" smtClean="0"/>
              <a:t> make up 25% of infant deaths</a:t>
            </a:r>
          </a:p>
          <a:p>
            <a:pPr marL="99669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ZA" sz="2800" dirty="0" smtClean="0"/>
              <a:t>&lt; 10 years: </a:t>
            </a:r>
            <a:r>
              <a:rPr lang="en-ZA" sz="2800" dirty="0" smtClean="0">
                <a:solidFill>
                  <a:schemeClr val="tx2"/>
                </a:solidFill>
              </a:rPr>
              <a:t>boys</a:t>
            </a:r>
            <a:r>
              <a:rPr lang="en-ZA" sz="2800" dirty="0" smtClean="0"/>
              <a:t> at higher risk than girls</a:t>
            </a:r>
          </a:p>
          <a:p>
            <a:pPr marL="996696" lvl="2" fontAlgn="auto">
              <a:lnSpc>
                <a:spcPct val="80000"/>
              </a:lnSpc>
              <a:spcAft>
                <a:spcPts val="0"/>
              </a:spcAft>
              <a:buFont typeface="Wingdings 2"/>
              <a:buChar char=""/>
              <a:defRPr/>
            </a:pPr>
            <a:r>
              <a:rPr lang="en-ZA" sz="2800" dirty="0" smtClean="0"/>
              <a:t>49% have </a:t>
            </a:r>
            <a:r>
              <a:rPr lang="en-ZA" sz="2800" dirty="0" smtClean="0">
                <a:solidFill>
                  <a:schemeClr val="tx2"/>
                </a:solidFill>
              </a:rPr>
              <a:t>underlying disease</a:t>
            </a:r>
          </a:p>
          <a:p>
            <a:pPr marL="1261872" lvl="3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ZA" sz="2600" dirty="0" smtClean="0">
                <a:solidFill>
                  <a:srgbClr val="FFFF00"/>
                </a:solidFill>
              </a:rPr>
              <a:t>Chronic lung disease</a:t>
            </a:r>
            <a:r>
              <a:rPr lang="en-ZA" sz="2600" dirty="0" smtClean="0"/>
              <a:t> (infants)</a:t>
            </a:r>
          </a:p>
          <a:p>
            <a:pPr marL="1261872" lvl="3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ZA" sz="2600" dirty="0" smtClean="0">
                <a:solidFill>
                  <a:srgbClr val="FFFF00"/>
                </a:solidFill>
              </a:rPr>
              <a:t>Congenital heart disease</a:t>
            </a:r>
            <a:r>
              <a:rPr lang="en-ZA" sz="2600" dirty="0" smtClean="0"/>
              <a:t> (infants)</a:t>
            </a:r>
          </a:p>
          <a:p>
            <a:pPr marL="1261872" lvl="3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ZA" sz="2600" dirty="0" smtClean="0">
                <a:solidFill>
                  <a:srgbClr val="FFFF00"/>
                </a:solidFill>
              </a:rPr>
              <a:t>Neuromuscular diseases</a:t>
            </a:r>
            <a:r>
              <a:rPr lang="en-ZA" sz="2600" dirty="0" smtClean="0"/>
              <a:t> (children)</a:t>
            </a:r>
          </a:p>
          <a:p>
            <a:pPr marL="1261872" lvl="3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3"/>
              <a:buChar char=""/>
              <a:defRPr/>
            </a:pPr>
            <a:r>
              <a:rPr lang="en-ZA" sz="2600" dirty="0" smtClean="0">
                <a:solidFill>
                  <a:srgbClr val="FFFF00"/>
                </a:solidFill>
              </a:rPr>
              <a:t>Cancer</a:t>
            </a:r>
            <a:r>
              <a:rPr lang="en-ZA" sz="2600" dirty="0" smtClean="0"/>
              <a:t> (adolescents)</a:t>
            </a:r>
          </a:p>
          <a:p>
            <a:pPr marL="1261872" lvl="3" algn="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r>
              <a:rPr lang="en-ZA" sz="2600" dirty="0" smtClean="0">
                <a:solidFill>
                  <a:srgbClr val="94F0E4"/>
                </a:solidFill>
              </a:rPr>
              <a:t>Pediatr Crit Care Med 2005 Vol. 6, No. 3 (</a:t>
            </a:r>
            <a:r>
              <a:rPr lang="en-ZA" sz="2600" dirty="0" err="1" smtClean="0">
                <a:solidFill>
                  <a:srgbClr val="94F0E4"/>
                </a:solidFill>
              </a:rPr>
              <a:t>Suppl</a:t>
            </a:r>
            <a:r>
              <a:rPr lang="en-ZA" sz="2600" dirty="0" smtClean="0">
                <a:solidFill>
                  <a:srgbClr val="94F0E4"/>
                </a:solidFill>
              </a:rPr>
              <a:t>)</a:t>
            </a:r>
            <a:endParaRPr lang="en-ZA" sz="2600" dirty="0" smtClean="0"/>
          </a:p>
          <a:p>
            <a:pPr marL="1261872" lvl="3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en-ZA" sz="2600" dirty="0" smtClean="0"/>
          </a:p>
          <a:p>
            <a:pPr marL="1261872" lvl="3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3" pitchFamily="18" charset="2"/>
              <a:buNone/>
              <a:defRPr/>
            </a:pPr>
            <a:endParaRPr lang="en-GB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D:\Pictures\Ahrens Gallery\Hospital\Edendale Hospital\IMG_5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613" y="0"/>
            <a:ext cx="4497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971550" y="2781300"/>
            <a:ext cx="27368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sz="4400">
                <a:latin typeface="Corbel" pitchFamily="34" charset="0"/>
              </a:rPr>
              <a:t>The End</a:t>
            </a:r>
            <a:endParaRPr lang="en-GB" sz="440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04813"/>
            <a:ext cx="4052887" cy="6048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8371" name="AutoShape 7"/>
          <p:cNvSpPr>
            <a:spLocks noChangeArrowheads="1"/>
          </p:cNvSpPr>
          <p:nvPr/>
        </p:nvSpPr>
        <p:spPr bwMode="auto">
          <a:xfrm rot="5400000">
            <a:off x="6561932" y="3869531"/>
            <a:ext cx="4678362" cy="485775"/>
          </a:xfrm>
          <a:prstGeom prst="rightArrow">
            <a:avLst>
              <a:gd name="adj1" fmla="val 50000"/>
              <a:gd name="adj2" fmla="val 240768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8372" name="AutoShape 9"/>
          <p:cNvSpPr>
            <a:spLocks noChangeArrowheads="1"/>
          </p:cNvSpPr>
          <p:nvPr/>
        </p:nvSpPr>
        <p:spPr bwMode="auto">
          <a:xfrm rot="-5400000">
            <a:off x="8432800" y="701675"/>
            <a:ext cx="936625" cy="485775"/>
          </a:xfrm>
          <a:prstGeom prst="rightArrow">
            <a:avLst>
              <a:gd name="adj1" fmla="val 50000"/>
              <a:gd name="adj2" fmla="val 48203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8373" name="AutoShape 13"/>
          <p:cNvSpPr>
            <a:spLocks noChangeArrowheads="1"/>
          </p:cNvSpPr>
          <p:nvPr/>
        </p:nvSpPr>
        <p:spPr bwMode="auto">
          <a:xfrm rot="10800000">
            <a:off x="4643438" y="6453188"/>
            <a:ext cx="3455987" cy="404812"/>
          </a:xfrm>
          <a:prstGeom prst="rightArrow">
            <a:avLst>
              <a:gd name="adj1" fmla="val 50000"/>
              <a:gd name="adj2" fmla="val 213432"/>
            </a:avLst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8374" name="AutoShape 14"/>
          <p:cNvSpPr>
            <a:spLocks noChangeArrowheads="1"/>
          </p:cNvSpPr>
          <p:nvPr/>
        </p:nvSpPr>
        <p:spPr bwMode="auto">
          <a:xfrm rot="10800000">
            <a:off x="4716463" y="0"/>
            <a:ext cx="3455987" cy="404813"/>
          </a:xfrm>
          <a:prstGeom prst="rightArrow">
            <a:avLst>
              <a:gd name="adj1" fmla="val 50000"/>
              <a:gd name="adj2" fmla="val 213431"/>
            </a:avLst>
          </a:prstGeom>
          <a:gradFill rotWithShape="1">
            <a:gsLst>
              <a:gs pos="0">
                <a:srgbClr val="FF3300"/>
              </a:gs>
              <a:gs pos="100000">
                <a:srgbClr val="0000FF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8375" name="Text Box 15"/>
          <p:cNvSpPr txBox="1">
            <a:spLocks noChangeArrowheads="1"/>
          </p:cNvSpPr>
          <p:nvPr/>
        </p:nvSpPr>
        <p:spPr bwMode="auto">
          <a:xfrm>
            <a:off x="611188" y="1341438"/>
            <a:ext cx="2549525" cy="15621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>
                <a:latin typeface="Corbel" pitchFamily="34" charset="0"/>
              </a:rPr>
              <a:t>Mixed Venous </a:t>
            </a:r>
          </a:p>
          <a:p>
            <a:r>
              <a:rPr lang="en-ZA" sz="2400">
                <a:latin typeface="Corbel" pitchFamily="34" charset="0"/>
              </a:rPr>
              <a:t>Oxygen Sats </a:t>
            </a:r>
          </a:p>
          <a:p>
            <a:r>
              <a:rPr lang="en-ZA" sz="2400">
                <a:latin typeface="Corbel" pitchFamily="34" charset="0"/>
              </a:rPr>
              <a:t>(SVO2)</a:t>
            </a:r>
          </a:p>
          <a:p>
            <a:r>
              <a:rPr lang="en-ZA" sz="2400">
                <a:solidFill>
                  <a:srgbClr val="FFFF00"/>
                </a:solidFill>
                <a:latin typeface="Corbel" pitchFamily="34" charset="0"/>
              </a:rPr>
              <a:t>Pulmonary Artery</a:t>
            </a:r>
            <a:endParaRPr lang="en-GB" sz="24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8376" name="Text Box 16"/>
          <p:cNvSpPr txBox="1">
            <a:spLocks noChangeArrowheads="1"/>
          </p:cNvSpPr>
          <p:nvPr/>
        </p:nvSpPr>
        <p:spPr bwMode="auto">
          <a:xfrm>
            <a:off x="323850" y="3860800"/>
            <a:ext cx="3025775" cy="15621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>
                <a:latin typeface="Corbel" pitchFamily="34" charset="0"/>
              </a:rPr>
              <a:t>Central Venous</a:t>
            </a:r>
          </a:p>
          <a:p>
            <a:r>
              <a:rPr lang="en-ZA" sz="2400">
                <a:latin typeface="Corbel" pitchFamily="34" charset="0"/>
              </a:rPr>
              <a:t>Oxygen Saturation</a:t>
            </a:r>
          </a:p>
          <a:p>
            <a:r>
              <a:rPr lang="en-ZA" sz="2400">
                <a:latin typeface="Corbel" pitchFamily="34" charset="0"/>
              </a:rPr>
              <a:t>(ScVO2)</a:t>
            </a:r>
          </a:p>
          <a:p>
            <a:r>
              <a:rPr lang="en-ZA" sz="2400">
                <a:solidFill>
                  <a:srgbClr val="FFFF00"/>
                </a:solidFill>
                <a:latin typeface="Corbel" pitchFamily="34" charset="0"/>
              </a:rPr>
              <a:t>Superior Vena Cava </a:t>
            </a:r>
            <a:endParaRPr lang="en-GB" sz="24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8377" name="Text Box 17"/>
          <p:cNvSpPr txBox="1">
            <a:spLocks noChangeArrowheads="1"/>
          </p:cNvSpPr>
          <p:nvPr/>
        </p:nvSpPr>
        <p:spPr bwMode="auto">
          <a:xfrm>
            <a:off x="1258888" y="188913"/>
            <a:ext cx="2076450" cy="83185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ZA" sz="2400">
                <a:latin typeface="Corbel" pitchFamily="34" charset="0"/>
              </a:rPr>
              <a:t>Brain NIRS</a:t>
            </a:r>
          </a:p>
          <a:p>
            <a:r>
              <a:rPr lang="en-ZA" sz="2400">
                <a:solidFill>
                  <a:srgbClr val="FFFF00"/>
                </a:solidFill>
                <a:latin typeface="Corbel" pitchFamily="34" charset="0"/>
              </a:rPr>
              <a:t>(Transcranial)</a:t>
            </a:r>
            <a:endParaRPr lang="en-GB" sz="24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58378" name="Text Box 20"/>
          <p:cNvSpPr txBox="1">
            <a:spLocks noChangeArrowheads="1"/>
          </p:cNvSpPr>
          <p:nvPr/>
        </p:nvSpPr>
        <p:spPr bwMode="auto">
          <a:xfrm>
            <a:off x="8675688" y="1412875"/>
            <a:ext cx="468312" cy="376238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latin typeface="Corbel" pitchFamily="34" charset="0"/>
              </a:rPr>
              <a:t>97</a:t>
            </a:r>
            <a:endParaRPr lang="en-GB">
              <a:latin typeface="Corbel" pitchFamily="34" charset="0"/>
            </a:endParaRPr>
          </a:p>
        </p:txBody>
      </p:sp>
      <p:sp>
        <p:nvSpPr>
          <p:cNvPr id="58379" name="Text Box 22"/>
          <p:cNvSpPr txBox="1">
            <a:spLocks noChangeArrowheads="1"/>
          </p:cNvSpPr>
          <p:nvPr/>
        </p:nvSpPr>
        <p:spPr bwMode="auto">
          <a:xfrm>
            <a:off x="5148263" y="620713"/>
            <a:ext cx="504825" cy="376237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latin typeface="Corbel" pitchFamily="34" charset="0"/>
              </a:rPr>
              <a:t>69</a:t>
            </a:r>
            <a:endParaRPr lang="en-GB">
              <a:latin typeface="Corbel" pitchFamily="34" charset="0"/>
            </a:endParaRPr>
          </a:p>
        </p:txBody>
      </p:sp>
      <p:sp>
        <p:nvSpPr>
          <p:cNvPr id="58380" name="Text Box 24"/>
          <p:cNvSpPr txBox="1">
            <a:spLocks noChangeArrowheads="1"/>
          </p:cNvSpPr>
          <p:nvPr/>
        </p:nvSpPr>
        <p:spPr bwMode="auto">
          <a:xfrm>
            <a:off x="5435600" y="1412875"/>
            <a:ext cx="504825" cy="376238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latin typeface="Corbel" pitchFamily="34" charset="0"/>
              </a:rPr>
              <a:t>75</a:t>
            </a:r>
            <a:endParaRPr lang="en-GB">
              <a:latin typeface="Corbel" pitchFamily="34" charset="0"/>
            </a:endParaRPr>
          </a:p>
        </p:txBody>
      </p:sp>
      <p:sp>
        <p:nvSpPr>
          <p:cNvPr id="58381" name="Line 26"/>
          <p:cNvSpPr>
            <a:spLocks noChangeShapeType="1"/>
          </p:cNvSpPr>
          <p:nvPr/>
        </p:nvSpPr>
        <p:spPr bwMode="auto">
          <a:xfrm flipV="1">
            <a:off x="3348038" y="3284538"/>
            <a:ext cx="431800" cy="576262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2" name="Line 27"/>
          <p:cNvSpPr>
            <a:spLocks noChangeShapeType="1"/>
          </p:cNvSpPr>
          <p:nvPr/>
        </p:nvSpPr>
        <p:spPr bwMode="auto">
          <a:xfrm>
            <a:off x="3348038" y="261938"/>
            <a:ext cx="1800225" cy="358775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3" name="Line 28"/>
          <p:cNvSpPr>
            <a:spLocks noChangeShapeType="1"/>
          </p:cNvSpPr>
          <p:nvPr/>
        </p:nvSpPr>
        <p:spPr bwMode="auto">
          <a:xfrm>
            <a:off x="3203575" y="1484313"/>
            <a:ext cx="2232025" cy="144462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384" name="AutoShape 11"/>
          <p:cNvSpPr>
            <a:spLocks noChangeArrowheads="1"/>
          </p:cNvSpPr>
          <p:nvPr/>
        </p:nvSpPr>
        <p:spPr bwMode="auto">
          <a:xfrm rot="-5400000">
            <a:off x="1826419" y="3582194"/>
            <a:ext cx="4535487" cy="485775"/>
          </a:xfrm>
          <a:prstGeom prst="rightArrow">
            <a:avLst>
              <a:gd name="adj1" fmla="val 50000"/>
              <a:gd name="adj2" fmla="val 233415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8385" name="Text Box 23"/>
          <p:cNvSpPr txBox="1">
            <a:spLocks noChangeArrowheads="1"/>
          </p:cNvSpPr>
          <p:nvPr/>
        </p:nvSpPr>
        <p:spPr bwMode="auto">
          <a:xfrm>
            <a:off x="3851275" y="2852738"/>
            <a:ext cx="504825" cy="376237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latin typeface="Corbel" pitchFamily="34" charset="0"/>
              </a:rPr>
              <a:t>80</a:t>
            </a:r>
            <a:endParaRPr lang="en-GB">
              <a:latin typeface="Corbel" pitchFamily="34" charset="0"/>
            </a:endParaRPr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 rot="5400000">
            <a:off x="3554413" y="630237"/>
            <a:ext cx="1079500" cy="485775"/>
          </a:xfrm>
          <a:prstGeom prst="rightArrow">
            <a:avLst>
              <a:gd name="adj1" fmla="val 50000"/>
              <a:gd name="adj2" fmla="val 55556"/>
            </a:avLst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8387" name="Text Box 21"/>
          <p:cNvSpPr txBox="1">
            <a:spLocks noChangeArrowheads="1"/>
          </p:cNvSpPr>
          <p:nvPr/>
        </p:nvSpPr>
        <p:spPr bwMode="auto">
          <a:xfrm>
            <a:off x="3851275" y="692150"/>
            <a:ext cx="504825" cy="376238"/>
          </a:xfrm>
          <a:prstGeom prst="rect">
            <a:avLst/>
          </a:prstGeom>
          <a:solidFill>
            <a:srgbClr val="0000FF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>
                <a:latin typeface="Corbel" pitchFamily="34" charset="0"/>
              </a:rPr>
              <a:t>70</a:t>
            </a:r>
            <a:endParaRPr lang="en-GB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52400" y="0"/>
            <a:ext cx="8839200" cy="684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 </a:t>
            </a:r>
            <a:r>
              <a:rPr lang="en-GB" sz="3200">
                <a:solidFill>
                  <a:srgbClr val="FFFF00"/>
                </a:solidFill>
                <a:latin typeface="Corbel" pitchFamily="34" charset="0"/>
              </a:rPr>
              <a:t>Limits of mixed venous oxygen saturation (SvO2)</a:t>
            </a:r>
          </a:p>
          <a:p>
            <a:endParaRPr lang="en-GB" sz="2800">
              <a:latin typeface="Corbel" pitchFamily="34" charset="0"/>
            </a:endParaRPr>
          </a:p>
          <a:p>
            <a:r>
              <a:rPr lang="en-GB" sz="2400" u="sng">
                <a:solidFill>
                  <a:schemeClr val="tx2"/>
                </a:solidFill>
                <a:latin typeface="Corbel" pitchFamily="34" charset="0"/>
              </a:rPr>
              <a:t>SvO2 level</a:t>
            </a:r>
            <a:r>
              <a:rPr lang="en-GB" sz="2400">
                <a:solidFill>
                  <a:schemeClr val="tx2"/>
                </a:solidFill>
                <a:latin typeface="Corbel" pitchFamily="34" charset="0"/>
              </a:rPr>
              <a:t>			</a:t>
            </a:r>
            <a:r>
              <a:rPr lang="en-GB" sz="2400" u="sng">
                <a:solidFill>
                  <a:schemeClr val="tx2"/>
                </a:solidFill>
                <a:latin typeface="Corbel" pitchFamily="34" charset="0"/>
              </a:rPr>
              <a:t>Consequences</a:t>
            </a:r>
          </a:p>
          <a:p>
            <a:endParaRPr lang="en-GB" sz="2400">
              <a:latin typeface="Corbel" pitchFamily="34" charset="0"/>
            </a:endParaRPr>
          </a:p>
          <a:p>
            <a:r>
              <a:rPr lang="en-GB" sz="2400">
                <a:latin typeface="Corbel" pitchFamily="34" charset="0"/>
              </a:rPr>
              <a:t>SvO2 &gt; 75%			Normal extraction</a:t>
            </a:r>
          </a:p>
          <a:p>
            <a:r>
              <a:rPr lang="en-GB" sz="2400">
                <a:latin typeface="Corbel" pitchFamily="34" charset="0"/>
              </a:rPr>
              <a:t>				O2 supply &gt; O2 demand</a:t>
            </a:r>
          </a:p>
          <a:p>
            <a:endParaRPr lang="en-GB" sz="2400">
              <a:latin typeface="Corbel" pitchFamily="34" charset="0"/>
            </a:endParaRPr>
          </a:p>
          <a:p>
            <a:r>
              <a:rPr lang="en-GB" sz="2400">
                <a:latin typeface="Corbel" pitchFamily="34" charset="0"/>
              </a:rPr>
              <a:t>75% &gt; SvO2 &gt; 50% 		Compensatory extraction</a:t>
            </a:r>
          </a:p>
          <a:p>
            <a:r>
              <a:rPr lang="en-GB" sz="2400">
                <a:latin typeface="Corbel" pitchFamily="34" charset="0"/>
              </a:rPr>
              <a:t>				Increasing O2 demand or 						decreasing O2 supply</a:t>
            </a:r>
          </a:p>
          <a:p>
            <a:endParaRPr lang="en-GB" sz="2400">
              <a:latin typeface="Corbel" pitchFamily="34" charset="0"/>
            </a:endParaRPr>
          </a:p>
          <a:p>
            <a:r>
              <a:rPr lang="en-GB" sz="2400">
                <a:latin typeface="Corbel" pitchFamily="34" charset="0"/>
              </a:rPr>
              <a:t>50% &gt; SvO2 &gt; 30% 		Exhaustion of extraction</a:t>
            </a:r>
          </a:p>
          <a:p>
            <a:r>
              <a:rPr lang="en-GB" sz="2400">
                <a:latin typeface="Corbel" pitchFamily="34" charset="0"/>
              </a:rPr>
              <a:t>				Beginning of lactic acidosis</a:t>
            </a:r>
          </a:p>
          <a:p>
            <a:r>
              <a:rPr lang="en-GB" sz="2400">
                <a:latin typeface="Corbel" pitchFamily="34" charset="0"/>
              </a:rPr>
              <a:t>				O2 supply &lt; O2 demand</a:t>
            </a:r>
          </a:p>
          <a:p>
            <a:endParaRPr lang="en-GB" sz="2400">
              <a:latin typeface="Corbel" pitchFamily="34" charset="0"/>
            </a:endParaRPr>
          </a:p>
          <a:p>
            <a:r>
              <a:rPr lang="en-GB" sz="2400">
                <a:latin typeface="Corbel" pitchFamily="34" charset="0"/>
              </a:rPr>
              <a:t>30% &gt; SvO2 &gt; 25% 		Severe lactic acidosis</a:t>
            </a:r>
          </a:p>
          <a:p>
            <a:endParaRPr lang="en-GB" sz="2400">
              <a:latin typeface="Corbel" pitchFamily="34" charset="0"/>
            </a:endParaRPr>
          </a:p>
          <a:p>
            <a:r>
              <a:rPr lang="en-GB" sz="2400">
                <a:latin typeface="Corbel" pitchFamily="34" charset="0"/>
              </a:rPr>
              <a:t>SvO2 &lt; 25% 			Cellular death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800" smtClean="0">
                <a:solidFill>
                  <a:schemeClr val="tx2">
                    <a:satMod val="200000"/>
                  </a:schemeClr>
                </a:solidFill>
              </a:rPr>
              <a:t>Principles of Management of Severe Sepsis</a:t>
            </a:r>
            <a:endParaRPr lang="en-GB" sz="280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838200" y="1219200"/>
            <a:ext cx="7921625" cy="4824413"/>
          </a:xfrm>
        </p:spPr>
        <p:txBody>
          <a:bodyPr>
            <a:normAutofit/>
          </a:bodyPr>
          <a:lstStyle/>
          <a:p>
            <a:pPr marL="411163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ZA" dirty="0" smtClean="0"/>
              <a:t>5</a:t>
            </a:r>
            <a:r>
              <a:rPr lang="en-ZA" sz="3200" dirty="0" smtClean="0"/>
              <a:t>.</a:t>
            </a:r>
            <a:r>
              <a:rPr lang="en-ZA" sz="3600" dirty="0" smtClean="0">
                <a:solidFill>
                  <a:srgbClr val="FFFF00"/>
                </a:solidFill>
              </a:rPr>
              <a:t>Time-sensitive goal-directed therapy </a:t>
            </a:r>
          </a:p>
          <a:p>
            <a:pPr marL="342900">
              <a:lnSpc>
                <a:spcPct val="90000"/>
              </a:lnSpc>
            </a:pPr>
            <a:r>
              <a:rPr lang="en-ZA" dirty="0" smtClean="0"/>
              <a:t>6. </a:t>
            </a:r>
            <a:r>
              <a:rPr lang="en-ZA" sz="3200" dirty="0" smtClean="0">
                <a:solidFill>
                  <a:srgbClr val="FFFF00"/>
                </a:solidFill>
              </a:rPr>
              <a:t>Other</a:t>
            </a:r>
          </a:p>
          <a:p>
            <a:pPr lvl="2">
              <a:lnSpc>
                <a:spcPct val="90000"/>
              </a:lnSpc>
            </a:pPr>
            <a:r>
              <a:rPr lang="en-ZA" sz="2600" dirty="0" smtClean="0"/>
              <a:t>Corticosteroids</a:t>
            </a:r>
          </a:p>
          <a:p>
            <a:pPr lvl="2">
              <a:lnSpc>
                <a:spcPct val="90000"/>
              </a:lnSpc>
            </a:pPr>
            <a:r>
              <a:rPr lang="en-ZA" sz="2600" dirty="0" smtClean="0"/>
              <a:t>Red cell transfusion, FFP, Platelets</a:t>
            </a:r>
          </a:p>
          <a:p>
            <a:pPr lvl="2">
              <a:lnSpc>
                <a:spcPct val="90000"/>
              </a:lnSpc>
            </a:pPr>
            <a:r>
              <a:rPr lang="en-ZA" sz="2600" dirty="0" smtClean="0"/>
              <a:t>Mechanical ventilation</a:t>
            </a:r>
          </a:p>
          <a:p>
            <a:pPr lvl="2">
              <a:lnSpc>
                <a:spcPct val="90000"/>
              </a:lnSpc>
            </a:pPr>
            <a:r>
              <a:rPr lang="en-ZA" sz="2600" dirty="0" smtClean="0"/>
              <a:t>IVIG</a:t>
            </a:r>
          </a:p>
          <a:p>
            <a:pPr lvl="2">
              <a:lnSpc>
                <a:spcPct val="90000"/>
              </a:lnSpc>
            </a:pPr>
            <a:r>
              <a:rPr lang="en-ZA" sz="2600" dirty="0" smtClean="0"/>
              <a:t>Glucose and Calcium control</a:t>
            </a:r>
          </a:p>
          <a:p>
            <a:pPr lvl="2">
              <a:lnSpc>
                <a:spcPct val="90000"/>
              </a:lnSpc>
            </a:pPr>
            <a:r>
              <a:rPr lang="en-ZA" sz="2600" dirty="0" smtClean="0"/>
              <a:t>Renal replacement therapy</a:t>
            </a:r>
          </a:p>
          <a:p>
            <a:pPr lvl="2">
              <a:lnSpc>
                <a:spcPct val="90000"/>
              </a:lnSpc>
            </a:pPr>
            <a:r>
              <a:rPr lang="en-ZA" sz="2600" dirty="0" err="1" smtClean="0"/>
              <a:t>Plasmapharesis</a:t>
            </a:r>
            <a:endParaRPr lang="en-ZA" sz="2600" dirty="0" smtClean="0"/>
          </a:p>
          <a:p>
            <a:pPr lvl="2">
              <a:lnSpc>
                <a:spcPct val="90000"/>
              </a:lnSpc>
            </a:pPr>
            <a:r>
              <a:rPr lang="en-ZA" sz="2600" dirty="0" smtClean="0"/>
              <a:t>Activated Protein C</a:t>
            </a:r>
          </a:p>
          <a:p>
            <a:pPr marL="411163" lvl="1" indent="-342900">
              <a:lnSpc>
                <a:spcPct val="90000"/>
              </a:lnSpc>
            </a:pPr>
            <a:endParaRPr lang="en-GB" dirty="0" smtClean="0"/>
          </a:p>
          <a:p>
            <a:pPr marL="411163" lvl="1" indent="-342900">
              <a:buFont typeface="Wingdings" pitchFamily="2" charset="2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rgbClr val="66FFFF"/>
                </a:solidFill>
              </a:rPr>
              <a:t>Bundle Title</a:t>
            </a:r>
            <a:r>
              <a:rPr lang="en-GB" dirty="0"/>
              <a:t> 		</a:t>
            </a:r>
            <a:r>
              <a:rPr lang="en-GB" dirty="0">
                <a:solidFill>
                  <a:srgbClr val="66FFFF"/>
                </a:solidFill>
              </a:rPr>
              <a:t>Components</a:t>
            </a:r>
          </a:p>
          <a:p>
            <a:r>
              <a:rPr lang="en-GB" sz="2000" u="sng" dirty="0">
                <a:solidFill>
                  <a:srgbClr val="FFFF00"/>
                </a:solidFill>
              </a:rPr>
              <a:t>Acute sepsis bundle</a:t>
            </a:r>
            <a:r>
              <a:rPr lang="en-GB" dirty="0"/>
              <a:t>	*Obtain </a:t>
            </a:r>
            <a:r>
              <a:rPr lang="en-GB" dirty="0">
                <a:solidFill>
                  <a:srgbClr val="F995F2"/>
                </a:solidFill>
              </a:rPr>
              <a:t>microbiology samples</a:t>
            </a:r>
            <a:r>
              <a:rPr lang="en-GB" dirty="0"/>
              <a:t> and </a:t>
            </a:r>
            <a:r>
              <a:rPr lang="en-GB" dirty="0">
                <a:solidFill>
                  <a:srgbClr val="F995F2"/>
                </a:solidFill>
              </a:rPr>
              <a:t>lactate measure</a:t>
            </a:r>
          </a:p>
          <a:p>
            <a:r>
              <a:rPr lang="en-GB" dirty="0"/>
              <a:t>(To be completed within 	*Administer appropriate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rgbClr val="F995F2"/>
                </a:solidFill>
              </a:rPr>
              <a:t>antibiotics</a:t>
            </a:r>
          </a:p>
          <a:p>
            <a:r>
              <a:rPr lang="en-GB" dirty="0"/>
              <a:t>6 hrs of admission) 	</a:t>
            </a:r>
            <a:r>
              <a:rPr lang="en-GB" dirty="0" smtClean="0"/>
              <a:t>	*</a:t>
            </a:r>
            <a:r>
              <a:rPr lang="en-GB" dirty="0"/>
              <a:t>Administer </a:t>
            </a:r>
            <a:r>
              <a:rPr lang="en-GB" dirty="0">
                <a:solidFill>
                  <a:srgbClr val="F995F2"/>
                </a:solidFill>
              </a:rPr>
              <a:t>early goal directed therapy</a:t>
            </a:r>
            <a:r>
              <a:rPr lang="en-GB" dirty="0"/>
              <a:t> including:</a:t>
            </a:r>
          </a:p>
          <a:p>
            <a:r>
              <a:rPr lang="en-GB" dirty="0"/>
              <a:t>			  - </a:t>
            </a:r>
            <a:r>
              <a:rPr lang="en-GB" dirty="0">
                <a:solidFill>
                  <a:srgbClr val="F995F2"/>
                </a:solidFill>
              </a:rPr>
              <a:t>Fluids</a:t>
            </a:r>
            <a:r>
              <a:rPr lang="en-GB" dirty="0"/>
              <a:t> to achieve a </a:t>
            </a:r>
            <a:r>
              <a:rPr lang="en-GB" dirty="0">
                <a:solidFill>
                  <a:srgbClr val="FFFF00"/>
                </a:solidFill>
              </a:rPr>
              <a:t>CVP of 8 to 12 mmHg</a:t>
            </a:r>
          </a:p>
          <a:p>
            <a:r>
              <a:rPr lang="en-GB" dirty="0"/>
              <a:t>			  - </a:t>
            </a:r>
            <a:r>
              <a:rPr lang="en-GB" dirty="0" err="1">
                <a:solidFill>
                  <a:srgbClr val="F995F2"/>
                </a:solidFill>
              </a:rPr>
              <a:t>Vasopressors</a:t>
            </a:r>
            <a:r>
              <a:rPr lang="en-GB" dirty="0"/>
              <a:t> to achieve a </a:t>
            </a:r>
            <a:r>
              <a:rPr lang="en-GB" dirty="0">
                <a:solidFill>
                  <a:srgbClr val="FFFF00"/>
                </a:solidFill>
              </a:rPr>
              <a:t>MBP of 65 mm Hg</a:t>
            </a:r>
          </a:p>
          <a:p>
            <a:r>
              <a:rPr lang="en-GB" dirty="0"/>
              <a:t>			  - Maintain </a:t>
            </a:r>
            <a:r>
              <a:rPr lang="en-GB" dirty="0">
                <a:solidFill>
                  <a:srgbClr val="FFFF00"/>
                </a:solidFill>
              </a:rPr>
              <a:t>ScVO2 of 70%</a:t>
            </a:r>
            <a:r>
              <a:rPr lang="en-GB" dirty="0"/>
              <a:t> with </a:t>
            </a:r>
            <a:r>
              <a:rPr lang="en-GB" dirty="0">
                <a:solidFill>
                  <a:srgbClr val="F995F2"/>
                </a:solidFill>
              </a:rPr>
              <a:t>packed red blood cells</a:t>
            </a:r>
            <a:r>
              <a:rPr lang="en-GB" dirty="0"/>
              <a:t> or 			    </a:t>
            </a:r>
            <a:r>
              <a:rPr lang="en-GB" dirty="0" smtClean="0"/>
              <a:t>	     </a:t>
            </a:r>
            <a:r>
              <a:rPr lang="en-GB" dirty="0" err="1" smtClean="0">
                <a:solidFill>
                  <a:srgbClr val="F995F2"/>
                </a:solidFill>
              </a:rPr>
              <a:t>inotrope</a:t>
            </a:r>
            <a:r>
              <a:rPr lang="en-GB" dirty="0" smtClean="0">
                <a:solidFill>
                  <a:srgbClr val="F995F2"/>
                </a:solidFill>
              </a:rPr>
              <a:t> </a:t>
            </a:r>
            <a:r>
              <a:rPr lang="en-GB" dirty="0">
                <a:solidFill>
                  <a:srgbClr val="F995F2"/>
                </a:solidFill>
              </a:rPr>
              <a:t>therapy</a:t>
            </a:r>
          </a:p>
          <a:p>
            <a:endParaRPr lang="en-GB" dirty="0"/>
          </a:p>
          <a:p>
            <a:r>
              <a:rPr lang="en-GB" sz="2000" u="sng" dirty="0">
                <a:solidFill>
                  <a:srgbClr val="FFFF00"/>
                </a:solidFill>
              </a:rPr>
              <a:t>Sepsis management bundle</a:t>
            </a:r>
            <a:r>
              <a:rPr lang="en-GB" dirty="0"/>
              <a:t> 	*Administer low-dose </a:t>
            </a:r>
            <a:r>
              <a:rPr lang="en-GB" dirty="0">
                <a:solidFill>
                  <a:srgbClr val="F995F2"/>
                </a:solidFill>
              </a:rPr>
              <a:t>corticosteroids</a:t>
            </a:r>
            <a:r>
              <a:rPr lang="en-GB" dirty="0"/>
              <a:t> based on</a:t>
            </a:r>
          </a:p>
          <a:p>
            <a:r>
              <a:rPr lang="en-GB" dirty="0"/>
              <a:t>(To be completed within		 hospital policy</a:t>
            </a:r>
          </a:p>
          <a:p>
            <a:r>
              <a:rPr lang="en-GB" dirty="0"/>
              <a:t>24 hrs of admission) 		*Administer </a:t>
            </a:r>
            <a:r>
              <a:rPr lang="en-GB" dirty="0">
                <a:solidFill>
                  <a:srgbClr val="F995F2"/>
                </a:solidFill>
              </a:rPr>
              <a:t>recombinant human activated protein C</a:t>
            </a:r>
          </a:p>
          <a:p>
            <a:r>
              <a:rPr lang="en-GB" dirty="0"/>
              <a:t>				 based on hospital policy</a:t>
            </a:r>
          </a:p>
          <a:p>
            <a:r>
              <a:rPr lang="en-GB" dirty="0"/>
              <a:t>				*Maintain </a:t>
            </a:r>
            <a:r>
              <a:rPr lang="en-GB" dirty="0" err="1">
                <a:solidFill>
                  <a:srgbClr val="F995F2"/>
                </a:solidFill>
              </a:rPr>
              <a:t>glycemic</a:t>
            </a:r>
            <a:r>
              <a:rPr lang="en-GB" dirty="0">
                <a:solidFill>
                  <a:srgbClr val="F995F2"/>
                </a:solidFill>
              </a:rPr>
              <a:t> control</a:t>
            </a:r>
            <a:r>
              <a:rPr lang="en-GB" dirty="0"/>
              <a:t> (</a:t>
            </a:r>
            <a:r>
              <a:rPr lang="en-GB" dirty="0">
                <a:solidFill>
                  <a:srgbClr val="FFFF00"/>
                </a:solidFill>
              </a:rPr>
              <a:t>120–150 mg/</a:t>
            </a:r>
            <a:r>
              <a:rPr lang="en-GB" dirty="0" err="1">
                <a:solidFill>
                  <a:srgbClr val="FFFF00"/>
                </a:solidFill>
              </a:rPr>
              <a:t>dL</a:t>
            </a:r>
            <a:r>
              <a:rPr lang="en-GB" dirty="0"/>
              <a:t>)</a:t>
            </a:r>
          </a:p>
          <a:p>
            <a:r>
              <a:rPr lang="en-GB" dirty="0"/>
              <a:t>				*Maintain </a:t>
            </a:r>
            <a:r>
              <a:rPr lang="en-GB" dirty="0">
                <a:solidFill>
                  <a:srgbClr val="F995F2"/>
                </a:solidFill>
              </a:rPr>
              <a:t>plateau airway pressures 30 cm H2O</a:t>
            </a:r>
            <a:r>
              <a:rPr lang="en-GB" dirty="0"/>
              <a:t> in</a:t>
            </a:r>
          </a:p>
          <a:p>
            <a:r>
              <a:rPr lang="en-GB" dirty="0"/>
              <a:t>				 mechanically ventilated patients</a:t>
            </a:r>
          </a:p>
        </p:txBody>
      </p:sp>
      <p:sp>
        <p:nvSpPr>
          <p:cNvPr id="109575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0" y="228600"/>
            <a:ext cx="8686800" cy="9144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>
                <a:solidFill>
                  <a:srgbClr val="66FFFF"/>
                </a:solidFill>
                <a:latin typeface="Arial" charset="0"/>
              </a:rPr>
              <a:t>Components in two </a:t>
            </a:r>
            <a:r>
              <a:rPr lang="en-GB" sz="2800" dirty="0" smtClean="0">
                <a:solidFill>
                  <a:srgbClr val="FFFF00"/>
                </a:solidFill>
                <a:latin typeface="Arial" charset="0"/>
              </a:rPr>
              <a:t>Sepsis Bundles</a:t>
            </a:r>
            <a:r>
              <a:rPr lang="en-GB" sz="2800" dirty="0" smtClean="0">
                <a:solidFill>
                  <a:srgbClr val="66FFFF"/>
                </a:solidFill>
                <a:latin typeface="Arial" charset="0"/>
              </a:rPr>
              <a:t> formulated by the </a:t>
            </a:r>
            <a:r>
              <a:rPr lang="en-GB" sz="2800" dirty="0" smtClean="0">
                <a:solidFill>
                  <a:srgbClr val="FFFF00"/>
                </a:solidFill>
                <a:latin typeface="Arial" charset="0"/>
              </a:rPr>
              <a:t>Surviving Sepsis Campaign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772400" cy="5105400"/>
          </a:xfrm>
        </p:spPr>
        <p:txBody>
          <a:bodyPr/>
          <a:lstStyle/>
          <a:p>
            <a:r>
              <a:rPr lang="en-ZA" sz="3200" dirty="0" smtClean="0">
                <a:solidFill>
                  <a:srgbClr val="FFFF00"/>
                </a:solidFill>
              </a:rPr>
              <a:t>Sepsis</a:t>
            </a:r>
          </a:p>
          <a:p>
            <a:pPr lvl="1"/>
            <a:r>
              <a:rPr lang="en-ZA" sz="2800" dirty="0" smtClean="0">
                <a:solidFill>
                  <a:srgbClr val="94F0E4"/>
                </a:solidFill>
              </a:rPr>
              <a:t>SIRS</a:t>
            </a:r>
            <a:r>
              <a:rPr lang="en-ZA" sz="2800" dirty="0" smtClean="0"/>
              <a:t> in the presence of or as a result of a suspected or proven </a:t>
            </a:r>
            <a:r>
              <a:rPr lang="en-ZA" sz="2800" dirty="0" smtClean="0">
                <a:solidFill>
                  <a:srgbClr val="94F0E4"/>
                </a:solidFill>
              </a:rPr>
              <a:t>infection</a:t>
            </a:r>
          </a:p>
          <a:p>
            <a:pPr lvl="1">
              <a:buFont typeface="Wingdings" pitchFamily="2" charset="2"/>
              <a:buNone/>
            </a:pPr>
            <a:endParaRPr lang="en-ZA" sz="2800" dirty="0" smtClean="0">
              <a:solidFill>
                <a:srgbClr val="94F0E4"/>
              </a:solidFill>
            </a:endParaRPr>
          </a:p>
          <a:p>
            <a:r>
              <a:rPr lang="en-ZA" sz="3200" dirty="0" smtClean="0">
                <a:solidFill>
                  <a:srgbClr val="FFFF00"/>
                </a:solidFill>
              </a:rPr>
              <a:t>Infection</a:t>
            </a:r>
          </a:p>
          <a:p>
            <a:pPr lvl="1"/>
            <a:r>
              <a:rPr lang="en-ZA" sz="2800" dirty="0" smtClean="0"/>
              <a:t>a suspected or proven infection caused by any pathogen </a:t>
            </a:r>
            <a:r>
              <a:rPr lang="en-ZA" sz="2800" dirty="0" smtClean="0">
                <a:solidFill>
                  <a:srgbClr val="FF0000"/>
                </a:solidFill>
              </a:rPr>
              <a:t>OR</a:t>
            </a:r>
            <a:r>
              <a:rPr lang="en-ZA" sz="2800" dirty="0" smtClean="0"/>
              <a:t> a clinical syndrome associated with high probability of infection </a:t>
            </a:r>
          </a:p>
          <a:p>
            <a:pPr lvl="1"/>
            <a:r>
              <a:rPr lang="en-ZA" sz="2000" dirty="0" smtClean="0"/>
              <a:t>(clinical exam, lab tests, i.e. WC in body fluids, perforated viscus, CXR typical of pneumonia, purpuric / petechial rash, purpura fulminans)</a:t>
            </a:r>
          </a:p>
          <a:p>
            <a:pPr lvl="1">
              <a:buFont typeface="Wingdings" pitchFamily="2" charset="2"/>
              <a:buNone/>
            </a:pPr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14313"/>
            <a:ext cx="7772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SIRS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928688"/>
            <a:ext cx="8229600" cy="5715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ZA" sz="3200" dirty="0" smtClean="0"/>
              <a:t>presence of </a:t>
            </a:r>
            <a:r>
              <a:rPr lang="en-ZA" sz="3200" dirty="0" smtClean="0">
                <a:solidFill>
                  <a:srgbClr val="CCFF33"/>
                </a:solidFill>
              </a:rPr>
              <a:t>at least 2</a:t>
            </a:r>
            <a:r>
              <a:rPr lang="en-ZA" sz="3200" dirty="0" smtClean="0">
                <a:solidFill>
                  <a:srgbClr val="FF3300"/>
                </a:solidFill>
              </a:rPr>
              <a:t> </a:t>
            </a:r>
            <a:r>
              <a:rPr lang="en-ZA" sz="3200" dirty="0" smtClean="0"/>
              <a:t>of the following</a:t>
            </a:r>
            <a:r>
              <a:rPr lang="en-ZA" sz="32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ZA" sz="32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en-ZA" sz="3200" dirty="0" smtClean="0">
                <a:solidFill>
                  <a:srgbClr val="FFFF66"/>
                </a:solidFill>
              </a:rPr>
              <a:t>1 of which </a:t>
            </a:r>
            <a:r>
              <a:rPr lang="en-ZA" sz="3200" dirty="0" smtClean="0"/>
              <a:t>must be</a:t>
            </a:r>
            <a:r>
              <a:rPr lang="en-ZA" sz="3200" dirty="0" smtClean="0">
                <a:solidFill>
                  <a:srgbClr val="FFFF66"/>
                </a:solidFill>
              </a:rPr>
              <a:t> abnormal temperature </a:t>
            </a:r>
            <a:r>
              <a:rPr lang="en-ZA" sz="3200" dirty="0" smtClean="0">
                <a:solidFill>
                  <a:srgbClr val="CCFF33"/>
                </a:solidFill>
              </a:rPr>
              <a:t>or</a:t>
            </a:r>
            <a:r>
              <a:rPr lang="en-ZA" sz="3200" dirty="0" smtClean="0">
                <a:solidFill>
                  <a:srgbClr val="FFFF66"/>
                </a:solidFill>
              </a:rPr>
              <a:t> </a:t>
            </a:r>
            <a:r>
              <a:rPr lang="en-ZA" sz="3200" dirty="0" err="1" smtClean="0">
                <a:solidFill>
                  <a:srgbClr val="FFFF66"/>
                </a:solidFill>
              </a:rPr>
              <a:t>leucocyte</a:t>
            </a:r>
            <a:r>
              <a:rPr lang="en-ZA" sz="3200" dirty="0" smtClean="0">
                <a:solidFill>
                  <a:srgbClr val="FFFF66"/>
                </a:solidFill>
              </a:rPr>
              <a:t> count</a:t>
            </a:r>
          </a:p>
          <a:p>
            <a:pPr>
              <a:lnSpc>
                <a:spcPct val="80000"/>
              </a:lnSpc>
            </a:pPr>
            <a:endParaRPr lang="en-ZA" sz="3200" b="1" dirty="0" smtClean="0">
              <a:solidFill>
                <a:srgbClr val="FF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ZA" sz="2800" dirty="0" smtClean="0">
                <a:solidFill>
                  <a:srgbClr val="FFFF00"/>
                </a:solidFill>
              </a:rPr>
              <a:t>core temp</a:t>
            </a:r>
            <a:r>
              <a:rPr lang="en-ZA" sz="2800" dirty="0" smtClean="0"/>
              <a:t> &gt;38.5</a:t>
            </a:r>
            <a:r>
              <a:rPr lang="en-ZA" sz="2800" baseline="30000" dirty="0" smtClean="0"/>
              <a:t>o</a:t>
            </a:r>
            <a:r>
              <a:rPr lang="en-ZA" sz="2800" dirty="0" smtClean="0"/>
              <a:t>C or &lt;36</a:t>
            </a:r>
            <a:r>
              <a:rPr lang="en-ZA" sz="2800" baseline="30000" dirty="0" smtClean="0"/>
              <a:t>o</a:t>
            </a:r>
            <a:r>
              <a:rPr lang="en-ZA" sz="2800" dirty="0" smtClean="0"/>
              <a:t>C</a:t>
            </a:r>
          </a:p>
          <a:p>
            <a:pPr lvl="1">
              <a:lnSpc>
                <a:spcPct val="80000"/>
              </a:lnSpc>
            </a:pPr>
            <a:endParaRPr lang="en-ZA" sz="2800" dirty="0" smtClean="0"/>
          </a:p>
          <a:p>
            <a:pPr lvl="1">
              <a:lnSpc>
                <a:spcPct val="80000"/>
              </a:lnSpc>
            </a:pPr>
            <a:r>
              <a:rPr lang="en-ZA" sz="2800" dirty="0" smtClean="0">
                <a:solidFill>
                  <a:srgbClr val="FFFF00"/>
                </a:solidFill>
              </a:rPr>
              <a:t>Tachycardia</a:t>
            </a:r>
            <a:r>
              <a:rPr lang="en-ZA" sz="2800" dirty="0" smtClean="0"/>
              <a:t>,</a:t>
            </a:r>
            <a:r>
              <a:rPr lang="en-ZA" sz="2800" dirty="0" smtClean="0">
                <a:solidFill>
                  <a:srgbClr val="CCFF33"/>
                </a:solidFill>
              </a:rPr>
              <a:t> </a:t>
            </a:r>
            <a:r>
              <a:rPr lang="en-ZA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</a:t>
            </a:r>
            <a:r>
              <a:rPr lang="en-ZA" sz="28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 for children </a:t>
            </a:r>
            <a:r>
              <a:rPr lang="en-ZA" sz="2800" dirty="0" smtClean="0">
                <a:solidFill>
                  <a:srgbClr val="FFFF66"/>
                </a:solidFill>
              </a:rPr>
              <a:t>&lt;1 year: </a:t>
            </a:r>
            <a:r>
              <a:rPr lang="en-ZA" sz="2800" dirty="0" err="1" smtClean="0">
                <a:solidFill>
                  <a:srgbClr val="FFFF66"/>
                </a:solidFill>
              </a:rPr>
              <a:t>bradycardia</a:t>
            </a:r>
            <a:endParaRPr lang="en-ZA" sz="2800" dirty="0" smtClean="0">
              <a:solidFill>
                <a:srgbClr val="FFFF66"/>
              </a:solidFill>
            </a:endParaRPr>
          </a:p>
          <a:p>
            <a:pPr lvl="1">
              <a:lnSpc>
                <a:spcPct val="80000"/>
              </a:lnSpc>
            </a:pPr>
            <a:endParaRPr lang="en-ZA" sz="2800" dirty="0" smtClean="0">
              <a:effectLst>
                <a:outerShdw blurRad="38100" dist="38100" dir="2700000" algn="tl">
                  <a:srgbClr val="4E5B6F"/>
                </a:outerShdw>
              </a:effectLst>
            </a:endParaRPr>
          </a:p>
          <a:p>
            <a:pPr lvl="1">
              <a:lnSpc>
                <a:spcPct val="80000"/>
              </a:lnSpc>
            </a:pPr>
            <a:r>
              <a:rPr lang="en-ZA" sz="2800" dirty="0" smtClean="0"/>
              <a:t>mean respiratory rate &gt; </a:t>
            </a:r>
            <a:r>
              <a:rPr lang="en-ZA" sz="2800" dirty="0" smtClean="0">
                <a:solidFill>
                  <a:srgbClr val="FFFF66"/>
                </a:solidFill>
              </a:rPr>
              <a:t>2 </a:t>
            </a:r>
            <a:r>
              <a:rPr lang="en-ZA" sz="2800" dirty="0" err="1" smtClean="0">
                <a:solidFill>
                  <a:srgbClr val="FFFF66"/>
                </a:solidFill>
              </a:rPr>
              <a:t>sd</a:t>
            </a:r>
            <a:r>
              <a:rPr lang="en-ZA" sz="2800" dirty="0" smtClean="0">
                <a:solidFill>
                  <a:srgbClr val="FFFF66"/>
                </a:solidFill>
              </a:rPr>
              <a:t> above normal</a:t>
            </a:r>
            <a:r>
              <a:rPr lang="en-ZA" sz="2800" dirty="0" smtClean="0">
                <a:solidFill>
                  <a:srgbClr val="CCFF33"/>
                </a:solidFill>
              </a:rPr>
              <a:t> or </a:t>
            </a:r>
            <a:r>
              <a:rPr lang="en-ZA" sz="2800" dirty="0" smtClean="0">
                <a:solidFill>
                  <a:srgbClr val="FFFF00"/>
                </a:solidFill>
              </a:rPr>
              <a:t>mechanical ventilation</a:t>
            </a:r>
          </a:p>
          <a:p>
            <a:pPr lvl="1">
              <a:lnSpc>
                <a:spcPct val="80000"/>
              </a:lnSpc>
            </a:pPr>
            <a:endParaRPr lang="en-ZA" sz="2800" dirty="0" smtClean="0"/>
          </a:p>
          <a:p>
            <a:pPr lvl="1">
              <a:lnSpc>
                <a:spcPct val="80000"/>
              </a:lnSpc>
            </a:pPr>
            <a:r>
              <a:rPr lang="en-ZA" sz="2800" dirty="0" err="1" smtClean="0">
                <a:solidFill>
                  <a:srgbClr val="FFFF00"/>
                </a:solidFill>
              </a:rPr>
              <a:t>leucocyte</a:t>
            </a:r>
            <a:r>
              <a:rPr lang="en-ZA" sz="2800" dirty="0" smtClean="0">
                <a:solidFill>
                  <a:srgbClr val="FFFF00"/>
                </a:solidFill>
              </a:rPr>
              <a:t> count </a:t>
            </a:r>
            <a:r>
              <a:rPr lang="en-ZA" sz="2800" dirty="0" smtClean="0"/>
              <a:t>increased or decreased for age </a:t>
            </a:r>
            <a:r>
              <a:rPr lang="en-ZA" sz="2800" dirty="0" smtClean="0">
                <a:solidFill>
                  <a:srgbClr val="CCFF33"/>
                </a:solidFill>
              </a:rPr>
              <a:t>or</a:t>
            </a:r>
            <a:r>
              <a:rPr lang="en-ZA" sz="2800" dirty="0" smtClean="0"/>
              <a:t> </a:t>
            </a:r>
            <a:r>
              <a:rPr lang="en-ZA" sz="2800" dirty="0" smtClean="0">
                <a:solidFill>
                  <a:srgbClr val="FFFF00"/>
                </a:solidFill>
              </a:rPr>
              <a:t>&gt;10% immature </a:t>
            </a:r>
            <a:r>
              <a:rPr lang="en-ZA" sz="2800" dirty="0" err="1" smtClean="0">
                <a:solidFill>
                  <a:srgbClr val="FFFF00"/>
                </a:solidFill>
              </a:rPr>
              <a:t>neutrophils</a:t>
            </a:r>
            <a:endParaRPr lang="en-GB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228600"/>
            <a:ext cx="4876800" cy="706437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ZA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other definitions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45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ZA" sz="3500" dirty="0" smtClean="0">
                <a:solidFill>
                  <a:srgbClr val="FFFF00"/>
                </a:solidFill>
              </a:rPr>
              <a:t>septic shock</a:t>
            </a:r>
          </a:p>
          <a:p>
            <a:pPr lvl="1">
              <a:lnSpc>
                <a:spcPct val="90000"/>
              </a:lnSpc>
            </a:pPr>
            <a:r>
              <a:rPr lang="en-ZA" sz="3000" dirty="0" smtClean="0"/>
              <a:t> </a:t>
            </a:r>
            <a:r>
              <a:rPr lang="en-ZA" sz="30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sepsis and </a:t>
            </a:r>
            <a:r>
              <a:rPr lang="en-ZA" sz="3000" dirty="0" smtClean="0">
                <a:solidFill>
                  <a:srgbClr val="FE4526"/>
                </a:solidFill>
              </a:rPr>
              <a:t>cardiovascular organ dysfunction</a:t>
            </a:r>
            <a:r>
              <a:rPr lang="en-ZA" sz="3000" dirty="0" smtClean="0">
                <a:solidFill>
                  <a:srgbClr val="CCFF66"/>
                </a:solidFill>
              </a:rPr>
              <a:t> as defined:</a:t>
            </a:r>
          </a:p>
          <a:p>
            <a:pPr marL="1143000" lvl="2">
              <a:lnSpc>
                <a:spcPct val="90000"/>
              </a:lnSpc>
            </a:pPr>
            <a:r>
              <a:rPr lang="en-ZA" sz="2600" dirty="0" smtClean="0">
                <a:solidFill>
                  <a:srgbClr val="00B0F0"/>
                </a:solidFill>
              </a:rPr>
              <a:t>Hypotension</a:t>
            </a:r>
            <a:r>
              <a:rPr lang="en-ZA" sz="2600" dirty="0" smtClean="0">
                <a:solidFill>
                  <a:srgbClr val="CCFF66"/>
                </a:solidFill>
              </a:rPr>
              <a:t> </a:t>
            </a:r>
            <a:r>
              <a:rPr lang="en-ZA" sz="2200" dirty="0" smtClean="0">
                <a:solidFill>
                  <a:srgbClr val="CCFF66"/>
                </a:solidFill>
              </a:rPr>
              <a:t>( BP &lt; 5</a:t>
            </a:r>
            <a:r>
              <a:rPr lang="en-ZA" sz="2200" baseline="30000" dirty="0" smtClean="0">
                <a:solidFill>
                  <a:srgbClr val="CCFF66"/>
                </a:solidFill>
              </a:rPr>
              <a:t>th</a:t>
            </a:r>
            <a:r>
              <a:rPr lang="en-ZA" sz="2200" dirty="0" smtClean="0">
                <a:solidFill>
                  <a:srgbClr val="CCFF66"/>
                </a:solidFill>
              </a:rPr>
              <a:t> centile for age, or SBP &lt; 2 SD below normal for age)</a:t>
            </a:r>
            <a:r>
              <a:rPr lang="en-ZA" sz="2600" dirty="0" smtClean="0">
                <a:solidFill>
                  <a:srgbClr val="CCFF66"/>
                </a:solidFill>
              </a:rPr>
              <a:t>	</a:t>
            </a:r>
            <a:r>
              <a:rPr lang="en-ZA" sz="2600" dirty="0" smtClean="0">
                <a:solidFill>
                  <a:srgbClr val="FFFF00"/>
                </a:solidFill>
              </a:rPr>
              <a:t>OR</a:t>
            </a:r>
          </a:p>
          <a:p>
            <a:pPr marL="1143000" lvl="2">
              <a:lnSpc>
                <a:spcPct val="90000"/>
              </a:lnSpc>
            </a:pPr>
            <a:r>
              <a:rPr lang="en-ZA" sz="2600" dirty="0" smtClean="0">
                <a:solidFill>
                  <a:srgbClr val="00B0F0"/>
                </a:solidFill>
              </a:rPr>
              <a:t>Need for vasoactive drug </a:t>
            </a:r>
            <a:r>
              <a:rPr lang="en-ZA" sz="2600" dirty="0" smtClean="0">
                <a:solidFill>
                  <a:srgbClr val="CCFF66"/>
                </a:solidFill>
              </a:rPr>
              <a:t>to maintain BP within normal range despite ivi fluids </a:t>
            </a:r>
            <a:r>
              <a:rPr lang="en-ZA" sz="2200" dirty="0" smtClean="0">
                <a:solidFill>
                  <a:srgbClr val="CCFF66"/>
                </a:solidFill>
              </a:rPr>
              <a:t>(dopamine&gt; 5/ dobutamine / adrenaline / noradrenaline at any dose)  </a:t>
            </a:r>
            <a:r>
              <a:rPr lang="en-ZA" sz="2600" dirty="0" smtClean="0">
                <a:solidFill>
                  <a:srgbClr val="FFFF00"/>
                </a:solidFill>
              </a:rPr>
              <a:t>OR</a:t>
            </a:r>
          </a:p>
          <a:p>
            <a:pPr marL="1143000" lvl="2">
              <a:lnSpc>
                <a:spcPct val="90000"/>
              </a:lnSpc>
            </a:pPr>
            <a:r>
              <a:rPr lang="en-ZA" sz="2600" dirty="0" smtClean="0">
                <a:solidFill>
                  <a:srgbClr val="00B0F0"/>
                </a:solidFill>
              </a:rPr>
              <a:t>2 of the following</a:t>
            </a:r>
          </a:p>
          <a:p>
            <a:pPr marL="1600200" lvl="3">
              <a:lnSpc>
                <a:spcPct val="90000"/>
              </a:lnSpc>
            </a:pPr>
            <a:r>
              <a:rPr lang="en-ZA" dirty="0" smtClean="0">
                <a:solidFill>
                  <a:srgbClr val="CCFF66"/>
                </a:solidFill>
              </a:rPr>
              <a:t>Oliguria (&lt; 0.5ml/kg/hr)</a:t>
            </a:r>
          </a:p>
          <a:p>
            <a:pPr marL="1600200" lvl="3">
              <a:lnSpc>
                <a:spcPct val="90000"/>
              </a:lnSpc>
            </a:pPr>
            <a:r>
              <a:rPr lang="en-ZA" dirty="0" smtClean="0">
                <a:solidFill>
                  <a:srgbClr val="CCFF66"/>
                </a:solidFill>
              </a:rPr>
              <a:t>CFT &gt; 3 sec</a:t>
            </a:r>
          </a:p>
          <a:p>
            <a:pPr marL="1600200" lvl="3">
              <a:lnSpc>
                <a:spcPct val="90000"/>
              </a:lnSpc>
            </a:pPr>
            <a:r>
              <a:rPr lang="en-ZA" dirty="0" smtClean="0">
                <a:solidFill>
                  <a:srgbClr val="CCFF66"/>
                </a:solidFill>
              </a:rPr>
              <a:t>Core-to-Periph Temp Gap &gt; 3 degrC</a:t>
            </a:r>
          </a:p>
          <a:p>
            <a:pPr marL="1600200" lvl="3">
              <a:lnSpc>
                <a:spcPct val="90000"/>
              </a:lnSpc>
            </a:pPr>
            <a:r>
              <a:rPr lang="en-ZA" dirty="0" smtClean="0">
                <a:solidFill>
                  <a:srgbClr val="CCFF66"/>
                </a:solidFill>
              </a:rPr>
              <a:t>Unexplained metabolic acidosis: BE &gt; 5</a:t>
            </a:r>
          </a:p>
          <a:p>
            <a:pPr marL="1600200" lvl="3">
              <a:lnSpc>
                <a:spcPct val="90000"/>
              </a:lnSpc>
            </a:pPr>
            <a:r>
              <a:rPr lang="en-ZA" dirty="0" smtClean="0">
                <a:solidFill>
                  <a:srgbClr val="CCFF66"/>
                </a:solidFill>
              </a:rPr>
              <a:t>Increased arterial lactate: &gt; 2 times upper limit (4 mmol/l)</a:t>
            </a:r>
          </a:p>
          <a:p>
            <a:pPr marL="1143000" lvl="2">
              <a:lnSpc>
                <a:spcPct val="90000"/>
              </a:lnSpc>
            </a:pPr>
            <a:endParaRPr lang="en-ZA" dirty="0" smtClean="0">
              <a:solidFill>
                <a:srgbClr val="CCFF66"/>
              </a:solidFill>
            </a:endParaRPr>
          </a:p>
          <a:p>
            <a:pPr marL="1143000" lvl="2">
              <a:lnSpc>
                <a:spcPct val="90000"/>
              </a:lnSpc>
            </a:pPr>
            <a:endParaRPr lang="en-ZA" sz="2000" dirty="0" smtClean="0">
              <a:solidFill>
                <a:srgbClr val="CC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 bwMode="auto">
          <a:xfrm>
            <a:off x="4191000" y="152400"/>
            <a:ext cx="4800600" cy="762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ZA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other definitions</a:t>
            </a:r>
            <a:endParaRPr lang="en-GB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4451" name="Rectangle 3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ZA" sz="3200" dirty="0" smtClean="0">
                <a:solidFill>
                  <a:srgbClr val="FFFF00"/>
                </a:solidFill>
              </a:rPr>
              <a:t>severe sepsis</a:t>
            </a:r>
          </a:p>
          <a:p>
            <a:pPr lvl="1">
              <a:lnSpc>
                <a:spcPct val="90000"/>
              </a:lnSpc>
            </a:pPr>
            <a:r>
              <a:rPr lang="en-ZA" sz="28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sepsis </a:t>
            </a:r>
            <a:r>
              <a:rPr lang="en-ZA" sz="2800" dirty="0" smtClean="0">
                <a:solidFill>
                  <a:srgbClr val="CCFF33"/>
                </a:solidFill>
              </a:rPr>
              <a:t>plus one</a:t>
            </a:r>
            <a:r>
              <a:rPr lang="en-ZA" sz="28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 of the following: </a:t>
            </a:r>
          </a:p>
          <a:p>
            <a:pPr lvl="2">
              <a:lnSpc>
                <a:spcPct val="90000"/>
              </a:lnSpc>
            </a:pPr>
            <a:r>
              <a:rPr lang="en-ZA" sz="2800" dirty="0" smtClean="0">
                <a:solidFill>
                  <a:srgbClr val="FFFF00"/>
                </a:solidFill>
              </a:rPr>
              <a:t>cardiovascular organ dysfunction</a:t>
            </a:r>
            <a:r>
              <a:rPr lang="en-ZA" sz="28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 (as defined above)</a:t>
            </a:r>
          </a:p>
          <a:p>
            <a:pPr lvl="2">
              <a:lnSpc>
                <a:spcPct val="90000"/>
              </a:lnSpc>
            </a:pPr>
            <a:r>
              <a:rPr lang="en-ZA" sz="2800" i="1" dirty="0" smtClean="0">
                <a:solidFill>
                  <a:srgbClr val="CCFF33"/>
                </a:solidFill>
              </a:rPr>
              <a:t>OR </a:t>
            </a:r>
            <a:r>
              <a:rPr lang="en-ZA" sz="2800" i="1" dirty="0" smtClean="0">
                <a:solidFill>
                  <a:srgbClr val="FFFF00"/>
                </a:solidFill>
              </a:rPr>
              <a:t>Respiratory</a:t>
            </a:r>
            <a:r>
              <a:rPr lang="en-ZA" sz="2800" i="1" dirty="0" smtClean="0">
                <a:solidFill>
                  <a:srgbClr val="CCFF33"/>
                </a:solidFill>
              </a:rPr>
              <a:t>: </a:t>
            </a:r>
            <a:r>
              <a:rPr lang="en-ZA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4E5B6F"/>
                  </a:outerShdw>
                </a:effectLst>
              </a:rPr>
              <a:t>ARDS </a:t>
            </a:r>
            <a:r>
              <a:rPr lang="en-ZA" sz="28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/ </a:t>
            </a:r>
            <a:r>
              <a:rPr lang="en-ZA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4E5B6F"/>
                  </a:outerShdw>
                </a:effectLst>
              </a:rPr>
              <a:t>PaCO2 &gt; 65 mmHg </a:t>
            </a:r>
            <a:r>
              <a:rPr lang="en-ZA" sz="28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/ Need for </a:t>
            </a:r>
            <a:r>
              <a:rPr lang="en-ZA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4E5B6F"/>
                  </a:outerShdw>
                </a:effectLst>
              </a:rPr>
              <a:t>FIO2 &gt; 50% </a:t>
            </a:r>
            <a:r>
              <a:rPr lang="en-ZA" sz="2800" dirty="0" smtClean="0">
                <a:effectLst>
                  <a:outerShdw blurRad="38100" dist="38100" dir="2700000" algn="tl">
                    <a:srgbClr val="4E5B6F"/>
                  </a:outerShdw>
                </a:effectLst>
              </a:rPr>
              <a:t>to maintain Sats &gt; 92% / emergency </a:t>
            </a:r>
            <a:r>
              <a:rPr lang="en-ZA" sz="2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4E5B6F"/>
                  </a:outerShdw>
                </a:effectLst>
              </a:rPr>
              <a:t>mechanical ventilation</a:t>
            </a:r>
          </a:p>
          <a:p>
            <a:pPr lvl="2">
              <a:lnSpc>
                <a:spcPct val="90000"/>
              </a:lnSpc>
            </a:pPr>
            <a:r>
              <a:rPr lang="en-ZA" sz="2800" i="1" dirty="0" smtClean="0">
                <a:solidFill>
                  <a:srgbClr val="CCFF33"/>
                </a:solidFill>
              </a:rPr>
              <a:t>OR</a:t>
            </a:r>
            <a:r>
              <a:rPr lang="en-ZA" sz="28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sz="2800" u="sng" dirty="0" smtClean="0">
                <a:solidFill>
                  <a:srgbClr val="FFFF00"/>
                </a:solidFill>
              </a:rPr>
              <a:t>&gt;</a:t>
            </a:r>
            <a:r>
              <a:rPr lang="en-ZA" sz="2800" dirty="0" smtClean="0">
                <a:solidFill>
                  <a:srgbClr val="FFFF00"/>
                </a:solidFill>
              </a:rPr>
              <a:t> 2 other organ dysfunctions</a:t>
            </a:r>
            <a:r>
              <a:rPr lang="en-ZA" sz="2800" dirty="0" smtClean="0">
                <a:solidFill>
                  <a:srgbClr val="CCFF66"/>
                </a:solidFill>
              </a:rPr>
              <a:t> </a:t>
            </a:r>
          </a:p>
          <a:p>
            <a:pPr lvl="3">
              <a:lnSpc>
                <a:spcPct val="90000"/>
              </a:lnSpc>
            </a:pPr>
            <a:r>
              <a:rPr lang="en-ZA" sz="2400" dirty="0" smtClean="0">
                <a:solidFill>
                  <a:srgbClr val="00B0F0"/>
                </a:solidFill>
              </a:rPr>
              <a:t>Neurology</a:t>
            </a:r>
            <a:r>
              <a:rPr lang="en-ZA" sz="2400" dirty="0" smtClean="0">
                <a:solidFill>
                  <a:srgbClr val="CCFF66"/>
                </a:solidFill>
              </a:rPr>
              <a:t>: </a:t>
            </a:r>
            <a:r>
              <a:rPr lang="en-ZA" sz="2400" dirty="0" smtClean="0"/>
              <a:t>GCS &lt; 11 / acute deterioration in GCS by &gt; 3</a:t>
            </a:r>
            <a:endParaRPr lang="en-ZA" sz="2400" dirty="0" smtClean="0">
              <a:solidFill>
                <a:srgbClr val="CCFF66"/>
              </a:solidFill>
            </a:endParaRPr>
          </a:p>
          <a:p>
            <a:pPr lvl="3">
              <a:lnSpc>
                <a:spcPct val="90000"/>
              </a:lnSpc>
            </a:pPr>
            <a:r>
              <a:rPr lang="en-ZA" sz="2400" dirty="0" smtClean="0">
                <a:solidFill>
                  <a:srgbClr val="00B0F0"/>
                </a:solidFill>
              </a:rPr>
              <a:t>Haematology</a:t>
            </a:r>
            <a:r>
              <a:rPr lang="en-ZA" sz="2400" dirty="0" smtClean="0">
                <a:solidFill>
                  <a:srgbClr val="FFFF66"/>
                </a:solidFill>
              </a:rPr>
              <a:t>:</a:t>
            </a:r>
            <a:r>
              <a:rPr lang="en-ZA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ZA" sz="2400" dirty="0" smtClean="0"/>
              <a:t>platelets &lt; 80,000 (or drop of &gt; 50% previous 3 days) / INR &gt; 2</a:t>
            </a:r>
          </a:p>
          <a:p>
            <a:pPr lvl="3">
              <a:lnSpc>
                <a:spcPct val="90000"/>
              </a:lnSpc>
            </a:pPr>
            <a:r>
              <a:rPr lang="en-ZA" sz="2400" dirty="0" smtClean="0">
                <a:solidFill>
                  <a:srgbClr val="00B0F0"/>
                </a:solidFill>
              </a:rPr>
              <a:t>Renal</a:t>
            </a:r>
            <a:r>
              <a:rPr lang="en-ZA" sz="2400" dirty="0" smtClean="0"/>
              <a:t>: </a:t>
            </a:r>
            <a:r>
              <a:rPr lang="en-ZA" sz="2400" dirty="0" err="1" smtClean="0"/>
              <a:t>Creat</a:t>
            </a:r>
            <a:r>
              <a:rPr lang="en-ZA" sz="2400" dirty="0" smtClean="0"/>
              <a:t> &gt; 2X upper limit for age (or 2X increase)</a:t>
            </a:r>
          </a:p>
          <a:p>
            <a:pPr lvl="3">
              <a:lnSpc>
                <a:spcPct val="90000"/>
              </a:lnSpc>
            </a:pPr>
            <a:r>
              <a:rPr lang="en-ZA" sz="2400" dirty="0" smtClean="0">
                <a:solidFill>
                  <a:srgbClr val="00B0F0"/>
                </a:solidFill>
              </a:rPr>
              <a:t>Hepatic</a:t>
            </a:r>
            <a:r>
              <a:rPr lang="en-ZA" sz="2400" dirty="0" smtClean="0"/>
              <a:t>: Total </a:t>
            </a:r>
            <a:r>
              <a:rPr lang="en-ZA" sz="2400" dirty="0" err="1" smtClean="0"/>
              <a:t>bili</a:t>
            </a:r>
            <a:r>
              <a:rPr lang="en-ZA" sz="2400" dirty="0" smtClean="0"/>
              <a:t> . 68 mmol/l / ALT &gt; 2X upper limit for age</a:t>
            </a:r>
          </a:p>
          <a:p>
            <a:pPr>
              <a:lnSpc>
                <a:spcPct val="80000"/>
              </a:lnSpc>
            </a:pPr>
            <a:endParaRPr lang="en-GB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ediaObjects/134_2006_189_Fig2_HTM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7325"/>
            <a:ext cx="8496300" cy="65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Footer Placeholder 2"/>
          <p:cNvSpPr txBox="1">
            <a:spLocks noGrp="1"/>
          </p:cNvSpPr>
          <p:nvPr/>
        </p:nvSpPr>
        <p:spPr bwMode="auto">
          <a:xfrm>
            <a:off x="5076825" y="6207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 Narrow" pitchFamily="34" charset="0"/>
              </a:rPr>
              <a:t>Carcillo JA, Tasker RC. Intensive Care Med 2006;32:958-961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Definitions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077200" cy="5105400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rgbClr val="FFFF00"/>
                </a:solidFill>
              </a:rPr>
              <a:t>Sepsis</a:t>
            </a:r>
          </a:p>
          <a:p>
            <a:pPr lvl="1"/>
            <a:r>
              <a:rPr lang="en-ZA" sz="2800" dirty="0" smtClean="0"/>
              <a:t>Inflammatory response (SIRS) with </a:t>
            </a:r>
            <a:r>
              <a:rPr lang="en-ZA" sz="2800" dirty="0" smtClean="0"/>
              <a:t>a suspected or proven </a:t>
            </a:r>
            <a:r>
              <a:rPr lang="en-ZA" sz="2800" dirty="0" smtClean="0"/>
              <a:t>infection</a:t>
            </a:r>
          </a:p>
          <a:p>
            <a:r>
              <a:rPr lang="en-ZA" sz="3200" dirty="0" smtClean="0">
                <a:solidFill>
                  <a:srgbClr val="FFFF00"/>
                </a:solidFill>
              </a:rPr>
              <a:t>Septic Shock</a:t>
            </a:r>
          </a:p>
          <a:p>
            <a:pPr lvl="1"/>
            <a:r>
              <a:rPr lang="en-ZA" sz="2800" dirty="0" smtClean="0"/>
              <a:t>Sepsis with cardiovascular dysfunction and signs of </a:t>
            </a:r>
            <a:r>
              <a:rPr lang="en-ZA" sz="2800" dirty="0" err="1" smtClean="0"/>
              <a:t>hypoperfusion</a:t>
            </a:r>
            <a:r>
              <a:rPr lang="en-ZA" sz="2800" dirty="0" smtClean="0"/>
              <a:t> and organ dysfunction</a:t>
            </a:r>
          </a:p>
          <a:p>
            <a:r>
              <a:rPr lang="en-ZA" sz="3200" dirty="0" smtClean="0">
                <a:solidFill>
                  <a:srgbClr val="FFFF00"/>
                </a:solidFill>
              </a:rPr>
              <a:t>Severe Sepsis</a:t>
            </a:r>
          </a:p>
          <a:p>
            <a:pPr lvl="1"/>
            <a:r>
              <a:rPr lang="en-ZA" sz="2800" dirty="0" smtClean="0"/>
              <a:t>Sepsis with organ dysfunction (CVS / Resp / CNS / renal / liver / haematology)</a:t>
            </a:r>
            <a:endParaRPr lang="en-Z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630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3200" dirty="0" smtClean="0">
                <a:solidFill>
                  <a:schemeClr val="tx2">
                    <a:satMod val="200000"/>
                  </a:schemeClr>
                </a:solidFill>
              </a:rPr>
              <a:t>Adults vs Children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65138" y="1000124"/>
            <a:ext cx="4106862" cy="5476875"/>
          </a:xfrm>
        </p:spPr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ZA" dirty="0" smtClean="0">
                <a:solidFill>
                  <a:srgbClr val="FFC000"/>
                </a:solidFill>
              </a:rPr>
              <a:t>Adults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ZA" dirty="0" smtClean="0"/>
              <a:t>in adults mortality </a:t>
            </a:r>
            <a:r>
              <a:rPr lang="en-US" dirty="0" smtClean="0"/>
              <a:t>~ </a:t>
            </a:r>
            <a:r>
              <a:rPr lang="en-US" dirty="0" smtClean="0">
                <a:solidFill>
                  <a:srgbClr val="FFFF00"/>
                </a:solidFill>
              </a:rPr>
              <a:t>28%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ZA" dirty="0" smtClean="0"/>
              <a:t>hypovolaemia a component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Z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ZA" dirty="0" smtClean="0"/>
              <a:t>death associated with </a:t>
            </a:r>
            <a:r>
              <a:rPr lang="en-ZA" dirty="0" smtClean="0">
                <a:solidFill>
                  <a:srgbClr val="FFFF00"/>
                </a:solidFill>
              </a:rPr>
              <a:t>normal to high cardiac output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rgbClr val="FFFF00"/>
                </a:solidFill>
              </a:rPr>
              <a:t>low SVR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ZA" sz="24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GB" sz="2400" dirty="0" smtClean="0"/>
          </a:p>
        </p:txBody>
      </p:sp>
      <p:sp>
        <p:nvSpPr>
          <p:cNvPr id="2048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981074"/>
            <a:ext cx="4343400" cy="5648325"/>
          </a:xfrm>
        </p:spPr>
        <p:txBody>
          <a:bodyPr>
            <a:normAutofit lnSpcReduction="10000"/>
          </a:bodyPr>
          <a:lstStyle/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ZA" dirty="0" smtClean="0">
                <a:solidFill>
                  <a:srgbClr val="FFC000"/>
                </a:solidFill>
              </a:rPr>
              <a:t>Children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ZA" dirty="0" smtClean="0"/>
              <a:t>in children mortality </a:t>
            </a:r>
            <a:r>
              <a:rPr lang="en-US" dirty="0" smtClean="0"/>
              <a:t>~ </a:t>
            </a:r>
            <a:r>
              <a:rPr lang="en-US" dirty="0" smtClean="0">
                <a:solidFill>
                  <a:srgbClr val="CCFF33"/>
                </a:solidFill>
              </a:rPr>
              <a:t>9%</a:t>
            </a:r>
            <a:r>
              <a:rPr lang="en-US" dirty="0" smtClean="0"/>
              <a:t> (reduced from 97% in 1968)</a:t>
            </a:r>
          </a:p>
          <a:p>
            <a:pPr marL="41148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3200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ZA" dirty="0" smtClean="0">
                <a:solidFill>
                  <a:srgbClr val="CCFF33"/>
                </a:solidFill>
              </a:rPr>
              <a:t>severe hypovolaemia</a:t>
            </a:r>
            <a:r>
              <a:rPr lang="en-ZA" dirty="0" smtClean="0"/>
              <a:t> is common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ZA" dirty="0" smtClean="0"/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ZA" dirty="0" smtClean="0"/>
              <a:t>range of haemodynamic responses but frequently </a:t>
            </a:r>
            <a:r>
              <a:rPr lang="en-ZA" dirty="0" smtClean="0">
                <a:solidFill>
                  <a:srgbClr val="CCFF33"/>
                </a:solidFill>
              </a:rPr>
              <a:t>high SVR</a:t>
            </a:r>
            <a:r>
              <a:rPr lang="en-ZA" dirty="0" smtClean="0"/>
              <a:t> and </a:t>
            </a:r>
            <a:r>
              <a:rPr lang="en-ZA" dirty="0" smtClean="0">
                <a:solidFill>
                  <a:srgbClr val="CCFF33"/>
                </a:solidFill>
              </a:rPr>
              <a:t>low cardiac output</a:t>
            </a:r>
            <a:r>
              <a:rPr lang="en-ZA" dirty="0" smtClean="0"/>
              <a:t>.</a:t>
            </a:r>
          </a:p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endParaRPr lang="en-Z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24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239838" y="5175250"/>
            <a:ext cx="64008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bel" pitchFamily="34" charset="0"/>
              </a:rPr>
              <a:t>study of emergency department management</a:t>
            </a:r>
            <a:r>
              <a:rPr lang="en-US" dirty="0">
                <a:latin typeface="Corbe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644900"/>
            <a:ext cx="7561262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346" y="381000"/>
            <a:ext cx="91633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1165</Words>
  <Application>Microsoft Office PowerPoint</Application>
  <PresentationFormat>On-screen Show (4:3)</PresentationFormat>
  <Paragraphs>307</Paragraphs>
  <Slides>48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Metro</vt:lpstr>
      <vt:lpstr>Chart</vt:lpstr>
      <vt:lpstr>Slide 1</vt:lpstr>
      <vt:lpstr>Introduction   </vt:lpstr>
      <vt:lpstr>Slide 3</vt:lpstr>
      <vt:lpstr>Introduction</vt:lpstr>
      <vt:lpstr>Slide 5</vt:lpstr>
      <vt:lpstr>Definitions</vt:lpstr>
      <vt:lpstr>Adults vs Children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Reduction in Oxygen Demand (Ongoing)</vt:lpstr>
      <vt:lpstr>Slide 20</vt:lpstr>
      <vt:lpstr>Therapeutic end-points</vt:lpstr>
      <vt:lpstr>Therapeutic end-points</vt:lpstr>
      <vt:lpstr>Slide 23</vt:lpstr>
      <vt:lpstr>Slide 24</vt:lpstr>
      <vt:lpstr>Slide 25</vt:lpstr>
      <vt:lpstr>Neonates / Infants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Principles of Management of Severe Sepsis</vt:lpstr>
      <vt:lpstr>Components in two Sepsis Bundles formulated by the Surviving Sepsis Campaign</vt:lpstr>
      <vt:lpstr>Definitions</vt:lpstr>
      <vt:lpstr>SIRS</vt:lpstr>
      <vt:lpstr>other definitions</vt:lpstr>
      <vt:lpstr>other definitions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Johann Ahrens</dc:creator>
  <cp:lastModifiedBy>Johann Ahrens</cp:lastModifiedBy>
  <cp:revision>28</cp:revision>
  <dcterms:created xsi:type="dcterms:W3CDTF">2010-02-11T08:59:13Z</dcterms:created>
  <dcterms:modified xsi:type="dcterms:W3CDTF">2010-02-11T16:53:19Z</dcterms:modified>
</cp:coreProperties>
</file>