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19" r:id="rId3"/>
    <p:sldId id="320" r:id="rId4"/>
    <p:sldId id="321" r:id="rId5"/>
    <p:sldId id="326" r:id="rId6"/>
    <p:sldId id="324" r:id="rId7"/>
    <p:sldId id="357" r:id="rId8"/>
    <p:sldId id="362" r:id="rId9"/>
    <p:sldId id="366" r:id="rId10"/>
    <p:sldId id="367" r:id="rId11"/>
    <p:sldId id="368" r:id="rId12"/>
    <p:sldId id="369" r:id="rId13"/>
    <p:sldId id="336" r:id="rId14"/>
    <p:sldId id="337" r:id="rId15"/>
    <p:sldId id="330" r:id="rId16"/>
    <p:sldId id="346" r:id="rId17"/>
    <p:sldId id="339" r:id="rId18"/>
    <p:sldId id="327" r:id="rId19"/>
    <p:sldId id="332" r:id="rId20"/>
    <p:sldId id="340" r:id="rId21"/>
    <p:sldId id="342" r:id="rId22"/>
    <p:sldId id="341" r:id="rId23"/>
    <p:sldId id="328" r:id="rId24"/>
    <p:sldId id="343" r:id="rId25"/>
    <p:sldId id="344" r:id="rId26"/>
    <p:sldId id="345" r:id="rId27"/>
    <p:sldId id="370" r:id="rId28"/>
    <p:sldId id="371" r:id="rId29"/>
    <p:sldId id="373" r:id="rId30"/>
    <p:sldId id="349" r:id="rId31"/>
    <p:sldId id="350" r:id="rId32"/>
    <p:sldId id="374" r:id="rId33"/>
    <p:sldId id="351" r:id="rId34"/>
    <p:sldId id="347" r:id="rId35"/>
    <p:sldId id="375" r:id="rId36"/>
    <p:sldId id="355" r:id="rId37"/>
    <p:sldId id="356" r:id="rId38"/>
    <p:sldId id="31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5" autoAdjust="0"/>
    <p:restoredTop sz="86477" autoAdjust="0"/>
  </p:normalViewPr>
  <p:slideViewPr>
    <p:cSldViewPr>
      <p:cViewPr varScale="1">
        <p:scale>
          <a:sx n="64" d="100"/>
          <a:sy n="64" d="100"/>
        </p:scale>
        <p:origin x="-990" y="-96"/>
      </p:cViewPr>
      <p:guideLst>
        <p:guide orient="horz" pos="2160"/>
        <p:guide pos="2880"/>
      </p:guideLst>
    </p:cSldViewPr>
  </p:slideViewPr>
  <p:outlineViewPr>
    <p:cViewPr>
      <p:scale>
        <a:sx n="33" d="100"/>
        <a:sy n="33" d="100"/>
      </p:scale>
      <p:origin x="0" y="24210"/>
    </p:cViewPr>
  </p:outlineViewPr>
  <p:notesTextViewPr>
    <p:cViewPr>
      <p:scale>
        <a:sx n="100" d="100"/>
        <a:sy n="100" d="100"/>
      </p:scale>
      <p:origin x="0" y="0"/>
    </p:cViewPr>
  </p:notesTextViewPr>
  <p:sorterViewPr>
    <p:cViewPr>
      <p:scale>
        <a:sx n="66" d="100"/>
        <a:sy n="66" d="100"/>
      </p:scale>
      <p:origin x="0" y="20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74352-14C2-446B-B021-3622E4D18AA3}" type="datetimeFigureOut">
              <a:rPr lang="en-US" smtClean="0"/>
              <a:pPr/>
              <a:t>2/12/2010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FB3F0-3BCA-4D16-9945-B918DD75D8C6}"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472102D-CA0C-490F-9455-6B12BA5CEB38}" type="slidenum">
              <a:rPr lang="en-US">
                <a:latin typeface="Arial" charset="0"/>
              </a:rPr>
              <a:pPr/>
              <a:t>24</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lvl="1" eaLnBrk="1" hangingPunct="1"/>
            <a:r>
              <a:rPr lang="en-US" smtClean="0">
                <a:latin typeface="Arial" charset="0"/>
              </a:rPr>
              <a:t>Shann F, Germer 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94738A7-147A-4932-9F1B-122F224D34CF}" type="datetimeFigureOut">
              <a:rPr lang="en-US" smtClean="0"/>
              <a:pPr/>
              <a:t>2/12/2010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94738A7-147A-4932-9F1B-122F224D34CF}" type="datetimeFigureOut">
              <a:rPr lang="en-US" smtClean="0"/>
              <a:pPr/>
              <a:t>2/12/2010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94738A7-147A-4932-9F1B-122F224D34CF}" type="datetimeFigureOut">
              <a:rPr lang="en-US" smtClean="0"/>
              <a:pPr/>
              <a:t>2/12/2010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738A7-147A-4932-9F1B-122F224D34CF}" type="datetimeFigureOut">
              <a:rPr lang="en-US" smtClean="0"/>
              <a:pPr/>
              <a:t>2/12/2010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738A7-147A-4932-9F1B-122F224D34CF}" type="datetimeFigureOut">
              <a:rPr lang="en-US" smtClean="0"/>
              <a:pPr/>
              <a:t>2/12/2010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738A7-147A-4932-9F1B-122F224D34CF}" type="datetimeFigureOut">
              <a:rPr lang="en-US" smtClean="0"/>
              <a:pPr/>
              <a:t>2/12/2010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738A7-147A-4932-9F1B-122F224D34CF}" type="datetimeFigureOut">
              <a:rPr lang="en-US" smtClean="0"/>
              <a:pPr/>
              <a:t>2/12/2010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D66B5-B3BB-4BAD-B09C-503E64D9FDAF}"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hyperlink" Target="http://www.terragalleria.com/pacific/australia/australian-animals/picture.aust6191.html" TargetMode="External"/><Relationship Id="rId4" Type="http://schemas.openxmlformats.org/officeDocument/2006/relationships/image" Target="../media/image27.png"/><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6013" y="620713"/>
            <a:ext cx="7772400" cy="1470025"/>
          </a:xfrm>
        </p:spPr>
        <p:txBody>
          <a:bodyPr>
            <a:normAutofit/>
          </a:bodyPr>
          <a:lstStyle/>
          <a:p>
            <a:r>
              <a:rPr lang="en-US" b="1" i="1" dirty="0" smtClean="0">
                <a:solidFill>
                  <a:schemeClr val="tx2"/>
                </a:solidFill>
                <a:effectLst>
                  <a:outerShdw blurRad="38100" dist="38100" dir="2700000" algn="tl">
                    <a:srgbClr val="C0C0C0"/>
                  </a:outerShdw>
                </a:effectLst>
              </a:rPr>
              <a:t>Management of fluids in the  critically ill child</a:t>
            </a:r>
            <a:endParaRPr lang="en-US" b="1" i="1" dirty="0">
              <a:solidFill>
                <a:schemeClr val="tx2"/>
              </a:solidFill>
              <a:effectLst>
                <a:outerShdw blurRad="38100" dist="38100" dir="2700000" algn="tl">
                  <a:srgbClr val="C0C0C0"/>
                </a:outerShdw>
              </a:effectLst>
            </a:endParaRPr>
          </a:p>
        </p:txBody>
      </p:sp>
      <p:sp>
        <p:nvSpPr>
          <p:cNvPr id="3075" name="Rectangle 3"/>
          <p:cNvSpPr>
            <a:spLocks noGrp="1" noChangeArrowheads="1"/>
          </p:cNvSpPr>
          <p:nvPr>
            <p:ph type="subTitle" idx="1"/>
          </p:nvPr>
        </p:nvSpPr>
        <p:spPr>
          <a:xfrm>
            <a:off x="1690688" y="2636838"/>
            <a:ext cx="6400800" cy="1752600"/>
          </a:xfrm>
        </p:spPr>
        <p:txBody>
          <a:bodyPr/>
          <a:lstStyle/>
          <a:p>
            <a:pPr>
              <a:lnSpc>
                <a:spcPct val="80000"/>
              </a:lnSpc>
            </a:pPr>
            <a:r>
              <a:rPr lang="en-US" sz="2800" dirty="0"/>
              <a:t>Andrew C Argent</a:t>
            </a:r>
          </a:p>
          <a:p>
            <a:pPr>
              <a:lnSpc>
                <a:spcPct val="80000"/>
              </a:lnSpc>
            </a:pPr>
            <a:endParaRPr lang="en-US" sz="2800" dirty="0"/>
          </a:p>
          <a:p>
            <a:pPr>
              <a:lnSpc>
                <a:spcPct val="80000"/>
              </a:lnSpc>
            </a:pPr>
            <a:r>
              <a:rPr lang="en-US" sz="2000" dirty="0"/>
              <a:t>Red Cross War Memorial Children’s Hospital and</a:t>
            </a:r>
          </a:p>
          <a:p>
            <a:pPr>
              <a:lnSpc>
                <a:spcPct val="80000"/>
              </a:lnSpc>
            </a:pPr>
            <a:r>
              <a:rPr lang="en-US" sz="2000" dirty="0"/>
              <a:t>University of Cape </a:t>
            </a:r>
            <a:r>
              <a:rPr lang="en-US" sz="2000" dirty="0" smtClean="0"/>
              <a:t>Town</a:t>
            </a:r>
          </a:p>
          <a:p>
            <a:pPr>
              <a:lnSpc>
                <a:spcPct val="80000"/>
              </a:lnSpc>
            </a:pPr>
            <a:endParaRPr lang="en-US" sz="2000" dirty="0" smtClean="0"/>
          </a:p>
        </p:txBody>
      </p:sp>
      <p:pic>
        <p:nvPicPr>
          <p:cNvPr id="3076" name="Picture 4" descr="UCT_official_logo"/>
          <p:cNvPicPr>
            <a:picLocks noChangeAspect="1" noChangeArrowheads="1"/>
          </p:cNvPicPr>
          <p:nvPr/>
        </p:nvPicPr>
        <p:blipFill>
          <a:blip r:embed="rId2" cstate="print"/>
          <a:srcRect/>
          <a:stretch>
            <a:fillRect/>
          </a:stretch>
        </p:blipFill>
        <p:spPr bwMode="auto">
          <a:xfrm>
            <a:off x="6443663" y="4797425"/>
            <a:ext cx="1577975" cy="2060575"/>
          </a:xfrm>
          <a:prstGeom prst="rect">
            <a:avLst/>
          </a:prstGeom>
          <a:noFill/>
        </p:spPr>
      </p:pic>
      <p:pic>
        <p:nvPicPr>
          <p:cNvPr id="3077" name="Picture 5" descr="ICH_Crest"/>
          <p:cNvPicPr>
            <a:picLocks noChangeAspect="1" noChangeArrowheads="1"/>
          </p:cNvPicPr>
          <p:nvPr/>
        </p:nvPicPr>
        <p:blipFill>
          <a:blip r:embed="rId3" cstate="print"/>
          <a:srcRect/>
          <a:stretch>
            <a:fillRect/>
          </a:stretch>
        </p:blipFill>
        <p:spPr bwMode="auto">
          <a:xfrm>
            <a:off x="1187450" y="4813300"/>
            <a:ext cx="1528763" cy="2044700"/>
          </a:xfrm>
          <a:prstGeom prst="rect">
            <a:avLst/>
          </a:prstGeom>
          <a:noFill/>
        </p:spPr>
      </p:pic>
      <p:pic>
        <p:nvPicPr>
          <p:cNvPr id="3078" name="Picture 6" descr="rxch"/>
          <p:cNvPicPr>
            <a:picLocks noChangeAspect="1" noChangeArrowheads="1"/>
          </p:cNvPicPr>
          <p:nvPr/>
        </p:nvPicPr>
        <p:blipFill>
          <a:blip r:embed="rId4" cstate="print"/>
          <a:srcRect/>
          <a:stretch>
            <a:fillRect/>
          </a:stretch>
        </p:blipFill>
        <p:spPr bwMode="auto">
          <a:xfrm>
            <a:off x="3706813" y="4811713"/>
            <a:ext cx="1887537" cy="2046287"/>
          </a:xfrm>
          <a:prstGeom prst="rect">
            <a:avLst/>
          </a:prstGeom>
          <a:noFill/>
        </p:spPr>
      </p:pic>
      <p:pic>
        <p:nvPicPr>
          <p:cNvPr id="3079" name="Picture 7" descr="WFPICCS_logo"/>
          <p:cNvPicPr>
            <a:picLocks noChangeAspect="1" noChangeArrowheads="1"/>
          </p:cNvPicPr>
          <p:nvPr/>
        </p:nvPicPr>
        <p:blipFill>
          <a:blip r:embed="rId5" cstate="print"/>
          <a:srcRect/>
          <a:stretch>
            <a:fillRect/>
          </a:stretch>
        </p:blipFill>
        <p:spPr bwMode="auto">
          <a:xfrm>
            <a:off x="0" y="2285992"/>
            <a:ext cx="1692275" cy="169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2" cstate="print"/>
          <a:srcRect/>
          <a:stretch>
            <a:fillRect/>
          </a:stretch>
        </p:blipFill>
        <p:spPr bwMode="auto">
          <a:xfrm>
            <a:off x="0" y="549275"/>
            <a:ext cx="9144000" cy="5249863"/>
          </a:xfrm>
          <a:prstGeom prst="rect">
            <a:avLst/>
          </a:prstGeom>
          <a:noFill/>
          <a:ln w="9525">
            <a:noFill/>
            <a:miter lim="800000"/>
            <a:headEnd/>
            <a:tailEnd/>
          </a:ln>
          <a:effectLst/>
        </p:spPr>
      </p:pic>
      <p:sp>
        <p:nvSpPr>
          <p:cNvPr id="260099" name="Text Box 3"/>
          <p:cNvSpPr txBox="1">
            <a:spLocks noChangeArrowheads="1"/>
          </p:cNvSpPr>
          <p:nvPr/>
        </p:nvSpPr>
        <p:spPr bwMode="auto">
          <a:xfrm>
            <a:off x="3995738" y="6165850"/>
            <a:ext cx="5086350" cy="366713"/>
          </a:xfrm>
          <a:prstGeom prst="rect">
            <a:avLst/>
          </a:prstGeom>
          <a:noFill/>
          <a:ln w="9525">
            <a:noFill/>
            <a:miter lim="800000"/>
            <a:headEnd/>
            <a:tailEnd/>
          </a:ln>
          <a:effectLst/>
        </p:spPr>
        <p:txBody>
          <a:bodyPr wrap="none">
            <a:spAutoFit/>
          </a:bodyPr>
          <a:lstStyle/>
          <a:p>
            <a:r>
              <a:rPr lang="en-US" b="1">
                <a:solidFill>
                  <a:srgbClr val="FF9933"/>
                </a:solidFill>
              </a:rPr>
              <a:t>de Oliveira CF et al, Intensive Care Med, 2008</a:t>
            </a:r>
          </a:p>
        </p:txBody>
      </p:sp>
      <p:sp>
        <p:nvSpPr>
          <p:cNvPr id="260100" name="Rectangle 4"/>
          <p:cNvSpPr>
            <a:spLocks noChangeArrowheads="1"/>
          </p:cNvSpPr>
          <p:nvPr/>
        </p:nvSpPr>
        <p:spPr bwMode="auto">
          <a:xfrm>
            <a:off x="0" y="5229225"/>
            <a:ext cx="8820150" cy="504825"/>
          </a:xfrm>
          <a:prstGeom prst="rect">
            <a:avLst/>
          </a:prstGeom>
          <a:noFill/>
          <a:ln w="28575">
            <a:solidFill>
              <a:srgbClr val="0000FF"/>
            </a:solidFill>
            <a:miter lim="800000"/>
            <a:headEnd/>
            <a:tailEnd/>
          </a:ln>
          <a:effectLst/>
        </p:spPr>
        <p:txBody>
          <a:bodyPr wrap="none" anchor="ctr"/>
          <a:lstStyle/>
          <a:p>
            <a:pPr algn="ctr"/>
            <a:endParaRPr lang="en-US">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fontScale="90000"/>
          </a:bodyPr>
          <a:lstStyle/>
          <a:p>
            <a:pPr algn="l"/>
            <a:r>
              <a:rPr lang="en-US" sz="4000" i="1" dirty="0">
                <a:solidFill>
                  <a:schemeClr val="tx2"/>
                </a:solidFill>
                <a:effectLst>
                  <a:outerShdw blurRad="38100" dist="38100" dir="2700000" algn="tl">
                    <a:srgbClr val="000000">
                      <a:alpha val="43137"/>
                    </a:srgbClr>
                  </a:outerShdw>
                </a:effectLst>
              </a:rPr>
              <a:t>fluid resuscitation (early and aggressive)</a:t>
            </a:r>
          </a:p>
        </p:txBody>
      </p:sp>
      <p:sp>
        <p:nvSpPr>
          <p:cNvPr id="202755" name="Rectangle 3"/>
          <p:cNvSpPr>
            <a:spLocks noGrp="1" noChangeArrowheads="1"/>
          </p:cNvSpPr>
          <p:nvPr>
            <p:ph type="body" idx="1"/>
          </p:nvPr>
        </p:nvSpPr>
        <p:spPr/>
        <p:txBody>
          <a:bodyPr/>
          <a:lstStyle/>
          <a:p>
            <a:pPr>
              <a:lnSpc>
                <a:spcPct val="80000"/>
              </a:lnSpc>
            </a:pPr>
            <a:r>
              <a:rPr lang="en-US" sz="2800">
                <a:solidFill>
                  <a:srgbClr val="0000FF"/>
                </a:solidFill>
              </a:rPr>
              <a:t>high volume (early)</a:t>
            </a:r>
          </a:p>
          <a:p>
            <a:pPr lvl="1">
              <a:lnSpc>
                <a:spcPct val="80000"/>
              </a:lnSpc>
            </a:pPr>
            <a:r>
              <a:rPr lang="en-US" sz="2400"/>
              <a:t>40-60ml/kg boluses</a:t>
            </a:r>
          </a:p>
          <a:p>
            <a:pPr lvl="1">
              <a:lnSpc>
                <a:spcPct val="80000"/>
              </a:lnSpc>
            </a:pPr>
            <a:r>
              <a:rPr lang="en-US" sz="2400"/>
              <a:t>intra-osseous access</a:t>
            </a:r>
          </a:p>
          <a:p>
            <a:pPr lvl="1">
              <a:lnSpc>
                <a:spcPct val="80000"/>
              </a:lnSpc>
            </a:pPr>
            <a:r>
              <a:rPr lang="en-US" sz="2400"/>
              <a:t>Ringer’s lactate most commonly used</a:t>
            </a:r>
          </a:p>
          <a:p>
            <a:pPr lvl="1">
              <a:lnSpc>
                <a:spcPct val="80000"/>
              </a:lnSpc>
            </a:pPr>
            <a:endParaRPr lang="en-US" sz="2400"/>
          </a:p>
          <a:p>
            <a:pPr>
              <a:lnSpc>
                <a:spcPct val="80000"/>
              </a:lnSpc>
            </a:pPr>
            <a:r>
              <a:rPr lang="en-US" sz="2800">
                <a:solidFill>
                  <a:srgbClr val="0000FF"/>
                </a:solidFill>
              </a:rPr>
              <a:t>colloid vs. crystalloid</a:t>
            </a:r>
          </a:p>
          <a:p>
            <a:pPr lvl="1">
              <a:lnSpc>
                <a:spcPct val="80000"/>
              </a:lnSpc>
            </a:pPr>
            <a:r>
              <a:rPr lang="en-US" sz="2400"/>
              <a:t>in malaria (crystalloid vs. starch vs. albumen)</a:t>
            </a:r>
          </a:p>
          <a:p>
            <a:pPr lvl="2" algn="r">
              <a:lnSpc>
                <a:spcPct val="80000"/>
              </a:lnSpc>
              <a:buFontTx/>
              <a:buNone/>
            </a:pPr>
            <a:r>
              <a:rPr lang="en-US" sz="2000" b="1">
                <a:solidFill>
                  <a:srgbClr val="FF6600"/>
                </a:solidFill>
              </a:rPr>
              <a:t>Maitland et al</a:t>
            </a:r>
          </a:p>
          <a:p>
            <a:pPr lvl="1">
              <a:lnSpc>
                <a:spcPct val="80000"/>
              </a:lnSpc>
            </a:pPr>
            <a:r>
              <a:rPr lang="en-US" sz="2400"/>
              <a:t>in dengue </a:t>
            </a:r>
          </a:p>
          <a:p>
            <a:pPr lvl="2" algn="r">
              <a:lnSpc>
                <a:spcPct val="80000"/>
              </a:lnSpc>
              <a:buFontTx/>
              <a:buNone/>
            </a:pPr>
            <a:r>
              <a:rPr lang="en-US" sz="2000" b="1">
                <a:solidFill>
                  <a:srgbClr val="FF6600"/>
                </a:solidFill>
              </a:rPr>
              <a:t>Wills et al, N Engl J Med, 2005</a:t>
            </a:r>
          </a:p>
          <a:p>
            <a:pPr lvl="1">
              <a:lnSpc>
                <a:spcPct val="80000"/>
              </a:lnSpc>
            </a:pPr>
            <a:endParaRPr lang="en-US" sz="2400"/>
          </a:p>
          <a:p>
            <a:pPr>
              <a:lnSpc>
                <a:spcPct val="80000"/>
              </a:lnSpc>
            </a:pPr>
            <a:r>
              <a:rPr lang="en-US" sz="2800">
                <a:solidFill>
                  <a:srgbClr val="0000FF"/>
                </a:solidFill>
              </a:rPr>
              <a:t>early arterial access (if possible)</a:t>
            </a:r>
          </a:p>
        </p:txBody>
      </p:sp>
      <p:sp>
        <p:nvSpPr>
          <p:cNvPr id="202756" name="Text Box 4"/>
          <p:cNvSpPr txBox="1">
            <a:spLocks noChangeArrowheads="1"/>
          </p:cNvSpPr>
          <p:nvPr/>
        </p:nvSpPr>
        <p:spPr bwMode="auto">
          <a:xfrm>
            <a:off x="1258888" y="6237288"/>
            <a:ext cx="6524625" cy="457200"/>
          </a:xfrm>
          <a:prstGeom prst="rect">
            <a:avLst/>
          </a:prstGeom>
          <a:solidFill>
            <a:srgbClr val="0000FF"/>
          </a:solidFill>
          <a:ln w="9525">
            <a:noFill/>
            <a:miter lim="800000"/>
            <a:headEnd/>
            <a:tailEnd/>
          </a:ln>
          <a:effectLst/>
        </p:spPr>
        <p:txBody>
          <a:bodyPr wrap="none">
            <a:spAutoFit/>
          </a:bodyPr>
          <a:lstStyle/>
          <a:p>
            <a:r>
              <a:rPr lang="en-US" sz="2400">
                <a:solidFill>
                  <a:schemeClr val="bg1"/>
                </a:solidFill>
              </a:rPr>
              <a:t>is this safe if there are no ventilators available?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95288" y="0"/>
            <a:ext cx="8229600" cy="1143000"/>
          </a:xfrm>
        </p:spPr>
        <p:txBody>
          <a:bodyPr/>
          <a:lstStyle/>
          <a:p>
            <a:pPr algn="l"/>
            <a:r>
              <a:rPr lang="en-US" i="1" dirty="0">
                <a:solidFill>
                  <a:schemeClr val="accent1"/>
                </a:solidFill>
                <a:effectLst>
                  <a:outerShdw blurRad="38100" dist="38100" dir="2700000" algn="tl">
                    <a:srgbClr val="000000">
                      <a:alpha val="43137"/>
                    </a:srgbClr>
                  </a:outerShdw>
                </a:effectLst>
              </a:rPr>
              <a:t>ongoing fluids?</a:t>
            </a:r>
          </a:p>
        </p:txBody>
      </p:sp>
      <p:pic>
        <p:nvPicPr>
          <p:cNvPr id="158724" name="Picture 4"/>
          <p:cNvPicPr>
            <a:picLocks noChangeAspect="1" noChangeArrowheads="1"/>
          </p:cNvPicPr>
          <p:nvPr/>
        </p:nvPicPr>
        <p:blipFill>
          <a:blip r:embed="rId2" cstate="print"/>
          <a:srcRect/>
          <a:stretch>
            <a:fillRect/>
          </a:stretch>
        </p:blipFill>
        <p:spPr bwMode="auto">
          <a:xfrm>
            <a:off x="468313" y="1016000"/>
            <a:ext cx="6119812" cy="5518150"/>
          </a:xfrm>
          <a:prstGeom prst="rect">
            <a:avLst/>
          </a:prstGeom>
          <a:noFill/>
          <a:ln w="9525">
            <a:noFill/>
            <a:miter lim="800000"/>
            <a:headEnd/>
            <a:tailEnd/>
          </a:ln>
          <a:effectLst/>
        </p:spPr>
      </p:pic>
      <p:sp>
        <p:nvSpPr>
          <p:cNvPr id="158725" name="Rectangle 5"/>
          <p:cNvSpPr>
            <a:spLocks noChangeArrowheads="1"/>
          </p:cNvSpPr>
          <p:nvPr/>
        </p:nvSpPr>
        <p:spPr bwMode="auto">
          <a:xfrm>
            <a:off x="5264150" y="6491288"/>
            <a:ext cx="3879850" cy="366712"/>
          </a:xfrm>
          <a:prstGeom prst="rect">
            <a:avLst/>
          </a:prstGeom>
          <a:noFill/>
          <a:ln w="9525">
            <a:noFill/>
            <a:miter lim="800000"/>
            <a:headEnd/>
            <a:tailEnd/>
          </a:ln>
          <a:effectLst/>
        </p:spPr>
        <p:txBody>
          <a:bodyPr wrap="none">
            <a:spAutoFit/>
          </a:bodyPr>
          <a:lstStyle/>
          <a:p>
            <a:r>
              <a:rPr lang="en-US" b="1">
                <a:solidFill>
                  <a:srgbClr val="FF6600"/>
                </a:solidFill>
              </a:rPr>
              <a:t>Durairaj and Schmidt, Chest, 2008</a:t>
            </a:r>
          </a:p>
        </p:txBody>
      </p:sp>
      <p:sp>
        <p:nvSpPr>
          <p:cNvPr id="158726" name="Text Box 6"/>
          <p:cNvSpPr txBox="1">
            <a:spLocks noChangeArrowheads="1"/>
          </p:cNvSpPr>
          <p:nvPr/>
        </p:nvSpPr>
        <p:spPr bwMode="auto">
          <a:xfrm>
            <a:off x="6643702" y="1571612"/>
            <a:ext cx="2220912" cy="1552575"/>
          </a:xfrm>
          <a:prstGeom prst="rect">
            <a:avLst/>
          </a:prstGeom>
          <a:solidFill>
            <a:srgbClr val="0000FF"/>
          </a:solidFill>
          <a:ln w="9525">
            <a:noFill/>
            <a:miter lim="800000"/>
            <a:headEnd/>
            <a:tailEnd/>
          </a:ln>
          <a:effectLst/>
        </p:spPr>
        <p:txBody>
          <a:bodyPr wrap="none">
            <a:spAutoFit/>
          </a:bodyPr>
          <a:lstStyle/>
          <a:p>
            <a:pPr algn="ctr"/>
            <a:r>
              <a:rPr lang="en-US" sz="2400" dirty="0">
                <a:solidFill>
                  <a:schemeClr val="bg1"/>
                </a:solidFill>
              </a:rPr>
              <a:t>renal function</a:t>
            </a:r>
          </a:p>
          <a:p>
            <a:pPr algn="ctr"/>
            <a:r>
              <a:rPr lang="en-US" sz="2400" dirty="0">
                <a:solidFill>
                  <a:schemeClr val="bg1"/>
                </a:solidFill>
              </a:rPr>
              <a:t>ongoing losses</a:t>
            </a:r>
          </a:p>
          <a:p>
            <a:pPr algn="ctr"/>
            <a:r>
              <a:rPr lang="en-US" sz="2400" dirty="0">
                <a:solidFill>
                  <a:schemeClr val="bg1"/>
                </a:solidFill>
              </a:rPr>
              <a:t>fluid balance</a:t>
            </a:r>
          </a:p>
          <a:p>
            <a:pPr algn="ctr"/>
            <a:r>
              <a:rPr lang="en-US" sz="2400" dirty="0">
                <a:solidFill>
                  <a:schemeClr val="bg1"/>
                </a:solidFill>
              </a:rPr>
              <a:t>rapid changes</a:t>
            </a:r>
          </a:p>
        </p:txBody>
      </p:sp>
      <p:sp>
        <p:nvSpPr>
          <p:cNvPr id="6" name="TextBox 5"/>
          <p:cNvSpPr txBox="1"/>
          <p:nvPr/>
        </p:nvSpPr>
        <p:spPr>
          <a:xfrm>
            <a:off x="6274689" y="4357694"/>
            <a:ext cx="2869311" cy="1323439"/>
          </a:xfrm>
          <a:prstGeom prst="rect">
            <a:avLst/>
          </a:prstGeom>
          <a:solidFill>
            <a:srgbClr val="0070C0"/>
          </a:solidFill>
        </p:spPr>
        <p:txBody>
          <a:bodyPr wrap="none" rtlCol="0">
            <a:spAutoFit/>
          </a:bodyPr>
          <a:lstStyle/>
          <a:p>
            <a:pPr algn="ctr"/>
            <a:r>
              <a:rPr lang="en-US" sz="2000" dirty="0" smtClean="0">
                <a:solidFill>
                  <a:schemeClr val="bg1"/>
                </a:solidFill>
              </a:rPr>
              <a:t>beware of fluid creep</a:t>
            </a:r>
          </a:p>
          <a:p>
            <a:pPr algn="ctr"/>
            <a:r>
              <a:rPr lang="en-US" sz="2000" dirty="0" smtClean="0">
                <a:solidFill>
                  <a:schemeClr val="bg1"/>
                </a:solidFill>
              </a:rPr>
              <a:t> leading to </a:t>
            </a:r>
          </a:p>
          <a:p>
            <a:pPr algn="ctr"/>
            <a:r>
              <a:rPr lang="en-US" sz="2000" dirty="0" smtClean="0">
                <a:solidFill>
                  <a:schemeClr val="bg1"/>
                </a:solidFill>
              </a:rPr>
              <a:t>compartment syndromes </a:t>
            </a:r>
          </a:p>
          <a:p>
            <a:pPr algn="ctr"/>
            <a:r>
              <a:rPr lang="en-US" sz="2000" dirty="0" smtClean="0">
                <a:solidFill>
                  <a:schemeClr val="bg1"/>
                </a:solidFill>
              </a:rPr>
              <a:t>etc</a:t>
            </a:r>
            <a:endParaRPr lang="en-ZA" sz="2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a:bodyPr>
          <a:lstStyle/>
          <a:p>
            <a:pPr algn="l" eaLnBrk="1" hangingPunct="1">
              <a:defRPr/>
            </a:pPr>
            <a:r>
              <a:rPr lang="en-US" sz="4000" i="1" dirty="0" smtClean="0">
                <a:solidFill>
                  <a:schemeClr val="tx2"/>
                </a:solidFill>
                <a:effectLst>
                  <a:outerShdw blurRad="38100" dist="38100" dir="2700000" algn="tl">
                    <a:srgbClr val="C0C0C0"/>
                  </a:outerShdw>
                </a:effectLst>
              </a:rPr>
              <a:t>ongoing water – how much?</a:t>
            </a:r>
            <a:endParaRPr lang="en-US" sz="4000" dirty="0" smtClean="0"/>
          </a:p>
        </p:txBody>
      </p:sp>
      <p:sp>
        <p:nvSpPr>
          <p:cNvPr id="20483" name="Rectangle 3"/>
          <p:cNvSpPr>
            <a:spLocks noGrp="1" noChangeArrowheads="1"/>
          </p:cNvSpPr>
          <p:nvPr>
            <p:ph type="body" idx="1"/>
          </p:nvPr>
        </p:nvSpPr>
        <p:spPr/>
        <p:txBody>
          <a:bodyPr/>
          <a:lstStyle/>
          <a:p>
            <a:r>
              <a:rPr lang="en-US" dirty="0" smtClean="0">
                <a:solidFill>
                  <a:schemeClr val="accent1"/>
                </a:solidFill>
              </a:rPr>
              <a:t>Holliday and Segar </a:t>
            </a:r>
            <a:r>
              <a:rPr lang="en-US" dirty="0" smtClean="0">
                <a:solidFill>
                  <a:schemeClr val="hlink"/>
                </a:solidFill>
              </a:rPr>
              <a:t>assumed:</a:t>
            </a:r>
          </a:p>
          <a:p>
            <a:pPr lvl="1" eaLnBrk="1" hangingPunct="1"/>
            <a:r>
              <a:rPr lang="en-US" dirty="0" smtClean="0">
                <a:solidFill>
                  <a:srgbClr val="CC0099"/>
                </a:solidFill>
              </a:rPr>
              <a:t>caloric intake of 100kcal/kg/day</a:t>
            </a:r>
          </a:p>
          <a:p>
            <a:pPr lvl="2" eaLnBrk="1" hangingPunct="1"/>
            <a:r>
              <a:rPr lang="en-US" dirty="0" smtClean="0"/>
              <a:t>calculated approximate fluid loss related to this on basis of even older data</a:t>
            </a:r>
          </a:p>
          <a:p>
            <a:pPr lvl="2" eaLnBrk="1" hangingPunct="1"/>
            <a:endParaRPr lang="en-US" dirty="0" smtClean="0"/>
          </a:p>
          <a:p>
            <a:pPr lvl="1" eaLnBrk="1" hangingPunct="1"/>
            <a:r>
              <a:rPr lang="en-US" dirty="0" smtClean="0">
                <a:solidFill>
                  <a:srgbClr val="CC0099"/>
                </a:solidFill>
              </a:rPr>
              <a:t>intake in the form of cow’s milk</a:t>
            </a:r>
          </a:p>
          <a:p>
            <a:pPr lvl="1" eaLnBrk="1" hangingPunct="1"/>
            <a:endParaRPr lang="en-US" dirty="0" smtClean="0"/>
          </a:p>
          <a:p>
            <a:pPr lvl="1" eaLnBrk="1" hangingPunct="1"/>
            <a:r>
              <a:rPr lang="en-US" dirty="0" smtClean="0">
                <a:solidFill>
                  <a:srgbClr val="CC0099"/>
                </a:solidFill>
              </a:rPr>
              <a:t>passing 3ml/kg/day of urine in order to excrete the solute load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l" eaLnBrk="1" hangingPunct="1">
              <a:defRPr/>
            </a:pPr>
            <a:r>
              <a:rPr lang="en-US" sz="4000" i="1" dirty="0" smtClean="0">
                <a:solidFill>
                  <a:schemeClr val="tx2"/>
                </a:solidFill>
                <a:effectLst>
                  <a:outerShdw blurRad="38100" dist="38100" dir="2700000" algn="tl">
                    <a:srgbClr val="000000">
                      <a:alpha val="43137"/>
                    </a:srgbClr>
                  </a:outerShdw>
                </a:effectLst>
              </a:rPr>
              <a:t>water – how much?</a:t>
            </a:r>
          </a:p>
        </p:txBody>
      </p:sp>
      <p:sp>
        <p:nvSpPr>
          <p:cNvPr id="109571" name="Rectangle 3"/>
          <p:cNvSpPr>
            <a:spLocks noGrp="1" noChangeArrowheads="1"/>
          </p:cNvSpPr>
          <p:nvPr>
            <p:ph type="body" idx="1"/>
          </p:nvPr>
        </p:nvSpPr>
        <p:spPr>
          <a:xfrm>
            <a:off x="611188" y="1628775"/>
            <a:ext cx="7772400" cy="4471988"/>
          </a:xfrm>
        </p:spPr>
        <p:txBody>
          <a:bodyPr/>
          <a:lstStyle/>
          <a:p>
            <a:pPr eaLnBrk="1" hangingPunct="1">
              <a:lnSpc>
                <a:spcPct val="80000"/>
              </a:lnSpc>
              <a:defRPr/>
            </a:pPr>
            <a:r>
              <a:rPr lang="en-US" sz="2000" smtClean="0">
                <a:solidFill>
                  <a:schemeClr val="hlink"/>
                </a:solidFill>
                <a:effectLst>
                  <a:outerShdw blurRad="38100" dist="38100" dir="2700000" algn="tl">
                    <a:srgbClr val="C0C0C0"/>
                  </a:outerShdw>
                </a:effectLst>
              </a:rPr>
              <a:t>insensible losses</a:t>
            </a:r>
          </a:p>
          <a:p>
            <a:pPr lvl="1" eaLnBrk="1" hangingPunct="1">
              <a:lnSpc>
                <a:spcPct val="80000"/>
              </a:lnSpc>
              <a:defRPr/>
            </a:pPr>
            <a:r>
              <a:rPr lang="en-US" sz="1800" smtClean="0"/>
              <a:t>as little as 					 </a:t>
            </a:r>
            <a:r>
              <a:rPr lang="en-US" sz="1800" smtClean="0">
                <a:sym typeface="Symbol" pitchFamily="18" charset="2"/>
              </a:rPr>
              <a:t></a:t>
            </a:r>
            <a:r>
              <a:rPr lang="en-US" sz="1800" smtClean="0"/>
              <a:t> 10ml/kg/day</a:t>
            </a:r>
          </a:p>
          <a:p>
            <a:pPr lvl="2" eaLnBrk="1" hangingPunct="1">
              <a:lnSpc>
                <a:spcPct val="80000"/>
              </a:lnSpc>
              <a:defRPr/>
            </a:pPr>
            <a:r>
              <a:rPr lang="en-US" sz="1600" smtClean="0"/>
              <a:t>humidification</a:t>
            </a:r>
          </a:p>
          <a:p>
            <a:pPr lvl="2" eaLnBrk="1" hangingPunct="1">
              <a:lnSpc>
                <a:spcPct val="80000"/>
              </a:lnSpc>
              <a:defRPr/>
            </a:pPr>
            <a:r>
              <a:rPr lang="en-US" sz="1600" smtClean="0"/>
              <a:t>particular environment</a:t>
            </a:r>
          </a:p>
          <a:p>
            <a:pPr lvl="1" eaLnBrk="1" hangingPunct="1">
              <a:lnSpc>
                <a:spcPct val="80000"/>
              </a:lnSpc>
              <a:defRPr/>
            </a:pPr>
            <a:endParaRPr lang="en-US" sz="1800" smtClean="0"/>
          </a:p>
          <a:p>
            <a:pPr eaLnBrk="1" hangingPunct="1">
              <a:lnSpc>
                <a:spcPct val="80000"/>
              </a:lnSpc>
              <a:defRPr/>
            </a:pPr>
            <a:r>
              <a:rPr lang="en-US" sz="2000" smtClean="0">
                <a:solidFill>
                  <a:schemeClr val="hlink"/>
                </a:solidFill>
                <a:effectLst>
                  <a:outerShdw blurRad="38100" dist="38100" dir="2700000" algn="tl">
                    <a:srgbClr val="C0C0C0"/>
                  </a:outerShdw>
                </a:effectLst>
              </a:rPr>
              <a:t>urine output</a:t>
            </a:r>
          </a:p>
          <a:p>
            <a:pPr lvl="1" eaLnBrk="1" hangingPunct="1">
              <a:lnSpc>
                <a:spcPct val="80000"/>
              </a:lnSpc>
              <a:defRPr/>
            </a:pPr>
            <a:r>
              <a:rPr lang="en-US" sz="1800" smtClean="0"/>
              <a:t>predict 1-2ml/kg/hour = 			</a:t>
            </a:r>
            <a:r>
              <a:rPr lang="en-US" sz="1800" smtClean="0">
                <a:sym typeface="Symbol" pitchFamily="18" charset="2"/>
              </a:rPr>
              <a:t> 30ml/kg/day</a:t>
            </a:r>
          </a:p>
          <a:p>
            <a:pPr eaLnBrk="1" hangingPunct="1">
              <a:lnSpc>
                <a:spcPct val="80000"/>
              </a:lnSpc>
              <a:defRPr/>
            </a:pPr>
            <a:endParaRPr lang="en-US" sz="2000" smtClean="0"/>
          </a:p>
          <a:p>
            <a:pPr eaLnBrk="1" hangingPunct="1">
              <a:lnSpc>
                <a:spcPct val="80000"/>
              </a:lnSpc>
              <a:defRPr/>
            </a:pPr>
            <a:r>
              <a:rPr lang="en-US" sz="2000" smtClean="0">
                <a:solidFill>
                  <a:schemeClr val="hlink"/>
                </a:solidFill>
                <a:effectLst>
                  <a:outerShdw blurRad="38100" dist="38100" dir="2700000" algn="tl">
                    <a:srgbClr val="C0C0C0"/>
                  </a:outerShdw>
                </a:effectLst>
              </a:rPr>
              <a:t>stool losses</a:t>
            </a:r>
          </a:p>
          <a:p>
            <a:pPr lvl="1" eaLnBrk="1" hangingPunct="1">
              <a:lnSpc>
                <a:spcPct val="80000"/>
              </a:lnSpc>
              <a:defRPr/>
            </a:pPr>
            <a:r>
              <a:rPr lang="en-US" sz="1800" smtClean="0"/>
              <a:t>may range from 0 - &gt; 300mlk/kg/day		 </a:t>
            </a:r>
            <a:r>
              <a:rPr lang="en-US" sz="1800" smtClean="0">
                <a:sym typeface="Symbol" pitchFamily="18" charset="2"/>
              </a:rPr>
              <a:t> 10ml/kg/day</a:t>
            </a:r>
            <a:endParaRPr lang="en-US" sz="1800" smtClean="0"/>
          </a:p>
          <a:p>
            <a:pPr lvl="1" eaLnBrk="1" hangingPunct="1">
              <a:lnSpc>
                <a:spcPct val="80000"/>
              </a:lnSpc>
              <a:defRPr/>
            </a:pPr>
            <a:endParaRPr lang="en-US" sz="1800" smtClean="0"/>
          </a:p>
          <a:p>
            <a:pPr eaLnBrk="1" hangingPunct="1">
              <a:lnSpc>
                <a:spcPct val="80000"/>
              </a:lnSpc>
              <a:defRPr/>
            </a:pPr>
            <a:r>
              <a:rPr lang="en-US" sz="2000" smtClean="0">
                <a:solidFill>
                  <a:schemeClr val="hlink"/>
                </a:solidFill>
                <a:effectLst>
                  <a:outerShdw blurRad="38100" dist="38100" dir="2700000" algn="tl">
                    <a:srgbClr val="C0C0C0"/>
                  </a:outerShdw>
                </a:effectLst>
              </a:rPr>
              <a:t>other sites</a:t>
            </a:r>
          </a:p>
          <a:p>
            <a:pPr lvl="1" eaLnBrk="1" hangingPunct="1">
              <a:lnSpc>
                <a:spcPct val="80000"/>
              </a:lnSpc>
              <a:defRPr/>
            </a:pPr>
            <a:r>
              <a:rPr lang="en-US" sz="1800" smtClean="0"/>
              <a:t>drains</a:t>
            </a:r>
          </a:p>
          <a:p>
            <a:pPr lvl="1" eaLnBrk="1" hangingPunct="1">
              <a:lnSpc>
                <a:spcPct val="80000"/>
              </a:lnSpc>
              <a:defRPr/>
            </a:pPr>
            <a:endParaRPr lang="en-US" sz="1800" smtClean="0"/>
          </a:p>
          <a:p>
            <a:pPr eaLnBrk="1" hangingPunct="1">
              <a:lnSpc>
                <a:spcPct val="80000"/>
              </a:lnSpc>
              <a:defRPr/>
            </a:pPr>
            <a:r>
              <a:rPr lang="en-US" sz="2000" b="1" smtClean="0">
                <a:solidFill>
                  <a:srgbClr val="CC0099"/>
                </a:solidFill>
              </a:rPr>
              <a:t>Total: 					 </a:t>
            </a:r>
            <a:r>
              <a:rPr lang="en-US" sz="2000" b="1" smtClean="0">
                <a:solidFill>
                  <a:srgbClr val="CC0099"/>
                </a:solidFill>
                <a:sym typeface="Symbol" pitchFamily="18" charset="2"/>
              </a:rPr>
              <a:t> 50ml/kg/day</a:t>
            </a:r>
          </a:p>
        </p:txBody>
      </p:sp>
      <p:sp>
        <p:nvSpPr>
          <p:cNvPr id="109572" name="Text Box 4"/>
          <p:cNvSpPr txBox="1">
            <a:spLocks noChangeArrowheads="1"/>
          </p:cNvSpPr>
          <p:nvPr/>
        </p:nvSpPr>
        <p:spPr bwMode="auto">
          <a:xfrm>
            <a:off x="2124075" y="6092825"/>
            <a:ext cx="4823756" cy="584775"/>
          </a:xfrm>
          <a:prstGeom prst="rect">
            <a:avLst/>
          </a:prstGeom>
          <a:solidFill>
            <a:schemeClr val="accent1"/>
          </a:solidFill>
          <a:ln w="9525">
            <a:solidFill>
              <a:schemeClr val="tx2"/>
            </a:solidFill>
            <a:miter lim="800000"/>
            <a:headEnd/>
            <a:tailEnd/>
          </a:ln>
          <a:effectLst/>
        </p:spPr>
        <p:txBody>
          <a:bodyPr wrap="none">
            <a:spAutoFit/>
          </a:bodyPr>
          <a:lstStyle/>
          <a:p>
            <a:pPr>
              <a:defRPr/>
            </a:pPr>
            <a:r>
              <a:rPr lang="en-US" sz="3200" b="1" i="1" dirty="0" smtClean="0">
                <a:solidFill>
                  <a:schemeClr val="bg1"/>
                </a:solidFill>
                <a:effectLst>
                  <a:outerShdw blurRad="38100" dist="38100" dir="2700000" algn="tl">
                    <a:srgbClr val="C0C0C0"/>
                  </a:outerShdw>
                </a:effectLst>
                <a:latin typeface="Times New Roman" pitchFamily="18" charset="0"/>
              </a:rPr>
              <a:t>maintenance</a:t>
            </a:r>
            <a:r>
              <a:rPr lang="en-US" sz="3200" b="1" i="1" dirty="0">
                <a:solidFill>
                  <a:schemeClr val="bg1"/>
                </a:solidFill>
                <a:effectLst>
                  <a:outerShdw blurRad="38100" dist="38100" dir="2700000" algn="tl">
                    <a:srgbClr val="C0C0C0"/>
                  </a:outerShdw>
                </a:effectLst>
                <a:latin typeface="Times New Roman" pitchFamily="18" charset="0"/>
              </a:rPr>
              <a:t>…..  what for?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l" eaLnBrk="1" hangingPunct="1">
              <a:defRPr/>
            </a:pPr>
            <a:r>
              <a:rPr lang="en-US" sz="4400" i="1" kern="1200" dirty="0" smtClean="0">
                <a:solidFill>
                  <a:schemeClr val="tx2"/>
                </a:solidFill>
                <a:effectLst>
                  <a:outerShdw blurRad="50800" dist="38100" algn="tr" rotWithShape="0">
                    <a:prstClr val="black">
                      <a:alpha val="40000"/>
                    </a:prstClr>
                  </a:outerShdw>
                </a:effectLst>
                <a:latin typeface="+mj-lt"/>
                <a:ea typeface="+mj-ea"/>
                <a:cs typeface="+mj-cs"/>
              </a:rPr>
              <a:t>fluid balance in the body</a:t>
            </a:r>
            <a:endParaRPr lang="en-US" i="1" dirty="0" smtClean="0">
              <a:solidFill>
                <a:schemeClr val="tx2"/>
              </a:solidFill>
              <a:effectLst>
                <a:outerShdw blurRad="38100" dist="38100" dir="2700000" algn="tl">
                  <a:srgbClr val="C0C0C0"/>
                </a:outerShdw>
              </a:effectLst>
            </a:endParaRPr>
          </a:p>
        </p:txBody>
      </p:sp>
      <p:sp>
        <p:nvSpPr>
          <p:cNvPr id="14339" name="Rectangle 3"/>
          <p:cNvSpPr>
            <a:spLocks noGrp="1" noChangeArrowheads="1"/>
          </p:cNvSpPr>
          <p:nvPr>
            <p:ph type="body" idx="1"/>
          </p:nvPr>
        </p:nvSpPr>
        <p:spPr/>
        <p:txBody>
          <a:bodyPr>
            <a:normAutofit fontScale="85000" lnSpcReduction="20000"/>
          </a:bodyPr>
          <a:lstStyle/>
          <a:p>
            <a:pPr eaLnBrk="1" hangingPunct="1">
              <a:lnSpc>
                <a:spcPct val="80000"/>
              </a:lnSpc>
            </a:pPr>
            <a:r>
              <a:rPr lang="en-US" sz="2400" dirty="0" smtClean="0">
                <a:solidFill>
                  <a:schemeClr val="hlink"/>
                </a:solidFill>
              </a:rPr>
              <a:t>intake</a:t>
            </a:r>
          </a:p>
          <a:p>
            <a:pPr lvl="1" eaLnBrk="1" hangingPunct="1">
              <a:lnSpc>
                <a:spcPct val="80000"/>
              </a:lnSpc>
            </a:pPr>
            <a:r>
              <a:rPr lang="en-US" sz="2000" dirty="0" smtClean="0">
                <a:solidFill>
                  <a:schemeClr val="tx2"/>
                </a:solidFill>
              </a:rPr>
              <a:t>thirst</a:t>
            </a:r>
          </a:p>
          <a:p>
            <a:pPr lvl="1" eaLnBrk="1" hangingPunct="1">
              <a:lnSpc>
                <a:spcPct val="80000"/>
              </a:lnSpc>
            </a:pPr>
            <a:endParaRPr lang="en-US" sz="2000" dirty="0" smtClean="0">
              <a:solidFill>
                <a:srgbClr val="CC0099"/>
              </a:solidFill>
            </a:endParaRPr>
          </a:p>
          <a:p>
            <a:pPr eaLnBrk="1" hangingPunct="1">
              <a:lnSpc>
                <a:spcPct val="80000"/>
              </a:lnSpc>
            </a:pPr>
            <a:r>
              <a:rPr lang="en-US" sz="2400" dirty="0" smtClean="0">
                <a:solidFill>
                  <a:schemeClr val="hlink"/>
                </a:solidFill>
              </a:rPr>
              <a:t>usual output</a:t>
            </a:r>
          </a:p>
          <a:p>
            <a:pPr lvl="1" eaLnBrk="1" hangingPunct="1">
              <a:lnSpc>
                <a:spcPct val="80000"/>
              </a:lnSpc>
            </a:pPr>
            <a:r>
              <a:rPr lang="en-US" sz="2000" dirty="0" smtClean="0">
                <a:solidFill>
                  <a:schemeClr val="accent2"/>
                </a:solidFill>
              </a:rPr>
              <a:t>urine</a:t>
            </a:r>
          </a:p>
          <a:p>
            <a:pPr lvl="2">
              <a:lnSpc>
                <a:spcPct val="80000"/>
              </a:lnSpc>
            </a:pPr>
            <a:r>
              <a:rPr lang="en-US" sz="1600" dirty="0" smtClean="0">
                <a:solidFill>
                  <a:schemeClr val="tx2"/>
                </a:solidFill>
              </a:rPr>
              <a:t>renal control (</a:t>
            </a:r>
            <a:r>
              <a:rPr lang="en-US" sz="1400" dirty="0" err="1" smtClean="0">
                <a:solidFill>
                  <a:schemeClr val="tx2"/>
                </a:solidFill>
              </a:rPr>
              <a:t>aldosterone</a:t>
            </a:r>
            <a:r>
              <a:rPr lang="en-US" sz="1400" dirty="0" smtClean="0">
                <a:solidFill>
                  <a:schemeClr val="tx2"/>
                </a:solidFill>
              </a:rPr>
              <a:t>,  </a:t>
            </a:r>
            <a:r>
              <a:rPr lang="en-US" sz="1400" dirty="0" err="1" smtClean="0">
                <a:solidFill>
                  <a:schemeClr val="tx2"/>
                </a:solidFill>
              </a:rPr>
              <a:t>antidiuretic</a:t>
            </a:r>
            <a:r>
              <a:rPr lang="en-US" sz="1400" dirty="0" smtClean="0">
                <a:solidFill>
                  <a:schemeClr val="tx2"/>
                </a:solidFill>
              </a:rPr>
              <a:t> hormone, normal tubular function</a:t>
            </a:r>
          </a:p>
          <a:p>
            <a:pPr lvl="2" eaLnBrk="1" hangingPunct="1">
              <a:lnSpc>
                <a:spcPct val="80000"/>
              </a:lnSpc>
            </a:pPr>
            <a:endParaRPr lang="en-US" sz="1800" dirty="0" smtClean="0">
              <a:solidFill>
                <a:schemeClr val="tx2"/>
              </a:solidFill>
            </a:endParaRPr>
          </a:p>
          <a:p>
            <a:pPr lvl="1" eaLnBrk="1" hangingPunct="1">
              <a:lnSpc>
                <a:spcPct val="80000"/>
              </a:lnSpc>
            </a:pPr>
            <a:r>
              <a:rPr lang="en-US" sz="2000" dirty="0" smtClean="0">
                <a:solidFill>
                  <a:schemeClr val="accent2"/>
                </a:solidFill>
              </a:rPr>
              <a:t>stool</a:t>
            </a:r>
          </a:p>
          <a:p>
            <a:pPr lvl="1" eaLnBrk="1" hangingPunct="1">
              <a:lnSpc>
                <a:spcPct val="80000"/>
              </a:lnSpc>
            </a:pPr>
            <a:endParaRPr lang="en-US" sz="2000" dirty="0" smtClean="0">
              <a:solidFill>
                <a:schemeClr val="accent2"/>
              </a:solidFill>
            </a:endParaRPr>
          </a:p>
          <a:p>
            <a:pPr lvl="1" eaLnBrk="1" hangingPunct="1">
              <a:lnSpc>
                <a:spcPct val="80000"/>
              </a:lnSpc>
            </a:pPr>
            <a:r>
              <a:rPr lang="en-US" sz="2000" dirty="0" smtClean="0">
                <a:solidFill>
                  <a:schemeClr val="accent2"/>
                </a:solidFill>
              </a:rPr>
              <a:t>insensible losses (</a:t>
            </a:r>
            <a:r>
              <a:rPr lang="en-US" sz="1800" dirty="0" smtClean="0">
                <a:solidFill>
                  <a:schemeClr val="tx2"/>
                </a:solidFill>
              </a:rPr>
              <a:t>sweating, breathing, evaporation)</a:t>
            </a:r>
          </a:p>
          <a:p>
            <a:pPr eaLnBrk="1" hangingPunct="1">
              <a:lnSpc>
                <a:spcPct val="80000"/>
              </a:lnSpc>
            </a:pPr>
            <a:endParaRPr lang="en-US" sz="2400" dirty="0" smtClean="0"/>
          </a:p>
          <a:p>
            <a:pPr>
              <a:lnSpc>
                <a:spcPct val="80000"/>
              </a:lnSpc>
            </a:pPr>
            <a:r>
              <a:rPr lang="en-US" sz="2300" dirty="0" smtClean="0">
                <a:solidFill>
                  <a:schemeClr val="hlink"/>
                </a:solidFill>
              </a:rPr>
              <a:t>unexpected losses</a:t>
            </a:r>
          </a:p>
          <a:p>
            <a:pPr lvl="1">
              <a:lnSpc>
                <a:spcPct val="80000"/>
              </a:lnSpc>
            </a:pPr>
            <a:r>
              <a:rPr lang="en-US" sz="2100" dirty="0" smtClean="0"/>
              <a:t>urine</a:t>
            </a:r>
          </a:p>
          <a:p>
            <a:pPr lvl="2">
              <a:lnSpc>
                <a:spcPct val="80000"/>
              </a:lnSpc>
            </a:pPr>
            <a:r>
              <a:rPr lang="en-US" sz="1500" dirty="0" smtClean="0"/>
              <a:t>diabetes</a:t>
            </a:r>
          </a:p>
          <a:p>
            <a:pPr lvl="2">
              <a:lnSpc>
                <a:spcPct val="80000"/>
              </a:lnSpc>
            </a:pPr>
            <a:r>
              <a:rPr lang="en-US" sz="1500" dirty="0" smtClean="0"/>
              <a:t>diabetes </a:t>
            </a:r>
            <a:r>
              <a:rPr lang="en-US" sz="1500" dirty="0" err="1" smtClean="0"/>
              <a:t>insipidis</a:t>
            </a:r>
            <a:r>
              <a:rPr lang="en-US" sz="1500" dirty="0" smtClean="0"/>
              <a:t> (</a:t>
            </a:r>
            <a:r>
              <a:rPr lang="en-US" sz="1400" dirty="0" err="1" smtClean="0"/>
              <a:t>nephrogenic</a:t>
            </a:r>
            <a:r>
              <a:rPr lang="en-US" sz="1400" dirty="0" smtClean="0"/>
              <a:t>, cerebral, cerebral salt wasting)</a:t>
            </a:r>
          </a:p>
          <a:p>
            <a:pPr lvl="3">
              <a:lnSpc>
                <a:spcPct val="80000"/>
              </a:lnSpc>
            </a:pPr>
            <a:endParaRPr lang="en-US" sz="1400" dirty="0" smtClean="0"/>
          </a:p>
          <a:p>
            <a:pPr lvl="1">
              <a:lnSpc>
                <a:spcPct val="80000"/>
              </a:lnSpc>
            </a:pPr>
            <a:r>
              <a:rPr lang="en-US" sz="2100" dirty="0" err="1" smtClean="0"/>
              <a:t>nasogastric</a:t>
            </a:r>
            <a:r>
              <a:rPr lang="en-US" sz="2100" dirty="0" smtClean="0"/>
              <a:t> fluid</a:t>
            </a:r>
          </a:p>
          <a:p>
            <a:pPr lvl="1">
              <a:lnSpc>
                <a:spcPct val="80000"/>
              </a:lnSpc>
            </a:pPr>
            <a:endParaRPr lang="en-US" sz="2100" dirty="0" smtClean="0"/>
          </a:p>
          <a:p>
            <a:pPr lvl="1">
              <a:lnSpc>
                <a:spcPct val="80000"/>
              </a:lnSpc>
            </a:pPr>
            <a:r>
              <a:rPr lang="en-US" sz="2100" dirty="0" err="1" smtClean="0"/>
              <a:t>csf</a:t>
            </a:r>
            <a:r>
              <a:rPr lang="en-US" sz="2100" dirty="0" smtClean="0"/>
              <a:t> drains</a:t>
            </a:r>
          </a:p>
          <a:p>
            <a:pPr lvl="1">
              <a:lnSpc>
                <a:spcPct val="80000"/>
              </a:lnSpc>
            </a:pPr>
            <a:endParaRPr lang="en-US" sz="2100" dirty="0" smtClean="0"/>
          </a:p>
          <a:p>
            <a:pPr lvl="1">
              <a:lnSpc>
                <a:spcPct val="80000"/>
              </a:lnSpc>
            </a:pPr>
            <a:r>
              <a:rPr lang="en-US" sz="2100" dirty="0" smtClean="0"/>
              <a:t>burns</a:t>
            </a:r>
          </a:p>
          <a:p>
            <a:pPr eaLnBrk="1" hangingPunct="1">
              <a:lnSpc>
                <a:spcPct val="80000"/>
              </a:lnSpc>
            </a:pPr>
            <a:endParaRPr lang="en-US" sz="2400" dirty="0" smtClean="0"/>
          </a:p>
        </p:txBody>
      </p:sp>
      <p:sp>
        <p:nvSpPr>
          <p:cNvPr id="4" name="TextBox 3"/>
          <p:cNvSpPr txBox="1"/>
          <p:nvPr/>
        </p:nvSpPr>
        <p:spPr>
          <a:xfrm>
            <a:off x="4286248" y="5643578"/>
            <a:ext cx="3941528" cy="461665"/>
          </a:xfrm>
          <a:prstGeom prst="rect">
            <a:avLst/>
          </a:prstGeom>
          <a:solidFill>
            <a:srgbClr val="0070C0"/>
          </a:solidFill>
        </p:spPr>
        <p:txBody>
          <a:bodyPr wrap="none" rtlCol="0">
            <a:spAutoFit/>
          </a:bodyPr>
          <a:lstStyle/>
          <a:p>
            <a:r>
              <a:rPr lang="en-US" sz="2400" dirty="0" smtClean="0">
                <a:solidFill>
                  <a:schemeClr val="bg1"/>
                </a:solidFill>
              </a:rPr>
              <a:t>iatrogenic fluid administration</a:t>
            </a:r>
            <a:endParaRPr lang="en-ZA"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SC00023"/>
          <p:cNvPicPr>
            <a:picLocks noChangeAspect="1" noChangeArrowheads="1"/>
          </p:cNvPicPr>
          <p:nvPr/>
        </p:nvPicPr>
        <p:blipFill>
          <a:blip r:embed="rId2" cstate="print">
            <a:lum bright="12000" contrast="18000"/>
          </a:blip>
          <a:srcRect/>
          <a:stretch>
            <a:fillRect/>
          </a:stretch>
        </p:blipFill>
        <p:spPr bwMode="auto">
          <a:xfrm>
            <a:off x="304800" y="304800"/>
            <a:ext cx="8458200" cy="63436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C0C0C0"/>
                  </a:outerShdw>
                </a:effectLst>
              </a:rPr>
              <a:t>problem 1</a:t>
            </a:r>
          </a:p>
        </p:txBody>
      </p:sp>
      <p:sp>
        <p:nvSpPr>
          <p:cNvPr id="23555" name="Rectangle 3"/>
          <p:cNvSpPr>
            <a:spLocks noGrp="1" noChangeArrowheads="1"/>
          </p:cNvSpPr>
          <p:nvPr>
            <p:ph type="body" idx="1"/>
          </p:nvPr>
        </p:nvSpPr>
        <p:spPr/>
        <p:txBody>
          <a:bodyPr/>
          <a:lstStyle/>
          <a:p>
            <a:pPr eaLnBrk="1" hangingPunct="1">
              <a:lnSpc>
                <a:spcPct val="80000"/>
              </a:lnSpc>
            </a:pPr>
            <a:r>
              <a:rPr lang="en-US" sz="2800" smtClean="0">
                <a:solidFill>
                  <a:schemeClr val="hlink"/>
                </a:solidFill>
              </a:rPr>
              <a:t>standard fluid regimens for children give too much fluid for critically ill children without abnormal fluid losses</a:t>
            </a:r>
          </a:p>
          <a:p>
            <a:pPr eaLnBrk="1" hangingPunct="1">
              <a:lnSpc>
                <a:spcPct val="80000"/>
              </a:lnSpc>
            </a:pPr>
            <a:endParaRPr lang="en-US" sz="2800" smtClean="0">
              <a:solidFill>
                <a:schemeClr val="hlink"/>
              </a:solidFill>
            </a:endParaRPr>
          </a:p>
          <a:p>
            <a:pPr eaLnBrk="1" hangingPunct="1">
              <a:lnSpc>
                <a:spcPct val="80000"/>
              </a:lnSpc>
            </a:pPr>
            <a:r>
              <a:rPr lang="en-US" sz="2800" smtClean="0">
                <a:solidFill>
                  <a:schemeClr val="hlink"/>
                </a:solidFill>
              </a:rPr>
              <a:t>many sick children cannot excrete water for reasons of:</a:t>
            </a:r>
          </a:p>
          <a:p>
            <a:pPr lvl="1" eaLnBrk="1" hangingPunct="1">
              <a:lnSpc>
                <a:spcPct val="80000"/>
              </a:lnSpc>
            </a:pPr>
            <a:r>
              <a:rPr lang="en-US" sz="2400" smtClean="0"/>
              <a:t>renal function</a:t>
            </a:r>
          </a:p>
          <a:p>
            <a:pPr lvl="1" eaLnBrk="1" hangingPunct="1">
              <a:lnSpc>
                <a:spcPct val="80000"/>
              </a:lnSpc>
            </a:pPr>
            <a:r>
              <a:rPr lang="en-US" sz="2400" smtClean="0"/>
              <a:t>hormonal milieu</a:t>
            </a:r>
          </a:p>
          <a:p>
            <a:pPr lvl="1" eaLnBrk="1" hangingPunct="1">
              <a:lnSpc>
                <a:spcPct val="80000"/>
              </a:lnSpc>
            </a:pPr>
            <a:endParaRPr lang="en-US" sz="2400" smtClean="0"/>
          </a:p>
          <a:p>
            <a:pPr eaLnBrk="1" hangingPunct="1">
              <a:lnSpc>
                <a:spcPct val="80000"/>
              </a:lnSpc>
            </a:pPr>
            <a:r>
              <a:rPr lang="en-US" sz="2800" smtClean="0">
                <a:solidFill>
                  <a:schemeClr val="hlink"/>
                </a:solidFill>
              </a:rPr>
              <a:t>solute free fluids are particularly difficult to excrete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C0003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C0C0C0"/>
                  </a:outerShdw>
                </a:effectLst>
              </a:rPr>
              <a:t>why pass urine?</a:t>
            </a:r>
          </a:p>
        </p:txBody>
      </p:sp>
      <p:sp>
        <p:nvSpPr>
          <p:cNvPr id="16387" name="Rectangle 3"/>
          <p:cNvSpPr>
            <a:spLocks noGrp="1" noChangeArrowheads="1"/>
          </p:cNvSpPr>
          <p:nvPr>
            <p:ph type="body" idx="1"/>
          </p:nvPr>
        </p:nvSpPr>
        <p:spPr/>
        <p:txBody>
          <a:bodyPr/>
          <a:lstStyle/>
          <a:p>
            <a:pPr eaLnBrk="1" hangingPunct="1"/>
            <a:r>
              <a:rPr lang="en-US" dirty="0" smtClean="0">
                <a:solidFill>
                  <a:srgbClr val="CC0099"/>
                </a:solidFill>
              </a:rPr>
              <a:t>get rid of excess fluid</a:t>
            </a:r>
          </a:p>
          <a:p>
            <a:pPr eaLnBrk="1" hangingPunct="1"/>
            <a:endParaRPr lang="en-US" dirty="0" smtClean="0">
              <a:solidFill>
                <a:srgbClr val="CC0099"/>
              </a:solidFill>
            </a:endParaRPr>
          </a:p>
          <a:p>
            <a:pPr eaLnBrk="1" hangingPunct="1"/>
            <a:r>
              <a:rPr lang="en-US" dirty="0" smtClean="0">
                <a:solidFill>
                  <a:srgbClr val="CC0099"/>
                </a:solidFill>
              </a:rPr>
              <a:t>get rid of waste material</a:t>
            </a:r>
          </a:p>
          <a:p>
            <a:pPr lvl="1" eaLnBrk="1" hangingPunct="1"/>
            <a:r>
              <a:rPr lang="en-US" dirty="0" smtClean="0"/>
              <a:t>salts</a:t>
            </a:r>
          </a:p>
          <a:p>
            <a:pPr lvl="1" eaLnBrk="1" hangingPunct="1"/>
            <a:r>
              <a:rPr lang="en-US" dirty="0" smtClean="0"/>
              <a:t>breakdown products of proteins (products of fat and carbohydrates = H</a:t>
            </a:r>
            <a:r>
              <a:rPr lang="en-US" baseline="-25000" dirty="0" smtClean="0"/>
              <a:t>2</a:t>
            </a:r>
            <a:r>
              <a:rPr lang="en-US" dirty="0" smtClean="0"/>
              <a:t>O and CO</a:t>
            </a:r>
            <a:r>
              <a:rPr lang="en-US" baseline="-25000" dirty="0" smtClean="0"/>
              <a:t>2</a:t>
            </a:r>
            <a:r>
              <a:rPr lang="en-US" dirty="0" smtClean="0"/>
              <a:t>)</a:t>
            </a:r>
          </a:p>
          <a:p>
            <a:pPr lvl="1" eaLnBrk="1" hangingPunct="1"/>
            <a:r>
              <a:rPr lang="en-US" dirty="0" smtClean="0"/>
              <a:t>other metabolic waste</a:t>
            </a:r>
          </a:p>
        </p:txBody>
      </p:sp>
      <p:sp>
        <p:nvSpPr>
          <p:cNvPr id="16388" name="Text Box 4"/>
          <p:cNvSpPr txBox="1">
            <a:spLocks noChangeArrowheads="1"/>
          </p:cNvSpPr>
          <p:nvPr/>
        </p:nvSpPr>
        <p:spPr bwMode="auto">
          <a:xfrm>
            <a:off x="1547813" y="5445125"/>
            <a:ext cx="5637212" cy="1187450"/>
          </a:xfrm>
          <a:prstGeom prst="rect">
            <a:avLst/>
          </a:prstGeom>
          <a:solidFill>
            <a:schemeClr val="tx2"/>
          </a:solidFill>
          <a:ln w="9525">
            <a:noFill/>
            <a:miter lim="800000"/>
            <a:headEnd/>
            <a:tailEnd/>
          </a:ln>
        </p:spPr>
        <p:txBody>
          <a:bodyPr>
            <a:spAutoFit/>
          </a:bodyPr>
          <a:lstStyle/>
          <a:p>
            <a:pPr algn="ctr"/>
            <a:r>
              <a:rPr lang="en-US" sz="2400">
                <a:solidFill>
                  <a:schemeClr val="bg1"/>
                </a:solidFill>
              </a:rPr>
              <a:t>the amount of urine passed does not depend only the water, but also on the “solute load”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introduction</a:t>
            </a:r>
          </a:p>
        </p:txBody>
      </p:sp>
      <p:sp>
        <p:nvSpPr>
          <p:cNvPr id="3075" name="Rectangle 3"/>
          <p:cNvSpPr>
            <a:spLocks noGrp="1" noChangeArrowheads="1"/>
          </p:cNvSpPr>
          <p:nvPr>
            <p:ph type="body" idx="1"/>
          </p:nvPr>
        </p:nvSpPr>
        <p:spPr/>
        <p:txBody>
          <a:bodyPr>
            <a:normAutofit fontScale="92500"/>
          </a:bodyPr>
          <a:lstStyle/>
          <a:p>
            <a:pPr eaLnBrk="1" hangingPunct="1"/>
            <a:r>
              <a:rPr lang="en-US" sz="2800" dirty="0" smtClean="0">
                <a:solidFill>
                  <a:schemeClr val="hlink"/>
                </a:solidFill>
              </a:rPr>
              <a:t>aggressive early fluid resuscitation for shock is important</a:t>
            </a:r>
          </a:p>
          <a:p>
            <a:pPr eaLnBrk="1" hangingPunct="1"/>
            <a:endParaRPr lang="en-US" sz="2800" dirty="0" smtClean="0">
              <a:solidFill>
                <a:schemeClr val="hlink"/>
              </a:solidFill>
            </a:endParaRPr>
          </a:p>
          <a:p>
            <a:pPr eaLnBrk="1" hangingPunct="1"/>
            <a:r>
              <a:rPr lang="en-US" sz="2800" dirty="0" smtClean="0">
                <a:solidFill>
                  <a:schemeClr val="hlink"/>
                </a:solidFill>
              </a:rPr>
              <a:t>many of the “normal” guidelines for fluid administration in children are based on relatively poor data and often do not apply in critically ill children</a:t>
            </a:r>
          </a:p>
          <a:p>
            <a:pPr eaLnBrk="1" hangingPunct="1"/>
            <a:endParaRPr lang="en-US" sz="2800" dirty="0" smtClean="0">
              <a:solidFill>
                <a:schemeClr val="hlink"/>
              </a:solidFill>
            </a:endParaRPr>
          </a:p>
          <a:p>
            <a:pPr eaLnBrk="1" hangingPunct="1"/>
            <a:r>
              <a:rPr lang="en-US" sz="2800" dirty="0" smtClean="0">
                <a:solidFill>
                  <a:schemeClr val="hlink"/>
                </a:solidFill>
              </a:rPr>
              <a:t>there are current controversies regarding Na concentrations in fluids for critically ill children, but hypotonic fluids are probably bad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problem 2</a:t>
            </a:r>
          </a:p>
        </p:txBody>
      </p:sp>
      <p:sp>
        <p:nvSpPr>
          <p:cNvPr id="24579" name="Rectangle 3"/>
          <p:cNvSpPr>
            <a:spLocks noGrp="1" noChangeArrowheads="1"/>
          </p:cNvSpPr>
          <p:nvPr>
            <p:ph type="body" idx="1"/>
          </p:nvPr>
        </p:nvSpPr>
        <p:spPr/>
        <p:txBody>
          <a:bodyPr/>
          <a:lstStyle/>
          <a:p>
            <a:pPr eaLnBrk="1" hangingPunct="1"/>
            <a:r>
              <a:rPr lang="en-US" sz="2800" smtClean="0">
                <a:solidFill>
                  <a:schemeClr val="hlink"/>
                </a:solidFill>
              </a:rPr>
              <a:t>many children have had large volumes of fluid resuscitation on admission</a:t>
            </a:r>
          </a:p>
          <a:p>
            <a:pPr lvl="1" eaLnBrk="1" hangingPunct="1"/>
            <a:r>
              <a:rPr lang="en-US" sz="2400" smtClean="0"/>
              <a:t>sepsis guidelines</a:t>
            </a:r>
          </a:p>
          <a:p>
            <a:pPr lvl="1" eaLnBrk="1" hangingPunct="1"/>
            <a:r>
              <a:rPr lang="en-US" sz="2400" smtClean="0"/>
              <a:t>60-80ml/kg of fluid in the first hour of resuscitation</a:t>
            </a:r>
          </a:p>
          <a:p>
            <a:pPr lvl="1" eaLnBrk="1" hangingPunct="1"/>
            <a:endParaRPr lang="en-US" sz="2400" smtClean="0"/>
          </a:p>
          <a:p>
            <a:pPr eaLnBrk="1" hangingPunct="1"/>
            <a:r>
              <a:rPr lang="en-US" sz="2800" smtClean="0">
                <a:solidFill>
                  <a:schemeClr val="hlink"/>
                </a:solidFill>
              </a:rPr>
              <a:t>there is an ongoing need for fluid input for</a:t>
            </a:r>
          </a:p>
          <a:p>
            <a:pPr lvl="1" eaLnBrk="1" hangingPunct="1"/>
            <a:r>
              <a:rPr lang="en-US" sz="2400" smtClean="0"/>
              <a:t>administration of medication</a:t>
            </a:r>
          </a:p>
          <a:p>
            <a:pPr lvl="1" eaLnBrk="1" hangingPunct="1"/>
            <a:r>
              <a:rPr lang="en-US" sz="2400" smtClean="0"/>
              <a:t>maintenance of IV lines</a:t>
            </a:r>
          </a:p>
          <a:p>
            <a:pPr lvl="1" eaLnBrk="1" hangingPunct="1"/>
            <a:r>
              <a:rPr lang="en-US" sz="2400" smtClean="0"/>
              <a:t>maintenance of blood sugar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SC00025"/>
          <p:cNvPicPr>
            <a:picLocks noChangeAspect="1" noChangeArrowheads="1"/>
          </p:cNvPicPr>
          <p:nvPr/>
        </p:nvPicPr>
        <p:blipFill>
          <a:blip r:embed="rId2" cstate="print"/>
          <a:srcRect/>
          <a:stretch>
            <a:fillRect/>
          </a:stretch>
        </p:blipFill>
        <p:spPr bwMode="auto">
          <a:xfrm>
            <a:off x="228600" y="228600"/>
            <a:ext cx="86106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00011"/>
          <p:cNvPicPr>
            <a:picLocks noChangeAspect="1" noChangeArrowheads="1"/>
          </p:cNvPicPr>
          <p:nvPr/>
        </p:nvPicPr>
        <p:blipFill>
          <a:blip r:embed="rId2" cstate="print"/>
          <a:srcRect/>
          <a:stretch>
            <a:fillRect/>
          </a:stretch>
        </p:blipFill>
        <p:spPr bwMode="auto">
          <a:xfrm>
            <a:off x="323850" y="1341438"/>
            <a:ext cx="3868738" cy="5157787"/>
          </a:xfrm>
          <a:prstGeom prst="rect">
            <a:avLst/>
          </a:prstGeom>
          <a:noFill/>
          <a:ln w="9525">
            <a:noFill/>
            <a:miter lim="800000"/>
            <a:headEnd/>
            <a:tailEnd/>
          </a:ln>
        </p:spPr>
      </p:pic>
      <p:sp>
        <p:nvSpPr>
          <p:cNvPr id="25603" name="Text Box 3"/>
          <p:cNvSpPr txBox="1">
            <a:spLocks noChangeArrowheads="1"/>
          </p:cNvSpPr>
          <p:nvPr/>
        </p:nvSpPr>
        <p:spPr bwMode="auto">
          <a:xfrm>
            <a:off x="6019800" y="2514600"/>
            <a:ext cx="2606675" cy="2227263"/>
          </a:xfrm>
          <a:prstGeom prst="rect">
            <a:avLst/>
          </a:prstGeom>
          <a:noFill/>
          <a:ln w="9525">
            <a:noFill/>
            <a:miter lim="800000"/>
            <a:headEnd/>
            <a:tailEnd/>
          </a:ln>
        </p:spPr>
        <p:txBody>
          <a:bodyPr>
            <a:spAutoFit/>
          </a:bodyPr>
          <a:lstStyle/>
          <a:p>
            <a:pPr algn="ctr"/>
            <a:r>
              <a:rPr lang="en-US" sz="2800">
                <a:solidFill>
                  <a:schemeClr val="tx2"/>
                </a:solidFill>
                <a:latin typeface="Times New Roman" pitchFamily="18" charset="0"/>
              </a:rPr>
              <a:t>It’s not always easy to find space for food in the midst of all the water</a:t>
            </a:r>
            <a:endParaRPr lang="en-GB" sz="2800">
              <a:solidFill>
                <a:schemeClr val="tx2"/>
              </a:solidFill>
              <a:latin typeface="Times New Roman" pitchFamily="18" charset="0"/>
            </a:endParaRPr>
          </a:p>
        </p:txBody>
      </p:sp>
      <p:sp>
        <p:nvSpPr>
          <p:cNvPr id="162820" name="Rectangle 4"/>
          <p:cNvSpPr>
            <a:spLocks noGrp="1" noChangeArrowheads="1"/>
          </p:cNvSpPr>
          <p:nvPr>
            <p:ph type="title" idx="4294967295"/>
          </p:nvPr>
        </p:nvSpPr>
        <p:spPr>
          <a:xfrm>
            <a:off x="0" y="274638"/>
            <a:ext cx="8229600" cy="1143000"/>
          </a:xfrm>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problem 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meningococc face"/>
          <p:cNvPicPr>
            <a:picLocks noChangeAspect="1" noChangeArrowheads="1"/>
          </p:cNvPicPr>
          <p:nvPr/>
        </p:nvPicPr>
        <p:blipFill>
          <a:blip r:embed="rId2" cstate="print"/>
          <a:srcRect/>
          <a:stretch>
            <a:fillRect/>
          </a:stretch>
        </p:blipFill>
        <p:spPr bwMode="auto">
          <a:xfrm>
            <a:off x="228600" y="228600"/>
            <a:ext cx="8610600" cy="64579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specific conditions</a:t>
            </a:r>
          </a:p>
        </p:txBody>
      </p:sp>
      <p:sp>
        <p:nvSpPr>
          <p:cNvPr id="27651"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sz="2800" dirty="0" smtClean="0"/>
              <a:t>93 children with pneumonia or bacterial meningitis on their admission to hospital. </a:t>
            </a:r>
          </a:p>
          <a:p>
            <a:pPr lvl="1" eaLnBrk="1" hangingPunct="1">
              <a:lnSpc>
                <a:spcPct val="90000"/>
              </a:lnSpc>
            </a:pPr>
            <a:r>
              <a:rPr lang="en-US" sz="2400" dirty="0" err="1" smtClean="0"/>
              <a:t>hyponatraemia</a:t>
            </a:r>
            <a:r>
              <a:rPr lang="en-US" sz="2400" dirty="0" smtClean="0"/>
              <a:t> (sodium value 134 </a:t>
            </a:r>
            <a:r>
              <a:rPr lang="en-US" sz="2400" dirty="0" err="1" smtClean="0"/>
              <a:t>mmol</a:t>
            </a:r>
            <a:r>
              <a:rPr lang="en-US" sz="2400" dirty="0" smtClean="0"/>
              <a:t>/l or less) was present in 33 (45%) of the 73 children with pneumonia, and in </a:t>
            </a:r>
          </a:p>
          <a:p>
            <a:pPr lvl="1" eaLnBrk="1" hangingPunct="1">
              <a:lnSpc>
                <a:spcPct val="90000"/>
              </a:lnSpc>
            </a:pPr>
            <a:endParaRPr lang="en-US" sz="2400" dirty="0" smtClean="0"/>
          </a:p>
          <a:p>
            <a:pPr lvl="1" eaLnBrk="1" hangingPunct="1">
              <a:lnSpc>
                <a:spcPct val="90000"/>
              </a:lnSpc>
            </a:pPr>
            <a:r>
              <a:rPr lang="en-US" sz="2400" dirty="0" smtClean="0"/>
              <a:t>10 (50%) of the 20 children with bacterial meningitis</a:t>
            </a:r>
          </a:p>
          <a:p>
            <a:pPr lvl="1" eaLnBrk="1" hangingPunct="1">
              <a:lnSpc>
                <a:spcPct val="90000"/>
              </a:lnSpc>
            </a:pPr>
            <a:endParaRPr lang="en-US" sz="2400" dirty="0" smtClean="0"/>
          </a:p>
          <a:p>
            <a:pPr lvl="1" eaLnBrk="1" hangingPunct="1">
              <a:lnSpc>
                <a:spcPct val="90000"/>
              </a:lnSpc>
            </a:pPr>
            <a:r>
              <a:rPr lang="en-US" sz="2400" dirty="0" smtClean="0"/>
              <a:t>the maintenance fluid requirement in these children is usually about 50 ml/kg/per day, </a:t>
            </a:r>
          </a:p>
          <a:p>
            <a:pPr lvl="1" eaLnBrk="1" hangingPunct="1">
              <a:lnSpc>
                <a:spcPct val="90000"/>
              </a:lnSpc>
            </a:pPr>
            <a:endParaRPr lang="en-US" sz="2400" dirty="0" smtClean="0"/>
          </a:p>
          <a:p>
            <a:pPr lvl="1" eaLnBrk="1" hangingPunct="1">
              <a:lnSpc>
                <a:spcPct val="90000"/>
              </a:lnSpc>
            </a:pPr>
            <a:r>
              <a:rPr lang="en-US" sz="2400" dirty="0" smtClean="0"/>
              <a:t>and children with </a:t>
            </a:r>
            <a:r>
              <a:rPr lang="en-US" sz="2400" dirty="0" err="1" smtClean="0"/>
              <a:t>hyponatraemia</a:t>
            </a:r>
            <a:r>
              <a:rPr lang="en-US" sz="2400" dirty="0" smtClean="0"/>
              <a:t> caused by water overload need even lower fluid intakes.</a:t>
            </a:r>
          </a:p>
          <a:p>
            <a:pPr lvl="1" algn="r" eaLnBrk="1" hangingPunct="1">
              <a:lnSpc>
                <a:spcPct val="90000"/>
              </a:lnSpc>
              <a:buNone/>
            </a:pPr>
            <a:r>
              <a:rPr lang="en-US" sz="2400" dirty="0" err="1" smtClean="0">
                <a:solidFill>
                  <a:schemeClr val="accent2"/>
                </a:solidFill>
              </a:rPr>
              <a:t>Shann</a:t>
            </a:r>
            <a:r>
              <a:rPr lang="en-US" sz="2400" dirty="0" smtClean="0">
                <a:solidFill>
                  <a:schemeClr val="accent2"/>
                </a:solidFill>
              </a:rPr>
              <a:t> F, </a:t>
            </a:r>
            <a:r>
              <a:rPr lang="en-US" sz="2400" dirty="0" err="1" smtClean="0">
                <a:solidFill>
                  <a:schemeClr val="accent2"/>
                </a:solidFill>
              </a:rPr>
              <a:t>Germer</a:t>
            </a:r>
            <a:r>
              <a:rPr lang="en-US" sz="2400" dirty="0" smtClean="0">
                <a:solidFill>
                  <a:schemeClr val="accent2"/>
                </a:solidFill>
              </a:rPr>
              <a:t> S, Arch </a:t>
            </a:r>
            <a:r>
              <a:rPr lang="en-US" sz="2400" dirty="0" err="1" smtClean="0">
                <a:solidFill>
                  <a:schemeClr val="accent2"/>
                </a:solidFill>
              </a:rPr>
              <a:t>Dis</a:t>
            </a:r>
            <a:r>
              <a:rPr lang="en-US" sz="2400" dirty="0" smtClean="0">
                <a:solidFill>
                  <a:schemeClr val="accent2"/>
                </a:solidFill>
              </a:rPr>
              <a:t> Child, 1985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asthma</a:t>
            </a:r>
          </a:p>
        </p:txBody>
      </p:sp>
      <p:sp>
        <p:nvSpPr>
          <p:cNvPr id="28675" name="Rectangle 3"/>
          <p:cNvSpPr>
            <a:spLocks noGrp="1" noChangeArrowheads="1"/>
          </p:cNvSpPr>
          <p:nvPr>
            <p:ph type="body" idx="1"/>
          </p:nvPr>
        </p:nvSpPr>
        <p:spPr/>
        <p:txBody>
          <a:bodyPr/>
          <a:lstStyle/>
          <a:p>
            <a:pPr eaLnBrk="1" hangingPunct="1">
              <a:lnSpc>
                <a:spcPct val="80000"/>
              </a:lnSpc>
            </a:pPr>
            <a:r>
              <a:rPr lang="en-US" sz="2000" smtClean="0">
                <a:solidFill>
                  <a:schemeClr val="hlink"/>
                </a:solidFill>
              </a:rPr>
              <a:t>20 children during severe attacks of acute asthma </a:t>
            </a:r>
          </a:p>
          <a:p>
            <a:pPr lvl="1" eaLnBrk="1" hangingPunct="1">
              <a:lnSpc>
                <a:spcPct val="80000"/>
              </a:lnSpc>
            </a:pPr>
            <a:r>
              <a:rPr lang="en-US" sz="1800" smtClean="0"/>
              <a:t>mean body weight on admission 97.8% of their reference stable weight </a:t>
            </a:r>
          </a:p>
          <a:p>
            <a:pPr lvl="1" eaLnBrk="1" hangingPunct="1">
              <a:lnSpc>
                <a:spcPct val="80000"/>
              </a:lnSpc>
            </a:pPr>
            <a:endParaRPr lang="en-US" sz="1800" smtClean="0"/>
          </a:p>
          <a:p>
            <a:pPr lvl="1" eaLnBrk="1" hangingPunct="1">
              <a:lnSpc>
                <a:spcPct val="80000"/>
              </a:lnSpc>
            </a:pPr>
            <a:r>
              <a:rPr lang="en-US" sz="1800" smtClean="0"/>
              <a:t>3 children &gt; 5% dehydrated</a:t>
            </a:r>
          </a:p>
          <a:p>
            <a:pPr lvl="1" eaLnBrk="1" hangingPunct="1">
              <a:lnSpc>
                <a:spcPct val="80000"/>
              </a:lnSpc>
            </a:pPr>
            <a:endParaRPr lang="en-US" sz="1800" smtClean="0"/>
          </a:p>
          <a:p>
            <a:pPr lvl="1" eaLnBrk="1" hangingPunct="1">
              <a:lnSpc>
                <a:spcPct val="80000"/>
              </a:lnSpc>
            </a:pPr>
            <a:r>
              <a:rPr lang="en-US" sz="1800" smtClean="0"/>
              <a:t> bedside assessment of dehydration was unreliable.</a:t>
            </a:r>
          </a:p>
          <a:p>
            <a:pPr lvl="1" eaLnBrk="1" hangingPunct="1">
              <a:lnSpc>
                <a:spcPct val="80000"/>
              </a:lnSpc>
            </a:pPr>
            <a:endParaRPr lang="en-US" sz="1800" smtClean="0"/>
          </a:p>
          <a:p>
            <a:pPr lvl="1" eaLnBrk="1" hangingPunct="1">
              <a:lnSpc>
                <a:spcPct val="80000"/>
              </a:lnSpc>
            </a:pPr>
            <a:r>
              <a:rPr lang="en-US" sz="1800" smtClean="0"/>
              <a:t>mean packed cell volume was significantly higher on admission than 7-10 days later (0.44 compared with 0.42, difference 0.02 SE 0.01). </a:t>
            </a:r>
          </a:p>
          <a:p>
            <a:pPr lvl="1" eaLnBrk="1" hangingPunct="1">
              <a:lnSpc>
                <a:spcPct val="80000"/>
              </a:lnSpc>
            </a:pPr>
            <a:endParaRPr lang="en-US" sz="1800" smtClean="0"/>
          </a:p>
          <a:p>
            <a:pPr lvl="1" eaLnBrk="1" hangingPunct="1">
              <a:lnSpc>
                <a:spcPct val="80000"/>
              </a:lnSpc>
            </a:pPr>
            <a:r>
              <a:rPr lang="en-US" sz="1800" smtClean="0"/>
              <a:t>Na and K and osmolality on admission were within normal ranges. </a:t>
            </a:r>
          </a:p>
          <a:p>
            <a:pPr lvl="1" eaLnBrk="1" hangingPunct="1">
              <a:lnSpc>
                <a:spcPct val="80000"/>
              </a:lnSpc>
            </a:pPr>
            <a:endParaRPr lang="en-US" sz="1800" smtClean="0"/>
          </a:p>
          <a:p>
            <a:pPr lvl="1" eaLnBrk="1" hangingPunct="1">
              <a:lnSpc>
                <a:spcPct val="80000"/>
              </a:lnSpc>
            </a:pPr>
            <a:r>
              <a:rPr lang="en-US" sz="1800" smtClean="0"/>
              <a:t> fluid given at a rate of 50 ml/kg/24 hours was safe and appropriate for these children. </a:t>
            </a:r>
          </a:p>
          <a:p>
            <a:pPr lvl="1" eaLnBrk="1" hangingPunct="1">
              <a:lnSpc>
                <a:spcPct val="80000"/>
              </a:lnSpc>
            </a:pPr>
            <a:endParaRPr lang="en-US" sz="1800" smtClean="0"/>
          </a:p>
          <a:p>
            <a:pPr lvl="2" algn="r" eaLnBrk="1" hangingPunct="1">
              <a:lnSpc>
                <a:spcPct val="80000"/>
              </a:lnSpc>
              <a:buFontTx/>
              <a:buNone/>
            </a:pPr>
            <a:r>
              <a:rPr lang="en-US" sz="1600" smtClean="0">
                <a:solidFill>
                  <a:srgbClr val="FF9933"/>
                </a:solidFill>
              </a:rPr>
              <a:t>Potter P, Klein M, Weinberg EG, Arch Dis Child, 1991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specific conditions and water</a:t>
            </a:r>
          </a:p>
        </p:txBody>
      </p:sp>
      <p:sp>
        <p:nvSpPr>
          <p:cNvPr id="29699" name="Rectangle 3"/>
          <p:cNvSpPr>
            <a:spLocks noGrp="1" noChangeArrowheads="1"/>
          </p:cNvSpPr>
          <p:nvPr>
            <p:ph type="body" idx="1"/>
          </p:nvPr>
        </p:nvSpPr>
        <p:spPr/>
        <p:txBody>
          <a:bodyPr/>
          <a:lstStyle/>
          <a:p>
            <a:pPr eaLnBrk="1" hangingPunct="1">
              <a:lnSpc>
                <a:spcPct val="90000"/>
              </a:lnSpc>
            </a:pPr>
            <a:r>
              <a:rPr lang="en-US" sz="2800" dirty="0" smtClean="0">
                <a:solidFill>
                  <a:schemeClr val="accent1"/>
                </a:solidFill>
              </a:rPr>
              <a:t>CNS infections</a:t>
            </a:r>
          </a:p>
          <a:p>
            <a:pPr lvl="1" eaLnBrk="1" hangingPunct="1">
              <a:lnSpc>
                <a:spcPct val="90000"/>
              </a:lnSpc>
            </a:pPr>
            <a:r>
              <a:rPr lang="en-US" sz="2400" dirty="0" smtClean="0"/>
              <a:t>“maintenance water requirement in these children is usually about 50ml/kg/day”</a:t>
            </a:r>
          </a:p>
          <a:p>
            <a:pPr lvl="2" algn="r" eaLnBrk="1" hangingPunct="1">
              <a:lnSpc>
                <a:spcPct val="90000"/>
              </a:lnSpc>
              <a:buFontTx/>
              <a:buNone/>
            </a:pPr>
            <a:r>
              <a:rPr lang="en-US" dirty="0" err="1" smtClean="0">
                <a:solidFill>
                  <a:srgbClr val="FF9933"/>
                </a:solidFill>
              </a:rPr>
              <a:t>Shann</a:t>
            </a:r>
            <a:r>
              <a:rPr lang="en-US" dirty="0" smtClean="0">
                <a:solidFill>
                  <a:srgbClr val="FF9933"/>
                </a:solidFill>
              </a:rPr>
              <a:t> &amp; </a:t>
            </a:r>
            <a:r>
              <a:rPr lang="en-US" dirty="0" err="1" smtClean="0">
                <a:solidFill>
                  <a:srgbClr val="FF9933"/>
                </a:solidFill>
              </a:rPr>
              <a:t>Germer</a:t>
            </a:r>
            <a:r>
              <a:rPr lang="en-US" dirty="0" smtClean="0">
                <a:solidFill>
                  <a:srgbClr val="FF9933"/>
                </a:solidFill>
              </a:rPr>
              <a:t>, 1985, Arch </a:t>
            </a:r>
            <a:r>
              <a:rPr lang="en-US" dirty="0" err="1" smtClean="0">
                <a:solidFill>
                  <a:srgbClr val="FF9933"/>
                </a:solidFill>
              </a:rPr>
              <a:t>Dis</a:t>
            </a:r>
            <a:r>
              <a:rPr lang="en-US" dirty="0" smtClean="0">
                <a:solidFill>
                  <a:srgbClr val="FF9933"/>
                </a:solidFill>
              </a:rPr>
              <a:t> Child</a:t>
            </a:r>
          </a:p>
          <a:p>
            <a:pPr lvl="2" algn="r" eaLnBrk="1" hangingPunct="1">
              <a:lnSpc>
                <a:spcPct val="90000"/>
              </a:lnSpc>
              <a:buFontTx/>
              <a:buNone/>
            </a:pPr>
            <a:endParaRPr lang="en-US" dirty="0" smtClean="0">
              <a:solidFill>
                <a:srgbClr val="FFFF66"/>
              </a:solidFill>
            </a:endParaRPr>
          </a:p>
          <a:p>
            <a:pPr eaLnBrk="1" hangingPunct="1">
              <a:lnSpc>
                <a:spcPct val="90000"/>
              </a:lnSpc>
            </a:pPr>
            <a:r>
              <a:rPr lang="en-US" dirty="0" smtClean="0">
                <a:solidFill>
                  <a:schemeClr val="accent1"/>
                </a:solidFill>
              </a:rPr>
              <a:t>post CNS surgery</a:t>
            </a:r>
          </a:p>
          <a:p>
            <a:pPr lvl="1" eaLnBrk="1" hangingPunct="1">
              <a:lnSpc>
                <a:spcPct val="90000"/>
              </a:lnSpc>
            </a:pPr>
            <a:r>
              <a:rPr lang="en-US" dirty="0" smtClean="0"/>
              <a:t>balances of:</a:t>
            </a:r>
          </a:p>
          <a:p>
            <a:pPr lvl="2" eaLnBrk="1" hangingPunct="1">
              <a:lnSpc>
                <a:spcPct val="90000"/>
              </a:lnSpc>
            </a:pPr>
            <a:r>
              <a:rPr lang="en-US" dirty="0" smtClean="0"/>
              <a:t>SIADH</a:t>
            </a:r>
          </a:p>
          <a:p>
            <a:pPr lvl="2" eaLnBrk="1" hangingPunct="1">
              <a:lnSpc>
                <a:spcPct val="90000"/>
              </a:lnSpc>
            </a:pPr>
            <a:r>
              <a:rPr lang="en-US" dirty="0" smtClean="0"/>
              <a:t>cerebral salt wasting</a:t>
            </a:r>
          </a:p>
          <a:p>
            <a:pPr lvl="2" eaLnBrk="1" hangingPunct="1">
              <a:lnSpc>
                <a:spcPct val="90000"/>
              </a:lnSpc>
            </a:pPr>
            <a:r>
              <a:rPr lang="en-US" dirty="0" smtClean="0"/>
              <a:t>diabetes </a:t>
            </a:r>
            <a:r>
              <a:rPr lang="en-US" dirty="0" err="1" smtClean="0"/>
              <a:t>insipidus</a:t>
            </a:r>
            <a:endParaRPr lang="en-US" dirty="0" smtClean="0"/>
          </a:p>
          <a:p>
            <a:pPr lvl="2" algn="r" eaLnBrk="1" hangingPunct="1">
              <a:lnSpc>
                <a:spcPct val="90000"/>
              </a:lnSpc>
              <a:buFontTx/>
              <a:buNone/>
            </a:pP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01080" cy="4757758"/>
          </a:xfrm>
        </p:spPr>
        <p:txBody>
          <a:bodyPr>
            <a:noAutofit/>
          </a:bodyPr>
          <a:lstStyle/>
          <a:p>
            <a:r>
              <a:rPr lang="en-US" sz="2800" b="1" dirty="0" smtClean="0"/>
              <a:t>Incidence of Postoperative </a:t>
            </a:r>
            <a:r>
              <a:rPr lang="en-US" sz="2800" b="1" dirty="0" err="1" smtClean="0"/>
              <a:t>Hyponatremia</a:t>
            </a:r>
            <a:r>
              <a:rPr lang="en-US" sz="2800" b="1" dirty="0" smtClean="0"/>
              <a:t> and Complications in Critically- Ill Children Treated with Hypotonic and </a:t>
            </a:r>
            <a:r>
              <a:rPr lang="en-US" sz="2800" b="1" dirty="0" err="1" smtClean="0"/>
              <a:t>Normotonic</a:t>
            </a:r>
            <a:r>
              <a:rPr lang="en-US" sz="2800" b="1" dirty="0" smtClean="0"/>
              <a:t> Solutions</a:t>
            </a:r>
          </a:p>
          <a:p>
            <a:r>
              <a:rPr lang="en-ZA" sz="1400" dirty="0" smtClean="0"/>
              <a:t>ALICIA K. AU, MD, PATRICIO E. RAY, MD, KEVIN D. MCBRYDE, MD, KURT D. NEWMAN, MD, STEVEN L. WEINSTEIN, MD, AND</a:t>
            </a:r>
          </a:p>
          <a:p>
            <a:r>
              <a:rPr lang="en-ZA" sz="1400" dirty="0" smtClean="0"/>
              <a:t>MICHAEL J. BELL, MD</a:t>
            </a:r>
          </a:p>
          <a:p>
            <a:endParaRPr lang="en-ZA" sz="1100" dirty="0" smtClean="0"/>
          </a:p>
          <a:p>
            <a:r>
              <a:rPr lang="en-US" sz="1400" b="1" dirty="0" smtClean="0"/>
              <a:t>Objective To determine the incidence and clinical consequences of postoperative </a:t>
            </a:r>
            <a:r>
              <a:rPr lang="en-US" sz="1400" b="1" dirty="0" err="1" smtClean="0"/>
              <a:t>hyponatremia</a:t>
            </a:r>
            <a:r>
              <a:rPr lang="en-US" sz="1400" b="1" dirty="0" smtClean="0"/>
              <a:t> in children.</a:t>
            </a:r>
          </a:p>
          <a:p>
            <a:endParaRPr lang="en-US" sz="1400" b="1" dirty="0" smtClean="0"/>
          </a:p>
          <a:p>
            <a:r>
              <a:rPr lang="en-US" sz="1400" b="1" dirty="0" smtClean="0"/>
              <a:t>Study design We performed a retrospective analysis of postoperative admissions to the pediatric intensive care unit (excluding cardiac, neurosurgical, and renal). The incidence of severe (serum sodium &lt; 125 </a:t>
            </a:r>
            <a:r>
              <a:rPr lang="en-US" sz="1400" b="1" dirty="0" err="1" smtClean="0"/>
              <a:t>mmol</a:t>
            </a:r>
            <a:r>
              <a:rPr lang="en-US" sz="1400" b="1" dirty="0" smtClean="0"/>
              <a:t>/L or symptoms) and </a:t>
            </a:r>
            <a:r>
              <a:rPr lang="en-ZA" sz="1400" b="1" dirty="0" smtClean="0"/>
              <a:t>moderate (serum sodium &lt; 130 </a:t>
            </a:r>
            <a:r>
              <a:rPr lang="en-ZA" sz="1400" b="1" dirty="0" err="1" smtClean="0"/>
              <a:t>mmol</a:t>
            </a:r>
            <a:r>
              <a:rPr lang="en-ZA" sz="1400" b="1" dirty="0" smtClean="0"/>
              <a:t>/L) </a:t>
            </a:r>
            <a:r>
              <a:rPr lang="en-ZA" sz="1400" b="1" dirty="0" err="1" smtClean="0"/>
              <a:t>hyponatremia</a:t>
            </a:r>
            <a:r>
              <a:rPr lang="en-ZA" sz="1400" b="1" dirty="0" smtClean="0"/>
              <a:t> in children receiving hypotonic (HT) and </a:t>
            </a:r>
            <a:r>
              <a:rPr lang="en-ZA" sz="1400" b="1" dirty="0" err="1" smtClean="0"/>
              <a:t>normotonic</a:t>
            </a:r>
            <a:r>
              <a:rPr lang="en-ZA" sz="1400" b="1" dirty="0" smtClean="0"/>
              <a:t> (NT) fluids was calculated.</a:t>
            </a:r>
          </a:p>
          <a:p>
            <a:endParaRPr lang="en-ZA" sz="1400" b="1" dirty="0" smtClean="0"/>
          </a:p>
          <a:p>
            <a:r>
              <a:rPr lang="en-US" sz="1400" b="1" dirty="0" smtClean="0"/>
              <a:t>Results Out of a total of 145 children (568 sodium measurements; 116 HT and 29 NT), we identified 16 with </a:t>
            </a:r>
            <a:r>
              <a:rPr lang="en-US" sz="1400" b="1" dirty="0" err="1" smtClean="0"/>
              <a:t>hyponatremia</a:t>
            </a:r>
            <a:r>
              <a:rPr lang="en-US" sz="1400" b="1" dirty="0" smtClean="0"/>
              <a:t> (11%). The incidences of moderate (10.3% </a:t>
            </a:r>
            <a:r>
              <a:rPr lang="en-US" sz="1400" b="1" dirty="0" err="1" smtClean="0"/>
              <a:t>vs</a:t>
            </a:r>
            <a:r>
              <a:rPr lang="en-US" sz="1400" b="1" dirty="0" smtClean="0"/>
              <a:t> 3.4%, </a:t>
            </a:r>
            <a:r>
              <a:rPr lang="en-US" sz="1400" b="1" i="1" dirty="0" smtClean="0"/>
              <a:t>P  .258) and severe (2.6% </a:t>
            </a:r>
            <a:r>
              <a:rPr lang="en-US" sz="1400" b="1" i="1" dirty="0" err="1" smtClean="0"/>
              <a:t>vs</a:t>
            </a:r>
            <a:r>
              <a:rPr lang="en-US" sz="1400" b="1" i="1" dirty="0" smtClean="0"/>
              <a:t> 0%; P  .881) </a:t>
            </a:r>
            <a:r>
              <a:rPr lang="en-US" sz="1400" b="1" i="1" dirty="0" err="1" smtClean="0"/>
              <a:t>hyponatremia</a:t>
            </a:r>
            <a:r>
              <a:rPr lang="en-US" sz="1400" b="1" i="1" dirty="0" smtClean="0"/>
              <a:t> were not </a:t>
            </a:r>
            <a:r>
              <a:rPr lang="en-US" sz="1400" b="1" dirty="0" smtClean="0"/>
              <a:t>significantly different in the HT and NT groups. There were no neurologic </a:t>
            </a:r>
            <a:r>
              <a:rPr lang="en-US" sz="1400" b="1" dirty="0" err="1" smtClean="0"/>
              <a:t>sequelae</a:t>
            </a:r>
            <a:r>
              <a:rPr lang="en-US" sz="1400" b="1" dirty="0" smtClean="0"/>
              <a:t> or deaths related to </a:t>
            </a:r>
            <a:r>
              <a:rPr lang="en-US" sz="1400" b="1" dirty="0" err="1" smtClean="0"/>
              <a:t>hyponatremia</a:t>
            </a:r>
            <a:r>
              <a:rPr lang="en-US" sz="1400" b="1" dirty="0" smtClean="0"/>
              <a:t>. </a:t>
            </a:r>
          </a:p>
          <a:p>
            <a:endParaRPr lang="en-US" sz="1400" b="1" dirty="0" smtClean="0"/>
          </a:p>
          <a:p>
            <a:r>
              <a:rPr lang="en-US" sz="1400" b="1" dirty="0" smtClean="0"/>
              <a:t>Conclusions In our study group, </a:t>
            </a:r>
            <a:r>
              <a:rPr lang="en-US" sz="1400" b="1" dirty="0" err="1" smtClean="0"/>
              <a:t>hyponatremia</a:t>
            </a:r>
            <a:r>
              <a:rPr lang="en-US" sz="1400" b="1" dirty="0" smtClean="0"/>
              <a:t> was common, but morbidity and death were not observed. Careful monitoring of serum sodium level may be responsible for this lack of adverse outcomes. Larger, prospective studies are </a:t>
            </a:r>
            <a:r>
              <a:rPr lang="en-US" sz="1400" b="1" dirty="0" err="1" smtClean="0"/>
              <a:t>neededto</a:t>
            </a:r>
            <a:r>
              <a:rPr lang="en-US" sz="1400" b="1" dirty="0" smtClean="0"/>
              <a:t> determine whether the incidence of </a:t>
            </a:r>
            <a:r>
              <a:rPr lang="en-US" sz="1400" b="1" dirty="0" err="1" smtClean="0"/>
              <a:t>hyponatremia</a:t>
            </a:r>
            <a:r>
              <a:rPr lang="en-US" sz="1400" b="1" dirty="0" smtClean="0"/>
              <a:t> differs between the HT and NT groups. </a:t>
            </a:r>
            <a:r>
              <a:rPr lang="en-US" sz="1400" b="1" i="1" dirty="0" smtClean="0"/>
              <a:t>(J </a:t>
            </a:r>
            <a:r>
              <a:rPr lang="en-US" sz="1400" b="1" i="1" dirty="0" err="1" smtClean="0"/>
              <a:t>Pediatr</a:t>
            </a:r>
            <a:r>
              <a:rPr lang="en-US" sz="1400" b="1" i="1" dirty="0" smtClean="0"/>
              <a:t> 2008;152:33-8)</a:t>
            </a:r>
            <a:endParaRPr lang="en-ZA"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7158" y="413470"/>
            <a:ext cx="6715172" cy="6003426"/>
          </a:xfrm>
          <a:prstGeom prst="rect">
            <a:avLst/>
          </a:prstGeom>
          <a:noFill/>
          <a:ln w="9525">
            <a:noFill/>
            <a:miter lim="800000"/>
            <a:headEnd/>
            <a:tailEnd/>
          </a:ln>
        </p:spPr>
      </p:pic>
      <p:sp>
        <p:nvSpPr>
          <p:cNvPr id="7" name="TextBox 6"/>
          <p:cNvSpPr txBox="1"/>
          <p:nvPr/>
        </p:nvSpPr>
        <p:spPr>
          <a:xfrm>
            <a:off x="2428860" y="6286520"/>
            <a:ext cx="6464398" cy="369332"/>
          </a:xfrm>
          <a:prstGeom prst="rect">
            <a:avLst/>
          </a:prstGeom>
          <a:noFill/>
        </p:spPr>
        <p:txBody>
          <a:bodyPr wrap="none" rtlCol="0">
            <a:spAutoFit/>
          </a:bodyPr>
          <a:lstStyle/>
          <a:p>
            <a:r>
              <a:rPr lang="en-US" dirty="0" smtClean="0"/>
              <a:t>Campbell C, Current </a:t>
            </a:r>
            <a:r>
              <a:rPr lang="en-US" dirty="0" err="1" smtClean="0"/>
              <a:t>Anaesthesia</a:t>
            </a:r>
            <a:r>
              <a:rPr lang="en-US" dirty="0" smtClean="0"/>
              <a:t> &amp; Critical Care 19 (2008) 299–301</a:t>
            </a:r>
            <a:endParaRPr lang="en-Z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9597" y="1857364"/>
            <a:ext cx="8564807" cy="3143272"/>
          </a:xfrm>
          <a:prstGeom prst="rect">
            <a:avLst/>
          </a:prstGeom>
          <a:noFill/>
          <a:ln w="9525">
            <a:noFill/>
            <a:miter lim="800000"/>
            <a:headEnd/>
            <a:tailEnd/>
          </a:ln>
        </p:spPr>
      </p:pic>
      <p:sp>
        <p:nvSpPr>
          <p:cNvPr id="3" name="TextBox 2"/>
          <p:cNvSpPr txBox="1"/>
          <p:nvPr/>
        </p:nvSpPr>
        <p:spPr>
          <a:xfrm>
            <a:off x="4572000" y="6072206"/>
            <a:ext cx="4281621" cy="369332"/>
          </a:xfrm>
          <a:prstGeom prst="rect">
            <a:avLst/>
          </a:prstGeom>
          <a:noFill/>
        </p:spPr>
        <p:txBody>
          <a:bodyPr wrap="none" rtlCol="0">
            <a:spAutoFit/>
          </a:bodyPr>
          <a:lstStyle/>
          <a:p>
            <a:r>
              <a:rPr lang="en-US" dirty="0" err="1" smtClean="0"/>
              <a:t>Choong</a:t>
            </a:r>
            <a:r>
              <a:rPr lang="en-US" dirty="0" smtClean="0"/>
              <a:t> and Bohn, </a:t>
            </a:r>
            <a:r>
              <a:rPr lang="en-US" dirty="0" err="1" smtClean="0"/>
              <a:t>Jornal</a:t>
            </a:r>
            <a:r>
              <a:rPr lang="en-US" dirty="0" smtClean="0"/>
              <a:t> de </a:t>
            </a:r>
            <a:r>
              <a:rPr lang="en-US" dirty="0" err="1" smtClean="0"/>
              <a:t>Pediatria</a:t>
            </a:r>
            <a:r>
              <a:rPr lang="en-US" dirty="0" smtClean="0"/>
              <a:t>, 2008</a:t>
            </a:r>
            <a:endParaRPr lang="en-Z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idx="4294967295"/>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milestones in fluid therapy</a:t>
            </a:r>
            <a:r>
              <a:rPr lang="en-US" dirty="0" smtClean="0">
                <a:solidFill>
                  <a:schemeClr val="tx2"/>
                </a:solidFill>
                <a:effectLst>
                  <a:outerShdw blurRad="38100" dist="38100" dir="2700000" algn="tl">
                    <a:srgbClr val="000000">
                      <a:alpha val="43137"/>
                    </a:srgbClr>
                  </a:outerShdw>
                </a:effectLst>
              </a:rPr>
              <a:t> </a:t>
            </a:r>
          </a:p>
        </p:txBody>
      </p:sp>
      <p:sp>
        <p:nvSpPr>
          <p:cNvPr id="4099" name="Rectangle 5"/>
          <p:cNvSpPr>
            <a:spLocks noGrp="1" noChangeArrowheads="1"/>
          </p:cNvSpPr>
          <p:nvPr>
            <p:ph type="body" idx="4294967295"/>
          </p:nvPr>
        </p:nvSpPr>
        <p:spPr/>
        <p:txBody>
          <a:bodyPr/>
          <a:lstStyle/>
          <a:p>
            <a:pPr eaLnBrk="1" hangingPunct="1">
              <a:lnSpc>
                <a:spcPct val="80000"/>
              </a:lnSpc>
              <a:tabLst>
                <a:tab pos="1798638" algn="l"/>
                <a:tab pos="4302125" algn="l"/>
              </a:tabLst>
            </a:pPr>
            <a:r>
              <a:rPr lang="en-US" sz="2000" dirty="0" smtClean="0">
                <a:solidFill>
                  <a:schemeClr val="hlink"/>
                </a:solidFill>
              </a:rPr>
              <a:t>1612	</a:t>
            </a:r>
            <a:r>
              <a:rPr lang="en-US" sz="2000" dirty="0" err="1" smtClean="0">
                <a:solidFill>
                  <a:schemeClr val="hlink"/>
                </a:solidFill>
              </a:rPr>
              <a:t>Sanctorius</a:t>
            </a:r>
            <a:r>
              <a:rPr lang="en-US" sz="2000" dirty="0" smtClean="0">
                <a:solidFill>
                  <a:schemeClr val="hlink"/>
                </a:solidFill>
              </a:rPr>
              <a:t>	Described insensible water loss</a:t>
            </a:r>
          </a:p>
          <a:p>
            <a:pPr eaLnBrk="1" hangingPunct="1">
              <a:lnSpc>
                <a:spcPct val="80000"/>
              </a:lnSpc>
              <a:tabLst>
                <a:tab pos="1798638" algn="l"/>
                <a:tab pos="4302125" algn="l"/>
              </a:tabLst>
            </a:pPr>
            <a:endParaRPr lang="en-US" sz="2000" dirty="0" smtClean="0">
              <a:solidFill>
                <a:schemeClr val="hlink"/>
              </a:solidFill>
            </a:endParaRPr>
          </a:p>
          <a:p>
            <a:pPr eaLnBrk="1" hangingPunct="1">
              <a:lnSpc>
                <a:spcPct val="80000"/>
              </a:lnSpc>
              <a:tabLst>
                <a:tab pos="1798638" algn="l"/>
                <a:tab pos="4302125" algn="l"/>
              </a:tabLst>
            </a:pPr>
            <a:r>
              <a:rPr lang="en-US" sz="2000" dirty="0" smtClean="0">
                <a:solidFill>
                  <a:schemeClr val="hlink"/>
                </a:solidFill>
              </a:rPr>
              <a:t>1616	W. Harvey 	Demonstrated closed circulation		 of the blood</a:t>
            </a:r>
          </a:p>
          <a:p>
            <a:pPr eaLnBrk="1" hangingPunct="1">
              <a:lnSpc>
                <a:spcPct val="80000"/>
              </a:lnSpc>
              <a:tabLst>
                <a:tab pos="1798638" algn="l"/>
                <a:tab pos="4302125" algn="l"/>
              </a:tabLst>
            </a:pPr>
            <a:endParaRPr lang="en-US" sz="2000" dirty="0" smtClean="0">
              <a:solidFill>
                <a:schemeClr val="hlink"/>
              </a:solidFill>
            </a:endParaRPr>
          </a:p>
          <a:p>
            <a:pPr>
              <a:lnSpc>
                <a:spcPct val="80000"/>
              </a:lnSpc>
              <a:tabLst>
                <a:tab pos="1798638" algn="l"/>
                <a:tab pos="4302125" algn="l"/>
              </a:tabLst>
            </a:pPr>
            <a:r>
              <a:rPr lang="en-US" sz="2000" dirty="0" smtClean="0">
                <a:solidFill>
                  <a:schemeClr val="hlink"/>
                </a:solidFill>
              </a:rPr>
              <a:t>1831–32	W.B. O’Shaughnessy 	Analyzed stool and serum of</a:t>
            </a:r>
          </a:p>
          <a:p>
            <a:pPr>
              <a:lnSpc>
                <a:spcPct val="80000"/>
              </a:lnSpc>
              <a:buNone/>
              <a:tabLst>
                <a:tab pos="1798638" algn="l"/>
                <a:tab pos="4302125" algn="l"/>
              </a:tabLst>
            </a:pPr>
            <a:r>
              <a:rPr lang="en-US" sz="2000" dirty="0" smtClean="0">
                <a:solidFill>
                  <a:schemeClr val="hlink"/>
                </a:solidFill>
              </a:rPr>
              <a:t>		and T. </a:t>
            </a:r>
            <a:r>
              <a:rPr lang="en-US" sz="2000" dirty="0" err="1" smtClean="0">
                <a:solidFill>
                  <a:schemeClr val="hlink"/>
                </a:solidFill>
              </a:rPr>
              <a:t>Latta</a:t>
            </a:r>
            <a:r>
              <a:rPr lang="en-US" sz="2000" dirty="0" smtClean="0">
                <a:solidFill>
                  <a:schemeClr val="hlink"/>
                </a:solidFill>
              </a:rPr>
              <a:t>	cholera patients and applied</a:t>
            </a:r>
          </a:p>
          <a:p>
            <a:pPr>
              <a:lnSpc>
                <a:spcPct val="80000"/>
              </a:lnSpc>
              <a:buNone/>
              <a:tabLst>
                <a:tab pos="1798638" algn="l"/>
                <a:tab pos="4302125" algn="l"/>
              </a:tabLst>
            </a:pPr>
            <a:r>
              <a:rPr lang="en-US" sz="2000" dirty="0" smtClean="0">
                <a:solidFill>
                  <a:schemeClr val="hlink"/>
                </a:solidFill>
              </a:rPr>
              <a:t>	 		rational therapy based on the 		analyses		</a:t>
            </a:r>
          </a:p>
          <a:p>
            <a:pPr eaLnBrk="1" hangingPunct="1">
              <a:lnSpc>
                <a:spcPct val="80000"/>
              </a:lnSpc>
              <a:tabLst>
                <a:tab pos="1798638" algn="l"/>
                <a:tab pos="4302125" algn="l"/>
              </a:tabLst>
            </a:pPr>
            <a:endParaRPr lang="en-US" sz="2000" dirty="0" smtClean="0">
              <a:solidFill>
                <a:schemeClr val="hlink"/>
              </a:solidFill>
            </a:endParaRPr>
          </a:p>
          <a:p>
            <a:pPr eaLnBrk="1" hangingPunct="1">
              <a:lnSpc>
                <a:spcPct val="80000"/>
              </a:lnSpc>
              <a:tabLst>
                <a:tab pos="1798638" algn="l"/>
                <a:tab pos="4302125" algn="l"/>
              </a:tabLst>
            </a:pPr>
            <a:r>
              <a:rPr lang="en-US" sz="2000" dirty="0" smtClean="0">
                <a:solidFill>
                  <a:schemeClr val="hlink"/>
                </a:solidFill>
              </a:rPr>
              <a:t>1860–1970	R.A. Phillips	Successful oral therapy of			 cholera</a:t>
            </a:r>
          </a:p>
          <a:p>
            <a:pPr eaLnBrk="1" hangingPunct="1">
              <a:lnSpc>
                <a:spcPct val="80000"/>
              </a:lnSpc>
              <a:tabLst>
                <a:tab pos="1798638" algn="l"/>
                <a:tab pos="4302125" algn="l"/>
              </a:tabLst>
            </a:pPr>
            <a:endParaRPr lang="en-US" sz="2000" dirty="0" smtClean="0">
              <a:solidFill>
                <a:schemeClr val="hlink"/>
              </a:solidFill>
            </a:endParaRPr>
          </a:p>
          <a:p>
            <a:pPr>
              <a:lnSpc>
                <a:spcPct val="80000"/>
              </a:lnSpc>
              <a:tabLst>
                <a:tab pos="1798638" algn="l"/>
                <a:tab pos="4302125" algn="l"/>
              </a:tabLst>
            </a:pPr>
            <a:r>
              <a:rPr lang="en-US" sz="2000" dirty="0" smtClean="0">
                <a:solidFill>
                  <a:schemeClr val="hlink"/>
                </a:solidFill>
              </a:rPr>
              <a:t>1896	E.H. Starling	Balance of </a:t>
            </a:r>
            <a:r>
              <a:rPr lang="en-US" sz="2000" dirty="0" err="1" smtClean="0">
                <a:solidFill>
                  <a:schemeClr val="hlink"/>
                </a:solidFill>
              </a:rPr>
              <a:t>oncotic</a:t>
            </a:r>
            <a:r>
              <a:rPr lang="en-US" sz="2000" dirty="0" smtClean="0">
                <a:solidFill>
                  <a:schemeClr val="hlink"/>
                </a:solidFill>
              </a:rPr>
              <a:t> and hydrostatic		 forces in circulation</a:t>
            </a:r>
          </a:p>
          <a:p>
            <a:pPr eaLnBrk="1" hangingPunct="1">
              <a:lnSpc>
                <a:spcPct val="80000"/>
              </a:lnSpc>
              <a:tabLst>
                <a:tab pos="1798638" algn="l"/>
                <a:tab pos="4302125" algn="l"/>
              </a:tabLst>
            </a:pPr>
            <a:endParaRPr lang="en-US" sz="2000" dirty="0" smtClean="0">
              <a:solidFill>
                <a:schemeClr val="hlink"/>
              </a:solidFill>
            </a:endParaRPr>
          </a:p>
          <a:p>
            <a:pPr lvl="1" eaLnBrk="1" hangingPunct="1">
              <a:lnSpc>
                <a:spcPct val="80000"/>
              </a:lnSpc>
              <a:tabLst>
                <a:tab pos="1798638" algn="l"/>
                <a:tab pos="4302125" algn="l"/>
              </a:tabLst>
            </a:pPr>
            <a:endParaRPr lang="en-US" sz="1800" dirty="0" smtClean="0">
              <a:solidFill>
                <a:schemeClr val="hlin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cstate="print"/>
          <a:srcRect/>
          <a:stretch>
            <a:fillRect/>
          </a:stretch>
        </p:blipFill>
        <p:spPr bwMode="auto">
          <a:xfrm>
            <a:off x="285750" y="1428750"/>
            <a:ext cx="8497888" cy="3857625"/>
          </a:xfrm>
          <a:prstGeom prst="rect">
            <a:avLst/>
          </a:prstGeom>
          <a:noFill/>
          <a:ln w="9525">
            <a:noFill/>
            <a:miter lim="800000"/>
            <a:headEnd/>
            <a:tailEnd/>
          </a:ln>
        </p:spPr>
      </p:pic>
      <p:sp>
        <p:nvSpPr>
          <p:cNvPr id="33795" name="TextBox 4"/>
          <p:cNvSpPr txBox="1">
            <a:spLocks noChangeArrowheads="1"/>
          </p:cNvSpPr>
          <p:nvPr/>
        </p:nvSpPr>
        <p:spPr bwMode="auto">
          <a:xfrm>
            <a:off x="5214938" y="6215063"/>
            <a:ext cx="3711575" cy="369887"/>
          </a:xfrm>
          <a:prstGeom prst="rect">
            <a:avLst/>
          </a:prstGeom>
          <a:solidFill>
            <a:schemeClr val="bg1"/>
          </a:solidFill>
          <a:ln w="9525">
            <a:noFill/>
            <a:miter lim="800000"/>
            <a:headEnd/>
            <a:tailEnd/>
          </a:ln>
        </p:spPr>
        <p:txBody>
          <a:bodyPr wrap="none">
            <a:spAutoFit/>
          </a:bodyPr>
          <a:lstStyle/>
          <a:p>
            <a:r>
              <a:rPr lang="en-US">
                <a:solidFill>
                  <a:schemeClr val="tx2"/>
                </a:solidFill>
              </a:rPr>
              <a:t>Choong et al, Arch Dis Child, 2006</a:t>
            </a:r>
            <a:endParaRPr lang="en-ZA">
              <a:solidFill>
                <a:schemeClr val="tx2"/>
              </a:solidFill>
            </a:endParaRPr>
          </a:p>
        </p:txBody>
      </p:sp>
      <p:sp>
        <p:nvSpPr>
          <p:cNvPr id="6" name="Rectangle 5"/>
          <p:cNvSpPr/>
          <p:nvPr/>
        </p:nvSpPr>
        <p:spPr>
          <a:xfrm>
            <a:off x="285750" y="1643063"/>
            <a:ext cx="3071813" cy="357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285750" y="1785938"/>
            <a:ext cx="8642350" cy="3416300"/>
          </a:xfrm>
          <a:prstGeom prst="rect">
            <a:avLst/>
          </a:prstGeom>
          <a:noFill/>
          <a:ln w="9525">
            <a:noFill/>
            <a:miter lim="800000"/>
            <a:headEnd/>
            <a:tailEnd/>
          </a:ln>
        </p:spPr>
      </p:pic>
      <p:sp>
        <p:nvSpPr>
          <p:cNvPr id="34819" name="Rectangle 4"/>
          <p:cNvSpPr>
            <a:spLocks noChangeArrowheads="1"/>
          </p:cNvSpPr>
          <p:nvPr/>
        </p:nvSpPr>
        <p:spPr bwMode="auto">
          <a:xfrm>
            <a:off x="5214938" y="6143625"/>
            <a:ext cx="3711575" cy="369888"/>
          </a:xfrm>
          <a:prstGeom prst="rect">
            <a:avLst/>
          </a:prstGeom>
          <a:solidFill>
            <a:schemeClr val="bg1"/>
          </a:solidFill>
          <a:ln w="9525">
            <a:noFill/>
            <a:miter lim="800000"/>
            <a:headEnd/>
            <a:tailEnd/>
          </a:ln>
        </p:spPr>
        <p:txBody>
          <a:bodyPr wrap="none">
            <a:spAutoFit/>
          </a:bodyPr>
          <a:lstStyle/>
          <a:p>
            <a:r>
              <a:rPr lang="en-US">
                <a:solidFill>
                  <a:schemeClr val="tx2"/>
                </a:solidFill>
              </a:rPr>
              <a:t>Choong et al, Arch Dis Child, 2006</a:t>
            </a:r>
            <a:endParaRPr lang="en-ZA">
              <a:solidFill>
                <a:schemeClr val="tx2"/>
              </a:solidFill>
            </a:endParaRPr>
          </a:p>
        </p:txBody>
      </p:sp>
      <p:sp>
        <p:nvSpPr>
          <p:cNvPr id="6" name="Rectangle 5"/>
          <p:cNvSpPr/>
          <p:nvPr/>
        </p:nvSpPr>
        <p:spPr>
          <a:xfrm>
            <a:off x="285750" y="1928813"/>
            <a:ext cx="3071813" cy="357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215370" cy="923330"/>
          </a:xfrm>
          <a:prstGeom prst="rect">
            <a:avLst/>
          </a:prstGeom>
        </p:spPr>
        <p:txBody>
          <a:bodyPr wrap="square">
            <a:spAutoFit/>
          </a:bodyPr>
          <a:lstStyle/>
          <a:p>
            <a:r>
              <a:rPr lang="en-US" b="1" dirty="0" smtClean="0"/>
              <a:t>Acute </a:t>
            </a:r>
            <a:r>
              <a:rPr lang="en-US" b="1" dirty="0" err="1" smtClean="0"/>
              <a:t>Hyponatremia</a:t>
            </a:r>
            <a:r>
              <a:rPr lang="en-US" b="1" dirty="0" smtClean="0"/>
              <a:t> Related to Intravenous Fluid Administration in</a:t>
            </a:r>
          </a:p>
          <a:p>
            <a:r>
              <a:rPr lang="en-US" b="1" dirty="0" smtClean="0"/>
              <a:t>Hospitalized Children: An Observational Study</a:t>
            </a:r>
          </a:p>
          <a:p>
            <a:r>
              <a:rPr lang="en-US" dirty="0" err="1" smtClean="0"/>
              <a:t>Ewout</a:t>
            </a:r>
            <a:r>
              <a:rPr lang="en-US" dirty="0" smtClean="0"/>
              <a:t> J. Hoorn, MD*; Denis Geary, MB‡§; Maryanne Robb, MD‡§; Mitchell</a:t>
            </a:r>
            <a:endParaRPr lang="en-ZA" dirty="0"/>
          </a:p>
        </p:txBody>
      </p:sp>
      <p:sp>
        <p:nvSpPr>
          <p:cNvPr id="3" name="Rectangle 2"/>
          <p:cNvSpPr/>
          <p:nvPr/>
        </p:nvSpPr>
        <p:spPr>
          <a:xfrm>
            <a:off x="214282" y="948690"/>
            <a:ext cx="8715436" cy="5909310"/>
          </a:xfrm>
          <a:prstGeom prst="rect">
            <a:avLst/>
          </a:prstGeom>
        </p:spPr>
        <p:txBody>
          <a:bodyPr wrap="square">
            <a:spAutoFit/>
          </a:bodyPr>
          <a:lstStyle/>
          <a:p>
            <a:r>
              <a:rPr lang="en-ZA" b="1" dirty="0" smtClean="0"/>
              <a:t>ABSTRACT. </a:t>
            </a:r>
            <a:r>
              <a:rPr lang="en-ZA" b="1" i="1" dirty="0" smtClean="0"/>
              <a:t>Objective. To develop </a:t>
            </a:r>
            <a:r>
              <a:rPr lang="en-ZA" b="1" i="1" dirty="0" err="1" smtClean="0"/>
              <a:t>hyponatremia</a:t>
            </a:r>
            <a:r>
              <a:rPr lang="en-ZA" b="1" i="1" dirty="0" smtClean="0"/>
              <a:t> </a:t>
            </a:r>
            <a:r>
              <a:rPr lang="en-ZA" b="1" dirty="0" smtClean="0"/>
              <a:t>(plasma sodium concentration [</a:t>
            </a:r>
            <a:r>
              <a:rPr lang="en-ZA" b="1" dirty="0" err="1" smtClean="0"/>
              <a:t>PNa</a:t>
            </a:r>
            <a:r>
              <a:rPr lang="en-ZA" b="1" dirty="0" smtClean="0"/>
              <a:t>] &lt;136 </a:t>
            </a:r>
            <a:r>
              <a:rPr lang="en-ZA" b="1" dirty="0" err="1" smtClean="0"/>
              <a:t>mmol</a:t>
            </a:r>
            <a:r>
              <a:rPr lang="en-ZA" b="1" dirty="0" smtClean="0"/>
              <a:t>/L), one </a:t>
            </a:r>
            <a:r>
              <a:rPr lang="en-US" b="1" dirty="0" smtClean="0"/>
              <a:t>needs a source of water input and </a:t>
            </a:r>
            <a:r>
              <a:rPr lang="en-US" b="1" dirty="0" err="1" smtClean="0"/>
              <a:t>antidiuretic</a:t>
            </a:r>
            <a:r>
              <a:rPr lang="en-US" b="1" dirty="0" smtClean="0"/>
              <a:t> hormone secretion release to diminish its excretion. The administration of hypotonic maintenance fluids is common practice in hospitalized children. The objective of this study was to identify risk factors for the development of hospital-acquired, acute </a:t>
            </a:r>
            <a:r>
              <a:rPr lang="en-US" b="1" dirty="0" err="1" smtClean="0"/>
              <a:t>hyponatremia</a:t>
            </a:r>
            <a:r>
              <a:rPr lang="en-US" b="1" dirty="0" smtClean="0"/>
              <a:t> in a tertiary care hospital </a:t>
            </a:r>
            <a:r>
              <a:rPr lang="en-ZA" b="1" dirty="0" smtClean="0"/>
              <a:t>using a retrospective analysis.</a:t>
            </a:r>
          </a:p>
          <a:p>
            <a:r>
              <a:rPr lang="en-US" b="1" i="1" dirty="0" smtClean="0"/>
              <a:t>Methods. All children who presented to the emergency </a:t>
            </a:r>
            <a:r>
              <a:rPr lang="en-US" b="1" dirty="0" smtClean="0"/>
              <a:t>department in a 3-month period and had at least 1 </a:t>
            </a:r>
            <a:r>
              <a:rPr lang="en-US" b="1" dirty="0" err="1" smtClean="0"/>
              <a:t>PNa</a:t>
            </a:r>
            <a:r>
              <a:rPr lang="en-US" b="1" dirty="0" smtClean="0"/>
              <a:t> measured (</a:t>
            </a:r>
            <a:r>
              <a:rPr lang="en-US" b="1" i="1" dirty="0" smtClean="0"/>
              <a:t>n  1586) were evaluated. Those who </a:t>
            </a:r>
            <a:r>
              <a:rPr lang="en-US" b="1" dirty="0" smtClean="0"/>
              <a:t>were admitted were followed for the next 48 hours to identify patients with hospital-acquired </a:t>
            </a:r>
            <a:r>
              <a:rPr lang="en-US" b="1" dirty="0" err="1" smtClean="0"/>
              <a:t>hyponatremia</a:t>
            </a:r>
            <a:r>
              <a:rPr lang="en-US" b="1" dirty="0" smtClean="0"/>
              <a:t>. An age- and gender-matched case-control (1:3) analysis was performed with patients who did not become </a:t>
            </a:r>
            <a:r>
              <a:rPr lang="en-US" b="1" dirty="0" err="1" smtClean="0"/>
              <a:t>hyponatremic</a:t>
            </a:r>
            <a:r>
              <a:rPr lang="en-US" b="1" dirty="0" smtClean="0"/>
              <a:t>.</a:t>
            </a:r>
          </a:p>
          <a:p>
            <a:r>
              <a:rPr lang="en-ZA" b="1" i="1" dirty="0" smtClean="0"/>
              <a:t>Results. </a:t>
            </a:r>
            <a:r>
              <a:rPr lang="en-ZA" b="1" i="1" dirty="0" err="1" smtClean="0"/>
              <a:t>Hyponatremia</a:t>
            </a:r>
            <a:r>
              <a:rPr lang="en-ZA" b="1" i="1" dirty="0" smtClean="0"/>
              <a:t> (</a:t>
            </a:r>
            <a:r>
              <a:rPr lang="en-ZA" b="1" i="1" dirty="0" err="1" smtClean="0"/>
              <a:t>PNa</a:t>
            </a:r>
            <a:r>
              <a:rPr lang="en-ZA" b="1" i="1" dirty="0" smtClean="0"/>
              <a:t> &lt;136 </a:t>
            </a:r>
            <a:r>
              <a:rPr lang="en-ZA" b="1" i="1" dirty="0" err="1" smtClean="0"/>
              <a:t>mmol</a:t>
            </a:r>
            <a:r>
              <a:rPr lang="en-ZA" b="1" i="1" dirty="0" smtClean="0"/>
              <a:t>/L) was documented </a:t>
            </a:r>
            <a:r>
              <a:rPr lang="en-US" b="1" dirty="0" smtClean="0"/>
              <a:t>in 131 of 1586 patients with &gt;1 </a:t>
            </a:r>
            <a:r>
              <a:rPr lang="en-US" b="1" dirty="0" err="1" smtClean="0"/>
              <a:t>PNa</a:t>
            </a:r>
            <a:r>
              <a:rPr lang="en-US" b="1" dirty="0" smtClean="0"/>
              <a:t> measurements. Although 96 patients were </a:t>
            </a:r>
            <a:r>
              <a:rPr lang="en-US" b="1" dirty="0" err="1" smtClean="0"/>
              <a:t>hyponatremic</a:t>
            </a:r>
            <a:r>
              <a:rPr lang="en-US" b="1" dirty="0" smtClean="0"/>
              <a:t> on presentation, our study group consisted of 40 patients who developed </a:t>
            </a:r>
            <a:r>
              <a:rPr lang="en-US" b="1" dirty="0" err="1" smtClean="0"/>
              <a:t>hyponatremia</a:t>
            </a:r>
            <a:r>
              <a:rPr lang="en-US" b="1" dirty="0" smtClean="0"/>
              <a:t> in hospital. The case-control study showed that the patients in the hospital-acquired </a:t>
            </a:r>
            <a:r>
              <a:rPr lang="en-US" b="1" dirty="0" err="1" smtClean="0"/>
              <a:t>hyponatremia</a:t>
            </a:r>
            <a:r>
              <a:rPr lang="en-US" b="1" dirty="0" smtClean="0"/>
              <a:t> group received significantly more EFW and had a higher positive water balance. With respect to outcomes, 2 patients had major neurologic </a:t>
            </a:r>
            <a:r>
              <a:rPr lang="en-US" b="1" dirty="0" err="1" smtClean="0"/>
              <a:t>sequelae</a:t>
            </a:r>
            <a:r>
              <a:rPr lang="en-US" b="1" dirty="0" smtClean="0"/>
              <a:t> and </a:t>
            </a:r>
            <a:r>
              <a:rPr lang="en-ZA" b="1" dirty="0" smtClean="0"/>
              <a:t>1 died.</a:t>
            </a:r>
          </a:p>
          <a:p>
            <a:r>
              <a:rPr lang="en-US" b="1" i="1" dirty="0" smtClean="0"/>
              <a:t>Conclusion. The most important factor for hospital acquired </a:t>
            </a:r>
            <a:r>
              <a:rPr lang="en-US" b="1" dirty="0" err="1" smtClean="0"/>
              <a:t>hyponatremia</a:t>
            </a:r>
            <a:r>
              <a:rPr lang="en-US" b="1" dirty="0" smtClean="0"/>
              <a:t> is the administration of hypotonic fluid. We suggest that hypotonic fluid not be given to children when they have a </a:t>
            </a:r>
            <a:r>
              <a:rPr lang="en-US" b="1" dirty="0" err="1" smtClean="0"/>
              <a:t>PNa</a:t>
            </a:r>
            <a:r>
              <a:rPr lang="en-US" b="1" dirty="0" smtClean="0"/>
              <a:t> &lt;138 </a:t>
            </a:r>
            <a:r>
              <a:rPr lang="en-US" b="1" dirty="0" err="1" smtClean="0"/>
              <a:t>mmol</a:t>
            </a:r>
            <a:r>
              <a:rPr lang="en-US" b="1" dirty="0" smtClean="0"/>
              <a:t>/L.  </a:t>
            </a:r>
          </a:p>
          <a:p>
            <a:r>
              <a:rPr lang="en-US" b="1" i="1" dirty="0" smtClean="0"/>
              <a:t>Pediatrics </a:t>
            </a:r>
            <a:r>
              <a:rPr lang="en-ZA" b="1" dirty="0" smtClean="0"/>
              <a:t>2004;113:1279 –1284; </a:t>
            </a:r>
            <a:endParaRPr lang="en-Z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cstate="print"/>
          <a:srcRect/>
          <a:stretch>
            <a:fillRect/>
          </a:stretch>
        </p:blipFill>
        <p:spPr bwMode="auto">
          <a:xfrm>
            <a:off x="179388" y="188913"/>
            <a:ext cx="8785225" cy="6149975"/>
          </a:xfrm>
          <a:prstGeom prst="rect">
            <a:avLst/>
          </a:prstGeom>
          <a:noFill/>
          <a:ln w="9525">
            <a:noFill/>
            <a:miter lim="800000"/>
            <a:headEnd/>
            <a:tailEnd/>
          </a:ln>
        </p:spPr>
      </p:pic>
      <p:sp>
        <p:nvSpPr>
          <p:cNvPr id="3" name="TextBox 2"/>
          <p:cNvSpPr txBox="1"/>
          <p:nvPr/>
        </p:nvSpPr>
        <p:spPr>
          <a:xfrm>
            <a:off x="5857884" y="6488668"/>
            <a:ext cx="2834494" cy="369332"/>
          </a:xfrm>
          <a:prstGeom prst="rect">
            <a:avLst/>
          </a:prstGeom>
          <a:noFill/>
        </p:spPr>
        <p:txBody>
          <a:bodyPr wrap="none" rtlCol="0">
            <a:spAutoFit/>
          </a:bodyPr>
          <a:lstStyle/>
          <a:p>
            <a:r>
              <a:rPr lang="en-US" dirty="0" smtClean="0"/>
              <a:t>Hoorn et al, Pediatrics, 2004</a:t>
            </a:r>
            <a:endParaRPr lang="en-Z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development of </a:t>
            </a:r>
            <a:r>
              <a:rPr lang="en-US" i="1" dirty="0" err="1" smtClean="0">
                <a:solidFill>
                  <a:schemeClr val="tx2"/>
                </a:solidFill>
                <a:effectLst>
                  <a:outerShdw blurRad="38100" dist="38100" dir="2700000" algn="tl">
                    <a:srgbClr val="000000">
                      <a:alpha val="43137"/>
                    </a:srgbClr>
                  </a:outerShdw>
                </a:effectLst>
              </a:rPr>
              <a:t>hyponatraemia</a:t>
            </a:r>
            <a:endParaRPr lang="en-US" i="1" dirty="0" smtClean="0">
              <a:solidFill>
                <a:schemeClr val="tx2"/>
              </a:solidFill>
              <a:effectLst>
                <a:outerShdw blurRad="38100" dist="38100" dir="2700000" algn="tl">
                  <a:srgbClr val="000000">
                    <a:alpha val="43137"/>
                  </a:srgbClr>
                </a:outerShdw>
              </a:effectLst>
            </a:endParaRPr>
          </a:p>
        </p:txBody>
      </p:sp>
      <p:sp>
        <p:nvSpPr>
          <p:cNvPr id="31747" name="Rectangle 3"/>
          <p:cNvSpPr>
            <a:spLocks noGrp="1" noChangeArrowheads="1"/>
          </p:cNvSpPr>
          <p:nvPr>
            <p:ph type="body" idx="1"/>
          </p:nvPr>
        </p:nvSpPr>
        <p:spPr/>
        <p:txBody>
          <a:bodyPr/>
          <a:lstStyle/>
          <a:p>
            <a:pPr eaLnBrk="1" hangingPunct="1">
              <a:lnSpc>
                <a:spcPct val="90000"/>
              </a:lnSpc>
            </a:pPr>
            <a:r>
              <a:rPr lang="en-US" sz="2400" dirty="0" smtClean="0"/>
              <a:t>“if a patient receives intravenous fluid that exceeds 5% of total body water (30ml/kg) then their plasma sodium concentration should be measured”</a:t>
            </a:r>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110000"/>
              </a:lnSpc>
            </a:pPr>
            <a:r>
              <a:rPr lang="en-US" sz="2400" dirty="0" smtClean="0"/>
              <a:t>“the use of hypotonic solutions should be reserved for patients who have a plasma sodium concentration greater than 140mmol/l”</a:t>
            </a:r>
          </a:p>
          <a:p>
            <a:pPr lvl="2" algn="r" eaLnBrk="1" hangingPunct="1">
              <a:lnSpc>
                <a:spcPct val="110000"/>
              </a:lnSpc>
              <a:buFontTx/>
              <a:buNone/>
            </a:pPr>
            <a:r>
              <a:rPr lang="en-US" sz="2000" dirty="0" err="1" smtClean="0">
                <a:solidFill>
                  <a:srgbClr val="FF9933"/>
                </a:solidFill>
              </a:rPr>
              <a:t>Halberthal</a:t>
            </a:r>
            <a:r>
              <a:rPr lang="en-US" sz="2000" dirty="0" smtClean="0">
                <a:solidFill>
                  <a:srgbClr val="FF9933"/>
                </a:solidFill>
              </a:rPr>
              <a:t>, </a:t>
            </a:r>
            <a:r>
              <a:rPr lang="en-US" sz="2000" dirty="0" err="1" smtClean="0">
                <a:solidFill>
                  <a:srgbClr val="FF9933"/>
                </a:solidFill>
              </a:rPr>
              <a:t>Halperian</a:t>
            </a:r>
            <a:r>
              <a:rPr lang="en-US" sz="2000" dirty="0" smtClean="0">
                <a:solidFill>
                  <a:srgbClr val="FF9933"/>
                </a:solidFill>
              </a:rPr>
              <a:t> and Bohn, 2001 BMJ</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solidFill>
                  <a:schemeClr val="tx2"/>
                </a:solidFill>
                <a:effectLst>
                  <a:outerShdw blurRad="38100" dist="38100" dir="2700000" algn="tl">
                    <a:srgbClr val="000000">
                      <a:alpha val="43137"/>
                    </a:srgbClr>
                  </a:outerShdw>
                </a:effectLst>
              </a:rPr>
              <a:t>proposal ..</a:t>
            </a:r>
            <a:endParaRPr lang="en-ZA"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for children (neonates may be different)</a:t>
            </a:r>
          </a:p>
          <a:p>
            <a:pPr lvl="1"/>
            <a:r>
              <a:rPr lang="en-US" dirty="0" err="1" smtClean="0"/>
              <a:t>paediatric</a:t>
            </a:r>
            <a:r>
              <a:rPr lang="en-US" dirty="0" smtClean="0"/>
              <a:t> maintenance fluid should be removed from general use</a:t>
            </a:r>
          </a:p>
          <a:p>
            <a:pPr lvl="1"/>
            <a:endParaRPr lang="en-US" dirty="0" smtClean="0"/>
          </a:p>
          <a:p>
            <a:pPr lvl="1"/>
            <a:r>
              <a:rPr lang="en-US" dirty="0" smtClean="0"/>
              <a:t>a minimum of 0.45% Na </a:t>
            </a:r>
            <a:r>
              <a:rPr lang="en-US" dirty="0" err="1" smtClean="0"/>
              <a:t>Cl</a:t>
            </a:r>
            <a:r>
              <a:rPr lang="en-US" dirty="0" smtClean="0"/>
              <a:t> should be given in maintenance IV fluids (probably 0.9% </a:t>
            </a:r>
            <a:r>
              <a:rPr lang="en-US" dirty="0" err="1" smtClean="0"/>
              <a:t>NaCl</a:t>
            </a:r>
            <a:r>
              <a:rPr lang="en-US" dirty="0" smtClean="0"/>
              <a:t> in high risk children)</a:t>
            </a:r>
          </a:p>
          <a:p>
            <a:pPr lvl="1"/>
            <a:endParaRPr lang="en-US" dirty="0" smtClean="0"/>
          </a:p>
          <a:p>
            <a:pPr lvl="1"/>
            <a:r>
              <a:rPr lang="en-US" dirty="0" smtClean="0"/>
              <a:t>Na levels should be checked regularly in children on significant IV fluid volumes</a:t>
            </a:r>
            <a:endParaRPr lang="en-Z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conclusions</a:t>
            </a:r>
          </a:p>
        </p:txBody>
      </p:sp>
      <p:sp>
        <p:nvSpPr>
          <p:cNvPr id="39939" name="Rectangle 3"/>
          <p:cNvSpPr>
            <a:spLocks noGrp="1" noChangeArrowheads="1"/>
          </p:cNvSpPr>
          <p:nvPr>
            <p:ph type="body" idx="1"/>
          </p:nvPr>
        </p:nvSpPr>
        <p:spPr/>
        <p:txBody>
          <a:bodyPr>
            <a:normAutofit/>
          </a:bodyPr>
          <a:lstStyle/>
          <a:p>
            <a:pPr eaLnBrk="1" hangingPunct="1">
              <a:lnSpc>
                <a:spcPct val="90000"/>
              </a:lnSpc>
            </a:pPr>
            <a:r>
              <a:rPr lang="en-US" sz="2400" dirty="0" smtClean="0">
                <a:solidFill>
                  <a:schemeClr val="hlink"/>
                </a:solidFill>
              </a:rPr>
              <a:t>early and aggressive use of fluid for resuscitation in shock is appropriate</a:t>
            </a:r>
          </a:p>
          <a:p>
            <a:pPr eaLnBrk="1" hangingPunct="1">
              <a:lnSpc>
                <a:spcPct val="90000"/>
              </a:lnSpc>
            </a:pPr>
            <a:endParaRPr lang="en-US" sz="2400" dirty="0" smtClean="0">
              <a:solidFill>
                <a:schemeClr val="hlink"/>
              </a:solidFill>
            </a:endParaRPr>
          </a:p>
          <a:p>
            <a:pPr eaLnBrk="1" hangingPunct="1">
              <a:lnSpc>
                <a:spcPct val="90000"/>
              </a:lnSpc>
            </a:pPr>
            <a:r>
              <a:rPr lang="en-US" sz="2400" dirty="0" smtClean="0">
                <a:solidFill>
                  <a:schemeClr val="hlink"/>
                </a:solidFill>
              </a:rPr>
              <a:t>many standard recommendations for fluid administration in children are excessive in the critically ill</a:t>
            </a:r>
          </a:p>
          <a:p>
            <a:pPr eaLnBrk="1" hangingPunct="1">
              <a:lnSpc>
                <a:spcPct val="90000"/>
              </a:lnSpc>
              <a:buNone/>
            </a:pPr>
            <a:endParaRPr lang="en-US" sz="2400" dirty="0" smtClean="0">
              <a:solidFill>
                <a:schemeClr val="hlink"/>
              </a:solidFill>
            </a:endParaRPr>
          </a:p>
          <a:p>
            <a:pPr eaLnBrk="1" hangingPunct="1">
              <a:lnSpc>
                <a:spcPct val="90000"/>
              </a:lnSpc>
            </a:pPr>
            <a:r>
              <a:rPr lang="en-US" sz="2400" dirty="0" smtClean="0">
                <a:solidFill>
                  <a:schemeClr val="hlink"/>
                </a:solidFill>
              </a:rPr>
              <a:t>it may be appropriate to remove hypotonic (certainly </a:t>
            </a:r>
            <a:r>
              <a:rPr lang="en-US" sz="2400" dirty="0" err="1" smtClean="0">
                <a:solidFill>
                  <a:schemeClr val="hlink"/>
                </a:solidFill>
              </a:rPr>
              <a:t>paediatric</a:t>
            </a:r>
            <a:r>
              <a:rPr lang="en-US" sz="2400" dirty="0" smtClean="0">
                <a:solidFill>
                  <a:schemeClr val="hlink"/>
                </a:solidFill>
              </a:rPr>
              <a:t> maintenance solution) from general use  in critically ill children</a:t>
            </a:r>
          </a:p>
          <a:p>
            <a:pPr eaLnBrk="1" hangingPunct="1">
              <a:lnSpc>
                <a:spcPct val="90000"/>
              </a:lnSpc>
            </a:pPr>
            <a:endParaRPr lang="en-US" sz="2400" dirty="0" smtClean="0">
              <a:solidFill>
                <a:schemeClr val="hlink"/>
              </a:solidFill>
            </a:endParaRPr>
          </a:p>
          <a:p>
            <a:pPr eaLnBrk="1" hangingPunct="1">
              <a:lnSpc>
                <a:spcPct val="90000"/>
              </a:lnSpc>
            </a:pPr>
            <a:r>
              <a:rPr lang="en-US" sz="2400" dirty="0" smtClean="0">
                <a:solidFill>
                  <a:schemeClr val="hlink"/>
                </a:solidFill>
              </a:rPr>
              <a:t>fluid balances have to be watched extremely carefully,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SC0004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6513" y="0"/>
            <a:ext cx="9217026" cy="6858000"/>
            <a:chOff x="-23" y="0"/>
            <a:chExt cx="5806" cy="4320"/>
          </a:xfrm>
        </p:grpSpPr>
        <p:pic>
          <p:nvPicPr>
            <p:cNvPr id="60419" name="Picture 3"/>
            <p:cNvPicPr>
              <a:picLocks noChangeAspect="1" noChangeArrowheads="1"/>
            </p:cNvPicPr>
            <p:nvPr/>
          </p:nvPicPr>
          <p:blipFill>
            <a:blip r:embed="rId2" cstate="print"/>
            <a:srcRect r="1257"/>
            <a:stretch>
              <a:fillRect/>
            </a:stretch>
          </p:blipFill>
          <p:spPr bwMode="auto">
            <a:xfrm>
              <a:off x="3977" y="0"/>
              <a:ext cx="1806" cy="3838"/>
            </a:xfrm>
            <a:prstGeom prst="rect">
              <a:avLst/>
            </a:prstGeom>
            <a:noFill/>
            <a:ln w="9525">
              <a:noFill/>
              <a:miter lim="800000"/>
              <a:headEnd/>
              <a:tailEnd/>
            </a:ln>
          </p:spPr>
        </p:pic>
        <p:pic>
          <p:nvPicPr>
            <p:cNvPr id="60420" name="Picture 4"/>
            <p:cNvPicPr>
              <a:picLocks noChangeAspect="1" noChangeArrowheads="1"/>
            </p:cNvPicPr>
            <p:nvPr/>
          </p:nvPicPr>
          <p:blipFill>
            <a:blip r:embed="rId3" cstate="print"/>
            <a:srcRect t="4028" r="5933"/>
            <a:stretch>
              <a:fillRect/>
            </a:stretch>
          </p:blipFill>
          <p:spPr bwMode="auto">
            <a:xfrm>
              <a:off x="0" y="0"/>
              <a:ext cx="4059" cy="1117"/>
            </a:xfrm>
            <a:prstGeom prst="rect">
              <a:avLst/>
            </a:prstGeom>
            <a:noFill/>
            <a:ln w="9525">
              <a:noFill/>
              <a:miter lim="800000"/>
              <a:headEnd/>
              <a:tailEnd/>
            </a:ln>
          </p:spPr>
        </p:pic>
        <p:sp>
          <p:nvSpPr>
            <p:cNvPr id="60421" name="Text Box 5"/>
            <p:cNvSpPr txBox="1">
              <a:spLocks noChangeArrowheads="1"/>
            </p:cNvSpPr>
            <p:nvPr/>
          </p:nvSpPr>
          <p:spPr bwMode="auto">
            <a:xfrm>
              <a:off x="159" y="119"/>
              <a:ext cx="4173" cy="923"/>
            </a:xfrm>
            <a:prstGeom prst="rect">
              <a:avLst/>
            </a:prstGeom>
            <a:noFill/>
            <a:ln w="9525">
              <a:noFill/>
              <a:miter lim="800000"/>
              <a:headEnd/>
              <a:tailEnd/>
            </a:ln>
          </p:spPr>
          <p:txBody>
            <a:bodyPr>
              <a:spAutoFit/>
            </a:bodyPr>
            <a:lstStyle/>
            <a:p>
              <a:pPr>
                <a:lnSpc>
                  <a:spcPct val="50000"/>
                </a:lnSpc>
                <a:spcBef>
                  <a:spcPct val="50000"/>
                </a:spcBef>
              </a:pPr>
              <a:r>
                <a:rPr lang="en-US" sz="3200">
                  <a:solidFill>
                    <a:schemeClr val="bg1"/>
                  </a:solidFill>
                  <a:latin typeface="Arial Rounded MT Bold" pitchFamily="34" charset="0"/>
                </a:rPr>
                <a:t>6th World Congress</a:t>
              </a:r>
              <a:r>
                <a:rPr lang="en-US" sz="3600">
                  <a:solidFill>
                    <a:schemeClr val="bg1"/>
                  </a:solidFill>
                  <a:latin typeface="Arial Rounded MT Bold" pitchFamily="34" charset="0"/>
                </a:rPr>
                <a:t> </a:t>
              </a:r>
            </a:p>
            <a:p>
              <a:pPr>
                <a:lnSpc>
                  <a:spcPct val="50000"/>
                </a:lnSpc>
                <a:spcBef>
                  <a:spcPct val="50000"/>
                </a:spcBef>
              </a:pPr>
              <a:r>
                <a:rPr lang="en-US" sz="3600">
                  <a:solidFill>
                    <a:schemeClr val="bg1"/>
                  </a:solidFill>
                  <a:latin typeface="Arial Rounded MT Bold" pitchFamily="34" charset="0"/>
                </a:rPr>
                <a:t>   on Pediatric Critical Care</a:t>
              </a:r>
            </a:p>
            <a:p>
              <a:pPr>
                <a:lnSpc>
                  <a:spcPct val="50000"/>
                </a:lnSpc>
                <a:spcBef>
                  <a:spcPct val="50000"/>
                </a:spcBef>
              </a:pPr>
              <a:r>
                <a:rPr lang="en-US" sz="3600">
                  <a:solidFill>
                    <a:schemeClr val="bg1"/>
                  </a:solidFill>
                  <a:latin typeface="Arial Rounded MT Bold" pitchFamily="34" charset="0"/>
                </a:rPr>
                <a:t>		</a:t>
              </a:r>
              <a:r>
                <a:rPr lang="en-US" sz="2800">
                  <a:solidFill>
                    <a:schemeClr val="bg1"/>
                  </a:solidFill>
                  <a:latin typeface="Arial Rounded MT Bold" pitchFamily="34" charset="0"/>
                </a:rPr>
                <a:t>13-17 March 2011</a:t>
              </a:r>
            </a:p>
          </p:txBody>
        </p:sp>
        <p:sp>
          <p:nvSpPr>
            <p:cNvPr id="60422" name="Rectangle 6"/>
            <p:cNvSpPr>
              <a:spLocks noChangeArrowheads="1"/>
            </p:cNvSpPr>
            <p:nvPr/>
          </p:nvSpPr>
          <p:spPr bwMode="auto">
            <a:xfrm>
              <a:off x="0" y="1117"/>
              <a:ext cx="5420" cy="299"/>
            </a:xfrm>
            <a:prstGeom prst="rect">
              <a:avLst/>
            </a:prstGeom>
            <a:solidFill>
              <a:srgbClr val="FF9900"/>
            </a:solidFill>
            <a:ln w="9525">
              <a:noFill/>
              <a:miter lim="800000"/>
              <a:headEnd/>
              <a:tailEnd/>
            </a:ln>
          </p:spPr>
          <p:txBody>
            <a:bodyPr wrap="none" anchor="ctr"/>
            <a:lstStyle/>
            <a:p>
              <a:endParaRPr lang="en-ZA"/>
            </a:p>
          </p:txBody>
        </p:sp>
        <p:sp>
          <p:nvSpPr>
            <p:cNvPr id="60423" name="Text Box 7"/>
            <p:cNvSpPr txBox="1">
              <a:spLocks noChangeArrowheads="1"/>
            </p:cNvSpPr>
            <p:nvPr/>
          </p:nvSpPr>
          <p:spPr bwMode="auto">
            <a:xfrm>
              <a:off x="-23" y="1120"/>
              <a:ext cx="5488" cy="250"/>
            </a:xfrm>
            <a:prstGeom prst="rect">
              <a:avLst/>
            </a:prstGeom>
            <a:noFill/>
            <a:ln w="9525">
              <a:noFill/>
              <a:miter lim="800000"/>
              <a:headEnd/>
              <a:tailEnd/>
            </a:ln>
          </p:spPr>
          <p:txBody>
            <a:bodyPr>
              <a:spAutoFit/>
            </a:bodyPr>
            <a:lstStyle/>
            <a:p>
              <a:pPr>
                <a:spcBef>
                  <a:spcPct val="50000"/>
                </a:spcBef>
              </a:pPr>
              <a:r>
                <a:rPr lang="en-US" sz="2000" b="1" i="1"/>
                <a:t>Check the website </a:t>
              </a:r>
              <a:r>
                <a:rPr lang="en-US" sz="2000" b="1" i="1" u="sng"/>
                <a:t>www.pcc2011.com</a:t>
              </a:r>
              <a:r>
                <a:rPr lang="en-US" sz="2000" b="1" i="1"/>
                <a:t> regularly for Congress updates! </a:t>
              </a:r>
            </a:p>
          </p:txBody>
        </p:sp>
        <p:pic>
          <p:nvPicPr>
            <p:cNvPr id="60424" name="Picture 8"/>
            <p:cNvPicPr>
              <a:picLocks noChangeAspect="1" noChangeArrowheads="1"/>
            </p:cNvPicPr>
            <p:nvPr/>
          </p:nvPicPr>
          <p:blipFill>
            <a:blip r:embed="rId4" cstate="print"/>
            <a:srcRect/>
            <a:stretch>
              <a:fillRect/>
            </a:stretch>
          </p:blipFill>
          <p:spPr bwMode="auto">
            <a:xfrm>
              <a:off x="0" y="3496"/>
              <a:ext cx="5760" cy="824"/>
            </a:xfrm>
            <a:prstGeom prst="rect">
              <a:avLst/>
            </a:prstGeom>
            <a:noFill/>
            <a:ln w="9525">
              <a:noFill/>
              <a:miter lim="800000"/>
              <a:headEnd/>
              <a:tailEnd/>
            </a:ln>
          </p:spPr>
        </p:pic>
        <p:sp>
          <p:nvSpPr>
            <p:cNvPr id="60425" name="Text Box 9"/>
            <p:cNvSpPr txBox="1">
              <a:spLocks noChangeArrowheads="1"/>
            </p:cNvSpPr>
            <p:nvPr/>
          </p:nvSpPr>
          <p:spPr bwMode="auto">
            <a:xfrm>
              <a:off x="0" y="1499"/>
              <a:ext cx="3969" cy="979"/>
            </a:xfrm>
            <a:prstGeom prst="rect">
              <a:avLst/>
            </a:prstGeom>
            <a:noFill/>
            <a:ln w="9525">
              <a:noFill/>
              <a:miter lim="800000"/>
              <a:headEnd/>
              <a:tailEnd/>
            </a:ln>
          </p:spPr>
          <p:txBody>
            <a:bodyPr>
              <a:spAutoFit/>
            </a:bodyPr>
            <a:lstStyle/>
            <a:p>
              <a:pPr algn="ctr">
                <a:spcBef>
                  <a:spcPct val="50000"/>
                </a:spcBef>
              </a:pPr>
              <a:r>
                <a:rPr lang="en-US" sz="3200">
                  <a:latin typeface="Arial Rounded MT Bold" pitchFamily="34" charset="0"/>
                </a:rPr>
                <a:t>We look forward to welcoming you to a memorable event in Sydney in 2011! </a:t>
              </a:r>
            </a:p>
          </p:txBody>
        </p:sp>
        <p:pic>
          <p:nvPicPr>
            <p:cNvPr id="60426" name="Picture 10" descr="Best Gala Dinner Photos 022"/>
            <p:cNvPicPr>
              <a:picLocks noChangeAspect="1" noChangeArrowheads="1"/>
            </p:cNvPicPr>
            <p:nvPr/>
          </p:nvPicPr>
          <p:blipFill>
            <a:blip r:embed="rId5" cstate="print"/>
            <a:srcRect/>
            <a:stretch>
              <a:fillRect/>
            </a:stretch>
          </p:blipFill>
          <p:spPr bwMode="auto">
            <a:xfrm>
              <a:off x="113" y="2614"/>
              <a:ext cx="1134" cy="755"/>
            </a:xfrm>
            <a:prstGeom prst="rect">
              <a:avLst/>
            </a:prstGeom>
            <a:noFill/>
            <a:ln w="12700">
              <a:solidFill>
                <a:srgbClr val="FF9900"/>
              </a:solidFill>
              <a:miter lim="800000"/>
              <a:headEnd/>
              <a:tailEnd/>
            </a:ln>
          </p:spPr>
        </p:pic>
        <p:pic>
          <p:nvPicPr>
            <p:cNvPr id="60427" name="Picture 11" descr="buffet"/>
            <p:cNvPicPr>
              <a:picLocks noChangeAspect="1" noChangeArrowheads="1"/>
            </p:cNvPicPr>
            <p:nvPr/>
          </p:nvPicPr>
          <p:blipFill>
            <a:blip r:embed="rId6" cstate="print"/>
            <a:srcRect/>
            <a:stretch>
              <a:fillRect/>
            </a:stretch>
          </p:blipFill>
          <p:spPr bwMode="auto">
            <a:xfrm>
              <a:off x="2744" y="2618"/>
              <a:ext cx="1148" cy="755"/>
            </a:xfrm>
            <a:prstGeom prst="rect">
              <a:avLst/>
            </a:prstGeom>
            <a:noFill/>
            <a:ln w="12700">
              <a:solidFill>
                <a:srgbClr val="FF9900"/>
              </a:solidFill>
              <a:miter lim="800000"/>
              <a:headEnd/>
              <a:tailEnd/>
            </a:ln>
          </p:spPr>
        </p:pic>
        <p:pic>
          <p:nvPicPr>
            <p:cNvPr id="60428" name="Picture 13" descr="ACCCN-promo-logo"/>
            <p:cNvPicPr>
              <a:picLocks noChangeAspect="1" noChangeArrowheads="1"/>
            </p:cNvPicPr>
            <p:nvPr/>
          </p:nvPicPr>
          <p:blipFill>
            <a:blip r:embed="rId7" cstate="print"/>
            <a:srcRect/>
            <a:stretch>
              <a:fillRect/>
            </a:stretch>
          </p:blipFill>
          <p:spPr bwMode="auto">
            <a:xfrm>
              <a:off x="5100" y="4013"/>
              <a:ext cx="612" cy="203"/>
            </a:xfrm>
            <a:prstGeom prst="rect">
              <a:avLst/>
            </a:prstGeom>
            <a:noFill/>
            <a:ln w="9525">
              <a:noFill/>
              <a:miter lim="800000"/>
              <a:headEnd/>
              <a:tailEnd/>
            </a:ln>
          </p:spPr>
        </p:pic>
        <p:pic>
          <p:nvPicPr>
            <p:cNvPr id="60429" name="Picture 14" descr="ANZICS_logo_CMYK"/>
            <p:cNvPicPr>
              <a:picLocks noChangeAspect="1" noChangeArrowheads="1"/>
            </p:cNvPicPr>
            <p:nvPr/>
          </p:nvPicPr>
          <p:blipFill>
            <a:blip r:embed="rId8" cstate="print"/>
            <a:srcRect/>
            <a:stretch>
              <a:fillRect/>
            </a:stretch>
          </p:blipFill>
          <p:spPr bwMode="auto">
            <a:xfrm>
              <a:off x="4241" y="4023"/>
              <a:ext cx="795" cy="177"/>
            </a:xfrm>
            <a:prstGeom prst="rect">
              <a:avLst/>
            </a:prstGeom>
            <a:noFill/>
            <a:ln w="9525">
              <a:noFill/>
              <a:miter lim="800000"/>
              <a:headEnd/>
              <a:tailEnd/>
            </a:ln>
          </p:spPr>
        </p:pic>
        <p:pic>
          <p:nvPicPr>
            <p:cNvPr id="60430" name="Picture 15" descr="WFPICCS_Logo_and_Text-[Converted]"/>
            <p:cNvPicPr>
              <a:picLocks noChangeAspect="1" noChangeArrowheads="1"/>
            </p:cNvPicPr>
            <p:nvPr/>
          </p:nvPicPr>
          <p:blipFill>
            <a:blip r:embed="rId9" cstate="print"/>
            <a:srcRect/>
            <a:stretch>
              <a:fillRect/>
            </a:stretch>
          </p:blipFill>
          <p:spPr bwMode="auto">
            <a:xfrm>
              <a:off x="41" y="3852"/>
              <a:ext cx="907" cy="441"/>
            </a:xfrm>
            <a:prstGeom prst="rect">
              <a:avLst/>
            </a:prstGeom>
            <a:noFill/>
            <a:ln w="9525">
              <a:noFill/>
              <a:miter lim="800000"/>
              <a:headEnd/>
              <a:tailEnd/>
            </a:ln>
          </p:spPr>
        </p:pic>
        <p:pic>
          <p:nvPicPr>
            <p:cNvPr id="60431" name="Picture 18" descr="Young Kangaroo. Australia">
              <a:hlinkClick r:id="rId10"/>
            </p:cNvPr>
            <p:cNvPicPr>
              <a:picLocks noChangeAspect="1" noChangeArrowheads="1"/>
            </p:cNvPicPr>
            <p:nvPr/>
          </p:nvPicPr>
          <p:blipFill>
            <a:blip r:embed="rId11" cstate="print">
              <a:lum bright="12000" contrast="12000"/>
            </a:blip>
            <a:srcRect/>
            <a:stretch>
              <a:fillRect/>
            </a:stretch>
          </p:blipFill>
          <p:spPr bwMode="auto">
            <a:xfrm>
              <a:off x="1429" y="2614"/>
              <a:ext cx="1134" cy="751"/>
            </a:xfrm>
            <a:prstGeom prst="rect">
              <a:avLst/>
            </a:prstGeom>
            <a:noFill/>
            <a:ln w="12700" algn="ctr">
              <a:solidFill>
                <a:srgbClr val="FF9900"/>
              </a:solidFill>
              <a:miter lim="800000"/>
              <a:headEnd/>
              <a:tailEnd/>
            </a:ln>
          </p:spPr>
        </p:pic>
      </p:grpSp>
    </p:spTree>
  </p:cSld>
  <p:clrMapOvr>
    <a:masterClrMapping/>
  </p:clrMapOvr>
  <p:transition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milestones in fluid therapy</a:t>
            </a:r>
          </a:p>
        </p:txBody>
      </p:sp>
      <p:sp>
        <p:nvSpPr>
          <p:cNvPr id="5123" name="Rectangle 3"/>
          <p:cNvSpPr>
            <a:spLocks noGrp="1" noChangeArrowheads="1"/>
          </p:cNvSpPr>
          <p:nvPr>
            <p:ph type="body" idx="1"/>
          </p:nvPr>
        </p:nvSpPr>
        <p:spPr/>
        <p:txBody>
          <a:bodyPr/>
          <a:lstStyle/>
          <a:p>
            <a:pPr eaLnBrk="1" hangingPunct="1">
              <a:lnSpc>
                <a:spcPct val="80000"/>
              </a:lnSpc>
              <a:tabLst>
                <a:tab pos="1798638" algn="l"/>
                <a:tab pos="4302125" algn="l"/>
              </a:tabLst>
            </a:pPr>
            <a:endParaRPr lang="en-US" sz="1800" dirty="0" smtClean="0">
              <a:solidFill>
                <a:schemeClr val="hlink"/>
              </a:solidFill>
            </a:endParaRPr>
          </a:p>
          <a:p>
            <a:pPr eaLnBrk="1" hangingPunct="1">
              <a:lnSpc>
                <a:spcPct val="80000"/>
              </a:lnSpc>
              <a:tabLst>
                <a:tab pos="1798638" algn="l"/>
                <a:tab pos="4302125" algn="l"/>
              </a:tabLst>
            </a:pPr>
            <a:r>
              <a:rPr lang="en-US" sz="1800" dirty="0" smtClean="0">
                <a:solidFill>
                  <a:schemeClr val="hlink"/>
                </a:solidFill>
              </a:rPr>
              <a:t>1915	L.E. Holt Sr. et al  	Analyzed stool content of infants		 with diarrhea</a:t>
            </a:r>
          </a:p>
          <a:p>
            <a:pPr eaLnBrk="1" hangingPunct="1">
              <a:lnSpc>
                <a:spcPct val="80000"/>
              </a:lnSpc>
              <a:tabLst>
                <a:tab pos="1798638" algn="l"/>
                <a:tab pos="4302125" algn="l"/>
              </a:tabLst>
            </a:pPr>
            <a:endParaRPr lang="en-US" sz="1800" dirty="0" smtClean="0">
              <a:solidFill>
                <a:schemeClr val="hlink"/>
              </a:solidFill>
            </a:endParaRPr>
          </a:p>
          <a:p>
            <a:pPr eaLnBrk="1" hangingPunct="1">
              <a:lnSpc>
                <a:spcPct val="80000"/>
              </a:lnSpc>
              <a:tabLst>
                <a:tab pos="1798638" algn="l"/>
                <a:tab pos="4302125" algn="l"/>
              </a:tabLst>
            </a:pPr>
            <a:endParaRPr lang="en-US" sz="1800" dirty="0" smtClean="0">
              <a:solidFill>
                <a:schemeClr val="hlink"/>
              </a:solidFill>
            </a:endParaRPr>
          </a:p>
          <a:p>
            <a:pPr eaLnBrk="1" hangingPunct="1">
              <a:lnSpc>
                <a:spcPct val="80000"/>
              </a:lnSpc>
              <a:tabLst>
                <a:tab pos="1798638" algn="l"/>
                <a:tab pos="4302125" algn="l"/>
              </a:tabLst>
            </a:pPr>
            <a:r>
              <a:rPr lang="en-US" sz="1800" dirty="0" smtClean="0">
                <a:solidFill>
                  <a:schemeClr val="hlink"/>
                </a:solidFill>
              </a:rPr>
              <a:t>1926	G.P. Powers	Comprehensive therapy for infant 		diarrheal dehydration</a:t>
            </a:r>
          </a:p>
          <a:p>
            <a:pPr eaLnBrk="1" hangingPunct="1">
              <a:lnSpc>
                <a:spcPct val="80000"/>
              </a:lnSpc>
              <a:tabLst>
                <a:tab pos="1798638" algn="l"/>
                <a:tab pos="4302125" algn="l"/>
              </a:tabLst>
            </a:pPr>
            <a:endParaRPr lang="en-US" sz="1800" dirty="0" smtClean="0">
              <a:solidFill>
                <a:schemeClr val="hlink"/>
              </a:solidFill>
            </a:endParaRPr>
          </a:p>
          <a:p>
            <a:pPr eaLnBrk="1" hangingPunct="1">
              <a:lnSpc>
                <a:spcPct val="80000"/>
              </a:lnSpc>
              <a:tabLst>
                <a:tab pos="1798638" algn="l"/>
                <a:tab pos="4302125" algn="l"/>
              </a:tabLst>
            </a:pPr>
            <a:r>
              <a:rPr lang="en-US" sz="1800" dirty="0" smtClean="0">
                <a:solidFill>
                  <a:schemeClr val="hlink"/>
                </a:solidFill>
              </a:rPr>
              <a:t>1933–56	J.L. Gamble	Extensive studies of body fluids 			emphasizing ECF in therapy</a:t>
            </a:r>
          </a:p>
          <a:p>
            <a:pPr eaLnBrk="1" hangingPunct="1">
              <a:lnSpc>
                <a:spcPct val="80000"/>
              </a:lnSpc>
              <a:tabLst>
                <a:tab pos="1798638" algn="l"/>
                <a:tab pos="4302125" algn="l"/>
              </a:tabLst>
            </a:pPr>
            <a:endParaRPr lang="en-US" sz="1800" dirty="0" smtClean="0">
              <a:solidFill>
                <a:schemeClr val="hlink"/>
              </a:solidFill>
            </a:endParaRPr>
          </a:p>
          <a:p>
            <a:pPr eaLnBrk="1" hangingPunct="1">
              <a:lnSpc>
                <a:spcPct val="80000"/>
              </a:lnSpc>
              <a:tabLst>
                <a:tab pos="1798638" algn="l"/>
                <a:tab pos="4302125" algn="l"/>
              </a:tabLst>
            </a:pPr>
            <a:r>
              <a:rPr lang="en-US" sz="1800" dirty="0" smtClean="0">
                <a:solidFill>
                  <a:schemeClr val="hlink"/>
                </a:solidFill>
              </a:rPr>
              <a:t>1935–60	D.C. Darrow	Series of studies defining 			dehydration and disturbance of 			diarrheal dehydration and its 			role in therapy</a:t>
            </a:r>
          </a:p>
          <a:p>
            <a:pPr eaLnBrk="1" hangingPunct="1">
              <a:lnSpc>
                <a:spcPct val="80000"/>
              </a:lnSpc>
              <a:tabLst>
                <a:tab pos="1798638" algn="l"/>
                <a:tab pos="4302125" algn="l"/>
              </a:tabLst>
            </a:pPr>
            <a:endParaRPr lang="en-US" sz="1800" dirty="0" smtClean="0">
              <a:solidFill>
                <a:schemeClr val="hlink"/>
              </a:solidFill>
            </a:endParaRPr>
          </a:p>
          <a:p>
            <a:pPr eaLnBrk="1" hangingPunct="1">
              <a:lnSpc>
                <a:spcPct val="80000"/>
              </a:lnSpc>
              <a:buFontTx/>
              <a:buNone/>
              <a:tabLst>
                <a:tab pos="1798638" algn="l"/>
                <a:tab pos="4302125" algn="l"/>
              </a:tabLst>
            </a:pPr>
            <a:endParaRPr lang="en-US" sz="1800" dirty="0" smtClean="0">
              <a:solidFill>
                <a:schemeClr val="hlin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fluid status</a:t>
            </a:r>
          </a:p>
        </p:txBody>
      </p:sp>
      <p:sp>
        <p:nvSpPr>
          <p:cNvPr id="10243" name="Rectangle 3"/>
          <p:cNvSpPr>
            <a:spLocks noGrp="1" noChangeArrowheads="1"/>
          </p:cNvSpPr>
          <p:nvPr>
            <p:ph type="body" idx="1"/>
          </p:nvPr>
        </p:nvSpPr>
        <p:spPr/>
        <p:txBody>
          <a:bodyPr>
            <a:normAutofit fontScale="85000" lnSpcReduction="20000"/>
          </a:bodyPr>
          <a:lstStyle/>
          <a:p>
            <a:pPr>
              <a:lnSpc>
                <a:spcPct val="90000"/>
              </a:lnSpc>
            </a:pPr>
            <a:r>
              <a:rPr lang="en-US" dirty="0" smtClean="0">
                <a:solidFill>
                  <a:schemeClr val="hlink"/>
                </a:solidFill>
              </a:rPr>
              <a:t>intravascular volume </a:t>
            </a:r>
            <a:r>
              <a:rPr lang="en-US" dirty="0" smtClean="0">
                <a:solidFill>
                  <a:srgbClr val="CC0099"/>
                </a:solidFill>
              </a:rPr>
              <a:t>(approximately 80ml/kg)</a:t>
            </a:r>
          </a:p>
          <a:p>
            <a:pPr lvl="1">
              <a:lnSpc>
                <a:spcPct val="90000"/>
              </a:lnSpc>
            </a:pPr>
            <a:r>
              <a:rPr lang="en-US" dirty="0" smtClean="0"/>
              <a:t>shock if lose 20ml/kg</a:t>
            </a:r>
          </a:p>
          <a:p>
            <a:pPr eaLnBrk="1" hangingPunct="1">
              <a:lnSpc>
                <a:spcPct val="90000"/>
              </a:lnSpc>
            </a:pPr>
            <a:endParaRPr lang="en-US" dirty="0" smtClean="0">
              <a:solidFill>
                <a:schemeClr val="hlink"/>
              </a:solidFill>
            </a:endParaRPr>
          </a:p>
          <a:p>
            <a:pPr>
              <a:lnSpc>
                <a:spcPct val="90000"/>
              </a:lnSpc>
            </a:pPr>
            <a:r>
              <a:rPr lang="en-US" dirty="0" smtClean="0">
                <a:solidFill>
                  <a:schemeClr val="hlink"/>
                </a:solidFill>
              </a:rPr>
              <a:t>overall body water </a:t>
            </a:r>
            <a:r>
              <a:rPr lang="en-US" dirty="0" smtClean="0">
                <a:solidFill>
                  <a:srgbClr val="CC0099"/>
                </a:solidFill>
              </a:rPr>
              <a:t>(approximately 500 -700ml/kg)</a:t>
            </a:r>
          </a:p>
          <a:p>
            <a:pPr lvl="1">
              <a:lnSpc>
                <a:spcPct val="90000"/>
              </a:lnSpc>
            </a:pPr>
            <a:r>
              <a:rPr lang="en-US" dirty="0" smtClean="0"/>
              <a:t>interstitial fluid</a:t>
            </a:r>
          </a:p>
          <a:p>
            <a:pPr lvl="1">
              <a:lnSpc>
                <a:spcPct val="90000"/>
              </a:lnSpc>
            </a:pPr>
            <a:r>
              <a:rPr lang="en-US" dirty="0" smtClean="0"/>
              <a:t>intracellular fluid</a:t>
            </a:r>
          </a:p>
          <a:p>
            <a:pPr lvl="1">
              <a:lnSpc>
                <a:spcPct val="90000"/>
              </a:lnSpc>
            </a:pPr>
            <a:r>
              <a:rPr lang="en-US" dirty="0" smtClean="0"/>
              <a:t>clinical dehydration if lose 50ml/kg</a:t>
            </a:r>
          </a:p>
          <a:p>
            <a:pPr eaLnBrk="1" hangingPunct="1">
              <a:lnSpc>
                <a:spcPct val="90000"/>
              </a:lnSpc>
            </a:pPr>
            <a:endParaRPr lang="en-US" dirty="0" smtClean="0">
              <a:solidFill>
                <a:schemeClr val="hlink"/>
              </a:solidFill>
            </a:endParaRPr>
          </a:p>
          <a:p>
            <a:pPr eaLnBrk="1" hangingPunct="1">
              <a:lnSpc>
                <a:spcPct val="90000"/>
              </a:lnSpc>
            </a:pPr>
            <a:r>
              <a:rPr lang="en-US" dirty="0" smtClean="0">
                <a:solidFill>
                  <a:schemeClr val="hlink"/>
                </a:solidFill>
              </a:rPr>
              <a:t>may be:</a:t>
            </a:r>
          </a:p>
          <a:p>
            <a:pPr lvl="1" eaLnBrk="1" hangingPunct="1">
              <a:lnSpc>
                <a:spcPct val="90000"/>
              </a:lnSpc>
            </a:pPr>
            <a:r>
              <a:rPr lang="en-US" dirty="0" smtClean="0">
                <a:solidFill>
                  <a:srgbClr val="CC0099"/>
                </a:solidFill>
              </a:rPr>
              <a:t>shocked and not dehydrated </a:t>
            </a:r>
            <a:r>
              <a:rPr lang="en-US" dirty="0" smtClean="0">
                <a:solidFill>
                  <a:srgbClr val="000000"/>
                </a:solidFill>
              </a:rPr>
              <a:t>(early gastro)</a:t>
            </a:r>
          </a:p>
          <a:p>
            <a:pPr lvl="1" eaLnBrk="1" hangingPunct="1">
              <a:lnSpc>
                <a:spcPct val="90000"/>
              </a:lnSpc>
            </a:pPr>
            <a:r>
              <a:rPr lang="en-US" dirty="0" smtClean="0">
                <a:solidFill>
                  <a:srgbClr val="CC0099"/>
                </a:solidFill>
              </a:rPr>
              <a:t>dehydrated and not shocked </a:t>
            </a:r>
            <a:r>
              <a:rPr lang="en-US" dirty="0" smtClean="0">
                <a:solidFill>
                  <a:srgbClr val="000000"/>
                </a:solidFill>
              </a:rPr>
              <a:t>(ongoing gastro)</a:t>
            </a:r>
          </a:p>
          <a:p>
            <a:pPr lvl="1" eaLnBrk="1" hangingPunct="1">
              <a:lnSpc>
                <a:spcPct val="90000"/>
              </a:lnSpc>
            </a:pPr>
            <a:r>
              <a:rPr lang="en-US" dirty="0" err="1" smtClean="0">
                <a:solidFill>
                  <a:srgbClr val="CC0099"/>
                </a:solidFill>
              </a:rPr>
              <a:t>overhydrated</a:t>
            </a:r>
            <a:r>
              <a:rPr lang="en-US" dirty="0" smtClean="0">
                <a:solidFill>
                  <a:srgbClr val="CC0099"/>
                </a:solidFill>
              </a:rPr>
              <a:t> and shocked </a:t>
            </a:r>
            <a:r>
              <a:rPr lang="en-US" dirty="0" smtClean="0">
                <a:solidFill>
                  <a:srgbClr val="000000"/>
                </a:solidFill>
              </a:rPr>
              <a:t>(</a:t>
            </a:r>
            <a:r>
              <a:rPr lang="en-US" dirty="0" err="1" smtClean="0">
                <a:solidFill>
                  <a:srgbClr val="000000"/>
                </a:solidFill>
              </a:rPr>
              <a:t>nephrotic</a:t>
            </a:r>
            <a:r>
              <a:rPr lang="en-US" dirty="0" smtClean="0">
                <a:solidFill>
                  <a:srgbClr val="000000"/>
                </a:solidFill>
              </a:rPr>
              <a:t> syndrome)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0" y="0"/>
            <a:ext cx="8229600" cy="1143000"/>
          </a:xfrm>
        </p:spPr>
        <p:txBody>
          <a:bodyPr/>
          <a:lstStyle/>
          <a:p>
            <a:pPr algn="l" eaLnBrk="1" hangingPunct="1">
              <a:defRPr/>
            </a:pPr>
            <a:r>
              <a:rPr lang="en-US" i="1" dirty="0" smtClean="0">
                <a:solidFill>
                  <a:schemeClr val="tx2"/>
                </a:solidFill>
                <a:effectLst>
                  <a:outerShdw blurRad="38100" dist="38100" dir="2700000" algn="tl">
                    <a:srgbClr val="000000">
                      <a:alpha val="43137"/>
                    </a:srgbClr>
                  </a:outerShdw>
                </a:effectLst>
              </a:rPr>
              <a:t>resuscitation volumes</a:t>
            </a:r>
          </a:p>
        </p:txBody>
      </p:sp>
      <p:sp>
        <p:nvSpPr>
          <p:cNvPr id="8195" name="Rectangle 3"/>
          <p:cNvSpPr>
            <a:spLocks noGrp="1" noChangeArrowheads="1"/>
          </p:cNvSpPr>
          <p:nvPr>
            <p:ph type="body" idx="1"/>
          </p:nvPr>
        </p:nvSpPr>
        <p:spPr>
          <a:xfrm>
            <a:off x="323850" y="1052513"/>
            <a:ext cx="5832475" cy="1584325"/>
          </a:xfrm>
          <a:solidFill>
            <a:schemeClr val="tx2"/>
          </a:solidFill>
        </p:spPr>
        <p:txBody>
          <a:bodyPr/>
          <a:lstStyle/>
          <a:p>
            <a:pPr eaLnBrk="1" hangingPunct="1"/>
            <a:r>
              <a:rPr lang="en-US" smtClean="0">
                <a:solidFill>
                  <a:schemeClr val="bg1"/>
                </a:solidFill>
              </a:rPr>
              <a:t>total blood volume = 80ml/kg</a:t>
            </a:r>
          </a:p>
          <a:p>
            <a:pPr eaLnBrk="1" hangingPunct="1"/>
            <a:r>
              <a:rPr lang="en-US" smtClean="0">
                <a:solidFill>
                  <a:schemeClr val="bg1"/>
                </a:solidFill>
              </a:rPr>
              <a:t>volume for shock = 20ml/kg</a:t>
            </a:r>
          </a:p>
          <a:p>
            <a:pPr eaLnBrk="1" hangingPunct="1"/>
            <a:endParaRPr lang="en-US" smtClean="0">
              <a:solidFill>
                <a:schemeClr val="bg1"/>
              </a:solidFill>
            </a:endParaRPr>
          </a:p>
        </p:txBody>
      </p:sp>
      <p:pic>
        <p:nvPicPr>
          <p:cNvPr id="8196" name="Picture 4" descr="DSC00045"/>
          <p:cNvPicPr>
            <a:picLocks noGrp="1" noChangeAspect="1" noChangeArrowheads="1"/>
          </p:cNvPicPr>
          <p:nvPr>
            <p:ph sz="half" idx="4294967295"/>
          </p:nvPr>
        </p:nvPicPr>
        <p:blipFill>
          <a:blip r:embed="rId2" cstate="print"/>
          <a:srcRect/>
          <a:stretch>
            <a:fillRect/>
          </a:stretch>
        </p:blipFill>
        <p:spPr>
          <a:xfrm>
            <a:off x="0" y="3829050"/>
            <a:ext cx="4038600" cy="3028950"/>
          </a:xfrm>
          <a:noFill/>
        </p:spPr>
      </p:pic>
      <p:pic>
        <p:nvPicPr>
          <p:cNvPr id="8197" name="Picture 5" descr="DSC00044"/>
          <p:cNvPicPr>
            <a:picLocks noGrp="1" noChangeAspect="1" noChangeArrowheads="1"/>
          </p:cNvPicPr>
          <p:nvPr>
            <p:ph sz="half" idx="4294967295"/>
          </p:nvPr>
        </p:nvPicPr>
        <p:blipFill>
          <a:blip r:embed="rId3" cstate="print"/>
          <a:srcRect/>
          <a:stretch>
            <a:fillRect/>
          </a:stretch>
        </p:blipFill>
        <p:spPr>
          <a:xfrm>
            <a:off x="6246813" y="2997200"/>
            <a:ext cx="2897187" cy="3860800"/>
          </a:xfrm>
          <a:noFill/>
        </p:spPr>
      </p:pic>
      <p:sp>
        <p:nvSpPr>
          <p:cNvPr id="8198" name="Text Box 6"/>
          <p:cNvSpPr txBox="1">
            <a:spLocks noChangeArrowheads="1"/>
          </p:cNvSpPr>
          <p:nvPr/>
        </p:nvSpPr>
        <p:spPr bwMode="auto">
          <a:xfrm>
            <a:off x="250825" y="2997200"/>
            <a:ext cx="3348038" cy="822325"/>
          </a:xfrm>
          <a:prstGeom prst="rect">
            <a:avLst/>
          </a:prstGeom>
          <a:noFill/>
          <a:ln w="9525">
            <a:noFill/>
            <a:miter lim="800000"/>
            <a:headEnd/>
            <a:tailEnd/>
          </a:ln>
        </p:spPr>
        <p:txBody>
          <a:bodyPr>
            <a:spAutoFit/>
          </a:bodyPr>
          <a:lstStyle/>
          <a:p>
            <a:pPr algn="ctr"/>
            <a:r>
              <a:rPr lang="en-US" sz="2400" b="1" i="1"/>
              <a:t>for 3kg infant 240ml = total blood volume</a:t>
            </a:r>
          </a:p>
        </p:txBody>
      </p:sp>
      <p:sp>
        <p:nvSpPr>
          <p:cNvPr id="8199" name="Rectangle 7"/>
          <p:cNvSpPr>
            <a:spLocks noChangeArrowheads="1"/>
          </p:cNvSpPr>
          <p:nvPr/>
        </p:nvSpPr>
        <p:spPr bwMode="auto">
          <a:xfrm>
            <a:off x="0" y="2997200"/>
            <a:ext cx="4067175" cy="3860800"/>
          </a:xfrm>
          <a:prstGeom prst="rect">
            <a:avLst/>
          </a:prstGeom>
          <a:noFill/>
          <a:ln w="9525">
            <a:solidFill>
              <a:schemeClr val="tx1"/>
            </a:solidFill>
            <a:miter lim="800000"/>
            <a:headEnd/>
            <a:tailEnd/>
          </a:ln>
        </p:spPr>
        <p:txBody>
          <a:bodyPr wrap="none" anchor="ctr"/>
          <a:lstStyle/>
          <a:p>
            <a:endParaRPr lang="en-ZA"/>
          </a:p>
        </p:txBody>
      </p:sp>
      <p:sp>
        <p:nvSpPr>
          <p:cNvPr id="8200" name="Text Box 8"/>
          <p:cNvSpPr txBox="1">
            <a:spLocks noChangeArrowheads="1"/>
          </p:cNvSpPr>
          <p:nvPr/>
        </p:nvSpPr>
        <p:spPr bwMode="auto">
          <a:xfrm>
            <a:off x="6351588" y="1844675"/>
            <a:ext cx="2792412" cy="1187450"/>
          </a:xfrm>
          <a:prstGeom prst="rect">
            <a:avLst/>
          </a:prstGeom>
          <a:noFill/>
          <a:ln w="9525">
            <a:noFill/>
            <a:miter lim="800000"/>
            <a:headEnd/>
            <a:tailEnd/>
          </a:ln>
        </p:spPr>
        <p:txBody>
          <a:bodyPr>
            <a:spAutoFit/>
          </a:bodyPr>
          <a:lstStyle/>
          <a:p>
            <a:pPr algn="ctr"/>
            <a:r>
              <a:rPr lang="en-US" sz="2400" b="1" i="1"/>
              <a:t>for 6m infant 340ml = total blood volume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p:txBody>
          <a:bodyPr>
            <a:normAutofit fontScale="90000"/>
          </a:bodyPr>
          <a:lstStyle/>
          <a:p>
            <a:pPr algn="l"/>
            <a:r>
              <a:rPr lang="en-US" sz="4000" i="1" dirty="0">
                <a:solidFill>
                  <a:schemeClr val="tx2"/>
                </a:solidFill>
                <a:effectLst>
                  <a:outerShdw blurRad="38100" dist="38100" dir="2700000" algn="tl">
                    <a:srgbClr val="000000">
                      <a:alpha val="43137"/>
                    </a:srgbClr>
                  </a:outerShdw>
                </a:effectLst>
              </a:rPr>
              <a:t>severe sepsis and septic shock guidelines 2008</a:t>
            </a:r>
          </a:p>
        </p:txBody>
      </p:sp>
      <p:pic>
        <p:nvPicPr>
          <p:cNvPr id="138245" name="Picture 5"/>
          <p:cNvPicPr>
            <a:picLocks noChangeAspect="1" noChangeArrowheads="1"/>
          </p:cNvPicPr>
          <p:nvPr/>
        </p:nvPicPr>
        <p:blipFill>
          <a:blip r:embed="rId2" cstate="print"/>
          <a:srcRect/>
          <a:stretch>
            <a:fillRect/>
          </a:stretch>
        </p:blipFill>
        <p:spPr bwMode="auto">
          <a:xfrm>
            <a:off x="468313" y="1412875"/>
            <a:ext cx="8280400" cy="5024438"/>
          </a:xfrm>
          <a:prstGeom prst="rect">
            <a:avLst/>
          </a:prstGeom>
          <a:noFill/>
          <a:ln w="9525">
            <a:noFill/>
            <a:miter lim="800000"/>
            <a:headEnd/>
            <a:tailEnd/>
          </a:ln>
          <a:effectLst/>
        </p:spPr>
      </p:pic>
      <p:sp>
        <p:nvSpPr>
          <p:cNvPr id="138246" name="Rectangle 6"/>
          <p:cNvSpPr>
            <a:spLocks noChangeArrowheads="1"/>
          </p:cNvSpPr>
          <p:nvPr/>
        </p:nvSpPr>
        <p:spPr bwMode="auto">
          <a:xfrm>
            <a:off x="1619250" y="1557338"/>
            <a:ext cx="720725" cy="2376487"/>
          </a:xfrm>
          <a:prstGeom prst="rect">
            <a:avLst/>
          </a:prstGeom>
          <a:noFill/>
          <a:ln w="28575">
            <a:solidFill>
              <a:srgbClr val="FF0000"/>
            </a:solidFill>
            <a:miter lim="800000"/>
            <a:headEnd/>
            <a:tailEnd/>
          </a:ln>
          <a:effectLst/>
        </p:spPr>
        <p:txBody>
          <a:bodyPr wrap="none" anchor="ctr"/>
          <a:lstStyle/>
          <a:p>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cstate="print"/>
          <a:srcRect/>
          <a:stretch>
            <a:fillRect/>
          </a:stretch>
        </p:blipFill>
        <p:spPr bwMode="auto">
          <a:xfrm>
            <a:off x="250825" y="188913"/>
            <a:ext cx="7858125" cy="3114675"/>
          </a:xfrm>
          <a:prstGeom prst="rect">
            <a:avLst/>
          </a:prstGeom>
          <a:noFill/>
          <a:ln w="9525">
            <a:noFill/>
            <a:miter lim="800000"/>
            <a:headEnd/>
            <a:tailEnd/>
          </a:ln>
          <a:effectLst/>
        </p:spPr>
      </p:pic>
      <p:pic>
        <p:nvPicPr>
          <p:cNvPr id="259075" name="Picture 3"/>
          <p:cNvPicPr>
            <a:picLocks noChangeAspect="1" noChangeArrowheads="1"/>
          </p:cNvPicPr>
          <p:nvPr/>
        </p:nvPicPr>
        <p:blipFill>
          <a:blip r:embed="rId3" cstate="print"/>
          <a:srcRect/>
          <a:stretch>
            <a:fillRect/>
          </a:stretch>
        </p:blipFill>
        <p:spPr bwMode="auto">
          <a:xfrm>
            <a:off x="250825" y="3573463"/>
            <a:ext cx="4465638" cy="2681287"/>
          </a:xfrm>
          <a:prstGeom prst="rect">
            <a:avLst/>
          </a:prstGeom>
          <a:noFill/>
          <a:ln w="9525">
            <a:noFill/>
            <a:miter lim="800000"/>
            <a:headEnd/>
            <a:tailEnd/>
          </a:ln>
          <a:effectLst/>
        </p:spPr>
      </p:pic>
      <p:pic>
        <p:nvPicPr>
          <p:cNvPr id="259076" name="Picture 4"/>
          <p:cNvPicPr>
            <a:picLocks noChangeAspect="1" noChangeArrowheads="1"/>
          </p:cNvPicPr>
          <p:nvPr/>
        </p:nvPicPr>
        <p:blipFill>
          <a:blip r:embed="rId4" cstate="print"/>
          <a:srcRect/>
          <a:stretch>
            <a:fillRect/>
          </a:stretch>
        </p:blipFill>
        <p:spPr bwMode="auto">
          <a:xfrm>
            <a:off x="4716463" y="3573463"/>
            <a:ext cx="4427537" cy="2649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6" name="Picture 4"/>
          <p:cNvPicPr>
            <a:picLocks noChangeAspect="1" noChangeArrowheads="1"/>
          </p:cNvPicPr>
          <p:nvPr/>
        </p:nvPicPr>
        <p:blipFill>
          <a:blip r:embed="rId2" cstate="print"/>
          <a:srcRect/>
          <a:stretch>
            <a:fillRect/>
          </a:stretch>
        </p:blipFill>
        <p:spPr bwMode="auto">
          <a:xfrm>
            <a:off x="755650" y="339725"/>
            <a:ext cx="7488238" cy="6069013"/>
          </a:xfrm>
          <a:prstGeom prst="rect">
            <a:avLst/>
          </a:prstGeom>
          <a:noFill/>
          <a:ln w="9525">
            <a:noFill/>
            <a:miter lim="800000"/>
            <a:headEnd/>
            <a:tailEnd/>
          </a:ln>
          <a:effectLst/>
        </p:spPr>
      </p:pic>
      <p:sp>
        <p:nvSpPr>
          <p:cNvPr id="264197" name="Oval 5"/>
          <p:cNvSpPr>
            <a:spLocks noChangeArrowheads="1"/>
          </p:cNvSpPr>
          <p:nvPr/>
        </p:nvSpPr>
        <p:spPr bwMode="auto">
          <a:xfrm>
            <a:off x="4211638" y="981075"/>
            <a:ext cx="4105275" cy="719138"/>
          </a:xfrm>
          <a:prstGeom prst="ellipse">
            <a:avLst/>
          </a:prstGeom>
          <a:noFill/>
          <a:ln w="38100">
            <a:solidFill>
              <a:srgbClr val="FF0000"/>
            </a:solidFill>
            <a:round/>
            <a:headEnd/>
            <a:tailEnd/>
          </a:ln>
          <a:effectLst/>
        </p:spPr>
        <p:txBody>
          <a:bodyPr wrap="none" anchor="ctr"/>
          <a:lstStyle/>
          <a:p>
            <a:endParaRPr lang="en-ZA"/>
          </a:p>
        </p:txBody>
      </p:sp>
      <p:sp>
        <p:nvSpPr>
          <p:cNvPr id="264198" name="Oval 6"/>
          <p:cNvSpPr>
            <a:spLocks noChangeArrowheads="1"/>
          </p:cNvSpPr>
          <p:nvPr/>
        </p:nvSpPr>
        <p:spPr bwMode="auto">
          <a:xfrm>
            <a:off x="4067175" y="1700213"/>
            <a:ext cx="4176713" cy="649287"/>
          </a:xfrm>
          <a:prstGeom prst="ellipse">
            <a:avLst/>
          </a:prstGeom>
          <a:noFill/>
          <a:ln w="38100">
            <a:solidFill>
              <a:srgbClr val="0000FF"/>
            </a:solidFill>
            <a:round/>
            <a:headEnd/>
            <a:tailEnd/>
          </a:ln>
          <a:effectLst/>
        </p:spPr>
        <p:txBody>
          <a:bodyPr wrap="none" anchor="ctr"/>
          <a:lstStyle/>
          <a:p>
            <a:endParaRPr lang="en-ZA"/>
          </a:p>
        </p:txBody>
      </p:sp>
      <p:sp>
        <p:nvSpPr>
          <p:cNvPr id="264199" name="Rectangle 7"/>
          <p:cNvSpPr>
            <a:spLocks noChangeArrowheads="1"/>
          </p:cNvSpPr>
          <p:nvPr/>
        </p:nvSpPr>
        <p:spPr bwMode="auto">
          <a:xfrm>
            <a:off x="3851275" y="6308725"/>
            <a:ext cx="5086350" cy="366713"/>
          </a:xfrm>
          <a:prstGeom prst="rect">
            <a:avLst/>
          </a:prstGeom>
          <a:noFill/>
          <a:ln w="9525">
            <a:noFill/>
            <a:miter lim="800000"/>
            <a:headEnd/>
            <a:tailEnd/>
          </a:ln>
          <a:effectLst/>
        </p:spPr>
        <p:txBody>
          <a:bodyPr wrap="none">
            <a:spAutoFit/>
          </a:bodyPr>
          <a:lstStyle/>
          <a:p>
            <a:r>
              <a:rPr lang="en-US" b="1">
                <a:solidFill>
                  <a:srgbClr val="FF9933"/>
                </a:solidFill>
              </a:rPr>
              <a:t>de Oliveira CF et al, Intensive Care Med, 2008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1624</Words>
  <Application>Microsoft Office PowerPoint</Application>
  <PresentationFormat>On-screen Show (4:3)</PresentationFormat>
  <Paragraphs>240</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Management of fluids in the  critically ill child</vt:lpstr>
      <vt:lpstr>introduction</vt:lpstr>
      <vt:lpstr>milestones in fluid therapy </vt:lpstr>
      <vt:lpstr>milestones in fluid therapy</vt:lpstr>
      <vt:lpstr>fluid status</vt:lpstr>
      <vt:lpstr>resuscitation volumes</vt:lpstr>
      <vt:lpstr>severe sepsis and septic shock guidelines 2008</vt:lpstr>
      <vt:lpstr>Slide 8</vt:lpstr>
      <vt:lpstr>Slide 9</vt:lpstr>
      <vt:lpstr>Slide 10</vt:lpstr>
      <vt:lpstr>fluid resuscitation (early and aggressive)</vt:lpstr>
      <vt:lpstr>ongoing fluids?</vt:lpstr>
      <vt:lpstr>ongoing water – how much?</vt:lpstr>
      <vt:lpstr>water – how much?</vt:lpstr>
      <vt:lpstr>fluid balance in the body</vt:lpstr>
      <vt:lpstr>Slide 16</vt:lpstr>
      <vt:lpstr>problem 1</vt:lpstr>
      <vt:lpstr>Slide 18</vt:lpstr>
      <vt:lpstr>why pass urine?</vt:lpstr>
      <vt:lpstr>problem 2</vt:lpstr>
      <vt:lpstr>Slide 21</vt:lpstr>
      <vt:lpstr>problem 3</vt:lpstr>
      <vt:lpstr>Slide 23</vt:lpstr>
      <vt:lpstr>specific conditions</vt:lpstr>
      <vt:lpstr>asthma</vt:lpstr>
      <vt:lpstr>specific conditions and water</vt:lpstr>
      <vt:lpstr>Slide 27</vt:lpstr>
      <vt:lpstr>Slide 28</vt:lpstr>
      <vt:lpstr>Slide 29</vt:lpstr>
      <vt:lpstr>Slide 30</vt:lpstr>
      <vt:lpstr>Slide 31</vt:lpstr>
      <vt:lpstr>Slide 32</vt:lpstr>
      <vt:lpstr>Slide 33</vt:lpstr>
      <vt:lpstr>development of hyponatraemia</vt:lpstr>
      <vt:lpstr>proposal ..</vt:lpstr>
      <vt:lpstr>conclusions</vt:lpstr>
      <vt:lpstr>Slide 37</vt:lpstr>
      <vt:lpstr>Slide 38</vt:lpstr>
    </vt:vector>
  </TitlesOfParts>
  <Company>University of Cape Town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Ventilatory support in the PICU</dc:title>
  <dc:creator>User</dc:creator>
  <cp:lastModifiedBy>Andrew Argent</cp:lastModifiedBy>
  <cp:revision>91</cp:revision>
  <dcterms:created xsi:type="dcterms:W3CDTF">2009-11-27T19:47:56Z</dcterms:created>
  <dcterms:modified xsi:type="dcterms:W3CDTF">2010-02-12T06:56:43Z</dcterms:modified>
</cp:coreProperties>
</file>