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8" r:id="rId3"/>
    <p:sldId id="270" r:id="rId4"/>
    <p:sldId id="259" r:id="rId5"/>
    <p:sldId id="265" r:id="rId6"/>
    <p:sldId id="257" r:id="rId7"/>
    <p:sldId id="258" r:id="rId8"/>
    <p:sldId id="260" r:id="rId9"/>
    <p:sldId id="261" r:id="rId10"/>
    <p:sldId id="262" r:id="rId11"/>
    <p:sldId id="263" r:id="rId12"/>
    <p:sldId id="264" r:id="rId13"/>
    <p:sldId id="271" r:id="rId14"/>
    <p:sldId id="267" r:id="rId15"/>
    <p:sldId id="269" r:id="rId16"/>
    <p:sldId id="276" r:id="rId17"/>
    <p:sldId id="273" r:id="rId18"/>
    <p:sldId id="272" r:id="rId19"/>
    <p:sldId id="275" r:id="rId20"/>
    <p:sldId id="266"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1356" y="-31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415501C0-0708-4E85-B43D-11B2854D7C05}" type="datetimeFigureOut">
              <a:rPr lang="en-US" smtClean="0"/>
              <a:pPr/>
              <a:t>2/11/2010</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5E22CD33-0DD6-4F64-88BF-B603227C1420}" type="slidenum">
              <a:rPr lang="en-ZA" smtClean="0"/>
              <a:pPr/>
              <a:t>‹#›</a:t>
            </a:fld>
            <a:endParaRPr lang="en-Z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415501C0-0708-4E85-B43D-11B2854D7C05}" type="datetimeFigureOut">
              <a:rPr lang="en-US" smtClean="0"/>
              <a:pPr/>
              <a:t>2/11/2010</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5E22CD33-0DD6-4F64-88BF-B603227C1420}" type="slidenum">
              <a:rPr lang="en-ZA" smtClean="0"/>
              <a:pPr/>
              <a:t>‹#›</a:t>
            </a:fld>
            <a:endParaRPr lang="en-Z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415501C0-0708-4E85-B43D-11B2854D7C05}" type="datetimeFigureOut">
              <a:rPr lang="en-US" smtClean="0"/>
              <a:pPr/>
              <a:t>2/11/2010</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5E22CD33-0DD6-4F64-88BF-B603227C1420}" type="slidenum">
              <a:rPr lang="en-ZA" smtClean="0"/>
              <a:pPr/>
              <a:t>‹#›</a:t>
            </a:fld>
            <a:endParaRPr lang="en-Z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245225"/>
            <a:ext cx="2133600" cy="476250"/>
          </a:xfrm>
        </p:spPr>
        <p:txBody>
          <a:bodyPr/>
          <a:lstStyle>
            <a:lvl1pPr>
              <a:defRPr smtClean="0"/>
            </a:lvl1pPr>
          </a:lstStyle>
          <a:p>
            <a:pPr>
              <a:defRPr/>
            </a:pPr>
            <a:endParaRPr lang="en-GB"/>
          </a:p>
        </p:txBody>
      </p:sp>
      <p:sp>
        <p:nvSpPr>
          <p:cNvPr id="8" name="Footer Placeholder 7"/>
          <p:cNvSpPr>
            <a:spLocks noGrp="1"/>
          </p:cNvSpPr>
          <p:nvPr>
            <p:ph type="ftr" sz="quarter" idx="11"/>
          </p:nvPr>
        </p:nvSpPr>
        <p:spPr>
          <a:xfrm>
            <a:off x="3124200" y="6245225"/>
            <a:ext cx="2895600" cy="476250"/>
          </a:xfrm>
        </p:spPr>
        <p:txBody>
          <a:bodyPr/>
          <a:lstStyle>
            <a:lvl1pPr>
              <a:defRPr smtClean="0"/>
            </a:lvl1pPr>
          </a:lstStyle>
          <a:p>
            <a:pPr>
              <a:defRPr/>
            </a:pPr>
            <a:endParaRPr lang="en-GB"/>
          </a:p>
        </p:txBody>
      </p:sp>
      <p:sp>
        <p:nvSpPr>
          <p:cNvPr id="9" name="Slide Number Placeholder 8"/>
          <p:cNvSpPr>
            <a:spLocks noGrp="1"/>
          </p:cNvSpPr>
          <p:nvPr>
            <p:ph type="sldNum" sz="quarter" idx="12"/>
          </p:nvPr>
        </p:nvSpPr>
        <p:spPr>
          <a:xfrm>
            <a:off x="6553200" y="6245225"/>
            <a:ext cx="2133600" cy="476250"/>
          </a:xfrm>
        </p:spPr>
        <p:txBody>
          <a:bodyPr/>
          <a:lstStyle>
            <a:lvl1pPr>
              <a:defRPr smtClean="0"/>
            </a:lvl1pPr>
          </a:lstStyle>
          <a:p>
            <a:pPr>
              <a:defRPr/>
            </a:pPr>
            <a:fld id="{6918A81A-7A2F-4AC6-AD8D-1A89A2F6227D}"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415501C0-0708-4E85-B43D-11B2854D7C05}" type="datetimeFigureOut">
              <a:rPr lang="en-US" smtClean="0"/>
              <a:pPr/>
              <a:t>2/11/2010</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5E22CD33-0DD6-4F64-88BF-B603227C1420}" type="slidenum">
              <a:rPr lang="en-ZA" smtClean="0"/>
              <a:pPr/>
              <a:t>‹#›</a:t>
            </a:fld>
            <a:endParaRPr lang="en-Z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15501C0-0708-4E85-B43D-11B2854D7C05}" type="datetimeFigureOut">
              <a:rPr lang="en-US" smtClean="0"/>
              <a:pPr/>
              <a:t>2/11/2010</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5E22CD33-0DD6-4F64-88BF-B603227C1420}" type="slidenum">
              <a:rPr lang="en-ZA" smtClean="0"/>
              <a:pPr/>
              <a:t>‹#›</a:t>
            </a:fld>
            <a:endParaRPr lang="en-Z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415501C0-0708-4E85-B43D-11B2854D7C05}" type="datetimeFigureOut">
              <a:rPr lang="en-US" smtClean="0"/>
              <a:pPr/>
              <a:t>2/11/2010</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5E22CD33-0DD6-4F64-88BF-B603227C1420}" type="slidenum">
              <a:rPr lang="en-ZA" smtClean="0"/>
              <a:pPr/>
              <a:t>‹#›</a:t>
            </a:fld>
            <a:endParaRPr lang="en-Z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415501C0-0708-4E85-B43D-11B2854D7C05}" type="datetimeFigureOut">
              <a:rPr lang="en-US" smtClean="0"/>
              <a:pPr/>
              <a:t>2/11/2010</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5E22CD33-0DD6-4F64-88BF-B603227C1420}" type="slidenum">
              <a:rPr lang="en-ZA" smtClean="0"/>
              <a:pPr/>
              <a:t>‹#›</a:t>
            </a:fld>
            <a:endParaRPr lang="en-Z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415501C0-0708-4E85-B43D-11B2854D7C05}" type="datetimeFigureOut">
              <a:rPr lang="en-US" smtClean="0"/>
              <a:pPr/>
              <a:t>2/11/2010</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5E22CD33-0DD6-4F64-88BF-B603227C1420}" type="slidenum">
              <a:rPr lang="en-ZA" smtClean="0"/>
              <a:pPr/>
              <a:t>‹#›</a:t>
            </a:fld>
            <a:endParaRPr lang="en-Z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5501C0-0708-4E85-B43D-11B2854D7C05}" type="datetimeFigureOut">
              <a:rPr lang="en-US" smtClean="0"/>
              <a:pPr/>
              <a:t>2/11/2010</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5E22CD33-0DD6-4F64-88BF-B603227C1420}" type="slidenum">
              <a:rPr lang="en-ZA" smtClean="0"/>
              <a:pPr/>
              <a:t>‹#›</a:t>
            </a:fld>
            <a:endParaRPr lang="en-Z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5501C0-0708-4E85-B43D-11B2854D7C05}" type="datetimeFigureOut">
              <a:rPr lang="en-US" smtClean="0"/>
              <a:pPr/>
              <a:t>2/11/2010</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5E22CD33-0DD6-4F64-88BF-B603227C1420}" type="slidenum">
              <a:rPr lang="en-ZA" smtClean="0"/>
              <a:pPr/>
              <a:t>‹#›</a:t>
            </a:fld>
            <a:endParaRPr lang="en-Z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5501C0-0708-4E85-B43D-11B2854D7C05}" type="datetimeFigureOut">
              <a:rPr lang="en-US" smtClean="0"/>
              <a:pPr/>
              <a:t>2/11/2010</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5E22CD33-0DD6-4F64-88BF-B603227C1420}" type="slidenum">
              <a:rPr lang="en-ZA" smtClean="0"/>
              <a:pPr/>
              <a:t>‹#›</a:t>
            </a:fld>
            <a:endParaRPr lang="en-Z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5501C0-0708-4E85-B43D-11B2854D7C05}" type="datetimeFigureOut">
              <a:rPr lang="en-US" smtClean="0"/>
              <a:pPr/>
              <a:t>2/11/2010</a:t>
            </a:fld>
            <a:endParaRPr lang="en-Z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22CD33-0DD6-4F64-88BF-B603227C1420}" type="slidenum">
              <a:rPr lang="en-ZA" smtClean="0"/>
              <a:pPr/>
              <a:t>‹#›</a:t>
            </a:fld>
            <a:endParaRPr lang="en-ZA"/>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 Id="rId6" Type="http://schemas.openxmlformats.org/officeDocument/2006/relationships/image" Target="../media/image14.jpeg"/><Relationship Id="rId5" Type="http://schemas.openxmlformats.org/officeDocument/2006/relationships/image" Target="../media/image1.jpeg"/><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xml"/><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image" Target="../media/image26.jpeg"/><Relationship Id="rId1" Type="http://schemas.openxmlformats.org/officeDocument/2006/relationships/slideLayout" Target="../slideLayouts/slideLayout1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7.jpeg"/><Relationship Id="rId1" Type="http://schemas.openxmlformats.org/officeDocument/2006/relationships/slideLayout" Target="../slideLayouts/slideLayout4.xml"/><Relationship Id="rId6" Type="http://schemas.openxmlformats.org/officeDocument/2006/relationships/image" Target="../media/image2.jpeg"/><Relationship Id="rId5" Type="http://schemas.openxmlformats.org/officeDocument/2006/relationships/image" Target="../media/image34.jpeg"/><Relationship Id="rId4" Type="http://schemas.openxmlformats.org/officeDocument/2006/relationships/image" Target="../media/image33.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8.xml"/><Relationship Id="rId5" Type="http://schemas.openxmlformats.org/officeDocument/2006/relationships/image" Target="../media/image8.pn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wmf"/><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28728" y="500042"/>
            <a:ext cx="7429552" cy="3100409"/>
          </a:xfrm>
        </p:spPr>
        <p:txBody>
          <a:bodyPr>
            <a:normAutofit/>
          </a:bodyPr>
          <a:lstStyle/>
          <a:p>
            <a:pPr algn="l"/>
            <a:r>
              <a:rPr lang="en-GB" dirty="0"/>
              <a:t>Imaging for the critically ill child </a:t>
            </a:r>
            <a:r>
              <a:rPr lang="en-GB" dirty="0" smtClean="0"/>
              <a:t/>
            </a:r>
            <a:br>
              <a:rPr lang="en-GB" dirty="0" smtClean="0"/>
            </a:br>
            <a:r>
              <a:rPr lang="en-GB" dirty="0" smtClean="0"/>
              <a:t/>
            </a:r>
            <a:br>
              <a:rPr lang="en-GB" dirty="0" smtClean="0"/>
            </a:br>
            <a:r>
              <a:rPr lang="en-GB" sz="3100" dirty="0" smtClean="0"/>
              <a:t>Those in favour of Paediatricians doing it</a:t>
            </a:r>
            <a:br>
              <a:rPr lang="en-GB" sz="3100" dirty="0" smtClean="0"/>
            </a:br>
            <a:r>
              <a:rPr lang="en-GB" sz="3100" dirty="0" smtClean="0"/>
              <a:t>Those against this practice    </a:t>
            </a:r>
            <a:endParaRPr lang="en-ZA" sz="3100" dirty="0"/>
          </a:p>
        </p:txBody>
      </p:sp>
      <p:sp>
        <p:nvSpPr>
          <p:cNvPr id="3" name="Subtitle 2"/>
          <p:cNvSpPr>
            <a:spLocks noGrp="1"/>
          </p:cNvSpPr>
          <p:nvPr>
            <p:ph type="subTitle" idx="1"/>
          </p:nvPr>
        </p:nvSpPr>
        <p:spPr/>
        <p:txBody>
          <a:bodyPr/>
          <a:lstStyle/>
          <a:p>
            <a:r>
              <a:rPr lang="en-ZA" dirty="0" err="1" smtClean="0"/>
              <a:t>Savvas</a:t>
            </a:r>
            <a:r>
              <a:rPr lang="en-ZA" dirty="0" smtClean="0"/>
              <a:t> </a:t>
            </a:r>
            <a:r>
              <a:rPr lang="en-ZA" dirty="0" err="1" smtClean="0"/>
              <a:t>Andronikou</a:t>
            </a:r>
            <a:endParaRPr lang="en-ZA" dirty="0" smtClean="0"/>
          </a:p>
          <a:p>
            <a:r>
              <a:rPr lang="en-ZA" sz="1800" dirty="0" err="1" smtClean="0"/>
              <a:t>MBBCh</a:t>
            </a:r>
            <a:r>
              <a:rPr lang="en-ZA" sz="1800" dirty="0" smtClean="0"/>
              <a:t>, </a:t>
            </a:r>
            <a:r>
              <a:rPr lang="en-ZA" sz="1800" dirty="0" err="1" smtClean="0"/>
              <a:t>FCRad</a:t>
            </a:r>
            <a:r>
              <a:rPr lang="en-ZA" sz="1800" dirty="0" smtClean="0"/>
              <a:t>, FRCR, PhD</a:t>
            </a:r>
            <a:endParaRPr lang="en-ZA" sz="1800" dirty="0"/>
          </a:p>
        </p:txBody>
      </p:sp>
      <p:pic>
        <p:nvPicPr>
          <p:cNvPr id="4" name="Picture 2" descr="C:\Users\docsav\Desktop\pediatrician-and-baby.jpg"/>
          <p:cNvPicPr>
            <a:picLocks noChangeAspect="1" noChangeArrowheads="1"/>
          </p:cNvPicPr>
          <p:nvPr/>
        </p:nvPicPr>
        <p:blipFill>
          <a:blip r:embed="rId2" cstate="print"/>
          <a:srcRect/>
          <a:stretch>
            <a:fillRect/>
          </a:stretch>
        </p:blipFill>
        <p:spPr bwMode="auto">
          <a:xfrm>
            <a:off x="285720" y="1928802"/>
            <a:ext cx="1162753" cy="771521"/>
          </a:xfrm>
          <a:prstGeom prst="rect">
            <a:avLst/>
          </a:prstGeom>
          <a:noFill/>
        </p:spPr>
      </p:pic>
      <p:pic>
        <p:nvPicPr>
          <p:cNvPr id="5" name="Picture 2" descr="C:\Users\docsav\Desktop\personal pics\sav working\sav red X.JPG"/>
          <p:cNvPicPr>
            <a:picLocks noChangeAspect="1" noChangeArrowheads="1"/>
          </p:cNvPicPr>
          <p:nvPr/>
        </p:nvPicPr>
        <p:blipFill>
          <a:blip r:embed="rId3" cstate="print"/>
          <a:srcRect/>
          <a:stretch>
            <a:fillRect/>
          </a:stretch>
        </p:blipFill>
        <p:spPr bwMode="auto">
          <a:xfrm>
            <a:off x="285720" y="2714620"/>
            <a:ext cx="1143008" cy="857256"/>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400816" cy="1143000"/>
          </a:xfrm>
        </p:spPr>
        <p:txBody>
          <a:bodyPr>
            <a:normAutofit fontScale="90000"/>
          </a:bodyPr>
          <a:lstStyle/>
          <a:p>
            <a:r>
              <a:rPr lang="en-ZA" dirty="0" smtClean="0"/>
              <a:t>Position: against</a:t>
            </a:r>
            <a:br>
              <a:rPr lang="en-ZA" dirty="0" smtClean="0"/>
            </a:br>
            <a:r>
              <a:rPr lang="en-ZA" sz="2700" dirty="0" smtClean="0"/>
              <a:t>Radiological Society of South Africa</a:t>
            </a:r>
            <a:endParaRPr lang="en-ZA" sz="2700" dirty="0"/>
          </a:p>
        </p:txBody>
      </p:sp>
      <p:sp>
        <p:nvSpPr>
          <p:cNvPr id="3" name="Content Placeholder 2"/>
          <p:cNvSpPr>
            <a:spLocks noGrp="1"/>
          </p:cNvSpPr>
          <p:nvPr>
            <p:ph idx="1"/>
          </p:nvPr>
        </p:nvSpPr>
        <p:spPr>
          <a:xfrm>
            <a:off x="457200" y="1600200"/>
            <a:ext cx="8229600" cy="4829196"/>
          </a:xfrm>
        </p:spPr>
        <p:txBody>
          <a:bodyPr>
            <a:noAutofit/>
          </a:bodyPr>
          <a:lstStyle/>
          <a:p>
            <a:pPr>
              <a:defRPr/>
            </a:pPr>
            <a:r>
              <a:rPr lang="en-ZA" sz="1800" dirty="0"/>
              <a:t>I</a:t>
            </a:r>
            <a:r>
              <a:rPr lang="en-ZA" sz="1800" dirty="0" smtClean="0"/>
              <a:t>n SA, Radiology is </a:t>
            </a:r>
            <a:r>
              <a:rPr lang="en-ZA" sz="1800" dirty="0"/>
              <a:t>a referred to </a:t>
            </a:r>
            <a:r>
              <a:rPr lang="en-ZA" sz="1800" dirty="0" smtClean="0"/>
              <a:t>discipline.  </a:t>
            </a:r>
          </a:p>
          <a:p>
            <a:pPr>
              <a:defRPr/>
            </a:pPr>
            <a:r>
              <a:rPr lang="en-ZA" sz="1800" dirty="0" smtClean="0"/>
              <a:t>If </a:t>
            </a:r>
            <a:r>
              <a:rPr lang="en-ZA" sz="1800" dirty="0"/>
              <a:t>additional examinations are required the findings are discussed with the referring physician before such additional studies are performed. </a:t>
            </a:r>
          </a:p>
          <a:p>
            <a:pPr>
              <a:defRPr/>
            </a:pPr>
            <a:r>
              <a:rPr lang="en-ZA" sz="1800" dirty="0"/>
              <a:t>Radiologists are prevented, as far as possible, from generating their own referrals. </a:t>
            </a:r>
            <a:endParaRPr lang="en-ZA" sz="1800" dirty="0" smtClean="0"/>
          </a:p>
          <a:p>
            <a:r>
              <a:rPr lang="en-ZA" sz="1800" dirty="0" smtClean="0"/>
              <a:t>Isolation of the diagnostic disciplines is in the best interest of the public, in other words, it removes financial incentives in the diagnostic imaging work-up of the patient.</a:t>
            </a:r>
          </a:p>
          <a:p>
            <a:pPr>
              <a:lnSpc>
                <a:spcPct val="90000"/>
              </a:lnSpc>
              <a:spcAft>
                <a:spcPts val="500"/>
              </a:spcAft>
              <a:defRPr/>
            </a:pPr>
            <a:r>
              <a:rPr lang="en-GB" sz="1800" dirty="0"/>
              <a:t>We have a </a:t>
            </a:r>
            <a:r>
              <a:rPr lang="en-GB" sz="1800" dirty="0" smtClean="0"/>
              <a:t>skill. Our </a:t>
            </a:r>
            <a:r>
              <a:rPr lang="en-GB" sz="1800" dirty="0"/>
              <a:t>residencies and our practices have selected those of us who can "see" where things are and their relationship to other </a:t>
            </a:r>
            <a:r>
              <a:rPr lang="en-GB" sz="1800" dirty="0" smtClean="0"/>
              <a:t>structures. </a:t>
            </a:r>
          </a:p>
          <a:p>
            <a:pPr>
              <a:lnSpc>
                <a:spcPct val="90000"/>
              </a:lnSpc>
              <a:spcAft>
                <a:spcPts val="500"/>
              </a:spcAft>
              <a:defRPr/>
            </a:pPr>
            <a:r>
              <a:rPr lang="en-GB" sz="1800" dirty="0" smtClean="0"/>
              <a:t>A </a:t>
            </a:r>
            <a:r>
              <a:rPr lang="en-GB" sz="1800" dirty="0"/>
              <a:t>weekend course or a week-long externship doesn't convey this knowledge.</a:t>
            </a:r>
          </a:p>
          <a:p>
            <a:pPr>
              <a:lnSpc>
                <a:spcPct val="90000"/>
              </a:lnSpc>
              <a:spcAft>
                <a:spcPts val="500"/>
              </a:spcAft>
              <a:defRPr/>
            </a:pPr>
            <a:r>
              <a:rPr lang="en-GB" sz="1800" dirty="0"/>
              <a:t>Even if a specialty can learn to interpret images, they generally learn only the salient features in which they have an interest and tend to ignore the other findings and structures on the film.</a:t>
            </a:r>
          </a:p>
          <a:p>
            <a:pPr>
              <a:lnSpc>
                <a:spcPct val="90000"/>
              </a:lnSpc>
              <a:spcAft>
                <a:spcPts val="500"/>
              </a:spcAft>
              <a:defRPr/>
            </a:pPr>
            <a:r>
              <a:rPr lang="en-GB" sz="1800" dirty="0" smtClean="0"/>
              <a:t>We </a:t>
            </a:r>
            <a:r>
              <a:rPr lang="en-GB" sz="1800" dirty="0"/>
              <a:t>provide a complete exam evaluation, able to evaluate the multiple structures visible on a host of studies and compare them to other imaging tests, many of these completely unfathomable to the referring doctor. </a:t>
            </a:r>
          </a:p>
          <a:p>
            <a:endParaRPr lang="en-ZA" sz="1800" dirty="0"/>
          </a:p>
        </p:txBody>
      </p:sp>
      <p:pic>
        <p:nvPicPr>
          <p:cNvPr id="5" name="Picture 2" descr="C:\Users\docsav\Desktop\personal pics\sav working\sav red X.JPG"/>
          <p:cNvPicPr>
            <a:picLocks noChangeAspect="1" noChangeArrowheads="1"/>
          </p:cNvPicPr>
          <p:nvPr/>
        </p:nvPicPr>
        <p:blipFill>
          <a:blip r:embed="rId2" cstate="print"/>
          <a:srcRect/>
          <a:stretch>
            <a:fillRect/>
          </a:stretch>
        </p:blipFill>
        <p:spPr bwMode="auto">
          <a:xfrm>
            <a:off x="6953266" y="285728"/>
            <a:ext cx="1561893" cy="117142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0232" y="285728"/>
            <a:ext cx="3971924" cy="1143000"/>
          </a:xfrm>
        </p:spPr>
        <p:txBody>
          <a:bodyPr/>
          <a:lstStyle/>
          <a:p>
            <a:r>
              <a:rPr lang="en-ZA" dirty="0" smtClean="0"/>
              <a:t>Reality: against</a:t>
            </a:r>
            <a:endParaRPr lang="en-ZA" dirty="0"/>
          </a:p>
        </p:txBody>
      </p:sp>
      <p:sp>
        <p:nvSpPr>
          <p:cNvPr id="3" name="Content Placeholder 2"/>
          <p:cNvSpPr>
            <a:spLocks noGrp="1"/>
          </p:cNvSpPr>
          <p:nvPr>
            <p:ph sz="half" idx="1"/>
          </p:nvPr>
        </p:nvSpPr>
        <p:spPr>
          <a:xfrm>
            <a:off x="571472" y="2214554"/>
            <a:ext cx="8115328" cy="3714776"/>
          </a:xfrm>
        </p:spPr>
        <p:txBody>
          <a:bodyPr>
            <a:noAutofit/>
          </a:bodyPr>
          <a:lstStyle/>
          <a:p>
            <a:pPr>
              <a:buNone/>
            </a:pPr>
            <a:r>
              <a:rPr lang="en-ZA" sz="3200" dirty="0" smtClean="0"/>
              <a:t>	Discovery </a:t>
            </a:r>
            <a:r>
              <a:rPr lang="en-ZA" sz="3200" dirty="0"/>
              <a:t>medical aid was approached by a cardiologist </a:t>
            </a:r>
            <a:r>
              <a:rPr lang="en-ZA" sz="3200" dirty="0" smtClean="0"/>
              <a:t>last </a:t>
            </a:r>
            <a:r>
              <a:rPr lang="en-ZA" sz="3200" dirty="0"/>
              <a:t>year to motivate for funding </a:t>
            </a:r>
            <a:r>
              <a:rPr lang="en-ZA" sz="3200" dirty="0" smtClean="0"/>
              <a:t>for purchasing a MDCT.  </a:t>
            </a:r>
            <a:r>
              <a:rPr lang="en-ZA" sz="3200" dirty="0"/>
              <a:t>He stated that he would perform approximately 200 CCTA’s per month, yet </a:t>
            </a:r>
            <a:r>
              <a:rPr lang="en-ZA" sz="3200" dirty="0" smtClean="0"/>
              <a:t>he </a:t>
            </a:r>
            <a:r>
              <a:rPr lang="en-ZA" sz="3200" dirty="0"/>
              <a:t>had </a:t>
            </a:r>
            <a:r>
              <a:rPr lang="en-ZA" sz="3200" dirty="0" smtClean="0"/>
              <a:t>only referred </a:t>
            </a:r>
            <a:r>
              <a:rPr lang="en-ZA" sz="3200" dirty="0"/>
              <a:t>a </a:t>
            </a:r>
            <a:r>
              <a:rPr lang="en-ZA" sz="3200" dirty="0" smtClean="0"/>
              <a:t>three </a:t>
            </a:r>
            <a:r>
              <a:rPr lang="en-ZA" sz="3200" dirty="0"/>
              <a:t>cases over a two year period to an existing accredited facility in the hospital where he works.  </a:t>
            </a:r>
          </a:p>
        </p:txBody>
      </p:sp>
      <p:pic>
        <p:nvPicPr>
          <p:cNvPr id="8" name="Picture 2" descr="C:\Users\docsav\Desktop\personal pics\sav working\sav red X.JPG"/>
          <p:cNvPicPr>
            <a:picLocks noChangeAspect="1" noChangeArrowheads="1"/>
          </p:cNvPicPr>
          <p:nvPr/>
        </p:nvPicPr>
        <p:blipFill>
          <a:blip r:embed="rId2" cstate="print"/>
          <a:srcRect/>
          <a:stretch>
            <a:fillRect/>
          </a:stretch>
        </p:blipFill>
        <p:spPr bwMode="auto">
          <a:xfrm>
            <a:off x="6953266" y="285728"/>
            <a:ext cx="1561893" cy="117142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472254" cy="1143000"/>
          </a:xfrm>
        </p:spPr>
        <p:txBody>
          <a:bodyPr/>
          <a:lstStyle/>
          <a:p>
            <a:r>
              <a:rPr lang="en-ZA" dirty="0" smtClean="0"/>
              <a:t>Reality: in favour</a:t>
            </a:r>
            <a:endParaRPr lang="en-ZA" dirty="0"/>
          </a:p>
        </p:txBody>
      </p:sp>
      <p:pic>
        <p:nvPicPr>
          <p:cNvPr id="2053" name="Picture 5" descr="C:\Users\docsav\Desktop\MSF\MSF diary\swaziland\DSC01909.JPG"/>
          <p:cNvPicPr>
            <a:picLocks noGrp="1" noChangeAspect="1" noChangeArrowheads="1"/>
          </p:cNvPicPr>
          <p:nvPr>
            <p:ph sz="half" idx="1"/>
          </p:nvPr>
        </p:nvPicPr>
        <p:blipFill>
          <a:blip r:embed="rId2" cstate="print"/>
          <a:stretch>
            <a:fillRect/>
          </a:stretch>
        </p:blipFill>
        <p:spPr bwMode="auto">
          <a:xfrm>
            <a:off x="1071538" y="1500174"/>
            <a:ext cx="3167085" cy="2375314"/>
          </a:xfrm>
          <a:prstGeom prst="rect">
            <a:avLst/>
          </a:prstGeom>
          <a:noFill/>
        </p:spPr>
      </p:pic>
      <p:pic>
        <p:nvPicPr>
          <p:cNvPr id="2051" name="Picture 3" descr="C:\Users\docsav\Desktop\MSF\MSF diary\swaziland\DSC01880.JPG"/>
          <p:cNvPicPr>
            <a:picLocks noChangeAspect="1" noChangeArrowheads="1"/>
          </p:cNvPicPr>
          <p:nvPr/>
        </p:nvPicPr>
        <p:blipFill>
          <a:blip r:embed="rId3" cstate="print"/>
          <a:srcRect l="14815" t="2318" b="16049"/>
          <a:stretch>
            <a:fillRect/>
          </a:stretch>
        </p:blipFill>
        <p:spPr bwMode="auto">
          <a:xfrm>
            <a:off x="5143504" y="1571612"/>
            <a:ext cx="3214710" cy="2310485"/>
          </a:xfrm>
          <a:prstGeom prst="rect">
            <a:avLst/>
          </a:prstGeom>
          <a:noFill/>
        </p:spPr>
      </p:pic>
      <p:pic>
        <p:nvPicPr>
          <p:cNvPr id="13" name="Picture 2" descr="C:\Users\docsav\Desktop\MSF\MSF diary\janun and kano\DSC01794.JPG"/>
          <p:cNvPicPr>
            <a:picLocks noChangeAspect="1" noChangeArrowheads="1"/>
          </p:cNvPicPr>
          <p:nvPr/>
        </p:nvPicPr>
        <p:blipFill>
          <a:blip r:embed="rId4" cstate="print"/>
          <a:srcRect t="10767"/>
          <a:stretch>
            <a:fillRect/>
          </a:stretch>
        </p:blipFill>
        <p:spPr bwMode="auto">
          <a:xfrm>
            <a:off x="1000100" y="4214818"/>
            <a:ext cx="3324220" cy="2224720"/>
          </a:xfrm>
          <a:prstGeom prst="rect">
            <a:avLst/>
          </a:prstGeom>
          <a:noFill/>
        </p:spPr>
      </p:pic>
      <p:pic>
        <p:nvPicPr>
          <p:cNvPr id="15" name="Picture 2" descr="C:\Users\docsav\Desktop\pediatrician-and-baby.jpg"/>
          <p:cNvPicPr>
            <a:picLocks noChangeAspect="1" noChangeArrowheads="1"/>
          </p:cNvPicPr>
          <p:nvPr/>
        </p:nvPicPr>
        <p:blipFill>
          <a:blip r:embed="rId5" cstate="print"/>
          <a:srcRect/>
          <a:stretch>
            <a:fillRect/>
          </a:stretch>
        </p:blipFill>
        <p:spPr bwMode="auto">
          <a:xfrm>
            <a:off x="7429520" y="214290"/>
            <a:ext cx="1162753" cy="771521"/>
          </a:xfrm>
          <a:prstGeom prst="rect">
            <a:avLst/>
          </a:prstGeom>
          <a:noFill/>
        </p:spPr>
      </p:pic>
      <p:pic>
        <p:nvPicPr>
          <p:cNvPr id="4098" name="Picture 2" descr="C:\Users\docsav\Desktop\MSF\MSF diary\swaziland\DSC01867.JPG"/>
          <p:cNvPicPr>
            <a:picLocks noChangeAspect="1" noChangeArrowheads="1"/>
          </p:cNvPicPr>
          <p:nvPr/>
        </p:nvPicPr>
        <p:blipFill>
          <a:blip r:embed="rId6" cstate="print"/>
          <a:srcRect/>
          <a:stretch>
            <a:fillRect/>
          </a:stretch>
        </p:blipFill>
        <p:spPr bwMode="auto">
          <a:xfrm>
            <a:off x="5214942" y="4214818"/>
            <a:ext cx="3214710" cy="2411033"/>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Precedent: in favour</a:t>
            </a:r>
            <a:endParaRPr lang="en-ZA" dirty="0"/>
          </a:p>
        </p:txBody>
      </p:sp>
      <p:pic>
        <p:nvPicPr>
          <p:cNvPr id="5" name="Picture 7" descr="C:\Users\docsav\Desktop\MSF\MSF diary\barcelona office.JPG"/>
          <p:cNvPicPr>
            <a:picLocks noGrp="1" noChangeAspect="1" noChangeArrowheads="1"/>
          </p:cNvPicPr>
          <p:nvPr>
            <p:ph sz="half" idx="2"/>
          </p:nvPr>
        </p:nvPicPr>
        <p:blipFill>
          <a:blip r:embed="rId2" cstate="print"/>
          <a:srcRect/>
          <a:stretch>
            <a:fillRect/>
          </a:stretch>
        </p:blipFill>
        <p:spPr bwMode="auto">
          <a:xfrm>
            <a:off x="2714612" y="2214554"/>
            <a:ext cx="4357718" cy="3269957"/>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Precedent: in favour</a:t>
            </a:r>
            <a:endParaRPr lang="en-ZA" dirty="0"/>
          </a:p>
        </p:txBody>
      </p:sp>
      <p:pic>
        <p:nvPicPr>
          <p:cNvPr id="3076" name="Picture 4" descr="C:\Users\docsav\Desktop\fast on scene.jpg"/>
          <p:cNvPicPr>
            <a:picLocks noChangeAspect="1" noChangeArrowheads="1"/>
          </p:cNvPicPr>
          <p:nvPr/>
        </p:nvPicPr>
        <p:blipFill>
          <a:blip r:embed="rId2" cstate="print"/>
          <a:srcRect/>
          <a:stretch>
            <a:fillRect/>
          </a:stretch>
        </p:blipFill>
        <p:spPr bwMode="auto">
          <a:xfrm>
            <a:off x="3000364" y="3000372"/>
            <a:ext cx="3810000" cy="2752725"/>
          </a:xfrm>
          <a:prstGeom prst="rect">
            <a:avLst/>
          </a:prstGeom>
          <a:noFill/>
        </p:spPr>
      </p:pic>
      <p:pic>
        <p:nvPicPr>
          <p:cNvPr id="10" name="Picture 2" descr="C:\Users\docsav\Desktop\pediatrician-and-baby.jpg"/>
          <p:cNvPicPr>
            <a:picLocks noChangeAspect="1" noChangeArrowheads="1"/>
          </p:cNvPicPr>
          <p:nvPr/>
        </p:nvPicPr>
        <p:blipFill>
          <a:blip r:embed="rId3" cstate="print"/>
          <a:srcRect/>
          <a:stretch>
            <a:fillRect/>
          </a:stretch>
        </p:blipFill>
        <p:spPr bwMode="auto">
          <a:xfrm>
            <a:off x="7572396" y="428604"/>
            <a:ext cx="1162753" cy="771521"/>
          </a:xfrm>
          <a:prstGeom prst="rect">
            <a:avLst/>
          </a:prstGeom>
          <a:noFill/>
        </p:spPr>
      </p:pic>
      <p:sp>
        <p:nvSpPr>
          <p:cNvPr id="6" name="TextBox 5"/>
          <p:cNvSpPr txBox="1"/>
          <p:nvPr/>
        </p:nvSpPr>
        <p:spPr>
          <a:xfrm>
            <a:off x="3786182" y="1500174"/>
            <a:ext cx="1070934" cy="646331"/>
          </a:xfrm>
          <a:prstGeom prst="rect">
            <a:avLst/>
          </a:prstGeom>
          <a:noFill/>
        </p:spPr>
        <p:txBody>
          <a:bodyPr wrap="none" rtlCol="0">
            <a:spAutoFit/>
          </a:bodyPr>
          <a:lstStyle/>
          <a:p>
            <a:r>
              <a:rPr lang="en-ZA" sz="3600" dirty="0" smtClean="0"/>
              <a:t>FAST</a:t>
            </a:r>
            <a:endParaRPr lang="en-ZA" sz="36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Precedent: Good uses</a:t>
            </a:r>
            <a:endParaRPr lang="en-ZA" dirty="0"/>
          </a:p>
        </p:txBody>
      </p:sp>
      <p:pic>
        <p:nvPicPr>
          <p:cNvPr id="1026" name="Picture 2" descr="C:\Users\docsav\Desktop\ultrasound_baby.png"/>
          <p:cNvPicPr>
            <a:picLocks noGrp="1" noChangeAspect="1" noChangeArrowheads="1"/>
          </p:cNvPicPr>
          <p:nvPr>
            <p:ph sz="half" idx="1"/>
          </p:nvPr>
        </p:nvPicPr>
        <p:blipFill>
          <a:blip r:embed="rId2" cstate="print"/>
          <a:srcRect l="34295" t="3125" r="164" b="3125"/>
          <a:stretch>
            <a:fillRect/>
          </a:stretch>
        </p:blipFill>
        <p:spPr bwMode="auto">
          <a:xfrm>
            <a:off x="785786" y="2714620"/>
            <a:ext cx="7372402" cy="2571768"/>
          </a:xfrm>
          <a:prstGeom prst="rect">
            <a:avLst/>
          </a:prstGeom>
          <a:noFill/>
        </p:spPr>
      </p:pic>
      <p:pic>
        <p:nvPicPr>
          <p:cNvPr id="6" name="Picture 2" descr="C:\Users\docsav\Desktop\pediatrician-and-baby.jpg"/>
          <p:cNvPicPr>
            <a:picLocks noChangeAspect="1" noChangeArrowheads="1"/>
          </p:cNvPicPr>
          <p:nvPr/>
        </p:nvPicPr>
        <p:blipFill>
          <a:blip r:embed="rId3" cstate="print"/>
          <a:srcRect/>
          <a:stretch>
            <a:fillRect/>
          </a:stretch>
        </p:blipFill>
        <p:spPr bwMode="auto">
          <a:xfrm>
            <a:off x="7572396" y="428604"/>
            <a:ext cx="1162753" cy="771521"/>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Precedent: good uses</a:t>
            </a:r>
            <a:endParaRPr lang="en-ZA" dirty="0"/>
          </a:p>
        </p:txBody>
      </p:sp>
      <p:pic>
        <p:nvPicPr>
          <p:cNvPr id="3074" name="Picture 2" descr="C:\Users\docsav\Desktop\Dysplasia_Ultrasound_Albright.jpg"/>
          <p:cNvPicPr>
            <a:picLocks noGrp="1" noChangeAspect="1" noChangeArrowheads="1"/>
          </p:cNvPicPr>
          <p:nvPr>
            <p:ph sz="half" idx="1"/>
          </p:nvPr>
        </p:nvPicPr>
        <p:blipFill>
          <a:blip r:embed="rId2" cstate="print"/>
          <a:srcRect/>
          <a:stretch>
            <a:fillRect/>
          </a:stretch>
        </p:blipFill>
        <p:spPr bwMode="auto">
          <a:xfrm>
            <a:off x="714348" y="2428868"/>
            <a:ext cx="4033497" cy="2684757"/>
          </a:xfrm>
          <a:prstGeom prst="rect">
            <a:avLst/>
          </a:prstGeom>
          <a:noFill/>
        </p:spPr>
      </p:pic>
      <p:pic>
        <p:nvPicPr>
          <p:cNvPr id="3075" name="Picture 3" descr="C:\Users\docsav\Desktop\hip us.jpg"/>
          <p:cNvPicPr>
            <a:picLocks noGrp="1" noChangeAspect="1" noChangeArrowheads="1"/>
          </p:cNvPicPr>
          <p:nvPr>
            <p:ph sz="half" idx="2"/>
          </p:nvPr>
        </p:nvPicPr>
        <p:blipFill>
          <a:blip r:embed="rId3" cstate="print"/>
          <a:srcRect l="28302" t="5010" b="12321"/>
          <a:stretch>
            <a:fillRect/>
          </a:stretch>
        </p:blipFill>
        <p:spPr bwMode="auto">
          <a:xfrm>
            <a:off x="5715008" y="1857364"/>
            <a:ext cx="2252650" cy="1834001"/>
          </a:xfrm>
          <a:prstGeom prst="rect">
            <a:avLst/>
          </a:prstGeom>
          <a:noFill/>
        </p:spPr>
      </p:pic>
      <p:pic>
        <p:nvPicPr>
          <p:cNvPr id="3076" name="Picture 4" descr="C:\Users\docsav\Desktop\effusion us.jpg"/>
          <p:cNvPicPr>
            <a:picLocks noChangeAspect="1" noChangeArrowheads="1"/>
          </p:cNvPicPr>
          <p:nvPr/>
        </p:nvPicPr>
        <p:blipFill>
          <a:blip r:embed="rId4" cstate="print"/>
          <a:srcRect/>
          <a:stretch>
            <a:fillRect/>
          </a:stretch>
        </p:blipFill>
        <p:spPr bwMode="auto">
          <a:xfrm>
            <a:off x="5929322" y="4286256"/>
            <a:ext cx="2214578" cy="1649399"/>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115064" cy="1143000"/>
          </a:xfrm>
        </p:spPr>
        <p:txBody>
          <a:bodyPr/>
          <a:lstStyle/>
          <a:p>
            <a:r>
              <a:rPr lang="en-ZA" dirty="0" smtClean="0"/>
              <a:t>Precedent: against</a:t>
            </a:r>
            <a:endParaRPr lang="en-ZA" dirty="0"/>
          </a:p>
        </p:txBody>
      </p:sp>
      <p:pic>
        <p:nvPicPr>
          <p:cNvPr id="5" name="Picture 7" descr="DSC01715"/>
          <p:cNvPicPr>
            <a:picLocks noGrp="1" noChangeAspect="1" noChangeArrowheads="1"/>
          </p:cNvPicPr>
          <p:nvPr>
            <p:ph sz="half" idx="2"/>
          </p:nvPr>
        </p:nvPicPr>
        <p:blipFill>
          <a:blip r:embed="rId2" cstate="print"/>
          <a:srcRect/>
          <a:stretch>
            <a:fillRect/>
          </a:stretch>
        </p:blipFill>
        <p:spPr>
          <a:xfrm>
            <a:off x="4970264" y="1600200"/>
            <a:ext cx="3394472" cy="4525963"/>
          </a:xfrm>
        </p:spPr>
      </p:pic>
      <p:pic>
        <p:nvPicPr>
          <p:cNvPr id="6" name="Picture 11" descr="DSC01716"/>
          <p:cNvPicPr>
            <a:picLocks noGrp="1" noChangeAspect="1" noChangeArrowheads="1"/>
          </p:cNvPicPr>
          <p:nvPr>
            <p:ph sz="half" idx="1"/>
          </p:nvPr>
        </p:nvPicPr>
        <p:blipFill>
          <a:blip r:embed="rId3" cstate="print"/>
          <a:srcRect l="4762" b="-246"/>
          <a:stretch>
            <a:fillRect/>
          </a:stretch>
        </p:blipFill>
        <p:spPr>
          <a:xfrm>
            <a:off x="457200" y="2269069"/>
            <a:ext cx="4038600" cy="3188224"/>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543296" cy="1143000"/>
          </a:xfrm>
        </p:spPr>
        <p:txBody>
          <a:bodyPr>
            <a:normAutofit fontScale="90000"/>
          </a:bodyPr>
          <a:lstStyle/>
          <a:p>
            <a:r>
              <a:rPr lang="en-ZA" dirty="0" smtClean="0"/>
              <a:t>Quality: against</a:t>
            </a:r>
            <a:endParaRPr lang="en-ZA" dirty="0"/>
          </a:p>
        </p:txBody>
      </p:sp>
      <p:pic>
        <p:nvPicPr>
          <p:cNvPr id="5" name="Picture 2"/>
          <p:cNvPicPr>
            <a:picLocks noGrp="1" noChangeAspect="1" noChangeArrowheads="1"/>
          </p:cNvPicPr>
          <p:nvPr>
            <p:ph sz="half" idx="1"/>
          </p:nvPr>
        </p:nvPicPr>
        <p:blipFill>
          <a:blip r:embed="rId2" cstate="print"/>
          <a:srcRect/>
          <a:stretch>
            <a:fillRect/>
          </a:stretch>
        </p:blipFill>
        <p:spPr>
          <a:xfrm>
            <a:off x="5214942" y="3145796"/>
            <a:ext cx="2428892" cy="3237531"/>
          </a:xfrm>
          <a:noFill/>
        </p:spPr>
      </p:pic>
      <p:pic>
        <p:nvPicPr>
          <p:cNvPr id="6" name="Picture 2"/>
          <p:cNvPicPr>
            <a:picLocks noGrp="1" noChangeAspect="1" noChangeArrowheads="1"/>
          </p:cNvPicPr>
          <p:nvPr>
            <p:ph sz="half" idx="2"/>
          </p:nvPr>
        </p:nvPicPr>
        <p:blipFill>
          <a:blip r:embed="rId3" cstate="print">
            <a:duotone>
              <a:prstClr val="black"/>
              <a:schemeClr val="tx2">
                <a:tint val="45000"/>
                <a:satMod val="400000"/>
              </a:schemeClr>
            </a:duotone>
          </a:blip>
          <a:srcRect l="18578" r="7525"/>
          <a:stretch>
            <a:fillRect/>
          </a:stretch>
        </p:blipFill>
        <p:spPr>
          <a:xfrm>
            <a:off x="5143504" y="285728"/>
            <a:ext cx="2928958" cy="2643206"/>
          </a:xfrm>
        </p:spPr>
      </p:pic>
      <p:pic>
        <p:nvPicPr>
          <p:cNvPr id="7" name="Picture 3" descr="DSC01683"/>
          <p:cNvPicPr>
            <a:picLocks noChangeAspect="1" noChangeArrowheads="1"/>
          </p:cNvPicPr>
          <p:nvPr/>
        </p:nvPicPr>
        <p:blipFill>
          <a:blip r:embed="rId4" cstate="print"/>
          <a:srcRect/>
          <a:stretch>
            <a:fillRect/>
          </a:stretch>
        </p:blipFill>
        <p:spPr>
          <a:xfrm>
            <a:off x="500034" y="1357298"/>
            <a:ext cx="3714776" cy="4951758"/>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Grp="1" noChangeArrowheads="1"/>
          </p:cNvSpPr>
          <p:nvPr>
            <p:ph type="title" sz="quarter"/>
          </p:nvPr>
        </p:nvSpPr>
        <p:spPr>
          <a:xfrm>
            <a:off x="2714612" y="274638"/>
            <a:ext cx="3786214" cy="1143000"/>
          </a:xfrm>
        </p:spPr>
        <p:txBody>
          <a:bodyPr/>
          <a:lstStyle/>
          <a:p>
            <a:r>
              <a:rPr lang="en-ZA" dirty="0" smtClean="0"/>
              <a:t>Safety: against</a:t>
            </a:r>
            <a:endParaRPr lang="en-GB" dirty="0" smtClean="0"/>
          </a:p>
        </p:txBody>
      </p:sp>
      <p:pic>
        <p:nvPicPr>
          <p:cNvPr id="16387" name="Picture 10" descr="DSC01660"/>
          <p:cNvPicPr>
            <a:picLocks noGrp="1" noChangeAspect="1" noChangeArrowheads="1"/>
          </p:cNvPicPr>
          <p:nvPr>
            <p:ph sz="quarter" idx="2"/>
          </p:nvPr>
        </p:nvPicPr>
        <p:blipFill>
          <a:blip r:embed="rId2" cstate="print"/>
          <a:srcRect/>
          <a:stretch>
            <a:fillRect/>
          </a:stretch>
        </p:blipFill>
        <p:spPr>
          <a:xfrm>
            <a:off x="6516688" y="404813"/>
            <a:ext cx="2185987" cy="2914650"/>
          </a:xfrm>
        </p:spPr>
      </p:pic>
      <p:pic>
        <p:nvPicPr>
          <p:cNvPr id="16388" name="Picture 11" descr="DSC01662"/>
          <p:cNvPicPr>
            <a:picLocks noGrp="1" noChangeAspect="1" noChangeArrowheads="1"/>
          </p:cNvPicPr>
          <p:nvPr>
            <p:ph sz="quarter" idx="3"/>
          </p:nvPr>
        </p:nvPicPr>
        <p:blipFill>
          <a:blip r:embed="rId3" cstate="print"/>
          <a:srcRect/>
          <a:stretch>
            <a:fillRect/>
          </a:stretch>
        </p:blipFill>
        <p:spPr>
          <a:xfrm>
            <a:off x="323850" y="3644900"/>
            <a:ext cx="2187575" cy="2916238"/>
          </a:xfrm>
        </p:spPr>
      </p:pic>
      <p:pic>
        <p:nvPicPr>
          <p:cNvPr id="16389" name="Picture 13" descr="DSC01665"/>
          <p:cNvPicPr>
            <a:picLocks noChangeAspect="1" noChangeArrowheads="1"/>
          </p:cNvPicPr>
          <p:nvPr/>
        </p:nvPicPr>
        <p:blipFill>
          <a:blip r:embed="rId4" cstate="print"/>
          <a:srcRect/>
          <a:stretch>
            <a:fillRect/>
          </a:stretch>
        </p:blipFill>
        <p:spPr bwMode="auto">
          <a:xfrm>
            <a:off x="323850" y="404813"/>
            <a:ext cx="2187575" cy="2916237"/>
          </a:xfrm>
          <a:prstGeom prst="rect">
            <a:avLst/>
          </a:prstGeom>
          <a:noFill/>
          <a:ln w="9525">
            <a:noFill/>
            <a:miter lim="800000"/>
            <a:headEnd/>
            <a:tailEnd/>
          </a:ln>
        </p:spPr>
      </p:pic>
      <p:pic>
        <p:nvPicPr>
          <p:cNvPr id="16390" name="Picture 15" descr="DSC01673"/>
          <p:cNvPicPr>
            <a:picLocks noGrp="1" noChangeAspect="1" noChangeArrowheads="1"/>
          </p:cNvPicPr>
          <p:nvPr>
            <p:ph sz="quarter" idx="4"/>
          </p:nvPr>
        </p:nvPicPr>
        <p:blipFill>
          <a:blip r:embed="rId5" cstate="print"/>
          <a:srcRect/>
          <a:stretch>
            <a:fillRect/>
          </a:stretch>
        </p:blipFill>
        <p:spPr>
          <a:xfrm>
            <a:off x="6588125" y="3644900"/>
            <a:ext cx="2187575" cy="2916238"/>
          </a:xfrm>
        </p:spPr>
      </p:pic>
      <p:pic>
        <p:nvPicPr>
          <p:cNvPr id="16391" name="Picture 16" descr="DSC01657"/>
          <p:cNvPicPr>
            <a:picLocks noChangeAspect="1" noChangeArrowheads="1"/>
          </p:cNvPicPr>
          <p:nvPr/>
        </p:nvPicPr>
        <p:blipFill>
          <a:blip r:embed="rId6" cstate="print"/>
          <a:srcRect/>
          <a:stretch>
            <a:fillRect/>
          </a:stretch>
        </p:blipFill>
        <p:spPr bwMode="auto">
          <a:xfrm>
            <a:off x="3132138" y="1412875"/>
            <a:ext cx="2914650" cy="2185988"/>
          </a:xfrm>
          <a:prstGeom prst="rect">
            <a:avLst/>
          </a:prstGeom>
          <a:noFill/>
          <a:ln w="9525">
            <a:noFill/>
            <a:miter lim="800000"/>
            <a:headEnd/>
            <a:tailEnd/>
          </a:ln>
        </p:spPr>
      </p:pic>
      <p:pic>
        <p:nvPicPr>
          <p:cNvPr id="16392" name="Picture 18" descr="DSC01666"/>
          <p:cNvPicPr>
            <a:picLocks noGrp="1" noChangeAspect="1" noChangeArrowheads="1"/>
          </p:cNvPicPr>
          <p:nvPr>
            <p:ph sz="quarter" idx="1"/>
          </p:nvPr>
        </p:nvPicPr>
        <p:blipFill>
          <a:blip r:embed="rId7" cstate="print"/>
          <a:srcRect t="12473" b="18579"/>
          <a:stretch>
            <a:fillRect/>
          </a:stretch>
        </p:blipFill>
        <p:spPr>
          <a:xfrm>
            <a:off x="3132138" y="3948113"/>
            <a:ext cx="2879725" cy="2647950"/>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A" dirty="0" smtClean="0"/>
              <a:t>Two hats:</a:t>
            </a:r>
            <a:endParaRPr lang="en-ZA" dirty="0"/>
          </a:p>
        </p:txBody>
      </p:sp>
      <p:sp>
        <p:nvSpPr>
          <p:cNvPr id="7" name="Text Placeholder 6"/>
          <p:cNvSpPr>
            <a:spLocks noGrp="1"/>
          </p:cNvSpPr>
          <p:nvPr>
            <p:ph type="body" idx="1"/>
          </p:nvPr>
        </p:nvSpPr>
        <p:spPr/>
        <p:txBody>
          <a:bodyPr/>
          <a:lstStyle/>
          <a:p>
            <a:pPr algn="ctr"/>
            <a:r>
              <a:rPr lang="en-ZA" dirty="0" smtClean="0"/>
              <a:t>Radiologist: against</a:t>
            </a:r>
            <a:endParaRPr lang="en-ZA" dirty="0"/>
          </a:p>
        </p:txBody>
      </p:sp>
      <p:sp>
        <p:nvSpPr>
          <p:cNvPr id="9" name="Text Placeholder 8"/>
          <p:cNvSpPr>
            <a:spLocks noGrp="1"/>
          </p:cNvSpPr>
          <p:nvPr>
            <p:ph type="body" sz="quarter" idx="3"/>
          </p:nvPr>
        </p:nvSpPr>
        <p:spPr/>
        <p:txBody>
          <a:bodyPr>
            <a:normAutofit/>
          </a:bodyPr>
          <a:lstStyle/>
          <a:p>
            <a:pPr algn="ctr"/>
            <a:r>
              <a:rPr lang="en-ZA" dirty="0" smtClean="0"/>
              <a:t>Health  provider: in favour</a:t>
            </a:r>
            <a:endParaRPr lang="en-ZA" dirty="0"/>
          </a:p>
        </p:txBody>
      </p:sp>
      <p:pic>
        <p:nvPicPr>
          <p:cNvPr id="1026" name="Picture 2" descr="C:\Users\docsav\Desktop\personal pics\sav working\sav office 1.jpg"/>
          <p:cNvPicPr>
            <a:picLocks noGrp="1" noChangeAspect="1" noChangeArrowheads="1"/>
          </p:cNvPicPr>
          <p:nvPr>
            <p:ph sz="half" idx="2"/>
          </p:nvPr>
        </p:nvPicPr>
        <p:blipFill>
          <a:blip r:embed="rId2" cstate="print"/>
          <a:srcRect/>
          <a:stretch>
            <a:fillRect/>
          </a:stretch>
        </p:blipFill>
        <p:spPr bwMode="auto">
          <a:xfrm>
            <a:off x="457200" y="2183485"/>
            <a:ext cx="4040188" cy="3934067"/>
          </a:xfrm>
          <a:prstGeom prst="rect">
            <a:avLst/>
          </a:prstGeom>
          <a:noFill/>
        </p:spPr>
      </p:pic>
      <p:pic>
        <p:nvPicPr>
          <p:cNvPr id="1027" name="Picture 3" descr="C:\Users\docsav\Desktop\personal pics\sav working\original savvas MSF.JPG"/>
          <p:cNvPicPr>
            <a:picLocks noGrp="1" noChangeAspect="1" noChangeArrowheads="1"/>
          </p:cNvPicPr>
          <p:nvPr>
            <p:ph sz="quarter" idx="4"/>
          </p:nvPr>
        </p:nvPicPr>
        <p:blipFill>
          <a:blip r:embed="rId3" cstate="print"/>
          <a:srcRect r="9959"/>
          <a:stretch>
            <a:fillRect/>
          </a:stretch>
        </p:blipFill>
        <p:spPr bwMode="auto">
          <a:xfrm>
            <a:off x="4572000" y="2214554"/>
            <a:ext cx="4438416" cy="392909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757874" cy="1143000"/>
          </a:xfrm>
        </p:spPr>
        <p:txBody>
          <a:bodyPr/>
          <a:lstStyle/>
          <a:p>
            <a:r>
              <a:rPr lang="en-ZA" dirty="0" smtClean="0"/>
              <a:t>Alternatives: against</a:t>
            </a:r>
            <a:endParaRPr lang="en-ZA" dirty="0"/>
          </a:p>
        </p:txBody>
      </p:sp>
      <p:pic>
        <p:nvPicPr>
          <p:cNvPr id="5" name="Content Placeholder 4" descr="WHISRAD2"/>
          <p:cNvPicPr>
            <a:picLocks noGrp="1" noChangeAspect="1" noChangeArrowheads="1"/>
          </p:cNvPicPr>
          <p:nvPr>
            <p:ph sz="half" idx="1"/>
          </p:nvPr>
        </p:nvPicPr>
        <p:blipFill>
          <a:blip r:embed="rId2" cstate="print"/>
          <a:srcRect/>
          <a:stretch>
            <a:fillRect/>
          </a:stretch>
        </p:blipFill>
        <p:spPr>
          <a:xfrm>
            <a:off x="142844" y="2071678"/>
            <a:ext cx="2857500" cy="2847975"/>
          </a:xfrm>
          <a:noFill/>
          <a:ln/>
        </p:spPr>
      </p:pic>
      <p:pic>
        <p:nvPicPr>
          <p:cNvPr id="6" name="Picture 6" descr="totoku6"/>
          <p:cNvPicPr>
            <a:picLocks noChangeAspect="1" noChangeArrowheads="1"/>
          </p:cNvPicPr>
          <p:nvPr/>
        </p:nvPicPr>
        <p:blipFill>
          <a:blip r:embed="rId3" cstate="print"/>
          <a:srcRect l="44463" r="12872"/>
          <a:stretch>
            <a:fillRect/>
          </a:stretch>
        </p:blipFill>
        <p:spPr>
          <a:xfrm>
            <a:off x="3071802" y="2071678"/>
            <a:ext cx="2131328" cy="2857520"/>
          </a:xfrm>
          <a:prstGeom prst="rect">
            <a:avLst/>
          </a:prstGeom>
          <a:noFill/>
          <a:ln/>
        </p:spPr>
      </p:pic>
      <p:pic>
        <p:nvPicPr>
          <p:cNvPr id="7" name="Picture 3" descr="mali 1photo_medium"/>
          <p:cNvPicPr>
            <a:picLocks noChangeAspect="1" noChangeArrowheads="1"/>
          </p:cNvPicPr>
          <p:nvPr/>
        </p:nvPicPr>
        <p:blipFill>
          <a:blip r:embed="rId4" cstate="print"/>
          <a:srcRect/>
          <a:stretch>
            <a:fillRect/>
          </a:stretch>
        </p:blipFill>
        <p:spPr>
          <a:xfrm>
            <a:off x="5715008" y="1428736"/>
            <a:ext cx="2857500" cy="2143125"/>
          </a:xfrm>
          <a:prstGeom prst="rect">
            <a:avLst/>
          </a:prstGeom>
          <a:noFill/>
          <a:ln/>
        </p:spPr>
      </p:pic>
      <p:pic>
        <p:nvPicPr>
          <p:cNvPr id="8" name="Picture 4" descr="reports_img"/>
          <p:cNvPicPr>
            <a:picLocks noGrp="1" noChangeAspect="1" noChangeArrowheads="1"/>
          </p:cNvPicPr>
          <p:nvPr>
            <p:ph sz="half" idx="2"/>
          </p:nvPr>
        </p:nvPicPr>
        <p:blipFill>
          <a:blip r:embed="rId5" cstate="print"/>
          <a:srcRect/>
          <a:stretch>
            <a:fillRect/>
          </a:stretch>
        </p:blipFill>
        <p:spPr>
          <a:xfrm>
            <a:off x="5715008" y="3643314"/>
            <a:ext cx="2857520" cy="2659081"/>
          </a:xfrm>
          <a:noFill/>
          <a:ln/>
        </p:spPr>
      </p:pic>
      <p:pic>
        <p:nvPicPr>
          <p:cNvPr id="9" name="Picture 2" descr="C:\Users\docsav\Desktop\personal pics\sav working\sav red X.JPG"/>
          <p:cNvPicPr>
            <a:picLocks noChangeAspect="1" noChangeArrowheads="1"/>
          </p:cNvPicPr>
          <p:nvPr/>
        </p:nvPicPr>
        <p:blipFill>
          <a:blip r:embed="rId6" cstate="print"/>
          <a:srcRect/>
          <a:stretch>
            <a:fillRect/>
          </a:stretch>
        </p:blipFill>
        <p:spPr bwMode="auto">
          <a:xfrm>
            <a:off x="5929322" y="285728"/>
            <a:ext cx="990421" cy="742816"/>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857224" y="571480"/>
            <a:ext cx="3008313" cy="1162050"/>
          </a:xfrm>
        </p:spPr>
        <p:txBody>
          <a:bodyPr>
            <a:noAutofit/>
          </a:bodyPr>
          <a:lstStyle/>
          <a:p>
            <a:r>
              <a:rPr lang="en-ZA" sz="3600" dirty="0" smtClean="0"/>
              <a:t>What is it you want to do?</a:t>
            </a:r>
            <a:endParaRPr lang="en-ZA" sz="3600" dirty="0"/>
          </a:p>
        </p:txBody>
      </p:sp>
      <p:sp>
        <p:nvSpPr>
          <p:cNvPr id="11" name="Text Placeholder 10"/>
          <p:cNvSpPr>
            <a:spLocks noGrp="1"/>
          </p:cNvSpPr>
          <p:nvPr>
            <p:ph type="body" sz="half" idx="2"/>
          </p:nvPr>
        </p:nvSpPr>
        <p:spPr>
          <a:xfrm>
            <a:off x="1285852" y="1857364"/>
            <a:ext cx="2000263" cy="2000263"/>
          </a:xfrm>
        </p:spPr>
        <p:txBody>
          <a:bodyPr/>
          <a:lstStyle/>
          <a:p>
            <a:pPr algn="ctr"/>
            <a:r>
              <a:rPr lang="en-ZA" sz="2000" dirty="0" smtClean="0"/>
              <a:t>Radiographs</a:t>
            </a:r>
          </a:p>
          <a:p>
            <a:pPr algn="ctr"/>
            <a:r>
              <a:rPr lang="en-ZA" sz="2000" dirty="0" smtClean="0"/>
              <a:t>Ultrasound</a:t>
            </a:r>
          </a:p>
          <a:p>
            <a:pPr algn="ctr"/>
            <a:r>
              <a:rPr lang="en-ZA" sz="2000" dirty="0" smtClean="0"/>
              <a:t>CT</a:t>
            </a:r>
          </a:p>
          <a:p>
            <a:pPr algn="ctr"/>
            <a:r>
              <a:rPr lang="en-ZA" sz="2000" dirty="0" smtClean="0"/>
              <a:t>MRI</a:t>
            </a:r>
          </a:p>
          <a:p>
            <a:pPr algn="ctr"/>
            <a:r>
              <a:rPr lang="en-ZA" sz="2000" dirty="0" smtClean="0"/>
              <a:t>Intervention</a:t>
            </a:r>
            <a:endParaRPr lang="en-ZA" sz="2000" dirty="0"/>
          </a:p>
        </p:txBody>
      </p:sp>
      <p:pic>
        <p:nvPicPr>
          <p:cNvPr id="2050" name="Picture 2" descr="C:\Users\docsav\Desktop\angiography%20unit_195x263.jpg"/>
          <p:cNvPicPr>
            <a:picLocks noChangeAspect="1" noChangeArrowheads="1"/>
          </p:cNvPicPr>
          <p:nvPr/>
        </p:nvPicPr>
        <p:blipFill>
          <a:blip r:embed="rId2" cstate="print"/>
          <a:srcRect b="4671"/>
          <a:stretch>
            <a:fillRect/>
          </a:stretch>
        </p:blipFill>
        <p:spPr bwMode="auto">
          <a:xfrm>
            <a:off x="5000628" y="4602624"/>
            <a:ext cx="1643074" cy="2112524"/>
          </a:xfrm>
          <a:prstGeom prst="rect">
            <a:avLst/>
          </a:prstGeom>
          <a:noFill/>
        </p:spPr>
      </p:pic>
      <p:pic>
        <p:nvPicPr>
          <p:cNvPr id="2051" name="Picture 3" descr="C:\Users\docsav\Desktop\01_mri_scanner_470x352.jpg"/>
          <p:cNvPicPr>
            <a:picLocks noGrp="1" noChangeAspect="1" noChangeArrowheads="1"/>
          </p:cNvPicPr>
          <p:nvPr>
            <p:ph idx="1"/>
          </p:nvPr>
        </p:nvPicPr>
        <p:blipFill>
          <a:blip r:embed="rId3" cstate="print"/>
          <a:srcRect/>
          <a:stretch>
            <a:fillRect/>
          </a:stretch>
        </p:blipFill>
        <p:spPr bwMode="auto">
          <a:xfrm>
            <a:off x="5000628" y="3286124"/>
            <a:ext cx="1615171" cy="1209660"/>
          </a:xfrm>
          <a:prstGeom prst="rect">
            <a:avLst/>
          </a:prstGeom>
          <a:noFill/>
        </p:spPr>
      </p:pic>
      <p:pic>
        <p:nvPicPr>
          <p:cNvPr id="14" name="Content Placeholder 4" descr="WHISRAD2"/>
          <p:cNvPicPr>
            <a:picLocks noChangeAspect="1" noChangeArrowheads="1"/>
          </p:cNvPicPr>
          <p:nvPr/>
        </p:nvPicPr>
        <p:blipFill>
          <a:blip r:embed="rId4" cstate="print"/>
          <a:srcRect/>
          <a:stretch>
            <a:fillRect/>
          </a:stretch>
        </p:blipFill>
        <p:spPr>
          <a:xfrm>
            <a:off x="5001345" y="357166"/>
            <a:ext cx="1495638" cy="1490653"/>
          </a:xfrm>
          <a:prstGeom prst="rect">
            <a:avLst/>
          </a:prstGeom>
          <a:noFill/>
          <a:ln/>
        </p:spPr>
      </p:pic>
      <p:pic>
        <p:nvPicPr>
          <p:cNvPr id="15" name="Picture 4" descr="MicroMaxx3%5B1%5D[1]"/>
          <p:cNvPicPr>
            <a:picLocks noChangeAspect="1" noChangeArrowheads="1"/>
          </p:cNvPicPr>
          <p:nvPr/>
        </p:nvPicPr>
        <p:blipFill>
          <a:blip r:embed="rId5" cstate="print"/>
          <a:srcRect/>
          <a:stretch>
            <a:fillRect/>
          </a:stretch>
        </p:blipFill>
        <p:spPr bwMode="auto">
          <a:xfrm>
            <a:off x="5143504" y="2000240"/>
            <a:ext cx="1572891" cy="1214429"/>
          </a:xfrm>
          <a:prstGeom prst="rect">
            <a:avLst/>
          </a:prstGeom>
          <a:noFill/>
          <a:ln w="9525">
            <a:noFill/>
            <a:miter lim="800000"/>
            <a:headEnd/>
            <a:tailEnd/>
          </a:ln>
        </p:spPr>
      </p:pic>
      <p:sp>
        <p:nvSpPr>
          <p:cNvPr id="16" name="TextBox 15"/>
          <p:cNvSpPr txBox="1"/>
          <p:nvPr/>
        </p:nvSpPr>
        <p:spPr>
          <a:xfrm>
            <a:off x="571472" y="4214818"/>
            <a:ext cx="3571900" cy="1477328"/>
          </a:xfrm>
          <a:prstGeom prst="rect">
            <a:avLst/>
          </a:prstGeom>
          <a:noFill/>
        </p:spPr>
        <p:txBody>
          <a:bodyPr wrap="square" rtlCol="0">
            <a:spAutoFit/>
          </a:bodyPr>
          <a:lstStyle/>
          <a:p>
            <a:r>
              <a:rPr lang="en-ZA" sz="3600" dirty="0" smtClean="0"/>
              <a:t>Do you want to..? </a:t>
            </a:r>
          </a:p>
          <a:p>
            <a:pPr algn="ctr"/>
            <a:r>
              <a:rPr lang="en-ZA" dirty="0" smtClean="0"/>
              <a:t>do the procedure</a:t>
            </a:r>
          </a:p>
          <a:p>
            <a:pPr algn="ctr"/>
            <a:r>
              <a:rPr lang="en-ZA" dirty="0" smtClean="0"/>
              <a:t>interpret it</a:t>
            </a:r>
          </a:p>
          <a:p>
            <a:pPr algn="ctr"/>
            <a:r>
              <a:rPr lang="en-ZA" dirty="0" smtClean="0"/>
              <a:t>charge for it</a:t>
            </a:r>
            <a:endParaRPr lang="en-ZA"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74638"/>
            <a:ext cx="6186502" cy="1143000"/>
          </a:xfrm>
        </p:spPr>
        <p:txBody>
          <a:bodyPr>
            <a:normAutofit fontScale="90000"/>
          </a:bodyPr>
          <a:lstStyle/>
          <a:p>
            <a:r>
              <a:rPr lang="en-ZA" dirty="0" smtClean="0"/>
              <a:t>Rules: against</a:t>
            </a:r>
            <a:br>
              <a:rPr lang="en-ZA" dirty="0" smtClean="0"/>
            </a:br>
            <a:r>
              <a:rPr lang="en-ZA" dirty="0" smtClean="0"/>
              <a:t>HPCSA </a:t>
            </a:r>
            <a:endParaRPr lang="en-ZA" dirty="0"/>
          </a:p>
        </p:txBody>
      </p:sp>
      <p:sp>
        <p:nvSpPr>
          <p:cNvPr id="8" name="Content Placeholder 7"/>
          <p:cNvSpPr>
            <a:spLocks noGrp="1"/>
          </p:cNvSpPr>
          <p:nvPr>
            <p:ph idx="1"/>
          </p:nvPr>
        </p:nvSpPr>
        <p:spPr/>
        <p:txBody>
          <a:bodyPr>
            <a:normAutofit fontScale="77500" lnSpcReduction="20000"/>
          </a:bodyPr>
          <a:lstStyle/>
          <a:p>
            <a:pPr>
              <a:lnSpc>
                <a:spcPct val="90000"/>
              </a:lnSpc>
              <a:buNone/>
              <a:defRPr/>
            </a:pPr>
            <a:r>
              <a:rPr lang="en-US" dirty="0" smtClean="0">
                <a:latin typeface="Times" charset="0"/>
              </a:rPr>
              <a:t> </a:t>
            </a:r>
            <a:endParaRPr lang="en-US" dirty="0">
              <a:latin typeface="Times" charset="0"/>
            </a:endParaRPr>
          </a:p>
          <a:p>
            <a:pPr>
              <a:lnSpc>
                <a:spcPct val="90000"/>
              </a:lnSpc>
              <a:defRPr/>
            </a:pPr>
            <a:r>
              <a:rPr lang="en-US" b="1" dirty="0">
                <a:latin typeface="Times" charset="0"/>
              </a:rPr>
              <a:t>The ownership and use of high technology equipment creates a special problem, not only because of inappropriate use by health care professionals not duly qualified, but also due to over-servicing by appropriately qualified health care professionals</a:t>
            </a:r>
            <a:r>
              <a:rPr lang="en-US" b="1" dirty="0" smtClean="0">
                <a:latin typeface="Times" charset="0"/>
              </a:rPr>
              <a:t>.</a:t>
            </a:r>
            <a:r>
              <a:rPr lang="en-US" sz="3600" dirty="0">
                <a:latin typeface="Times" charset="0"/>
              </a:rPr>
              <a:t> </a:t>
            </a:r>
            <a:endParaRPr lang="en-US" sz="3600" dirty="0" smtClean="0">
              <a:latin typeface="Times" charset="0"/>
            </a:endParaRPr>
          </a:p>
          <a:p>
            <a:pPr>
              <a:lnSpc>
                <a:spcPct val="90000"/>
              </a:lnSpc>
              <a:defRPr/>
            </a:pPr>
            <a:endParaRPr lang="en-US" sz="3600" dirty="0" smtClean="0">
              <a:latin typeface="Times" charset="0"/>
            </a:endParaRPr>
          </a:p>
          <a:p>
            <a:pPr>
              <a:lnSpc>
                <a:spcPct val="90000"/>
              </a:lnSpc>
              <a:defRPr/>
            </a:pPr>
            <a:r>
              <a:rPr lang="en-US" sz="3600" dirty="0" smtClean="0">
                <a:latin typeface="Times" charset="0"/>
              </a:rPr>
              <a:t>Health </a:t>
            </a:r>
            <a:r>
              <a:rPr lang="en-US" sz="3600" dirty="0">
                <a:latin typeface="Times" charset="0"/>
              </a:rPr>
              <a:t>care practitioners shall only own and use technological equipment if it forms an integral part of their scope of  the profession and practice and on condition that the health care practitioner concerned has received appropriate training in using and managing such equipment. </a:t>
            </a:r>
          </a:p>
        </p:txBody>
      </p:sp>
      <p:pic>
        <p:nvPicPr>
          <p:cNvPr id="4098" name="Picture 2" descr="C:\Users\docsav\Desktop\personal pics\sav working\sav red X.JPG"/>
          <p:cNvPicPr>
            <a:picLocks noChangeAspect="1" noChangeArrowheads="1"/>
          </p:cNvPicPr>
          <p:nvPr/>
        </p:nvPicPr>
        <p:blipFill>
          <a:blip r:embed="rId2" cstate="print"/>
          <a:srcRect/>
          <a:stretch>
            <a:fillRect/>
          </a:stretch>
        </p:blipFill>
        <p:spPr bwMode="auto">
          <a:xfrm>
            <a:off x="6953266" y="285728"/>
            <a:ext cx="1561893" cy="117142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0232" y="-142900"/>
            <a:ext cx="5357850" cy="785818"/>
          </a:xfrm>
        </p:spPr>
        <p:txBody>
          <a:bodyPr>
            <a:normAutofit fontScale="90000"/>
          </a:bodyPr>
          <a:lstStyle/>
          <a:p>
            <a:r>
              <a:rPr lang="en-ZA" dirty="0" smtClean="0"/>
              <a:t>Rules: in favour -  HPCSA</a:t>
            </a:r>
            <a:endParaRPr lang="en-ZA" dirty="0"/>
          </a:p>
        </p:txBody>
      </p:sp>
      <p:pic>
        <p:nvPicPr>
          <p:cNvPr id="4" name="Picture 7"/>
          <p:cNvPicPr>
            <a:picLocks noChangeAspect="1" noChangeArrowheads="1"/>
          </p:cNvPicPr>
          <p:nvPr/>
        </p:nvPicPr>
        <p:blipFill>
          <a:blip r:embed="rId2" cstate="print"/>
          <a:srcRect/>
          <a:stretch>
            <a:fillRect/>
          </a:stretch>
        </p:blipFill>
        <p:spPr bwMode="auto">
          <a:xfrm>
            <a:off x="214282" y="571480"/>
            <a:ext cx="7143800" cy="2571768"/>
          </a:xfrm>
          <a:prstGeom prst="rect">
            <a:avLst/>
          </a:prstGeom>
          <a:noFill/>
          <a:ln w="9525">
            <a:noFill/>
            <a:miter lim="800000"/>
            <a:headEnd/>
            <a:tailEnd/>
          </a:ln>
        </p:spPr>
      </p:pic>
      <p:pic>
        <p:nvPicPr>
          <p:cNvPr id="5" name="Picture 8"/>
          <p:cNvPicPr>
            <a:picLocks noChangeAspect="1" noChangeArrowheads="1"/>
          </p:cNvPicPr>
          <p:nvPr/>
        </p:nvPicPr>
        <p:blipFill>
          <a:blip r:embed="rId3" cstate="print"/>
          <a:srcRect/>
          <a:stretch>
            <a:fillRect/>
          </a:stretch>
        </p:blipFill>
        <p:spPr bwMode="auto">
          <a:xfrm>
            <a:off x="214282" y="3143248"/>
            <a:ext cx="7143800" cy="3571876"/>
          </a:xfrm>
          <a:prstGeom prst="rect">
            <a:avLst/>
          </a:prstGeom>
          <a:noFill/>
          <a:ln w="9525">
            <a:noFill/>
            <a:miter lim="800000"/>
            <a:headEnd/>
            <a:tailEnd/>
          </a:ln>
        </p:spPr>
      </p:pic>
      <p:pic>
        <p:nvPicPr>
          <p:cNvPr id="5122" name="Picture 2" descr="C:\Users\docsav\Desktop\pediatrician-and-baby.jpg"/>
          <p:cNvPicPr>
            <a:picLocks noChangeAspect="1" noChangeArrowheads="1"/>
          </p:cNvPicPr>
          <p:nvPr/>
        </p:nvPicPr>
        <p:blipFill>
          <a:blip r:embed="rId4" cstate="print"/>
          <a:srcRect/>
          <a:stretch>
            <a:fillRect/>
          </a:stretch>
        </p:blipFill>
        <p:spPr bwMode="auto">
          <a:xfrm>
            <a:off x="7715272" y="285728"/>
            <a:ext cx="1162753" cy="77152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829444" cy="1143000"/>
          </a:xfrm>
        </p:spPr>
        <p:txBody>
          <a:bodyPr/>
          <a:lstStyle/>
          <a:p>
            <a:r>
              <a:rPr lang="en-ZA" dirty="0" smtClean="0"/>
              <a:t>Opinion: In favour - AMA</a:t>
            </a:r>
            <a:endParaRPr lang="en-ZA" dirty="0"/>
          </a:p>
        </p:txBody>
      </p:sp>
      <p:sp>
        <p:nvSpPr>
          <p:cNvPr id="3" name="Content Placeholder 2"/>
          <p:cNvSpPr>
            <a:spLocks noGrp="1"/>
          </p:cNvSpPr>
          <p:nvPr>
            <p:ph idx="1"/>
          </p:nvPr>
        </p:nvSpPr>
        <p:spPr/>
        <p:txBody>
          <a:bodyPr>
            <a:normAutofit fontScale="92500" lnSpcReduction="10000"/>
          </a:bodyPr>
          <a:lstStyle/>
          <a:p>
            <a:r>
              <a:rPr lang="en-US" dirty="0" smtClean="0"/>
              <a:t>There is value to having imaging interpretations performed by a physician who has a full knowledge of his/her patient's medical history</a:t>
            </a:r>
            <a:r>
              <a:rPr lang="en-US" dirty="0" smtClean="0"/>
              <a:t>...</a:t>
            </a:r>
            <a:endParaRPr lang="en-US" smtClean="0"/>
          </a:p>
          <a:p>
            <a:r>
              <a:rPr lang="en-US" smtClean="0"/>
              <a:t>Additional </a:t>
            </a:r>
            <a:r>
              <a:rPr lang="en-US" dirty="0" smtClean="0"/>
              <a:t>restrictions on physician ownership and referral of imaging services will force patients to go elsewhere for diagnostic testing and will disrupt the important continuity of care.</a:t>
            </a:r>
          </a:p>
          <a:p>
            <a:pPr>
              <a:defRPr/>
            </a:pPr>
            <a:r>
              <a:rPr lang="en-US" dirty="0"/>
              <a:t>AMA issued a resolution advocating protection of current self-referral rules that allow in-office imaging by a doctor for his or her patients.</a:t>
            </a:r>
          </a:p>
          <a:p>
            <a:endParaRPr lang="en-ZA" dirty="0"/>
          </a:p>
        </p:txBody>
      </p:sp>
      <p:pic>
        <p:nvPicPr>
          <p:cNvPr id="5" name="Picture 2" descr="C:\Users\docsav\Desktop\pediatrician-and-baby.jpg"/>
          <p:cNvPicPr>
            <a:picLocks noChangeAspect="1" noChangeArrowheads="1"/>
          </p:cNvPicPr>
          <p:nvPr/>
        </p:nvPicPr>
        <p:blipFill>
          <a:blip r:embed="rId2" cstate="print"/>
          <a:srcRect/>
          <a:stretch>
            <a:fillRect/>
          </a:stretch>
        </p:blipFill>
        <p:spPr bwMode="auto">
          <a:xfrm>
            <a:off x="7143768" y="571480"/>
            <a:ext cx="1162753" cy="77152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6186502" cy="1143000"/>
          </a:xfrm>
        </p:spPr>
        <p:txBody>
          <a:bodyPr/>
          <a:lstStyle/>
          <a:p>
            <a:r>
              <a:rPr lang="en-ZA" dirty="0" smtClean="0"/>
              <a:t>Facts: against</a:t>
            </a:r>
            <a:endParaRPr lang="en-ZA" dirty="0"/>
          </a:p>
        </p:txBody>
      </p:sp>
      <p:sp>
        <p:nvSpPr>
          <p:cNvPr id="7" name="Content Placeholder 6"/>
          <p:cNvSpPr>
            <a:spLocks noGrp="1"/>
          </p:cNvSpPr>
          <p:nvPr>
            <p:ph sz="half" idx="1"/>
          </p:nvPr>
        </p:nvSpPr>
        <p:spPr/>
        <p:txBody>
          <a:bodyPr>
            <a:normAutofit/>
          </a:bodyPr>
          <a:lstStyle/>
          <a:p>
            <a:pPr>
              <a:lnSpc>
                <a:spcPct val="90000"/>
              </a:lnSpc>
              <a:buNone/>
              <a:defRPr/>
            </a:pPr>
            <a:r>
              <a:rPr lang="en-GB" dirty="0" smtClean="0"/>
              <a:t>	Specialists </a:t>
            </a:r>
            <a:r>
              <a:rPr lang="en-GB" dirty="0"/>
              <a:t>who had in-office imaging capabilities performed an average </a:t>
            </a:r>
          </a:p>
          <a:p>
            <a:pPr>
              <a:lnSpc>
                <a:spcPct val="90000"/>
              </a:lnSpc>
              <a:buFont typeface="Wingdings" pitchFamily="2" charset="2"/>
              <a:buChar char="Ø"/>
              <a:defRPr/>
            </a:pPr>
            <a:r>
              <a:rPr lang="en-GB" sz="2000" dirty="0"/>
              <a:t>4-5X </a:t>
            </a:r>
            <a:r>
              <a:rPr lang="en-GB" sz="2000" dirty="0" err="1"/>
              <a:t>sonography</a:t>
            </a:r>
            <a:r>
              <a:rPr lang="en-GB" sz="2000" dirty="0"/>
              <a:t>, </a:t>
            </a:r>
            <a:r>
              <a:rPr lang="en-GB" sz="2000" dirty="0" err="1"/>
              <a:t>echocardiograpy</a:t>
            </a:r>
            <a:r>
              <a:rPr lang="en-GB" sz="2000" dirty="0"/>
              <a:t> and NM</a:t>
            </a:r>
          </a:p>
          <a:p>
            <a:pPr>
              <a:lnSpc>
                <a:spcPct val="90000"/>
              </a:lnSpc>
              <a:buFont typeface="Wingdings" pitchFamily="2" charset="2"/>
              <a:buChar char="Ø"/>
              <a:defRPr/>
            </a:pPr>
            <a:r>
              <a:rPr lang="en-GB" sz="2000" dirty="0"/>
              <a:t>3X MR imaging; </a:t>
            </a:r>
          </a:p>
          <a:p>
            <a:pPr>
              <a:lnSpc>
                <a:spcPct val="90000"/>
              </a:lnSpc>
              <a:buFont typeface="Wingdings" pitchFamily="2" charset="2"/>
              <a:buChar char="Ø"/>
              <a:defRPr/>
            </a:pPr>
            <a:r>
              <a:rPr lang="en-GB" sz="2000" dirty="0"/>
              <a:t>2X radiography and </a:t>
            </a:r>
            <a:r>
              <a:rPr lang="en-GB" sz="2000" dirty="0" smtClean="0"/>
              <a:t>CT </a:t>
            </a:r>
            <a:endParaRPr lang="en-GB" sz="2000" dirty="0"/>
          </a:p>
          <a:p>
            <a:pPr>
              <a:lnSpc>
                <a:spcPct val="90000"/>
              </a:lnSpc>
              <a:buNone/>
              <a:defRPr/>
            </a:pPr>
            <a:r>
              <a:rPr lang="en-GB" sz="2400" dirty="0" smtClean="0"/>
              <a:t>	</a:t>
            </a:r>
            <a:r>
              <a:rPr lang="en-GB" sz="1500" dirty="0" smtClean="0"/>
              <a:t>[Florida </a:t>
            </a:r>
            <a:r>
              <a:rPr lang="en-GB" sz="1500" dirty="0"/>
              <a:t>State University for the Florida Heath Care Cost Containment Board (1990</a:t>
            </a:r>
            <a:r>
              <a:rPr lang="en-GB" sz="1500" dirty="0" smtClean="0"/>
              <a:t>)]</a:t>
            </a:r>
          </a:p>
          <a:p>
            <a:pPr>
              <a:lnSpc>
                <a:spcPct val="90000"/>
              </a:lnSpc>
              <a:buNone/>
              <a:defRPr/>
            </a:pPr>
            <a:endParaRPr lang="en-ZA" sz="1500" dirty="0"/>
          </a:p>
        </p:txBody>
      </p:sp>
      <p:sp>
        <p:nvSpPr>
          <p:cNvPr id="8" name="Content Placeholder 7"/>
          <p:cNvSpPr>
            <a:spLocks noGrp="1"/>
          </p:cNvSpPr>
          <p:nvPr>
            <p:ph sz="half" idx="2"/>
          </p:nvPr>
        </p:nvSpPr>
        <p:spPr/>
        <p:txBody>
          <a:bodyPr>
            <a:normAutofit/>
          </a:bodyPr>
          <a:lstStyle/>
          <a:p>
            <a:r>
              <a:rPr lang="en-GB" dirty="0" err="1" smtClean="0"/>
              <a:t>Nonradiologists</a:t>
            </a:r>
            <a:r>
              <a:rPr lang="en-GB" dirty="0" smtClean="0"/>
              <a:t> performing their own imaging are at least 1.7-7.7 times as likely to order imaging as non—self-referring physicians </a:t>
            </a:r>
          </a:p>
          <a:p>
            <a:pPr>
              <a:buNone/>
            </a:pPr>
            <a:r>
              <a:rPr lang="en-GB" sz="1600" b="1" dirty="0" smtClean="0"/>
              <a:t>	[Physician </a:t>
            </a:r>
            <a:r>
              <a:rPr lang="en-GB" sz="1600" b="1" dirty="0"/>
              <a:t>Self-Referral for Diagnostic Imaging: Review of the Empiric Literature (</a:t>
            </a:r>
            <a:r>
              <a:rPr lang="en-GB" sz="1600" b="1" dirty="0" smtClean="0"/>
              <a:t>2002) Brian E. </a:t>
            </a:r>
            <a:r>
              <a:rPr lang="en-GB" sz="1600" b="1" dirty="0" err="1" smtClean="0"/>
              <a:t>Kouri</a:t>
            </a:r>
            <a:r>
              <a:rPr lang="en-GB" sz="1600" b="1" dirty="0" smtClean="0"/>
              <a:t>, R. Gregory Parsons and Hillel R. Alpert]</a:t>
            </a:r>
            <a:r>
              <a:rPr lang="en-GB" sz="1600" dirty="0" smtClean="0"/>
              <a:t> </a:t>
            </a:r>
            <a:endParaRPr lang="en-ZA" sz="1600" dirty="0"/>
          </a:p>
        </p:txBody>
      </p:sp>
      <p:pic>
        <p:nvPicPr>
          <p:cNvPr id="9" name="Picture 2" descr="C:\Users\docsav\Desktop\personal pics\sav working\sav red X.JPG"/>
          <p:cNvPicPr>
            <a:picLocks noChangeAspect="1" noChangeArrowheads="1"/>
          </p:cNvPicPr>
          <p:nvPr/>
        </p:nvPicPr>
        <p:blipFill>
          <a:blip r:embed="rId2" cstate="print"/>
          <a:srcRect/>
          <a:stretch>
            <a:fillRect/>
          </a:stretch>
        </p:blipFill>
        <p:spPr bwMode="auto">
          <a:xfrm>
            <a:off x="6286512" y="357166"/>
            <a:ext cx="1561893" cy="117142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186502" cy="1143000"/>
          </a:xfrm>
        </p:spPr>
        <p:txBody>
          <a:bodyPr/>
          <a:lstStyle/>
          <a:p>
            <a:r>
              <a:rPr lang="en-ZA" dirty="0" smtClean="0"/>
              <a:t>Facts: against</a:t>
            </a:r>
            <a:endParaRPr lang="en-ZA" dirty="0"/>
          </a:p>
        </p:txBody>
      </p:sp>
      <p:sp>
        <p:nvSpPr>
          <p:cNvPr id="5" name="Text Placeholder 4"/>
          <p:cNvSpPr>
            <a:spLocks noGrp="1"/>
          </p:cNvSpPr>
          <p:nvPr>
            <p:ph type="body" idx="1"/>
          </p:nvPr>
        </p:nvSpPr>
        <p:spPr/>
        <p:txBody>
          <a:bodyPr/>
          <a:lstStyle/>
          <a:p>
            <a:pPr algn="ctr"/>
            <a:r>
              <a:rPr lang="en-ZA" dirty="0" smtClean="0"/>
              <a:t>Usage</a:t>
            </a:r>
            <a:endParaRPr lang="en-ZA" dirty="0"/>
          </a:p>
        </p:txBody>
      </p:sp>
      <p:sp>
        <p:nvSpPr>
          <p:cNvPr id="3" name="Content Placeholder 2"/>
          <p:cNvSpPr>
            <a:spLocks noGrp="1"/>
          </p:cNvSpPr>
          <p:nvPr>
            <p:ph sz="half" idx="2"/>
          </p:nvPr>
        </p:nvSpPr>
        <p:spPr/>
        <p:txBody>
          <a:bodyPr>
            <a:normAutofit fontScale="85000" lnSpcReduction="20000"/>
          </a:bodyPr>
          <a:lstStyle/>
          <a:p>
            <a:pPr>
              <a:lnSpc>
                <a:spcPct val="90000"/>
              </a:lnSpc>
              <a:buNone/>
              <a:defRPr/>
            </a:pPr>
            <a:r>
              <a:rPr lang="en-GB" dirty="0"/>
              <a:t>For MRI of spinal </a:t>
            </a:r>
            <a:r>
              <a:rPr lang="en-GB" dirty="0" smtClean="0"/>
              <a:t>trauma: </a:t>
            </a:r>
            <a:endParaRPr lang="en-GB" dirty="0"/>
          </a:p>
          <a:p>
            <a:pPr>
              <a:lnSpc>
                <a:spcPct val="90000"/>
              </a:lnSpc>
              <a:buFont typeface="Wingdings" pitchFamily="2" charset="2"/>
              <a:buChar char="Ø"/>
              <a:defRPr/>
            </a:pPr>
            <a:r>
              <a:rPr lang="en-GB" dirty="0"/>
              <a:t>37% a </a:t>
            </a:r>
            <a:r>
              <a:rPr lang="en-GB" dirty="0" smtClean="0"/>
              <a:t>self-referred</a:t>
            </a:r>
            <a:endParaRPr lang="en-GB" dirty="0"/>
          </a:p>
          <a:p>
            <a:pPr>
              <a:lnSpc>
                <a:spcPct val="90000"/>
              </a:lnSpc>
              <a:buFont typeface="Wingdings" pitchFamily="2" charset="2"/>
              <a:buChar char="Ø"/>
              <a:defRPr/>
            </a:pPr>
            <a:r>
              <a:rPr lang="en-GB" dirty="0"/>
              <a:t>22% in </a:t>
            </a:r>
            <a:r>
              <a:rPr lang="en-GB" dirty="0" smtClean="0"/>
              <a:t>non-self-referred</a:t>
            </a:r>
            <a:endParaRPr lang="en-GB" dirty="0"/>
          </a:p>
          <a:p>
            <a:pPr>
              <a:lnSpc>
                <a:spcPct val="90000"/>
              </a:lnSpc>
              <a:buFont typeface="Wingdings" pitchFamily="2" charset="2"/>
              <a:buChar char="Ø"/>
              <a:defRPr/>
            </a:pPr>
            <a:endParaRPr lang="en-GB" dirty="0"/>
          </a:p>
          <a:p>
            <a:pPr>
              <a:lnSpc>
                <a:spcPct val="90000"/>
              </a:lnSpc>
              <a:buNone/>
              <a:defRPr/>
            </a:pPr>
            <a:r>
              <a:rPr lang="en-GB" dirty="0"/>
              <a:t>For standard imaging of the knee and lower </a:t>
            </a:r>
            <a:r>
              <a:rPr lang="en-GB" dirty="0" smtClean="0"/>
              <a:t>leg:</a:t>
            </a:r>
            <a:endParaRPr lang="en-GB" dirty="0"/>
          </a:p>
          <a:p>
            <a:pPr>
              <a:lnSpc>
                <a:spcPct val="90000"/>
              </a:lnSpc>
              <a:buFont typeface="Wingdings" pitchFamily="2" charset="2"/>
              <a:buChar char="Ø"/>
              <a:defRPr/>
            </a:pPr>
            <a:r>
              <a:rPr lang="en-GB" dirty="0"/>
              <a:t>58% self-referrers</a:t>
            </a:r>
          </a:p>
          <a:p>
            <a:pPr>
              <a:lnSpc>
                <a:spcPct val="90000"/>
              </a:lnSpc>
              <a:buFont typeface="Wingdings" pitchFamily="2" charset="2"/>
              <a:buChar char="Ø"/>
              <a:defRPr/>
            </a:pPr>
            <a:r>
              <a:rPr lang="en-GB" dirty="0"/>
              <a:t>35% non-self-referrers </a:t>
            </a:r>
          </a:p>
          <a:p>
            <a:pPr>
              <a:lnSpc>
                <a:spcPct val="90000"/>
              </a:lnSpc>
              <a:buNone/>
              <a:defRPr/>
            </a:pPr>
            <a:endParaRPr lang="en-GB" dirty="0"/>
          </a:p>
          <a:p>
            <a:pPr>
              <a:lnSpc>
                <a:spcPct val="90000"/>
              </a:lnSpc>
              <a:buNone/>
              <a:defRPr/>
            </a:pPr>
            <a:r>
              <a:rPr lang="en-GB" dirty="0" smtClean="0"/>
              <a:t>Self-referral </a:t>
            </a:r>
            <a:r>
              <a:rPr lang="en-GB" dirty="0"/>
              <a:t>inevitably leads to high utilization </a:t>
            </a:r>
            <a:endParaRPr lang="en-GB" dirty="0" smtClean="0"/>
          </a:p>
          <a:p>
            <a:pPr>
              <a:lnSpc>
                <a:spcPct val="90000"/>
              </a:lnSpc>
              <a:buNone/>
              <a:defRPr/>
            </a:pPr>
            <a:r>
              <a:rPr lang="en-ZA" sz="1900" dirty="0" smtClean="0"/>
              <a:t>[Medicare </a:t>
            </a:r>
            <a:r>
              <a:rPr lang="en-ZA" sz="1900" dirty="0"/>
              <a:t>Payment Advisory Commission</a:t>
            </a:r>
            <a:br>
              <a:rPr lang="en-ZA" sz="1900" dirty="0"/>
            </a:br>
            <a:r>
              <a:rPr lang="en-ZA" sz="1900" dirty="0"/>
              <a:t> </a:t>
            </a:r>
            <a:r>
              <a:rPr lang="en-GB" sz="1900" dirty="0"/>
              <a:t>James Brice, June 19, 2009 Diagnostic </a:t>
            </a:r>
            <a:r>
              <a:rPr lang="en-GB" sz="1900" dirty="0" smtClean="0"/>
              <a:t>Imaging] </a:t>
            </a:r>
            <a:r>
              <a:rPr lang="en-GB" sz="1900" dirty="0"/>
              <a:t/>
            </a:r>
            <a:br>
              <a:rPr lang="en-GB" sz="1900" dirty="0"/>
            </a:br>
            <a:endParaRPr lang="en-ZA" sz="1900" dirty="0"/>
          </a:p>
        </p:txBody>
      </p:sp>
      <p:sp>
        <p:nvSpPr>
          <p:cNvPr id="6" name="Text Placeholder 5"/>
          <p:cNvSpPr>
            <a:spLocks noGrp="1"/>
          </p:cNvSpPr>
          <p:nvPr>
            <p:ph type="body" sz="quarter" idx="3"/>
          </p:nvPr>
        </p:nvSpPr>
        <p:spPr/>
        <p:txBody>
          <a:bodyPr/>
          <a:lstStyle/>
          <a:p>
            <a:pPr algn="ctr"/>
            <a:r>
              <a:rPr lang="en-ZA" dirty="0" smtClean="0"/>
              <a:t>Expense </a:t>
            </a:r>
            <a:endParaRPr lang="en-ZA" dirty="0"/>
          </a:p>
        </p:txBody>
      </p:sp>
      <p:sp>
        <p:nvSpPr>
          <p:cNvPr id="4" name="Content Placeholder 3"/>
          <p:cNvSpPr>
            <a:spLocks noGrp="1"/>
          </p:cNvSpPr>
          <p:nvPr>
            <p:ph sz="quarter" idx="4"/>
          </p:nvPr>
        </p:nvSpPr>
        <p:spPr/>
        <p:txBody>
          <a:bodyPr>
            <a:normAutofit fontScale="92500" lnSpcReduction="20000"/>
          </a:bodyPr>
          <a:lstStyle/>
          <a:p>
            <a:pPr>
              <a:lnSpc>
                <a:spcPct val="90000"/>
              </a:lnSpc>
              <a:buNone/>
              <a:defRPr/>
            </a:pPr>
            <a:r>
              <a:rPr lang="en-GB" dirty="0" smtClean="0"/>
              <a:t>	Imaging </a:t>
            </a:r>
            <a:r>
              <a:rPr lang="en-GB" dirty="0"/>
              <a:t>performed in an in-office environment is more expensive than services provided elsewhere.</a:t>
            </a:r>
          </a:p>
          <a:p>
            <a:pPr>
              <a:lnSpc>
                <a:spcPct val="90000"/>
              </a:lnSpc>
              <a:buNone/>
              <a:defRPr/>
            </a:pPr>
            <a:endParaRPr lang="en-GB" dirty="0"/>
          </a:p>
          <a:p>
            <a:pPr>
              <a:lnSpc>
                <a:spcPct val="90000"/>
              </a:lnSpc>
              <a:buNone/>
              <a:defRPr/>
            </a:pPr>
            <a:r>
              <a:rPr lang="en-GB" dirty="0"/>
              <a:t>	Physicians who have a financial interest in medical imaging equipment are more likely to refer patients to use it</a:t>
            </a:r>
          </a:p>
          <a:p>
            <a:pPr>
              <a:lnSpc>
                <a:spcPct val="90000"/>
              </a:lnSpc>
              <a:buNone/>
              <a:defRPr/>
            </a:pPr>
            <a:endParaRPr lang="en-GB" dirty="0"/>
          </a:p>
          <a:p>
            <a:pPr>
              <a:lnSpc>
                <a:spcPct val="90000"/>
              </a:lnSpc>
              <a:buNone/>
              <a:defRPr/>
            </a:pPr>
            <a:r>
              <a:rPr lang="en-GB" dirty="0"/>
              <a:t>	They incur higher costs generally than physicians who do not have similar financial incentives.</a:t>
            </a:r>
            <a:endParaRPr lang="en-ZA" dirty="0"/>
          </a:p>
        </p:txBody>
      </p:sp>
      <p:pic>
        <p:nvPicPr>
          <p:cNvPr id="7" name="Picture 2" descr="C:\Users\docsav\Desktop\personal pics\sav working\sav red X.JPG"/>
          <p:cNvPicPr>
            <a:picLocks noChangeAspect="1" noChangeArrowheads="1"/>
          </p:cNvPicPr>
          <p:nvPr/>
        </p:nvPicPr>
        <p:blipFill>
          <a:blip r:embed="rId2" cstate="print"/>
          <a:srcRect/>
          <a:stretch>
            <a:fillRect/>
          </a:stretch>
        </p:blipFill>
        <p:spPr bwMode="auto">
          <a:xfrm>
            <a:off x="6572264" y="214290"/>
            <a:ext cx="1561893" cy="117142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900750" cy="1143000"/>
          </a:xfrm>
        </p:spPr>
        <p:txBody>
          <a:bodyPr/>
          <a:lstStyle/>
          <a:p>
            <a:r>
              <a:rPr lang="en-ZA" dirty="0" smtClean="0"/>
              <a:t>Facts: against</a:t>
            </a:r>
            <a:endParaRPr lang="en-ZA" dirty="0"/>
          </a:p>
        </p:txBody>
      </p:sp>
      <p:sp>
        <p:nvSpPr>
          <p:cNvPr id="5" name="Text Placeholder 4"/>
          <p:cNvSpPr>
            <a:spLocks noGrp="1"/>
          </p:cNvSpPr>
          <p:nvPr>
            <p:ph type="body" idx="1"/>
          </p:nvPr>
        </p:nvSpPr>
        <p:spPr/>
        <p:txBody>
          <a:bodyPr/>
          <a:lstStyle/>
          <a:p>
            <a:pPr algn="ctr"/>
            <a:r>
              <a:rPr lang="en-ZA" dirty="0" smtClean="0"/>
              <a:t>Radiation</a:t>
            </a:r>
            <a:endParaRPr lang="en-ZA" dirty="0"/>
          </a:p>
        </p:txBody>
      </p:sp>
      <p:sp>
        <p:nvSpPr>
          <p:cNvPr id="3" name="Content Placeholder 2"/>
          <p:cNvSpPr>
            <a:spLocks noGrp="1"/>
          </p:cNvSpPr>
          <p:nvPr>
            <p:ph sz="half" idx="2"/>
          </p:nvPr>
        </p:nvSpPr>
        <p:spPr/>
        <p:txBody>
          <a:bodyPr>
            <a:normAutofit fontScale="70000" lnSpcReduction="20000"/>
          </a:bodyPr>
          <a:lstStyle/>
          <a:p>
            <a:pPr>
              <a:lnSpc>
                <a:spcPct val="90000"/>
              </a:lnSpc>
              <a:buNone/>
              <a:defRPr/>
            </a:pPr>
            <a:r>
              <a:rPr lang="en-ZA" dirty="0" smtClean="0"/>
              <a:t>	</a:t>
            </a:r>
            <a:r>
              <a:rPr lang="en-ZA" sz="3100" dirty="0" smtClean="0"/>
              <a:t>Self </a:t>
            </a:r>
            <a:r>
              <a:rPr lang="en-ZA" sz="3100" dirty="0"/>
              <a:t>referral was a primary </a:t>
            </a:r>
            <a:r>
              <a:rPr lang="en-GB" sz="3100" dirty="0"/>
              <a:t>driver of the radiation exposure </a:t>
            </a:r>
            <a:r>
              <a:rPr lang="en-GB" sz="3100" dirty="0" smtClean="0"/>
              <a:t>increase. </a:t>
            </a:r>
          </a:p>
          <a:p>
            <a:pPr>
              <a:lnSpc>
                <a:spcPct val="90000"/>
              </a:lnSpc>
              <a:buNone/>
              <a:defRPr/>
            </a:pPr>
            <a:r>
              <a:rPr lang="en-GB" dirty="0" smtClean="0"/>
              <a:t>	[</a:t>
            </a:r>
            <a:r>
              <a:rPr lang="en-GB" sz="1600" dirty="0" smtClean="0"/>
              <a:t>International </a:t>
            </a:r>
            <a:r>
              <a:rPr lang="en-GB" sz="1600" dirty="0"/>
              <a:t>Congress of Radiology in June </a:t>
            </a:r>
            <a:r>
              <a:rPr lang="en-GB" sz="1600" dirty="0" smtClean="0"/>
              <a:t>2008. NCRP </a:t>
            </a:r>
            <a:r>
              <a:rPr lang="en-GB" sz="1600" dirty="0"/>
              <a:t>executive director David A. </a:t>
            </a:r>
            <a:r>
              <a:rPr lang="en-GB" sz="1600" dirty="0" err="1" smtClean="0"/>
              <a:t>Schauer</a:t>
            </a:r>
            <a:r>
              <a:rPr lang="en-GB" sz="1600" dirty="0" smtClean="0"/>
              <a:t>]</a:t>
            </a:r>
          </a:p>
          <a:p>
            <a:pPr>
              <a:lnSpc>
                <a:spcPct val="90000"/>
              </a:lnSpc>
              <a:buNone/>
              <a:defRPr/>
            </a:pPr>
            <a:endParaRPr lang="en-GB" sz="1300" dirty="0"/>
          </a:p>
          <a:p>
            <a:pPr>
              <a:lnSpc>
                <a:spcPct val="90000"/>
              </a:lnSpc>
              <a:buNone/>
              <a:defRPr/>
            </a:pPr>
            <a:r>
              <a:rPr lang="en-GB" sz="3100" dirty="0" smtClean="0"/>
              <a:t>	Physician </a:t>
            </a:r>
            <a:r>
              <a:rPr lang="en-GB" sz="3100" dirty="0"/>
              <a:t>self-referral and the growing use of </a:t>
            </a:r>
            <a:r>
              <a:rPr lang="en-GB" sz="3100" dirty="0" err="1"/>
              <a:t>multislice</a:t>
            </a:r>
            <a:r>
              <a:rPr lang="en-GB" sz="3100" dirty="0"/>
              <a:t> CT and nuclear imaging have been blamed for a sevenfold increase in the exposure of U.S. residents to ionizing radiation from medical imaging in the 20 years ending in 2006.</a:t>
            </a:r>
          </a:p>
          <a:p>
            <a:pPr>
              <a:lnSpc>
                <a:spcPct val="90000"/>
              </a:lnSpc>
              <a:defRPr/>
            </a:pPr>
            <a:endParaRPr lang="en-GB" sz="3100" dirty="0"/>
          </a:p>
        </p:txBody>
      </p:sp>
      <p:sp>
        <p:nvSpPr>
          <p:cNvPr id="6" name="Text Placeholder 5"/>
          <p:cNvSpPr>
            <a:spLocks noGrp="1"/>
          </p:cNvSpPr>
          <p:nvPr>
            <p:ph type="body" sz="quarter" idx="3"/>
          </p:nvPr>
        </p:nvSpPr>
        <p:spPr/>
        <p:txBody>
          <a:bodyPr/>
          <a:lstStyle/>
          <a:p>
            <a:pPr algn="ctr"/>
            <a:r>
              <a:rPr lang="en-ZA" dirty="0" smtClean="0"/>
              <a:t>Growth </a:t>
            </a:r>
            <a:endParaRPr lang="en-ZA" dirty="0"/>
          </a:p>
        </p:txBody>
      </p:sp>
      <p:sp>
        <p:nvSpPr>
          <p:cNvPr id="4" name="Content Placeholder 3"/>
          <p:cNvSpPr>
            <a:spLocks noGrp="1"/>
          </p:cNvSpPr>
          <p:nvPr>
            <p:ph sz="quarter" idx="4"/>
          </p:nvPr>
        </p:nvSpPr>
        <p:spPr/>
        <p:txBody>
          <a:bodyPr>
            <a:normAutofit fontScale="92500" lnSpcReduction="20000"/>
          </a:bodyPr>
          <a:lstStyle/>
          <a:p>
            <a:pPr>
              <a:lnSpc>
                <a:spcPct val="90000"/>
              </a:lnSpc>
              <a:buNone/>
              <a:defRPr/>
            </a:pPr>
            <a:r>
              <a:rPr lang="en-GB" dirty="0" smtClean="0"/>
              <a:t>	Peer </a:t>
            </a:r>
            <a:r>
              <a:rPr lang="en-GB" dirty="0"/>
              <a:t>reviewed medical studies noted that in-office self-referred CT, MRI, and nuclear medicine exams charged to Medicare from 1998 through 2005 grew at three times the rate of the same exams performed in hospitals and independent diagnostic testing facilities. </a:t>
            </a:r>
          </a:p>
          <a:p>
            <a:pPr>
              <a:lnSpc>
                <a:spcPct val="90000"/>
              </a:lnSpc>
              <a:buNone/>
              <a:defRPr/>
            </a:pPr>
            <a:r>
              <a:rPr lang="en-GB" sz="1800" dirty="0" smtClean="0"/>
              <a:t>	[2008 </a:t>
            </a:r>
            <a:r>
              <a:rPr lang="en-GB" sz="1800" dirty="0"/>
              <a:t>Government Accountability Office report ]</a:t>
            </a:r>
          </a:p>
          <a:p>
            <a:pPr>
              <a:lnSpc>
                <a:spcPct val="90000"/>
              </a:lnSpc>
              <a:buNone/>
              <a:defRPr/>
            </a:pPr>
            <a:r>
              <a:rPr lang="en-GB" dirty="0"/>
              <a:t>	Nearly half of these exams might have been unnecessary. </a:t>
            </a:r>
          </a:p>
          <a:p>
            <a:pPr>
              <a:lnSpc>
                <a:spcPct val="90000"/>
              </a:lnSpc>
              <a:buNone/>
              <a:defRPr/>
            </a:pPr>
            <a:r>
              <a:rPr lang="en-GB" sz="1600" dirty="0" smtClean="0"/>
              <a:t>	[Blue </a:t>
            </a:r>
            <a:r>
              <a:rPr lang="en-GB" sz="1600" dirty="0"/>
              <a:t>Cross Blue Shield </a:t>
            </a:r>
            <a:r>
              <a:rPr lang="en-GB" sz="1600" dirty="0" smtClean="0"/>
              <a:t>organization]</a:t>
            </a:r>
            <a:endParaRPr lang="en-ZA" sz="1600" dirty="0"/>
          </a:p>
        </p:txBody>
      </p:sp>
      <p:pic>
        <p:nvPicPr>
          <p:cNvPr id="7" name="Picture 2" descr="C:\Users\docsav\Desktop\personal pics\sav working\sav red X.JPG"/>
          <p:cNvPicPr>
            <a:picLocks noChangeAspect="1" noChangeArrowheads="1"/>
          </p:cNvPicPr>
          <p:nvPr/>
        </p:nvPicPr>
        <p:blipFill>
          <a:blip r:embed="rId2" cstate="print"/>
          <a:srcRect/>
          <a:stretch>
            <a:fillRect/>
          </a:stretch>
        </p:blipFill>
        <p:spPr bwMode="auto">
          <a:xfrm>
            <a:off x="6786578" y="285728"/>
            <a:ext cx="1561893" cy="117142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212</TotalTime>
  <Words>526</Words>
  <Application>Microsoft Office PowerPoint</Application>
  <PresentationFormat>On-screen Show (4:3)</PresentationFormat>
  <Paragraphs>84</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Imaging for the critically ill child   Those in favour of Paediatricians doing it Those against this practice    </vt:lpstr>
      <vt:lpstr>Two hats:</vt:lpstr>
      <vt:lpstr>What is it you want to do?</vt:lpstr>
      <vt:lpstr>Rules: against HPCSA </vt:lpstr>
      <vt:lpstr>Rules: in favour -  HPCSA</vt:lpstr>
      <vt:lpstr>Opinion: In favour - AMA</vt:lpstr>
      <vt:lpstr>Facts: against</vt:lpstr>
      <vt:lpstr>Facts: against</vt:lpstr>
      <vt:lpstr>Facts: against</vt:lpstr>
      <vt:lpstr>Position: against Radiological Society of South Africa</vt:lpstr>
      <vt:lpstr>Reality: against</vt:lpstr>
      <vt:lpstr>Reality: in favour</vt:lpstr>
      <vt:lpstr>Precedent: in favour</vt:lpstr>
      <vt:lpstr>Precedent: in favour</vt:lpstr>
      <vt:lpstr>Precedent: Good uses</vt:lpstr>
      <vt:lpstr>Precedent: good uses</vt:lpstr>
      <vt:lpstr>Precedent: against</vt:lpstr>
      <vt:lpstr>Quality: against</vt:lpstr>
      <vt:lpstr>Safety: against</vt:lpstr>
      <vt:lpstr>Alternatives: against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Imaging for the critically ill child – what should paediatricians be doing, and what must be left to the “expert”</dc:title>
  <dc:creator>docsav</dc:creator>
  <cp:lastModifiedBy>docsav</cp:lastModifiedBy>
  <cp:revision>34</cp:revision>
  <dcterms:created xsi:type="dcterms:W3CDTF">2010-02-10T20:33:49Z</dcterms:created>
  <dcterms:modified xsi:type="dcterms:W3CDTF">2010-02-11T18:10:30Z</dcterms:modified>
</cp:coreProperties>
</file>