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59B96-7600-4CEA-AC67-9A9F3BBFC66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CCADD-8756-41FE-9D7F-FBDCCFA33841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CCADD-8756-41FE-9D7F-FBDCCFA33841}" type="slidenum">
              <a:rPr lang="en-ZA" smtClean="0"/>
              <a:t>2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1BFFB0-373E-4DE6-83F2-C9142B114CA7}" type="datetimeFigureOut">
              <a:rPr lang="en-US" smtClean="0"/>
              <a:t>2/9/2010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42E25A-5E3B-4AF4-AAB7-B94957990D54}" type="slidenum">
              <a:rPr lang="en-ZA" smtClean="0"/>
              <a:t>‹#›</a:t>
            </a:fld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7429552" cy="1785950"/>
          </a:xfrm>
        </p:spPr>
        <p:txBody>
          <a:bodyPr/>
          <a:lstStyle/>
          <a:p>
            <a:r>
              <a:rPr lang="en-ZA" dirty="0" smtClean="0"/>
              <a:t>Treatment of ADHD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57562"/>
            <a:ext cx="6681806" cy="1928826"/>
          </a:xfrm>
        </p:spPr>
        <p:txBody>
          <a:bodyPr>
            <a:normAutofit/>
          </a:bodyPr>
          <a:lstStyle/>
          <a:p>
            <a:r>
              <a:rPr lang="en-ZA" sz="3600" dirty="0" smtClean="0"/>
              <a:t>Principles of Treatment</a:t>
            </a:r>
          </a:p>
          <a:p>
            <a:endParaRPr lang="en-Z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857364"/>
            <a:ext cx="813402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2800" dirty="0" smtClean="0"/>
              <a:t> Educate, educate, educate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Explore family’s explanatory model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Respectfully challenge misconceptions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Focus on positive coping strategies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If parents have ADHD encourage them to seek help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Emphasize collaborative teamwork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428736"/>
            <a:ext cx="6427722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2800" dirty="0" smtClean="0"/>
              <a:t> Establish target symptoms &amp; resources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Prioritize modalities to fit symptoms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Target meds to specific symptoms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Monitor multiple domains of functioning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Re-evaluate efficacy at follow-up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Is treatment working?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Any side-effects?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Dose?</a:t>
            </a:r>
          </a:p>
          <a:p>
            <a:pPr lvl="1">
              <a:buFont typeface="Arial" pitchFamily="34" charset="0"/>
              <a:buChar char="•"/>
            </a:pPr>
            <a:endParaRPr lang="en-ZA" sz="2800" dirty="0" smtClean="0"/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71546"/>
            <a:ext cx="730828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2800" dirty="0" smtClean="0"/>
              <a:t> Is there a need for additional treatment?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Parent management training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Classroom behavioural intervention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Remedial teaching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OT, Speech &amp; Language, </a:t>
            </a:r>
            <a:r>
              <a:rPr lang="en-ZA" sz="2400" dirty="0" err="1" smtClean="0"/>
              <a:t>Physio</a:t>
            </a:r>
            <a:r>
              <a:rPr lang="en-ZA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/>
              <a:t> </a:t>
            </a:r>
            <a:r>
              <a:rPr lang="en-ZA" sz="2800" dirty="0" smtClean="0"/>
              <a:t>Consider treatment of Co-morbid conditions</a:t>
            </a:r>
          </a:p>
          <a:p>
            <a:pPr lvl="1">
              <a:buFont typeface="Arial" pitchFamily="34" charset="0"/>
              <a:buChar char="•"/>
            </a:pPr>
            <a:endParaRPr lang="en-ZA" sz="2800" dirty="0" smtClean="0"/>
          </a:p>
          <a:p>
            <a:endParaRPr lang="en-ZA" sz="2800" dirty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Long term supportive contact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 flipH="1">
            <a:off x="1000100" y="642938"/>
            <a:ext cx="6143668" cy="928687"/>
          </a:xfrm>
        </p:spPr>
        <p:txBody>
          <a:bodyPr>
            <a:normAutofit/>
          </a:bodyPr>
          <a:lstStyle/>
          <a:p>
            <a:r>
              <a:rPr lang="en-ZA" sz="3600" dirty="0" smtClean="0"/>
              <a:t>Behavioural Intervention</a:t>
            </a:r>
            <a:endParaRPr lang="en-ZA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1114425" y="1714500"/>
            <a:ext cx="8029575" cy="45339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ZA" sz="2800" dirty="0" smtClean="0"/>
              <a:t> Time management</a:t>
            </a:r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Organizational skills – </a:t>
            </a:r>
            <a:r>
              <a:rPr lang="en-ZA" sz="2400" dirty="0" smtClean="0"/>
              <a:t>managing the environment</a:t>
            </a:r>
            <a:endParaRPr lang="en-ZA" sz="2800" dirty="0" smtClean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Communication skills</a:t>
            </a:r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Resilience</a:t>
            </a:r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Frequent re-</a:t>
            </a:r>
            <a:r>
              <a:rPr lang="en-ZA" sz="2800" dirty="0" err="1" smtClean="0"/>
              <a:t>inforcement</a:t>
            </a:r>
            <a:endParaRPr lang="en-ZA" sz="2800" dirty="0" smtClean="0"/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10 min rule</a:t>
            </a:r>
          </a:p>
          <a:p>
            <a:pPr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ZA" sz="2800" dirty="0" smtClean="0"/>
              <a:t>Re-focusing reminders</a:t>
            </a:r>
          </a:p>
          <a:p>
            <a:pPr>
              <a:buNone/>
            </a:pPr>
            <a:endParaRPr lang="en-ZA" sz="2800" dirty="0" smtClean="0"/>
          </a:p>
          <a:p>
            <a:pPr>
              <a:buFont typeface="Arial" pitchFamily="34" charset="0"/>
              <a:buChar char="•"/>
            </a:pPr>
            <a:endParaRPr lang="en-ZA" sz="2800" dirty="0" smtClean="0"/>
          </a:p>
          <a:p>
            <a:pPr>
              <a:buNone/>
            </a:pP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928670"/>
            <a:ext cx="5810886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200" dirty="0" smtClean="0"/>
              <a:t>Pharmacological Treatments</a:t>
            </a:r>
          </a:p>
          <a:p>
            <a:endParaRPr lang="en-ZA" sz="3200" dirty="0"/>
          </a:p>
          <a:p>
            <a:pPr>
              <a:buFont typeface="Arial" pitchFamily="34" charset="0"/>
              <a:buChar char="•"/>
            </a:pPr>
            <a:r>
              <a:rPr lang="en-ZA" sz="3200" dirty="0" smtClean="0"/>
              <a:t> </a:t>
            </a:r>
            <a:r>
              <a:rPr lang="en-ZA" sz="2800" dirty="0" smtClean="0"/>
              <a:t>Primary agents</a:t>
            </a:r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err="1" smtClean="0"/>
              <a:t>Psychostimulants</a:t>
            </a:r>
            <a:r>
              <a:rPr lang="en-ZA" sz="2400" dirty="0" smtClean="0"/>
              <a:t> i.e. Methylphenidate</a:t>
            </a:r>
          </a:p>
          <a:p>
            <a:pPr lvl="2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Effect size –   IR 0.91</a:t>
            </a:r>
          </a:p>
          <a:p>
            <a:pPr lvl="2"/>
            <a:r>
              <a:rPr lang="en-ZA" sz="2400" dirty="0" smtClean="0"/>
              <a:t>                          LA 0.95</a:t>
            </a:r>
          </a:p>
          <a:p>
            <a:pPr lvl="1">
              <a:buFont typeface="Arial" pitchFamily="34" charset="0"/>
              <a:buChar char="•"/>
            </a:pPr>
            <a:r>
              <a:rPr lang="en-ZA" sz="3200" dirty="0" smtClean="0"/>
              <a:t> </a:t>
            </a:r>
            <a:r>
              <a:rPr lang="en-ZA" sz="2400" dirty="0" err="1" smtClean="0"/>
              <a:t>Atomoxetine</a:t>
            </a:r>
            <a:endParaRPr lang="en-ZA" sz="2400" dirty="0" smtClean="0"/>
          </a:p>
          <a:p>
            <a:pPr lvl="2">
              <a:buFont typeface="Arial" pitchFamily="34" charset="0"/>
              <a:buChar char="•"/>
            </a:pPr>
            <a:r>
              <a:rPr lang="en-ZA" sz="2400" dirty="0" smtClean="0"/>
              <a:t> Effect size – 0.62</a:t>
            </a:r>
            <a:r>
              <a:rPr lang="en-ZA" sz="3200" dirty="0" smtClean="0"/>
              <a:t> </a:t>
            </a:r>
            <a:endParaRPr lang="en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928670"/>
            <a:ext cx="528580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Adjunctive agents for co-morbidity</a:t>
            </a:r>
          </a:p>
          <a:p>
            <a:endParaRPr lang="en-ZA" sz="28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Mood stabilizers</a:t>
            </a:r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SSRI’s &amp; SNRI’s</a:t>
            </a:r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</a:t>
            </a:r>
            <a:r>
              <a:rPr lang="en-ZA" sz="2400" dirty="0" err="1" smtClean="0"/>
              <a:t>Neuroleptics</a:t>
            </a:r>
            <a:endParaRPr lang="en-ZA" sz="2400" dirty="0" smtClean="0"/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</a:t>
            </a:r>
            <a:r>
              <a:rPr lang="en-ZA" sz="2400" dirty="0" err="1" smtClean="0"/>
              <a:t>Anxiolytics</a:t>
            </a:r>
            <a:endParaRPr lang="en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1214422"/>
            <a:ext cx="7762959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err="1" smtClean="0"/>
              <a:t>Psychostimulant</a:t>
            </a:r>
            <a:r>
              <a:rPr lang="en-ZA" sz="2800" dirty="0" smtClean="0"/>
              <a:t> guide</a:t>
            </a:r>
          </a:p>
          <a:p>
            <a:endParaRPr lang="en-ZA" sz="28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Explain the concept of a medication trial </a:t>
            </a:r>
          </a:p>
          <a:p>
            <a:pPr lvl="1"/>
            <a:r>
              <a:rPr lang="en-ZA" sz="2400" dirty="0"/>
              <a:t> </a:t>
            </a:r>
            <a:r>
              <a:rPr lang="en-ZA" sz="2400" dirty="0" smtClean="0"/>
              <a:t>  &amp; need to monitor response</a:t>
            </a:r>
          </a:p>
          <a:p>
            <a:pPr lvl="1"/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Discuss which form of MPH ( IR </a:t>
            </a:r>
            <a:r>
              <a:rPr lang="en-ZA" sz="2400" dirty="0" err="1" smtClean="0"/>
              <a:t>vs</a:t>
            </a:r>
            <a:r>
              <a:rPr lang="en-ZA" sz="2400" dirty="0" smtClean="0"/>
              <a:t> LA </a:t>
            </a:r>
            <a:r>
              <a:rPr lang="en-ZA" sz="2400" dirty="0" err="1" smtClean="0"/>
              <a:t>vs</a:t>
            </a:r>
            <a:r>
              <a:rPr lang="en-ZA" sz="2400" dirty="0" smtClean="0"/>
              <a:t> OROS )</a:t>
            </a:r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Start at a low dose &amp; titrate up until clinical remission</a:t>
            </a:r>
          </a:p>
          <a:p>
            <a:pPr lvl="1"/>
            <a:r>
              <a:rPr lang="en-ZA" sz="2400" dirty="0"/>
              <a:t> </a:t>
            </a:r>
            <a:r>
              <a:rPr lang="en-ZA" sz="2400" dirty="0" smtClean="0"/>
              <a:t>  or unacceptable side-effects</a:t>
            </a:r>
          </a:p>
          <a:p>
            <a:pPr lvl="1"/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smtClean="0"/>
              <a:t>If MPH ineffective or side-effects switch to another </a:t>
            </a:r>
          </a:p>
          <a:p>
            <a:pPr lvl="1"/>
            <a:r>
              <a:rPr lang="en-ZA" sz="2400" dirty="0"/>
              <a:t> </a:t>
            </a:r>
            <a:r>
              <a:rPr lang="en-ZA" sz="2400" dirty="0" smtClean="0"/>
              <a:t>  medication</a:t>
            </a:r>
            <a:endParaRPr lang="en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71546"/>
            <a:ext cx="418896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Secondary Agents</a:t>
            </a:r>
          </a:p>
          <a:p>
            <a:endParaRPr lang="en-ZA" sz="2800" dirty="0"/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err="1" smtClean="0"/>
              <a:t>Buproprion</a:t>
            </a:r>
            <a:endParaRPr lang="en-ZA" sz="2400" dirty="0" smtClean="0"/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Alpha-adrenergic agonists</a:t>
            </a:r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/>
              <a:t> </a:t>
            </a:r>
            <a:r>
              <a:rPr lang="en-ZA" sz="2400" dirty="0" err="1" smtClean="0"/>
              <a:t>Modafanil</a:t>
            </a:r>
            <a:endParaRPr lang="en-ZA" sz="2400" dirty="0" smtClean="0"/>
          </a:p>
          <a:p>
            <a:pPr lvl="1">
              <a:buFont typeface="Arial" pitchFamily="34" charset="0"/>
              <a:buChar char="•"/>
            </a:pPr>
            <a:endParaRPr lang="en-ZA" sz="2400" dirty="0"/>
          </a:p>
          <a:p>
            <a:pPr lvl="1">
              <a:buFont typeface="Arial" pitchFamily="34" charset="0"/>
              <a:buChar char="•"/>
            </a:pPr>
            <a:r>
              <a:rPr lang="en-ZA" sz="2400" dirty="0" smtClean="0"/>
              <a:t> Tri-cyclic anti-depressants</a:t>
            </a:r>
            <a:endParaRPr lang="en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258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Treatment of ADHD</vt:lpstr>
      <vt:lpstr>Slide 2</vt:lpstr>
      <vt:lpstr>Slide 3</vt:lpstr>
      <vt:lpstr>Slide 4</vt:lpstr>
      <vt:lpstr>Behavioural Intervention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ADHD</dc:title>
  <dc:creator>Lyn</dc:creator>
  <cp:lastModifiedBy>Lyn</cp:lastModifiedBy>
  <cp:revision>10</cp:revision>
  <dcterms:created xsi:type="dcterms:W3CDTF">2010-02-09T19:08:56Z</dcterms:created>
  <dcterms:modified xsi:type="dcterms:W3CDTF">2010-02-09T20:43:32Z</dcterms:modified>
</cp:coreProperties>
</file>