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39"/>
  </p:notesMasterIdLst>
  <p:sldIdLst>
    <p:sldId id="292" r:id="rId2"/>
    <p:sldId id="29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4" r:id="rId35"/>
    <p:sldId id="289" r:id="rId36"/>
    <p:sldId id="290" r:id="rId37"/>
    <p:sldId id="29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89" autoAdjust="0"/>
  </p:normalViewPr>
  <p:slideViewPr>
    <p:cSldViewPr>
      <p:cViewPr>
        <p:scale>
          <a:sx n="62" d="100"/>
          <a:sy n="62" d="100"/>
        </p:scale>
        <p:origin x="-966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78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6935A-107A-4F46-AD0F-62ADE2829737}" type="datetimeFigureOut">
              <a:rPr lang="en-US" smtClean="0"/>
              <a:pPr/>
              <a:t>2/9/2010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B9126-E60F-44A3-83D7-883D2D6B7A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B9126-E60F-44A3-83D7-883D2D6B7A6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48D5-D862-4BF1-BFF9-D73D1311B63F}" type="datetimeFigureOut">
              <a:rPr lang="en-US" smtClean="0"/>
              <a:pPr/>
              <a:t>2/9/2010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64A6-8B4A-4A09-B1D1-DC425F8C7D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48D5-D862-4BF1-BFF9-D73D1311B63F}" type="datetimeFigureOut">
              <a:rPr lang="en-US" smtClean="0"/>
              <a:pPr/>
              <a:t>2/9/2010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64A6-8B4A-4A09-B1D1-DC425F8C7D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48D5-D862-4BF1-BFF9-D73D1311B63F}" type="datetimeFigureOut">
              <a:rPr lang="en-US" smtClean="0"/>
              <a:pPr/>
              <a:t>2/9/2010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64A6-8B4A-4A09-B1D1-DC425F8C7D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48D5-D862-4BF1-BFF9-D73D1311B63F}" type="datetimeFigureOut">
              <a:rPr lang="en-US" smtClean="0"/>
              <a:pPr/>
              <a:t>2/9/2010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64A6-8B4A-4A09-B1D1-DC425F8C7D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48D5-D862-4BF1-BFF9-D73D1311B63F}" type="datetimeFigureOut">
              <a:rPr lang="en-US" smtClean="0"/>
              <a:pPr/>
              <a:t>2/9/2010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64A6-8B4A-4A09-B1D1-DC425F8C7D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48D5-D862-4BF1-BFF9-D73D1311B63F}" type="datetimeFigureOut">
              <a:rPr lang="en-US" smtClean="0"/>
              <a:pPr/>
              <a:t>2/9/2010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64A6-8B4A-4A09-B1D1-DC425F8C7D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48D5-D862-4BF1-BFF9-D73D1311B63F}" type="datetimeFigureOut">
              <a:rPr lang="en-US" smtClean="0"/>
              <a:pPr/>
              <a:t>2/9/2010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64A6-8B4A-4A09-B1D1-DC425F8C7D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48D5-D862-4BF1-BFF9-D73D1311B63F}" type="datetimeFigureOut">
              <a:rPr lang="en-US" smtClean="0"/>
              <a:pPr/>
              <a:t>2/9/2010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64A6-8B4A-4A09-B1D1-DC425F8C7D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48D5-D862-4BF1-BFF9-D73D1311B63F}" type="datetimeFigureOut">
              <a:rPr lang="en-US" smtClean="0"/>
              <a:pPr/>
              <a:t>2/9/2010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64A6-8B4A-4A09-B1D1-DC425F8C7D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48D5-D862-4BF1-BFF9-D73D1311B63F}" type="datetimeFigureOut">
              <a:rPr lang="en-US" smtClean="0"/>
              <a:pPr/>
              <a:t>2/9/2010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64A6-8B4A-4A09-B1D1-DC425F8C7D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48D5-D862-4BF1-BFF9-D73D1311B63F}" type="datetimeFigureOut">
              <a:rPr lang="en-US" smtClean="0"/>
              <a:pPr/>
              <a:t>2/9/2010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38A64A6-8B4A-4A09-B1D1-DC425F8C7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7E48D5-D862-4BF1-BFF9-D73D1311B63F}" type="datetimeFigureOut">
              <a:rPr lang="en-US" smtClean="0"/>
              <a:pPr/>
              <a:t>2/9/2010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8A64A6-8B4A-4A09-B1D1-DC425F8C7D1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Autism – a practical approach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r>
              <a:rPr lang="en-ZA" dirty="0" smtClean="0"/>
              <a:t>Dr. Birgit Schlegel</a:t>
            </a:r>
          </a:p>
          <a:p>
            <a:r>
              <a:rPr lang="en-ZA" dirty="0" smtClean="0"/>
              <a:t>Feb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TRIAD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752856"/>
          </a:xfrm>
        </p:spPr>
        <p:txBody>
          <a:bodyPr/>
          <a:lstStyle/>
          <a:p>
            <a:r>
              <a:rPr lang="en-ZA" dirty="0" smtClean="0"/>
              <a:t>Deficits in  SOCIAL INTERACTION</a:t>
            </a:r>
          </a:p>
          <a:p>
            <a:r>
              <a:rPr lang="en-ZA" dirty="0" smtClean="0"/>
              <a:t>Deficits in VERBAL and NON VERBAL COMMUNICATION</a:t>
            </a:r>
          </a:p>
          <a:p>
            <a:r>
              <a:rPr lang="en-ZA" dirty="0" smtClean="0"/>
              <a:t>Deficits in IMAGINATIVE PLAY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1 . POOR SOCIAL INTERACTION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Little awareness of others and their feelings</a:t>
            </a:r>
          </a:p>
          <a:p>
            <a:r>
              <a:rPr lang="en-ZA" dirty="0" smtClean="0"/>
              <a:t>Poor ability to make social contact</a:t>
            </a:r>
          </a:p>
          <a:p>
            <a:r>
              <a:rPr lang="en-ZA" dirty="0" smtClean="0"/>
              <a:t>Indifference or dislike of being held or cuddled </a:t>
            </a:r>
          </a:p>
          <a:p>
            <a:r>
              <a:rPr lang="en-ZA" dirty="0" smtClean="0"/>
              <a:t>Preference for solitary play</a:t>
            </a:r>
          </a:p>
          <a:p>
            <a:r>
              <a:rPr lang="en-ZA" dirty="0" smtClean="0"/>
              <a:t>Problems in engaging people or in forming relationships</a:t>
            </a:r>
          </a:p>
          <a:p>
            <a:endParaRPr lang="en-US" dirty="0"/>
          </a:p>
        </p:txBody>
      </p:sp>
      <p:pic>
        <p:nvPicPr>
          <p:cNvPr id="5" name="Content Placeholder 4" descr="c 13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199" y="2786056"/>
            <a:ext cx="4375359" cy="29289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3600" dirty="0" smtClean="0"/>
              <a:t>2.POOR LANGUAGE AND COMMUNICATION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 smtClean="0"/>
              <a:t>Delayed lang. dev. or language regression</a:t>
            </a:r>
          </a:p>
          <a:p>
            <a:r>
              <a:rPr lang="en-ZA" dirty="0" smtClean="0"/>
              <a:t>Poor facial expression  and gestures</a:t>
            </a:r>
          </a:p>
          <a:p>
            <a:r>
              <a:rPr lang="en-ZA" dirty="0" smtClean="0"/>
              <a:t>Repetition of phrases  and words</a:t>
            </a:r>
          </a:p>
          <a:p>
            <a:r>
              <a:rPr lang="en-ZA" dirty="0" smtClean="0"/>
              <a:t>Jargon, Echolalia</a:t>
            </a:r>
          </a:p>
          <a:p>
            <a:r>
              <a:rPr lang="en-ZA" dirty="0" smtClean="0"/>
              <a:t>Words used without their normal meaning</a:t>
            </a:r>
          </a:p>
          <a:p>
            <a:r>
              <a:rPr lang="en-ZA" dirty="0" smtClean="0"/>
              <a:t>Accent, odd intonation</a:t>
            </a:r>
          </a:p>
          <a:p>
            <a:r>
              <a:rPr lang="en-ZA" dirty="0" smtClean="0"/>
              <a:t>Poor symbolic activity</a:t>
            </a:r>
          </a:p>
          <a:p>
            <a:r>
              <a:rPr lang="en-ZA" dirty="0" smtClean="0"/>
              <a:t>Difficulties initiating and maintaining conversations</a:t>
            </a:r>
          </a:p>
          <a:p>
            <a:endParaRPr lang="en-US" dirty="0"/>
          </a:p>
        </p:txBody>
      </p:sp>
      <p:pic>
        <p:nvPicPr>
          <p:cNvPr id="5" name="Content Placeholder 4" descr="Vera 36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86056"/>
            <a:ext cx="4038600" cy="27035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704088"/>
            <a:ext cx="8472518" cy="867524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3. POOR PLAY , unusual BEHAVIOUR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 smtClean="0"/>
              <a:t>Motor Stereotypes (rocking, hand flapping, spinning)</a:t>
            </a:r>
          </a:p>
          <a:p>
            <a:r>
              <a:rPr lang="en-ZA" dirty="0" smtClean="0"/>
              <a:t>Attachments objects</a:t>
            </a:r>
          </a:p>
          <a:p>
            <a:r>
              <a:rPr lang="en-ZA" dirty="0" smtClean="0"/>
              <a:t>Hyperactive or withdrawn</a:t>
            </a:r>
          </a:p>
          <a:p>
            <a:r>
              <a:rPr lang="en-ZA" dirty="0" smtClean="0"/>
              <a:t>Tantrums</a:t>
            </a:r>
          </a:p>
          <a:p>
            <a:r>
              <a:rPr lang="en-ZA" dirty="0" smtClean="0"/>
              <a:t>Resistance to change, inflexible</a:t>
            </a:r>
          </a:p>
          <a:p>
            <a:r>
              <a:rPr lang="en-ZA" dirty="0" smtClean="0"/>
              <a:t>Limited interests, obsessions</a:t>
            </a:r>
          </a:p>
          <a:p>
            <a:r>
              <a:rPr lang="en-ZA" dirty="0" smtClean="0"/>
              <a:t>Poor imitation</a:t>
            </a:r>
            <a:endParaRPr lang="en-US" dirty="0"/>
          </a:p>
        </p:txBody>
      </p:sp>
      <p:pic>
        <p:nvPicPr>
          <p:cNvPr id="5" name="Content Placeholder 4" descr="IMG_20061006_15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9537" y="1920875"/>
            <a:ext cx="2955925" cy="39370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THEORIES!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181484"/>
          </a:xfrm>
        </p:spPr>
        <p:txBody>
          <a:bodyPr/>
          <a:lstStyle/>
          <a:p>
            <a:r>
              <a:rPr lang="en-ZA" dirty="0" smtClean="0"/>
              <a:t>‘AUTISM ‘ comes from AUTOS (Self)</a:t>
            </a:r>
          </a:p>
          <a:p>
            <a:r>
              <a:rPr lang="en-ZA" dirty="0" smtClean="0"/>
              <a:t>THEORY OF MIND (being able to put oneself into  some body else’s shoes)</a:t>
            </a:r>
          </a:p>
          <a:p>
            <a:r>
              <a:rPr lang="en-ZA" dirty="0" smtClean="0"/>
              <a:t>Responses to a strange world  	----FLIGHT( fear)</a:t>
            </a:r>
          </a:p>
          <a:p>
            <a:pPr>
              <a:buNone/>
            </a:pPr>
            <a:r>
              <a:rPr lang="en-ZA" dirty="0"/>
              <a:t> </a:t>
            </a:r>
            <a:r>
              <a:rPr lang="en-ZA" dirty="0" smtClean="0"/>
              <a:t>                                                     	----FIGHT(</a:t>
            </a:r>
            <a:r>
              <a:rPr lang="en-ZA" dirty="0" err="1" smtClean="0"/>
              <a:t>defense</a:t>
            </a:r>
            <a:r>
              <a:rPr lang="en-ZA" dirty="0" smtClean="0"/>
              <a:t>)</a:t>
            </a:r>
            <a:r>
              <a:rPr lang="en-US" dirty="0" smtClean="0"/>
              <a:t>             </a:t>
            </a:r>
          </a:p>
          <a:p>
            <a:pPr>
              <a:buNone/>
            </a:pPr>
            <a:r>
              <a:rPr lang="en-ZA" dirty="0"/>
              <a:t> </a:t>
            </a:r>
            <a:r>
              <a:rPr lang="en-ZA" dirty="0" smtClean="0"/>
              <a:t>                                         		----FREEZE(incapable 					of meaningful activity)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SPECTRUM!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38608"/>
          </a:xfrm>
        </p:spPr>
        <p:txBody>
          <a:bodyPr/>
          <a:lstStyle/>
          <a:p>
            <a:r>
              <a:rPr lang="en-ZA" dirty="0" smtClean="0"/>
              <a:t>Broad Autism Spectrum</a:t>
            </a:r>
          </a:p>
          <a:p>
            <a:r>
              <a:rPr lang="en-ZA" dirty="0" err="1" smtClean="0"/>
              <a:t>Aspergers</a:t>
            </a:r>
            <a:endParaRPr lang="en-ZA" dirty="0" smtClean="0"/>
          </a:p>
          <a:p>
            <a:r>
              <a:rPr lang="en-ZA" dirty="0" smtClean="0"/>
              <a:t>PDD. NOS</a:t>
            </a:r>
          </a:p>
          <a:p>
            <a:r>
              <a:rPr lang="en-ZA" dirty="0" smtClean="0"/>
              <a:t>Classic Autism</a:t>
            </a:r>
          </a:p>
          <a:p>
            <a:r>
              <a:rPr lang="en-ZA" dirty="0" err="1" smtClean="0"/>
              <a:t>Retts</a:t>
            </a:r>
            <a:r>
              <a:rPr lang="en-ZA" dirty="0" smtClean="0"/>
              <a:t> Syndrome</a:t>
            </a:r>
          </a:p>
          <a:p>
            <a:r>
              <a:rPr lang="en-ZA" dirty="0" smtClean="0"/>
              <a:t>Childhood disintegrative disorder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PRESENTATION!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INFANCY:     </a:t>
            </a:r>
          </a:p>
          <a:p>
            <a:pPr lvl="1"/>
            <a:r>
              <a:rPr lang="en-ZA" dirty="0" smtClean="0"/>
              <a:t>decreased vocalisation and cooing</a:t>
            </a:r>
          </a:p>
          <a:p>
            <a:pPr lvl="1"/>
            <a:r>
              <a:rPr lang="en-ZA" dirty="0" smtClean="0"/>
              <a:t>decreased attention to people</a:t>
            </a:r>
          </a:p>
          <a:p>
            <a:pPr lvl="1"/>
            <a:r>
              <a:rPr lang="en-ZA" dirty="0" smtClean="0"/>
              <a:t>increased attention to objects</a:t>
            </a:r>
          </a:p>
          <a:p>
            <a:pPr lvl="1"/>
            <a:r>
              <a:rPr lang="en-ZA" dirty="0" smtClean="0"/>
              <a:t>decreased response to name </a:t>
            </a:r>
          </a:p>
          <a:p>
            <a:pPr lvl="1"/>
            <a:r>
              <a:rPr lang="en-ZA" dirty="0"/>
              <a:t> </a:t>
            </a:r>
            <a:r>
              <a:rPr lang="en-ZA" dirty="0" smtClean="0"/>
              <a:t>decreased communicative intent</a:t>
            </a:r>
            <a:endParaRPr lang="en-US" dirty="0"/>
          </a:p>
        </p:txBody>
      </p:sp>
      <p:pic>
        <p:nvPicPr>
          <p:cNvPr id="5" name="Content Placeholder 4" descr="Vera 3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3430" y="1920875"/>
            <a:ext cx="2968140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INFANCY –DANGER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24294"/>
          </a:xfrm>
        </p:spPr>
        <p:txBody>
          <a:bodyPr/>
          <a:lstStyle/>
          <a:p>
            <a:r>
              <a:rPr lang="en-ZA" dirty="0" smtClean="0"/>
              <a:t>Poor response to being called</a:t>
            </a:r>
          </a:p>
          <a:p>
            <a:r>
              <a:rPr lang="en-ZA" dirty="0" smtClean="0"/>
              <a:t>Poor eye contact</a:t>
            </a:r>
          </a:p>
          <a:p>
            <a:r>
              <a:rPr lang="en-ZA" dirty="0" smtClean="0"/>
              <a:t>No intentional smile</a:t>
            </a:r>
          </a:p>
          <a:p>
            <a:r>
              <a:rPr lang="en-ZA" dirty="0" smtClean="0"/>
              <a:t>Poor visual referencing</a:t>
            </a:r>
          </a:p>
          <a:p>
            <a:r>
              <a:rPr lang="en-ZA" dirty="0" smtClean="0"/>
              <a:t>The placid “</a:t>
            </a:r>
            <a:r>
              <a:rPr lang="en-ZA" dirty="0" err="1" smtClean="0"/>
              <a:t>unneedy</a:t>
            </a:r>
            <a:r>
              <a:rPr lang="en-ZA" dirty="0" smtClean="0"/>
              <a:t>” baby </a:t>
            </a:r>
          </a:p>
          <a:p>
            <a:r>
              <a:rPr lang="en-ZA" dirty="0" smtClean="0"/>
              <a:t>The severely fretful, restless baby with many sensory problems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938962"/>
          </a:xfrm>
        </p:spPr>
        <p:txBody>
          <a:bodyPr>
            <a:normAutofit/>
          </a:bodyPr>
          <a:lstStyle/>
          <a:p>
            <a:r>
              <a:rPr lang="en-ZA" sz="3600" dirty="0" smtClean="0"/>
              <a:t>TODDLERHOOD, PLAY AND PRE SCHOOL CHILD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dirty="0" smtClean="0"/>
              <a:t>Lang. Dev. Delay/Regression</a:t>
            </a:r>
          </a:p>
          <a:p>
            <a:r>
              <a:rPr lang="en-ZA" dirty="0" smtClean="0"/>
              <a:t>Clumsiness/’Stiffness”/fear of heights</a:t>
            </a:r>
          </a:p>
          <a:p>
            <a:r>
              <a:rPr lang="en-ZA" dirty="0" smtClean="0"/>
              <a:t>Persistent toe walking</a:t>
            </a:r>
          </a:p>
          <a:p>
            <a:r>
              <a:rPr lang="en-ZA" dirty="0" smtClean="0"/>
              <a:t>Delayed toilet training</a:t>
            </a:r>
          </a:p>
          <a:p>
            <a:r>
              <a:rPr lang="en-ZA" dirty="0" smtClean="0"/>
              <a:t>Not waving good-bye</a:t>
            </a:r>
          </a:p>
          <a:p>
            <a:r>
              <a:rPr lang="en-ZA" dirty="0" smtClean="0"/>
              <a:t>Poor eye contact</a:t>
            </a:r>
          </a:p>
          <a:p>
            <a:r>
              <a:rPr lang="en-ZA" dirty="0" smtClean="0"/>
              <a:t>Does not settle down at play school</a:t>
            </a:r>
          </a:p>
          <a:p>
            <a:r>
              <a:rPr lang="en-ZA" dirty="0" smtClean="0"/>
              <a:t>No interactive play</a:t>
            </a:r>
          </a:p>
          <a:p>
            <a:r>
              <a:rPr lang="en-ZA" dirty="0" smtClean="0"/>
              <a:t>Poor imaginative play</a:t>
            </a:r>
          </a:p>
          <a:p>
            <a:r>
              <a:rPr lang="en-ZA" dirty="0" smtClean="0"/>
              <a:t>Temper tantrums</a:t>
            </a:r>
          </a:p>
          <a:p>
            <a:r>
              <a:rPr lang="en-ZA" dirty="0" smtClean="0"/>
              <a:t>Good at puzzles</a:t>
            </a:r>
            <a:endParaRPr lang="en-US" dirty="0"/>
          </a:p>
        </p:txBody>
      </p:sp>
      <p:pic>
        <p:nvPicPr>
          <p:cNvPr id="5" name="Content Placeholder 4" descr="Vera 38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3430" y="1920875"/>
            <a:ext cx="2968140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796086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Language problems in older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dirty="0" smtClean="0"/>
              <a:t>Jargon, Echolalia</a:t>
            </a:r>
          </a:p>
          <a:p>
            <a:r>
              <a:rPr lang="en-ZA" dirty="0" smtClean="0"/>
              <a:t>Reticent to speak</a:t>
            </a:r>
          </a:p>
          <a:p>
            <a:r>
              <a:rPr lang="en-ZA" dirty="0" smtClean="0"/>
              <a:t>Poor verbal communicative intent</a:t>
            </a:r>
          </a:p>
          <a:p>
            <a:r>
              <a:rPr lang="en-ZA" dirty="0" smtClean="0"/>
              <a:t>“surprise “words</a:t>
            </a:r>
          </a:p>
          <a:p>
            <a:r>
              <a:rPr lang="en-ZA" dirty="0" smtClean="0"/>
              <a:t>Repetition of phrases</a:t>
            </a:r>
          </a:p>
          <a:p>
            <a:r>
              <a:rPr lang="en-ZA" dirty="0" smtClean="0"/>
              <a:t>Verbal stereotypes</a:t>
            </a:r>
          </a:p>
          <a:p>
            <a:r>
              <a:rPr lang="en-ZA" dirty="0" smtClean="0"/>
              <a:t>Receptive difficulties</a:t>
            </a:r>
          </a:p>
          <a:p>
            <a:r>
              <a:rPr lang="en-ZA" dirty="0" smtClean="0"/>
              <a:t>Accent</a:t>
            </a:r>
          </a:p>
          <a:p>
            <a:r>
              <a:rPr lang="en-ZA" dirty="0" smtClean="0"/>
              <a:t>Stilted ‘schoolmasterly’ speech</a:t>
            </a:r>
          </a:p>
          <a:p>
            <a:r>
              <a:rPr lang="en-ZA" dirty="0" smtClean="0"/>
              <a:t>Difficulties engaging in reciprocal conversation</a:t>
            </a:r>
            <a:endParaRPr lang="en-US" dirty="0"/>
          </a:p>
        </p:txBody>
      </p:sp>
      <p:pic>
        <p:nvPicPr>
          <p:cNvPr id="6" name="Content Placeholder 5" descr="Vera 24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3430" y="1920875"/>
            <a:ext cx="2968140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 0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334235"/>
            <a:ext cx="4367149" cy="652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PLAY and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 smtClean="0"/>
              <a:t>No real play</a:t>
            </a:r>
          </a:p>
          <a:p>
            <a:r>
              <a:rPr lang="en-ZA" dirty="0" smtClean="0"/>
              <a:t>Repetitive activities</a:t>
            </a:r>
          </a:p>
          <a:p>
            <a:r>
              <a:rPr lang="en-ZA" dirty="0" smtClean="0"/>
              <a:t>Lining up, matching, sorting, ordering, hoarding</a:t>
            </a:r>
          </a:p>
          <a:p>
            <a:r>
              <a:rPr lang="en-ZA" dirty="0" smtClean="0"/>
              <a:t>Object scrutiny/peripheral vision</a:t>
            </a:r>
          </a:p>
          <a:p>
            <a:r>
              <a:rPr lang="en-ZA" dirty="0" smtClean="0"/>
              <a:t>Inappropriate object use</a:t>
            </a:r>
          </a:p>
          <a:p>
            <a:r>
              <a:rPr lang="en-ZA" dirty="0" smtClean="0"/>
              <a:t>Attachment objects</a:t>
            </a:r>
          </a:p>
          <a:p>
            <a:r>
              <a:rPr lang="en-ZA" dirty="0" smtClean="0"/>
              <a:t>Dinosaurs, Thomas The Tank Engine</a:t>
            </a:r>
          </a:p>
          <a:p>
            <a:r>
              <a:rPr lang="en-ZA" dirty="0" smtClean="0"/>
              <a:t>Wheels, ties ,strings, lawnmowers, vacuum cleaners </a:t>
            </a:r>
            <a:endParaRPr lang="en-US" dirty="0"/>
          </a:p>
        </p:txBody>
      </p:sp>
      <p:pic>
        <p:nvPicPr>
          <p:cNvPr id="6" name="Content Placeholder 5" descr="Vera 08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86056"/>
            <a:ext cx="4038600" cy="27035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r>
              <a:rPr lang="en-ZA" dirty="0" smtClean="0"/>
              <a:t>MORE BEHAVIOUR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smtClean="0"/>
              <a:t>Cooperates on own terms only-’My way or no way’</a:t>
            </a:r>
          </a:p>
          <a:p>
            <a:r>
              <a:rPr lang="en-ZA" dirty="0" smtClean="0"/>
              <a:t>Non functional routines and rituals</a:t>
            </a:r>
          </a:p>
          <a:p>
            <a:r>
              <a:rPr lang="en-ZA" dirty="0" smtClean="0"/>
              <a:t>Resistance to change</a:t>
            </a:r>
          </a:p>
          <a:p>
            <a:r>
              <a:rPr lang="en-ZA" dirty="0" smtClean="0"/>
              <a:t>Phobias and fears</a:t>
            </a:r>
          </a:p>
          <a:p>
            <a:r>
              <a:rPr lang="en-ZA" dirty="0" smtClean="0"/>
              <a:t>Motor stereotypes</a:t>
            </a:r>
          </a:p>
          <a:p>
            <a:r>
              <a:rPr lang="en-ZA" dirty="0" smtClean="0"/>
              <a:t>Sensory difficulties</a:t>
            </a:r>
            <a:endParaRPr lang="en-US" dirty="0"/>
          </a:p>
        </p:txBody>
      </p:sp>
      <p:pic>
        <p:nvPicPr>
          <p:cNvPr id="5" name="Content Placeholder 4" descr="IMG_20061006_15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91619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DO’s and DON’Ts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History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Pregnancy:</a:t>
            </a:r>
          </a:p>
          <a:p>
            <a:pPr lvl="1"/>
            <a:r>
              <a:rPr lang="en-ZA" dirty="0" smtClean="0"/>
              <a:t>high fever?</a:t>
            </a:r>
          </a:p>
          <a:p>
            <a:pPr lvl="1"/>
            <a:r>
              <a:rPr lang="en-ZA" dirty="0" smtClean="0"/>
              <a:t>other risk factors? (Alcohol, CMV, Rubella)</a:t>
            </a:r>
          </a:p>
          <a:p>
            <a:r>
              <a:rPr lang="en-ZA" dirty="0" smtClean="0"/>
              <a:t>Maternal depression</a:t>
            </a:r>
          </a:p>
          <a:p>
            <a:r>
              <a:rPr lang="en-ZA" dirty="0" smtClean="0"/>
              <a:t>Family History!</a:t>
            </a:r>
          </a:p>
          <a:p>
            <a:r>
              <a:rPr lang="en-ZA" dirty="0" smtClean="0"/>
              <a:t>Epilepsy</a:t>
            </a:r>
          </a:p>
          <a:p>
            <a:r>
              <a:rPr lang="en-ZA" dirty="0" smtClean="0"/>
              <a:t>Developmental History</a:t>
            </a:r>
          </a:p>
          <a:p>
            <a:r>
              <a:rPr lang="en-ZA" dirty="0" smtClean="0"/>
              <a:t>Behaviour History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smtClean="0"/>
              <a:t>Tuberous Sclerosis</a:t>
            </a:r>
          </a:p>
          <a:p>
            <a:r>
              <a:rPr lang="en-ZA" dirty="0" smtClean="0"/>
              <a:t>NF 1</a:t>
            </a:r>
          </a:p>
          <a:p>
            <a:r>
              <a:rPr lang="en-ZA" dirty="0" smtClean="0"/>
              <a:t>Fragile X</a:t>
            </a:r>
          </a:p>
          <a:p>
            <a:r>
              <a:rPr lang="en-ZA" dirty="0" smtClean="0"/>
              <a:t>C22DS</a:t>
            </a:r>
          </a:p>
          <a:p>
            <a:r>
              <a:rPr lang="en-ZA" dirty="0" err="1" smtClean="0"/>
              <a:t>Angelman</a:t>
            </a:r>
            <a:endParaRPr lang="en-ZA" dirty="0" smtClean="0"/>
          </a:p>
          <a:p>
            <a:pPr lvl="1"/>
            <a:r>
              <a:rPr lang="en-ZA" dirty="0" smtClean="0"/>
              <a:t>specific medical or neurological findings</a:t>
            </a:r>
          </a:p>
          <a:p>
            <a:pPr lvl="1"/>
            <a:r>
              <a:rPr lang="en-ZA" dirty="0" smtClean="0"/>
              <a:t>clumsiness, motor planning problems</a:t>
            </a:r>
            <a:endParaRPr lang="en-US" dirty="0"/>
          </a:p>
        </p:txBody>
      </p:sp>
      <p:pic>
        <p:nvPicPr>
          <p:cNvPr id="5" name="Content Placeholder 4" descr="c 1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857232"/>
            <a:ext cx="4038600" cy="2703526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786190"/>
            <a:ext cx="3929090" cy="250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Common Associations with ASD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110046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Intellectual Disability</a:t>
            </a:r>
          </a:p>
          <a:p>
            <a:r>
              <a:rPr lang="en-ZA" dirty="0" smtClean="0"/>
              <a:t>Epilepsy ( if severe –ASD also severe)</a:t>
            </a:r>
          </a:p>
          <a:p>
            <a:r>
              <a:rPr lang="en-ZA" dirty="0" smtClean="0"/>
              <a:t>Impaired Vision</a:t>
            </a:r>
          </a:p>
          <a:p>
            <a:r>
              <a:rPr lang="en-ZA" dirty="0" smtClean="0"/>
              <a:t>Impaired Hearing</a:t>
            </a:r>
          </a:p>
          <a:p>
            <a:r>
              <a:rPr lang="en-ZA" dirty="0" smtClean="0"/>
              <a:t>Speech problems</a:t>
            </a:r>
          </a:p>
          <a:p>
            <a:r>
              <a:rPr lang="en-ZA" dirty="0" smtClean="0"/>
              <a:t>Motor problems</a:t>
            </a:r>
          </a:p>
          <a:p>
            <a:r>
              <a:rPr lang="en-ZA" dirty="0" smtClean="0"/>
              <a:t>GIT-GOR ,diarrhoea, constipation</a:t>
            </a:r>
          </a:p>
          <a:p>
            <a:r>
              <a:rPr lang="en-ZA" dirty="0" smtClean="0"/>
              <a:t>IMMUNE System Problems</a:t>
            </a:r>
          </a:p>
          <a:p>
            <a:r>
              <a:rPr lang="en-ZA" dirty="0" smtClean="0"/>
              <a:t>SENSORY INTEGRATION 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 MORE DO’s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smtClean="0"/>
              <a:t>DEVELOPMENTAL ASSESSMENT</a:t>
            </a:r>
          </a:p>
          <a:p>
            <a:r>
              <a:rPr lang="en-ZA" dirty="0" smtClean="0"/>
              <a:t>BEHAVIOR QUESTIONNAIRES  </a:t>
            </a:r>
          </a:p>
          <a:p>
            <a:pPr lvl="1"/>
            <a:r>
              <a:rPr lang="en-ZA" dirty="0" smtClean="0"/>
              <a:t>M-CHAT</a:t>
            </a:r>
          </a:p>
          <a:p>
            <a:pPr lvl="1"/>
            <a:r>
              <a:rPr lang="en-ZA" dirty="0" smtClean="0"/>
              <a:t>CARS</a:t>
            </a:r>
          </a:p>
          <a:p>
            <a:pPr lvl="1"/>
            <a:r>
              <a:rPr lang="en-ZA" dirty="0" smtClean="0"/>
              <a:t> others!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 descr="IMG_20061006_15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2143116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DO NOT: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895732"/>
          </a:xfrm>
        </p:spPr>
        <p:txBody>
          <a:bodyPr>
            <a:normAutofit/>
          </a:bodyPr>
          <a:lstStyle/>
          <a:p>
            <a:r>
              <a:rPr lang="en-ZA" dirty="0" smtClean="0"/>
              <a:t>Overwhelm parents with the Autism word!</a:t>
            </a:r>
          </a:p>
          <a:p>
            <a:r>
              <a:rPr lang="en-ZA" dirty="0" smtClean="0"/>
              <a:t>Give false sense of ‘all is well’ and not mention Autism at all! (Parental complacency)</a:t>
            </a:r>
          </a:p>
          <a:p>
            <a:r>
              <a:rPr lang="en-ZA" dirty="0" smtClean="0"/>
              <a:t>Over investigate (most yield: Genetic tests, EEG)</a:t>
            </a:r>
          </a:p>
          <a:p>
            <a:r>
              <a:rPr lang="en-ZA" dirty="0" smtClean="0"/>
              <a:t>Promise complete resolution</a:t>
            </a:r>
          </a:p>
          <a:p>
            <a:r>
              <a:rPr lang="en-ZA" dirty="0" smtClean="0"/>
              <a:t>Paint too bleak a picture—especially after first visit where child may APPEAR handicapped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Basic Management Principles!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WHO NEEDS HELP?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14554"/>
            <a:ext cx="4543428" cy="3429024"/>
          </a:xfrm>
        </p:spPr>
        <p:txBody>
          <a:bodyPr/>
          <a:lstStyle/>
          <a:p>
            <a:r>
              <a:rPr lang="en-ZA" dirty="0" smtClean="0"/>
              <a:t>The Child with Autism</a:t>
            </a:r>
          </a:p>
          <a:p>
            <a:r>
              <a:rPr lang="en-ZA" dirty="0" smtClean="0"/>
              <a:t>Sibling/s</a:t>
            </a:r>
          </a:p>
          <a:p>
            <a:r>
              <a:rPr lang="en-ZA" dirty="0" smtClean="0"/>
              <a:t>Parents</a:t>
            </a:r>
          </a:p>
          <a:p>
            <a:r>
              <a:rPr lang="en-ZA" dirty="0" smtClean="0"/>
              <a:t>Nanny and Granny</a:t>
            </a:r>
          </a:p>
          <a:p>
            <a:r>
              <a:rPr lang="en-ZA" dirty="0" smtClean="0"/>
              <a:t>The wider family</a:t>
            </a:r>
          </a:p>
          <a:p>
            <a:r>
              <a:rPr lang="en-ZA" dirty="0" smtClean="0"/>
              <a:t>Teachers, other care givers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285992"/>
            <a:ext cx="3890675" cy="366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What this talk is all about: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467104"/>
          </a:xfrm>
        </p:spPr>
        <p:txBody>
          <a:bodyPr/>
          <a:lstStyle/>
          <a:p>
            <a:pPr marL="273050" indent="-273050">
              <a:buNone/>
              <a:tabLst>
                <a:tab pos="92075" algn="l"/>
              </a:tabLst>
            </a:pPr>
            <a:r>
              <a:rPr lang="en-ZA" dirty="0" smtClean="0"/>
              <a:t>		This talk aims at giving an overview of a highly complex disorder and it does not profess to give enough detail and information to make anyone an Autism expert!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 PARENTS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smtClean="0"/>
              <a:t>Discuss functional approach</a:t>
            </a:r>
          </a:p>
          <a:p>
            <a:r>
              <a:rPr lang="en-ZA" dirty="0" smtClean="0"/>
              <a:t>Provide Information</a:t>
            </a:r>
          </a:p>
          <a:p>
            <a:r>
              <a:rPr lang="en-ZA" dirty="0" smtClean="0"/>
              <a:t>Acknowledge that symptoms can change</a:t>
            </a:r>
          </a:p>
          <a:p>
            <a:r>
              <a:rPr lang="en-ZA" dirty="0" smtClean="0"/>
              <a:t>Refer for support</a:t>
            </a:r>
          </a:p>
          <a:p>
            <a:r>
              <a:rPr lang="en-ZA" dirty="0" smtClean="0"/>
              <a:t>Guard against exploitation</a:t>
            </a:r>
          </a:p>
          <a:p>
            <a:endParaRPr lang="en-US" dirty="0"/>
          </a:p>
        </p:txBody>
      </p:sp>
      <p:pic>
        <p:nvPicPr>
          <p:cNvPr id="5" name="Content Placeholder 4" descr="Vera 1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86056"/>
            <a:ext cx="4038600" cy="27035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Child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smtClean="0"/>
              <a:t>Empathy</a:t>
            </a:r>
          </a:p>
          <a:p>
            <a:r>
              <a:rPr lang="en-ZA" dirty="0" smtClean="0"/>
              <a:t>Respect</a:t>
            </a:r>
          </a:p>
          <a:p>
            <a:r>
              <a:rPr lang="en-ZA" dirty="0" smtClean="0"/>
              <a:t>Structure</a:t>
            </a:r>
          </a:p>
          <a:p>
            <a:r>
              <a:rPr lang="en-ZA" dirty="0" smtClean="0"/>
              <a:t>Predictability and Routine</a:t>
            </a:r>
          </a:p>
          <a:p>
            <a:r>
              <a:rPr lang="en-ZA" dirty="0" smtClean="0"/>
              <a:t>Visual aids and Cues</a:t>
            </a:r>
          </a:p>
          <a:p>
            <a:endParaRPr lang="en-US" dirty="0"/>
          </a:p>
        </p:txBody>
      </p:sp>
      <p:pic>
        <p:nvPicPr>
          <p:cNvPr id="5" name="Content Placeholder 4" descr="Vera 29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000240"/>
            <a:ext cx="4038600" cy="27035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PRINCIPLES OF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Engage</a:t>
            </a:r>
          </a:p>
          <a:p>
            <a:r>
              <a:rPr lang="en-ZA" dirty="0" smtClean="0"/>
              <a:t>Develop motivation and Imitation</a:t>
            </a:r>
          </a:p>
          <a:p>
            <a:r>
              <a:rPr lang="en-ZA" dirty="0" smtClean="0"/>
              <a:t>Focus on functional communicative skills</a:t>
            </a:r>
          </a:p>
          <a:p>
            <a:r>
              <a:rPr lang="en-ZA" dirty="0" smtClean="0"/>
              <a:t>Expand on special interests and obsessions</a:t>
            </a:r>
          </a:p>
          <a:p>
            <a:r>
              <a:rPr lang="en-ZA" dirty="0" smtClean="0"/>
              <a:t>Reduce linguistic complexity and overload</a:t>
            </a:r>
          </a:p>
          <a:p>
            <a:r>
              <a:rPr lang="en-ZA" dirty="0" smtClean="0"/>
              <a:t>Use visual cues and prompts</a:t>
            </a:r>
            <a:endParaRPr lang="en-US" dirty="0"/>
          </a:p>
        </p:txBody>
      </p:sp>
      <p:pic>
        <p:nvPicPr>
          <p:cNvPr id="6" name="Content Placeholder 5" descr="Vera 37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2428868"/>
            <a:ext cx="4038600" cy="27035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MULTIDISCIPLINARY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38608"/>
          </a:xfrm>
        </p:spPr>
        <p:txBody>
          <a:bodyPr>
            <a:normAutofit/>
          </a:bodyPr>
          <a:lstStyle/>
          <a:p>
            <a:r>
              <a:rPr lang="en-ZA" dirty="0" smtClean="0"/>
              <a:t>DEVELOPMENTAL STIMULATION—OT/PT/ST</a:t>
            </a:r>
          </a:p>
          <a:p>
            <a:r>
              <a:rPr lang="en-ZA" dirty="0" smtClean="0"/>
              <a:t>BEHAVIOR MODIFICATION---Behaviour EXPERT!</a:t>
            </a:r>
          </a:p>
          <a:p>
            <a:r>
              <a:rPr lang="en-ZA" dirty="0" smtClean="0"/>
              <a:t>SENSORY PROBLEMS—SI OT</a:t>
            </a:r>
          </a:p>
          <a:p>
            <a:r>
              <a:rPr lang="en-ZA" dirty="0" smtClean="0"/>
              <a:t>LEARNING PROGRAMMES-ED.PSYCHOLOGIST</a:t>
            </a:r>
          </a:p>
          <a:p>
            <a:r>
              <a:rPr lang="en-ZA" dirty="0" smtClean="0"/>
              <a:t>Med. MX---Dev. </a:t>
            </a:r>
            <a:r>
              <a:rPr lang="en-ZA" dirty="0" err="1" smtClean="0"/>
              <a:t>Paed</a:t>
            </a:r>
            <a:r>
              <a:rPr lang="en-ZA" dirty="0" smtClean="0"/>
              <a:t>/ Neurologist/Psychiatrist</a:t>
            </a:r>
          </a:p>
          <a:p>
            <a:r>
              <a:rPr lang="en-ZA" dirty="0" smtClean="0"/>
              <a:t>Dietician</a:t>
            </a:r>
          </a:p>
          <a:p>
            <a:r>
              <a:rPr lang="en-ZA" dirty="0" smtClean="0"/>
              <a:t>Others-Music Therapist/ART therapy/RDA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Content Placeholder 14" descr="Vera 30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189825" y="2514600"/>
            <a:ext cx="2574938" cy="3846513"/>
          </a:xfrm>
        </p:spPr>
      </p:pic>
      <p:pic>
        <p:nvPicPr>
          <p:cNvPr id="16" name="Content Placeholder 15" descr="Vera 45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085031"/>
            <a:ext cx="4041775" cy="27056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Specific Intervention Programmes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dirty="0" smtClean="0"/>
              <a:t>IEP—</a:t>
            </a:r>
            <a:r>
              <a:rPr lang="en-ZA" dirty="0" err="1" smtClean="0"/>
              <a:t>Individ</a:t>
            </a:r>
            <a:r>
              <a:rPr lang="en-ZA" dirty="0" smtClean="0"/>
              <a:t>. Ed. </a:t>
            </a:r>
            <a:r>
              <a:rPr lang="en-ZA" dirty="0" err="1" smtClean="0"/>
              <a:t>Progamme</a:t>
            </a:r>
            <a:endParaRPr lang="en-ZA" dirty="0" smtClean="0"/>
          </a:p>
          <a:p>
            <a:r>
              <a:rPr lang="en-ZA" dirty="0" smtClean="0"/>
              <a:t>TEACCH---Treatment and Ed. of Autistic and related communication handicapped children</a:t>
            </a:r>
          </a:p>
          <a:p>
            <a:r>
              <a:rPr lang="en-ZA" dirty="0" smtClean="0"/>
              <a:t>MAKATON—Augmented communication using symbols with normal grammatical speech</a:t>
            </a:r>
          </a:p>
          <a:p>
            <a:r>
              <a:rPr lang="en-ZA" dirty="0" smtClean="0"/>
              <a:t>HYGASHI—emphasis on physical strength and </a:t>
            </a:r>
            <a:r>
              <a:rPr lang="en-ZA" dirty="0" err="1" smtClean="0"/>
              <a:t>coord</a:t>
            </a:r>
            <a:r>
              <a:rPr lang="en-ZA" dirty="0" smtClean="0"/>
              <a:t>.</a:t>
            </a:r>
          </a:p>
          <a:p>
            <a:r>
              <a:rPr lang="en-ZA" dirty="0" smtClean="0"/>
              <a:t>PECS—Picture Exchange Communication System</a:t>
            </a:r>
          </a:p>
          <a:p>
            <a:r>
              <a:rPr lang="en-ZA" dirty="0" smtClean="0"/>
              <a:t>RDA—Riding for the disabled</a:t>
            </a:r>
          </a:p>
          <a:p>
            <a:endParaRPr lang="en-ZA" dirty="0" smtClean="0"/>
          </a:p>
          <a:p>
            <a:endParaRPr lang="en-US" dirty="0"/>
          </a:p>
        </p:txBody>
      </p:sp>
      <p:pic>
        <p:nvPicPr>
          <p:cNvPr id="5" name="Content Placeholder 4" descr="IMG_20061006_15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9537" y="1920875"/>
            <a:ext cx="2955925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RESOURCES /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038600" cy="4937915"/>
          </a:xfrm>
        </p:spPr>
        <p:txBody>
          <a:bodyPr>
            <a:normAutofit fontScale="70000" lnSpcReduction="20000"/>
          </a:bodyPr>
          <a:lstStyle/>
          <a:p>
            <a:r>
              <a:rPr lang="en-ZA" dirty="0" smtClean="0"/>
              <a:t>Schools—Vera and Alfa</a:t>
            </a:r>
          </a:p>
          <a:p>
            <a:r>
              <a:rPr lang="en-ZA" dirty="0" smtClean="0"/>
              <a:t>Private ‘Programmes’—SNAP/Trish </a:t>
            </a:r>
            <a:r>
              <a:rPr lang="en-ZA" dirty="0" err="1" smtClean="0"/>
              <a:t>Brodricks</a:t>
            </a:r>
            <a:r>
              <a:rPr lang="en-ZA" dirty="0" smtClean="0"/>
              <a:t> Early Learning Centre</a:t>
            </a:r>
          </a:p>
          <a:p>
            <a:r>
              <a:rPr lang="en-ZA" dirty="0" smtClean="0"/>
              <a:t>Autism SA---info/accredited Professionals</a:t>
            </a:r>
          </a:p>
          <a:p>
            <a:r>
              <a:rPr lang="en-ZA" dirty="0" smtClean="0"/>
              <a:t>Psychologists/psychiatrists/</a:t>
            </a:r>
            <a:r>
              <a:rPr lang="en-ZA" dirty="0" err="1" smtClean="0"/>
              <a:t>paeds</a:t>
            </a:r>
            <a:r>
              <a:rPr lang="en-ZA" dirty="0" smtClean="0"/>
              <a:t>. with special interest</a:t>
            </a:r>
          </a:p>
          <a:p>
            <a:r>
              <a:rPr lang="en-ZA" dirty="0" smtClean="0"/>
              <a:t>Parent Support/Education—</a:t>
            </a:r>
            <a:r>
              <a:rPr lang="en-ZA" dirty="0" err="1" smtClean="0"/>
              <a:t>Aspergers</a:t>
            </a:r>
            <a:r>
              <a:rPr lang="en-ZA" dirty="0" smtClean="0"/>
              <a:t> Support Group/</a:t>
            </a:r>
            <a:r>
              <a:rPr lang="en-ZA" dirty="0" err="1" smtClean="0"/>
              <a:t>Muizenberg</a:t>
            </a:r>
            <a:r>
              <a:rPr lang="en-ZA" dirty="0" smtClean="0"/>
              <a:t> Southern Suburbs parent support initiative/Janine </a:t>
            </a:r>
            <a:r>
              <a:rPr lang="en-ZA" dirty="0" err="1" smtClean="0"/>
              <a:t>Jerling</a:t>
            </a:r>
            <a:r>
              <a:rPr lang="en-ZA" dirty="0" smtClean="0"/>
              <a:t>(Somerset West)</a:t>
            </a:r>
          </a:p>
          <a:p>
            <a:r>
              <a:rPr lang="en-ZA" dirty="0" smtClean="0"/>
              <a:t>AUTISM DIY---Mrs. Jenny Buckle</a:t>
            </a:r>
          </a:p>
          <a:p>
            <a:r>
              <a:rPr lang="en-ZA" dirty="0" smtClean="0"/>
              <a:t>Autism Forum for professional Networking</a:t>
            </a:r>
          </a:p>
          <a:p>
            <a:r>
              <a:rPr lang="en-ZA" dirty="0" smtClean="0"/>
              <a:t>Autism Working Group—Dep. Of Health, Education and Social Services</a:t>
            </a:r>
            <a:endParaRPr lang="en-US" dirty="0"/>
          </a:p>
        </p:txBody>
      </p:sp>
      <p:pic>
        <p:nvPicPr>
          <p:cNvPr id="5" name="Content Placeholder 4" descr="Vera 2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2143116"/>
            <a:ext cx="4038600" cy="27035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 1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285992"/>
            <a:ext cx="2486735" cy="3714752"/>
          </a:xfrm>
          <a:prstGeom prst="rect">
            <a:avLst/>
          </a:prstGeom>
        </p:spPr>
      </p:pic>
      <p:pic>
        <p:nvPicPr>
          <p:cNvPr id="3" name="Picture 2" descr="Vera 4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4143380"/>
            <a:ext cx="3286148" cy="2199818"/>
          </a:xfrm>
          <a:prstGeom prst="rect">
            <a:avLst/>
          </a:prstGeom>
        </p:spPr>
      </p:pic>
      <p:pic>
        <p:nvPicPr>
          <p:cNvPr id="4" name="Picture 3" descr="Vera 4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1571612"/>
            <a:ext cx="3500430" cy="234326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Questions?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MYTHS!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38608"/>
          </a:xfrm>
        </p:spPr>
        <p:txBody>
          <a:bodyPr/>
          <a:lstStyle/>
          <a:p>
            <a:r>
              <a:rPr lang="en-ZA" dirty="0" smtClean="0"/>
              <a:t>“Autism  Epidemic”</a:t>
            </a:r>
          </a:p>
          <a:p>
            <a:r>
              <a:rPr lang="en-ZA" dirty="0" smtClean="0"/>
              <a:t>Vaccination causes Autism</a:t>
            </a:r>
          </a:p>
          <a:p>
            <a:r>
              <a:rPr lang="en-ZA" dirty="0" smtClean="0"/>
              <a:t>“Refrigerator Mothers”</a:t>
            </a:r>
          </a:p>
          <a:p>
            <a:r>
              <a:rPr lang="en-ZA" dirty="0" smtClean="0"/>
              <a:t>Cow’s milk , wheat and gluten</a:t>
            </a:r>
            <a:endParaRPr lang="en-ZA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Facts!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967170"/>
          </a:xfrm>
        </p:spPr>
        <p:txBody>
          <a:bodyPr/>
          <a:lstStyle/>
          <a:p>
            <a:r>
              <a:rPr lang="en-ZA" dirty="0" smtClean="0"/>
              <a:t>Autism is a POLYGENETIC  NEUROBIOLOGICAL disorder</a:t>
            </a:r>
          </a:p>
          <a:p>
            <a:r>
              <a:rPr lang="en-ZA" dirty="0" smtClean="0"/>
              <a:t>Multi organ system involvement</a:t>
            </a:r>
          </a:p>
          <a:p>
            <a:r>
              <a:rPr lang="en-ZA" dirty="0" smtClean="0"/>
              <a:t>Disorder of the ASSOCIATION  cortex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…MORE FACTS!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Disorder  of  CONNECTIVITY</a:t>
            </a:r>
          </a:p>
          <a:p>
            <a:r>
              <a:rPr lang="en-ZA" dirty="0" smtClean="0"/>
              <a:t>PREVALENCE :  1 : 150  (USA)</a:t>
            </a:r>
          </a:p>
          <a:p>
            <a:r>
              <a:rPr lang="en-ZA" dirty="0" smtClean="0"/>
              <a:t>HERITABILITY :  concordance rate 70-90% in monozygotic twins</a:t>
            </a:r>
          </a:p>
          <a:p>
            <a:r>
              <a:rPr lang="en-ZA" dirty="0" smtClean="0"/>
              <a:t>RECURRENCE risk :  2-8% if one affected child higher if &gt;1 child affected					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/>
            </a:r>
            <a:br>
              <a:rPr lang="en-ZA" dirty="0"/>
            </a:br>
            <a:r>
              <a:rPr lang="en-ZA" dirty="0" smtClean="0"/>
              <a:t>….and more FACTS!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895732"/>
          </a:xfrm>
        </p:spPr>
        <p:txBody>
          <a:bodyPr>
            <a:normAutofit/>
          </a:bodyPr>
          <a:lstStyle/>
          <a:p>
            <a:r>
              <a:rPr lang="en-ZA" dirty="0" smtClean="0"/>
              <a:t>Genetic HETEROGENEITY</a:t>
            </a:r>
          </a:p>
          <a:p>
            <a:endParaRPr lang="en-ZA" dirty="0"/>
          </a:p>
          <a:p>
            <a:r>
              <a:rPr lang="en-ZA" dirty="0" smtClean="0"/>
              <a:t>Candidate  genes		-------synapse formation</a:t>
            </a:r>
          </a:p>
          <a:p>
            <a:pPr lvl="5">
              <a:buNone/>
            </a:pPr>
            <a:r>
              <a:rPr lang="en-ZA" dirty="0" smtClean="0"/>
              <a:t>				</a:t>
            </a:r>
            <a:r>
              <a:rPr lang="en-ZA" sz="2800" dirty="0" smtClean="0"/>
              <a:t>----------------plasticity</a:t>
            </a:r>
          </a:p>
          <a:p>
            <a:pPr lvl="5">
              <a:buNone/>
            </a:pPr>
            <a:r>
              <a:rPr lang="en-ZA" sz="2000" dirty="0" smtClean="0"/>
              <a:t>			</a:t>
            </a:r>
            <a:r>
              <a:rPr lang="en-ZA" sz="2000" dirty="0" err="1" smtClean="0"/>
              <a:t>Eg</a:t>
            </a:r>
            <a:r>
              <a:rPr lang="en-ZA" sz="2000" dirty="0" smtClean="0"/>
              <a:t>. 	</a:t>
            </a:r>
            <a:r>
              <a:rPr lang="en-ZA" sz="2000" dirty="0" err="1" smtClean="0"/>
              <a:t>Neurexin</a:t>
            </a:r>
            <a:endParaRPr lang="en-ZA" sz="2000" dirty="0" smtClean="0"/>
          </a:p>
          <a:p>
            <a:pPr lvl="5">
              <a:buNone/>
            </a:pPr>
            <a:r>
              <a:rPr lang="en-ZA" sz="2000" dirty="0"/>
              <a:t> </a:t>
            </a:r>
            <a:r>
              <a:rPr lang="en-ZA" sz="2000" dirty="0" smtClean="0"/>
              <a:t>      		</a:t>
            </a:r>
            <a:r>
              <a:rPr lang="en-ZA" sz="2000" dirty="0" err="1" smtClean="0"/>
              <a:t>Neuroligin</a:t>
            </a:r>
            <a:endParaRPr lang="en-ZA" sz="2000" dirty="0" smtClean="0"/>
          </a:p>
          <a:p>
            <a:pPr lvl="5">
              <a:buNone/>
            </a:pPr>
            <a:r>
              <a:rPr lang="en-ZA" sz="2000" dirty="0" smtClean="0"/>
              <a:t>		  		Fragile X</a:t>
            </a:r>
          </a:p>
          <a:p>
            <a:pPr lvl="5">
              <a:buNone/>
            </a:pPr>
            <a:r>
              <a:rPr lang="en-ZA" sz="2000" dirty="0" smtClean="0"/>
              <a:t>       		</a:t>
            </a:r>
            <a:r>
              <a:rPr lang="en-ZA" sz="2000" dirty="0" err="1" smtClean="0"/>
              <a:t>Contactin</a:t>
            </a:r>
            <a:r>
              <a:rPr lang="en-ZA" sz="2000" dirty="0" smtClean="0"/>
              <a:t> assoc. protein like 2 gene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…and even more FACTS!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395666"/>
          </a:xfrm>
        </p:spPr>
        <p:txBody>
          <a:bodyPr/>
          <a:lstStyle/>
          <a:p>
            <a:r>
              <a:rPr lang="en-ZA" dirty="0" smtClean="0"/>
              <a:t>Larger volume brains</a:t>
            </a:r>
          </a:p>
          <a:p>
            <a:r>
              <a:rPr lang="en-ZA" dirty="0" smtClean="0"/>
              <a:t>MIRROR NEURON SYSTEMS 	-     pathways activated both by performance and by observation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Areas of brain involved in Autism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967170"/>
          </a:xfrm>
        </p:spPr>
        <p:txBody>
          <a:bodyPr/>
          <a:lstStyle/>
          <a:p>
            <a:r>
              <a:rPr lang="en-ZA" dirty="0" smtClean="0"/>
              <a:t>Temporal lobes  -	  language, auditory processing + synthesis</a:t>
            </a:r>
          </a:p>
          <a:p>
            <a:r>
              <a:rPr lang="en-ZA" dirty="0" err="1" smtClean="0"/>
              <a:t>Amygdala</a:t>
            </a:r>
            <a:r>
              <a:rPr lang="en-ZA" dirty="0" smtClean="0"/>
              <a:t> (deep within temp. lobes)	-  switchboard of social interaction</a:t>
            </a:r>
          </a:p>
          <a:p>
            <a:r>
              <a:rPr lang="en-ZA" dirty="0" smtClean="0"/>
              <a:t>Brainstem  -  mailbox for sensory stimuli</a:t>
            </a:r>
          </a:p>
          <a:p>
            <a:r>
              <a:rPr lang="en-ZA" dirty="0" smtClean="0"/>
              <a:t>Cerebellum  -  coordination of motor movement</a:t>
            </a:r>
          </a:p>
          <a:p>
            <a:r>
              <a:rPr lang="en-ZA" dirty="0" smtClean="0"/>
              <a:t>Frontal lobes  -  executive function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285</TotalTime>
  <Words>882</Words>
  <Application>Microsoft Office PowerPoint</Application>
  <PresentationFormat>On-screen Show (4:3)</PresentationFormat>
  <Paragraphs>226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Flow</vt:lpstr>
      <vt:lpstr>Autism – a practical approach</vt:lpstr>
      <vt:lpstr>Slide 2</vt:lpstr>
      <vt:lpstr>What this talk is all about:</vt:lpstr>
      <vt:lpstr>MYTHS!</vt:lpstr>
      <vt:lpstr>Facts!</vt:lpstr>
      <vt:lpstr>…MORE FACTS!</vt:lpstr>
      <vt:lpstr> ….and more FACTS!</vt:lpstr>
      <vt:lpstr>…and even more FACTS!</vt:lpstr>
      <vt:lpstr>Areas of brain involved in Autism</vt:lpstr>
      <vt:lpstr>THE TRIAD</vt:lpstr>
      <vt:lpstr>1 . POOR SOCIAL INTERACTION </vt:lpstr>
      <vt:lpstr>2.POOR LANGUAGE AND COMMUNICATION</vt:lpstr>
      <vt:lpstr>3. POOR PLAY , unusual BEHAVIOUR</vt:lpstr>
      <vt:lpstr>THE THEORIES!</vt:lpstr>
      <vt:lpstr>THE SPECTRUM!</vt:lpstr>
      <vt:lpstr>The PRESENTATION!</vt:lpstr>
      <vt:lpstr>INFANCY –DANGER SIGNALS</vt:lpstr>
      <vt:lpstr>TODDLERHOOD, PLAY AND PRE SCHOOL CHILD</vt:lpstr>
      <vt:lpstr>Language problems in older children</vt:lpstr>
      <vt:lpstr>PLAY and BEHAVIOR</vt:lpstr>
      <vt:lpstr>MORE BEHAVIOUR</vt:lpstr>
      <vt:lpstr>The DO’s and DON’Ts</vt:lpstr>
      <vt:lpstr>History</vt:lpstr>
      <vt:lpstr>EXAMINATION</vt:lpstr>
      <vt:lpstr>Common Associations with ASD</vt:lpstr>
      <vt:lpstr> MORE DO’s</vt:lpstr>
      <vt:lpstr>DO NOT:</vt:lpstr>
      <vt:lpstr>Basic Management Principles!</vt:lpstr>
      <vt:lpstr>WHO NEEDS HELP?</vt:lpstr>
      <vt:lpstr>  PARENTS</vt:lpstr>
      <vt:lpstr>Child</vt:lpstr>
      <vt:lpstr>PRINCIPLES OF INTERVENTION</vt:lpstr>
      <vt:lpstr>MULTIDISCIPLINARY APPROACH</vt:lpstr>
      <vt:lpstr>Slide 34</vt:lpstr>
      <vt:lpstr>Specific Intervention Programmes</vt:lpstr>
      <vt:lpstr>RESOURCES / INITIATIVES</vt:lpstr>
      <vt:lpstr>Questions?</vt:lpstr>
    </vt:vector>
  </TitlesOfParts>
  <Company>Private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Autism  -   A practical approach                                                   </dc:title>
  <dc:creator>Martin</dc:creator>
  <cp:lastModifiedBy>Martin</cp:lastModifiedBy>
  <cp:revision>28</cp:revision>
  <dcterms:created xsi:type="dcterms:W3CDTF">2009-10-27T18:42:10Z</dcterms:created>
  <dcterms:modified xsi:type="dcterms:W3CDTF">2010-02-09T20:23:44Z</dcterms:modified>
</cp:coreProperties>
</file>