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19" r:id="rId3"/>
    <p:sldId id="320" r:id="rId4"/>
    <p:sldId id="321" r:id="rId5"/>
    <p:sldId id="322" r:id="rId6"/>
    <p:sldId id="323" r:id="rId7"/>
    <p:sldId id="325" r:id="rId8"/>
    <p:sldId id="324" r:id="rId9"/>
    <p:sldId id="330"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5" r:id="rId23"/>
    <p:sldId id="347" r:id="rId24"/>
    <p:sldId id="348" r:id="rId25"/>
    <p:sldId id="349" r:id="rId26"/>
    <p:sldId id="350" r:id="rId27"/>
    <p:sldId id="351" r:id="rId28"/>
    <p:sldId id="352" r:id="rId29"/>
    <p:sldId id="354" r:id="rId30"/>
    <p:sldId id="31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15" autoAdjust="0"/>
    <p:restoredTop sz="86477" autoAdjust="0"/>
  </p:normalViewPr>
  <p:slideViewPr>
    <p:cSldViewPr>
      <p:cViewPr varScale="1">
        <p:scale>
          <a:sx n="64" d="100"/>
          <a:sy n="64" d="100"/>
        </p:scale>
        <p:origin x="-534" y="-96"/>
      </p:cViewPr>
      <p:guideLst>
        <p:guide orient="horz" pos="2160"/>
        <p:guide pos="2880"/>
      </p:guideLst>
    </p:cSldViewPr>
  </p:slideViewPr>
  <p:outlineViewPr>
    <p:cViewPr>
      <p:scale>
        <a:sx n="33" d="100"/>
        <a:sy n="33" d="100"/>
      </p:scale>
      <p:origin x="0" y="26436"/>
    </p:cViewPr>
  </p:outlineViewPr>
  <p:notesTextViewPr>
    <p:cViewPr>
      <p:scale>
        <a:sx n="100" d="100"/>
        <a:sy n="100" d="100"/>
      </p:scale>
      <p:origin x="0" y="0"/>
    </p:cViewPr>
  </p:notesTextViewPr>
  <p:sorterViewPr>
    <p:cViewPr>
      <p:scale>
        <a:sx n="66" d="100"/>
        <a:sy n="66" d="100"/>
      </p:scale>
      <p:origin x="0" y="10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74352-14C2-446B-B021-3622E4D18AA3}" type="datetimeFigureOut">
              <a:rPr lang="en-US" smtClean="0"/>
              <a:pPr/>
              <a:t>2/10/2010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FB3F0-3BCA-4D16-9945-B918DD75D8C6}"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sites/entrez?Db=pubmed&amp;Cmd=Search&amp;Term=%22Shamir%20R%22%5bAuthor%5d&amp;itool=EntrezSystem2.PEntrez.Pubmed.Pubmed_ResultsPanel.Pubmed_RVAbstrac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8C281-5333-4131-9C22-068FE72A0FAC}" type="slidenum">
              <a:rPr lang="en-US"/>
              <a:pPr/>
              <a:t>6</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14400" y="4343400"/>
            <a:ext cx="5029200" cy="4114800"/>
          </a:xfrm>
        </p:spPr>
        <p:txBody>
          <a:bodyPr/>
          <a:lstStyle/>
          <a:p>
            <a:r>
              <a:rPr lang="en-US"/>
              <a:t>Pollack showed that acute PEM was present in 19% and chronic PEM in 18% of PICU admissions.</a:t>
            </a:r>
          </a:p>
          <a:p>
            <a:r>
              <a:rPr lang="en-US"/>
              <a:t>Briassoulis showed that 16.7% of ICU admissions in Athens were already depleted of protein and 31% of fat stores.  16.9% were at risk of chronic PEM and 21.1% for acute PEM whereas 4.2% and 5.6% already had chronic or acute PEM.</a:t>
            </a:r>
          </a:p>
          <a:p>
            <a:r>
              <a:rPr lang="en-US"/>
              <a:t>Survivors had higher prealbumin levels than non-survivors.</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E43B1-5FD1-41A0-992A-F4069B7509DC}" type="slidenum">
              <a:rPr lang="en-US"/>
              <a:pPr/>
              <a:t>27</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One major problem associated with enteral feeding in critically ill patients is that gastrointestinal motility is frequently impaired and up to 50% of patients are intolerant to enteral feeding (5). If gastric emptying is delayed, nutritional supply will be decreased, and there are increased risks of vomiting, gastroesophageal reflux, nosocomial often not easy to pass a feeding tube beyond the gastric pylorus. In addition, postpyloric feeding does not appear to reduce the incidence of pulmonary aspiration (7). Therefore, the effective use of prokinetic drugs to reduce residual gastric volume would be crucial.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A8559-6325-4C3A-BC3C-8F6E4729955C}" type="slidenum">
              <a:rPr lang="en-US"/>
              <a:pPr/>
              <a:t>7</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a group of children studied from </a:t>
            </a:r>
            <a:r>
              <a:rPr lang="en-US" dirty="0" err="1"/>
              <a:t>from</a:t>
            </a:r>
            <a:r>
              <a:rPr lang="en-US" dirty="0"/>
              <a:t> admission to 6 months after discharge. </a:t>
            </a:r>
            <a:r>
              <a:rPr lang="en-US" dirty="0" err="1"/>
              <a:t>Clin</a:t>
            </a:r>
            <a:r>
              <a:rPr lang="en-US" dirty="0"/>
              <a:t> </a:t>
            </a:r>
            <a:r>
              <a:rPr lang="en-US" dirty="0" err="1"/>
              <a:t>Nutr</a:t>
            </a:r>
            <a:r>
              <a:rPr lang="en-US" dirty="0"/>
              <a:t> 2004; 23:223–232.</a:t>
            </a:r>
          </a:p>
          <a:p>
            <a:r>
              <a:rPr lang="en-US" dirty="0"/>
              <a:t>In this follow-up study, the course of anthropometric parameters over time is shown, from admission to the ICU to 6 months after discharge, in a large group of preterm neonates, term neonates and older children. Of all the children, 24% appeared to be undernourished at admission, whereas a decline in nutritional status occurred during admission. The majority of children showed a good </a:t>
            </a:r>
            <a:r>
              <a:rPr lang="en-US" dirty="0" err="1"/>
              <a:t>longterm</a:t>
            </a:r>
            <a:r>
              <a:rPr lang="en-US" dirty="0"/>
              <a:t> outcome.</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C3580-324E-4BA2-AF10-75B45ED6C1B4}" type="slidenum">
              <a:rPr lang="en-US"/>
              <a:pPr/>
              <a:t>12</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14400" y="4343400"/>
            <a:ext cx="5029200" cy="4114800"/>
          </a:xfrm>
        </p:spPr>
        <p:txBody>
          <a:bodyPr/>
          <a:lstStyle/>
          <a:p>
            <a:r>
              <a:rPr lang="en-US"/>
              <a:t>Taylor – included a large group of patients with liver injury and after liver transplant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533E2-D0BF-4A9F-A862-48270C6C4745}" type="slidenum">
              <a:rPr lang="en-US"/>
              <a:pPr/>
              <a:t>14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14400" y="4343400"/>
            <a:ext cx="5029200" cy="4114800"/>
          </a:xfrm>
        </p:spPr>
        <p:txBody>
          <a:bodyPr/>
          <a:lstStyle/>
          <a:p>
            <a:r>
              <a:rPr lang="en-US"/>
              <a:t>The problem is that these children are all different.  The child who is still in the PICU on day 12 is completely different to the one who was in the ICU and has long since been discharged by day 12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165B7-34F0-41FD-9322-5A6C9ECB0719}" type="slidenum">
              <a:rPr lang="en-US"/>
              <a:pPr/>
              <a:t>16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14400" y="4343400"/>
            <a:ext cx="5029200" cy="4114800"/>
          </a:xfrm>
        </p:spPr>
        <p:txBody>
          <a:bodyPr/>
          <a:lstStyle/>
          <a:p>
            <a:pPr lvl="2"/>
            <a:r>
              <a:rPr lang="en-GB">
                <a:latin typeface="Courier New" pitchFamily="49" charset="0"/>
                <a:ea typeface="MS Mincho" pitchFamily="49" charset="-128"/>
              </a:rPr>
              <a:t>Effect of intravenous albumin on renal impairment and mortality in patients with cirrhosis and spontaneous bacterial peritonitis.</a:t>
            </a:r>
            <a:endParaRPr lang="en-US">
              <a:latin typeface="Comic Sans MS" pitchFamily="66" charset="0"/>
            </a:endParaRPr>
          </a:p>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2829E-2DD5-48B2-9DAA-4941B8A6E45C}" type="slidenum">
              <a:rPr lang="en-US"/>
              <a:pPr/>
              <a:t>18</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400" y="4343400"/>
            <a:ext cx="5029200" cy="4114800"/>
          </a:xfrm>
        </p:spPr>
        <p:txBody>
          <a:bodyPr/>
          <a:lstStyle/>
          <a:p>
            <a:r>
              <a:rPr lang="en-US"/>
              <a:t>Zinc status in well nourished Bangladeshi children suffering from acute lower respiratory infection. </a:t>
            </a:r>
          </a:p>
          <a:p>
            <a:r>
              <a:rPr lang="en-US"/>
              <a:t>Blood zinc levels in children hospitalized with severe pneumonia: a case control study.</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97878-F18A-4143-9904-B33E326376A2}" type="slidenum">
              <a:rPr lang="en-US"/>
              <a:pPr/>
              <a:t>20</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hlinkClick r:id="rId3"/>
              </a:rPr>
              <a:t>Shamir R</a:t>
            </a:r>
            <a:r>
              <a:rPr lang="en-US"/>
              <a:t>, JPEN J Parenter Enteral Nutr. 2000 May-Jun;24(3):154-8.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DA1BD-6CC5-4811-8F01-BDC7B4150FEE}" type="slidenum">
              <a:rPr lang="en-US"/>
              <a:pPr/>
              <a:t>21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4114800"/>
          </a:xfrm>
        </p:spPr>
        <p:txBody>
          <a:bodyPr/>
          <a:lstStyle/>
          <a:p>
            <a:r>
              <a:rPr lang="en-US"/>
              <a:t>Constipation was reported in 36% of patients but cited only 4 times as a reason for feeding interruption.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209 critically ill children aged between 3 d and 17 years and who received TEN</a:t>
            </a:r>
          </a:p>
          <a:p>
            <a:endParaRPr lang="en-US" sz="1200" kern="1200" baseline="0" dirty="0" smtClean="0">
              <a:solidFill>
                <a:schemeClr val="tx1"/>
              </a:solidFill>
              <a:latin typeface="Arial" charset="0"/>
              <a:ea typeface="+mn-ea"/>
              <a:cs typeface="Arial" charset="0"/>
            </a:endParaRPr>
          </a:p>
          <a:p>
            <a:r>
              <a:rPr lang="en-US" dirty="0" smtClean="0"/>
              <a:t>Higher scores of clinical severity at the time of starting </a:t>
            </a:r>
            <a:r>
              <a:rPr lang="en-US" dirty="0" err="1" smtClean="0"/>
              <a:t>enteral</a:t>
            </a:r>
            <a:r>
              <a:rPr lang="en-US" dirty="0" smtClean="0"/>
              <a:t> nutrition correlate with a later initiation of the nutrition, a longer time to reach the maximum energy delivery and a longer duration of TEN. However, their ability to predict digestive tract complications is low </a:t>
            </a:r>
            <a:endParaRPr lang="en-US" dirty="0"/>
          </a:p>
        </p:txBody>
      </p:sp>
      <p:sp>
        <p:nvSpPr>
          <p:cNvPr id="4" name="Slide Number Placeholder 3"/>
          <p:cNvSpPr>
            <a:spLocks noGrp="1"/>
          </p:cNvSpPr>
          <p:nvPr>
            <p:ph type="sldNum" sz="quarter" idx="10"/>
          </p:nvPr>
        </p:nvSpPr>
        <p:spPr/>
        <p:txBody>
          <a:bodyPr/>
          <a:lstStyle/>
          <a:p>
            <a:fld id="{5F7B64D0-F776-485F-B70E-DC662CC35F1B}"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2/10/2010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2/10/2010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2/10/2010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94738A7-147A-4932-9F1B-122F224D34CF}" type="datetimeFigureOut">
              <a:rPr lang="en-US" smtClean="0"/>
              <a:pPr/>
              <a:t>2/10/2010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738A7-147A-4932-9F1B-122F224D34CF}" type="datetimeFigureOut">
              <a:rPr lang="en-US" smtClean="0"/>
              <a:pPr/>
              <a:t>2/10/2010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94738A7-147A-4932-9F1B-122F224D34CF}" type="datetimeFigureOut">
              <a:rPr lang="en-US" smtClean="0"/>
              <a:pPr/>
              <a:t>2/10/2010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894738A7-147A-4932-9F1B-122F224D34CF}" type="datetimeFigureOut">
              <a:rPr lang="en-US" smtClean="0"/>
              <a:pPr/>
              <a:t>2/10/2010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94738A7-147A-4932-9F1B-122F224D34CF}" type="datetimeFigureOut">
              <a:rPr lang="en-US" smtClean="0"/>
              <a:pPr/>
              <a:t>2/10/2010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738A7-147A-4932-9F1B-122F224D34CF}" type="datetimeFigureOut">
              <a:rPr lang="en-US" smtClean="0"/>
              <a:pPr/>
              <a:t>2/10/2010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738A7-147A-4932-9F1B-122F224D34CF}" type="datetimeFigureOut">
              <a:rPr lang="en-US" smtClean="0"/>
              <a:pPr/>
              <a:t>2/10/2010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738A7-147A-4932-9F1B-122F224D34CF}" type="datetimeFigureOut">
              <a:rPr lang="en-US" smtClean="0"/>
              <a:pPr/>
              <a:t>2/10/2010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BD66B5-B3BB-4BAD-B09C-503E64D9FDAF}"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738A7-147A-4932-9F1B-122F224D34CF}" type="datetimeFigureOut">
              <a:rPr lang="en-US" smtClean="0"/>
              <a:pPr/>
              <a:t>2/10/2010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D66B5-B3BB-4BAD-B09C-503E64D9FDAF}"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hyperlink" Target="http://www.terragalleria.com/pacific/australia/australian-animals/picture.aust6191.html" TargetMode="External"/><Relationship Id="rId4" Type="http://schemas.openxmlformats.org/officeDocument/2006/relationships/image" Target="../media/image14.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6013" y="620713"/>
            <a:ext cx="7772400" cy="1470025"/>
          </a:xfrm>
        </p:spPr>
        <p:txBody>
          <a:bodyPr>
            <a:normAutofit/>
          </a:bodyPr>
          <a:lstStyle/>
          <a:p>
            <a:r>
              <a:rPr lang="en-US" b="1" i="1" dirty="0" smtClean="0">
                <a:solidFill>
                  <a:srgbClr val="002060"/>
                </a:solidFill>
                <a:effectLst>
                  <a:outerShdw blurRad="38100" dist="38100" dir="2700000" algn="tl">
                    <a:srgbClr val="C0C0C0"/>
                  </a:outerShdw>
                </a:effectLst>
              </a:rPr>
              <a:t>Nutrition for the critically ill child</a:t>
            </a:r>
            <a:endParaRPr lang="en-US" b="1" i="1" dirty="0">
              <a:solidFill>
                <a:srgbClr val="002060"/>
              </a:solidFill>
              <a:effectLst>
                <a:outerShdw blurRad="38100" dist="38100" dir="2700000" algn="tl">
                  <a:srgbClr val="C0C0C0"/>
                </a:outerShdw>
              </a:effectLst>
            </a:endParaRPr>
          </a:p>
        </p:txBody>
      </p:sp>
      <p:sp>
        <p:nvSpPr>
          <p:cNvPr id="3075" name="Rectangle 3"/>
          <p:cNvSpPr>
            <a:spLocks noGrp="1" noChangeArrowheads="1"/>
          </p:cNvSpPr>
          <p:nvPr>
            <p:ph type="subTitle" idx="1"/>
          </p:nvPr>
        </p:nvSpPr>
        <p:spPr>
          <a:xfrm>
            <a:off x="1690688" y="2636838"/>
            <a:ext cx="6400800" cy="1752600"/>
          </a:xfrm>
        </p:spPr>
        <p:txBody>
          <a:bodyPr/>
          <a:lstStyle/>
          <a:p>
            <a:pPr>
              <a:lnSpc>
                <a:spcPct val="80000"/>
              </a:lnSpc>
            </a:pPr>
            <a:r>
              <a:rPr lang="en-US" sz="2800" dirty="0"/>
              <a:t>Andrew C Argent</a:t>
            </a:r>
          </a:p>
          <a:p>
            <a:pPr>
              <a:lnSpc>
                <a:spcPct val="80000"/>
              </a:lnSpc>
            </a:pPr>
            <a:endParaRPr lang="en-US" sz="2800" dirty="0"/>
          </a:p>
          <a:p>
            <a:pPr>
              <a:lnSpc>
                <a:spcPct val="80000"/>
              </a:lnSpc>
            </a:pPr>
            <a:r>
              <a:rPr lang="en-US" sz="2000" dirty="0"/>
              <a:t>Red Cross War Memorial Children’s Hospital and</a:t>
            </a:r>
          </a:p>
          <a:p>
            <a:pPr>
              <a:lnSpc>
                <a:spcPct val="80000"/>
              </a:lnSpc>
            </a:pPr>
            <a:r>
              <a:rPr lang="en-US" sz="2000" dirty="0"/>
              <a:t>University of Cape </a:t>
            </a:r>
            <a:r>
              <a:rPr lang="en-US" sz="2000" dirty="0" smtClean="0"/>
              <a:t>Town</a:t>
            </a:r>
          </a:p>
          <a:p>
            <a:pPr>
              <a:lnSpc>
                <a:spcPct val="80000"/>
              </a:lnSpc>
            </a:pPr>
            <a:endParaRPr lang="en-US" sz="2000" dirty="0" smtClean="0"/>
          </a:p>
        </p:txBody>
      </p:sp>
      <p:pic>
        <p:nvPicPr>
          <p:cNvPr id="3076" name="Picture 4" descr="UCT_official_logo"/>
          <p:cNvPicPr>
            <a:picLocks noChangeAspect="1" noChangeArrowheads="1"/>
          </p:cNvPicPr>
          <p:nvPr/>
        </p:nvPicPr>
        <p:blipFill>
          <a:blip r:embed="rId2" cstate="print"/>
          <a:srcRect/>
          <a:stretch>
            <a:fillRect/>
          </a:stretch>
        </p:blipFill>
        <p:spPr bwMode="auto">
          <a:xfrm>
            <a:off x="6443663" y="4797425"/>
            <a:ext cx="1577975" cy="2060575"/>
          </a:xfrm>
          <a:prstGeom prst="rect">
            <a:avLst/>
          </a:prstGeom>
          <a:noFill/>
        </p:spPr>
      </p:pic>
      <p:pic>
        <p:nvPicPr>
          <p:cNvPr id="3077" name="Picture 5" descr="ICH_Crest"/>
          <p:cNvPicPr>
            <a:picLocks noChangeAspect="1" noChangeArrowheads="1"/>
          </p:cNvPicPr>
          <p:nvPr/>
        </p:nvPicPr>
        <p:blipFill>
          <a:blip r:embed="rId3" cstate="print"/>
          <a:srcRect/>
          <a:stretch>
            <a:fillRect/>
          </a:stretch>
        </p:blipFill>
        <p:spPr bwMode="auto">
          <a:xfrm>
            <a:off x="1187450" y="4813300"/>
            <a:ext cx="1528763" cy="2044700"/>
          </a:xfrm>
          <a:prstGeom prst="rect">
            <a:avLst/>
          </a:prstGeom>
          <a:noFill/>
        </p:spPr>
      </p:pic>
      <p:pic>
        <p:nvPicPr>
          <p:cNvPr id="3078" name="Picture 6" descr="rxch"/>
          <p:cNvPicPr>
            <a:picLocks noChangeAspect="1" noChangeArrowheads="1"/>
          </p:cNvPicPr>
          <p:nvPr/>
        </p:nvPicPr>
        <p:blipFill>
          <a:blip r:embed="rId4" cstate="print"/>
          <a:srcRect/>
          <a:stretch>
            <a:fillRect/>
          </a:stretch>
        </p:blipFill>
        <p:spPr bwMode="auto">
          <a:xfrm>
            <a:off x="3706813" y="4811713"/>
            <a:ext cx="1887537" cy="2046287"/>
          </a:xfrm>
          <a:prstGeom prst="rect">
            <a:avLst/>
          </a:prstGeom>
          <a:noFill/>
        </p:spPr>
      </p:pic>
      <p:pic>
        <p:nvPicPr>
          <p:cNvPr id="3079" name="Picture 7" descr="WFPICCS_logo"/>
          <p:cNvPicPr>
            <a:picLocks noChangeAspect="1" noChangeArrowheads="1"/>
          </p:cNvPicPr>
          <p:nvPr/>
        </p:nvPicPr>
        <p:blipFill>
          <a:blip r:embed="rId5" cstate="print"/>
          <a:srcRect/>
          <a:stretch>
            <a:fillRect/>
          </a:stretch>
        </p:blipFill>
        <p:spPr bwMode="auto">
          <a:xfrm>
            <a:off x="0" y="2285992"/>
            <a:ext cx="1692275" cy="169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principles</a:t>
            </a:r>
          </a:p>
        </p:txBody>
      </p:sp>
      <p:sp>
        <p:nvSpPr>
          <p:cNvPr id="204803" name="Rectangle 3"/>
          <p:cNvSpPr>
            <a:spLocks noGrp="1" noChangeArrowheads="1"/>
          </p:cNvSpPr>
          <p:nvPr>
            <p:ph type="body" idx="1"/>
          </p:nvPr>
        </p:nvSpPr>
        <p:spPr>
          <a:solidFill>
            <a:srgbClr val="FFFF99"/>
          </a:solidFill>
        </p:spPr>
        <p:txBody>
          <a:bodyPr/>
          <a:lstStyle/>
          <a:p>
            <a:r>
              <a:rPr lang="en-US" sz="2800" dirty="0">
                <a:solidFill>
                  <a:srgbClr val="0000FF"/>
                </a:solidFill>
              </a:rPr>
              <a:t>treat the underlying illness aggressively</a:t>
            </a:r>
          </a:p>
          <a:p>
            <a:pPr lvl="1"/>
            <a:r>
              <a:rPr lang="en-US" sz="2400" dirty="0"/>
              <a:t>infection in the malnourished child</a:t>
            </a:r>
          </a:p>
          <a:p>
            <a:endParaRPr lang="en-US" sz="2800" dirty="0"/>
          </a:p>
          <a:p>
            <a:r>
              <a:rPr lang="en-US" sz="2800" dirty="0">
                <a:solidFill>
                  <a:srgbClr val="0000FF"/>
                </a:solidFill>
              </a:rPr>
              <a:t>manage the </a:t>
            </a:r>
            <a:r>
              <a:rPr lang="en-US" sz="2800" dirty="0"/>
              <a:t>A</a:t>
            </a:r>
            <a:r>
              <a:rPr lang="en-US" sz="2800" dirty="0">
                <a:solidFill>
                  <a:srgbClr val="0000FF"/>
                </a:solidFill>
              </a:rPr>
              <a:t>irway, </a:t>
            </a:r>
            <a:r>
              <a:rPr lang="en-US" sz="2800" dirty="0"/>
              <a:t>B</a:t>
            </a:r>
            <a:r>
              <a:rPr lang="en-US" sz="2800" dirty="0">
                <a:solidFill>
                  <a:srgbClr val="0000FF"/>
                </a:solidFill>
              </a:rPr>
              <a:t>reathing, </a:t>
            </a:r>
            <a:r>
              <a:rPr lang="en-US" sz="2800" dirty="0"/>
              <a:t>C</a:t>
            </a:r>
            <a:r>
              <a:rPr lang="en-US" sz="2800" dirty="0">
                <a:solidFill>
                  <a:srgbClr val="0000FF"/>
                </a:solidFill>
              </a:rPr>
              <a:t>irculation, (Don’t Ever Forget the Glucose)</a:t>
            </a:r>
          </a:p>
          <a:p>
            <a:endParaRPr lang="en-US" sz="2800" dirty="0">
              <a:solidFill>
                <a:srgbClr val="0000FF"/>
              </a:solidFill>
            </a:endParaRPr>
          </a:p>
          <a:p>
            <a:r>
              <a:rPr lang="en-US" sz="2800" dirty="0">
                <a:solidFill>
                  <a:srgbClr val="0000FF"/>
                </a:solidFill>
              </a:rPr>
              <a:t>manage fluid and electrolytes</a:t>
            </a:r>
          </a:p>
          <a:p>
            <a:endParaRPr lang="en-US" sz="2800" dirty="0">
              <a:solidFill>
                <a:srgbClr val="0000FF"/>
              </a:solidFill>
            </a:endParaRPr>
          </a:p>
          <a:p>
            <a:r>
              <a:rPr lang="en-US" sz="2800" b="1" i="1" dirty="0">
                <a:solidFill>
                  <a:srgbClr val="0000FF"/>
                </a:solidFill>
                <a:effectLst>
                  <a:outerShdw blurRad="38100" dist="38100" dir="2700000" algn="tl">
                    <a:srgbClr val="000000"/>
                  </a:outerShdw>
                </a:effectLst>
              </a:rPr>
              <a:t>FEED</a:t>
            </a:r>
            <a:r>
              <a:rPr lang="en-US" sz="2800" dirty="0">
                <a:solidFill>
                  <a:srgbClr val="0000FF"/>
                </a:solidFill>
              </a:rPr>
              <a:t> (enterally if at all possible)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get the basics right all the time</a:t>
            </a:r>
          </a:p>
        </p:txBody>
      </p:sp>
      <p:sp>
        <p:nvSpPr>
          <p:cNvPr id="149507" name="Rectangle 3"/>
          <p:cNvSpPr>
            <a:spLocks noGrp="1" noChangeArrowheads="1"/>
          </p:cNvSpPr>
          <p:nvPr>
            <p:ph type="body" idx="1"/>
          </p:nvPr>
        </p:nvSpPr>
        <p:spPr>
          <a:solidFill>
            <a:srgbClr val="FFFF99"/>
          </a:solidFill>
        </p:spPr>
        <p:txBody>
          <a:bodyPr/>
          <a:lstStyle/>
          <a:p>
            <a:pPr>
              <a:lnSpc>
                <a:spcPct val="80000"/>
              </a:lnSpc>
            </a:pPr>
            <a:r>
              <a:rPr lang="en-US" sz="2800" i="1">
                <a:solidFill>
                  <a:srgbClr val="0000FF"/>
                </a:solidFill>
              </a:rPr>
              <a:t>appropriate water intake</a:t>
            </a:r>
          </a:p>
          <a:p>
            <a:pPr lvl="1">
              <a:lnSpc>
                <a:spcPct val="80000"/>
              </a:lnSpc>
            </a:pPr>
            <a:endParaRPr lang="en-US" sz="2400">
              <a:solidFill>
                <a:srgbClr val="0000FF"/>
              </a:solidFill>
            </a:endParaRPr>
          </a:p>
          <a:p>
            <a:pPr>
              <a:lnSpc>
                <a:spcPct val="80000"/>
              </a:lnSpc>
            </a:pPr>
            <a:r>
              <a:rPr lang="en-US" sz="2800" i="1">
                <a:solidFill>
                  <a:srgbClr val="0000FF"/>
                </a:solidFill>
              </a:rPr>
              <a:t>enough food</a:t>
            </a:r>
          </a:p>
          <a:p>
            <a:pPr lvl="1">
              <a:lnSpc>
                <a:spcPct val="80000"/>
              </a:lnSpc>
            </a:pPr>
            <a:r>
              <a:rPr lang="en-US" sz="2400"/>
              <a:t>calories to meet REE</a:t>
            </a:r>
          </a:p>
          <a:p>
            <a:pPr lvl="1">
              <a:lnSpc>
                <a:spcPct val="80000"/>
              </a:lnSpc>
            </a:pPr>
            <a:r>
              <a:rPr lang="en-US" sz="2400"/>
              <a:t>enough protein to prevent proteolysis</a:t>
            </a:r>
          </a:p>
          <a:p>
            <a:pPr lvl="1">
              <a:lnSpc>
                <a:spcPct val="80000"/>
              </a:lnSpc>
            </a:pPr>
            <a:r>
              <a:rPr lang="en-US" sz="2400"/>
              <a:t>enough trace elements and vitamins</a:t>
            </a:r>
          </a:p>
          <a:p>
            <a:pPr>
              <a:lnSpc>
                <a:spcPct val="80000"/>
              </a:lnSpc>
            </a:pPr>
            <a:endParaRPr lang="en-US" sz="2800" i="1">
              <a:solidFill>
                <a:srgbClr val="FFFFFF"/>
              </a:solidFill>
            </a:endParaRPr>
          </a:p>
          <a:p>
            <a:pPr>
              <a:lnSpc>
                <a:spcPct val="80000"/>
              </a:lnSpc>
            </a:pPr>
            <a:r>
              <a:rPr lang="en-US" sz="2800" i="1">
                <a:solidFill>
                  <a:srgbClr val="0000FF"/>
                </a:solidFill>
              </a:rPr>
              <a:t>enteral food to prevent gut complications</a:t>
            </a:r>
            <a:r>
              <a:rPr lang="en-US" sz="2800">
                <a:solidFill>
                  <a:srgbClr val="0000FF"/>
                </a:solidFill>
              </a:rPr>
              <a:t> </a:t>
            </a:r>
          </a:p>
          <a:p>
            <a:pPr lvl="1">
              <a:lnSpc>
                <a:spcPct val="80000"/>
              </a:lnSpc>
            </a:pPr>
            <a:r>
              <a:rPr lang="en-US" sz="2400"/>
              <a:t>“use the gut or lose it”</a:t>
            </a:r>
          </a:p>
          <a:p>
            <a:pPr lvl="1">
              <a:lnSpc>
                <a:spcPct val="80000"/>
              </a:lnSpc>
            </a:pPr>
            <a:r>
              <a:rPr lang="en-US" sz="2400"/>
              <a:t>avoid constipation!!!!!!</a:t>
            </a:r>
          </a:p>
          <a:p>
            <a:pPr>
              <a:lnSpc>
                <a:spcPct val="80000"/>
              </a:lnSpc>
            </a:pPr>
            <a:endParaRPr lang="en-US" sz="2800"/>
          </a:p>
        </p:txBody>
      </p:sp>
      <p:sp>
        <p:nvSpPr>
          <p:cNvPr id="149508" name="Text Box 4"/>
          <p:cNvSpPr txBox="1">
            <a:spLocks noChangeArrowheads="1"/>
          </p:cNvSpPr>
          <p:nvPr/>
        </p:nvSpPr>
        <p:spPr bwMode="auto">
          <a:xfrm>
            <a:off x="2051050" y="5991225"/>
            <a:ext cx="4913313" cy="579438"/>
          </a:xfrm>
          <a:prstGeom prst="rect">
            <a:avLst/>
          </a:prstGeom>
          <a:solidFill>
            <a:srgbClr val="0000FF"/>
          </a:solidFill>
          <a:ln w="9525">
            <a:noFill/>
            <a:miter lim="800000"/>
            <a:headEnd/>
            <a:tailEnd/>
          </a:ln>
          <a:effectLst/>
        </p:spPr>
        <p:txBody>
          <a:bodyPr wrap="none">
            <a:spAutoFit/>
          </a:bodyPr>
          <a:lstStyle/>
          <a:p>
            <a:r>
              <a:rPr lang="en-ZA" sz="3200">
                <a:solidFill>
                  <a:schemeClr val="bg1"/>
                </a:solidFill>
                <a:latin typeface="Times New Roman" pitchFamily="18" charset="0"/>
              </a:rPr>
              <a:t>treat the underlying problem</a:t>
            </a:r>
            <a:r>
              <a:rPr lang="en-ZA" sz="2400">
                <a:latin typeface="Comic Sans MS" pitchFamily="66" charset="0"/>
              </a:rPr>
              <a:t> </a:t>
            </a:r>
            <a:endParaRPr lang="en-GB" sz="240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calories – how much is used?</a:t>
            </a:r>
          </a:p>
        </p:txBody>
      </p:sp>
      <p:sp>
        <p:nvSpPr>
          <p:cNvPr id="162819" name="Rectangle 3"/>
          <p:cNvSpPr>
            <a:spLocks noGrp="1" noChangeArrowheads="1"/>
          </p:cNvSpPr>
          <p:nvPr>
            <p:ph type="body" idx="1"/>
          </p:nvPr>
        </p:nvSpPr>
        <p:spPr>
          <a:solidFill>
            <a:srgbClr val="FFFF99"/>
          </a:solidFill>
        </p:spPr>
        <p:txBody>
          <a:bodyPr/>
          <a:lstStyle/>
          <a:p>
            <a:r>
              <a:rPr lang="en-US" sz="2800">
                <a:solidFill>
                  <a:srgbClr val="0000FF"/>
                </a:solidFill>
              </a:rPr>
              <a:t>resting energy expenditure</a:t>
            </a:r>
          </a:p>
          <a:p>
            <a:pPr lvl="1"/>
            <a:r>
              <a:rPr lang="en-US" sz="2400"/>
              <a:t>37- 62 </a:t>
            </a:r>
            <a:r>
              <a:rPr lang="en-US" sz="2400">
                <a:sym typeface="Symbol" pitchFamily="18" charset="2"/>
              </a:rPr>
              <a:t> kcal /kg/day</a:t>
            </a:r>
          </a:p>
          <a:p>
            <a:pPr lvl="2" algn="r">
              <a:buFontTx/>
              <a:buNone/>
            </a:pPr>
            <a:r>
              <a:rPr lang="en-US" sz="2000" b="1">
                <a:solidFill>
                  <a:srgbClr val="FF9900"/>
                </a:solidFill>
              </a:rPr>
              <a:t>Vazquez Martinez et al, Pediatr Crit Care Med, 2004</a:t>
            </a:r>
          </a:p>
          <a:p>
            <a:pPr lvl="2" algn="r">
              <a:buFontTx/>
              <a:buNone/>
            </a:pPr>
            <a:r>
              <a:rPr lang="en-US" sz="2000" b="1">
                <a:solidFill>
                  <a:srgbClr val="FF9900"/>
                </a:solidFill>
              </a:rPr>
              <a:t>Taylor RM et al, Pediatr Crit Care Med. 2003</a:t>
            </a:r>
          </a:p>
          <a:p>
            <a:pPr lvl="2" algn="r">
              <a:buFontTx/>
              <a:buNone/>
            </a:pPr>
            <a:r>
              <a:rPr lang="en-US" sz="2000" b="1">
                <a:solidFill>
                  <a:srgbClr val="FF9900"/>
                </a:solidFill>
              </a:rPr>
              <a:t>Coss-Bu JA et al, Am J Clin Nutr. 2001</a:t>
            </a:r>
          </a:p>
          <a:p>
            <a:pPr algn="r">
              <a:buFontTx/>
              <a:buNone/>
            </a:pPr>
            <a:r>
              <a:rPr lang="en-US" sz="2000" b="1">
                <a:solidFill>
                  <a:srgbClr val="FF9900"/>
                </a:solidFill>
              </a:rPr>
              <a:t>Coss-Bu JA et al, Nutrition. 1998</a:t>
            </a:r>
          </a:p>
          <a:p>
            <a:pPr lvl="2"/>
            <a:endParaRPr lang="en-US" sz="2000">
              <a:solidFill>
                <a:srgbClr val="FFCC00"/>
              </a:solidFill>
            </a:endParaRPr>
          </a:p>
          <a:p>
            <a:r>
              <a:rPr lang="en-US" sz="2800">
                <a:solidFill>
                  <a:srgbClr val="0000FF"/>
                </a:solidFill>
              </a:rPr>
              <a:t>lower in multiple organ system failure (1019 + 166 kcal/m2 vs. 862 + 241; p = .025). </a:t>
            </a:r>
          </a:p>
          <a:p>
            <a:pPr lvl="2" algn="r">
              <a:buFontTx/>
              <a:buNone/>
            </a:pPr>
            <a:r>
              <a:rPr lang="en-US" sz="2000" b="1">
                <a:solidFill>
                  <a:srgbClr val="FF9900"/>
                </a:solidFill>
              </a:rPr>
              <a:t>Briassoulis G et al, Crit Care Med. 2000</a:t>
            </a:r>
          </a:p>
        </p:txBody>
      </p:sp>
      <p:sp>
        <p:nvSpPr>
          <p:cNvPr id="162820" name="Text Box 4"/>
          <p:cNvSpPr txBox="1">
            <a:spLocks noChangeArrowheads="1"/>
          </p:cNvSpPr>
          <p:nvPr/>
        </p:nvSpPr>
        <p:spPr bwMode="auto">
          <a:xfrm>
            <a:off x="2411413" y="6181725"/>
            <a:ext cx="3792537" cy="519113"/>
          </a:xfrm>
          <a:prstGeom prst="rect">
            <a:avLst/>
          </a:prstGeom>
          <a:solidFill>
            <a:srgbClr val="0000FF"/>
          </a:solidFill>
          <a:ln w="9525">
            <a:noFill/>
            <a:miter lim="800000"/>
            <a:headEnd/>
            <a:tailEnd/>
          </a:ln>
          <a:effectLst/>
        </p:spPr>
        <p:txBody>
          <a:bodyPr wrap="none">
            <a:spAutoFit/>
          </a:bodyPr>
          <a:lstStyle/>
          <a:p>
            <a:r>
              <a:rPr lang="en-ZA" sz="2800">
                <a:solidFill>
                  <a:schemeClr val="bg1"/>
                </a:solidFill>
                <a:latin typeface="Times New Roman" pitchFamily="18" charset="0"/>
              </a:rPr>
              <a:t>predictions are unreliable</a:t>
            </a:r>
            <a:endParaRPr lang="en-GB" sz="28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fontScale="90000"/>
          </a:bodyPr>
          <a:lstStyle/>
          <a:p>
            <a:pPr algn="l"/>
            <a:r>
              <a:rPr lang="en-US" i="1" dirty="0">
                <a:solidFill>
                  <a:schemeClr val="tx2"/>
                </a:solidFill>
                <a:effectLst>
                  <a:outerShdw blurRad="38100" dist="38100" dir="2700000" algn="tl">
                    <a:srgbClr val="000000">
                      <a:alpha val="43137"/>
                    </a:srgbClr>
                  </a:outerShdw>
                </a:effectLst>
              </a:rPr>
              <a:t>calories how much is used?  </a:t>
            </a:r>
            <a:br>
              <a:rPr lang="en-US" i="1" dirty="0">
                <a:solidFill>
                  <a:schemeClr val="tx2"/>
                </a:solidFill>
                <a:effectLst>
                  <a:outerShdw blurRad="38100" dist="38100" dir="2700000" algn="tl">
                    <a:srgbClr val="000000">
                      <a:alpha val="43137"/>
                    </a:srgbClr>
                  </a:outerShdw>
                </a:effectLst>
              </a:rPr>
            </a:br>
            <a:r>
              <a:rPr lang="en-US" sz="3200" i="1" dirty="0">
                <a:solidFill>
                  <a:schemeClr val="tx2"/>
                </a:solidFill>
                <a:effectLst>
                  <a:outerShdw blurRad="38100" dist="38100" dir="2700000" algn="tl">
                    <a:srgbClr val="000000">
                      <a:alpha val="43137"/>
                    </a:srgbClr>
                  </a:outerShdw>
                </a:effectLst>
              </a:rPr>
              <a:t>on ventilation</a:t>
            </a:r>
            <a:endParaRPr lang="en-GB" sz="3200" i="1" dirty="0">
              <a:solidFill>
                <a:schemeClr val="tx2"/>
              </a:solidFill>
              <a:effectLst>
                <a:outerShdw blurRad="38100" dist="38100" dir="2700000" algn="tl">
                  <a:srgbClr val="000000">
                    <a:alpha val="43137"/>
                  </a:srgbClr>
                </a:outerShdw>
              </a:effectLst>
            </a:endParaRPr>
          </a:p>
        </p:txBody>
      </p:sp>
      <p:sp>
        <p:nvSpPr>
          <p:cNvPr id="164867" name="Rectangle 3"/>
          <p:cNvSpPr>
            <a:spLocks noGrp="1" noChangeArrowheads="1"/>
          </p:cNvSpPr>
          <p:nvPr>
            <p:ph type="body" idx="1"/>
          </p:nvPr>
        </p:nvSpPr>
        <p:spPr>
          <a:xfrm>
            <a:off x="685800" y="1981200"/>
            <a:ext cx="7772400" cy="4471988"/>
          </a:xfrm>
          <a:solidFill>
            <a:srgbClr val="FFFF99"/>
          </a:solidFill>
        </p:spPr>
        <p:txBody>
          <a:bodyPr/>
          <a:lstStyle/>
          <a:p>
            <a:pPr>
              <a:lnSpc>
                <a:spcPct val="80000"/>
              </a:lnSpc>
            </a:pPr>
            <a:r>
              <a:rPr lang="en-US" sz="2000">
                <a:cs typeface="Times New Roman" pitchFamily="18" charset="0"/>
              </a:rPr>
              <a:t>critically ill children on ventilators have a REE of approximately 45kcal/kg/day</a:t>
            </a:r>
          </a:p>
          <a:p>
            <a:pPr lvl="1" algn="r">
              <a:lnSpc>
                <a:spcPct val="80000"/>
              </a:lnSpc>
              <a:buFontTx/>
              <a:buNone/>
            </a:pPr>
            <a:r>
              <a:rPr lang="en-US" sz="1800" b="1">
                <a:solidFill>
                  <a:srgbClr val="FF9900"/>
                </a:solidFill>
                <a:cs typeface="Times New Roman" pitchFamily="18" charset="0"/>
              </a:rPr>
              <a:t>White SM et al  Crit Care Med 2000</a:t>
            </a:r>
          </a:p>
          <a:p>
            <a:pPr lvl="1" algn="r">
              <a:lnSpc>
                <a:spcPct val="80000"/>
              </a:lnSpc>
              <a:buFontTx/>
              <a:buNone/>
            </a:pPr>
            <a:endParaRPr lang="en-US" sz="1800">
              <a:solidFill>
                <a:srgbClr val="FFFF66"/>
              </a:solidFill>
              <a:cs typeface="Times New Roman" pitchFamily="18" charset="0"/>
            </a:endParaRPr>
          </a:p>
          <a:p>
            <a:pPr>
              <a:lnSpc>
                <a:spcPct val="80000"/>
              </a:lnSpc>
            </a:pPr>
            <a:r>
              <a:rPr lang="en-US" sz="2000">
                <a:cs typeface="Times New Roman" pitchFamily="18" charset="0"/>
              </a:rPr>
              <a:t>spontaneously breathing are likely to have a higher energy expenditure. </a:t>
            </a:r>
          </a:p>
          <a:p>
            <a:pPr lvl="1" algn="r">
              <a:lnSpc>
                <a:spcPct val="80000"/>
              </a:lnSpc>
              <a:buFontTx/>
              <a:buNone/>
            </a:pPr>
            <a:r>
              <a:rPr lang="en-US" sz="1800" b="1">
                <a:solidFill>
                  <a:srgbClr val="FF9900"/>
                </a:solidFill>
                <a:cs typeface="Times New Roman" pitchFamily="18" charset="0"/>
              </a:rPr>
              <a:t>Vernon DD, Witte MK. Crit Care Med</a:t>
            </a:r>
            <a:r>
              <a:rPr lang="en-US" sz="1800">
                <a:solidFill>
                  <a:srgbClr val="FFFF66"/>
                </a:solidFill>
                <a:cs typeface="Times New Roman" pitchFamily="18" charset="0"/>
              </a:rPr>
              <a:t> </a:t>
            </a:r>
            <a:r>
              <a:rPr lang="en-US" sz="1800" b="1">
                <a:solidFill>
                  <a:srgbClr val="FF9900"/>
                </a:solidFill>
                <a:cs typeface="Times New Roman" pitchFamily="18" charset="0"/>
              </a:rPr>
              <a:t>2000</a:t>
            </a:r>
          </a:p>
          <a:p>
            <a:pPr lvl="1" algn="r">
              <a:lnSpc>
                <a:spcPct val="80000"/>
              </a:lnSpc>
              <a:buFontTx/>
              <a:buNone/>
            </a:pPr>
            <a:endParaRPr lang="en-US" sz="1800">
              <a:solidFill>
                <a:srgbClr val="FFFF66"/>
              </a:solidFill>
              <a:cs typeface="Times New Roman" pitchFamily="18" charset="0"/>
            </a:endParaRPr>
          </a:p>
          <a:p>
            <a:pPr>
              <a:lnSpc>
                <a:spcPct val="80000"/>
              </a:lnSpc>
            </a:pPr>
            <a:r>
              <a:rPr lang="en-US" sz="2000">
                <a:cs typeface="Times New Roman" pitchFamily="18" charset="0"/>
              </a:rPr>
              <a:t>neuromuscular blockade will decrease the energy requirements</a:t>
            </a:r>
          </a:p>
          <a:p>
            <a:pPr>
              <a:lnSpc>
                <a:spcPct val="80000"/>
              </a:lnSpc>
            </a:pPr>
            <a:endParaRPr lang="en-US" sz="2000">
              <a:cs typeface="Times New Roman" pitchFamily="18" charset="0"/>
            </a:endParaRPr>
          </a:p>
          <a:p>
            <a:pPr>
              <a:lnSpc>
                <a:spcPct val="80000"/>
              </a:lnSpc>
            </a:pPr>
            <a:r>
              <a:rPr lang="en-US" sz="2000">
                <a:cs typeface="Times New Roman" pitchFamily="18" charset="0"/>
              </a:rPr>
              <a:t>temperature</a:t>
            </a:r>
          </a:p>
          <a:p>
            <a:pPr lvl="1" algn="r">
              <a:lnSpc>
                <a:spcPct val="80000"/>
              </a:lnSpc>
              <a:buFontTx/>
              <a:buNone/>
            </a:pPr>
            <a:r>
              <a:rPr lang="en-US" sz="1800" b="1">
                <a:solidFill>
                  <a:srgbClr val="FF9900"/>
                </a:solidFill>
                <a:cs typeface="Times New Roman" pitchFamily="18" charset="0"/>
              </a:rPr>
              <a:t>Eccles MP, Whitehead RG. 1989 Eur J Clin Nutr</a:t>
            </a:r>
          </a:p>
          <a:p>
            <a:pPr lvl="1" algn="r">
              <a:lnSpc>
                <a:spcPct val="80000"/>
              </a:lnSpc>
              <a:buFontTx/>
              <a:buNone/>
            </a:pPr>
            <a:r>
              <a:rPr lang="en-US" sz="1800" b="1">
                <a:solidFill>
                  <a:srgbClr val="FF9900"/>
                </a:solidFill>
                <a:cs typeface="Times New Roman" pitchFamily="18" charset="0"/>
              </a:rPr>
              <a:t>McIntyre J, Hull D. 1996. Arch Dis Child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fontScale="90000"/>
          </a:bodyPr>
          <a:lstStyle/>
          <a:p>
            <a:pPr algn="l"/>
            <a:r>
              <a:rPr lang="en-US" sz="4000" dirty="0">
                <a:solidFill>
                  <a:schemeClr val="tx2"/>
                </a:solidFill>
                <a:effectLst>
                  <a:outerShdw blurRad="38100" dist="38100" dir="2700000" algn="tl">
                    <a:srgbClr val="000000">
                      <a:alpha val="43137"/>
                    </a:srgbClr>
                  </a:outerShdw>
                </a:effectLst>
              </a:rPr>
              <a:t>calories – how much is used?</a:t>
            </a:r>
            <a:br>
              <a:rPr lang="en-US" sz="4000" dirty="0">
                <a:solidFill>
                  <a:schemeClr val="tx2"/>
                </a:solidFill>
                <a:effectLst>
                  <a:outerShdw blurRad="38100" dist="38100" dir="2700000" algn="tl">
                    <a:srgbClr val="000000">
                      <a:alpha val="43137"/>
                    </a:srgbClr>
                  </a:outerShdw>
                </a:effectLst>
              </a:rPr>
            </a:br>
            <a:r>
              <a:rPr lang="en-US" sz="3200" dirty="0">
                <a:solidFill>
                  <a:schemeClr val="tx2"/>
                </a:solidFill>
                <a:effectLst>
                  <a:outerShdw blurRad="38100" dist="38100" dir="2700000" algn="tl">
                    <a:srgbClr val="000000">
                      <a:alpha val="43137"/>
                    </a:srgbClr>
                  </a:outerShdw>
                </a:effectLst>
                <a:cs typeface="Times New Roman" pitchFamily="18" charset="0"/>
              </a:rPr>
              <a:t>stage of illness</a:t>
            </a:r>
            <a:r>
              <a:rPr lang="en-US" sz="4000" b="1" dirty="0">
                <a:solidFill>
                  <a:schemeClr val="tx2"/>
                </a:solidFill>
                <a:effectLst>
                  <a:outerShdw blurRad="38100" dist="38100" dir="2700000" algn="tl">
                    <a:srgbClr val="000000">
                      <a:alpha val="43137"/>
                    </a:srgbClr>
                  </a:outerShdw>
                </a:effectLst>
                <a:cs typeface="Times New Roman" pitchFamily="18" charset="0"/>
              </a:rPr>
              <a:t> </a:t>
            </a:r>
          </a:p>
        </p:txBody>
      </p:sp>
      <p:sp>
        <p:nvSpPr>
          <p:cNvPr id="165891" name="Rectangle 3"/>
          <p:cNvSpPr>
            <a:spLocks noGrp="1" noChangeArrowheads="1"/>
          </p:cNvSpPr>
          <p:nvPr>
            <p:ph type="body" idx="1"/>
          </p:nvPr>
        </p:nvSpPr>
        <p:spPr>
          <a:solidFill>
            <a:srgbClr val="FFFF99"/>
          </a:solidFill>
        </p:spPr>
        <p:txBody>
          <a:bodyPr/>
          <a:lstStyle/>
          <a:p>
            <a:pPr>
              <a:lnSpc>
                <a:spcPct val="90000"/>
              </a:lnSpc>
            </a:pPr>
            <a:r>
              <a:rPr lang="en-US" sz="2400" b="1">
                <a:solidFill>
                  <a:srgbClr val="0000FF"/>
                </a:solidFill>
                <a:effectLst>
                  <a:outerShdw blurRad="38100" dist="38100" dir="2700000" algn="tl">
                    <a:srgbClr val="000000"/>
                  </a:outerShdw>
                </a:effectLst>
                <a:cs typeface="Times New Roman" pitchFamily="18" charset="0"/>
              </a:rPr>
              <a:t>energy consumption</a:t>
            </a:r>
            <a:r>
              <a:rPr lang="en-US" sz="2400">
                <a:solidFill>
                  <a:srgbClr val="0000FF"/>
                </a:solidFill>
                <a:cs typeface="Times New Roman" pitchFamily="18" charset="0"/>
              </a:rPr>
              <a:t> of critically ill children in the ICU range from: </a:t>
            </a:r>
          </a:p>
          <a:p>
            <a:pPr>
              <a:lnSpc>
                <a:spcPct val="90000"/>
              </a:lnSpc>
            </a:pPr>
            <a:r>
              <a:rPr lang="en-US" sz="2400">
                <a:cs typeface="Times New Roman" pitchFamily="18" charset="0"/>
              </a:rPr>
              <a:t>42 kcal/kg/day on day 1</a:t>
            </a:r>
          </a:p>
          <a:p>
            <a:pPr>
              <a:lnSpc>
                <a:spcPct val="90000"/>
              </a:lnSpc>
            </a:pPr>
            <a:r>
              <a:rPr lang="en-US" sz="2400">
                <a:cs typeface="Times New Roman" pitchFamily="18" charset="0"/>
              </a:rPr>
              <a:t>44 kJ/kg/day on day 2</a:t>
            </a:r>
          </a:p>
          <a:p>
            <a:pPr lvl="1" algn="r">
              <a:lnSpc>
                <a:spcPct val="90000"/>
              </a:lnSpc>
              <a:buFontTx/>
              <a:buNone/>
            </a:pPr>
            <a:r>
              <a:rPr lang="en-US" sz="2000" b="1">
                <a:solidFill>
                  <a:srgbClr val="FF9900"/>
                </a:solidFill>
                <a:cs typeface="Times New Roman" pitchFamily="18" charset="0"/>
              </a:rPr>
              <a:t>Steinhorn DM, Green TP, Crit Care Med, 1991 </a:t>
            </a:r>
          </a:p>
          <a:p>
            <a:pPr lvl="1" algn="r">
              <a:lnSpc>
                <a:spcPct val="90000"/>
              </a:lnSpc>
              <a:buFontTx/>
              <a:buNone/>
            </a:pPr>
            <a:r>
              <a:rPr lang="en-US" sz="2000" b="1">
                <a:solidFill>
                  <a:srgbClr val="FFFF66"/>
                </a:solidFill>
                <a:cs typeface="Times New Roman" pitchFamily="18" charset="0"/>
              </a:rPr>
              <a:t> </a:t>
            </a:r>
          </a:p>
          <a:p>
            <a:pPr>
              <a:lnSpc>
                <a:spcPct val="90000"/>
              </a:lnSpc>
            </a:pPr>
            <a:r>
              <a:rPr lang="en-US" sz="2400">
                <a:cs typeface="Times New Roman" pitchFamily="18" charset="0"/>
              </a:rPr>
              <a:t>50 kJ/kg/day on day 5</a:t>
            </a:r>
          </a:p>
          <a:p>
            <a:pPr algn="r">
              <a:lnSpc>
                <a:spcPct val="90000"/>
              </a:lnSpc>
              <a:buFontTx/>
              <a:buNone/>
            </a:pPr>
            <a:r>
              <a:rPr lang="en-US" sz="2000" b="1">
                <a:solidFill>
                  <a:srgbClr val="FF9900"/>
                </a:solidFill>
                <a:cs typeface="Times New Roman" pitchFamily="18" charset="0"/>
              </a:rPr>
              <a:t>Verhoeven JJ et al, Intensive Care Med, 1998 </a:t>
            </a:r>
          </a:p>
          <a:p>
            <a:pPr algn="r">
              <a:lnSpc>
                <a:spcPct val="90000"/>
              </a:lnSpc>
              <a:buFontTx/>
              <a:buNone/>
            </a:pPr>
            <a:endParaRPr lang="en-US" sz="2000" b="1">
              <a:solidFill>
                <a:srgbClr val="FFFF66"/>
              </a:solidFill>
              <a:cs typeface="Times New Roman" pitchFamily="18" charset="0"/>
            </a:endParaRPr>
          </a:p>
          <a:p>
            <a:pPr>
              <a:lnSpc>
                <a:spcPct val="90000"/>
              </a:lnSpc>
            </a:pPr>
            <a:r>
              <a:rPr lang="en-US" sz="2400">
                <a:cs typeface="Times New Roman" pitchFamily="18" charset="0"/>
              </a:rPr>
              <a:t>69 kJ/kg/day on day 12</a:t>
            </a:r>
          </a:p>
          <a:p>
            <a:pPr lvl="1" algn="r">
              <a:lnSpc>
                <a:spcPct val="90000"/>
              </a:lnSpc>
              <a:buFontTx/>
              <a:buNone/>
            </a:pPr>
            <a:r>
              <a:rPr lang="en-US" sz="2000" b="1">
                <a:solidFill>
                  <a:srgbClr val="FF9900"/>
                </a:solidFill>
                <a:cs typeface="Times New Roman" pitchFamily="18" charset="0"/>
              </a:rPr>
              <a:t>Coss-Bu JA et al, Am J Clin Nutr, 1998</a:t>
            </a:r>
            <a:r>
              <a:rPr lang="en-US" sz="2000">
                <a:solidFill>
                  <a:srgbClr val="FFFF66"/>
                </a:solidFill>
                <a:cs typeface="Times New Roman"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gn="l">
              <a:lnSpc>
                <a:spcPct val="80000"/>
              </a:lnSpc>
            </a:pPr>
            <a:r>
              <a:rPr lang="en-US" sz="4800" i="1" dirty="0">
                <a:solidFill>
                  <a:schemeClr val="tx2"/>
                </a:solidFill>
                <a:effectLst>
                  <a:outerShdw blurRad="38100" dist="38100" dir="2700000" algn="tl">
                    <a:srgbClr val="000000">
                      <a:alpha val="43137"/>
                    </a:srgbClr>
                  </a:outerShdw>
                </a:effectLst>
                <a:cs typeface="Times New Roman" pitchFamily="18" charset="0"/>
              </a:rPr>
              <a:t>how much is needed?</a:t>
            </a:r>
          </a:p>
        </p:txBody>
      </p:sp>
      <p:sp>
        <p:nvSpPr>
          <p:cNvPr id="168963" name="Rectangle 3"/>
          <p:cNvSpPr>
            <a:spLocks noGrp="1" noChangeArrowheads="1"/>
          </p:cNvSpPr>
          <p:nvPr>
            <p:ph type="body" idx="1"/>
          </p:nvPr>
        </p:nvSpPr>
        <p:spPr>
          <a:solidFill>
            <a:srgbClr val="FFFF99"/>
          </a:solidFill>
        </p:spPr>
        <p:txBody>
          <a:bodyPr/>
          <a:lstStyle/>
          <a:p>
            <a:pPr>
              <a:lnSpc>
                <a:spcPct val="80000"/>
              </a:lnSpc>
            </a:pPr>
            <a:r>
              <a:rPr lang="en-US" sz="2400" dirty="0"/>
              <a:t>resting energy expenditure</a:t>
            </a:r>
          </a:p>
          <a:p>
            <a:pPr>
              <a:lnSpc>
                <a:spcPct val="80000"/>
              </a:lnSpc>
            </a:pPr>
            <a:endParaRPr lang="en-US" sz="2400" dirty="0"/>
          </a:p>
          <a:p>
            <a:pPr>
              <a:lnSpc>
                <a:spcPct val="80000"/>
              </a:lnSpc>
            </a:pPr>
            <a:r>
              <a:rPr lang="en-US" sz="2400" dirty="0"/>
              <a:t>measured energy expenditure (MEE) + 10%</a:t>
            </a:r>
          </a:p>
          <a:p>
            <a:pPr lvl="1" algn="r">
              <a:lnSpc>
                <a:spcPct val="80000"/>
              </a:lnSpc>
              <a:buFontTx/>
              <a:buNone/>
            </a:pPr>
            <a:r>
              <a:rPr lang="en-US" sz="2000" b="1" dirty="0" err="1">
                <a:solidFill>
                  <a:srgbClr val="FF9900"/>
                </a:solidFill>
              </a:rPr>
              <a:t>Chwals</a:t>
            </a:r>
            <a:r>
              <a:rPr lang="en-US" sz="2000" b="1" dirty="0">
                <a:solidFill>
                  <a:srgbClr val="FF9900"/>
                </a:solidFill>
              </a:rPr>
              <a:t>, New </a:t>
            </a:r>
            <a:r>
              <a:rPr lang="en-US" sz="2000" b="1" dirty="0" err="1">
                <a:solidFill>
                  <a:srgbClr val="FF9900"/>
                </a:solidFill>
              </a:rPr>
              <a:t>Horiz</a:t>
            </a:r>
            <a:r>
              <a:rPr lang="en-US" sz="2000" b="1" dirty="0">
                <a:solidFill>
                  <a:srgbClr val="FF9900"/>
                </a:solidFill>
              </a:rPr>
              <a:t>, 1994</a:t>
            </a:r>
          </a:p>
          <a:p>
            <a:pPr>
              <a:lnSpc>
                <a:spcPct val="80000"/>
              </a:lnSpc>
            </a:pPr>
            <a:endParaRPr lang="en-US" sz="2400" dirty="0"/>
          </a:p>
          <a:p>
            <a:pPr>
              <a:lnSpc>
                <a:spcPct val="80000"/>
              </a:lnSpc>
            </a:pPr>
            <a:r>
              <a:rPr lang="en-US" sz="2400" dirty="0"/>
              <a:t>MEE + 20 to 50% (? higher in infants)</a:t>
            </a:r>
          </a:p>
          <a:p>
            <a:pPr lvl="1" algn="r">
              <a:lnSpc>
                <a:spcPct val="80000"/>
              </a:lnSpc>
              <a:buFontTx/>
              <a:buNone/>
            </a:pPr>
            <a:r>
              <a:rPr lang="en-US" sz="2000" b="1" dirty="0">
                <a:solidFill>
                  <a:srgbClr val="FF9900"/>
                </a:solidFill>
              </a:rPr>
              <a:t>de Klerk et al, Intensive Care Med, 2001</a:t>
            </a:r>
          </a:p>
          <a:p>
            <a:pPr lvl="1" algn="r">
              <a:lnSpc>
                <a:spcPct val="80000"/>
              </a:lnSpc>
              <a:buFontTx/>
              <a:buNone/>
            </a:pPr>
            <a:r>
              <a:rPr lang="en-US" sz="2000" b="1" dirty="0" err="1">
                <a:solidFill>
                  <a:srgbClr val="FF9900"/>
                </a:solidFill>
              </a:rPr>
              <a:t>Goran</a:t>
            </a:r>
            <a:r>
              <a:rPr lang="en-US" sz="2000" b="1" dirty="0">
                <a:solidFill>
                  <a:srgbClr val="FF9900"/>
                </a:solidFill>
              </a:rPr>
              <a:t> et al, Am J </a:t>
            </a:r>
            <a:r>
              <a:rPr lang="en-US" sz="2000" b="1" dirty="0" err="1">
                <a:solidFill>
                  <a:srgbClr val="FF9900"/>
                </a:solidFill>
              </a:rPr>
              <a:t>Physiol</a:t>
            </a:r>
            <a:r>
              <a:rPr lang="en-US" sz="2000" b="1" dirty="0">
                <a:solidFill>
                  <a:srgbClr val="FF9900"/>
                </a:solidFill>
              </a:rPr>
              <a:t>, 1990</a:t>
            </a:r>
          </a:p>
          <a:p>
            <a:pPr lvl="1" algn="r">
              <a:lnSpc>
                <a:spcPct val="80000"/>
              </a:lnSpc>
              <a:buFontTx/>
              <a:buNone/>
            </a:pPr>
            <a:r>
              <a:rPr lang="en-US" sz="2000" b="1" dirty="0" err="1">
                <a:solidFill>
                  <a:srgbClr val="FF9900"/>
                </a:solidFill>
              </a:rPr>
              <a:t>Briassoulis</a:t>
            </a:r>
            <a:r>
              <a:rPr lang="en-US" sz="2000" b="1" dirty="0">
                <a:solidFill>
                  <a:srgbClr val="FF9900"/>
                </a:solidFill>
              </a:rPr>
              <a:t> et al, J </a:t>
            </a:r>
            <a:r>
              <a:rPr lang="en-US" sz="2000" b="1" dirty="0" err="1">
                <a:solidFill>
                  <a:srgbClr val="FF9900"/>
                </a:solidFill>
              </a:rPr>
              <a:t>Nutr</a:t>
            </a:r>
            <a:r>
              <a:rPr lang="en-US" sz="2000" b="1" dirty="0">
                <a:solidFill>
                  <a:srgbClr val="FF9900"/>
                </a:solidFill>
              </a:rPr>
              <a:t> </a:t>
            </a:r>
            <a:r>
              <a:rPr lang="en-US" sz="2000" b="1" dirty="0" err="1">
                <a:solidFill>
                  <a:srgbClr val="FF9900"/>
                </a:solidFill>
              </a:rPr>
              <a:t>Biochem</a:t>
            </a:r>
            <a:r>
              <a:rPr lang="en-US" sz="2000" b="1" dirty="0">
                <a:solidFill>
                  <a:srgbClr val="FF9900"/>
                </a:solidFill>
              </a:rPr>
              <a:t>, 2002</a:t>
            </a:r>
          </a:p>
          <a:p>
            <a:pPr>
              <a:lnSpc>
                <a:spcPct val="80000"/>
              </a:lnSpc>
            </a:pPr>
            <a:endParaRPr lang="en-US" sz="2400" dirty="0">
              <a:solidFill>
                <a:srgbClr val="FFCC00"/>
              </a:solidFill>
            </a:endParaRPr>
          </a:p>
          <a:p>
            <a:pPr>
              <a:lnSpc>
                <a:spcPct val="80000"/>
              </a:lnSpc>
            </a:pPr>
            <a:r>
              <a:rPr lang="en-US" sz="2400" dirty="0"/>
              <a:t>metabolic response to injury much shorter in children</a:t>
            </a:r>
          </a:p>
          <a:p>
            <a:pPr lvl="1" algn="r">
              <a:lnSpc>
                <a:spcPct val="80000"/>
              </a:lnSpc>
              <a:buFontTx/>
              <a:buNone/>
            </a:pPr>
            <a:r>
              <a:rPr lang="en-US" sz="2000" b="1" dirty="0" err="1">
                <a:solidFill>
                  <a:srgbClr val="FF9900"/>
                </a:solidFill>
              </a:rPr>
              <a:t>Bouwmeester</a:t>
            </a:r>
            <a:r>
              <a:rPr lang="en-US" sz="2000" b="1" dirty="0">
                <a:solidFill>
                  <a:srgbClr val="FF9900"/>
                </a:solidFill>
              </a:rPr>
              <a:t> et al, Br J </a:t>
            </a:r>
            <a:r>
              <a:rPr lang="en-US" sz="2000" b="1" dirty="0" err="1">
                <a:solidFill>
                  <a:srgbClr val="FF9900"/>
                </a:solidFill>
              </a:rPr>
              <a:t>Anaesth</a:t>
            </a:r>
            <a:r>
              <a:rPr lang="en-US" sz="2000" b="1" dirty="0">
                <a:solidFill>
                  <a:srgbClr val="FF9900"/>
                </a:solidFill>
              </a:rPr>
              <a:t>, 2001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proteins</a:t>
            </a:r>
          </a:p>
        </p:txBody>
      </p:sp>
      <p:sp>
        <p:nvSpPr>
          <p:cNvPr id="174083" name="Rectangle 3"/>
          <p:cNvSpPr>
            <a:spLocks noGrp="1" noChangeArrowheads="1"/>
          </p:cNvSpPr>
          <p:nvPr>
            <p:ph type="body" idx="1"/>
          </p:nvPr>
        </p:nvSpPr>
        <p:spPr>
          <a:solidFill>
            <a:srgbClr val="FFFF99"/>
          </a:solidFill>
        </p:spPr>
        <p:txBody>
          <a:bodyPr/>
          <a:lstStyle/>
          <a:p>
            <a:pPr>
              <a:lnSpc>
                <a:spcPct val="80000"/>
              </a:lnSpc>
            </a:pPr>
            <a:r>
              <a:rPr lang="en-US" sz="2800" i="1">
                <a:solidFill>
                  <a:srgbClr val="0000FF"/>
                </a:solidFill>
              </a:rPr>
              <a:t>albumin</a:t>
            </a:r>
          </a:p>
          <a:p>
            <a:pPr lvl="1">
              <a:lnSpc>
                <a:spcPct val="80000"/>
              </a:lnSpc>
            </a:pPr>
            <a:r>
              <a:rPr lang="en-US" sz="2400"/>
              <a:t>serum albumin associated with severity of illness</a:t>
            </a:r>
          </a:p>
          <a:p>
            <a:pPr lvl="1">
              <a:lnSpc>
                <a:spcPct val="80000"/>
              </a:lnSpc>
            </a:pPr>
            <a:endParaRPr lang="en-US" sz="2400"/>
          </a:p>
          <a:p>
            <a:pPr lvl="1">
              <a:lnSpc>
                <a:spcPct val="80000"/>
              </a:lnSpc>
            </a:pPr>
            <a:r>
              <a:rPr lang="en-US" sz="2400"/>
              <a:t>no evidence that albumin supplementation improves outcome </a:t>
            </a:r>
          </a:p>
          <a:p>
            <a:pPr lvl="2">
              <a:lnSpc>
                <a:spcPct val="80000"/>
              </a:lnSpc>
            </a:pPr>
            <a:r>
              <a:rPr lang="en-US" sz="2000"/>
              <a:t>in burns</a:t>
            </a:r>
          </a:p>
          <a:p>
            <a:pPr lvl="2">
              <a:lnSpc>
                <a:spcPct val="80000"/>
              </a:lnSpc>
            </a:pPr>
            <a:r>
              <a:rPr lang="en-US" sz="2000"/>
              <a:t>in sepsis</a:t>
            </a:r>
          </a:p>
          <a:p>
            <a:pPr lvl="1">
              <a:lnSpc>
                <a:spcPct val="80000"/>
              </a:lnSpc>
            </a:pPr>
            <a:endParaRPr lang="en-US" sz="2400"/>
          </a:p>
          <a:p>
            <a:pPr lvl="1">
              <a:lnSpc>
                <a:spcPct val="80000"/>
              </a:lnSpc>
            </a:pPr>
            <a:r>
              <a:rPr lang="en-US" sz="2400"/>
              <a:t>all available evidence that albumin supplementation increases mortality (exception is cirrhotic with septic peritonitis) </a:t>
            </a:r>
          </a:p>
          <a:p>
            <a:pPr lvl="2" algn="r">
              <a:lnSpc>
                <a:spcPct val="80000"/>
              </a:lnSpc>
              <a:buFontTx/>
              <a:buNone/>
            </a:pPr>
            <a:r>
              <a:rPr lang="en-GB" sz="2000" b="1">
                <a:solidFill>
                  <a:srgbClr val="FF9900"/>
                </a:solidFill>
                <a:ea typeface="MS Mincho" pitchFamily="49" charset="-128"/>
              </a:rPr>
              <a:t>Sort P</a:t>
            </a:r>
            <a:r>
              <a:rPr lang="en-US" sz="2000" b="1">
                <a:solidFill>
                  <a:srgbClr val="FF9900"/>
                </a:solidFill>
                <a:ea typeface="MS Mincho" pitchFamily="49" charset="-128"/>
              </a:rPr>
              <a:t>et al,</a:t>
            </a:r>
            <a:r>
              <a:rPr lang="en-GB" sz="2000" b="1">
                <a:solidFill>
                  <a:srgbClr val="FF9900"/>
                </a:solidFill>
              </a:rPr>
              <a:t> </a:t>
            </a:r>
            <a:r>
              <a:rPr lang="en-GB" sz="2000" b="1">
                <a:solidFill>
                  <a:srgbClr val="FF9900"/>
                </a:solidFill>
                <a:ea typeface="MS Mincho" pitchFamily="49" charset="-128"/>
              </a:rPr>
              <a:t>N Engl J Med. 1999</a:t>
            </a:r>
            <a:r>
              <a:rPr lang="en-GB" sz="2000">
                <a:solidFill>
                  <a:srgbClr val="FFFF66"/>
                </a:solidFill>
                <a:ea typeface="MS Mincho" pitchFamily="49" charset="-128"/>
              </a:rPr>
              <a:t>. </a:t>
            </a:r>
            <a:endParaRPr lang="en-US" sz="2000">
              <a:solidFill>
                <a:srgbClr val="FFFF66"/>
              </a:solidFill>
              <a:ea typeface="MS Mincho"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trace elements</a:t>
            </a:r>
          </a:p>
        </p:txBody>
      </p:sp>
      <p:sp>
        <p:nvSpPr>
          <p:cNvPr id="184323" name="Rectangle 3"/>
          <p:cNvSpPr>
            <a:spLocks noGrp="1" noChangeArrowheads="1"/>
          </p:cNvSpPr>
          <p:nvPr>
            <p:ph type="body" idx="1"/>
          </p:nvPr>
        </p:nvSpPr>
        <p:spPr>
          <a:solidFill>
            <a:srgbClr val="FFFF99"/>
          </a:solidFill>
        </p:spPr>
        <p:txBody>
          <a:bodyPr/>
          <a:lstStyle/>
          <a:p>
            <a:pPr marL="609600" indent="-609600">
              <a:lnSpc>
                <a:spcPct val="80000"/>
              </a:lnSpc>
            </a:pPr>
            <a:r>
              <a:rPr lang="en-US" sz="2400">
                <a:solidFill>
                  <a:srgbClr val="0000FF"/>
                </a:solidFill>
              </a:rPr>
              <a:t>potassium</a:t>
            </a:r>
          </a:p>
          <a:p>
            <a:pPr marL="1371600" lvl="2" indent="-457200" algn="r">
              <a:lnSpc>
                <a:spcPct val="80000"/>
              </a:lnSpc>
              <a:buFontTx/>
              <a:buNone/>
            </a:pPr>
            <a:r>
              <a:rPr lang="en-US" sz="1800" b="1">
                <a:solidFill>
                  <a:srgbClr val="FF9900"/>
                </a:solidFill>
              </a:rPr>
              <a:t>Maitland et al, PCCM, 2004</a:t>
            </a:r>
          </a:p>
          <a:p>
            <a:pPr marL="1371600" lvl="2" indent="-457200" algn="r">
              <a:lnSpc>
                <a:spcPct val="80000"/>
              </a:lnSpc>
              <a:buFontTx/>
              <a:buNone/>
            </a:pPr>
            <a:r>
              <a:rPr lang="en-US" sz="1800" b="1">
                <a:solidFill>
                  <a:srgbClr val="FF9900"/>
                </a:solidFill>
              </a:rPr>
              <a:t>Singhi, Marudkar, Indian Pediatr, 1996</a:t>
            </a:r>
          </a:p>
          <a:p>
            <a:pPr marL="1371600" lvl="2" indent="-457200">
              <a:lnSpc>
                <a:spcPct val="80000"/>
              </a:lnSpc>
            </a:pPr>
            <a:endParaRPr lang="en-US" sz="1800">
              <a:solidFill>
                <a:srgbClr val="CC0099"/>
              </a:solidFill>
            </a:endParaRPr>
          </a:p>
          <a:p>
            <a:pPr marL="609600" indent="-609600">
              <a:lnSpc>
                <a:spcPct val="80000"/>
              </a:lnSpc>
            </a:pPr>
            <a:r>
              <a:rPr lang="en-US" sz="2400">
                <a:solidFill>
                  <a:srgbClr val="0000FF"/>
                </a:solidFill>
              </a:rPr>
              <a:t>phosphate</a:t>
            </a:r>
          </a:p>
          <a:p>
            <a:pPr marL="990600" lvl="1" indent="-533400">
              <a:lnSpc>
                <a:spcPct val="80000"/>
              </a:lnSpc>
            </a:pPr>
            <a:r>
              <a:rPr lang="en-US" sz="2000">
                <a:solidFill>
                  <a:schemeClr val="tx2"/>
                </a:solidFill>
              </a:rPr>
              <a:t>refeeding syndromes</a:t>
            </a:r>
          </a:p>
          <a:p>
            <a:pPr marL="609600" indent="-609600">
              <a:lnSpc>
                <a:spcPct val="80000"/>
              </a:lnSpc>
            </a:pPr>
            <a:endParaRPr lang="en-US" sz="2400"/>
          </a:p>
          <a:p>
            <a:pPr marL="609600" indent="-609600">
              <a:lnSpc>
                <a:spcPct val="80000"/>
              </a:lnSpc>
            </a:pPr>
            <a:r>
              <a:rPr lang="en-US" sz="2400">
                <a:solidFill>
                  <a:srgbClr val="0000FF"/>
                </a:solidFill>
              </a:rPr>
              <a:t>magnesium</a:t>
            </a:r>
          </a:p>
          <a:p>
            <a:pPr marL="1371600" lvl="2" indent="-457200" algn="r">
              <a:lnSpc>
                <a:spcPct val="80000"/>
              </a:lnSpc>
              <a:buFontTx/>
              <a:buNone/>
            </a:pPr>
            <a:r>
              <a:rPr lang="en-US" sz="1800" b="1">
                <a:solidFill>
                  <a:srgbClr val="FF9900"/>
                </a:solidFill>
              </a:rPr>
              <a:t>Singhi et al, J Trop Pediatr, 2003</a:t>
            </a:r>
          </a:p>
          <a:p>
            <a:pPr marL="1371600" lvl="2" indent="-457200">
              <a:lnSpc>
                <a:spcPct val="80000"/>
              </a:lnSpc>
            </a:pPr>
            <a:endParaRPr lang="en-US" sz="1800">
              <a:solidFill>
                <a:srgbClr val="FFCC00"/>
              </a:solidFill>
            </a:endParaRPr>
          </a:p>
          <a:p>
            <a:pPr marL="609600" indent="-609600">
              <a:lnSpc>
                <a:spcPct val="80000"/>
              </a:lnSpc>
            </a:pPr>
            <a:r>
              <a:rPr lang="en-US" sz="2400">
                <a:solidFill>
                  <a:srgbClr val="0000FF"/>
                </a:solidFill>
              </a:rPr>
              <a:t>calcium</a:t>
            </a:r>
          </a:p>
          <a:p>
            <a:pPr marL="1371600" lvl="2" indent="-457200" algn="r">
              <a:lnSpc>
                <a:spcPct val="80000"/>
              </a:lnSpc>
              <a:buFontTx/>
              <a:buNone/>
            </a:pPr>
            <a:r>
              <a:rPr lang="en-US" sz="1800" b="1">
                <a:solidFill>
                  <a:srgbClr val="FF9900"/>
                </a:solidFill>
              </a:rPr>
              <a:t>Singhi  et al, J Trop Pediatr, 2003</a:t>
            </a:r>
          </a:p>
        </p:txBody>
      </p:sp>
      <p:sp>
        <p:nvSpPr>
          <p:cNvPr id="184324" name="Text Box 4"/>
          <p:cNvSpPr txBox="1">
            <a:spLocks noChangeArrowheads="1"/>
          </p:cNvSpPr>
          <p:nvPr/>
        </p:nvSpPr>
        <p:spPr bwMode="auto">
          <a:xfrm>
            <a:off x="1311275" y="5967413"/>
            <a:ext cx="5762625" cy="457200"/>
          </a:xfrm>
          <a:prstGeom prst="rect">
            <a:avLst/>
          </a:prstGeom>
          <a:solidFill>
            <a:srgbClr val="0000FF"/>
          </a:solidFill>
          <a:ln w="9525">
            <a:noFill/>
            <a:miter lim="800000"/>
            <a:headEnd/>
            <a:tailEnd/>
          </a:ln>
          <a:effectLst/>
        </p:spPr>
        <p:txBody>
          <a:bodyPr wrap="none">
            <a:spAutoFit/>
          </a:bodyPr>
          <a:lstStyle/>
          <a:p>
            <a:r>
              <a:rPr lang="en-US" sz="2400">
                <a:solidFill>
                  <a:schemeClr val="bg1"/>
                </a:solidFill>
              </a:rPr>
              <a:t>avoid iron in the early stages of refeeding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gn="l"/>
            <a:r>
              <a:rPr lang="en-ZA" i="1" dirty="0">
                <a:solidFill>
                  <a:schemeClr val="tx2"/>
                </a:solidFill>
                <a:effectLst>
                  <a:outerShdw blurRad="38100" dist="38100" dir="2700000" algn="tl">
                    <a:srgbClr val="000000">
                      <a:alpha val="43137"/>
                    </a:srgbClr>
                  </a:outerShdw>
                </a:effectLst>
              </a:rPr>
              <a:t>zinc</a:t>
            </a:r>
            <a:endParaRPr lang="en-GB" i="1" dirty="0">
              <a:solidFill>
                <a:schemeClr val="tx2"/>
              </a:solidFill>
              <a:effectLst>
                <a:outerShdw blurRad="38100" dist="38100" dir="2700000" algn="tl">
                  <a:srgbClr val="000000">
                    <a:alpha val="43137"/>
                  </a:srgbClr>
                </a:outerShdw>
              </a:effectLst>
            </a:endParaRPr>
          </a:p>
        </p:txBody>
      </p:sp>
      <p:sp>
        <p:nvSpPr>
          <p:cNvPr id="182275" name="Rectangle 3"/>
          <p:cNvSpPr>
            <a:spLocks noGrp="1" noChangeArrowheads="1"/>
          </p:cNvSpPr>
          <p:nvPr>
            <p:ph type="body" idx="1"/>
          </p:nvPr>
        </p:nvSpPr>
        <p:spPr>
          <a:xfrm>
            <a:off x="685800" y="1412875"/>
            <a:ext cx="7772400" cy="5111750"/>
          </a:xfrm>
          <a:solidFill>
            <a:srgbClr val="FFFF99"/>
          </a:solidFill>
        </p:spPr>
        <p:txBody>
          <a:bodyPr/>
          <a:lstStyle/>
          <a:p>
            <a:pPr>
              <a:lnSpc>
                <a:spcPct val="80000"/>
              </a:lnSpc>
            </a:pPr>
            <a:r>
              <a:rPr lang="en-ZA" sz="2400">
                <a:solidFill>
                  <a:srgbClr val="0000FF"/>
                </a:solidFill>
              </a:rPr>
              <a:t>low levels of zinc in patients with severe pneumonia</a:t>
            </a:r>
          </a:p>
          <a:p>
            <a:pPr algn="r">
              <a:lnSpc>
                <a:spcPct val="80000"/>
              </a:lnSpc>
              <a:buFontTx/>
              <a:buNone/>
            </a:pPr>
            <a:r>
              <a:rPr lang="en-US" sz="1600" b="1">
                <a:solidFill>
                  <a:srgbClr val="FF9900"/>
                </a:solidFill>
              </a:rPr>
              <a:t>Shakur MS, et al. Indian Pediatr. 2004</a:t>
            </a:r>
          </a:p>
          <a:p>
            <a:pPr algn="r">
              <a:lnSpc>
                <a:spcPct val="80000"/>
              </a:lnSpc>
              <a:buFontTx/>
              <a:buNone/>
            </a:pPr>
            <a:r>
              <a:rPr lang="en-US" sz="1600" b="1">
                <a:solidFill>
                  <a:srgbClr val="FF9900"/>
                </a:solidFill>
              </a:rPr>
              <a:t>Kumar S, et al. Indian Pediatr. 2004</a:t>
            </a:r>
          </a:p>
          <a:p>
            <a:pPr>
              <a:lnSpc>
                <a:spcPct val="80000"/>
              </a:lnSpc>
            </a:pPr>
            <a:endParaRPr lang="en-US" sz="2400" b="1">
              <a:solidFill>
                <a:srgbClr val="FF9900"/>
              </a:solidFill>
            </a:endParaRPr>
          </a:p>
          <a:p>
            <a:pPr>
              <a:lnSpc>
                <a:spcPct val="80000"/>
              </a:lnSpc>
            </a:pPr>
            <a:r>
              <a:rPr lang="en-US" sz="2400">
                <a:solidFill>
                  <a:srgbClr val="0000FF"/>
                </a:solidFill>
              </a:rPr>
              <a:t>Zinc for :</a:t>
            </a:r>
          </a:p>
          <a:p>
            <a:pPr lvl="1">
              <a:lnSpc>
                <a:spcPct val="80000"/>
              </a:lnSpc>
            </a:pPr>
            <a:r>
              <a:rPr lang="en-US" sz="2000"/>
              <a:t> severe pneumonia in very young children double-blind placebo-controlled trial.</a:t>
            </a:r>
          </a:p>
          <a:p>
            <a:pPr algn="r">
              <a:lnSpc>
                <a:spcPct val="80000"/>
              </a:lnSpc>
              <a:buFontTx/>
              <a:buNone/>
            </a:pPr>
            <a:r>
              <a:rPr lang="en-US" sz="1600" b="1">
                <a:solidFill>
                  <a:srgbClr val="FF9900"/>
                </a:solidFill>
              </a:rPr>
              <a:t>Brooks WA, Lancet. 2004</a:t>
            </a:r>
            <a:r>
              <a:rPr lang="en-US" sz="2400" b="1">
                <a:solidFill>
                  <a:srgbClr val="FF9900"/>
                </a:solidFill>
              </a:rPr>
              <a:t> </a:t>
            </a:r>
          </a:p>
          <a:p>
            <a:pPr algn="r">
              <a:lnSpc>
                <a:spcPct val="80000"/>
              </a:lnSpc>
              <a:buFontTx/>
              <a:buNone/>
            </a:pPr>
            <a:r>
              <a:rPr lang="en-US" sz="1600" b="1">
                <a:solidFill>
                  <a:srgbClr val="FF9900"/>
                </a:solidFill>
              </a:rPr>
              <a:t>Bhandari N, et al, BMJ. 2002</a:t>
            </a:r>
          </a:p>
          <a:p>
            <a:pPr algn="r">
              <a:lnSpc>
                <a:spcPct val="80000"/>
              </a:lnSpc>
              <a:buFontTx/>
              <a:buNone/>
            </a:pPr>
            <a:endParaRPr lang="en-US" sz="1600">
              <a:solidFill>
                <a:srgbClr val="CC0099"/>
              </a:solidFill>
            </a:endParaRPr>
          </a:p>
          <a:p>
            <a:pPr lvl="1">
              <a:lnSpc>
                <a:spcPct val="80000"/>
              </a:lnSpc>
            </a:pPr>
            <a:r>
              <a:rPr lang="en-US" sz="2000"/>
              <a:t>in children with measles accompanied by pneumonia: a double-blind, randomized controlled trial.</a:t>
            </a:r>
          </a:p>
          <a:p>
            <a:pPr algn="r">
              <a:lnSpc>
                <a:spcPct val="80000"/>
              </a:lnSpc>
              <a:buFontTx/>
              <a:buNone/>
            </a:pPr>
            <a:r>
              <a:rPr lang="en-US" sz="1600" b="1">
                <a:solidFill>
                  <a:srgbClr val="FF9900"/>
                </a:solidFill>
              </a:rPr>
              <a:t>Mahalanabis D, et al, Am J Clin Nutr. 2002</a:t>
            </a:r>
          </a:p>
          <a:p>
            <a:pPr algn="r">
              <a:lnSpc>
                <a:spcPct val="80000"/>
              </a:lnSpc>
              <a:buFontTx/>
              <a:buNone/>
            </a:pPr>
            <a:endParaRPr lang="en-US" sz="1600">
              <a:solidFill>
                <a:srgbClr val="CC0099"/>
              </a:solidFill>
            </a:endParaRPr>
          </a:p>
          <a:p>
            <a:pPr lvl="1">
              <a:lnSpc>
                <a:spcPct val="80000"/>
              </a:lnSpc>
            </a:pPr>
            <a:r>
              <a:rPr lang="en-US" sz="2000"/>
              <a:t>prevention of diarrhea and pneumonia </a:t>
            </a:r>
          </a:p>
          <a:p>
            <a:pPr algn="r">
              <a:lnSpc>
                <a:spcPct val="80000"/>
              </a:lnSpc>
              <a:buFontTx/>
              <a:buNone/>
            </a:pPr>
            <a:r>
              <a:rPr lang="en-US" sz="1600" b="1">
                <a:solidFill>
                  <a:srgbClr val="FF9900"/>
                </a:solidFill>
              </a:rPr>
              <a:t>Bhutta ZA et al, J Pediatr. 1999</a:t>
            </a:r>
            <a:endParaRPr lang="en-US" sz="2400" b="1">
              <a:solidFill>
                <a:srgbClr val="FF99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vitamins</a:t>
            </a:r>
          </a:p>
        </p:txBody>
      </p:sp>
      <p:sp>
        <p:nvSpPr>
          <p:cNvPr id="181251" name="Rectangle 3"/>
          <p:cNvSpPr>
            <a:spLocks noGrp="1" noChangeArrowheads="1"/>
          </p:cNvSpPr>
          <p:nvPr>
            <p:ph type="body" idx="1"/>
          </p:nvPr>
        </p:nvSpPr>
        <p:spPr>
          <a:xfrm>
            <a:off x="611188" y="1484313"/>
            <a:ext cx="7772400" cy="4681537"/>
          </a:xfrm>
          <a:solidFill>
            <a:srgbClr val="FFFF99"/>
          </a:solidFill>
        </p:spPr>
        <p:txBody>
          <a:bodyPr/>
          <a:lstStyle/>
          <a:p>
            <a:pPr>
              <a:lnSpc>
                <a:spcPct val="90000"/>
              </a:lnSpc>
            </a:pPr>
            <a:r>
              <a:rPr lang="en-US" sz="2800" i="1">
                <a:solidFill>
                  <a:srgbClr val="0000FF"/>
                </a:solidFill>
              </a:rPr>
              <a:t>vitamin A paradox</a:t>
            </a:r>
          </a:p>
          <a:p>
            <a:pPr lvl="1">
              <a:lnSpc>
                <a:spcPct val="90000"/>
              </a:lnSpc>
            </a:pPr>
            <a:r>
              <a:rPr lang="en-GB" sz="2400">
                <a:cs typeface="Times New Roman" pitchFamily="18" charset="0"/>
              </a:rPr>
              <a:t>if evidence of malnutrition or HIV infection then vitamin A supplementation of children with acute pneumonia may improve health of the children over the next 6 months</a:t>
            </a:r>
            <a:endParaRPr lang="en-US" sz="2400">
              <a:cs typeface="Times New Roman" pitchFamily="18" charset="0"/>
            </a:endParaRPr>
          </a:p>
          <a:p>
            <a:pPr lvl="2" algn="r">
              <a:lnSpc>
                <a:spcPct val="90000"/>
              </a:lnSpc>
              <a:buFontTx/>
              <a:buNone/>
            </a:pPr>
            <a:r>
              <a:rPr lang="en-GB" sz="2000">
                <a:cs typeface="Times New Roman" pitchFamily="18" charset="0"/>
              </a:rPr>
              <a:t> </a:t>
            </a:r>
            <a:r>
              <a:rPr lang="en-GB">
                <a:solidFill>
                  <a:srgbClr val="FF9900"/>
                </a:solidFill>
                <a:cs typeface="Times New Roman" pitchFamily="18" charset="0"/>
              </a:rPr>
              <a:t>Fawzi WW </a:t>
            </a:r>
            <a:r>
              <a:rPr lang="en-US">
                <a:solidFill>
                  <a:srgbClr val="FF9900"/>
                </a:solidFill>
                <a:cs typeface="Times New Roman" pitchFamily="18" charset="0"/>
              </a:rPr>
              <a:t>et al, J Pediatr 2000</a:t>
            </a:r>
            <a:r>
              <a:rPr lang="en-US">
                <a:solidFill>
                  <a:srgbClr val="FFCC00"/>
                </a:solidFill>
                <a:cs typeface="Times New Roman" pitchFamily="18" charset="0"/>
              </a:rPr>
              <a:t>.</a:t>
            </a:r>
          </a:p>
          <a:p>
            <a:pPr lvl="2" algn="r">
              <a:lnSpc>
                <a:spcPct val="90000"/>
              </a:lnSpc>
              <a:buFontTx/>
              <a:buNone/>
            </a:pPr>
            <a:r>
              <a:rPr lang="en-US">
                <a:cs typeface="Times New Roman" pitchFamily="18" charset="0"/>
              </a:rPr>
              <a:t> </a:t>
            </a:r>
          </a:p>
          <a:p>
            <a:pPr lvl="1">
              <a:lnSpc>
                <a:spcPct val="90000"/>
              </a:lnSpc>
            </a:pPr>
            <a:r>
              <a:rPr lang="en-GB" sz="2400">
                <a:cs typeface="Times New Roman" pitchFamily="18" charset="0"/>
              </a:rPr>
              <a:t>clear evidence of some adverse effects of vitamin A if given to children with pneumonia but no clinical evidence of vitamin A deficiency or malnutrition  </a:t>
            </a:r>
            <a:endParaRPr lang="en-US" sz="2400">
              <a:cs typeface="Times New Roman" pitchFamily="18" charset="0"/>
            </a:endParaRPr>
          </a:p>
          <a:p>
            <a:pPr lvl="1" algn="r">
              <a:lnSpc>
                <a:spcPct val="90000"/>
              </a:lnSpc>
              <a:buFontTx/>
              <a:buNone/>
            </a:pPr>
            <a:r>
              <a:rPr lang="en-GB" sz="2400">
                <a:solidFill>
                  <a:srgbClr val="FF9900"/>
                </a:solidFill>
                <a:cs typeface="Times New Roman" pitchFamily="18" charset="0"/>
              </a:rPr>
              <a:t>Stephensen CB </a:t>
            </a:r>
            <a:r>
              <a:rPr lang="en-US" sz="2400">
                <a:solidFill>
                  <a:srgbClr val="FF9900"/>
                </a:solidFill>
                <a:cs typeface="Times New Roman" pitchFamily="18" charset="0"/>
              </a:rPr>
              <a:t>et al</a:t>
            </a:r>
            <a:r>
              <a:rPr lang="en-GB" sz="2400">
                <a:solidFill>
                  <a:srgbClr val="FF9900"/>
                </a:solidFill>
                <a:cs typeface="Times New Roman" pitchFamily="18" charset="0"/>
              </a:rPr>
              <a:t>. Pediatrics 1998</a:t>
            </a:r>
          </a:p>
          <a:p>
            <a:pPr lvl="1">
              <a:lnSpc>
                <a:spcPct val="90000"/>
              </a:lnSpc>
            </a:pPr>
            <a:endParaRPr lang="en-GB" sz="2400">
              <a:solidFill>
                <a:srgbClr val="FF9900"/>
              </a:solidFill>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introduction</a:t>
            </a:r>
          </a:p>
        </p:txBody>
      </p:sp>
      <p:sp>
        <p:nvSpPr>
          <p:cNvPr id="186371" name="Rectangle 3"/>
          <p:cNvSpPr>
            <a:spLocks noGrp="1" noChangeArrowheads="1"/>
          </p:cNvSpPr>
          <p:nvPr>
            <p:ph type="body" idx="1"/>
          </p:nvPr>
        </p:nvSpPr>
        <p:spPr>
          <a:solidFill>
            <a:srgbClr val="FFFF99"/>
          </a:solidFill>
        </p:spPr>
        <p:txBody>
          <a:bodyPr>
            <a:normAutofit fontScale="92500" lnSpcReduction="20000"/>
          </a:bodyPr>
          <a:lstStyle/>
          <a:p>
            <a:r>
              <a:rPr lang="en-US" dirty="0">
                <a:solidFill>
                  <a:srgbClr val="0000FF"/>
                </a:solidFill>
              </a:rPr>
              <a:t>malnutrition is </a:t>
            </a:r>
            <a:r>
              <a:rPr lang="en-US" dirty="0" smtClean="0">
                <a:solidFill>
                  <a:srgbClr val="0000FF"/>
                </a:solidFill>
              </a:rPr>
              <a:t>common on admission to PICU</a:t>
            </a:r>
            <a:endParaRPr lang="en-US" dirty="0">
              <a:solidFill>
                <a:srgbClr val="0000FF"/>
              </a:solidFill>
            </a:endParaRPr>
          </a:p>
          <a:p>
            <a:endParaRPr lang="en-US" dirty="0">
              <a:solidFill>
                <a:srgbClr val="0000FF"/>
              </a:solidFill>
            </a:endParaRPr>
          </a:p>
          <a:p>
            <a:r>
              <a:rPr lang="en-US" dirty="0">
                <a:solidFill>
                  <a:srgbClr val="0000FF"/>
                </a:solidFill>
              </a:rPr>
              <a:t>nutrition may deteriorate </a:t>
            </a:r>
            <a:r>
              <a:rPr lang="en-US" dirty="0" smtClean="0">
                <a:solidFill>
                  <a:srgbClr val="0000FF"/>
                </a:solidFill>
              </a:rPr>
              <a:t>within </a:t>
            </a:r>
            <a:r>
              <a:rPr lang="en-US" dirty="0">
                <a:solidFill>
                  <a:srgbClr val="0000FF"/>
                </a:solidFill>
              </a:rPr>
              <a:t>the PICU unless specific attention is paid to the </a:t>
            </a:r>
            <a:r>
              <a:rPr lang="en-US" dirty="0" smtClean="0">
                <a:solidFill>
                  <a:srgbClr val="0000FF"/>
                </a:solidFill>
              </a:rPr>
              <a:t>issues</a:t>
            </a:r>
          </a:p>
          <a:p>
            <a:endParaRPr lang="en-US" dirty="0">
              <a:solidFill>
                <a:srgbClr val="0000FF"/>
              </a:solidFill>
            </a:endParaRPr>
          </a:p>
          <a:p>
            <a:r>
              <a:rPr lang="en-US" dirty="0" smtClean="0">
                <a:solidFill>
                  <a:srgbClr val="0000FF"/>
                </a:solidFill>
              </a:rPr>
              <a:t>there is very little quality data available on the optimal nutrition of critically ill children</a:t>
            </a:r>
            <a:endParaRPr lang="en-US" dirty="0">
              <a:solidFill>
                <a:srgbClr val="0000FF"/>
              </a:solidFill>
            </a:endParaRPr>
          </a:p>
          <a:p>
            <a:endParaRPr lang="en-US" dirty="0">
              <a:solidFill>
                <a:srgbClr val="0000FF"/>
              </a:solidFill>
            </a:endParaRPr>
          </a:p>
          <a:p>
            <a:r>
              <a:rPr lang="en-US" dirty="0" smtClean="0">
                <a:solidFill>
                  <a:srgbClr val="0000FF"/>
                </a:solidFill>
              </a:rPr>
              <a:t>there is a need to set and achieve nutritional </a:t>
            </a:r>
            <a:r>
              <a:rPr lang="en-US" dirty="0">
                <a:solidFill>
                  <a:srgbClr val="0000FF"/>
                </a:solidFill>
              </a:rPr>
              <a:t>goals in the PICU</a:t>
            </a:r>
          </a:p>
        </p:txBody>
      </p:sp>
      <p:sp>
        <p:nvSpPr>
          <p:cNvPr id="186372" name="Text Box 4"/>
          <p:cNvSpPr txBox="1">
            <a:spLocks noChangeArrowheads="1"/>
          </p:cNvSpPr>
          <p:nvPr/>
        </p:nvSpPr>
        <p:spPr bwMode="auto">
          <a:xfrm>
            <a:off x="1692275" y="6021388"/>
            <a:ext cx="6102350" cy="519112"/>
          </a:xfrm>
          <a:prstGeom prst="rect">
            <a:avLst/>
          </a:prstGeom>
          <a:solidFill>
            <a:srgbClr val="0000FF"/>
          </a:solidFill>
          <a:ln w="9525">
            <a:noFill/>
            <a:miter lim="800000"/>
            <a:headEnd/>
            <a:tailEnd/>
          </a:ln>
          <a:effectLst/>
        </p:spPr>
        <p:txBody>
          <a:bodyPr wrap="none">
            <a:spAutoFit/>
          </a:bodyPr>
          <a:lstStyle/>
          <a:p>
            <a:r>
              <a:rPr lang="en-US" sz="2800">
                <a:solidFill>
                  <a:schemeClr val="bg1"/>
                </a:solidFill>
              </a:rPr>
              <a:t>Nutrition must be assessed in context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thiamine deficiency</a:t>
            </a:r>
          </a:p>
        </p:txBody>
      </p:sp>
      <p:sp>
        <p:nvSpPr>
          <p:cNvPr id="206851" name="Rectangle 3"/>
          <p:cNvSpPr>
            <a:spLocks noGrp="1" noChangeArrowheads="1"/>
          </p:cNvSpPr>
          <p:nvPr>
            <p:ph type="body" idx="1"/>
          </p:nvPr>
        </p:nvSpPr>
        <p:spPr>
          <a:solidFill>
            <a:srgbClr val="FFFF99"/>
          </a:solidFill>
        </p:spPr>
        <p:txBody>
          <a:bodyPr/>
          <a:lstStyle/>
          <a:p>
            <a:r>
              <a:rPr lang="en-US" sz="2800"/>
              <a:t>18% (1/12 with VSD and 3/10 with TOF) of children with congenital heart disease had thiamine deficiency before surgery. </a:t>
            </a:r>
          </a:p>
          <a:p>
            <a:endParaRPr lang="en-US" sz="2800"/>
          </a:p>
          <a:p>
            <a:r>
              <a:rPr lang="en-US" sz="2800"/>
              <a:t>3 of the 4 children with TD had adequate intake of thiamine. </a:t>
            </a:r>
          </a:p>
          <a:p>
            <a:endParaRPr lang="en-US" sz="2800"/>
          </a:p>
          <a:p>
            <a:r>
              <a:rPr lang="en-US" sz="2800"/>
              <a:t>6 (27%) had TD 5 days postsurgery (3 children with VSD and 3 children with TOF). </a:t>
            </a:r>
          </a:p>
        </p:txBody>
      </p:sp>
      <p:sp>
        <p:nvSpPr>
          <p:cNvPr id="206852" name="Text Box 4"/>
          <p:cNvSpPr txBox="1">
            <a:spLocks noChangeArrowheads="1"/>
          </p:cNvSpPr>
          <p:nvPr/>
        </p:nvSpPr>
        <p:spPr bwMode="auto">
          <a:xfrm>
            <a:off x="3995738" y="6092825"/>
            <a:ext cx="5099050" cy="366713"/>
          </a:xfrm>
          <a:prstGeom prst="rect">
            <a:avLst/>
          </a:prstGeom>
          <a:noFill/>
          <a:ln w="9525">
            <a:noFill/>
            <a:miter lim="800000"/>
            <a:headEnd/>
            <a:tailEnd/>
          </a:ln>
          <a:effectLst/>
        </p:spPr>
        <p:txBody>
          <a:bodyPr wrap="none">
            <a:spAutoFit/>
          </a:bodyPr>
          <a:lstStyle/>
          <a:p>
            <a:r>
              <a:rPr lang="en-US" b="1">
                <a:solidFill>
                  <a:srgbClr val="FF9900"/>
                </a:solidFill>
              </a:rPr>
              <a:t>Shamir R, JPEN J Parenter Enteral Nutr. 2000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l"/>
            <a:r>
              <a:rPr lang="en-US" i="1" dirty="0" err="1">
                <a:solidFill>
                  <a:schemeClr val="tx2"/>
                </a:solidFill>
                <a:effectLst>
                  <a:outerShdw blurRad="38100" dist="38100" dir="2700000" algn="tl">
                    <a:srgbClr val="000000">
                      <a:alpha val="43137"/>
                    </a:srgbClr>
                  </a:outerShdw>
                </a:effectLst>
              </a:rPr>
              <a:t>fibre</a:t>
            </a:r>
            <a:endParaRPr lang="en-US" i="1" dirty="0">
              <a:solidFill>
                <a:schemeClr val="tx2"/>
              </a:solidFill>
              <a:effectLst>
                <a:outerShdw blurRad="38100" dist="38100" dir="2700000" algn="tl">
                  <a:srgbClr val="000000">
                    <a:alpha val="43137"/>
                  </a:srgbClr>
                </a:outerShdw>
              </a:effectLst>
            </a:endParaRPr>
          </a:p>
        </p:txBody>
      </p:sp>
      <p:sp>
        <p:nvSpPr>
          <p:cNvPr id="178179" name="Rectangle 3"/>
          <p:cNvSpPr>
            <a:spLocks noGrp="1" noChangeArrowheads="1"/>
          </p:cNvSpPr>
          <p:nvPr>
            <p:ph type="body" idx="1"/>
          </p:nvPr>
        </p:nvSpPr>
        <p:spPr>
          <a:solidFill>
            <a:srgbClr val="FFFF99"/>
          </a:solidFill>
        </p:spPr>
        <p:txBody>
          <a:bodyPr/>
          <a:lstStyle/>
          <a:p>
            <a:pPr>
              <a:lnSpc>
                <a:spcPct val="90000"/>
              </a:lnSpc>
            </a:pPr>
            <a:r>
              <a:rPr lang="en-US" sz="2800">
                <a:solidFill>
                  <a:srgbClr val="0000FF"/>
                </a:solidFill>
              </a:rPr>
              <a:t>constipation!!!!!</a:t>
            </a:r>
          </a:p>
          <a:p>
            <a:pPr lvl="2" algn="r">
              <a:lnSpc>
                <a:spcPct val="90000"/>
              </a:lnSpc>
              <a:buFontTx/>
              <a:buNone/>
            </a:pPr>
            <a:r>
              <a:rPr lang="en-US" sz="2000" b="1">
                <a:solidFill>
                  <a:srgbClr val="FF9900"/>
                </a:solidFill>
              </a:rPr>
              <a:t>King W et al, JPEN J Parenter Enteral Nutr. 2004</a:t>
            </a:r>
            <a:r>
              <a:rPr lang="en-US" sz="2000"/>
              <a:t> </a:t>
            </a:r>
          </a:p>
          <a:p>
            <a:pPr>
              <a:lnSpc>
                <a:spcPct val="90000"/>
              </a:lnSpc>
            </a:pPr>
            <a:endParaRPr lang="en-US" sz="2800"/>
          </a:p>
          <a:p>
            <a:pPr lvl="1">
              <a:lnSpc>
                <a:spcPct val="90000"/>
              </a:lnSpc>
            </a:pPr>
            <a:r>
              <a:rPr lang="en-US" sz="2400">
                <a:solidFill>
                  <a:schemeClr val="tx2"/>
                </a:solidFill>
              </a:rPr>
              <a:t>major issue in patients with weakness</a:t>
            </a:r>
          </a:p>
          <a:p>
            <a:pPr lvl="1">
              <a:lnSpc>
                <a:spcPct val="90000"/>
              </a:lnSpc>
            </a:pPr>
            <a:endParaRPr lang="en-US" sz="2400">
              <a:solidFill>
                <a:srgbClr val="FFFF66"/>
              </a:solidFill>
            </a:endParaRPr>
          </a:p>
          <a:p>
            <a:pPr>
              <a:lnSpc>
                <a:spcPct val="90000"/>
              </a:lnSpc>
            </a:pPr>
            <a:r>
              <a:rPr lang="en-US" sz="2800"/>
              <a:t>cellulose fibre </a:t>
            </a:r>
            <a:r>
              <a:rPr lang="en-US" sz="2800">
                <a:solidFill>
                  <a:srgbClr val="0000FF"/>
                </a:solidFill>
              </a:rPr>
              <a:t>may ameliorate barrier failure</a:t>
            </a:r>
            <a:r>
              <a:rPr lang="en-US" sz="2800"/>
              <a:t> in the small intestine (animal data)</a:t>
            </a:r>
          </a:p>
          <a:p>
            <a:pPr algn="r">
              <a:lnSpc>
                <a:spcPct val="90000"/>
              </a:lnSpc>
              <a:buFontTx/>
              <a:buNone/>
            </a:pPr>
            <a:r>
              <a:rPr lang="en-US" sz="2000" b="1">
                <a:solidFill>
                  <a:srgbClr val="FF9900"/>
                </a:solidFill>
              </a:rPr>
              <a:t>Mosenthal et al, CCM 2002 </a:t>
            </a:r>
            <a:endParaRPr lang="en-GB" sz="2000" b="1">
              <a:solidFill>
                <a:srgbClr val="FF9900"/>
              </a:solidFill>
            </a:endParaRPr>
          </a:p>
          <a:p>
            <a:pPr>
              <a:lnSpc>
                <a:spcPct val="90000"/>
              </a:lnSpc>
            </a:pPr>
            <a:endParaRPr lang="en-US" sz="2800"/>
          </a:p>
          <a:p>
            <a:pPr>
              <a:lnSpc>
                <a:spcPct val="90000"/>
              </a:lnSpc>
            </a:pPr>
            <a:r>
              <a:rPr lang="en-US" sz="2800">
                <a:solidFill>
                  <a:srgbClr val="0000FF"/>
                </a:solidFill>
              </a:rPr>
              <a:t>diarrhoea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l"/>
            <a:r>
              <a:rPr lang="en-GB" i="1" dirty="0">
                <a:solidFill>
                  <a:schemeClr val="tx2"/>
                </a:solidFill>
                <a:effectLst>
                  <a:outerShdw blurRad="38100" dist="38100" dir="2700000" algn="tl">
                    <a:srgbClr val="000000">
                      <a:alpha val="43137"/>
                    </a:srgbClr>
                  </a:outerShdw>
                </a:effectLst>
              </a:rPr>
              <a:t>how should one give food?</a:t>
            </a:r>
          </a:p>
        </p:txBody>
      </p:sp>
      <p:sp>
        <p:nvSpPr>
          <p:cNvPr id="172035" name="Rectangle 3"/>
          <p:cNvSpPr>
            <a:spLocks noGrp="1" noChangeArrowheads="1"/>
          </p:cNvSpPr>
          <p:nvPr>
            <p:ph type="body" idx="1"/>
          </p:nvPr>
        </p:nvSpPr>
        <p:spPr>
          <a:solidFill>
            <a:srgbClr val="FFFF99"/>
          </a:solidFill>
        </p:spPr>
        <p:txBody>
          <a:bodyPr/>
          <a:lstStyle/>
          <a:p>
            <a:pPr>
              <a:lnSpc>
                <a:spcPct val="80000"/>
              </a:lnSpc>
            </a:pPr>
            <a:r>
              <a:rPr lang="en-US" sz="2800" b="1">
                <a:solidFill>
                  <a:srgbClr val="0000FF"/>
                </a:solidFill>
              </a:rPr>
              <a:t>KISS</a:t>
            </a:r>
          </a:p>
          <a:p>
            <a:pPr>
              <a:lnSpc>
                <a:spcPct val="80000"/>
              </a:lnSpc>
            </a:pPr>
            <a:endParaRPr lang="en-US" sz="2800" b="1">
              <a:solidFill>
                <a:srgbClr val="0000FF"/>
              </a:solidFill>
            </a:endParaRPr>
          </a:p>
          <a:p>
            <a:pPr>
              <a:lnSpc>
                <a:spcPct val="80000"/>
              </a:lnSpc>
            </a:pPr>
            <a:r>
              <a:rPr lang="en-US" sz="2800">
                <a:solidFill>
                  <a:srgbClr val="0000FF"/>
                </a:solidFill>
              </a:rPr>
              <a:t>gastric</a:t>
            </a:r>
          </a:p>
          <a:p>
            <a:pPr>
              <a:lnSpc>
                <a:spcPct val="80000"/>
              </a:lnSpc>
            </a:pPr>
            <a:endParaRPr lang="en-US" sz="2800">
              <a:solidFill>
                <a:srgbClr val="0000FF"/>
              </a:solidFill>
            </a:endParaRPr>
          </a:p>
          <a:p>
            <a:pPr>
              <a:lnSpc>
                <a:spcPct val="80000"/>
              </a:lnSpc>
            </a:pPr>
            <a:r>
              <a:rPr lang="en-US" sz="2800">
                <a:solidFill>
                  <a:srgbClr val="0000FF"/>
                </a:solidFill>
              </a:rPr>
              <a:t>transpyloric</a:t>
            </a:r>
          </a:p>
          <a:p>
            <a:pPr>
              <a:lnSpc>
                <a:spcPct val="80000"/>
              </a:lnSpc>
            </a:pPr>
            <a:endParaRPr lang="en-US" sz="2800">
              <a:solidFill>
                <a:srgbClr val="0000FF"/>
              </a:solidFill>
            </a:endParaRPr>
          </a:p>
          <a:p>
            <a:pPr>
              <a:lnSpc>
                <a:spcPct val="80000"/>
              </a:lnSpc>
            </a:pPr>
            <a:r>
              <a:rPr lang="en-US" sz="2800">
                <a:solidFill>
                  <a:srgbClr val="0000FF"/>
                </a:solidFill>
              </a:rPr>
              <a:t>TPN</a:t>
            </a:r>
          </a:p>
          <a:p>
            <a:pPr>
              <a:lnSpc>
                <a:spcPct val="80000"/>
              </a:lnSpc>
            </a:pPr>
            <a:endParaRPr lang="en-US" sz="2800">
              <a:solidFill>
                <a:srgbClr val="0000FF"/>
              </a:solidFill>
            </a:endParaRPr>
          </a:p>
          <a:p>
            <a:pPr>
              <a:lnSpc>
                <a:spcPct val="80000"/>
              </a:lnSpc>
            </a:pPr>
            <a:r>
              <a:rPr lang="en-US" sz="2800">
                <a:solidFill>
                  <a:srgbClr val="0000FF"/>
                </a:solidFill>
              </a:rPr>
              <a:t>combination</a:t>
            </a:r>
          </a:p>
        </p:txBody>
      </p:sp>
      <p:sp>
        <p:nvSpPr>
          <p:cNvPr id="172036" name="Text Box 4"/>
          <p:cNvSpPr txBox="1">
            <a:spLocks noChangeArrowheads="1"/>
          </p:cNvSpPr>
          <p:nvPr/>
        </p:nvSpPr>
        <p:spPr bwMode="auto">
          <a:xfrm>
            <a:off x="4185887" y="1808147"/>
            <a:ext cx="3878947" cy="400110"/>
          </a:xfrm>
          <a:prstGeom prst="rect">
            <a:avLst/>
          </a:prstGeom>
          <a:solidFill>
            <a:srgbClr val="0000FF"/>
          </a:solidFill>
          <a:ln w="9525">
            <a:noFill/>
            <a:miter lim="800000"/>
            <a:headEnd/>
            <a:tailEnd/>
          </a:ln>
          <a:effectLst/>
        </p:spPr>
        <p:txBody>
          <a:bodyPr wrap="none" anchor="ctr" anchorCtr="1">
            <a:spAutoFit/>
          </a:bodyPr>
          <a:lstStyle/>
          <a:p>
            <a:pPr algn="ctr"/>
            <a:r>
              <a:rPr lang="en-US" sz="2000">
                <a:solidFill>
                  <a:schemeClr val="bg1"/>
                </a:solidFill>
              </a:rPr>
              <a:t>small frequent or continuous feeds </a:t>
            </a:r>
          </a:p>
        </p:txBody>
      </p:sp>
      <p:sp>
        <p:nvSpPr>
          <p:cNvPr id="172037" name="Text Box 5"/>
          <p:cNvSpPr txBox="1">
            <a:spLocks noChangeArrowheads="1"/>
          </p:cNvSpPr>
          <p:nvPr/>
        </p:nvSpPr>
        <p:spPr bwMode="auto">
          <a:xfrm>
            <a:off x="4773676" y="2836847"/>
            <a:ext cx="2703368" cy="400110"/>
          </a:xfrm>
          <a:prstGeom prst="rect">
            <a:avLst/>
          </a:prstGeom>
          <a:solidFill>
            <a:srgbClr val="0000FF"/>
          </a:solidFill>
          <a:ln w="9525">
            <a:noFill/>
            <a:miter lim="800000"/>
            <a:headEnd/>
            <a:tailEnd/>
          </a:ln>
          <a:effectLst/>
        </p:spPr>
        <p:txBody>
          <a:bodyPr wrap="none" anchor="ctr" anchorCtr="1">
            <a:spAutoFit/>
          </a:bodyPr>
          <a:lstStyle/>
          <a:p>
            <a:pPr algn="ctr"/>
            <a:r>
              <a:rPr lang="en-US" sz="2000">
                <a:solidFill>
                  <a:schemeClr val="bg1"/>
                </a:solidFill>
              </a:rPr>
              <a:t>start as soon as possible</a:t>
            </a:r>
          </a:p>
        </p:txBody>
      </p:sp>
      <p:sp>
        <p:nvSpPr>
          <p:cNvPr id="172038" name="Text Box 6"/>
          <p:cNvSpPr txBox="1">
            <a:spLocks noChangeArrowheads="1"/>
          </p:cNvSpPr>
          <p:nvPr/>
        </p:nvSpPr>
        <p:spPr bwMode="auto">
          <a:xfrm>
            <a:off x="3711277" y="3706797"/>
            <a:ext cx="4774191" cy="400110"/>
          </a:xfrm>
          <a:prstGeom prst="rect">
            <a:avLst/>
          </a:prstGeom>
          <a:solidFill>
            <a:srgbClr val="0000FF"/>
          </a:solidFill>
          <a:ln w="9525">
            <a:noFill/>
            <a:miter lim="800000"/>
            <a:headEnd/>
            <a:tailEnd/>
          </a:ln>
          <a:effectLst/>
        </p:spPr>
        <p:txBody>
          <a:bodyPr wrap="none" anchor="ctr" anchorCtr="1">
            <a:spAutoFit/>
          </a:bodyPr>
          <a:lstStyle/>
          <a:p>
            <a:pPr algn="ctr"/>
            <a:r>
              <a:rPr lang="en-US" sz="2000" dirty="0">
                <a:solidFill>
                  <a:schemeClr val="bg1"/>
                </a:solidFill>
              </a:rPr>
              <a:t>don’t delay placement of tube and initiation</a:t>
            </a:r>
          </a:p>
        </p:txBody>
      </p:sp>
      <p:sp>
        <p:nvSpPr>
          <p:cNvPr id="172039" name="Text Box 7"/>
          <p:cNvSpPr txBox="1">
            <a:spLocks noChangeArrowheads="1"/>
          </p:cNvSpPr>
          <p:nvPr/>
        </p:nvSpPr>
        <p:spPr bwMode="auto">
          <a:xfrm>
            <a:off x="3622119" y="5356209"/>
            <a:ext cx="5004896" cy="400110"/>
          </a:xfrm>
          <a:prstGeom prst="rect">
            <a:avLst/>
          </a:prstGeom>
          <a:solidFill>
            <a:srgbClr val="0000FF"/>
          </a:solidFill>
          <a:ln w="9525">
            <a:noFill/>
            <a:miter lim="800000"/>
            <a:headEnd/>
            <a:tailEnd/>
          </a:ln>
          <a:effectLst/>
        </p:spPr>
        <p:txBody>
          <a:bodyPr wrap="none" anchor="ctr" anchorCtr="1">
            <a:spAutoFit/>
          </a:bodyPr>
          <a:lstStyle/>
          <a:p>
            <a:pPr algn="ctr"/>
            <a:r>
              <a:rPr lang="en-US" sz="2000">
                <a:solidFill>
                  <a:schemeClr val="bg1"/>
                </a:solidFill>
              </a:rPr>
              <a:t>need a specific team with daily review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dirty="0" smtClean="0">
                <a:solidFill>
                  <a:srgbClr val="002060"/>
                </a:solidFill>
                <a:effectLst>
                  <a:outerShdw blurRad="38100" dist="38100" dir="2700000" algn="tl">
                    <a:srgbClr val="000000">
                      <a:alpha val="43137"/>
                    </a:srgbClr>
                  </a:outerShdw>
                </a:effectLst>
              </a:rPr>
              <a:t>when can you start </a:t>
            </a:r>
            <a:r>
              <a:rPr lang="en-US" i="1" dirty="0" err="1" smtClean="0">
                <a:solidFill>
                  <a:srgbClr val="002060"/>
                </a:solidFill>
                <a:effectLst>
                  <a:outerShdw blurRad="38100" dist="38100" dir="2700000" algn="tl">
                    <a:srgbClr val="000000">
                      <a:alpha val="43137"/>
                    </a:srgbClr>
                  </a:outerShdw>
                </a:effectLst>
              </a:rPr>
              <a:t>enteral</a:t>
            </a:r>
            <a:r>
              <a:rPr lang="en-US" i="1" dirty="0" smtClean="0">
                <a:solidFill>
                  <a:srgbClr val="002060"/>
                </a:solidFill>
                <a:effectLst>
                  <a:outerShdw blurRad="38100" dist="38100" dir="2700000" algn="tl">
                    <a:srgbClr val="000000">
                      <a:alpha val="43137"/>
                    </a:srgbClr>
                  </a:outerShdw>
                </a:effectLst>
              </a:rPr>
              <a:t> nutrition?</a:t>
            </a:r>
            <a:endParaRPr lang="en-US" i="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rgbClr val="FFFF99"/>
          </a:solidFill>
        </p:spPr>
        <p:txBody>
          <a:bodyPr>
            <a:normAutofit fontScale="92500" lnSpcReduction="20000"/>
          </a:bodyPr>
          <a:lstStyle/>
          <a:p>
            <a:r>
              <a:rPr lang="en-US" dirty="0" smtClean="0"/>
              <a:t>clinical scores don’t predict </a:t>
            </a:r>
            <a:r>
              <a:rPr lang="en-US" dirty="0" smtClean="0"/>
              <a:t>tolerance</a:t>
            </a:r>
            <a:endParaRPr lang="en-US" dirty="0" smtClean="0"/>
          </a:p>
          <a:p>
            <a:pPr lvl="1"/>
            <a:r>
              <a:rPr lang="en-US" dirty="0" smtClean="0"/>
              <a:t>higher PRISM and PELOD scores correlated with a </a:t>
            </a:r>
          </a:p>
          <a:p>
            <a:pPr lvl="2"/>
            <a:r>
              <a:rPr lang="en-US" dirty="0" smtClean="0"/>
              <a:t>later time of starting </a:t>
            </a:r>
            <a:r>
              <a:rPr lang="en-US" dirty="0" err="1" smtClean="0"/>
              <a:t>enteral</a:t>
            </a:r>
            <a:r>
              <a:rPr lang="en-US" dirty="0" smtClean="0"/>
              <a:t> nutrition</a:t>
            </a:r>
          </a:p>
          <a:p>
            <a:pPr lvl="2"/>
            <a:r>
              <a:rPr lang="en-US" dirty="0" smtClean="0"/>
              <a:t>longer time to reach maximum daily energy delivery and</a:t>
            </a:r>
          </a:p>
          <a:p>
            <a:pPr lvl="2"/>
            <a:r>
              <a:rPr lang="en-US" dirty="0" smtClean="0"/>
              <a:t>longer duration of the TEN. </a:t>
            </a:r>
          </a:p>
          <a:p>
            <a:pPr lvl="1"/>
            <a:endParaRPr lang="en-US" dirty="0" smtClean="0"/>
          </a:p>
          <a:p>
            <a:pPr lvl="1"/>
            <a:r>
              <a:rPr lang="en-US" dirty="0" smtClean="0"/>
              <a:t>abdominal distension or excessive gastric residues seen in 4·7% and </a:t>
            </a:r>
            <a:r>
              <a:rPr lang="en-US" dirty="0" err="1" smtClean="0"/>
              <a:t>diarrhoea</a:t>
            </a:r>
            <a:r>
              <a:rPr lang="en-US" dirty="0" smtClean="0"/>
              <a:t> in 4·3%</a:t>
            </a:r>
          </a:p>
          <a:p>
            <a:pPr lvl="1"/>
            <a:endParaRPr lang="en-US" dirty="0" smtClean="0"/>
          </a:p>
          <a:p>
            <a:pPr lvl="1"/>
            <a:r>
              <a:rPr lang="en-US" dirty="0" smtClean="0"/>
              <a:t>ability of the severity scores to predict </a:t>
            </a:r>
            <a:r>
              <a:rPr lang="en-US" dirty="0" err="1" smtClean="0"/>
              <a:t>diarrhoea</a:t>
            </a:r>
            <a:r>
              <a:rPr lang="en-US" dirty="0" smtClean="0"/>
              <a:t> was of 0·67 for PRISM, 0·63 for PELOD and 0·60 for PIM-2</a:t>
            </a:r>
          </a:p>
          <a:p>
            <a:pPr lvl="3" algn="r">
              <a:buNone/>
            </a:pPr>
            <a:r>
              <a:rPr lang="en-US" b="1" dirty="0" smtClean="0">
                <a:solidFill>
                  <a:srgbClr val="FF0000"/>
                </a:solidFill>
              </a:rPr>
              <a:t>Sanchez et al, Nutrition, 2007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dirty="0" smtClean="0">
                <a:solidFill>
                  <a:srgbClr val="002060"/>
                </a:solidFill>
                <a:effectLst>
                  <a:outerShdw blurRad="38100" dist="38100" dir="2700000" algn="tl">
                    <a:srgbClr val="000000">
                      <a:alpha val="43137"/>
                    </a:srgbClr>
                  </a:outerShdw>
                </a:effectLst>
              </a:rPr>
              <a:t>when can you start </a:t>
            </a:r>
            <a:r>
              <a:rPr lang="en-US" i="1" dirty="0" err="1" smtClean="0">
                <a:solidFill>
                  <a:srgbClr val="002060"/>
                </a:solidFill>
                <a:effectLst>
                  <a:outerShdw blurRad="38100" dist="38100" dir="2700000" algn="tl">
                    <a:srgbClr val="000000">
                      <a:alpha val="43137"/>
                    </a:srgbClr>
                  </a:outerShdw>
                </a:effectLst>
              </a:rPr>
              <a:t>enteral</a:t>
            </a:r>
            <a:r>
              <a:rPr lang="en-US" i="1" dirty="0" smtClean="0">
                <a:solidFill>
                  <a:srgbClr val="002060"/>
                </a:solidFill>
                <a:effectLst>
                  <a:outerShdw blurRad="38100" dist="38100" dir="2700000" algn="tl">
                    <a:srgbClr val="000000">
                      <a:alpha val="43137"/>
                    </a:srgbClr>
                  </a:outerShdw>
                </a:effectLst>
              </a:rPr>
              <a:t> nutrition?</a:t>
            </a:r>
            <a:endParaRPr lang="en-US" dirty="0"/>
          </a:p>
        </p:txBody>
      </p:sp>
      <p:sp>
        <p:nvSpPr>
          <p:cNvPr id="3" name="Content Placeholder 2"/>
          <p:cNvSpPr>
            <a:spLocks noGrp="1"/>
          </p:cNvSpPr>
          <p:nvPr>
            <p:ph idx="1"/>
          </p:nvPr>
        </p:nvSpPr>
        <p:spPr>
          <a:solidFill>
            <a:srgbClr val="FFFF99"/>
          </a:solidFill>
        </p:spPr>
        <p:txBody>
          <a:bodyPr>
            <a:normAutofit fontScale="62500" lnSpcReduction="20000"/>
          </a:bodyPr>
          <a:lstStyle/>
          <a:p>
            <a:r>
              <a:rPr lang="en-US" dirty="0" smtClean="0"/>
              <a:t>65 critically ill children with shock, aged 21 days to 22 years on </a:t>
            </a:r>
            <a:r>
              <a:rPr lang="en-US" dirty="0" err="1" smtClean="0"/>
              <a:t>jejunal</a:t>
            </a:r>
            <a:r>
              <a:rPr lang="en-US" dirty="0" smtClean="0"/>
              <a:t> feeds 75.4% of patients with shock received PEN exclusively. </a:t>
            </a:r>
          </a:p>
          <a:p>
            <a:pPr lvl="1"/>
            <a:r>
              <a:rPr lang="en-US" dirty="0" smtClean="0"/>
              <a:t>20 (30.7%) presented gastrointestinal complications, </a:t>
            </a:r>
          </a:p>
          <a:p>
            <a:pPr lvl="2"/>
            <a:r>
              <a:rPr lang="en-US" dirty="0" smtClean="0"/>
              <a:t>10 (15.4%) abdominal distension and/or excessive gastric residue, </a:t>
            </a:r>
          </a:p>
          <a:p>
            <a:pPr lvl="2"/>
            <a:r>
              <a:rPr lang="en-US" dirty="0" smtClean="0"/>
              <a:t>13 (20%) </a:t>
            </a:r>
            <a:r>
              <a:rPr lang="en-US" dirty="0" err="1" smtClean="0"/>
              <a:t>diarrhoea</a:t>
            </a:r>
            <a:endParaRPr lang="en-US" dirty="0" smtClean="0"/>
          </a:p>
          <a:p>
            <a:pPr lvl="2"/>
            <a:r>
              <a:rPr lang="en-US" dirty="0" smtClean="0"/>
              <a:t>1 NEC and 1 duodenal perforation</a:t>
            </a:r>
          </a:p>
          <a:p>
            <a:pPr lvl="2"/>
            <a:endParaRPr lang="en-US" dirty="0" smtClean="0"/>
          </a:p>
          <a:p>
            <a:r>
              <a:rPr lang="en-US" dirty="0" smtClean="0"/>
              <a:t>frequency of GIT complications significantly higher than in the other 461 critically ill children (9.1%). </a:t>
            </a:r>
          </a:p>
          <a:p>
            <a:endParaRPr lang="en-US" dirty="0" smtClean="0"/>
          </a:p>
          <a:p>
            <a:r>
              <a:rPr lang="en-US" dirty="0" smtClean="0"/>
              <a:t>PEN was suspended due to GIT complications in 6 (9.2%) patients with shock </a:t>
            </a:r>
          </a:p>
          <a:p>
            <a:endParaRPr lang="en-US" dirty="0" smtClean="0"/>
          </a:p>
          <a:p>
            <a:r>
              <a:rPr lang="en-US" dirty="0" smtClean="0"/>
              <a:t>18 (27.7%) deaths among the patients with shock and PEN, (death related to complications of the nutrition in 1).</a:t>
            </a:r>
          </a:p>
          <a:p>
            <a:pPr lvl="2" algn="r">
              <a:buNone/>
            </a:pPr>
            <a:r>
              <a:rPr lang="en-US" b="1" dirty="0" smtClean="0">
                <a:solidFill>
                  <a:srgbClr val="FF0000"/>
                </a:solidFill>
              </a:rPr>
              <a:t>Lopez </a:t>
            </a:r>
            <a:r>
              <a:rPr lang="en-US" b="1" dirty="0" err="1" smtClean="0">
                <a:solidFill>
                  <a:srgbClr val="FF0000"/>
                </a:solidFill>
              </a:rPr>
              <a:t>Herce</a:t>
            </a:r>
            <a:r>
              <a:rPr lang="en-US" b="1" dirty="0" smtClean="0">
                <a:solidFill>
                  <a:srgbClr val="FF0000"/>
                </a:solidFill>
              </a:rPr>
              <a:t> et al , Nutrition Journal, 2008</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lgn="l"/>
            <a:r>
              <a:rPr lang="en-US" i="1" dirty="0" err="1">
                <a:solidFill>
                  <a:schemeClr val="tx2"/>
                </a:solidFill>
                <a:effectLst>
                  <a:outerShdw blurRad="38100" dist="38100" dir="2700000" algn="tl">
                    <a:srgbClr val="000000">
                      <a:alpha val="43137"/>
                    </a:srgbClr>
                  </a:outerShdw>
                </a:effectLst>
              </a:rPr>
              <a:t>transpyloric</a:t>
            </a:r>
            <a:r>
              <a:rPr lang="en-US" i="1" dirty="0">
                <a:solidFill>
                  <a:schemeClr val="tx2"/>
                </a:solidFill>
                <a:effectLst>
                  <a:outerShdw blurRad="38100" dist="38100" dir="2700000" algn="tl">
                    <a:srgbClr val="000000">
                      <a:alpha val="43137"/>
                    </a:srgbClr>
                  </a:outerShdw>
                </a:effectLst>
              </a:rPr>
              <a:t> feeding</a:t>
            </a:r>
          </a:p>
        </p:txBody>
      </p:sp>
      <p:sp>
        <p:nvSpPr>
          <p:cNvPr id="232451" name="Rectangle 3"/>
          <p:cNvSpPr>
            <a:spLocks noGrp="1" noChangeArrowheads="1"/>
          </p:cNvSpPr>
          <p:nvPr>
            <p:ph type="body" idx="1"/>
          </p:nvPr>
        </p:nvSpPr>
        <p:spPr>
          <a:solidFill>
            <a:srgbClr val="FFFF99"/>
          </a:solidFill>
        </p:spPr>
        <p:txBody>
          <a:bodyPr/>
          <a:lstStyle/>
          <a:p>
            <a:r>
              <a:rPr lang="en-US"/>
              <a:t>in postoperative cardiac surgical patients</a:t>
            </a:r>
          </a:p>
          <a:p>
            <a:pPr lvl="2" algn="r">
              <a:buFontTx/>
              <a:buNone/>
            </a:pPr>
            <a:r>
              <a:rPr lang="en-US" b="1">
                <a:solidFill>
                  <a:srgbClr val="FF9900"/>
                </a:solidFill>
              </a:rPr>
              <a:t>Sanchez et al, J Pediatr Surg, 2006</a:t>
            </a:r>
          </a:p>
          <a:p>
            <a:pPr lvl="1"/>
            <a:endParaRPr lang="en-US">
              <a:solidFill>
                <a:srgbClr val="FF9900"/>
              </a:solidFill>
            </a:endParaRPr>
          </a:p>
          <a:p>
            <a:r>
              <a:rPr lang="en-US"/>
              <a:t>in PICU patients – review of 240</a:t>
            </a:r>
          </a:p>
          <a:p>
            <a:pPr lvl="1"/>
            <a:r>
              <a:rPr lang="en-US"/>
              <a:t>increased incidence of NEC in cyanotic (2.1%)</a:t>
            </a:r>
          </a:p>
          <a:p>
            <a:pPr lvl="2" algn="r">
              <a:buFontTx/>
              <a:buNone/>
            </a:pPr>
            <a:r>
              <a:rPr lang="en-US" b="1">
                <a:solidFill>
                  <a:srgbClr val="FF9900"/>
                </a:solidFill>
              </a:rPr>
              <a:t>Babbitt et al, JPGN, 2007</a:t>
            </a:r>
          </a:p>
          <a:p>
            <a:r>
              <a:rPr lang="en-US"/>
              <a:t>in renal failure</a:t>
            </a:r>
          </a:p>
          <a:p>
            <a:pPr lvl="2" algn="r">
              <a:buFontTx/>
              <a:buNone/>
            </a:pPr>
            <a:r>
              <a:rPr lang="en-US" b="1">
                <a:solidFill>
                  <a:srgbClr val="FF9900"/>
                </a:solidFill>
              </a:rPr>
              <a:t>López- Herce, Intensive Care Med, 2006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rgbClr val="002060"/>
                </a:solidFill>
                <a:effectLst>
                  <a:outerShdw blurRad="38100" dist="38100" dir="2700000" algn="tl">
                    <a:srgbClr val="000000">
                      <a:alpha val="43137"/>
                    </a:srgbClr>
                  </a:outerShdw>
                </a:effectLst>
              </a:rPr>
              <a:t>how to give </a:t>
            </a:r>
            <a:r>
              <a:rPr lang="en-US" i="1" dirty="0" err="1" smtClean="0">
                <a:solidFill>
                  <a:srgbClr val="002060"/>
                </a:solidFill>
                <a:effectLst>
                  <a:outerShdw blurRad="38100" dist="38100" dir="2700000" algn="tl">
                    <a:srgbClr val="000000">
                      <a:alpha val="43137"/>
                    </a:srgbClr>
                  </a:outerShdw>
                </a:effectLst>
              </a:rPr>
              <a:t>enteral</a:t>
            </a:r>
            <a:r>
              <a:rPr lang="en-US" i="1" dirty="0" smtClean="0">
                <a:solidFill>
                  <a:srgbClr val="002060"/>
                </a:solidFill>
                <a:effectLst>
                  <a:outerShdw blurRad="38100" dist="38100" dir="2700000" algn="tl">
                    <a:srgbClr val="000000">
                      <a:alpha val="43137"/>
                    </a:srgbClr>
                  </a:outerShdw>
                </a:effectLst>
              </a:rPr>
              <a:t> feeds?</a:t>
            </a:r>
            <a:endParaRPr lang="en-US" i="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543444"/>
          </a:xfrm>
          <a:solidFill>
            <a:srgbClr val="FFFF99"/>
          </a:solidFill>
        </p:spPr>
        <p:txBody>
          <a:bodyPr/>
          <a:lstStyle/>
          <a:p>
            <a:r>
              <a:rPr lang="en-US" dirty="0" smtClean="0"/>
              <a:t>off ventilation</a:t>
            </a:r>
          </a:p>
          <a:p>
            <a:pPr lvl="1"/>
            <a:r>
              <a:rPr lang="en-US" dirty="0" smtClean="0"/>
              <a:t>ongoing considerations of airway security</a:t>
            </a:r>
          </a:p>
          <a:p>
            <a:pPr lvl="1"/>
            <a:r>
              <a:rPr lang="en-US" dirty="0" smtClean="0"/>
              <a:t>need very careful monitoring</a:t>
            </a:r>
          </a:p>
          <a:p>
            <a:endParaRPr lang="en-US" dirty="0" smtClean="0"/>
          </a:p>
          <a:p>
            <a:r>
              <a:rPr lang="en-US" dirty="0" smtClean="0"/>
              <a:t>on ventilation</a:t>
            </a:r>
          </a:p>
          <a:p>
            <a:pPr lvl="1"/>
            <a:r>
              <a:rPr lang="en-US" dirty="0" smtClean="0"/>
              <a:t>bolus gastric</a:t>
            </a:r>
          </a:p>
          <a:p>
            <a:pPr lvl="1"/>
            <a:r>
              <a:rPr lang="en-US" dirty="0" smtClean="0"/>
              <a:t>continuous gastric</a:t>
            </a:r>
          </a:p>
          <a:p>
            <a:pPr lvl="1"/>
            <a:r>
              <a:rPr lang="en-US" dirty="0" smtClean="0"/>
              <a:t>continuous </a:t>
            </a:r>
            <a:r>
              <a:rPr lang="en-US" dirty="0" err="1" smtClean="0"/>
              <a:t>jejunal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what about </a:t>
            </a:r>
            <a:r>
              <a:rPr lang="en-US" i="1" dirty="0" err="1">
                <a:solidFill>
                  <a:schemeClr val="tx2"/>
                </a:solidFill>
                <a:effectLst>
                  <a:outerShdw blurRad="38100" dist="38100" dir="2700000" algn="tl">
                    <a:srgbClr val="000000">
                      <a:alpha val="43137"/>
                    </a:srgbClr>
                  </a:outerShdw>
                </a:effectLst>
              </a:rPr>
              <a:t>prokinetics</a:t>
            </a:r>
            <a:r>
              <a:rPr lang="en-US" i="1" dirty="0">
                <a:solidFill>
                  <a:schemeClr val="tx2"/>
                </a:solidFill>
                <a:effectLst>
                  <a:outerShdw blurRad="38100" dist="38100" dir="2700000" algn="tl">
                    <a:srgbClr val="000000">
                      <a:alpha val="43137"/>
                    </a:srgbClr>
                  </a:outerShdw>
                </a:effectLst>
              </a:rPr>
              <a:t>?</a:t>
            </a:r>
          </a:p>
        </p:txBody>
      </p:sp>
      <p:sp>
        <p:nvSpPr>
          <p:cNvPr id="222211" name="Rectangle 3"/>
          <p:cNvSpPr>
            <a:spLocks noGrp="1" noChangeArrowheads="1"/>
          </p:cNvSpPr>
          <p:nvPr>
            <p:ph type="body" idx="1"/>
          </p:nvPr>
        </p:nvSpPr>
        <p:spPr>
          <a:solidFill>
            <a:srgbClr val="FFFF99"/>
          </a:solidFill>
        </p:spPr>
        <p:txBody>
          <a:bodyPr/>
          <a:lstStyle/>
          <a:p>
            <a:pPr>
              <a:lnSpc>
                <a:spcPct val="80000"/>
              </a:lnSpc>
            </a:pPr>
            <a:r>
              <a:rPr lang="en-US" sz="2400"/>
              <a:t>up to 50% of patients intolerant to enteral feeding</a:t>
            </a:r>
          </a:p>
          <a:p>
            <a:pPr>
              <a:lnSpc>
                <a:spcPct val="80000"/>
              </a:lnSpc>
            </a:pPr>
            <a:endParaRPr lang="en-US" sz="2400"/>
          </a:p>
          <a:p>
            <a:pPr>
              <a:lnSpc>
                <a:spcPct val="80000"/>
              </a:lnSpc>
            </a:pPr>
            <a:r>
              <a:rPr lang="en-US" sz="2400"/>
              <a:t>gastric emptying is delayed</a:t>
            </a:r>
          </a:p>
          <a:p>
            <a:pPr>
              <a:lnSpc>
                <a:spcPct val="80000"/>
              </a:lnSpc>
            </a:pPr>
            <a:endParaRPr lang="en-US" sz="2400"/>
          </a:p>
          <a:p>
            <a:pPr>
              <a:lnSpc>
                <a:spcPct val="80000"/>
              </a:lnSpc>
            </a:pPr>
            <a:r>
              <a:rPr lang="en-US" sz="2400"/>
              <a:t>often not easy to pass post-pyloric tube </a:t>
            </a:r>
          </a:p>
          <a:p>
            <a:pPr>
              <a:lnSpc>
                <a:spcPct val="80000"/>
              </a:lnSpc>
            </a:pPr>
            <a:endParaRPr lang="en-US" sz="2400"/>
          </a:p>
          <a:p>
            <a:pPr>
              <a:lnSpc>
                <a:spcPct val="80000"/>
              </a:lnSpc>
            </a:pPr>
            <a:r>
              <a:rPr lang="en-US" sz="2400"/>
              <a:t>consider opiate effects</a:t>
            </a:r>
          </a:p>
          <a:p>
            <a:pPr lvl="1">
              <a:lnSpc>
                <a:spcPct val="80000"/>
              </a:lnSpc>
            </a:pPr>
            <a:r>
              <a:rPr lang="en-US" sz="2000"/>
              <a:t>oral naloxone</a:t>
            </a:r>
          </a:p>
          <a:p>
            <a:pPr lvl="2" algn="r">
              <a:lnSpc>
                <a:spcPct val="80000"/>
              </a:lnSpc>
              <a:buFontTx/>
              <a:buNone/>
            </a:pPr>
            <a:r>
              <a:rPr lang="en-US" sz="1800" b="1">
                <a:solidFill>
                  <a:srgbClr val="FF9900"/>
                </a:solidFill>
              </a:rPr>
              <a:t>Tofil et al PCCM 2006</a:t>
            </a:r>
          </a:p>
          <a:p>
            <a:pPr lvl="1">
              <a:lnSpc>
                <a:spcPct val="80000"/>
              </a:lnSpc>
            </a:pPr>
            <a:endParaRPr lang="en-US" sz="2000"/>
          </a:p>
          <a:p>
            <a:pPr>
              <a:lnSpc>
                <a:spcPct val="80000"/>
              </a:lnSpc>
            </a:pPr>
            <a:r>
              <a:rPr lang="en-US" sz="2400"/>
              <a:t>consider prokinetic agents</a:t>
            </a:r>
          </a:p>
          <a:p>
            <a:pPr lvl="1" algn="r">
              <a:lnSpc>
                <a:spcPct val="80000"/>
              </a:lnSpc>
              <a:buFontTx/>
              <a:buNone/>
            </a:pPr>
            <a:r>
              <a:rPr lang="en-US" sz="2000" b="1">
                <a:solidFill>
                  <a:srgbClr val="FF9900"/>
                </a:solidFill>
              </a:rPr>
              <a:t>Landzinski et al J Parent Enter Nutr 2008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l"/>
            <a:r>
              <a:rPr lang="en-US" i="1" dirty="0">
                <a:solidFill>
                  <a:schemeClr val="tx2"/>
                </a:solidFill>
                <a:effectLst>
                  <a:outerShdw blurRad="38100" dist="38100" dir="2700000" algn="tl">
                    <a:srgbClr val="000000">
                      <a:alpha val="43137"/>
                    </a:srgbClr>
                  </a:outerShdw>
                </a:effectLst>
              </a:rPr>
              <a:t>making it happen</a:t>
            </a:r>
          </a:p>
        </p:txBody>
      </p:sp>
      <p:sp>
        <p:nvSpPr>
          <p:cNvPr id="234499" name="Rectangle 3"/>
          <p:cNvSpPr>
            <a:spLocks noGrp="1" noChangeArrowheads="1"/>
          </p:cNvSpPr>
          <p:nvPr>
            <p:ph type="body" idx="1"/>
          </p:nvPr>
        </p:nvSpPr>
        <p:spPr>
          <a:solidFill>
            <a:srgbClr val="FFFF99"/>
          </a:solidFill>
        </p:spPr>
        <p:txBody>
          <a:bodyPr/>
          <a:lstStyle/>
          <a:p>
            <a:r>
              <a:rPr lang="en-US"/>
              <a:t>use of a feeding protocol</a:t>
            </a:r>
          </a:p>
          <a:p>
            <a:pPr lvl="1"/>
            <a:r>
              <a:rPr lang="en-US"/>
              <a:t>prospective</a:t>
            </a:r>
          </a:p>
          <a:p>
            <a:pPr lvl="2"/>
            <a:r>
              <a:rPr lang="en-US"/>
              <a:t>goal nutrition within mean of 18.5 hours</a:t>
            </a:r>
          </a:p>
          <a:p>
            <a:pPr lvl="2"/>
            <a:endParaRPr lang="en-US"/>
          </a:p>
          <a:p>
            <a:pPr lvl="1"/>
            <a:r>
              <a:rPr lang="en-US"/>
              <a:t>retrospective</a:t>
            </a:r>
          </a:p>
          <a:p>
            <a:pPr lvl="2"/>
            <a:r>
              <a:rPr lang="en-US"/>
              <a:t>goal feedings within mean of 57.8 hours</a:t>
            </a:r>
          </a:p>
          <a:p>
            <a:pPr lvl="3" algn="r">
              <a:buFontTx/>
              <a:buNone/>
            </a:pPr>
            <a:r>
              <a:rPr lang="en-US" b="1">
                <a:solidFill>
                  <a:srgbClr val="FF9900"/>
                </a:solidFill>
              </a:rPr>
              <a:t>Petrillo-Albarano, PCCM 2006</a:t>
            </a:r>
          </a:p>
          <a:p>
            <a:endParaRPr lang="en-US"/>
          </a:p>
          <a:p>
            <a:r>
              <a:rPr lang="en-US"/>
              <a:t>having a “nutrition team”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762000" y="304800"/>
            <a:ext cx="7772400" cy="1143000"/>
          </a:xfrm>
          <a:solidFill>
            <a:srgbClr val="FF5050"/>
          </a:solidFill>
        </p:spPr>
        <p:txBody>
          <a:bodyPr/>
          <a:lstStyle/>
          <a:p>
            <a:pPr algn="l"/>
            <a:r>
              <a:rPr lang="en-US" b="1" i="1" dirty="0">
                <a:effectLst>
                  <a:outerShdw blurRad="38100" dist="38100" dir="2700000" algn="tl">
                    <a:srgbClr val="FFFFFF"/>
                  </a:outerShdw>
                </a:effectLst>
              </a:rPr>
              <a:t>conclusions</a:t>
            </a:r>
          </a:p>
        </p:txBody>
      </p:sp>
      <p:sp>
        <p:nvSpPr>
          <p:cNvPr id="185347" name="Rectangle 3"/>
          <p:cNvSpPr>
            <a:spLocks noGrp="1" noChangeArrowheads="1"/>
          </p:cNvSpPr>
          <p:nvPr>
            <p:ph type="body" idx="1"/>
          </p:nvPr>
        </p:nvSpPr>
        <p:spPr>
          <a:xfrm>
            <a:off x="250825" y="1557338"/>
            <a:ext cx="8610600" cy="4392612"/>
          </a:xfrm>
          <a:solidFill>
            <a:srgbClr val="FFFF99"/>
          </a:solidFill>
        </p:spPr>
        <p:txBody>
          <a:bodyPr/>
          <a:lstStyle/>
          <a:p>
            <a:pPr>
              <a:lnSpc>
                <a:spcPct val="130000"/>
              </a:lnSpc>
            </a:pPr>
            <a:r>
              <a:rPr lang="en-US" sz="2000">
                <a:solidFill>
                  <a:srgbClr val="0000FF"/>
                </a:solidFill>
              </a:rPr>
              <a:t>identify malnutrition early on</a:t>
            </a:r>
          </a:p>
          <a:p>
            <a:pPr>
              <a:lnSpc>
                <a:spcPct val="130000"/>
              </a:lnSpc>
            </a:pPr>
            <a:endParaRPr lang="en-US" sz="2000">
              <a:solidFill>
                <a:srgbClr val="0000FF"/>
              </a:solidFill>
            </a:endParaRPr>
          </a:p>
          <a:p>
            <a:pPr>
              <a:lnSpc>
                <a:spcPct val="130000"/>
              </a:lnSpc>
            </a:pPr>
            <a:r>
              <a:rPr lang="en-US" sz="2000">
                <a:solidFill>
                  <a:srgbClr val="0000FF"/>
                </a:solidFill>
              </a:rPr>
              <a:t>resuscitate and treat the underlying condition(s)</a:t>
            </a:r>
          </a:p>
          <a:p>
            <a:pPr>
              <a:lnSpc>
                <a:spcPct val="130000"/>
              </a:lnSpc>
            </a:pPr>
            <a:endParaRPr lang="en-US" sz="2000">
              <a:solidFill>
                <a:srgbClr val="0000FF"/>
              </a:solidFill>
            </a:endParaRPr>
          </a:p>
          <a:p>
            <a:pPr>
              <a:lnSpc>
                <a:spcPct val="130000"/>
              </a:lnSpc>
            </a:pPr>
            <a:r>
              <a:rPr lang="en-US" sz="2000">
                <a:solidFill>
                  <a:srgbClr val="0000FF"/>
                </a:solidFill>
              </a:rPr>
              <a:t>use the gut if at all possible</a:t>
            </a:r>
          </a:p>
          <a:p>
            <a:pPr>
              <a:lnSpc>
                <a:spcPct val="130000"/>
              </a:lnSpc>
            </a:pPr>
            <a:endParaRPr lang="en-US" sz="2000">
              <a:solidFill>
                <a:srgbClr val="0000FF"/>
              </a:solidFill>
            </a:endParaRPr>
          </a:p>
          <a:p>
            <a:pPr>
              <a:lnSpc>
                <a:spcPct val="130000"/>
              </a:lnSpc>
            </a:pPr>
            <a:r>
              <a:rPr lang="en-US" sz="2000">
                <a:solidFill>
                  <a:srgbClr val="0000FF"/>
                </a:solidFill>
              </a:rPr>
              <a:t>set goals for the individual patient</a:t>
            </a:r>
          </a:p>
          <a:p>
            <a:pPr>
              <a:lnSpc>
                <a:spcPct val="130000"/>
              </a:lnSpc>
            </a:pPr>
            <a:endParaRPr lang="en-US" sz="2000">
              <a:solidFill>
                <a:srgbClr val="0000FF"/>
              </a:solidFill>
            </a:endParaRPr>
          </a:p>
          <a:p>
            <a:pPr>
              <a:lnSpc>
                <a:spcPct val="130000"/>
              </a:lnSpc>
            </a:pPr>
            <a:r>
              <a:rPr lang="en-US" sz="2000">
                <a:solidFill>
                  <a:srgbClr val="0000FF"/>
                </a:solidFill>
              </a:rPr>
              <a:t>constantly review nutritional requirements and intake</a:t>
            </a:r>
          </a:p>
          <a:p>
            <a:pPr>
              <a:lnSpc>
                <a:spcPct val="130000"/>
              </a:lnSpc>
            </a:pPr>
            <a:endParaRPr lang="en-US" sz="2000">
              <a:solidFill>
                <a:srgbClr val="0000FF"/>
              </a:solidFill>
            </a:endParaRPr>
          </a:p>
          <a:p>
            <a:pPr>
              <a:lnSpc>
                <a:spcPct val="130000"/>
              </a:lnSpc>
            </a:pPr>
            <a:endParaRPr lang="en-US" sz="2000">
              <a:solidFill>
                <a:srgbClr val="0000FF"/>
              </a:solidFill>
            </a:endParaRPr>
          </a:p>
          <a:p>
            <a:pPr lvl="1">
              <a:lnSpc>
                <a:spcPct val="130000"/>
              </a:lnSpc>
            </a:pPr>
            <a:endParaRPr lang="en-US" sz="1800"/>
          </a:p>
        </p:txBody>
      </p:sp>
      <p:sp>
        <p:nvSpPr>
          <p:cNvPr id="185348" name="Text Box 4"/>
          <p:cNvSpPr txBox="1">
            <a:spLocks noChangeArrowheads="1"/>
          </p:cNvSpPr>
          <p:nvPr/>
        </p:nvSpPr>
        <p:spPr bwMode="auto">
          <a:xfrm>
            <a:off x="1116013" y="6021388"/>
            <a:ext cx="6754812" cy="588962"/>
          </a:xfrm>
          <a:prstGeom prst="rect">
            <a:avLst/>
          </a:prstGeom>
          <a:solidFill>
            <a:srgbClr val="0000FF"/>
          </a:solidFill>
          <a:ln w="9525">
            <a:solidFill>
              <a:srgbClr val="CC0099"/>
            </a:solidFill>
            <a:miter lim="800000"/>
            <a:headEnd/>
            <a:tailEnd/>
          </a:ln>
          <a:effectLst/>
        </p:spPr>
        <p:txBody>
          <a:bodyPr wrap="none">
            <a:spAutoFit/>
          </a:bodyPr>
          <a:lstStyle/>
          <a:p>
            <a:r>
              <a:rPr lang="en-US" sz="3200" b="1">
                <a:solidFill>
                  <a:schemeClr val="bg1"/>
                </a:solidFill>
                <a:latin typeface="Times New Roman" pitchFamily="18" charset="0"/>
              </a:rPr>
              <a:t>we are not going to have easy answers</a:t>
            </a:r>
            <a:endParaRPr lang="en-GB" sz="3200" b="1">
              <a:solidFill>
                <a:schemeClr val="bg1"/>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79388" y="188913"/>
            <a:ext cx="7772400" cy="1143000"/>
          </a:xfrm>
        </p:spPr>
        <p:txBody>
          <a:bodyPr/>
          <a:lstStyle/>
          <a:p>
            <a:pPr algn="l"/>
            <a:r>
              <a:rPr lang="en-US" i="1" dirty="0" smtClean="0">
                <a:solidFill>
                  <a:schemeClr val="tx2"/>
                </a:solidFill>
                <a:effectLst>
                  <a:outerShdw blurRad="38100" dist="38100" dir="2700000" algn="tl">
                    <a:srgbClr val="000000">
                      <a:alpha val="43137"/>
                    </a:srgbClr>
                  </a:outerShdw>
                </a:effectLst>
              </a:rPr>
              <a:t>who is the critically ill patient?</a:t>
            </a:r>
            <a:endParaRPr lang="en-US" i="1" dirty="0">
              <a:solidFill>
                <a:schemeClr val="tx2"/>
              </a:solidFill>
              <a:effectLst>
                <a:outerShdw blurRad="38100" dist="38100" dir="2700000" algn="tl">
                  <a:srgbClr val="000000">
                    <a:alpha val="43137"/>
                  </a:srgbClr>
                </a:outerShdw>
              </a:effectLst>
            </a:endParaRPr>
          </a:p>
        </p:txBody>
      </p:sp>
      <p:sp>
        <p:nvSpPr>
          <p:cNvPr id="145411" name="Text Box 3"/>
          <p:cNvSpPr txBox="1">
            <a:spLocks noChangeArrowheads="1"/>
          </p:cNvSpPr>
          <p:nvPr/>
        </p:nvSpPr>
        <p:spPr bwMode="auto">
          <a:xfrm>
            <a:off x="5394325" y="6016625"/>
            <a:ext cx="184150" cy="519113"/>
          </a:xfrm>
          <a:prstGeom prst="rect">
            <a:avLst/>
          </a:prstGeom>
          <a:noFill/>
          <a:ln w="9525">
            <a:noFill/>
            <a:miter lim="800000"/>
            <a:headEnd/>
            <a:tailEnd/>
          </a:ln>
          <a:effectLst/>
        </p:spPr>
        <p:txBody>
          <a:bodyPr wrap="none">
            <a:spAutoFit/>
          </a:bodyPr>
          <a:lstStyle/>
          <a:p>
            <a:endParaRPr lang="en-US" sz="2800">
              <a:solidFill>
                <a:srgbClr val="FF5050"/>
              </a:solidFill>
              <a:latin typeface="Comic Sans MS" pitchFamily="66" charset="0"/>
            </a:endParaRPr>
          </a:p>
        </p:txBody>
      </p:sp>
      <p:sp>
        <p:nvSpPr>
          <p:cNvPr id="145412" name="Text Box 4"/>
          <p:cNvSpPr txBox="1">
            <a:spLocks noChangeArrowheads="1"/>
          </p:cNvSpPr>
          <p:nvPr/>
        </p:nvSpPr>
        <p:spPr bwMode="auto">
          <a:xfrm>
            <a:off x="593725" y="6016625"/>
            <a:ext cx="184150" cy="519113"/>
          </a:xfrm>
          <a:prstGeom prst="rect">
            <a:avLst/>
          </a:prstGeom>
          <a:noFill/>
          <a:ln w="9525">
            <a:noFill/>
            <a:miter lim="800000"/>
            <a:headEnd/>
            <a:tailEnd/>
          </a:ln>
          <a:effectLst/>
        </p:spPr>
        <p:txBody>
          <a:bodyPr wrap="none">
            <a:spAutoFit/>
          </a:bodyPr>
          <a:lstStyle/>
          <a:p>
            <a:endParaRPr lang="en-US" sz="2800">
              <a:solidFill>
                <a:srgbClr val="FF5050"/>
              </a:solidFill>
              <a:latin typeface="Comic Sans MS" pitchFamily="66" charset="0"/>
            </a:endParaRPr>
          </a:p>
        </p:txBody>
      </p:sp>
      <p:sp>
        <p:nvSpPr>
          <p:cNvPr id="145413" name="Text Box 5"/>
          <p:cNvSpPr txBox="1">
            <a:spLocks noChangeArrowheads="1"/>
          </p:cNvSpPr>
          <p:nvPr/>
        </p:nvSpPr>
        <p:spPr bwMode="auto">
          <a:xfrm>
            <a:off x="3641725" y="5380038"/>
            <a:ext cx="184150" cy="457200"/>
          </a:xfrm>
          <a:prstGeom prst="rect">
            <a:avLst/>
          </a:prstGeom>
          <a:noFill/>
          <a:ln w="9525">
            <a:noFill/>
            <a:miter lim="800000"/>
            <a:headEnd/>
            <a:tailEnd/>
          </a:ln>
          <a:effectLst/>
        </p:spPr>
        <p:txBody>
          <a:bodyPr wrap="none">
            <a:spAutoFit/>
          </a:bodyPr>
          <a:lstStyle/>
          <a:p>
            <a:endParaRPr lang="en-US" sz="2400">
              <a:latin typeface="Comic Sans MS" pitchFamily="66" charset="0"/>
            </a:endParaRPr>
          </a:p>
        </p:txBody>
      </p:sp>
      <p:sp>
        <p:nvSpPr>
          <p:cNvPr id="145414" name="Text Box 6"/>
          <p:cNvSpPr txBox="1">
            <a:spLocks noChangeArrowheads="1"/>
          </p:cNvSpPr>
          <p:nvPr/>
        </p:nvSpPr>
        <p:spPr bwMode="auto">
          <a:xfrm>
            <a:off x="2209800" y="4876800"/>
            <a:ext cx="184150" cy="519113"/>
          </a:xfrm>
          <a:prstGeom prst="rect">
            <a:avLst/>
          </a:prstGeom>
          <a:noFill/>
          <a:ln w="9525">
            <a:noFill/>
            <a:miter lim="800000"/>
            <a:headEnd/>
            <a:tailEnd/>
          </a:ln>
          <a:effectLst/>
        </p:spPr>
        <p:txBody>
          <a:bodyPr wrap="none">
            <a:spAutoFit/>
          </a:bodyPr>
          <a:lstStyle/>
          <a:p>
            <a:endParaRPr lang="en-US" sz="2800">
              <a:solidFill>
                <a:srgbClr val="FF5050"/>
              </a:solidFill>
              <a:latin typeface="Comic Sans MS" pitchFamily="66" charset="0"/>
            </a:endParaRPr>
          </a:p>
        </p:txBody>
      </p:sp>
      <p:sp>
        <p:nvSpPr>
          <p:cNvPr id="145415" name="Text Box 7"/>
          <p:cNvSpPr txBox="1">
            <a:spLocks noChangeArrowheads="1"/>
          </p:cNvSpPr>
          <p:nvPr/>
        </p:nvSpPr>
        <p:spPr bwMode="auto">
          <a:xfrm>
            <a:off x="6994525" y="3121025"/>
            <a:ext cx="2149475" cy="519113"/>
          </a:xfrm>
          <a:prstGeom prst="rect">
            <a:avLst/>
          </a:prstGeom>
          <a:noFill/>
          <a:ln w="9525">
            <a:noFill/>
            <a:miter lim="800000"/>
            <a:headEnd/>
            <a:tailEnd/>
          </a:ln>
          <a:effectLst/>
        </p:spPr>
        <p:txBody>
          <a:bodyPr>
            <a:spAutoFit/>
          </a:bodyPr>
          <a:lstStyle/>
          <a:p>
            <a:endParaRPr lang="en-US" sz="2800">
              <a:solidFill>
                <a:srgbClr val="FF5050"/>
              </a:solidFill>
              <a:latin typeface="Comic Sans MS" pitchFamily="66" charset="0"/>
            </a:endParaRPr>
          </a:p>
        </p:txBody>
      </p:sp>
      <p:sp>
        <p:nvSpPr>
          <p:cNvPr id="145416" name="Text Box 8"/>
          <p:cNvSpPr txBox="1">
            <a:spLocks noChangeArrowheads="1"/>
          </p:cNvSpPr>
          <p:nvPr/>
        </p:nvSpPr>
        <p:spPr bwMode="auto">
          <a:xfrm>
            <a:off x="3492500" y="2205038"/>
            <a:ext cx="2325688" cy="519112"/>
          </a:xfrm>
          <a:prstGeom prst="rect">
            <a:avLst/>
          </a:prstGeom>
          <a:noFill/>
          <a:ln w="9525">
            <a:noFill/>
            <a:miter lim="800000"/>
            <a:headEnd/>
            <a:tailEnd/>
          </a:ln>
          <a:effectLst/>
        </p:spPr>
        <p:txBody>
          <a:bodyPr wrap="none">
            <a:spAutoFit/>
          </a:bodyPr>
          <a:lstStyle/>
          <a:p>
            <a:r>
              <a:rPr lang="en-US" sz="2800">
                <a:solidFill>
                  <a:srgbClr val="0000FF"/>
                </a:solidFill>
                <a:latin typeface="Times New Roman" pitchFamily="18" charset="0"/>
              </a:rPr>
              <a:t>pre-term infant</a:t>
            </a:r>
            <a:endParaRPr lang="en-GB" sz="2800">
              <a:solidFill>
                <a:srgbClr val="0000FF"/>
              </a:solidFill>
              <a:latin typeface="Times New Roman" pitchFamily="18" charset="0"/>
            </a:endParaRPr>
          </a:p>
        </p:txBody>
      </p:sp>
      <p:sp>
        <p:nvSpPr>
          <p:cNvPr id="145417" name="Text Box 9"/>
          <p:cNvSpPr txBox="1">
            <a:spLocks noChangeArrowheads="1"/>
          </p:cNvSpPr>
          <p:nvPr/>
        </p:nvSpPr>
        <p:spPr bwMode="auto">
          <a:xfrm>
            <a:off x="228600" y="4260850"/>
            <a:ext cx="2060575" cy="519113"/>
          </a:xfrm>
          <a:prstGeom prst="rect">
            <a:avLst/>
          </a:prstGeom>
          <a:noFill/>
          <a:ln w="9525">
            <a:noFill/>
            <a:miter lim="800000"/>
            <a:headEnd/>
            <a:tailEnd/>
          </a:ln>
          <a:effectLst/>
        </p:spPr>
        <p:txBody>
          <a:bodyPr wrap="none">
            <a:spAutoFit/>
          </a:bodyPr>
          <a:lstStyle/>
          <a:p>
            <a:pPr algn="ctr"/>
            <a:r>
              <a:rPr lang="en-US" sz="2800">
                <a:solidFill>
                  <a:srgbClr val="0000FF"/>
                </a:solidFill>
                <a:latin typeface="Times New Roman" pitchFamily="18" charset="0"/>
              </a:rPr>
              <a:t>kwashiorkior</a:t>
            </a:r>
            <a:endParaRPr lang="en-GB" sz="2800">
              <a:solidFill>
                <a:srgbClr val="0000FF"/>
              </a:solidFill>
              <a:latin typeface="Times New Roman" pitchFamily="18" charset="0"/>
            </a:endParaRPr>
          </a:p>
        </p:txBody>
      </p:sp>
      <p:sp>
        <p:nvSpPr>
          <p:cNvPr id="145418" name="Text Box 10"/>
          <p:cNvSpPr txBox="1">
            <a:spLocks noChangeArrowheads="1"/>
          </p:cNvSpPr>
          <p:nvPr/>
        </p:nvSpPr>
        <p:spPr bwMode="auto">
          <a:xfrm>
            <a:off x="6156325" y="4005263"/>
            <a:ext cx="2808288" cy="519112"/>
          </a:xfrm>
          <a:prstGeom prst="rect">
            <a:avLst/>
          </a:prstGeom>
          <a:noFill/>
          <a:ln w="9525">
            <a:noFill/>
            <a:miter lim="800000"/>
            <a:headEnd/>
            <a:tailEnd/>
          </a:ln>
          <a:effectLst/>
        </p:spPr>
        <p:txBody>
          <a:bodyPr>
            <a:spAutoFit/>
          </a:bodyPr>
          <a:lstStyle/>
          <a:p>
            <a:pPr algn="ctr"/>
            <a:r>
              <a:rPr lang="en-US" sz="2800">
                <a:solidFill>
                  <a:srgbClr val="0000FF"/>
                </a:solidFill>
                <a:latin typeface="Times New Roman" pitchFamily="18" charset="0"/>
              </a:rPr>
              <a:t>abdominal injury</a:t>
            </a:r>
            <a:endParaRPr lang="en-GB" sz="2800">
              <a:solidFill>
                <a:srgbClr val="0000FF"/>
              </a:solidFill>
              <a:latin typeface="Times New Roman" pitchFamily="18" charset="0"/>
            </a:endParaRPr>
          </a:p>
        </p:txBody>
      </p:sp>
      <p:sp>
        <p:nvSpPr>
          <p:cNvPr id="145419" name="Text Box 11"/>
          <p:cNvSpPr txBox="1">
            <a:spLocks noChangeArrowheads="1"/>
          </p:cNvSpPr>
          <p:nvPr/>
        </p:nvSpPr>
        <p:spPr bwMode="auto">
          <a:xfrm>
            <a:off x="0" y="1196975"/>
            <a:ext cx="3044825" cy="519113"/>
          </a:xfrm>
          <a:prstGeom prst="rect">
            <a:avLst/>
          </a:prstGeom>
          <a:noFill/>
          <a:ln w="9525">
            <a:noFill/>
            <a:miter lim="800000"/>
            <a:headEnd/>
            <a:tailEnd/>
          </a:ln>
          <a:effectLst/>
        </p:spPr>
        <p:txBody>
          <a:bodyPr wrap="none">
            <a:spAutoFit/>
          </a:bodyPr>
          <a:lstStyle/>
          <a:p>
            <a:r>
              <a:rPr lang="en-US" sz="2800">
                <a:solidFill>
                  <a:srgbClr val="0000FF"/>
                </a:solidFill>
                <a:latin typeface="Times New Roman" pitchFamily="18" charset="0"/>
              </a:rPr>
              <a:t>post cardiac surgery</a:t>
            </a:r>
            <a:endParaRPr lang="en-GB" sz="2800">
              <a:solidFill>
                <a:srgbClr val="0000FF"/>
              </a:solidFill>
              <a:latin typeface="Times New Roman" pitchFamily="18" charset="0"/>
            </a:endParaRPr>
          </a:p>
        </p:txBody>
      </p:sp>
      <p:pic>
        <p:nvPicPr>
          <p:cNvPr id="145420" name="Picture 12" descr="DSC00022"/>
          <p:cNvPicPr>
            <a:picLocks noChangeAspect="1" noChangeArrowheads="1"/>
          </p:cNvPicPr>
          <p:nvPr/>
        </p:nvPicPr>
        <p:blipFill>
          <a:blip r:embed="rId2" cstate="print"/>
          <a:srcRect/>
          <a:stretch>
            <a:fillRect/>
          </a:stretch>
        </p:blipFill>
        <p:spPr bwMode="auto">
          <a:xfrm>
            <a:off x="0" y="4800600"/>
            <a:ext cx="2743200" cy="2057400"/>
          </a:xfrm>
          <a:prstGeom prst="rect">
            <a:avLst/>
          </a:prstGeom>
          <a:noFill/>
        </p:spPr>
      </p:pic>
      <p:pic>
        <p:nvPicPr>
          <p:cNvPr id="145421" name="Picture 13" descr="DSC00011"/>
          <p:cNvPicPr>
            <a:picLocks noChangeAspect="1" noChangeArrowheads="1"/>
          </p:cNvPicPr>
          <p:nvPr/>
        </p:nvPicPr>
        <p:blipFill>
          <a:blip r:embed="rId3" cstate="print"/>
          <a:srcRect/>
          <a:stretch>
            <a:fillRect/>
          </a:stretch>
        </p:blipFill>
        <p:spPr bwMode="auto">
          <a:xfrm>
            <a:off x="250825" y="1700213"/>
            <a:ext cx="1890713" cy="2520950"/>
          </a:xfrm>
          <a:prstGeom prst="rect">
            <a:avLst/>
          </a:prstGeom>
          <a:noFill/>
        </p:spPr>
      </p:pic>
      <p:pic>
        <p:nvPicPr>
          <p:cNvPr id="145422" name="Picture 14" descr="Neonat3"/>
          <p:cNvPicPr>
            <a:picLocks noChangeAspect="1" noChangeArrowheads="1"/>
          </p:cNvPicPr>
          <p:nvPr/>
        </p:nvPicPr>
        <p:blipFill>
          <a:blip r:embed="rId4" cstate="print"/>
          <a:srcRect/>
          <a:stretch>
            <a:fillRect/>
          </a:stretch>
        </p:blipFill>
        <p:spPr bwMode="auto">
          <a:xfrm>
            <a:off x="2843213" y="2781300"/>
            <a:ext cx="3168650" cy="2376488"/>
          </a:xfrm>
          <a:prstGeom prst="rect">
            <a:avLst/>
          </a:prstGeom>
          <a:noFill/>
        </p:spPr>
      </p:pic>
      <p:pic>
        <p:nvPicPr>
          <p:cNvPr id="145423" name="Picture 15" descr="DSC00015"/>
          <p:cNvPicPr>
            <a:picLocks noChangeAspect="1" noChangeArrowheads="1"/>
          </p:cNvPicPr>
          <p:nvPr/>
        </p:nvPicPr>
        <p:blipFill>
          <a:blip r:embed="rId5" cstate="print"/>
          <a:srcRect/>
          <a:stretch>
            <a:fillRect/>
          </a:stretch>
        </p:blipFill>
        <p:spPr bwMode="auto">
          <a:xfrm>
            <a:off x="6156325" y="4652963"/>
            <a:ext cx="2987675" cy="2239962"/>
          </a:xfrm>
          <a:prstGeom prst="rect">
            <a:avLst/>
          </a:prstGeom>
          <a:noFill/>
        </p:spPr>
      </p:pic>
      <p:pic>
        <p:nvPicPr>
          <p:cNvPr id="145424" name="Picture 16" descr="DSC00001"/>
          <p:cNvPicPr>
            <a:picLocks noChangeAspect="1" noChangeArrowheads="1"/>
          </p:cNvPicPr>
          <p:nvPr/>
        </p:nvPicPr>
        <p:blipFill>
          <a:blip r:embed="rId6" cstate="print"/>
          <a:srcRect/>
          <a:stretch>
            <a:fillRect/>
          </a:stretch>
        </p:blipFill>
        <p:spPr bwMode="auto">
          <a:xfrm>
            <a:off x="6084888" y="1827213"/>
            <a:ext cx="2808287" cy="2106612"/>
          </a:xfrm>
          <a:prstGeom prst="rect">
            <a:avLst/>
          </a:prstGeom>
          <a:noFill/>
        </p:spPr>
      </p:pic>
      <p:sp>
        <p:nvSpPr>
          <p:cNvPr id="145425" name="Text Box 17"/>
          <p:cNvSpPr txBox="1">
            <a:spLocks noChangeArrowheads="1"/>
          </p:cNvSpPr>
          <p:nvPr/>
        </p:nvSpPr>
        <p:spPr bwMode="auto">
          <a:xfrm>
            <a:off x="6084888" y="1341438"/>
            <a:ext cx="2855912" cy="519112"/>
          </a:xfrm>
          <a:prstGeom prst="rect">
            <a:avLst/>
          </a:prstGeom>
          <a:noFill/>
          <a:ln w="9525">
            <a:noFill/>
            <a:miter lim="800000"/>
            <a:headEnd/>
            <a:tailEnd/>
          </a:ln>
          <a:effectLst/>
        </p:spPr>
        <p:txBody>
          <a:bodyPr wrap="none">
            <a:spAutoFit/>
          </a:bodyPr>
          <a:lstStyle/>
          <a:p>
            <a:pPr algn="ctr"/>
            <a:r>
              <a:rPr lang="en-US" sz="2800">
                <a:solidFill>
                  <a:srgbClr val="0000FF"/>
                </a:solidFill>
                <a:latin typeface="Times New Roman" pitchFamily="18" charset="0"/>
              </a:rPr>
              <a:t>chronic ventilation</a:t>
            </a:r>
            <a:endParaRPr lang="en-GB" sz="2800">
              <a:solidFill>
                <a:srgbClr val="0000FF"/>
              </a:solidFill>
              <a:latin typeface="Times New Roman" pitchFamily="18" charset="0"/>
            </a:endParaRPr>
          </a:p>
        </p:txBody>
      </p:sp>
      <p:sp>
        <p:nvSpPr>
          <p:cNvPr id="145426" name="Text Box 18"/>
          <p:cNvSpPr txBox="1">
            <a:spLocks noChangeArrowheads="1"/>
          </p:cNvSpPr>
          <p:nvPr/>
        </p:nvSpPr>
        <p:spPr bwMode="auto">
          <a:xfrm>
            <a:off x="3657600" y="5257800"/>
            <a:ext cx="1847850" cy="650875"/>
          </a:xfrm>
          <a:prstGeom prst="rect">
            <a:avLst/>
          </a:prstGeom>
          <a:noFill/>
          <a:ln w="9525">
            <a:solidFill>
              <a:srgbClr val="FF5050"/>
            </a:solidFill>
            <a:miter lim="800000"/>
            <a:headEnd/>
            <a:tailEnd/>
          </a:ln>
          <a:effectLst/>
        </p:spPr>
        <p:txBody>
          <a:bodyPr wrap="none">
            <a:spAutoFit/>
          </a:bodyPr>
          <a:lstStyle/>
          <a:p>
            <a:r>
              <a:rPr lang="en-US" sz="3600">
                <a:solidFill>
                  <a:srgbClr val="FF5050"/>
                </a:solidFill>
                <a:latin typeface="Times New Roman" pitchFamily="18" charset="0"/>
              </a:rPr>
              <a:t>others</a:t>
            </a:r>
            <a:r>
              <a:rPr lang="en-US" sz="3600">
                <a:solidFill>
                  <a:srgbClr val="FF5050"/>
                </a:solidFill>
                <a:latin typeface="Comic Sans MS" pitchFamily="66" charset="0"/>
              </a:rPr>
              <a:t>…..</a:t>
            </a:r>
            <a:endParaRPr lang="en-GB" sz="3600">
              <a:solidFill>
                <a:srgbClr val="FF5050"/>
              </a:solidFill>
              <a:latin typeface="Comic Sans M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6513" y="0"/>
            <a:ext cx="9217026" cy="6858000"/>
            <a:chOff x="-23" y="0"/>
            <a:chExt cx="5806" cy="4320"/>
          </a:xfrm>
        </p:grpSpPr>
        <p:pic>
          <p:nvPicPr>
            <p:cNvPr id="60419" name="Picture 3"/>
            <p:cNvPicPr>
              <a:picLocks noChangeAspect="1" noChangeArrowheads="1"/>
            </p:cNvPicPr>
            <p:nvPr/>
          </p:nvPicPr>
          <p:blipFill>
            <a:blip r:embed="rId2" cstate="print"/>
            <a:srcRect r="1257"/>
            <a:stretch>
              <a:fillRect/>
            </a:stretch>
          </p:blipFill>
          <p:spPr bwMode="auto">
            <a:xfrm>
              <a:off x="3977" y="0"/>
              <a:ext cx="1806" cy="3838"/>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t="4028" r="5933"/>
            <a:stretch>
              <a:fillRect/>
            </a:stretch>
          </p:blipFill>
          <p:spPr bwMode="auto">
            <a:xfrm>
              <a:off x="0" y="0"/>
              <a:ext cx="4059" cy="1117"/>
            </a:xfrm>
            <a:prstGeom prst="rect">
              <a:avLst/>
            </a:prstGeom>
            <a:noFill/>
            <a:ln w="9525">
              <a:noFill/>
              <a:miter lim="800000"/>
              <a:headEnd/>
              <a:tailEnd/>
            </a:ln>
          </p:spPr>
        </p:pic>
        <p:sp>
          <p:nvSpPr>
            <p:cNvPr id="60421" name="Text Box 5"/>
            <p:cNvSpPr txBox="1">
              <a:spLocks noChangeArrowheads="1"/>
            </p:cNvSpPr>
            <p:nvPr/>
          </p:nvSpPr>
          <p:spPr bwMode="auto">
            <a:xfrm>
              <a:off x="159" y="119"/>
              <a:ext cx="4173" cy="923"/>
            </a:xfrm>
            <a:prstGeom prst="rect">
              <a:avLst/>
            </a:prstGeom>
            <a:noFill/>
            <a:ln w="9525">
              <a:noFill/>
              <a:miter lim="800000"/>
              <a:headEnd/>
              <a:tailEnd/>
            </a:ln>
          </p:spPr>
          <p:txBody>
            <a:bodyPr>
              <a:spAutoFit/>
            </a:bodyPr>
            <a:lstStyle/>
            <a:p>
              <a:pPr>
                <a:lnSpc>
                  <a:spcPct val="50000"/>
                </a:lnSpc>
                <a:spcBef>
                  <a:spcPct val="50000"/>
                </a:spcBef>
              </a:pPr>
              <a:r>
                <a:rPr lang="en-US" sz="3200">
                  <a:solidFill>
                    <a:schemeClr val="bg1"/>
                  </a:solidFill>
                  <a:latin typeface="Arial Rounded MT Bold" pitchFamily="34" charset="0"/>
                </a:rPr>
                <a:t>6th World Congress</a:t>
              </a:r>
              <a:r>
                <a:rPr lang="en-US" sz="3600">
                  <a:solidFill>
                    <a:schemeClr val="bg1"/>
                  </a:solidFill>
                  <a:latin typeface="Arial Rounded MT Bold" pitchFamily="34" charset="0"/>
                </a:rPr>
                <a:t> </a:t>
              </a:r>
            </a:p>
            <a:p>
              <a:pPr>
                <a:lnSpc>
                  <a:spcPct val="50000"/>
                </a:lnSpc>
                <a:spcBef>
                  <a:spcPct val="50000"/>
                </a:spcBef>
              </a:pPr>
              <a:r>
                <a:rPr lang="en-US" sz="3600">
                  <a:solidFill>
                    <a:schemeClr val="bg1"/>
                  </a:solidFill>
                  <a:latin typeface="Arial Rounded MT Bold" pitchFamily="34" charset="0"/>
                </a:rPr>
                <a:t>   on Pediatric Critical Care</a:t>
              </a:r>
            </a:p>
            <a:p>
              <a:pPr>
                <a:lnSpc>
                  <a:spcPct val="50000"/>
                </a:lnSpc>
                <a:spcBef>
                  <a:spcPct val="50000"/>
                </a:spcBef>
              </a:pPr>
              <a:r>
                <a:rPr lang="en-US" sz="3600">
                  <a:solidFill>
                    <a:schemeClr val="bg1"/>
                  </a:solidFill>
                  <a:latin typeface="Arial Rounded MT Bold" pitchFamily="34" charset="0"/>
                </a:rPr>
                <a:t>		</a:t>
              </a:r>
              <a:r>
                <a:rPr lang="en-US" sz="2800">
                  <a:solidFill>
                    <a:schemeClr val="bg1"/>
                  </a:solidFill>
                  <a:latin typeface="Arial Rounded MT Bold" pitchFamily="34" charset="0"/>
                </a:rPr>
                <a:t>13-17 March 2011</a:t>
              </a:r>
            </a:p>
          </p:txBody>
        </p:sp>
        <p:sp>
          <p:nvSpPr>
            <p:cNvPr id="60422" name="Rectangle 6"/>
            <p:cNvSpPr>
              <a:spLocks noChangeArrowheads="1"/>
            </p:cNvSpPr>
            <p:nvPr/>
          </p:nvSpPr>
          <p:spPr bwMode="auto">
            <a:xfrm>
              <a:off x="0" y="1117"/>
              <a:ext cx="5420" cy="299"/>
            </a:xfrm>
            <a:prstGeom prst="rect">
              <a:avLst/>
            </a:prstGeom>
            <a:solidFill>
              <a:srgbClr val="FF9900"/>
            </a:solidFill>
            <a:ln w="9525">
              <a:noFill/>
              <a:miter lim="800000"/>
              <a:headEnd/>
              <a:tailEnd/>
            </a:ln>
          </p:spPr>
          <p:txBody>
            <a:bodyPr wrap="none" anchor="ctr"/>
            <a:lstStyle/>
            <a:p>
              <a:endParaRPr lang="en-ZA"/>
            </a:p>
          </p:txBody>
        </p:sp>
        <p:sp>
          <p:nvSpPr>
            <p:cNvPr id="60423" name="Text Box 7"/>
            <p:cNvSpPr txBox="1">
              <a:spLocks noChangeArrowheads="1"/>
            </p:cNvSpPr>
            <p:nvPr/>
          </p:nvSpPr>
          <p:spPr bwMode="auto">
            <a:xfrm>
              <a:off x="-23" y="1120"/>
              <a:ext cx="5488" cy="250"/>
            </a:xfrm>
            <a:prstGeom prst="rect">
              <a:avLst/>
            </a:prstGeom>
            <a:noFill/>
            <a:ln w="9525">
              <a:noFill/>
              <a:miter lim="800000"/>
              <a:headEnd/>
              <a:tailEnd/>
            </a:ln>
          </p:spPr>
          <p:txBody>
            <a:bodyPr>
              <a:spAutoFit/>
            </a:bodyPr>
            <a:lstStyle/>
            <a:p>
              <a:pPr>
                <a:spcBef>
                  <a:spcPct val="50000"/>
                </a:spcBef>
              </a:pPr>
              <a:r>
                <a:rPr lang="en-US" sz="2000" b="1" i="1"/>
                <a:t>Check the website </a:t>
              </a:r>
              <a:r>
                <a:rPr lang="en-US" sz="2000" b="1" i="1" u="sng"/>
                <a:t>www.pcc2011.com</a:t>
              </a:r>
              <a:r>
                <a:rPr lang="en-US" sz="2000" b="1" i="1"/>
                <a:t> regularly for Congress updates! </a:t>
              </a:r>
            </a:p>
          </p:txBody>
        </p:sp>
        <p:pic>
          <p:nvPicPr>
            <p:cNvPr id="60424" name="Picture 8"/>
            <p:cNvPicPr>
              <a:picLocks noChangeAspect="1" noChangeArrowheads="1"/>
            </p:cNvPicPr>
            <p:nvPr/>
          </p:nvPicPr>
          <p:blipFill>
            <a:blip r:embed="rId4" cstate="print"/>
            <a:srcRect/>
            <a:stretch>
              <a:fillRect/>
            </a:stretch>
          </p:blipFill>
          <p:spPr bwMode="auto">
            <a:xfrm>
              <a:off x="0" y="3496"/>
              <a:ext cx="5760" cy="824"/>
            </a:xfrm>
            <a:prstGeom prst="rect">
              <a:avLst/>
            </a:prstGeom>
            <a:noFill/>
            <a:ln w="9525">
              <a:noFill/>
              <a:miter lim="800000"/>
              <a:headEnd/>
              <a:tailEnd/>
            </a:ln>
          </p:spPr>
        </p:pic>
        <p:sp>
          <p:nvSpPr>
            <p:cNvPr id="60425" name="Text Box 9"/>
            <p:cNvSpPr txBox="1">
              <a:spLocks noChangeArrowheads="1"/>
            </p:cNvSpPr>
            <p:nvPr/>
          </p:nvSpPr>
          <p:spPr bwMode="auto">
            <a:xfrm>
              <a:off x="0" y="1499"/>
              <a:ext cx="3969" cy="979"/>
            </a:xfrm>
            <a:prstGeom prst="rect">
              <a:avLst/>
            </a:prstGeom>
            <a:noFill/>
            <a:ln w="9525">
              <a:noFill/>
              <a:miter lim="800000"/>
              <a:headEnd/>
              <a:tailEnd/>
            </a:ln>
          </p:spPr>
          <p:txBody>
            <a:bodyPr>
              <a:spAutoFit/>
            </a:bodyPr>
            <a:lstStyle/>
            <a:p>
              <a:pPr algn="ctr">
                <a:spcBef>
                  <a:spcPct val="50000"/>
                </a:spcBef>
              </a:pPr>
              <a:r>
                <a:rPr lang="en-US" sz="3200">
                  <a:latin typeface="Arial Rounded MT Bold" pitchFamily="34" charset="0"/>
                </a:rPr>
                <a:t>We look forward to welcoming you to a memorable event in Sydney in 2011! </a:t>
              </a:r>
            </a:p>
          </p:txBody>
        </p:sp>
        <p:pic>
          <p:nvPicPr>
            <p:cNvPr id="60426" name="Picture 10" descr="Best Gala Dinner Photos 022"/>
            <p:cNvPicPr>
              <a:picLocks noChangeAspect="1" noChangeArrowheads="1"/>
            </p:cNvPicPr>
            <p:nvPr/>
          </p:nvPicPr>
          <p:blipFill>
            <a:blip r:embed="rId5" cstate="print"/>
            <a:srcRect/>
            <a:stretch>
              <a:fillRect/>
            </a:stretch>
          </p:blipFill>
          <p:spPr bwMode="auto">
            <a:xfrm>
              <a:off x="113" y="2614"/>
              <a:ext cx="1134" cy="755"/>
            </a:xfrm>
            <a:prstGeom prst="rect">
              <a:avLst/>
            </a:prstGeom>
            <a:noFill/>
            <a:ln w="12700">
              <a:solidFill>
                <a:srgbClr val="FF9900"/>
              </a:solidFill>
              <a:miter lim="800000"/>
              <a:headEnd/>
              <a:tailEnd/>
            </a:ln>
          </p:spPr>
        </p:pic>
        <p:pic>
          <p:nvPicPr>
            <p:cNvPr id="60427" name="Picture 11" descr="buffet"/>
            <p:cNvPicPr>
              <a:picLocks noChangeAspect="1" noChangeArrowheads="1"/>
            </p:cNvPicPr>
            <p:nvPr/>
          </p:nvPicPr>
          <p:blipFill>
            <a:blip r:embed="rId6" cstate="print"/>
            <a:srcRect/>
            <a:stretch>
              <a:fillRect/>
            </a:stretch>
          </p:blipFill>
          <p:spPr bwMode="auto">
            <a:xfrm>
              <a:off x="2744" y="2618"/>
              <a:ext cx="1148" cy="755"/>
            </a:xfrm>
            <a:prstGeom prst="rect">
              <a:avLst/>
            </a:prstGeom>
            <a:noFill/>
            <a:ln w="12700">
              <a:solidFill>
                <a:srgbClr val="FF9900"/>
              </a:solidFill>
              <a:miter lim="800000"/>
              <a:headEnd/>
              <a:tailEnd/>
            </a:ln>
          </p:spPr>
        </p:pic>
        <p:pic>
          <p:nvPicPr>
            <p:cNvPr id="60428" name="Picture 13" descr="ACCCN-promo-logo"/>
            <p:cNvPicPr>
              <a:picLocks noChangeAspect="1" noChangeArrowheads="1"/>
            </p:cNvPicPr>
            <p:nvPr/>
          </p:nvPicPr>
          <p:blipFill>
            <a:blip r:embed="rId7" cstate="print"/>
            <a:srcRect/>
            <a:stretch>
              <a:fillRect/>
            </a:stretch>
          </p:blipFill>
          <p:spPr bwMode="auto">
            <a:xfrm>
              <a:off x="5100" y="4013"/>
              <a:ext cx="612" cy="203"/>
            </a:xfrm>
            <a:prstGeom prst="rect">
              <a:avLst/>
            </a:prstGeom>
            <a:noFill/>
            <a:ln w="9525">
              <a:noFill/>
              <a:miter lim="800000"/>
              <a:headEnd/>
              <a:tailEnd/>
            </a:ln>
          </p:spPr>
        </p:pic>
        <p:pic>
          <p:nvPicPr>
            <p:cNvPr id="60429" name="Picture 14" descr="ANZICS_logo_CMYK"/>
            <p:cNvPicPr>
              <a:picLocks noChangeAspect="1" noChangeArrowheads="1"/>
            </p:cNvPicPr>
            <p:nvPr/>
          </p:nvPicPr>
          <p:blipFill>
            <a:blip r:embed="rId8" cstate="print"/>
            <a:srcRect/>
            <a:stretch>
              <a:fillRect/>
            </a:stretch>
          </p:blipFill>
          <p:spPr bwMode="auto">
            <a:xfrm>
              <a:off x="4241" y="4023"/>
              <a:ext cx="795" cy="177"/>
            </a:xfrm>
            <a:prstGeom prst="rect">
              <a:avLst/>
            </a:prstGeom>
            <a:noFill/>
            <a:ln w="9525">
              <a:noFill/>
              <a:miter lim="800000"/>
              <a:headEnd/>
              <a:tailEnd/>
            </a:ln>
          </p:spPr>
        </p:pic>
        <p:pic>
          <p:nvPicPr>
            <p:cNvPr id="60430" name="Picture 15" descr="WFPICCS_Logo_and_Text-[Converted]"/>
            <p:cNvPicPr>
              <a:picLocks noChangeAspect="1" noChangeArrowheads="1"/>
            </p:cNvPicPr>
            <p:nvPr/>
          </p:nvPicPr>
          <p:blipFill>
            <a:blip r:embed="rId9" cstate="print"/>
            <a:srcRect/>
            <a:stretch>
              <a:fillRect/>
            </a:stretch>
          </p:blipFill>
          <p:spPr bwMode="auto">
            <a:xfrm>
              <a:off x="41" y="3852"/>
              <a:ext cx="907" cy="441"/>
            </a:xfrm>
            <a:prstGeom prst="rect">
              <a:avLst/>
            </a:prstGeom>
            <a:noFill/>
            <a:ln w="9525">
              <a:noFill/>
              <a:miter lim="800000"/>
              <a:headEnd/>
              <a:tailEnd/>
            </a:ln>
          </p:spPr>
        </p:pic>
        <p:pic>
          <p:nvPicPr>
            <p:cNvPr id="60431" name="Picture 18" descr="Young Kangaroo. Australia">
              <a:hlinkClick r:id="rId10"/>
            </p:cNvPr>
            <p:cNvPicPr>
              <a:picLocks noChangeAspect="1" noChangeArrowheads="1"/>
            </p:cNvPicPr>
            <p:nvPr/>
          </p:nvPicPr>
          <p:blipFill>
            <a:blip r:embed="rId11" cstate="print">
              <a:lum bright="12000" contrast="12000"/>
            </a:blip>
            <a:srcRect/>
            <a:stretch>
              <a:fillRect/>
            </a:stretch>
          </p:blipFill>
          <p:spPr bwMode="auto">
            <a:xfrm>
              <a:off x="1429" y="2614"/>
              <a:ext cx="1134" cy="751"/>
            </a:xfrm>
            <a:prstGeom prst="rect">
              <a:avLst/>
            </a:prstGeom>
            <a:noFill/>
            <a:ln w="12700" algn="ctr">
              <a:solidFill>
                <a:srgbClr val="FF9900"/>
              </a:solidFill>
              <a:miter lim="800000"/>
              <a:headEnd/>
              <a:tailEnd/>
            </a:ln>
          </p:spPr>
        </p:pic>
      </p:grpSp>
    </p:spTree>
  </p:cSld>
  <p:clrMapOvr>
    <a:masterClrMapping/>
  </p:clrMapOvr>
  <p:transition advTm="4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DSC00023"/>
          <p:cNvPicPr>
            <a:picLocks noChangeAspect="1" noChangeArrowheads="1"/>
          </p:cNvPicPr>
          <p:nvPr/>
        </p:nvPicPr>
        <p:blipFill>
          <a:blip r:embed="rId2" cstate="print">
            <a:lum bright="12000" contrast="18000"/>
          </a:blip>
          <a:srcRect/>
          <a:stretch>
            <a:fillRect/>
          </a:stretch>
        </p:blipFill>
        <p:spPr bwMode="auto">
          <a:xfrm>
            <a:off x="304800" y="304800"/>
            <a:ext cx="8458200" cy="63436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dirty="0"/>
          </a:p>
        </p:txBody>
      </p:sp>
      <p:sp>
        <p:nvSpPr>
          <p:cNvPr id="148483" name="Rectangle 3"/>
          <p:cNvSpPr>
            <a:spLocks noGrp="1" noChangeArrowheads="1"/>
          </p:cNvSpPr>
          <p:nvPr>
            <p:ph type="body" idx="1"/>
          </p:nvPr>
        </p:nvSpPr>
        <p:spPr/>
        <p:txBody>
          <a:bodyPr/>
          <a:lstStyle/>
          <a:p>
            <a:endParaRPr lang="en-US"/>
          </a:p>
        </p:txBody>
      </p:sp>
      <p:pic>
        <p:nvPicPr>
          <p:cNvPr id="148484" name="Picture 4" descr="meningococc face"/>
          <p:cNvPicPr>
            <a:picLocks noChangeAspect="1" noChangeArrowheads="1"/>
          </p:cNvPicPr>
          <p:nvPr/>
        </p:nvPicPr>
        <p:blipFill>
          <a:blip r:embed="rId2" cstate="print"/>
          <a:srcRect/>
          <a:stretch>
            <a:fillRect/>
          </a:stretch>
        </p:blipFill>
        <p:spPr bwMode="auto">
          <a:xfrm>
            <a:off x="228600" y="228600"/>
            <a:ext cx="8610600" cy="6457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algn="l"/>
            <a:r>
              <a:rPr lang="en-US" i="1" dirty="0" smtClean="0">
                <a:solidFill>
                  <a:schemeClr val="tx2"/>
                </a:solidFill>
                <a:effectLst>
                  <a:outerShdw blurRad="38100" dist="38100" dir="2700000" algn="tl">
                    <a:srgbClr val="000000">
                      <a:alpha val="43137"/>
                    </a:srgbClr>
                  </a:outerShdw>
                </a:effectLst>
              </a:rPr>
              <a:t>nutrition – why worry?</a:t>
            </a:r>
            <a:br>
              <a:rPr lang="en-US" i="1"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problems are common</a:t>
            </a:r>
            <a:endParaRPr lang="en-GB" i="1" dirty="0">
              <a:solidFill>
                <a:schemeClr val="tx2"/>
              </a:solidFill>
              <a:effectLst>
                <a:outerShdw blurRad="38100" dist="38100" dir="2700000" algn="tl">
                  <a:srgbClr val="000000">
                    <a:alpha val="43137"/>
                  </a:srgbClr>
                </a:outerShdw>
              </a:effectLst>
            </a:endParaRPr>
          </a:p>
        </p:txBody>
      </p:sp>
      <p:sp>
        <p:nvSpPr>
          <p:cNvPr id="137219" name="Rectangle 3"/>
          <p:cNvSpPr>
            <a:spLocks noGrp="1" noChangeArrowheads="1"/>
          </p:cNvSpPr>
          <p:nvPr>
            <p:ph type="body" idx="1"/>
          </p:nvPr>
        </p:nvSpPr>
        <p:spPr>
          <a:solidFill>
            <a:srgbClr val="FFFF99"/>
          </a:solidFill>
        </p:spPr>
        <p:txBody>
          <a:bodyPr>
            <a:normAutofit fontScale="92500" lnSpcReduction="20000"/>
          </a:bodyPr>
          <a:lstStyle/>
          <a:p>
            <a:pPr>
              <a:lnSpc>
                <a:spcPct val="130000"/>
              </a:lnSpc>
            </a:pPr>
            <a:r>
              <a:rPr lang="en-US" sz="2000" dirty="0" smtClean="0"/>
              <a:t>acute PEM in 19%, chronic PEM in 18% of  PICU admissions</a:t>
            </a:r>
          </a:p>
          <a:p>
            <a:pPr lvl="2" algn="r">
              <a:lnSpc>
                <a:spcPct val="130000"/>
              </a:lnSpc>
              <a:buFontTx/>
              <a:buNone/>
            </a:pPr>
            <a:r>
              <a:rPr lang="en-US" sz="1800" b="1" dirty="0" smtClean="0">
                <a:solidFill>
                  <a:srgbClr val="FF9900"/>
                </a:solidFill>
              </a:rPr>
              <a:t>Pollack et al  JPEN 1982</a:t>
            </a:r>
            <a:r>
              <a:rPr lang="en-US" sz="1800" dirty="0" smtClean="0">
                <a:solidFill>
                  <a:srgbClr val="FFFF66"/>
                </a:solidFill>
              </a:rPr>
              <a:t> </a:t>
            </a:r>
          </a:p>
          <a:p>
            <a:pPr lvl="2" algn="r">
              <a:lnSpc>
                <a:spcPct val="130000"/>
              </a:lnSpc>
              <a:buFontTx/>
              <a:buNone/>
            </a:pPr>
            <a:endParaRPr lang="en-US" sz="1800" dirty="0" smtClean="0">
              <a:solidFill>
                <a:schemeClr val="tx2"/>
              </a:solidFill>
            </a:endParaRPr>
          </a:p>
          <a:p>
            <a:pPr>
              <a:lnSpc>
                <a:spcPct val="130000"/>
              </a:lnSpc>
            </a:pPr>
            <a:r>
              <a:rPr lang="en-US" sz="2000" dirty="0" smtClean="0"/>
              <a:t>16.7% of PICU admissions depleted of protein and 31% of fat stores</a:t>
            </a:r>
          </a:p>
          <a:p>
            <a:pPr lvl="1">
              <a:lnSpc>
                <a:spcPct val="130000"/>
              </a:lnSpc>
            </a:pPr>
            <a:r>
              <a:rPr lang="en-US" sz="1800" dirty="0" smtClean="0"/>
              <a:t>survivors had higher </a:t>
            </a:r>
            <a:r>
              <a:rPr lang="en-US" sz="1800" dirty="0" err="1" smtClean="0"/>
              <a:t>prealbumin</a:t>
            </a:r>
            <a:r>
              <a:rPr lang="en-US" sz="1800" dirty="0" smtClean="0"/>
              <a:t> levels</a:t>
            </a:r>
          </a:p>
          <a:p>
            <a:pPr lvl="2" algn="r">
              <a:lnSpc>
                <a:spcPct val="130000"/>
              </a:lnSpc>
              <a:buFontTx/>
              <a:buNone/>
            </a:pPr>
            <a:r>
              <a:rPr lang="en-US" sz="1800" b="1" dirty="0" err="1" smtClean="0">
                <a:solidFill>
                  <a:srgbClr val="FF9900"/>
                </a:solidFill>
              </a:rPr>
              <a:t>Briassoulis</a:t>
            </a:r>
            <a:r>
              <a:rPr lang="en-US" sz="1800" b="1" dirty="0" smtClean="0">
                <a:solidFill>
                  <a:srgbClr val="FF9900"/>
                </a:solidFill>
              </a:rPr>
              <a:t> et al Nutrition 2001</a:t>
            </a:r>
          </a:p>
          <a:p>
            <a:pPr lvl="2" algn="r">
              <a:lnSpc>
                <a:spcPct val="130000"/>
              </a:lnSpc>
              <a:buFontTx/>
              <a:buNone/>
            </a:pPr>
            <a:endParaRPr lang="en-US" sz="1800" dirty="0" smtClean="0">
              <a:solidFill>
                <a:srgbClr val="FFFF66"/>
              </a:solidFill>
            </a:endParaRPr>
          </a:p>
          <a:p>
            <a:pPr>
              <a:lnSpc>
                <a:spcPct val="130000"/>
              </a:lnSpc>
            </a:pPr>
            <a:r>
              <a:rPr lang="en-US" sz="2000" dirty="0" smtClean="0"/>
              <a:t>12 of 43 patients had normal nutritional status</a:t>
            </a:r>
          </a:p>
          <a:p>
            <a:pPr lvl="1" algn="r">
              <a:lnSpc>
                <a:spcPct val="130000"/>
              </a:lnSpc>
              <a:buFontTx/>
              <a:buNone/>
            </a:pPr>
            <a:r>
              <a:rPr lang="en-US" sz="1800" b="1" dirty="0" smtClean="0">
                <a:solidFill>
                  <a:srgbClr val="FF9900"/>
                </a:solidFill>
              </a:rPr>
              <a:t>Vazquez Martinez et al  PCCM 2004</a:t>
            </a:r>
          </a:p>
          <a:p>
            <a:pPr lvl="1" algn="r">
              <a:lnSpc>
                <a:spcPct val="130000"/>
              </a:lnSpc>
              <a:buFontTx/>
              <a:buNone/>
            </a:pPr>
            <a:endParaRPr lang="en-US" sz="1800" b="1" dirty="0" smtClean="0">
              <a:solidFill>
                <a:srgbClr val="FF9900"/>
              </a:solidFill>
            </a:endParaRPr>
          </a:p>
          <a:p>
            <a:pPr lvl="0">
              <a:lnSpc>
                <a:spcPct val="130000"/>
              </a:lnSpc>
            </a:pPr>
            <a:r>
              <a:rPr lang="en-US" sz="1900" dirty="0" smtClean="0"/>
              <a:t>53% of admissions had moderate or severe malnutrition(adolescents and children)</a:t>
            </a:r>
          </a:p>
          <a:p>
            <a:pPr algn="r">
              <a:lnSpc>
                <a:spcPct val="130000"/>
              </a:lnSpc>
            </a:pPr>
            <a:r>
              <a:rPr lang="en-US" sz="2600" dirty="0" smtClean="0">
                <a:solidFill>
                  <a:srgbClr val="FFFF66"/>
                </a:solidFill>
              </a:rPr>
              <a:t> </a:t>
            </a:r>
            <a:r>
              <a:rPr lang="en-US" sz="1800" b="1" dirty="0" smtClean="0">
                <a:solidFill>
                  <a:srgbClr val="FF9900"/>
                </a:solidFill>
              </a:rPr>
              <a:t>Delgado et al, Clinics, 2008</a:t>
            </a:r>
          </a:p>
          <a:p>
            <a:pPr lvl="2">
              <a:lnSpc>
                <a:spcPct val="130000"/>
              </a:lnSpc>
              <a:buFontTx/>
              <a:buNone/>
            </a:pPr>
            <a:endParaRPr lang="en-US" dirty="0" smtClean="0"/>
          </a:p>
        </p:txBody>
      </p:sp>
      <p:sp>
        <p:nvSpPr>
          <p:cNvPr id="137220" name="Text Box 4"/>
          <p:cNvSpPr txBox="1">
            <a:spLocks noChangeArrowheads="1"/>
          </p:cNvSpPr>
          <p:nvPr/>
        </p:nvSpPr>
        <p:spPr bwMode="auto">
          <a:xfrm>
            <a:off x="1095375" y="5897563"/>
            <a:ext cx="5988050" cy="466725"/>
          </a:xfrm>
          <a:prstGeom prst="rect">
            <a:avLst/>
          </a:prstGeom>
          <a:solidFill>
            <a:srgbClr val="0000FF"/>
          </a:solidFill>
          <a:ln w="9525">
            <a:solidFill>
              <a:schemeClr val="tx2"/>
            </a:solidFill>
            <a:miter lim="800000"/>
            <a:headEnd/>
            <a:tailEnd/>
          </a:ln>
          <a:effectLst/>
        </p:spPr>
        <p:txBody>
          <a:bodyPr wrap="none">
            <a:spAutoFit/>
          </a:bodyPr>
          <a:lstStyle/>
          <a:p>
            <a:r>
              <a:rPr lang="en-US" sz="2400">
                <a:solidFill>
                  <a:schemeClr val="bg1"/>
                </a:solidFill>
                <a:latin typeface="Times New Roman" pitchFamily="18" charset="0"/>
              </a:rPr>
              <a:t>malnutrition is common in critically ill children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fontScale="90000"/>
          </a:bodyPr>
          <a:lstStyle/>
          <a:p>
            <a:pPr algn="l"/>
            <a:r>
              <a:rPr lang="en-US" i="1" dirty="0">
                <a:solidFill>
                  <a:schemeClr val="tx2"/>
                </a:solidFill>
                <a:effectLst>
                  <a:outerShdw blurRad="38100" dist="38100" dir="2700000" algn="tl">
                    <a:srgbClr val="000000">
                      <a:alpha val="43137"/>
                    </a:srgbClr>
                  </a:outerShdw>
                </a:effectLst>
              </a:rPr>
              <a:t>nutrition – why </a:t>
            </a:r>
            <a:r>
              <a:rPr lang="en-US" i="1" dirty="0" smtClean="0">
                <a:solidFill>
                  <a:schemeClr val="tx2"/>
                </a:solidFill>
                <a:effectLst>
                  <a:outerShdw blurRad="38100" dist="38100" dir="2700000" algn="tl">
                    <a:srgbClr val="000000">
                      <a:alpha val="43137"/>
                    </a:srgbClr>
                  </a:outerShdw>
                </a:effectLst>
              </a:rPr>
              <a:t>worry?</a:t>
            </a:r>
            <a:br>
              <a:rPr lang="en-US" i="1" dirty="0" smtClean="0">
                <a:solidFill>
                  <a:schemeClr val="tx2"/>
                </a:solidFill>
                <a:effectLst>
                  <a:outerShdw blurRad="38100" dist="38100" dir="2700000" algn="tl">
                    <a:srgbClr val="000000">
                      <a:alpha val="43137"/>
                    </a:srgbClr>
                  </a:outerShdw>
                </a:effectLst>
              </a:rPr>
            </a:br>
            <a:r>
              <a:rPr lang="en-US" sz="3200" i="1" dirty="0" smtClean="0">
                <a:solidFill>
                  <a:schemeClr val="tx2"/>
                </a:solidFill>
                <a:effectLst>
                  <a:outerShdw blurRad="38100" dist="38100" dir="2700000" algn="tl">
                    <a:srgbClr val="000000">
                      <a:alpha val="43137"/>
                    </a:srgbClr>
                  </a:outerShdw>
                </a:effectLst>
              </a:rPr>
              <a:t>problems may get worse</a:t>
            </a:r>
            <a:endParaRPr lang="en-US" i="1" dirty="0">
              <a:solidFill>
                <a:schemeClr val="tx2"/>
              </a:solidFill>
              <a:effectLst>
                <a:outerShdw blurRad="38100" dist="38100" dir="2700000" algn="tl">
                  <a:srgbClr val="000000">
                    <a:alpha val="43137"/>
                  </a:srgbClr>
                </a:outerShdw>
              </a:effectLst>
            </a:endParaRPr>
          </a:p>
        </p:txBody>
      </p:sp>
      <p:sp>
        <p:nvSpPr>
          <p:cNvPr id="226307" name="Rectangle 3"/>
          <p:cNvSpPr>
            <a:spLocks noGrp="1" noChangeArrowheads="1"/>
          </p:cNvSpPr>
          <p:nvPr>
            <p:ph type="body" idx="1"/>
          </p:nvPr>
        </p:nvSpPr>
        <p:spPr>
          <a:solidFill>
            <a:srgbClr val="FFFF99"/>
          </a:solidFill>
        </p:spPr>
        <p:txBody>
          <a:bodyPr/>
          <a:lstStyle/>
          <a:p>
            <a:r>
              <a:rPr lang="en-US" dirty="0"/>
              <a:t>group of infants and children studied from admission to 6 months after discharge</a:t>
            </a:r>
          </a:p>
          <a:p>
            <a:pPr lvl="1"/>
            <a:r>
              <a:rPr lang="en-US" dirty="0"/>
              <a:t>24% malnourished on admission, and a decline in nutritional status occurred during the admission</a:t>
            </a:r>
          </a:p>
          <a:p>
            <a:pPr lvl="1"/>
            <a:endParaRPr lang="en-US" dirty="0"/>
          </a:p>
          <a:p>
            <a:pPr lvl="1"/>
            <a:r>
              <a:rPr lang="en-US" dirty="0"/>
              <a:t>majority showed good long term outcome</a:t>
            </a:r>
          </a:p>
          <a:p>
            <a:pPr lvl="2" algn="r">
              <a:buFontTx/>
              <a:buNone/>
            </a:pPr>
            <a:r>
              <a:rPr lang="en-US" b="1" dirty="0" err="1">
                <a:solidFill>
                  <a:srgbClr val="FF9900"/>
                </a:solidFill>
              </a:rPr>
              <a:t>Hulst</a:t>
            </a:r>
            <a:r>
              <a:rPr lang="en-US" b="1" dirty="0">
                <a:solidFill>
                  <a:srgbClr val="FF9900"/>
                </a:solidFill>
              </a:rPr>
              <a:t> J et al </a:t>
            </a:r>
            <a:r>
              <a:rPr lang="en-US" b="1" dirty="0" err="1">
                <a:solidFill>
                  <a:srgbClr val="FF9900"/>
                </a:solidFill>
              </a:rPr>
              <a:t>Clin</a:t>
            </a:r>
            <a:r>
              <a:rPr lang="en-US" b="1" dirty="0">
                <a:solidFill>
                  <a:srgbClr val="FF9900"/>
                </a:solidFill>
              </a:rPr>
              <a:t> </a:t>
            </a:r>
            <a:r>
              <a:rPr lang="en-US" b="1" dirty="0" err="1">
                <a:solidFill>
                  <a:srgbClr val="FF9900"/>
                </a:solidFill>
              </a:rPr>
              <a:t>Nutr</a:t>
            </a:r>
            <a:r>
              <a:rPr lang="en-US" b="1" dirty="0">
                <a:solidFill>
                  <a:srgbClr val="FF9900"/>
                </a:solidFill>
              </a:rPr>
              <a:t> 2004</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l"/>
            <a:r>
              <a:rPr lang="en-US" sz="4000" i="1" dirty="0">
                <a:solidFill>
                  <a:schemeClr val="tx2"/>
                </a:solidFill>
                <a:effectLst>
                  <a:outerShdw blurRad="38100" dist="38100" dir="2700000" algn="tl">
                    <a:srgbClr val="000000">
                      <a:alpha val="43137"/>
                    </a:srgbClr>
                  </a:outerShdw>
                </a:effectLst>
              </a:rPr>
              <a:t>what limits how much you get in?</a:t>
            </a:r>
          </a:p>
        </p:txBody>
      </p:sp>
      <p:sp>
        <p:nvSpPr>
          <p:cNvPr id="169987" name="Rectangle 3"/>
          <p:cNvSpPr>
            <a:spLocks noGrp="1" noChangeArrowheads="1"/>
          </p:cNvSpPr>
          <p:nvPr>
            <p:ph type="body" idx="1"/>
          </p:nvPr>
        </p:nvSpPr>
        <p:spPr>
          <a:solidFill>
            <a:srgbClr val="FFFF99"/>
          </a:solidFill>
        </p:spPr>
        <p:txBody>
          <a:bodyPr>
            <a:normAutofit fontScale="85000" lnSpcReduction="20000"/>
          </a:bodyPr>
          <a:lstStyle/>
          <a:p>
            <a:r>
              <a:rPr lang="en-US" sz="2800" dirty="0">
                <a:solidFill>
                  <a:srgbClr val="0000FF"/>
                </a:solidFill>
              </a:rPr>
              <a:t>42 children in tertiary PICU </a:t>
            </a:r>
            <a:r>
              <a:rPr lang="en-US" sz="2800" dirty="0"/>
              <a:t>		</a:t>
            </a:r>
          </a:p>
          <a:p>
            <a:pPr lvl="1"/>
            <a:r>
              <a:rPr lang="en-US" sz="2400" dirty="0"/>
              <a:t>received mean of 37.7% of EER (cardiac patients had lower intake)</a:t>
            </a:r>
          </a:p>
          <a:p>
            <a:pPr lvl="1"/>
            <a:r>
              <a:rPr lang="en-US" sz="2400" dirty="0"/>
              <a:t>barriers</a:t>
            </a:r>
          </a:p>
          <a:p>
            <a:pPr lvl="2"/>
            <a:r>
              <a:rPr lang="en-US" sz="2000" dirty="0"/>
              <a:t>fluid restriction (66.7%)</a:t>
            </a:r>
          </a:p>
          <a:p>
            <a:pPr lvl="2"/>
            <a:r>
              <a:rPr lang="en-US" sz="2000" dirty="0"/>
              <a:t>GIT intolerance (57.1%)</a:t>
            </a:r>
          </a:p>
          <a:p>
            <a:pPr lvl="2"/>
            <a:r>
              <a:rPr lang="en-US" sz="2000" dirty="0"/>
              <a:t>procedures (61.0%)</a:t>
            </a:r>
          </a:p>
          <a:p>
            <a:pPr lvl="3"/>
            <a:r>
              <a:rPr lang="en-US" sz="1800" dirty="0"/>
              <a:t>surgical (42.9%)</a:t>
            </a:r>
          </a:p>
          <a:p>
            <a:pPr lvl="3"/>
            <a:r>
              <a:rPr lang="en-US" sz="1800" dirty="0" err="1"/>
              <a:t>extubation</a:t>
            </a:r>
            <a:r>
              <a:rPr lang="en-US" sz="1800" dirty="0"/>
              <a:t> (33.3%)</a:t>
            </a:r>
          </a:p>
          <a:p>
            <a:pPr lvl="2" algn="r">
              <a:buFontTx/>
              <a:buNone/>
            </a:pPr>
            <a:r>
              <a:rPr lang="en-US" sz="1800" b="1" dirty="0">
                <a:solidFill>
                  <a:srgbClr val="FF9900"/>
                </a:solidFill>
              </a:rPr>
              <a:t>	Rogers et al, Nutrition, </a:t>
            </a:r>
            <a:r>
              <a:rPr lang="en-US" sz="1800" b="1" dirty="0" smtClean="0">
                <a:solidFill>
                  <a:srgbClr val="FF9900"/>
                </a:solidFill>
              </a:rPr>
              <a:t>2003</a:t>
            </a:r>
          </a:p>
          <a:p>
            <a:pPr lvl="2" algn="r">
              <a:buFontTx/>
              <a:buNone/>
            </a:pPr>
            <a:endParaRPr lang="en-US" sz="1800" b="1" dirty="0" smtClean="0">
              <a:solidFill>
                <a:srgbClr val="FF9900"/>
              </a:solidFill>
            </a:endParaRPr>
          </a:p>
          <a:p>
            <a:r>
              <a:rPr lang="en-US" sz="2800" dirty="0" smtClean="0">
                <a:solidFill>
                  <a:srgbClr val="0000FF"/>
                </a:solidFill>
              </a:rPr>
              <a:t>55 critically ill children </a:t>
            </a:r>
          </a:p>
          <a:p>
            <a:pPr lvl="1"/>
            <a:r>
              <a:rPr lang="en-US" sz="2600" dirty="0" smtClean="0"/>
              <a:t>aged 8.2 +/- 11.4 months</a:t>
            </a:r>
          </a:p>
          <a:p>
            <a:pPr lvl="2"/>
            <a:r>
              <a:rPr lang="en-US" sz="2300" dirty="0" smtClean="0"/>
              <a:t>delivered </a:t>
            </a:r>
            <a:r>
              <a:rPr lang="en-US" sz="2300" dirty="0" err="1" smtClean="0"/>
              <a:t>vs</a:t>
            </a:r>
            <a:r>
              <a:rPr lang="en-US" sz="2300" dirty="0" smtClean="0"/>
              <a:t> required energy &lt;90% in 55.7% days. </a:t>
            </a:r>
          </a:p>
          <a:p>
            <a:pPr lvl="2"/>
            <a:r>
              <a:rPr lang="en-US" sz="2300" dirty="0" smtClean="0"/>
              <a:t>low prescription main reason for not achieving energy goal in the first 5 </a:t>
            </a:r>
            <a:r>
              <a:rPr lang="en-US" sz="2300" dirty="0" smtClean="0"/>
              <a:t>days</a:t>
            </a:r>
          </a:p>
          <a:p>
            <a:pPr lvl="4" algn="r">
              <a:buNone/>
            </a:pPr>
            <a:r>
              <a:rPr lang="en-US" sz="1800" b="1" dirty="0" smtClean="0">
                <a:solidFill>
                  <a:srgbClr val="FFC000"/>
                </a:solidFill>
              </a:rPr>
              <a:t>	de </a:t>
            </a:r>
            <a:r>
              <a:rPr lang="en-US" sz="1800" b="1" dirty="0" err="1" smtClean="0">
                <a:solidFill>
                  <a:srgbClr val="FFC000"/>
                </a:solidFill>
              </a:rPr>
              <a:t>Olivera</a:t>
            </a:r>
            <a:r>
              <a:rPr lang="en-US" sz="1800" b="1" dirty="0" smtClean="0">
                <a:solidFill>
                  <a:srgbClr val="FFC000"/>
                </a:solidFill>
              </a:rPr>
              <a:t> Iglesias et al, </a:t>
            </a:r>
            <a:r>
              <a:rPr lang="en-US" sz="1800" b="1" dirty="0" err="1" smtClean="0">
                <a:solidFill>
                  <a:srgbClr val="FFC000"/>
                </a:solidFill>
              </a:rPr>
              <a:t>Clin</a:t>
            </a:r>
            <a:r>
              <a:rPr lang="en-US" sz="1800" b="1" dirty="0" smtClean="0">
                <a:solidFill>
                  <a:srgbClr val="FFC000"/>
                </a:solidFill>
              </a:rPr>
              <a:t> </a:t>
            </a:r>
            <a:r>
              <a:rPr lang="en-US" sz="1800" b="1" dirty="0" err="1" smtClean="0">
                <a:solidFill>
                  <a:srgbClr val="FFC000"/>
                </a:solidFill>
              </a:rPr>
              <a:t>Prac</a:t>
            </a:r>
            <a:r>
              <a:rPr lang="en-US" sz="1800" b="1" dirty="0" smtClean="0">
                <a:solidFill>
                  <a:srgbClr val="FFC000"/>
                </a:solidFill>
              </a:rPr>
              <a:t> </a:t>
            </a:r>
            <a:r>
              <a:rPr lang="en-US" sz="1800" b="1" dirty="0" err="1" smtClean="0">
                <a:solidFill>
                  <a:srgbClr val="FFC000"/>
                </a:solidFill>
              </a:rPr>
              <a:t>Nutr</a:t>
            </a:r>
            <a:r>
              <a:rPr lang="en-US" sz="1800" b="1" dirty="0" smtClean="0">
                <a:solidFill>
                  <a:srgbClr val="FFC000"/>
                </a:solidFill>
              </a:rPr>
              <a:t>, 2007</a:t>
            </a:r>
          </a:p>
          <a:p>
            <a:pPr lvl="2"/>
            <a:endParaRPr lang="en-US" dirty="0" smtClean="0"/>
          </a:p>
          <a:p>
            <a:pPr lvl="2" algn="r">
              <a:buFontTx/>
              <a:buNone/>
            </a:pPr>
            <a:endParaRPr lang="en-US" sz="2000" b="1" dirty="0">
              <a:solidFill>
                <a:srgbClr val="FF9900"/>
              </a:solidFill>
            </a:endParaRPr>
          </a:p>
        </p:txBody>
      </p:sp>
      <p:sp>
        <p:nvSpPr>
          <p:cNvPr id="169988" name="Text Box 4"/>
          <p:cNvSpPr txBox="1">
            <a:spLocks noChangeArrowheads="1"/>
          </p:cNvSpPr>
          <p:nvPr/>
        </p:nvSpPr>
        <p:spPr bwMode="auto">
          <a:xfrm>
            <a:off x="4286248" y="2285992"/>
            <a:ext cx="4481512" cy="1381125"/>
          </a:xfrm>
          <a:prstGeom prst="rect">
            <a:avLst/>
          </a:prstGeom>
          <a:solidFill>
            <a:srgbClr val="0000FF"/>
          </a:solidFill>
          <a:ln w="9525">
            <a:solidFill>
              <a:srgbClr val="FFFF66"/>
            </a:solidFill>
            <a:miter lim="800000"/>
            <a:headEnd/>
            <a:tailEnd/>
          </a:ln>
          <a:effectLst/>
        </p:spPr>
        <p:txBody>
          <a:bodyPr wrap="none">
            <a:spAutoFit/>
          </a:bodyPr>
          <a:lstStyle/>
          <a:p>
            <a:pPr algn="ctr"/>
            <a:r>
              <a:rPr lang="en-US" sz="2400" dirty="0">
                <a:solidFill>
                  <a:schemeClr val="bg1"/>
                </a:solidFill>
                <a:latin typeface="Times New Roman" pitchFamily="18" charset="0"/>
              </a:rPr>
              <a:t>what to do when feeds interrupted?</a:t>
            </a:r>
          </a:p>
          <a:p>
            <a:pPr algn="ctr"/>
            <a:r>
              <a:rPr lang="en-US" sz="2000" dirty="0">
                <a:solidFill>
                  <a:schemeClr val="bg1"/>
                </a:solidFill>
                <a:latin typeface="Times New Roman" pitchFamily="18" charset="0"/>
              </a:rPr>
              <a:t>increase feed rate to compensate?</a:t>
            </a:r>
          </a:p>
          <a:p>
            <a:pPr algn="ctr"/>
            <a:r>
              <a:rPr lang="en-US" sz="2000" dirty="0">
                <a:solidFill>
                  <a:schemeClr val="bg1"/>
                </a:solidFill>
                <a:latin typeface="Times New Roman" pitchFamily="18" charset="0"/>
              </a:rPr>
              <a:t>gradually increase from baseline?</a:t>
            </a:r>
          </a:p>
          <a:p>
            <a:pPr algn="ctr"/>
            <a:r>
              <a:rPr lang="en-US" sz="2000" dirty="0">
                <a:solidFill>
                  <a:schemeClr val="bg1"/>
                </a:solidFill>
                <a:latin typeface="Times New Roman" pitchFamily="18" charset="0"/>
              </a:rPr>
              <a:t>? benefits of </a:t>
            </a:r>
            <a:r>
              <a:rPr lang="en-US" sz="2000" dirty="0" err="1">
                <a:solidFill>
                  <a:schemeClr val="bg1"/>
                </a:solidFill>
                <a:latin typeface="Times New Roman" pitchFamily="18" charset="0"/>
              </a:rPr>
              <a:t>transpyloric</a:t>
            </a:r>
            <a:r>
              <a:rPr lang="en-US" sz="2000" dirty="0">
                <a:solidFill>
                  <a:schemeClr val="bg1"/>
                </a:solidFill>
                <a:latin typeface="Times New Roman" pitchFamily="18" charset="0"/>
              </a:rPr>
              <a:t> feeds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l"/>
            <a:r>
              <a:rPr lang="en-US" sz="4000" i="1" dirty="0">
                <a:solidFill>
                  <a:schemeClr val="tx2"/>
                </a:solidFill>
                <a:effectLst>
                  <a:outerShdw blurRad="38100" dist="38100" dir="2700000" algn="tl">
                    <a:srgbClr val="000000">
                      <a:alpha val="43137"/>
                    </a:srgbClr>
                  </a:outerShdw>
                </a:effectLst>
              </a:rPr>
              <a:t>how to measure nutritional status?</a:t>
            </a:r>
          </a:p>
        </p:txBody>
      </p:sp>
      <p:sp>
        <p:nvSpPr>
          <p:cNvPr id="159747" name="Rectangle 3"/>
          <p:cNvSpPr>
            <a:spLocks noGrp="1" noChangeArrowheads="1"/>
          </p:cNvSpPr>
          <p:nvPr>
            <p:ph type="body" idx="1"/>
          </p:nvPr>
        </p:nvSpPr>
        <p:spPr>
          <a:solidFill>
            <a:srgbClr val="FFFF99"/>
          </a:solidFill>
        </p:spPr>
        <p:txBody>
          <a:bodyPr>
            <a:normAutofit fontScale="92500" lnSpcReduction="20000"/>
          </a:bodyPr>
          <a:lstStyle/>
          <a:p>
            <a:pPr lvl="0"/>
            <a:r>
              <a:rPr lang="en-US" sz="2800" dirty="0" smtClean="0">
                <a:solidFill>
                  <a:schemeClr val="accent1"/>
                </a:solidFill>
              </a:rPr>
              <a:t>anthropometry </a:t>
            </a:r>
            <a:r>
              <a:rPr lang="en-US" sz="2800" dirty="0">
                <a:solidFill>
                  <a:schemeClr val="accent1"/>
                </a:solidFill>
              </a:rPr>
              <a:t>technically difficult</a:t>
            </a:r>
          </a:p>
          <a:p>
            <a:pPr lvl="1"/>
            <a:r>
              <a:rPr lang="en-US" dirty="0" smtClean="0"/>
              <a:t>frequently not done</a:t>
            </a:r>
          </a:p>
          <a:p>
            <a:pPr lvl="1"/>
            <a:endParaRPr lang="en-US" dirty="0"/>
          </a:p>
          <a:p>
            <a:r>
              <a:rPr lang="en-US" sz="2800" dirty="0">
                <a:solidFill>
                  <a:schemeClr val="accent1"/>
                </a:solidFill>
              </a:rPr>
              <a:t>most biochemical markers associated with acute phase </a:t>
            </a:r>
            <a:r>
              <a:rPr lang="en-US" sz="2800" dirty="0" smtClean="0">
                <a:solidFill>
                  <a:schemeClr val="accent1"/>
                </a:solidFill>
              </a:rPr>
              <a:t>reaction</a:t>
            </a:r>
          </a:p>
          <a:p>
            <a:pPr lvl="1"/>
            <a:r>
              <a:rPr lang="en-US" sz="2400" dirty="0" smtClean="0"/>
              <a:t>trends may be useful</a:t>
            </a:r>
          </a:p>
          <a:p>
            <a:pPr marL="342900" lvl="1" indent="-342900">
              <a:buFont typeface="Arial" pitchFamily="34" charset="0"/>
              <a:buChar char="•"/>
            </a:pPr>
            <a:endParaRPr lang="en-US" dirty="0" smtClean="0">
              <a:solidFill>
                <a:schemeClr val="accent1"/>
              </a:solidFill>
            </a:endParaRPr>
          </a:p>
          <a:p>
            <a:r>
              <a:rPr lang="en-US" sz="2800" dirty="0" smtClean="0">
                <a:solidFill>
                  <a:schemeClr val="accent1"/>
                </a:solidFill>
              </a:rPr>
              <a:t>indirect </a:t>
            </a:r>
            <a:r>
              <a:rPr lang="en-US" sz="2800" dirty="0" err="1" smtClean="0">
                <a:solidFill>
                  <a:schemeClr val="accent1"/>
                </a:solidFill>
              </a:rPr>
              <a:t>calorimetry</a:t>
            </a:r>
            <a:r>
              <a:rPr lang="en-US" sz="2800" dirty="0" smtClean="0">
                <a:solidFill>
                  <a:schemeClr val="tx1"/>
                </a:solidFill>
                <a:latin typeface="+mn-lt"/>
                <a:ea typeface="+mn-ea"/>
                <a:cs typeface="+mn-cs"/>
              </a:rPr>
              <a:t>	</a:t>
            </a:r>
          </a:p>
          <a:p>
            <a:pPr marL="1009650" lvl="1" indent="-609600">
              <a:lnSpc>
                <a:spcPct val="80000"/>
              </a:lnSpc>
            </a:pPr>
            <a:r>
              <a:rPr lang="en-US" sz="2400" dirty="0" smtClean="0">
                <a:ea typeface="+mn-ea"/>
              </a:rPr>
              <a:t>technically challenging</a:t>
            </a:r>
          </a:p>
          <a:p>
            <a:pPr marL="1009650" lvl="1" indent="-609600">
              <a:lnSpc>
                <a:spcPct val="80000"/>
              </a:lnSpc>
            </a:pPr>
            <a:r>
              <a:rPr lang="en-US" sz="2400" dirty="0" smtClean="0">
                <a:solidFill>
                  <a:schemeClr val="tx1"/>
                </a:solidFill>
                <a:latin typeface="+mn-lt"/>
                <a:ea typeface="+mn-ea"/>
                <a:cs typeface="+mn-cs"/>
              </a:rPr>
              <a:t>time consuming</a:t>
            </a:r>
          </a:p>
          <a:p>
            <a:pPr marL="342900" lvl="1" indent="-342900">
              <a:buFont typeface="Arial" pitchFamily="34" charset="0"/>
              <a:buChar char="•"/>
            </a:pPr>
            <a:endParaRPr lang="en-US" dirty="0" smtClean="0">
              <a:solidFill>
                <a:schemeClr val="accent1"/>
              </a:solidFill>
            </a:endParaRPr>
          </a:p>
          <a:p>
            <a:r>
              <a:rPr lang="en-US" sz="2800" dirty="0" smtClean="0">
                <a:solidFill>
                  <a:schemeClr val="accent1"/>
                </a:solidFill>
              </a:rPr>
              <a:t>monitoring of intake</a:t>
            </a:r>
          </a:p>
          <a:p>
            <a:endParaRPr lang="en-US" sz="2800" dirty="0" smtClean="0">
              <a:solidFill>
                <a:schemeClr val="tx1"/>
              </a:solidFill>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2036</Words>
  <Application>Microsoft Office PowerPoint</Application>
  <PresentationFormat>On-screen Show (4:3)</PresentationFormat>
  <Paragraphs>326</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Nutrition for the critically ill child</vt:lpstr>
      <vt:lpstr>introduction</vt:lpstr>
      <vt:lpstr>who is the critically ill patient?</vt:lpstr>
      <vt:lpstr>Slide 4</vt:lpstr>
      <vt:lpstr>Slide 5</vt:lpstr>
      <vt:lpstr>nutrition – why worry? problems are common</vt:lpstr>
      <vt:lpstr>nutrition – why worry? problems may get worse</vt:lpstr>
      <vt:lpstr>what limits how much you get in?</vt:lpstr>
      <vt:lpstr>how to measure nutritional status?</vt:lpstr>
      <vt:lpstr>principles</vt:lpstr>
      <vt:lpstr>get the basics right all the time</vt:lpstr>
      <vt:lpstr>calories – how much is used?</vt:lpstr>
      <vt:lpstr>calories how much is used?   on ventilation</vt:lpstr>
      <vt:lpstr>calories – how much is used? stage of illness </vt:lpstr>
      <vt:lpstr>how much is needed?</vt:lpstr>
      <vt:lpstr>proteins</vt:lpstr>
      <vt:lpstr>trace elements</vt:lpstr>
      <vt:lpstr>zinc</vt:lpstr>
      <vt:lpstr>vitamins</vt:lpstr>
      <vt:lpstr>thiamine deficiency</vt:lpstr>
      <vt:lpstr>fibre</vt:lpstr>
      <vt:lpstr>how should one give food?</vt:lpstr>
      <vt:lpstr>when can you start enteral nutrition?</vt:lpstr>
      <vt:lpstr>when can you start enteral nutrition?</vt:lpstr>
      <vt:lpstr>transpyloric feeding</vt:lpstr>
      <vt:lpstr>how to give enteral feeds?</vt:lpstr>
      <vt:lpstr>what about prokinetics?</vt:lpstr>
      <vt:lpstr>making it happen</vt:lpstr>
      <vt:lpstr>conclusions</vt:lpstr>
      <vt:lpstr>Slide 30</vt:lpstr>
    </vt:vector>
  </TitlesOfParts>
  <Company>University of Cape Town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Ventilatory support in the PICU</dc:title>
  <dc:creator>User</dc:creator>
  <cp:lastModifiedBy>Andrew Argent</cp:lastModifiedBy>
  <cp:revision>68</cp:revision>
  <dcterms:created xsi:type="dcterms:W3CDTF">2009-11-27T19:47:56Z</dcterms:created>
  <dcterms:modified xsi:type="dcterms:W3CDTF">2010-02-10T20:26:28Z</dcterms:modified>
</cp:coreProperties>
</file>