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81" r:id="rId11"/>
    <p:sldId id="282" r:id="rId12"/>
    <p:sldId id="283" r:id="rId13"/>
    <p:sldId id="288" r:id="rId14"/>
    <p:sldId id="284" r:id="rId15"/>
    <p:sldId id="286" r:id="rId16"/>
    <p:sldId id="287" r:id="rId17"/>
    <p:sldId id="266" r:id="rId18"/>
    <p:sldId id="285" r:id="rId19"/>
    <p:sldId id="274" r:id="rId20"/>
    <p:sldId id="275" r:id="rId21"/>
    <p:sldId id="268" r:id="rId22"/>
    <p:sldId id="269" r:id="rId23"/>
    <p:sldId id="270" r:id="rId24"/>
    <p:sldId id="271" r:id="rId25"/>
    <p:sldId id="272" r:id="rId26"/>
    <p:sldId id="261" r:id="rId27"/>
    <p:sldId id="276" r:id="rId28"/>
    <p:sldId id="277" r:id="rId29"/>
    <p:sldId id="278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A06D-5C23-402A-BC9C-BA56706046BD}" type="datetimeFigureOut">
              <a:rPr lang="en-US" smtClean="0"/>
              <a:pPr/>
              <a:t>2/8/2010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050C-E5FA-4C09-A116-D385B579E3C3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umanoglu\Desktop\General%20Surgery%20Workshop\Pyloromyotomy%202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Vomiting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Malrotation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Normal Rotation</a:t>
            </a:r>
            <a:endParaRPr lang="en-ZA" dirty="0"/>
          </a:p>
        </p:txBody>
      </p:sp>
      <p:pic>
        <p:nvPicPr>
          <p:cNvPr id="4" name="Content Placeholder 3" descr="Normal rotatio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1504" y="1600200"/>
            <a:ext cx="310099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err="1" smtClean="0"/>
              <a:t>Malrotation</a:t>
            </a:r>
            <a:endParaRPr lang="en-ZA" dirty="0" smtClean="0"/>
          </a:p>
          <a:p>
            <a:pPr lvl="1"/>
            <a:r>
              <a:rPr lang="en-ZA" dirty="0" smtClean="0"/>
              <a:t>Non-rotation</a:t>
            </a:r>
          </a:p>
          <a:p>
            <a:pPr lvl="1"/>
            <a:r>
              <a:rPr lang="en-ZA" dirty="0" smtClean="0"/>
              <a:t>Atypical </a:t>
            </a:r>
            <a:r>
              <a:rPr lang="en-ZA" dirty="0" err="1" smtClean="0"/>
              <a:t>malrotation</a:t>
            </a:r>
            <a:endParaRPr lang="en-ZA" dirty="0" smtClean="0"/>
          </a:p>
          <a:p>
            <a:pPr lvl="1"/>
            <a:r>
              <a:rPr lang="en-ZA" dirty="0" smtClean="0"/>
              <a:t>Incomplete rotation</a:t>
            </a:r>
          </a:p>
          <a:p>
            <a:pPr lvl="1"/>
            <a:r>
              <a:rPr lang="en-ZA" dirty="0" smtClean="0"/>
              <a:t>Mixed rotation</a:t>
            </a:r>
          </a:p>
          <a:p>
            <a:pPr lvl="1"/>
            <a:r>
              <a:rPr lang="en-ZA" dirty="0" smtClean="0"/>
              <a:t>Reverse rotation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Associations</a:t>
            </a:r>
          </a:p>
          <a:p>
            <a:pPr lvl="1"/>
            <a:r>
              <a:rPr lang="en-ZA" dirty="0" smtClean="0"/>
              <a:t>CDH</a:t>
            </a:r>
          </a:p>
          <a:p>
            <a:pPr lvl="1"/>
            <a:r>
              <a:rPr lang="en-ZA" dirty="0" err="1" smtClean="0"/>
              <a:t>Gastroschisis</a:t>
            </a:r>
            <a:endParaRPr lang="en-ZA" dirty="0" smtClean="0"/>
          </a:p>
          <a:p>
            <a:pPr lvl="1"/>
            <a:r>
              <a:rPr lang="en-ZA" dirty="0" err="1" smtClean="0"/>
              <a:t>Omphalocoele</a:t>
            </a:r>
            <a:endParaRPr lang="en-ZA" dirty="0" smtClean="0"/>
          </a:p>
          <a:p>
            <a:r>
              <a:rPr lang="en-ZA" dirty="0" smtClean="0"/>
              <a:t>Associated abnormalities</a:t>
            </a:r>
          </a:p>
          <a:p>
            <a:pPr lvl="1"/>
            <a:r>
              <a:rPr lang="en-ZA" dirty="0" smtClean="0"/>
              <a:t>Duodenal </a:t>
            </a:r>
            <a:r>
              <a:rPr lang="en-ZA" dirty="0" err="1" smtClean="0"/>
              <a:t>atresia</a:t>
            </a:r>
            <a:endParaRPr lang="en-ZA" dirty="0" smtClean="0"/>
          </a:p>
          <a:p>
            <a:pPr lvl="1"/>
            <a:r>
              <a:rPr lang="en-ZA" dirty="0" err="1" smtClean="0"/>
              <a:t>Hirschsprung’s</a:t>
            </a:r>
            <a:r>
              <a:rPr lang="en-ZA" dirty="0" smtClean="0"/>
              <a:t> Disease</a:t>
            </a:r>
          </a:p>
          <a:p>
            <a:pPr lvl="1"/>
            <a:r>
              <a:rPr lang="en-ZA" dirty="0" err="1" smtClean="0"/>
              <a:t>ARM’s</a:t>
            </a:r>
            <a:endParaRPr lang="en-ZA" dirty="0" smtClean="0"/>
          </a:p>
          <a:p>
            <a:pPr lvl="1"/>
            <a:r>
              <a:rPr lang="en-ZA" dirty="0" smtClean="0"/>
              <a:t>Mesenteric cysts</a:t>
            </a:r>
          </a:p>
          <a:p>
            <a:pPr lvl="1"/>
            <a:endParaRPr lang="en-ZA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Clinical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Acute </a:t>
            </a:r>
            <a:r>
              <a:rPr lang="en-ZA" dirty="0" err="1" smtClean="0"/>
              <a:t>Midgut</a:t>
            </a:r>
            <a:r>
              <a:rPr lang="en-ZA" dirty="0" smtClean="0"/>
              <a:t> </a:t>
            </a:r>
            <a:r>
              <a:rPr lang="en-ZA" dirty="0" err="1" smtClean="0"/>
              <a:t>Volvulus</a:t>
            </a:r>
            <a:endParaRPr lang="en-ZA" dirty="0" smtClean="0"/>
          </a:p>
          <a:p>
            <a:pPr lvl="1"/>
            <a:r>
              <a:rPr lang="en-ZA" dirty="0" smtClean="0"/>
              <a:t>Clockwise twisting</a:t>
            </a:r>
          </a:p>
          <a:p>
            <a:pPr lvl="1"/>
            <a:r>
              <a:rPr lang="en-ZA" dirty="0" smtClean="0"/>
              <a:t>Most under 1 month</a:t>
            </a:r>
          </a:p>
          <a:p>
            <a:pPr lvl="1"/>
            <a:r>
              <a:rPr lang="en-ZA" dirty="0" smtClean="0"/>
              <a:t>Bilious vomiting</a:t>
            </a:r>
          </a:p>
          <a:p>
            <a:pPr lvl="1"/>
            <a:r>
              <a:rPr lang="en-ZA" dirty="0" smtClean="0"/>
              <a:t>Colicky abdominal pain</a:t>
            </a:r>
          </a:p>
          <a:p>
            <a:pPr lvl="1"/>
            <a:r>
              <a:rPr lang="en-ZA" dirty="0" smtClean="0"/>
              <a:t>PR bleeding</a:t>
            </a:r>
          </a:p>
          <a:p>
            <a:pPr lvl="1"/>
            <a:r>
              <a:rPr lang="en-ZA" dirty="0" err="1" smtClean="0"/>
              <a:t>Hypovolemia</a:t>
            </a:r>
            <a:endParaRPr lang="en-ZA" dirty="0" smtClean="0"/>
          </a:p>
          <a:p>
            <a:pPr lvl="1"/>
            <a:r>
              <a:rPr lang="en-ZA" dirty="0" smtClean="0"/>
              <a:t>Shock</a:t>
            </a:r>
          </a:p>
          <a:p>
            <a:pPr lvl="1"/>
            <a:r>
              <a:rPr lang="en-ZA" dirty="0" smtClean="0"/>
              <a:t>Tenderness &amp; peritonitis</a:t>
            </a:r>
          </a:p>
          <a:p>
            <a:pPr lvl="1"/>
            <a:r>
              <a:rPr lang="en-ZA" dirty="0" smtClean="0"/>
              <a:t>Acidosis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ZA" dirty="0" smtClean="0"/>
              <a:t>Chronic </a:t>
            </a:r>
            <a:r>
              <a:rPr lang="en-ZA" dirty="0" err="1" smtClean="0"/>
              <a:t>Midgut</a:t>
            </a:r>
            <a:r>
              <a:rPr lang="en-ZA" dirty="0" smtClean="0"/>
              <a:t> </a:t>
            </a:r>
            <a:r>
              <a:rPr lang="en-ZA" dirty="0" err="1" smtClean="0"/>
              <a:t>Volvulus</a:t>
            </a:r>
            <a:endParaRPr lang="en-ZA" dirty="0" smtClean="0"/>
          </a:p>
          <a:p>
            <a:pPr lvl="1"/>
            <a:r>
              <a:rPr lang="en-ZA" dirty="0" smtClean="0"/>
              <a:t>Older age (2&gt;)</a:t>
            </a:r>
          </a:p>
          <a:p>
            <a:pPr lvl="1"/>
            <a:r>
              <a:rPr lang="en-ZA" dirty="0" smtClean="0"/>
              <a:t>Chronic vomiting</a:t>
            </a:r>
          </a:p>
          <a:p>
            <a:pPr lvl="1"/>
            <a:r>
              <a:rPr lang="en-ZA" dirty="0" smtClean="0"/>
              <a:t>Intermittent pain</a:t>
            </a:r>
          </a:p>
          <a:p>
            <a:pPr lvl="1"/>
            <a:r>
              <a:rPr lang="en-ZA" dirty="0" smtClean="0"/>
              <a:t>Diarrhoea</a:t>
            </a:r>
          </a:p>
          <a:p>
            <a:pPr lvl="1"/>
            <a:r>
              <a:rPr lang="en-ZA" dirty="0" err="1" smtClean="0"/>
              <a:t>Hematemesis</a:t>
            </a:r>
            <a:endParaRPr lang="en-ZA" dirty="0" smtClean="0"/>
          </a:p>
          <a:p>
            <a:pPr lvl="1"/>
            <a:r>
              <a:rPr lang="en-ZA" dirty="0" err="1" smtClean="0"/>
              <a:t>Chyle</a:t>
            </a:r>
            <a:r>
              <a:rPr lang="en-ZA" dirty="0" smtClean="0"/>
              <a:t> </a:t>
            </a:r>
            <a:r>
              <a:rPr lang="en-ZA" dirty="0" err="1" smtClean="0"/>
              <a:t>ascitis</a:t>
            </a:r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929198"/>
            <a:ext cx="36433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dirty="0" err="1" smtClean="0"/>
              <a:t>Asymtomatic</a:t>
            </a:r>
            <a:r>
              <a:rPr lang="en-ZA" dirty="0" smtClean="0"/>
              <a:t> (Appendicitis)</a:t>
            </a:r>
          </a:p>
          <a:p>
            <a:r>
              <a:rPr lang="en-ZA" dirty="0" smtClean="0"/>
              <a:t>Corrective surgery is indicated at any age</a:t>
            </a:r>
            <a:endParaRPr lang="en-Z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Normal rotation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6004" y="71414"/>
            <a:ext cx="2931616" cy="4278755"/>
          </a:xfrm>
        </p:spPr>
      </p:pic>
      <p:pic>
        <p:nvPicPr>
          <p:cNvPr id="6" name="Content Placeholder 5" descr="Malrotation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28604"/>
            <a:ext cx="4038600" cy="3170932"/>
          </a:xfrm>
        </p:spPr>
      </p:pic>
      <p:pic>
        <p:nvPicPr>
          <p:cNvPr id="8" name="Picture 7" descr="Malrotation mesenter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857628"/>
            <a:ext cx="2000264" cy="2723764"/>
          </a:xfrm>
          <a:prstGeom prst="rect">
            <a:avLst/>
          </a:prstGeom>
        </p:spPr>
      </p:pic>
      <p:pic>
        <p:nvPicPr>
          <p:cNvPr id="9" name="Picture 8" descr="Normal rotation mesentery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395316"/>
            <a:ext cx="1714512" cy="2276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Radiology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AXR</a:t>
            </a:r>
          </a:p>
          <a:p>
            <a:r>
              <a:rPr lang="en-ZA" dirty="0" smtClean="0"/>
              <a:t>Contrast meal</a:t>
            </a:r>
          </a:p>
          <a:p>
            <a:r>
              <a:rPr lang="en-ZA" dirty="0" smtClean="0"/>
              <a:t>Contrast Enema</a:t>
            </a:r>
          </a:p>
          <a:p>
            <a:r>
              <a:rPr lang="en-ZA" dirty="0" smtClean="0"/>
              <a:t>Ultrasound</a:t>
            </a:r>
            <a:endParaRPr lang="en-ZA" dirty="0"/>
          </a:p>
        </p:txBody>
      </p:sp>
      <p:pic>
        <p:nvPicPr>
          <p:cNvPr id="5" name="Picture 2" descr="MALRO &amp;VOLV UPPER GI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8965" t="2795" r="14136" b="24274"/>
          <a:stretch>
            <a:fillRect/>
          </a:stretch>
        </p:blipFill>
        <p:spPr bwMode="auto">
          <a:xfrm>
            <a:off x="3357554" y="1643050"/>
            <a:ext cx="2621179" cy="2857520"/>
          </a:xfrm>
          <a:prstGeom prst="rect">
            <a:avLst/>
          </a:prstGeom>
          <a:noFill/>
        </p:spPr>
      </p:pic>
      <p:pic>
        <p:nvPicPr>
          <p:cNvPr id="6" name="Picture 5" descr="Malrotation Ba mea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643050"/>
            <a:ext cx="2871737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Volvulus draw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047081"/>
            <a:ext cx="2362200" cy="3632200"/>
          </a:xfrm>
        </p:spPr>
      </p:pic>
      <p:pic>
        <p:nvPicPr>
          <p:cNvPr id="6" name="Content Placeholder 5" descr="volvulus operative pic Necrotic bow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Gastroschisis with volvul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978" y="1600200"/>
            <a:ext cx="3385043" cy="4525963"/>
          </a:xfrm>
        </p:spPr>
      </p:pic>
      <p:pic>
        <p:nvPicPr>
          <p:cNvPr id="6" name="Content Placeholder 5" descr="Volvulus operative pictu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Treatment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Severe dehydration requires aggressive resuscitation</a:t>
            </a:r>
          </a:p>
          <a:p>
            <a:r>
              <a:rPr lang="en-ZA" dirty="0" smtClean="0"/>
              <a:t>Electrolytes </a:t>
            </a:r>
            <a:r>
              <a:rPr lang="en-ZA" dirty="0" smtClean="0"/>
              <a:t>need to be corrected (</a:t>
            </a:r>
            <a:r>
              <a:rPr lang="en-ZA" dirty="0" err="1" smtClean="0"/>
              <a:t>Hyponatremia</a:t>
            </a:r>
            <a:r>
              <a:rPr lang="en-ZA" dirty="0" smtClean="0"/>
              <a:t>)</a:t>
            </a:r>
          </a:p>
          <a:p>
            <a:r>
              <a:rPr lang="en-ZA" dirty="0" smtClean="0"/>
              <a:t>N/G tube placement</a:t>
            </a:r>
          </a:p>
          <a:p>
            <a:r>
              <a:rPr lang="en-ZA" dirty="0" smtClean="0"/>
              <a:t>Antibiotics</a:t>
            </a:r>
          </a:p>
          <a:p>
            <a:r>
              <a:rPr lang="en-ZA" dirty="0" smtClean="0"/>
              <a:t>Surgery after initial rapid resuscitation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Surgery</a:t>
            </a:r>
            <a:endParaRPr lang="en-ZA" dirty="0"/>
          </a:p>
        </p:txBody>
      </p:sp>
      <p:pic>
        <p:nvPicPr>
          <p:cNvPr id="10" name="Content Placeholder 9" descr="Malrotation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811" t="11838" r="-2703" b="2931"/>
          <a:stretch>
            <a:fillRect/>
          </a:stretch>
        </p:blipFill>
        <p:spPr>
          <a:xfrm>
            <a:off x="3357554" y="3786190"/>
            <a:ext cx="2428892" cy="2571768"/>
          </a:xfrm>
        </p:spPr>
      </p:pic>
      <p:pic>
        <p:nvPicPr>
          <p:cNvPr id="12" name="Picture 11" descr="Malrotati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214422"/>
            <a:ext cx="2581235" cy="2643206"/>
          </a:xfrm>
          <a:prstGeom prst="rect">
            <a:avLst/>
          </a:prstGeom>
        </p:spPr>
      </p:pic>
      <p:pic>
        <p:nvPicPr>
          <p:cNvPr id="13" name="Picture 12" descr="Malrotation4.jpg"/>
          <p:cNvPicPr>
            <a:picLocks noChangeAspect="1"/>
          </p:cNvPicPr>
          <p:nvPr/>
        </p:nvPicPr>
        <p:blipFill>
          <a:blip r:embed="rId4" cstate="print"/>
          <a:srcRect t="7528" r="5637"/>
          <a:stretch>
            <a:fillRect/>
          </a:stretch>
        </p:blipFill>
        <p:spPr>
          <a:xfrm>
            <a:off x="5357818" y="1285860"/>
            <a:ext cx="2643206" cy="26325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Intussusception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75% &lt; 2 years</a:t>
            </a:r>
          </a:p>
          <a:p>
            <a:r>
              <a:rPr lang="en-ZA" dirty="0" smtClean="0"/>
              <a:t>50% 3-9 months</a:t>
            </a:r>
          </a:p>
          <a:p>
            <a:r>
              <a:rPr lang="en-ZA" dirty="0" smtClean="0"/>
              <a:t>Red Currant Jelly Stool</a:t>
            </a:r>
          </a:p>
          <a:p>
            <a:r>
              <a:rPr lang="en-ZA" dirty="0" smtClean="0"/>
              <a:t>Colicky pain</a:t>
            </a:r>
          </a:p>
          <a:p>
            <a:r>
              <a:rPr lang="en-ZA" dirty="0" smtClean="0"/>
              <a:t>95% idiopathic, 5% lead point, 1% Post-op</a:t>
            </a:r>
          </a:p>
          <a:p>
            <a:r>
              <a:rPr lang="en-ZA" dirty="0" smtClean="0"/>
              <a:t>Palpable mass</a:t>
            </a:r>
          </a:p>
          <a:p>
            <a:r>
              <a:rPr lang="en-ZA" dirty="0" smtClean="0"/>
              <a:t>Up to 10% recurrent</a:t>
            </a:r>
            <a:endParaRPr lang="en-ZA" dirty="0"/>
          </a:p>
        </p:txBody>
      </p:sp>
      <p:pic>
        <p:nvPicPr>
          <p:cNvPr id="6" name="Content Placeholder 5" descr="Untitled-Scanned-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3216" y="1600200"/>
            <a:ext cx="36685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HPS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2-8 weeks of age</a:t>
            </a:r>
          </a:p>
          <a:p>
            <a:r>
              <a:rPr lang="en-ZA" dirty="0" err="1" smtClean="0"/>
              <a:t>Nonbilious</a:t>
            </a:r>
            <a:r>
              <a:rPr lang="en-ZA" dirty="0" smtClean="0"/>
              <a:t> vomiting</a:t>
            </a:r>
          </a:p>
          <a:p>
            <a:r>
              <a:rPr lang="en-ZA" dirty="0" smtClean="0"/>
              <a:t>Projectile</a:t>
            </a:r>
          </a:p>
          <a:p>
            <a:r>
              <a:rPr lang="en-ZA" dirty="0" smtClean="0"/>
              <a:t>Occasional </a:t>
            </a:r>
            <a:r>
              <a:rPr lang="en-ZA" dirty="0" err="1" smtClean="0"/>
              <a:t>Haematemesis</a:t>
            </a:r>
            <a:endParaRPr lang="en-Z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ZA" dirty="0" smtClean="0"/>
              <a:t>DD</a:t>
            </a:r>
          </a:p>
          <a:p>
            <a:pPr lvl="1"/>
            <a:r>
              <a:rPr lang="en-ZA" dirty="0" err="1" smtClean="0"/>
              <a:t>Gatroenteritis</a:t>
            </a:r>
            <a:endParaRPr lang="en-ZA" dirty="0" smtClean="0"/>
          </a:p>
          <a:p>
            <a:pPr lvl="1"/>
            <a:r>
              <a:rPr lang="en-ZA" dirty="0" smtClean="0"/>
              <a:t>Reflux</a:t>
            </a:r>
          </a:p>
          <a:p>
            <a:pPr lvl="1"/>
            <a:r>
              <a:rPr lang="en-ZA" dirty="0" smtClean="0"/>
              <a:t>ICP</a:t>
            </a:r>
          </a:p>
          <a:p>
            <a:pPr lvl="1"/>
            <a:r>
              <a:rPr lang="en-ZA" dirty="0" smtClean="0"/>
              <a:t>Metabolic disorders</a:t>
            </a:r>
          </a:p>
          <a:p>
            <a:pPr lvl="1"/>
            <a:r>
              <a:rPr lang="en-ZA" dirty="0" err="1" smtClean="0"/>
              <a:t>Antral</a:t>
            </a:r>
            <a:r>
              <a:rPr lang="en-ZA" dirty="0" smtClean="0"/>
              <a:t> Webs</a:t>
            </a:r>
          </a:p>
          <a:p>
            <a:pPr lvl="1"/>
            <a:r>
              <a:rPr lang="en-ZA" dirty="0" smtClean="0"/>
              <a:t>Pyloric </a:t>
            </a:r>
            <a:r>
              <a:rPr lang="en-ZA" dirty="0" err="1" smtClean="0"/>
              <a:t>atresia</a:t>
            </a:r>
            <a:endParaRPr lang="en-ZA" dirty="0" smtClean="0"/>
          </a:p>
          <a:p>
            <a:pPr lvl="1"/>
            <a:r>
              <a:rPr lang="en-ZA" dirty="0" smtClean="0"/>
              <a:t>Duodenal </a:t>
            </a:r>
            <a:r>
              <a:rPr lang="en-ZA" dirty="0" err="1" smtClean="0"/>
              <a:t>atresia</a:t>
            </a:r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Investigations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US</a:t>
            </a:r>
          </a:p>
          <a:p>
            <a:endParaRPr lang="en-ZA" dirty="0"/>
          </a:p>
          <a:p>
            <a:r>
              <a:rPr lang="en-ZA" dirty="0" smtClean="0"/>
              <a:t>Air enema</a:t>
            </a:r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ntussuscep mass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grayscl/>
          </a:blip>
          <a:srcRect l="8333" t="8749" r="3334" b="6250"/>
          <a:stretch>
            <a:fillRect/>
          </a:stretch>
        </p:blipFill>
        <p:spPr bwMode="auto">
          <a:xfrm>
            <a:off x="0" y="258763"/>
            <a:ext cx="4546600" cy="5834062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6725" y="6237288"/>
            <a:ext cx="9145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6 month old cramping abdominal pain bloody diarrhoea</a:t>
            </a:r>
          </a:p>
          <a:p>
            <a:endParaRPr lang="en-GB" sz="20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0964" name="Picture 4" descr="INTUSS MASS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grayscl/>
          </a:blip>
          <a:srcRect l="8638" t="3836" r="5284" b="5132"/>
          <a:stretch>
            <a:fillRect/>
          </a:stretch>
        </p:blipFill>
        <p:spPr bwMode="auto">
          <a:xfrm>
            <a:off x="4859338" y="333375"/>
            <a:ext cx="4033837" cy="568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 descr="INTUSS MASS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grayscl/>
          </a:blip>
          <a:srcRect l="8638" t="3836" r="5284" b="5132"/>
          <a:stretch>
            <a:fillRect/>
          </a:stretch>
        </p:blipFill>
        <p:spPr bwMode="auto">
          <a:xfrm>
            <a:off x="4859338" y="765175"/>
            <a:ext cx="4033837" cy="5688013"/>
          </a:xfrm>
          <a:prstGeom prst="rect">
            <a:avLst/>
          </a:prstGeom>
          <a:noFill/>
        </p:spPr>
      </p:pic>
      <p:pic>
        <p:nvPicPr>
          <p:cNvPr id="152578" name="Picture 2" descr="intussuscep mass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grayscl/>
          </a:blip>
          <a:srcRect l="8333" t="8749" r="3334" b="6250"/>
          <a:stretch>
            <a:fillRect/>
          </a:stretch>
        </p:blipFill>
        <p:spPr bwMode="auto">
          <a:xfrm>
            <a:off x="25400" y="835025"/>
            <a:ext cx="4546600" cy="5834063"/>
          </a:xfrm>
          <a:prstGeom prst="rect">
            <a:avLst/>
          </a:prstGeom>
          <a:noFill/>
        </p:spPr>
      </p:pic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130550" y="188913"/>
            <a:ext cx="3241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ZA" sz="2800">
                <a:solidFill>
                  <a:srgbClr val="FFFFFF"/>
                </a:solidFill>
                <a:latin typeface="Comic Sans MS" pitchFamily="66" charset="0"/>
              </a:rPr>
              <a:t>Intussusception</a:t>
            </a:r>
            <a:endParaRPr lang="en-GB" sz="28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3562350" y="3968750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ZA" sz="2000">
                <a:solidFill>
                  <a:srgbClr val="FFFFFF"/>
                </a:solidFill>
                <a:latin typeface="Comic Sans MS" pitchFamily="66" charset="0"/>
              </a:rPr>
              <a:t>Soft tissue mass</a:t>
            </a:r>
            <a:endParaRPr lang="en-GB" sz="20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52582" name="Line 6"/>
          <p:cNvSpPr>
            <a:spLocks noChangeShapeType="1"/>
          </p:cNvSpPr>
          <p:nvPr/>
        </p:nvSpPr>
        <p:spPr bwMode="auto">
          <a:xfrm flipV="1">
            <a:off x="4859338" y="3573463"/>
            <a:ext cx="129698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 flipH="1" flipV="1">
            <a:off x="2627313" y="3068638"/>
            <a:ext cx="1871662" cy="938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284663" y="6308725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ZA" sz="2000">
                <a:solidFill>
                  <a:srgbClr val="FFFFFF"/>
                </a:solidFill>
                <a:latin typeface="Comic Sans MS" pitchFamily="66" charset="0"/>
              </a:rPr>
              <a:t>Minimal distal air</a:t>
            </a:r>
            <a:endParaRPr lang="en-GB" sz="20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 flipV="1">
            <a:off x="5435600" y="5229225"/>
            <a:ext cx="115252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US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8598" t="14815" r="18607"/>
          <a:stretch>
            <a:fillRect/>
          </a:stretch>
        </p:blipFill>
        <p:spPr bwMode="auto">
          <a:xfrm>
            <a:off x="3275013" y="2133600"/>
            <a:ext cx="3125787" cy="3743325"/>
          </a:xfrm>
          <a:prstGeom prst="rect">
            <a:avLst/>
          </a:prstGeom>
          <a:noFill/>
        </p:spPr>
      </p:pic>
      <p:pic>
        <p:nvPicPr>
          <p:cNvPr id="43012" name="Picture 4" descr="US1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28598" t="8888" r="20807" b="11111"/>
          <a:stretch>
            <a:fillRect/>
          </a:stretch>
        </p:blipFill>
        <p:spPr bwMode="auto">
          <a:xfrm>
            <a:off x="250825" y="2060575"/>
            <a:ext cx="3067050" cy="3600450"/>
          </a:xfrm>
          <a:prstGeom prst="rect">
            <a:avLst/>
          </a:prstGeom>
          <a:noFill/>
        </p:spPr>
      </p:pic>
      <p:pic>
        <p:nvPicPr>
          <p:cNvPr id="43013" name="Picture 5" descr="US3"/>
          <p:cNvPicPr>
            <a:picLocks noChangeAspect="1" noChangeArrowheads="1"/>
          </p:cNvPicPr>
          <p:nvPr/>
        </p:nvPicPr>
        <p:blipFill>
          <a:blip r:embed="rId4" cstate="print"/>
          <a:srcRect l="32997" t="11852" r="25206"/>
          <a:stretch>
            <a:fillRect/>
          </a:stretch>
        </p:blipFill>
        <p:spPr bwMode="auto">
          <a:xfrm>
            <a:off x="6154738" y="2133600"/>
            <a:ext cx="2989262" cy="4679950"/>
          </a:xfrm>
          <a:prstGeom prst="rect">
            <a:avLst/>
          </a:prstGeom>
          <a:noFill/>
        </p:spPr>
      </p:pic>
      <p:sp>
        <p:nvSpPr>
          <p:cNvPr id="140288" name="Rectangle 0"/>
          <p:cNvSpPr>
            <a:spLocks noChangeArrowheads="1"/>
          </p:cNvSpPr>
          <p:nvPr/>
        </p:nvSpPr>
        <p:spPr bwMode="auto">
          <a:xfrm>
            <a:off x="2290763" y="836613"/>
            <a:ext cx="456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Intussusception</a:t>
            </a:r>
          </a:p>
          <a:p>
            <a:pPr algn="ctr"/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Typical Ultrasound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ir red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grayscl/>
          </a:blip>
          <a:srcRect l="8466" t="14285" r="5576"/>
          <a:stretch>
            <a:fillRect/>
          </a:stretch>
        </p:blipFill>
        <p:spPr bwMode="auto">
          <a:xfrm>
            <a:off x="250825" y="1341438"/>
            <a:ext cx="4014788" cy="5337175"/>
          </a:xfrm>
          <a:prstGeom prst="rect">
            <a:avLst/>
          </a:prstGeom>
          <a:noFill/>
        </p:spPr>
      </p:pic>
      <p:pic>
        <p:nvPicPr>
          <p:cNvPr id="44035" name="Picture 3" descr="air reduc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grayscl/>
          </a:blip>
          <a:srcRect l="12260" t="18391" b="10345"/>
          <a:stretch>
            <a:fillRect/>
          </a:stretch>
        </p:blipFill>
        <p:spPr bwMode="auto">
          <a:xfrm>
            <a:off x="4584700" y="1412875"/>
            <a:ext cx="4451350" cy="4821238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03350" y="260350"/>
            <a:ext cx="66024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>
                <a:solidFill>
                  <a:srgbClr val="FFFFFF"/>
                </a:solidFill>
                <a:latin typeface="Comic Sans MS" pitchFamily="66" charset="0"/>
              </a:rPr>
              <a:t>Intussusception - Air reduction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post reduct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1348" t="14894"/>
          <a:stretch>
            <a:fillRect/>
          </a:stretch>
        </p:blipFill>
        <p:spPr bwMode="auto">
          <a:xfrm>
            <a:off x="4770438" y="1341438"/>
            <a:ext cx="4106862" cy="5256212"/>
          </a:xfrm>
          <a:prstGeom prst="rect">
            <a:avLst/>
          </a:prstGeom>
          <a:noFill/>
        </p:spPr>
      </p:pic>
      <p:pic>
        <p:nvPicPr>
          <p:cNvPr id="45060" name="Picture 4" descr="failed ae 5yo"/>
          <p:cNvPicPr>
            <a:picLocks noChangeAspect="1" noChangeArrowheads="1"/>
          </p:cNvPicPr>
          <p:nvPr/>
        </p:nvPicPr>
        <p:blipFill>
          <a:blip r:embed="rId3" cstate="print">
            <a:lum bright="-6000" contrast="-12000"/>
            <a:grayscl/>
          </a:blip>
          <a:srcRect t="6502"/>
          <a:stretch>
            <a:fillRect/>
          </a:stretch>
        </p:blipFill>
        <p:spPr bwMode="auto">
          <a:xfrm>
            <a:off x="227013" y="1341438"/>
            <a:ext cx="4273550" cy="5327650"/>
          </a:xfrm>
          <a:prstGeom prst="rect">
            <a:avLst/>
          </a:prstGeo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403350" y="323850"/>
            <a:ext cx="66024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>
                <a:solidFill>
                  <a:srgbClr val="FFFFFF"/>
                </a:solidFill>
                <a:latin typeface="Comic Sans MS" pitchFamily="66" charset="0"/>
              </a:rPr>
              <a:t>Intussusception - Air reduction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Air enema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Fully resuscitated, under AB cover</a:t>
            </a:r>
          </a:p>
          <a:p>
            <a:r>
              <a:rPr lang="en-ZA" dirty="0" smtClean="0"/>
              <a:t>Sedation</a:t>
            </a:r>
          </a:p>
          <a:p>
            <a:r>
              <a:rPr lang="en-ZA" dirty="0" smtClean="0"/>
              <a:t>3 times 3 minutes low pressure 50-120mmHg</a:t>
            </a:r>
          </a:p>
          <a:p>
            <a:r>
              <a:rPr lang="en-ZA" dirty="0" smtClean="0"/>
              <a:t>Perforation (</a:t>
            </a:r>
            <a:r>
              <a:rPr lang="en-ZA" dirty="0" err="1" smtClean="0"/>
              <a:t>Jelco</a:t>
            </a:r>
            <a:r>
              <a:rPr lang="en-ZA" dirty="0" smtClean="0"/>
              <a:t>)</a:t>
            </a:r>
          </a:p>
          <a:p>
            <a:r>
              <a:rPr lang="en-ZA" dirty="0" smtClean="0"/>
              <a:t>Delayed air enema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Surgery</a:t>
            </a:r>
            <a:endParaRPr lang="en-ZA" dirty="0"/>
          </a:p>
        </p:txBody>
      </p:sp>
      <p:pic>
        <p:nvPicPr>
          <p:cNvPr id="5" name="Content Placeholder 4" descr="Untitled-Scanned-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331464" cy="2532888"/>
          </a:xfrm>
        </p:spPr>
      </p:pic>
      <p:pic>
        <p:nvPicPr>
          <p:cNvPr id="6" name="Content Placeholder 5" descr="Untitled-Scanned-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85926"/>
            <a:ext cx="2617084" cy="1989750"/>
          </a:xfrm>
        </p:spPr>
      </p:pic>
      <p:pic>
        <p:nvPicPr>
          <p:cNvPr id="7" name="Picture 6" descr="Untitled-Scanned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857628"/>
            <a:ext cx="2121602" cy="2392106"/>
          </a:xfrm>
          <a:prstGeom prst="rect">
            <a:avLst/>
          </a:prstGeom>
        </p:spPr>
      </p:pic>
      <p:pic>
        <p:nvPicPr>
          <p:cNvPr id="8" name="Picture 7" descr="Untitled-Scanned-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714752"/>
            <a:ext cx="2438400" cy="2749296"/>
          </a:xfrm>
          <a:prstGeom prst="rect">
            <a:avLst/>
          </a:prstGeom>
        </p:spPr>
      </p:pic>
      <p:pic>
        <p:nvPicPr>
          <p:cNvPr id="9" name="Picture 8" descr="Untitled-Scanned-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3786190"/>
            <a:ext cx="2438400" cy="2749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DSC012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012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4857752" y="58578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Distal perforation !!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Diagnosis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smtClean="0"/>
              <a:t>Clinical examination “olive”</a:t>
            </a:r>
          </a:p>
          <a:p>
            <a:r>
              <a:rPr lang="en-ZA" dirty="0" smtClean="0"/>
              <a:t>AXR</a:t>
            </a:r>
          </a:p>
          <a:p>
            <a:r>
              <a:rPr lang="en-ZA" dirty="0" smtClean="0"/>
              <a:t>Biochemistry</a:t>
            </a:r>
          </a:p>
          <a:p>
            <a:r>
              <a:rPr lang="en-ZA" dirty="0" smtClean="0"/>
              <a:t>US</a:t>
            </a:r>
          </a:p>
          <a:p>
            <a:r>
              <a:rPr lang="en-ZA" dirty="0" smtClean="0"/>
              <a:t>Contrast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Pre-op preparation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Dehydration</a:t>
            </a:r>
          </a:p>
          <a:p>
            <a:r>
              <a:rPr lang="en-ZA" dirty="0" smtClean="0"/>
              <a:t>Malnutrition</a:t>
            </a:r>
          </a:p>
          <a:p>
            <a:r>
              <a:rPr lang="en-ZA" dirty="0" err="1" smtClean="0"/>
              <a:t>Hyponatremia</a:t>
            </a:r>
            <a:endParaRPr lang="en-ZA" dirty="0" smtClean="0"/>
          </a:p>
          <a:p>
            <a:r>
              <a:rPr lang="en-ZA" dirty="0" err="1" smtClean="0"/>
              <a:t>Hypochloremia</a:t>
            </a:r>
            <a:endParaRPr lang="en-ZA" dirty="0" smtClean="0"/>
          </a:p>
          <a:p>
            <a:r>
              <a:rPr lang="en-ZA" dirty="0" err="1" smtClean="0"/>
              <a:t>Hypokalemia</a:t>
            </a:r>
            <a:endParaRPr lang="en-ZA" dirty="0" smtClean="0"/>
          </a:p>
          <a:p>
            <a:r>
              <a:rPr lang="en-ZA" dirty="0" smtClean="0"/>
              <a:t>NPO- NG tube if vomiting</a:t>
            </a:r>
          </a:p>
          <a:p>
            <a:r>
              <a:rPr lang="en-ZA" dirty="0" smtClean="0"/>
              <a:t>½  NS with 5%Dextrose</a:t>
            </a:r>
          </a:p>
          <a:p>
            <a:r>
              <a:rPr lang="en-ZA" dirty="0" smtClean="0"/>
              <a:t>1.5-2 X Maintenance volume</a:t>
            </a:r>
          </a:p>
          <a:p>
            <a:r>
              <a:rPr lang="en-ZA" dirty="0" smtClean="0"/>
              <a:t>Vitamin K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Easy to diagnose</a:t>
            </a:r>
          </a:p>
          <a:p>
            <a:r>
              <a:rPr lang="en-ZA" dirty="0" smtClean="0"/>
              <a:t>Management is well established</a:t>
            </a:r>
          </a:p>
          <a:p>
            <a:r>
              <a:rPr lang="en-ZA" dirty="0" smtClean="0"/>
              <a:t>Minimally invasive surgery increasing</a:t>
            </a:r>
          </a:p>
          <a:p>
            <a:r>
              <a:rPr lang="en-ZA" dirty="0" smtClean="0"/>
              <a:t>Outcome should be excellent</a:t>
            </a:r>
          </a:p>
          <a:p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PS AXR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2643" t="20399" r="15602" b="8560"/>
          <a:stretch>
            <a:fillRect/>
          </a:stretch>
        </p:blipFill>
        <p:spPr bwMode="auto">
          <a:xfrm>
            <a:off x="236538" y="835025"/>
            <a:ext cx="4264025" cy="5330825"/>
          </a:xfrm>
          <a:prstGeom prst="rect">
            <a:avLst/>
          </a:prstGeom>
          <a:noFill/>
        </p:spPr>
      </p:pic>
      <p:pic>
        <p:nvPicPr>
          <p:cNvPr id="36867" name="Picture 3" descr="HPS AXR 2"/>
          <p:cNvPicPr>
            <a:picLocks noChangeAspect="1" noChangeArrowheads="1"/>
          </p:cNvPicPr>
          <p:nvPr/>
        </p:nvPicPr>
        <p:blipFill>
          <a:blip r:embed="rId3" cstate="print"/>
          <a:srcRect l="11958" t="5920" r="13298" b="17119"/>
          <a:stretch>
            <a:fillRect/>
          </a:stretch>
        </p:blipFill>
        <p:spPr bwMode="auto">
          <a:xfrm>
            <a:off x="4737100" y="762000"/>
            <a:ext cx="4156075" cy="5403850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82850" y="6284913"/>
            <a:ext cx="532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solidFill>
                  <a:srgbClr val="FFFFFF"/>
                </a:solidFill>
                <a:latin typeface="Comic Sans MS" pitchFamily="66" charset="0"/>
              </a:rPr>
              <a:t>6 week baby, vomiting milk</a:t>
            </a:r>
            <a:endParaRPr lang="en-GB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PS AXR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2643" t="20399" r="15602" b="8560"/>
          <a:stretch>
            <a:fillRect/>
          </a:stretch>
        </p:blipFill>
        <p:spPr bwMode="auto">
          <a:xfrm>
            <a:off x="34925" y="1139825"/>
            <a:ext cx="3962400" cy="4953000"/>
          </a:xfrm>
          <a:prstGeom prst="rect">
            <a:avLst/>
          </a:prstGeom>
          <a:noFill/>
        </p:spPr>
      </p:pic>
      <p:pic>
        <p:nvPicPr>
          <p:cNvPr id="102403" name="Picture 3" descr="HPS AXR 2"/>
          <p:cNvPicPr>
            <a:picLocks noChangeAspect="1" noChangeArrowheads="1"/>
          </p:cNvPicPr>
          <p:nvPr/>
        </p:nvPicPr>
        <p:blipFill>
          <a:blip r:embed="rId3" cstate="print"/>
          <a:srcRect l="11958" t="5920" r="13298" b="17119"/>
          <a:stretch>
            <a:fillRect/>
          </a:stretch>
        </p:blipFill>
        <p:spPr bwMode="auto">
          <a:xfrm>
            <a:off x="5299075" y="1212850"/>
            <a:ext cx="3810000" cy="4953000"/>
          </a:xfrm>
          <a:prstGeom prst="rect">
            <a:avLst/>
          </a:prstGeom>
          <a:noFill/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908175" y="333375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3200">
                <a:solidFill>
                  <a:srgbClr val="FFFFFF"/>
                </a:solidFill>
                <a:latin typeface="Comic Sans MS" pitchFamily="66" charset="0"/>
              </a:rPr>
              <a:t>Hypertrophic Pyloric Stenosis</a:t>
            </a:r>
            <a:endParaRPr lang="en-GB" sz="32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635375" y="3284538"/>
            <a:ext cx="25923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solidFill>
                  <a:srgbClr val="FFFFFF"/>
                </a:solidFill>
                <a:latin typeface="Comic Sans MS" pitchFamily="66" charset="0"/>
              </a:rPr>
              <a:t>Massive stomach below 2</a:t>
            </a:r>
            <a:r>
              <a:rPr lang="en-ZA" baseline="30000">
                <a:solidFill>
                  <a:srgbClr val="FFFFFF"/>
                </a:solidFill>
                <a:latin typeface="Comic Sans MS" pitchFamily="66" charset="0"/>
              </a:rPr>
              <a:t>nd</a:t>
            </a:r>
            <a:r>
              <a:rPr lang="en-ZA">
                <a:solidFill>
                  <a:srgbClr val="FFFFFF"/>
                </a:solidFill>
                <a:latin typeface="Comic Sans MS" pitchFamily="66" charset="0"/>
              </a:rPr>
              <a:t> lumbar vertebra</a:t>
            </a:r>
          </a:p>
          <a:p>
            <a:pPr>
              <a:spcBef>
                <a:spcPct val="50000"/>
              </a:spcBef>
            </a:pPr>
            <a:r>
              <a:rPr lang="en-ZA">
                <a:solidFill>
                  <a:srgbClr val="FFFFFF"/>
                </a:solidFill>
                <a:latin typeface="Comic Sans MS" pitchFamily="66" charset="0"/>
              </a:rPr>
              <a:t>Frothy gastric contents</a:t>
            </a:r>
          </a:p>
          <a:p>
            <a:pPr>
              <a:spcBef>
                <a:spcPct val="50000"/>
              </a:spcBef>
            </a:pPr>
            <a:r>
              <a:rPr lang="en-ZA">
                <a:solidFill>
                  <a:srgbClr val="FFFFFF"/>
                </a:solidFill>
                <a:latin typeface="Comic Sans MS" pitchFamily="66" charset="0"/>
              </a:rPr>
              <a:t>Minimal other bowel gas</a:t>
            </a:r>
            <a:endParaRPr lang="en-GB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6156325" y="2709863"/>
            <a:ext cx="129540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H="1" flipV="1">
            <a:off x="3132138" y="2636838"/>
            <a:ext cx="64770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V="1">
            <a:off x="5867400" y="3357563"/>
            <a:ext cx="1873250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H="1" flipV="1">
            <a:off x="2700338" y="2852738"/>
            <a:ext cx="863600" cy="1871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5795963" y="4797425"/>
            <a:ext cx="1512887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H="1" flipV="1">
            <a:off x="2124075" y="4941888"/>
            <a:ext cx="151130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HPS US 2"/>
          <p:cNvPicPr>
            <a:picLocks noChangeAspect="1" noChangeArrowheads="1"/>
          </p:cNvPicPr>
          <p:nvPr/>
        </p:nvPicPr>
        <p:blipFill>
          <a:blip r:embed="rId2" cstate="print"/>
          <a:srcRect l="7231" t="9743" b="5008"/>
          <a:stretch>
            <a:fillRect/>
          </a:stretch>
        </p:blipFill>
        <p:spPr bwMode="auto">
          <a:xfrm>
            <a:off x="900113" y="838200"/>
            <a:ext cx="7962900" cy="5486400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092950" y="765175"/>
            <a:ext cx="2051050" cy="43195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PS US 2"/>
          <p:cNvPicPr>
            <a:picLocks noChangeAspect="1" noChangeArrowheads="1"/>
          </p:cNvPicPr>
          <p:nvPr/>
        </p:nvPicPr>
        <p:blipFill>
          <a:blip r:embed="rId2" cstate="print"/>
          <a:srcRect l="6509" t="9743" b="5008"/>
          <a:stretch>
            <a:fillRect/>
          </a:stretch>
        </p:blipFill>
        <p:spPr bwMode="auto">
          <a:xfrm>
            <a:off x="-36513" y="1255713"/>
            <a:ext cx="8024813" cy="5486400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908175" y="333375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3200">
                <a:solidFill>
                  <a:srgbClr val="FFFFFF"/>
                </a:solidFill>
                <a:latin typeface="Comic Sans MS" pitchFamily="66" charset="0"/>
              </a:rPr>
              <a:t>Hypertrophic Pyloric Stenosis</a:t>
            </a:r>
            <a:endParaRPr lang="en-GB" sz="32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156325" y="1196975"/>
            <a:ext cx="2051050" cy="43195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930775" y="441166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solidFill>
                  <a:srgbClr val="FFFFFF"/>
                </a:solidFill>
                <a:latin typeface="Comic Sans MS" pitchFamily="66" charset="0"/>
              </a:rPr>
              <a:t>Thickened Pyloric Muscle</a:t>
            </a:r>
            <a:endParaRPr lang="en-GB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372225" y="2781300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solidFill>
                  <a:srgbClr val="FFFFFF"/>
                </a:solidFill>
                <a:latin typeface="Comic Sans MS" pitchFamily="66" charset="0"/>
              </a:rPr>
              <a:t>Gastric outlet</a:t>
            </a:r>
            <a:endParaRPr lang="en-GB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003800" y="3068638"/>
            <a:ext cx="1368425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 flipV="1">
            <a:off x="3708400" y="4221163"/>
            <a:ext cx="1150938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HPS Surgery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Ramstedt</a:t>
            </a:r>
            <a:endParaRPr lang="en-ZA" dirty="0"/>
          </a:p>
        </p:txBody>
      </p:sp>
      <p:pic>
        <p:nvPicPr>
          <p:cNvPr id="7" name="Content Placeholder 6" descr="ramsted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1866900" cy="27146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3306" y="1285860"/>
            <a:ext cx="4041775" cy="496886"/>
          </a:xfrm>
        </p:spPr>
        <p:txBody>
          <a:bodyPr/>
          <a:lstStyle/>
          <a:p>
            <a:r>
              <a:rPr lang="en-ZA" dirty="0" err="1" smtClean="0"/>
              <a:t>Pyloromyotomy</a:t>
            </a:r>
            <a:r>
              <a:rPr lang="en-ZA" dirty="0" smtClean="0"/>
              <a:t>  Incision</a:t>
            </a:r>
            <a:endParaRPr lang="en-ZA" dirty="0"/>
          </a:p>
        </p:txBody>
      </p:sp>
      <p:pic>
        <p:nvPicPr>
          <p:cNvPr id="8" name="Picture 7" descr="Untitled-Scanned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071678"/>
            <a:ext cx="1818737" cy="1785950"/>
          </a:xfrm>
          <a:prstGeom prst="rect">
            <a:avLst/>
          </a:prstGeom>
        </p:spPr>
      </p:pic>
      <p:pic>
        <p:nvPicPr>
          <p:cNvPr id="9" name="Picture 8" descr="Untitled-Scanned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714488"/>
            <a:ext cx="2357454" cy="2137573"/>
          </a:xfrm>
          <a:prstGeom prst="rect">
            <a:avLst/>
          </a:prstGeom>
        </p:spPr>
      </p:pic>
      <p:pic>
        <p:nvPicPr>
          <p:cNvPr id="10" name="Picture 9" descr="Untitled-Scanned-03.jpg"/>
          <p:cNvPicPr>
            <a:picLocks noChangeAspect="1"/>
          </p:cNvPicPr>
          <p:nvPr/>
        </p:nvPicPr>
        <p:blipFill>
          <a:blip r:embed="rId5" cstate="print"/>
          <a:srcRect r="5917" b="11498"/>
          <a:stretch>
            <a:fillRect/>
          </a:stretch>
        </p:blipFill>
        <p:spPr>
          <a:xfrm>
            <a:off x="2928926" y="3714752"/>
            <a:ext cx="2428892" cy="2071702"/>
          </a:xfrm>
          <a:prstGeom prst="rect">
            <a:avLst/>
          </a:prstGeom>
        </p:spPr>
      </p:pic>
      <p:pic>
        <p:nvPicPr>
          <p:cNvPr id="11" name="Picture 10" descr="Untitled-Scanned-04.jpg"/>
          <p:cNvPicPr>
            <a:picLocks noChangeAspect="1"/>
          </p:cNvPicPr>
          <p:nvPr/>
        </p:nvPicPr>
        <p:blipFill>
          <a:blip r:embed="rId6" cstate="print"/>
          <a:srcRect l="13836" t="6104" r="14219" b="14550"/>
          <a:stretch>
            <a:fillRect/>
          </a:stretch>
        </p:blipFill>
        <p:spPr>
          <a:xfrm>
            <a:off x="5715008" y="3929066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3" name="Pyloromyotomy 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285860"/>
            <a:ext cx="581029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305</Words>
  <Application>Microsoft Office PowerPoint</Application>
  <PresentationFormat>On-screen Show (4:3)</PresentationFormat>
  <Paragraphs>122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Vomiting</vt:lpstr>
      <vt:lpstr>HPS</vt:lpstr>
      <vt:lpstr>Diagnosis</vt:lpstr>
      <vt:lpstr>Slide 4</vt:lpstr>
      <vt:lpstr>Slide 5</vt:lpstr>
      <vt:lpstr>Slide 6</vt:lpstr>
      <vt:lpstr>Slide 7</vt:lpstr>
      <vt:lpstr>HPS Surgery</vt:lpstr>
      <vt:lpstr>Slide 9</vt:lpstr>
      <vt:lpstr>Malrotation Normal Rotation</vt:lpstr>
      <vt:lpstr>Slide 11</vt:lpstr>
      <vt:lpstr>Clinical presentation</vt:lpstr>
      <vt:lpstr>Slide 13</vt:lpstr>
      <vt:lpstr>Radiology</vt:lpstr>
      <vt:lpstr>Slide 15</vt:lpstr>
      <vt:lpstr>Slide 16</vt:lpstr>
      <vt:lpstr>Treatment</vt:lpstr>
      <vt:lpstr>Surgery</vt:lpstr>
      <vt:lpstr>Intussusception</vt:lpstr>
      <vt:lpstr>Investigations</vt:lpstr>
      <vt:lpstr>Slide 21</vt:lpstr>
      <vt:lpstr>Slide 22</vt:lpstr>
      <vt:lpstr>Slide 23</vt:lpstr>
      <vt:lpstr>Slide 24</vt:lpstr>
      <vt:lpstr>Slide 25</vt:lpstr>
      <vt:lpstr>Air enema</vt:lpstr>
      <vt:lpstr>Surgery</vt:lpstr>
      <vt:lpstr>Slide 28</vt:lpstr>
      <vt:lpstr>Slide 29</vt:lpstr>
      <vt:lpstr>Conclusion</vt:lpstr>
    </vt:vector>
  </TitlesOfParts>
  <Company>University of Cape Town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Vomiting</dc:title>
  <dc:creator>Owner</dc:creator>
  <cp:lastModifiedBy>Owner</cp:lastModifiedBy>
  <cp:revision>52</cp:revision>
  <dcterms:created xsi:type="dcterms:W3CDTF">2010-02-05T10:50:01Z</dcterms:created>
  <dcterms:modified xsi:type="dcterms:W3CDTF">2010-02-08T18:06:58Z</dcterms:modified>
</cp:coreProperties>
</file>