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7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1" r:id="rId3"/>
    <p:sldId id="372" r:id="rId4"/>
    <p:sldId id="257" r:id="rId5"/>
    <p:sldId id="258" r:id="rId6"/>
    <p:sldId id="300" r:id="rId7"/>
    <p:sldId id="342" r:id="rId8"/>
    <p:sldId id="373" r:id="rId9"/>
    <p:sldId id="345" r:id="rId10"/>
    <p:sldId id="375" r:id="rId11"/>
    <p:sldId id="260" r:id="rId12"/>
    <p:sldId id="346" r:id="rId13"/>
    <p:sldId id="374" r:id="rId14"/>
    <p:sldId id="349" r:id="rId15"/>
    <p:sldId id="350" r:id="rId16"/>
    <p:sldId id="351" r:id="rId17"/>
    <p:sldId id="353" r:id="rId18"/>
    <p:sldId id="356" r:id="rId19"/>
    <p:sldId id="357" r:id="rId20"/>
    <p:sldId id="358" r:id="rId21"/>
    <p:sldId id="360" r:id="rId22"/>
    <p:sldId id="333" r:id="rId23"/>
    <p:sldId id="334" r:id="rId24"/>
    <p:sldId id="362" r:id="rId25"/>
    <p:sldId id="280" r:id="rId26"/>
    <p:sldId id="363" r:id="rId27"/>
    <p:sldId id="364" r:id="rId28"/>
    <p:sldId id="365" r:id="rId29"/>
    <p:sldId id="281" r:id="rId30"/>
    <p:sldId id="366" r:id="rId31"/>
    <p:sldId id="369" r:id="rId32"/>
    <p:sldId id="347" r:id="rId33"/>
    <p:sldId id="306" r:id="rId34"/>
    <p:sldId id="315" r:id="rId35"/>
    <p:sldId id="316" r:id="rId36"/>
    <p:sldId id="318" r:id="rId37"/>
    <p:sldId id="319" r:id="rId38"/>
    <p:sldId id="320" r:id="rId39"/>
    <p:sldId id="312" r:id="rId40"/>
    <p:sldId id="313" r:id="rId41"/>
    <p:sldId id="371" r:id="rId42"/>
    <p:sldId id="298" r:id="rId43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008000"/>
    <a:srgbClr val="000066"/>
    <a:srgbClr val="66FFFF"/>
    <a:srgbClr val="CCFFFF"/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70072" autoAdjust="0"/>
  </p:normalViewPr>
  <p:slideViewPr>
    <p:cSldViewPr>
      <p:cViewPr>
        <p:scale>
          <a:sx n="50" d="100"/>
          <a:sy n="50" d="100"/>
        </p:scale>
        <p:origin x="-1182" y="-18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" charset="0"/>
              </a:defRPr>
            </a:lvl1pPr>
          </a:lstStyle>
          <a:p>
            <a:fld id="{486A15E6-1BF9-49E1-B307-84144F9D80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D9483-3F48-47E7-9432-5AE3AD600D96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6CB33-8720-4E29-9999-6B27EA78CC3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A039C-EDCF-4700-82C2-1EE6FD171B30}" type="slidenum">
              <a:rPr lang="en-US"/>
              <a:pPr/>
              <a:t>32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72EA8-A7D4-4AEC-8CBB-485D802D46BB}" type="slidenum">
              <a:rPr lang="en-US"/>
              <a:pPr/>
              <a:t>33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Orient participants to this graph: the vertical axis shows the percentage of HIV-TB patients with </a:t>
            </a:r>
            <a:r>
              <a:rPr lang="en-US" dirty="0" err="1"/>
              <a:t>extrapulmonary</a:t>
            </a:r>
            <a:r>
              <a:rPr lang="en-US" dirty="0"/>
              <a:t> manifestations of TB; the horizontal axis shows CD4 cell count ranges, from high to low.</a:t>
            </a:r>
          </a:p>
          <a:p>
            <a:pPr>
              <a:buFontTx/>
              <a:buChar char="•"/>
            </a:pPr>
            <a:r>
              <a:rPr lang="en-US" dirty="0"/>
              <a:t>With progressive immunodeficiency, </a:t>
            </a:r>
            <a:r>
              <a:rPr lang="en-US" dirty="0" err="1"/>
              <a:t>extrapulmonary</a:t>
            </a:r>
            <a:r>
              <a:rPr lang="en-US" dirty="0"/>
              <a:t> manifestations of TB become increasingly common, such that among patients with CD4 cell counts &lt; 100, most patients (75%) have </a:t>
            </a:r>
            <a:r>
              <a:rPr lang="en-US" dirty="0" err="1"/>
              <a:t>extrapulmonary</a:t>
            </a:r>
            <a:r>
              <a:rPr lang="en-US" dirty="0"/>
              <a:t> TB</a:t>
            </a:r>
          </a:p>
          <a:p>
            <a:pPr>
              <a:buFontTx/>
              <a:buChar char="•"/>
            </a:pPr>
            <a:r>
              <a:rPr lang="en-US" dirty="0"/>
              <a:t>So, TB becomes a systemic disease, rather than primarily a pulmonary disease, with progressive immunodeficiency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2C80-F7CB-46A0-BA1F-30C0AD430492}" type="slidenum">
              <a:rPr lang="en-US"/>
              <a:pPr/>
              <a:t>34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F674D-A3E4-440C-B4A1-EFEF37370656}" type="slidenum">
              <a:rPr lang="en-US"/>
              <a:pPr/>
              <a:t>35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3210E-6458-46FD-9629-672F5341C263}" type="slidenum">
              <a:rPr lang="en-US"/>
              <a:pPr/>
              <a:t>36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Before concluding that an event is an immune reconstitution event, it is important to consider other possible explanations – failure of TB treatment or the occurrence of another process (a new opportunistic infection, a tumor, etc.)</a:t>
            </a:r>
          </a:p>
          <a:p>
            <a:pPr>
              <a:buFontTx/>
              <a:buChar char="•"/>
            </a:pPr>
            <a:r>
              <a:rPr lang="en-US" dirty="0"/>
              <a:t>There are many uncertainties about the optimal management of immune reconstitution events</a:t>
            </a:r>
          </a:p>
          <a:p>
            <a:pPr>
              <a:buFontTx/>
              <a:buChar char="•"/>
            </a:pPr>
            <a:r>
              <a:rPr lang="en-US" dirty="0"/>
              <a:t>Relatively mild events may be managed with reassurance and encouragement – the event is a sign that the HIV treatment is working</a:t>
            </a:r>
          </a:p>
          <a:p>
            <a:pPr>
              <a:buFontTx/>
              <a:buChar char="•"/>
            </a:pPr>
            <a:r>
              <a:rPr lang="en-US" dirty="0"/>
              <a:t>Fevers and pain may respond to non-steroidal </a:t>
            </a:r>
            <a:r>
              <a:rPr lang="en-US" dirty="0" err="1"/>
              <a:t>antiinflammatory</a:t>
            </a:r>
            <a:r>
              <a:rPr lang="en-US" dirty="0"/>
              <a:t> drugs, like Aspirin</a:t>
            </a:r>
          </a:p>
          <a:p>
            <a:pPr>
              <a:buFontTx/>
              <a:buChar char="•"/>
            </a:pPr>
            <a:r>
              <a:rPr lang="en-US" dirty="0"/>
              <a:t>Severe manifestations – enlarging lymph nodes that compromise ability to move the neck, swallow or breath, an enlarging </a:t>
            </a:r>
            <a:r>
              <a:rPr lang="en-US" dirty="0" err="1"/>
              <a:t>tuberculoma</a:t>
            </a:r>
            <a:r>
              <a:rPr lang="en-US" dirty="0"/>
              <a:t> in the central nervous system, worsening </a:t>
            </a:r>
            <a:r>
              <a:rPr lang="en-US" dirty="0" err="1"/>
              <a:t>meningitis,respiratory</a:t>
            </a:r>
            <a:r>
              <a:rPr lang="en-US" dirty="0"/>
              <a:t> failure – should be treated with corticosteroids.  In addition, it may be necessary to stop antiretroviral therapy for a time.</a:t>
            </a:r>
          </a:p>
          <a:p>
            <a:pPr>
              <a:buFontTx/>
              <a:buChar char="•"/>
            </a:pPr>
            <a:r>
              <a:rPr lang="en-US" dirty="0"/>
              <a:t>The duration of steroid therapy has not been studied, but most </a:t>
            </a:r>
            <a:r>
              <a:rPr lang="en-US" dirty="0" smtClean="0"/>
              <a:t>experts </a:t>
            </a:r>
            <a:r>
              <a:rPr lang="en-US" dirty="0"/>
              <a:t>would try to taper the steroids after several weeks, if there has been a good response.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5D6C-F168-4CE3-A42E-BEAC4E6EF2B7}" type="slidenum">
              <a:rPr lang="en-US"/>
              <a:pPr/>
              <a:t>37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19"/>
            <a:ext cx="54864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Because of the degree of immunodeficiency and the use of multiple medications, it isn’t surprising that adverse events are common among patients being treated for HIV-related TB.</a:t>
            </a:r>
          </a:p>
          <a:p>
            <a:r>
              <a:rPr lang="en-US"/>
              <a:t>In this cohort study from London, 34% of patients stopped TB or HIV therapy, at least temporarily</a:t>
            </a:r>
          </a:p>
          <a:p>
            <a:r>
              <a:rPr lang="en-US"/>
              <a:t>The most common adverse events were peripheral neuropathy, skin rash, and hepatitis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DE9E4-DEF3-4B68-A8E2-9AF9EBA8C59B}" type="slidenum">
              <a:rPr lang="en-US"/>
              <a:pPr/>
              <a:t>38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0F651-8CF4-462C-A9A8-5C6FD4BEBDF7}" type="slidenum">
              <a:rPr lang="en-US"/>
              <a:pPr/>
              <a:t>39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This slide shows the effect of HIV infection on the death rate of TB during treatment (6 months)</a:t>
            </a:r>
          </a:p>
          <a:p>
            <a:pPr>
              <a:buFontTx/>
              <a:buChar char="•"/>
            </a:pPr>
            <a:r>
              <a:rPr lang="en-US"/>
              <a:t>Orient participants to the graph</a:t>
            </a:r>
          </a:p>
          <a:p>
            <a:pPr>
              <a:buFontTx/>
              <a:buChar char="•"/>
            </a:pPr>
            <a:r>
              <a:rPr lang="en-US"/>
              <a:t>The vertical axis shows the percent of patients who died during the first 6 months of TB diagnosis; the horizontal axis divides patients by HIV status</a:t>
            </a:r>
          </a:p>
          <a:p>
            <a:pPr>
              <a:buFontTx/>
              <a:buChar char="•"/>
            </a:pPr>
            <a:r>
              <a:rPr lang="en-US"/>
              <a:t>Patients with HIV-TB had a much higher death rate – 14% vs. 0.5%</a:t>
            </a:r>
          </a:p>
          <a:p>
            <a:pPr>
              <a:buFontTx/>
              <a:buChar char="•"/>
            </a:pPr>
            <a:r>
              <a:rPr lang="en-US"/>
              <a:t>The high death rate suggests that treatment of HIV, in addition to treatment of TB, could improve outcomes of patients with HIV-TB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067F7-3FD8-4DDD-99F2-584622E07A44}" type="slidenum">
              <a:rPr lang="en-US"/>
              <a:pPr/>
              <a:t>40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This slide shows that the clinical pattern of TB disease is associated with survival among people with HIV-related TB.</a:t>
            </a:r>
          </a:p>
          <a:p>
            <a:pPr>
              <a:buFontTx/>
              <a:buChar char="•"/>
            </a:pPr>
            <a:r>
              <a:rPr lang="en-US" dirty="0"/>
              <a:t>Orient participants to this graph</a:t>
            </a:r>
          </a:p>
          <a:p>
            <a:pPr>
              <a:buFontTx/>
              <a:buChar char="•"/>
            </a:pPr>
            <a:r>
              <a:rPr lang="en-US" dirty="0"/>
              <a:t>The vertical axis shows survival after the diagnosis of HIV-related TB</a:t>
            </a:r>
          </a:p>
          <a:p>
            <a:pPr>
              <a:buFontTx/>
              <a:buChar char="•"/>
            </a:pPr>
            <a:r>
              <a:rPr lang="en-US" dirty="0"/>
              <a:t>The horizontal axis shows time since that diagnosis, in days</a:t>
            </a:r>
          </a:p>
          <a:p>
            <a:pPr>
              <a:buFontTx/>
              <a:buChar char="•"/>
            </a:pPr>
            <a:r>
              <a:rPr lang="en-US" dirty="0"/>
              <a:t>Patients with pulmonary-only TB had the best survival, patients with pulmonary + </a:t>
            </a:r>
            <a:r>
              <a:rPr lang="en-US" dirty="0" err="1"/>
              <a:t>extrapulmonary</a:t>
            </a:r>
            <a:r>
              <a:rPr lang="en-US" dirty="0"/>
              <a:t> TB had the worst survival</a:t>
            </a:r>
          </a:p>
          <a:p>
            <a:pPr>
              <a:buFontTx/>
              <a:buChar char="•"/>
            </a:pPr>
            <a:r>
              <a:rPr lang="en-US" dirty="0"/>
              <a:t>This relationship is probably due to the effect of CD4 count and presence of </a:t>
            </a:r>
            <a:r>
              <a:rPr lang="en-US" dirty="0" err="1"/>
              <a:t>extrapulmonary</a:t>
            </a:r>
            <a:r>
              <a:rPr lang="en-US" dirty="0"/>
              <a:t> TB – the lower the CD4 cell count, the more the chance of </a:t>
            </a:r>
            <a:r>
              <a:rPr lang="en-US" dirty="0" err="1"/>
              <a:t>extrapulmonary</a:t>
            </a:r>
            <a:r>
              <a:rPr lang="en-US" dirty="0"/>
              <a:t> involvement.</a:t>
            </a:r>
          </a:p>
          <a:p>
            <a:pPr>
              <a:buFontTx/>
              <a:buChar char="•"/>
            </a:pPr>
            <a:r>
              <a:rPr lang="en-US" dirty="0"/>
              <a:t>The results of this study suggest that presence of </a:t>
            </a:r>
            <a:r>
              <a:rPr lang="en-US" dirty="0" err="1"/>
              <a:t>extrapulmonary</a:t>
            </a:r>
            <a:r>
              <a:rPr lang="en-US" dirty="0"/>
              <a:t> TB can be one way of targeting patients to receive potent antiretroviral therapy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42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84C9D-E74D-424E-A326-EB65F5592CCD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240D4-EBF7-4249-B148-210629C28064}" type="slidenum">
              <a:rPr lang="en-US"/>
              <a:pPr/>
              <a:t>6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685800"/>
            <a:ext cx="5141912" cy="3429000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19"/>
            <a:ext cx="5029200" cy="4114243"/>
          </a:xfrm>
        </p:spPr>
        <p:txBody>
          <a:bodyPr/>
          <a:lstStyle/>
          <a:p>
            <a:r>
              <a:rPr lang="en-US"/>
              <a:t>This map depicts the overlap of TB infection and HIV infection. In sub-Saharan Africa, it is estimated that more than 1% of the population has both infections. In South Africa, approximately 8 or 9% of the population has both infections. This overlap has a devastating impact on TB morbidity, mortality and control.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71446-9719-4FC2-8FE4-C8D23B20C65D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6CB33-8720-4E29-9999-6B27EA78CC32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114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48253" y="680477"/>
            <a:ext cx="51435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2707" y="680477"/>
            <a:ext cx="3086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81273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49489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28700" y="4343400"/>
            <a:ext cx="874395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2834640"/>
            <a:ext cx="874395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87202" y="5047394"/>
            <a:ext cx="8229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87202" y="4796819"/>
            <a:ext cx="8229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87202" y="4637685"/>
            <a:ext cx="8229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87202" y="4542559"/>
            <a:ext cx="8229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22885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40"/>
            <a:ext cx="660082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04800"/>
            <a:ext cx="9429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0"/>
            <a:ext cx="9515475" cy="4648200"/>
          </a:xfr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6700" y="6553200"/>
            <a:ext cx="2400300" cy="304800"/>
          </a:xfrm>
        </p:spPr>
        <p:txBody>
          <a:bodyPr/>
          <a:lstStyle>
            <a:lvl1pPr>
              <a:defRPr/>
            </a:lvl1pPr>
          </a:lstStyle>
          <a:p>
            <a:fld id="{B5E103C5-7C3D-48D3-82BC-24A5C3984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432571" y="1073888"/>
            <a:ext cx="4862403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20712" y="0"/>
            <a:ext cx="6203853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5277069" y="1409305"/>
            <a:ext cx="4114800" cy="13373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86550" y="0"/>
            <a:ext cx="30861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686550" y="4267200"/>
            <a:ext cx="360045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686550" y="0"/>
            <a:ext cx="154305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691909" y="4246564"/>
            <a:ext cx="235207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686550" y="4267200"/>
            <a:ext cx="1800225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686550" y="1371600"/>
            <a:ext cx="360045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686550" y="1752600"/>
            <a:ext cx="360045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114425" y="4267200"/>
            <a:ext cx="5572125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00075" y="4267200"/>
            <a:ext cx="600075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12677" y="2438400"/>
            <a:ext cx="634365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12677" y="2133600"/>
            <a:ext cx="634365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143500" y="4267200"/>
            <a:ext cx="154305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265" y="1351672"/>
            <a:ext cx="643280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555" y="402265"/>
            <a:ext cx="956691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65" y="512064"/>
            <a:ext cx="917600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17980" y="680477"/>
            <a:ext cx="3086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62498" y="680477"/>
            <a:ext cx="3086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04506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36290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038" y="680477"/>
            <a:ext cx="4114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064"/>
            <a:ext cx="92583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387" y="17705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262" y="17705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9975465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27" y="512064"/>
            <a:ext cx="874395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09750"/>
            <a:ext cx="4545212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25654" y="1809750"/>
            <a:ext cx="4546997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4350" y="2459037"/>
            <a:ext cx="4545212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59037"/>
            <a:ext cx="454699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64" y="680477"/>
            <a:ext cx="51435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218" y="680477"/>
            <a:ext cx="3086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784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68491" y="680477"/>
            <a:ext cx="3086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13009" y="680477"/>
            <a:ext cx="3086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55017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86801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13549" y="680477"/>
            <a:ext cx="4114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2064"/>
            <a:ext cx="874395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73050"/>
            <a:ext cx="92583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71525" y="1435100"/>
            <a:ext cx="2828925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57625" y="1435100"/>
            <a:ext cx="6172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4036" y="0"/>
            <a:ext cx="98755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08594" y="1885028"/>
            <a:ext cx="98804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9587202" y="1211171"/>
            <a:ext cx="132763" cy="144524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28700" y="441252"/>
            <a:ext cx="771525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4036" y="1893781"/>
            <a:ext cx="98755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28700" y="1150144"/>
            <a:ext cx="771525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9758652" y="1363571"/>
            <a:ext cx="132763" cy="144524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368397" y="1466734"/>
            <a:ext cx="132763" cy="144524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6625" y="55499"/>
            <a:ext cx="2400300" cy="365125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5499"/>
            <a:ext cx="6257925" cy="3651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55499"/>
            <a:ext cx="51435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114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87202" y="5047394"/>
            <a:ext cx="8229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87202" y="4796819"/>
            <a:ext cx="8229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87202" y="4637685"/>
            <a:ext cx="8229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87202" y="4542559"/>
            <a:ext cx="8229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8253" y="680477"/>
            <a:ext cx="51435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2707" y="680477"/>
            <a:ext cx="30861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1273" y="680477"/>
            <a:ext cx="1028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49489" y="680477"/>
            <a:ext cx="1028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28700" y="512064"/>
            <a:ext cx="874395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28700" y="1783560"/>
            <a:ext cx="874395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86625" y="6416676"/>
            <a:ext cx="24003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2/8/2010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28700" y="6416676"/>
            <a:ext cx="62579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686925" y="6416676"/>
            <a:ext cx="51435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762000"/>
            <a:ext cx="9515475" cy="1806575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ABDOMINAL TUBERCULOSIS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5943600"/>
            <a:ext cx="9639300" cy="11430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 dirty="0" smtClean="0"/>
              <a:t>D. </a:t>
            </a:r>
            <a:r>
              <a:rPr lang="en-US" sz="2400" dirty="0" err="1" smtClean="0"/>
              <a:t>Sidler</a:t>
            </a:r>
            <a:r>
              <a:rPr lang="en-US" sz="2400" dirty="0" smtClean="0"/>
              <a:t>, </a:t>
            </a:r>
            <a:r>
              <a:rPr lang="en-US" sz="2400" dirty="0" err="1" smtClean="0"/>
              <a:t>Paediatric</a:t>
            </a:r>
            <a:r>
              <a:rPr lang="en-US" sz="2400" dirty="0" smtClean="0"/>
              <a:t> Surgery, </a:t>
            </a:r>
            <a:r>
              <a:rPr lang="en-US" sz="2400" dirty="0" err="1" smtClean="0"/>
              <a:t>Tygerberg</a:t>
            </a:r>
            <a:r>
              <a:rPr lang="en-US" sz="2400" dirty="0" smtClean="0"/>
              <a:t> Children’s Hospital, SUN</a:t>
            </a:r>
            <a:endParaRPr lang="en-US" sz="2400" dirty="0"/>
          </a:p>
        </p:txBody>
      </p:sp>
      <p:pic>
        <p:nvPicPr>
          <p:cNvPr id="5" name="Picture 4" descr="table moun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676400"/>
            <a:ext cx="8534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762001"/>
            <a:ext cx="8572500" cy="461963"/>
          </a:xfrm>
        </p:spPr>
        <p:txBody>
          <a:bodyPr/>
          <a:lstStyle/>
          <a:p>
            <a:r>
              <a:rPr lang="en-US" sz="3200"/>
              <a:t>Differential Diagnosis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225" y="1905000"/>
            <a:ext cx="8058150" cy="4038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Char char="•"/>
            </a:pPr>
            <a:r>
              <a:rPr lang="en-US" dirty="0" smtClean="0"/>
              <a:t>Malignancy</a:t>
            </a:r>
          </a:p>
          <a:p>
            <a:pPr marL="938784" lvl="1" indent="-609600">
              <a:buFontTx/>
              <a:buChar char="•"/>
            </a:pPr>
            <a:r>
              <a:rPr lang="en-US" dirty="0" smtClean="0"/>
              <a:t>Hodgkin’s lymphoma</a:t>
            </a:r>
          </a:p>
          <a:p>
            <a:pPr marL="938784" lvl="1" indent="-609600">
              <a:buFontTx/>
              <a:buChar char="•"/>
            </a:pPr>
            <a:r>
              <a:rPr lang="en-US" dirty="0" smtClean="0"/>
              <a:t>Acute lymphocytic leukemia</a:t>
            </a:r>
          </a:p>
          <a:p>
            <a:pPr marL="609600" indent="-609600">
              <a:buFontTx/>
              <a:buChar char="•"/>
            </a:pPr>
            <a:endParaRPr lang="en-US" dirty="0" smtClean="0"/>
          </a:p>
          <a:p>
            <a:pPr marL="609600" indent="-609600">
              <a:buFontTx/>
              <a:buChar char="•"/>
            </a:pPr>
            <a:r>
              <a:rPr lang="en-US" dirty="0" smtClean="0"/>
              <a:t>Infection</a:t>
            </a:r>
          </a:p>
          <a:p>
            <a:pPr marL="938784" lvl="1" indent="-609600">
              <a:buFontTx/>
              <a:buChar char="•"/>
            </a:pPr>
            <a:r>
              <a:rPr lang="en-US" dirty="0" err="1" smtClean="0"/>
              <a:t>Pyogenic</a:t>
            </a:r>
            <a:r>
              <a:rPr lang="en-US" dirty="0" smtClean="0"/>
              <a:t> lymphadenitis</a:t>
            </a:r>
          </a:p>
          <a:p>
            <a:pPr marL="938784" lvl="1" indent="-609600">
              <a:buFontTx/>
              <a:buChar char="•"/>
            </a:pPr>
            <a:r>
              <a:rPr lang="en-US" dirty="0" smtClean="0"/>
              <a:t>Fungal </a:t>
            </a:r>
            <a:r>
              <a:rPr lang="en-US" dirty="0"/>
              <a:t>infection of lymph </a:t>
            </a:r>
            <a:r>
              <a:rPr lang="en-US" dirty="0" smtClean="0"/>
              <a:t>nodes</a:t>
            </a:r>
          </a:p>
          <a:p>
            <a:pPr marL="938784" lvl="1" indent="-609600">
              <a:buFontTx/>
              <a:buChar char="•"/>
            </a:pPr>
            <a:r>
              <a:rPr lang="en-US" dirty="0" smtClean="0"/>
              <a:t>Infection </a:t>
            </a:r>
            <a:r>
              <a:rPr lang="en-US" dirty="0"/>
              <a:t>with atypical </a:t>
            </a:r>
            <a:r>
              <a:rPr lang="en-US" dirty="0" err="1" smtClean="0"/>
              <a:t>mycobacteria</a:t>
            </a:r>
            <a:endParaRPr lang="en-US" dirty="0" smtClean="0"/>
          </a:p>
          <a:p>
            <a:pPr marL="938784" lvl="1" indent="-609600">
              <a:buFontTx/>
              <a:buChar char="•"/>
            </a:pPr>
            <a:r>
              <a:rPr lang="en-US" dirty="0" smtClean="0"/>
              <a:t>HIV/AIDS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2971800"/>
            <a:ext cx="8896350" cy="4800600"/>
          </a:xfrm>
          <a:noFill/>
          <a:ln/>
        </p:spPr>
        <p:txBody>
          <a:bodyPr/>
          <a:lstStyle/>
          <a:p>
            <a:pPr lvl="1" algn="just"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Increased </a:t>
            </a:r>
            <a:r>
              <a:rPr lang="en-US" dirty="0"/>
              <a:t>physiological stasis</a:t>
            </a:r>
          </a:p>
          <a:p>
            <a:pPr lvl="1" algn="just">
              <a:lnSpc>
                <a:spcPct val="150000"/>
              </a:lnSpc>
              <a:spcBef>
                <a:spcPct val="30000"/>
              </a:spcBef>
            </a:pPr>
            <a:r>
              <a:rPr lang="en-US" dirty="0"/>
              <a:t>Increased rate of fluid and electrolyte absorption</a:t>
            </a:r>
          </a:p>
          <a:p>
            <a:pPr lvl="1" algn="just">
              <a:lnSpc>
                <a:spcPct val="150000"/>
              </a:lnSpc>
              <a:spcBef>
                <a:spcPct val="30000"/>
              </a:spcBef>
            </a:pPr>
            <a:r>
              <a:rPr lang="en-US" dirty="0"/>
              <a:t>Minimal digestive activity </a:t>
            </a:r>
          </a:p>
          <a:p>
            <a:pPr lvl="1" algn="just">
              <a:lnSpc>
                <a:spcPct val="150000"/>
              </a:lnSpc>
              <a:spcBef>
                <a:spcPct val="30000"/>
              </a:spcBef>
            </a:pPr>
            <a:r>
              <a:rPr lang="en-US" dirty="0"/>
              <a:t>Abundance of lymphoid tissue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500" y="914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n-US" sz="4000" dirty="0" smtClean="0">
                <a:latin typeface="+mj-lt"/>
              </a:rPr>
              <a:t>Most common site - </a:t>
            </a:r>
            <a:r>
              <a:rPr lang="en-US" sz="4000" dirty="0" err="1" smtClean="0">
                <a:latin typeface="+mj-lt"/>
              </a:rPr>
              <a:t>ileocaecal</a:t>
            </a:r>
            <a:r>
              <a:rPr lang="en-US" sz="4000" dirty="0" smtClean="0">
                <a:latin typeface="+mj-lt"/>
              </a:rPr>
              <a:t> region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1905000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1" charset="2"/>
              <a:buNone/>
            </a:pPr>
            <a:r>
              <a:rPr lang="en-US" dirty="0" smtClean="0"/>
              <a:t>Ileum &gt;</a:t>
            </a:r>
            <a:r>
              <a:rPr lang="en-US" dirty="0" err="1" smtClean="0"/>
              <a:t>caecum</a:t>
            </a:r>
            <a:r>
              <a:rPr lang="en-US" dirty="0" smtClean="0"/>
              <a:t>&gt; ascending colon &gt; jejunum&gt;appendix &gt;  sigmoid  &gt; rectum &gt; duodenum&gt; stomach &gt;</a:t>
            </a:r>
            <a:r>
              <a:rPr lang="en-US" dirty="0" err="1" smtClean="0"/>
              <a:t>oesophagus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UNCOMMON PRESENTATION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Gastro-duodenal TB</a:t>
            </a:r>
          </a:p>
          <a:p>
            <a:r>
              <a:rPr lang="en-US" dirty="0" err="1"/>
              <a:t>Oesophagus</a:t>
            </a:r>
            <a:endParaRPr lang="en-US" dirty="0"/>
          </a:p>
          <a:p>
            <a:r>
              <a:rPr lang="en-US" dirty="0"/>
              <a:t>Segmental colonic</a:t>
            </a:r>
          </a:p>
          <a:p>
            <a:r>
              <a:rPr lang="en-US" dirty="0"/>
              <a:t>Rectal</a:t>
            </a:r>
          </a:p>
          <a:p>
            <a:r>
              <a:rPr lang="en-US" dirty="0"/>
              <a:t>Anal TB</a:t>
            </a:r>
          </a:p>
          <a:p>
            <a:r>
              <a:rPr lang="en-US" dirty="0"/>
              <a:t>Genitourinary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INVESTIGATION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Imaging</a:t>
            </a:r>
          </a:p>
          <a:p>
            <a:pPr lvl="1"/>
            <a:r>
              <a:rPr lang="en-ZA" dirty="0" err="1" smtClean="0"/>
              <a:t>AxR</a:t>
            </a:r>
            <a:endParaRPr lang="en-ZA" dirty="0" smtClean="0"/>
          </a:p>
          <a:p>
            <a:pPr lvl="1"/>
            <a:r>
              <a:rPr lang="en-ZA" dirty="0" smtClean="0"/>
              <a:t>US</a:t>
            </a:r>
          </a:p>
          <a:p>
            <a:pPr lvl="1"/>
            <a:r>
              <a:rPr lang="en-ZA" dirty="0" smtClean="0"/>
              <a:t>CT</a:t>
            </a:r>
          </a:p>
          <a:p>
            <a:r>
              <a:rPr lang="en-ZA" dirty="0" smtClean="0"/>
              <a:t>Lab-tests</a:t>
            </a:r>
          </a:p>
          <a:p>
            <a:pPr lvl="1"/>
            <a:r>
              <a:rPr lang="en-ZA" dirty="0" smtClean="0"/>
              <a:t>Sputum bacteriology (gram stain, culture)</a:t>
            </a:r>
          </a:p>
          <a:p>
            <a:pPr lvl="1"/>
            <a:r>
              <a:rPr lang="en-ZA" dirty="0" smtClean="0"/>
              <a:t>Tuberculin test</a:t>
            </a:r>
          </a:p>
          <a:p>
            <a:pPr lvl="1"/>
            <a:r>
              <a:rPr lang="en-ZA" dirty="0" err="1" smtClean="0"/>
              <a:t>Ascites</a:t>
            </a:r>
            <a:r>
              <a:rPr lang="en-ZA" dirty="0" smtClean="0"/>
              <a:t> ADA</a:t>
            </a:r>
          </a:p>
          <a:p>
            <a:pPr lvl="1"/>
            <a:r>
              <a:rPr lang="en-ZA" dirty="0" smtClean="0"/>
              <a:t>FNAB/C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9296399" cy="1143000"/>
          </a:xfrm>
        </p:spPr>
        <p:txBody>
          <a:bodyPr/>
          <a:lstStyle/>
          <a:p>
            <a:r>
              <a:rPr lang="en-US" sz="3600" dirty="0"/>
              <a:t>X-RAY ABDOMEN WITH CALCIFIED LYMPH NODE</a:t>
            </a:r>
          </a:p>
        </p:txBody>
      </p:sp>
      <p:pic>
        <p:nvPicPr>
          <p:cNvPr id="46084" name="Picture 4" descr="uston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6006" y="1619250"/>
            <a:ext cx="5722144" cy="5086350"/>
          </a:xfrm>
          <a:noFill/>
          <a:ln/>
        </p:spPr>
      </p:pic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3943350" y="3276600"/>
            <a:ext cx="171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33400"/>
            <a:ext cx="8743950" cy="1143000"/>
          </a:xfrm>
        </p:spPr>
        <p:txBody>
          <a:bodyPr/>
          <a:lstStyle/>
          <a:p>
            <a:r>
              <a:rPr lang="en-US" dirty="0" err="1" smtClean="0"/>
              <a:t>AxR</a:t>
            </a:r>
            <a:r>
              <a:rPr lang="en-US" dirty="0" smtClean="0"/>
              <a:t> WITH </a:t>
            </a:r>
            <a:r>
              <a:rPr lang="en-US" dirty="0"/>
              <a:t>INTESTINAL OBSTRUCTION</a:t>
            </a:r>
          </a:p>
        </p:txBody>
      </p:sp>
      <p:pic>
        <p:nvPicPr>
          <p:cNvPr id="47108" name="Picture 4" descr="valconvint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676400"/>
            <a:ext cx="5979319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/>
              <a:t>IN ABDOMINAL TB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Intra </a:t>
            </a:r>
            <a:r>
              <a:rPr lang="en-US" sz="2800" dirty="0"/>
              <a:t>abdominal fluid </a:t>
            </a:r>
          </a:p>
          <a:p>
            <a:r>
              <a:rPr lang="en-US" sz="2800" dirty="0" err="1"/>
              <a:t>Septae</a:t>
            </a:r>
            <a:endParaRPr lang="en-US" sz="2800" dirty="0"/>
          </a:p>
          <a:p>
            <a:r>
              <a:rPr lang="en-US" sz="2800" dirty="0"/>
              <a:t>Peritoneal Thickening</a:t>
            </a:r>
          </a:p>
          <a:p>
            <a:r>
              <a:rPr lang="en-US" sz="2800" dirty="0" err="1"/>
              <a:t>Lymphadenopathy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GUIDED </a:t>
            </a:r>
            <a:r>
              <a:rPr lang="en-US" sz="2800" dirty="0">
                <a:solidFill>
                  <a:schemeClr val="tx2"/>
                </a:solidFill>
              </a:rPr>
              <a:t>PROCEDURES</a:t>
            </a:r>
          </a:p>
          <a:p>
            <a:r>
              <a:rPr lang="en-US" sz="2800" dirty="0" err="1"/>
              <a:t>Ascitic</a:t>
            </a:r>
            <a:r>
              <a:rPr lang="en-US" sz="2800" dirty="0"/>
              <a:t> tap</a:t>
            </a:r>
          </a:p>
          <a:p>
            <a:r>
              <a:rPr lang="en-US" sz="2800" dirty="0"/>
              <a:t>FNAC / Biopsy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1371600"/>
            <a:ext cx="4075509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12064"/>
            <a:ext cx="10020300" cy="914400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/>
              <a:t>NECROTIC/CALCIFIED LYMPH NODE MASS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471863" y="1971675"/>
            <a:ext cx="1028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ZA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 l="3226" t="8223" r="1613" b="4625"/>
          <a:stretch>
            <a:fillRect/>
          </a:stretch>
        </p:blipFill>
        <p:spPr bwMode="auto">
          <a:xfrm>
            <a:off x="1971675" y="1852614"/>
            <a:ext cx="6172200" cy="492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57200"/>
            <a:ext cx="8743950" cy="1143000"/>
          </a:xfrm>
        </p:spPr>
        <p:txBody>
          <a:bodyPr/>
          <a:lstStyle/>
          <a:p>
            <a:r>
              <a:rPr lang="en-US" sz="3200" dirty="0"/>
              <a:t>BARIUM CONTRAST STUDY WITH  IC-TUBERCULOSIS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ph idx="1"/>
          </p:nvPr>
        </p:nvGraphicFramePr>
        <p:xfrm>
          <a:off x="266700" y="1524000"/>
          <a:ext cx="5821363" cy="5105400"/>
        </p:xfrm>
        <a:graphic>
          <a:graphicData uri="http://schemas.openxmlformats.org/presentationml/2006/ole">
            <p:oleObj spid="_x0000_s137218" name="Bitmap Image" r:id="rId3" imgW="3390476" imgH="3076190" progId="PBrush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286500" y="3657600"/>
            <a:ext cx="51435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Fleishner sign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Conical </a:t>
            </a:r>
            <a:r>
              <a:rPr lang="en-US" dirty="0" err="1" smtClean="0"/>
              <a:t>caecum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Increased IC angle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r>
              <a:rPr lang="en-US" sz="4000" dirty="0" smtClean="0"/>
              <a:t>STRICTURES/ FISTULAE</a:t>
            </a:r>
            <a:endParaRPr lang="en-US" sz="4000" dirty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600200"/>
            <a:ext cx="8077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GLOBAL EMERGECY</a:t>
            </a:r>
            <a:endParaRPr lang="en-ZA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IN" b="1" dirty="0" smtClean="0"/>
              <a:t>30%-50% of world population has TB (3 billion)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8-10 Mill /yr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&gt;3 Mill in Sub-Saharan Africa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5,000 people die/d = 2.3 million/ yr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TB kills more young women than any other disease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 More than 100,000 children will die from TB this year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 Hundreds of thousands of children become TB orphans</a:t>
            </a:r>
          </a:p>
          <a:p>
            <a:pPr>
              <a:lnSpc>
                <a:spcPct val="150000"/>
              </a:lnSpc>
            </a:pPr>
            <a:endParaRPr lang="en-IN" b="1" dirty="0" smtClean="0"/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 SCAN ABDOMEN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Whenever diagnosis in doubt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/>
              <a:t>Lymphadenopathy</a:t>
            </a:r>
          </a:p>
          <a:p>
            <a:r>
              <a:rPr lang="en-US" sz="2800" dirty="0"/>
              <a:t>   I C Mural </a:t>
            </a:r>
            <a:r>
              <a:rPr lang="en-US" sz="2800" dirty="0" smtClean="0"/>
              <a:t>thickening</a:t>
            </a:r>
          </a:p>
          <a:p>
            <a:r>
              <a:rPr lang="en-US" sz="2800" dirty="0" smtClean="0"/>
              <a:t>   High density </a:t>
            </a:r>
            <a:r>
              <a:rPr lang="en-US" sz="2800" dirty="0" err="1" smtClean="0"/>
              <a:t>ascitis</a:t>
            </a:r>
          </a:p>
          <a:p>
            <a:r>
              <a:rPr lang="en-US" sz="2800" dirty="0"/>
              <a:t>Irregular soft tissue densities in </a:t>
            </a:r>
            <a:r>
              <a:rPr lang="en-US" sz="2800" dirty="0" err="1"/>
              <a:t>omental</a:t>
            </a:r>
            <a:r>
              <a:rPr lang="en-US" sz="2800" dirty="0"/>
              <a:t>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33400"/>
            <a:ext cx="8743950" cy="1143000"/>
          </a:xfrm>
        </p:spPr>
        <p:txBody>
          <a:bodyPr/>
          <a:lstStyle/>
          <a:p>
            <a:r>
              <a:rPr lang="en-US" sz="4000" dirty="0"/>
              <a:t>CT SCAN BOWEL THICKENING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1139" r="35023"/>
          <a:stretch>
            <a:fillRect/>
          </a:stretch>
        </p:blipFill>
        <p:spPr bwMode="auto">
          <a:xfrm>
            <a:off x="2247900" y="1752600"/>
            <a:ext cx="5562600" cy="418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TB peritonitis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66700" y="1676400"/>
            <a:ext cx="4914900" cy="4572000"/>
          </a:xfrm>
        </p:spPr>
        <p:txBody>
          <a:bodyPr>
            <a:normAutofit/>
          </a:bodyPr>
          <a:lstStyle/>
          <a:p>
            <a:r>
              <a:rPr lang="en-ZA" b="1" dirty="0" smtClean="0"/>
              <a:t>a </a:t>
            </a:r>
            <a:r>
              <a:rPr lang="en-ZA" sz="2400" b="1" dirty="0" smtClean="0"/>
              <a:t>Axial contrast-enhanced CT  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 </a:t>
            </a:r>
            <a:r>
              <a:rPr lang="en-ZA" sz="2400" dirty="0" err="1" smtClean="0"/>
              <a:t>ascites</a:t>
            </a:r>
            <a:r>
              <a:rPr lang="en-ZA" sz="2400" dirty="0" smtClean="0"/>
              <a:t> </a:t>
            </a:r>
            <a:r>
              <a:rPr lang="en-ZA" sz="2400" dirty="0" err="1" smtClean="0"/>
              <a:t>paracolic</a:t>
            </a:r>
            <a:r>
              <a:rPr lang="en-ZA" sz="2400" dirty="0" smtClean="0"/>
              <a:t> gutter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 thickened peritoneum (</a:t>
            </a:r>
            <a:r>
              <a:rPr lang="en-ZA" sz="2400" i="1" dirty="0" smtClean="0"/>
              <a:t>white                                                                                                                                                          arrow)</a:t>
            </a:r>
          </a:p>
          <a:p>
            <a:pPr>
              <a:buFont typeface="Arial" pitchFamily="34" charset="0"/>
              <a:buChar char="•"/>
            </a:pPr>
            <a:r>
              <a:rPr lang="en-ZA" sz="2400" i="1" dirty="0" smtClean="0"/>
              <a:t> </a:t>
            </a:r>
            <a:r>
              <a:rPr lang="en-ZA" sz="2400" i="1" dirty="0" err="1" smtClean="0"/>
              <a:t>omental</a:t>
            </a:r>
            <a:r>
              <a:rPr lang="en-ZA" sz="2400" i="1" dirty="0" smtClean="0"/>
              <a:t> thickening </a:t>
            </a:r>
            <a:r>
              <a:rPr lang="en-ZA" sz="2400" dirty="0" smtClean="0"/>
              <a:t>(</a:t>
            </a:r>
            <a:r>
              <a:rPr lang="en-ZA" sz="2400" i="1" dirty="0" smtClean="0"/>
              <a:t>open arrow)</a:t>
            </a:r>
          </a:p>
          <a:p>
            <a:pPr>
              <a:buFont typeface="Arial" pitchFamily="34" charset="0"/>
              <a:buChar char="•"/>
            </a:pPr>
            <a:r>
              <a:rPr lang="en-ZA" sz="2400" i="1" dirty="0" smtClean="0"/>
              <a:t> multiple rim-enhancing lymph nodes </a:t>
            </a:r>
            <a:r>
              <a:rPr lang="en-ZA" sz="2400" dirty="0" smtClean="0"/>
              <a:t>(</a:t>
            </a:r>
            <a:r>
              <a:rPr lang="en-ZA" sz="2400" i="1" dirty="0" smtClean="0"/>
              <a:t>black arrows) </a:t>
            </a:r>
          </a:p>
          <a:p>
            <a:endParaRPr lang="en-ZA" b="1" i="1" dirty="0" smtClean="0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97" r="4895" b="51276"/>
          <a:stretch>
            <a:fillRect/>
          </a:stretch>
        </p:blipFill>
        <p:spPr bwMode="auto">
          <a:xfrm>
            <a:off x="5257800" y="8382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Mesenteric TB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66701" y="1435100"/>
            <a:ext cx="4343400" cy="4572000"/>
          </a:xfrm>
        </p:spPr>
        <p:txBody>
          <a:bodyPr>
            <a:normAutofit/>
          </a:bodyPr>
          <a:lstStyle/>
          <a:p>
            <a:r>
              <a:rPr lang="en-ZA" b="1" dirty="0" smtClean="0"/>
              <a:t>a Ultrasound demonstrates </a:t>
            </a:r>
            <a:r>
              <a:rPr lang="en-ZA" dirty="0" smtClean="0"/>
              <a:t>multiple enlarged </a:t>
            </a:r>
            <a:r>
              <a:rPr lang="en-ZA" dirty="0" err="1" smtClean="0"/>
              <a:t>hypoechoic</a:t>
            </a:r>
            <a:r>
              <a:rPr lang="en-ZA" dirty="0" smtClean="0"/>
              <a:t> lymph nodes within the mesentery (</a:t>
            </a:r>
            <a:r>
              <a:rPr lang="en-ZA" i="1" dirty="0" smtClean="0"/>
              <a:t>arrows)</a:t>
            </a:r>
          </a:p>
          <a:p>
            <a:r>
              <a:rPr lang="en-ZA" b="1" i="1" dirty="0" smtClean="0"/>
              <a:t>b Contrast-enhanced CT scan reveals extensive  </a:t>
            </a:r>
            <a:r>
              <a:rPr lang="en-ZA" dirty="0" smtClean="0"/>
              <a:t>infiltration of the  mesentery, with presence of </a:t>
            </a:r>
            <a:r>
              <a:rPr lang="en-ZA" dirty="0" err="1" smtClean="0"/>
              <a:t>loculated</a:t>
            </a:r>
            <a:r>
              <a:rPr lang="en-ZA" dirty="0" smtClean="0"/>
              <a:t> </a:t>
            </a:r>
            <a:r>
              <a:rPr lang="en-ZA" dirty="0" err="1" smtClean="0"/>
              <a:t>ascites</a:t>
            </a:r>
            <a:r>
              <a:rPr lang="en-ZA" dirty="0" smtClean="0"/>
              <a:t>, thickening and enhancing of the peritoneum (</a:t>
            </a:r>
            <a:r>
              <a:rPr lang="en-ZA" i="1" dirty="0" smtClean="0"/>
              <a:t>curved arrow),  low attenuation </a:t>
            </a:r>
            <a:r>
              <a:rPr lang="en-ZA" dirty="0" smtClean="0"/>
              <a:t>mesenteric &amp; retroperitoneal lymph nodes (</a:t>
            </a:r>
            <a:r>
              <a:rPr lang="en-ZA" i="1" dirty="0" smtClean="0"/>
              <a:t>black arrows) and </a:t>
            </a:r>
            <a:r>
              <a:rPr lang="en-ZA" i="1" dirty="0" err="1" smtClean="0"/>
              <a:t>omental</a:t>
            </a:r>
            <a:r>
              <a:rPr lang="en-ZA" i="1" dirty="0" smtClean="0"/>
              <a:t> thickening (white arrow)</a:t>
            </a:r>
            <a:endParaRPr lang="en-ZA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33400"/>
            <a:ext cx="4556305" cy="603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ASCITES FLUID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Routine microscopy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AFB stain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AFB culture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TB PCR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Serum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Ascites</a:t>
            </a:r>
            <a:r>
              <a:rPr lang="en-US" sz="2400" dirty="0" smtClean="0"/>
              <a:t> fluid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LDH </a:t>
            </a:r>
            <a:r>
              <a:rPr lang="en-US" sz="2800" dirty="0"/>
              <a:t>&gt; 90 U/L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838200"/>
            <a:ext cx="8743950" cy="701675"/>
          </a:xfrm>
          <a:noFill/>
          <a:ln/>
        </p:spPr>
        <p:txBody>
          <a:bodyPr anchor="ctr"/>
          <a:lstStyle/>
          <a:p>
            <a:r>
              <a:rPr lang="en-US" sz="4000" dirty="0"/>
              <a:t>Adenosine </a:t>
            </a:r>
            <a:r>
              <a:rPr lang="en-US" sz="4000" dirty="0" err="1"/>
              <a:t>Deaminase</a:t>
            </a:r>
            <a:r>
              <a:rPr lang="en-US" sz="4000" dirty="0"/>
              <a:t> (ADA)</a:t>
            </a: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8763000" cy="4953000"/>
          </a:xfrm>
          <a:noFill/>
          <a:ln/>
        </p:spPr>
        <p:txBody>
          <a:bodyPr/>
          <a:lstStyle/>
          <a:p>
            <a:pPr algn="just">
              <a:spcBef>
                <a:spcPct val="70000"/>
              </a:spcBef>
              <a:buFont typeface="Wingdings" pitchFamily="1" charset="2"/>
              <a:buNone/>
            </a:pPr>
            <a:r>
              <a:rPr lang="en-US" sz="2400" dirty="0" err="1"/>
              <a:t>Aminohydrolase</a:t>
            </a:r>
            <a:r>
              <a:rPr lang="en-US" sz="2400" dirty="0"/>
              <a:t> that converts adenosine </a:t>
            </a:r>
            <a:r>
              <a:rPr lang="en-US" sz="2400" dirty="0">
                <a:latin typeface="Wingdings" pitchFamily="1" charset="2"/>
              </a:rPr>
              <a:t>à</a:t>
            </a:r>
            <a:r>
              <a:rPr lang="en-US" sz="2400" dirty="0" err="1"/>
              <a:t>inosine</a:t>
            </a:r>
            <a:endParaRPr lang="en-US" sz="2400" dirty="0"/>
          </a:p>
          <a:p>
            <a:pPr>
              <a:spcBef>
                <a:spcPct val="70000"/>
              </a:spcBef>
            </a:pPr>
            <a:r>
              <a:rPr lang="en-US" sz="2800" dirty="0"/>
              <a:t>ADA  increased  due to  stimulation of T-cells by </a:t>
            </a:r>
            <a:r>
              <a:rPr lang="en-US" sz="2800" dirty="0" err="1"/>
              <a:t>mycobacterial</a:t>
            </a:r>
            <a:r>
              <a:rPr lang="en-US" sz="2800" dirty="0"/>
              <a:t> Ag</a:t>
            </a:r>
          </a:p>
          <a:p>
            <a:pPr lvl="1" algn="just">
              <a:spcBef>
                <a:spcPct val="70000"/>
              </a:spcBef>
            </a:pPr>
            <a:r>
              <a:rPr lang="en-US" sz="2400" dirty="0"/>
              <a:t>Serum ADA &gt;</a:t>
            </a:r>
            <a:r>
              <a:rPr lang="en-US" sz="2400" dirty="0" smtClean="0"/>
              <a:t>54 </a:t>
            </a:r>
            <a:r>
              <a:rPr lang="en-US" sz="2400" dirty="0"/>
              <a:t>U/L</a:t>
            </a:r>
          </a:p>
          <a:p>
            <a:pPr lvl="1">
              <a:spcBef>
                <a:spcPct val="70000"/>
              </a:spcBef>
            </a:pPr>
            <a:r>
              <a:rPr lang="en-US" sz="2400" dirty="0" err="1"/>
              <a:t>Ascitic</a:t>
            </a:r>
            <a:r>
              <a:rPr lang="en-US" sz="2400" dirty="0"/>
              <a:t> fluid ADA &gt;</a:t>
            </a:r>
            <a:r>
              <a:rPr lang="en-US" sz="2400" dirty="0" smtClean="0"/>
              <a:t>40  </a:t>
            </a:r>
            <a:r>
              <a:rPr lang="en-US" sz="2400" dirty="0"/>
              <a:t>U/L </a:t>
            </a:r>
          </a:p>
          <a:p>
            <a:pPr lvl="1">
              <a:spcBef>
                <a:spcPct val="70000"/>
              </a:spcBef>
            </a:pPr>
            <a:r>
              <a:rPr lang="en-US" sz="2400" dirty="0" err="1"/>
              <a:t>Ascitic</a:t>
            </a:r>
            <a:r>
              <a:rPr lang="en-US" sz="2400" dirty="0"/>
              <a:t> fluid to serum ADA ratio &gt; 0.985 </a:t>
            </a:r>
            <a:r>
              <a:rPr lang="en-US" sz="2400" i="1" dirty="0"/>
              <a:t>( </a:t>
            </a:r>
            <a:r>
              <a:rPr lang="en-US" sz="2400" i="1" dirty="0" err="1"/>
              <a:t>Bhargava</a:t>
            </a:r>
            <a:r>
              <a:rPr lang="en-US" sz="2400" i="1" dirty="0"/>
              <a:t> et al)</a:t>
            </a:r>
          </a:p>
          <a:p>
            <a:pPr>
              <a:spcBef>
                <a:spcPct val="70000"/>
              </a:spcBef>
            </a:pPr>
            <a:r>
              <a:rPr lang="en-US" sz="2800" dirty="0" err="1"/>
              <a:t>Coinfection</a:t>
            </a:r>
            <a:r>
              <a:rPr lang="en-US" sz="2800" dirty="0"/>
              <a:t> with HIV </a:t>
            </a:r>
            <a:r>
              <a:rPr lang="en-US" sz="2800" dirty="0">
                <a:sym typeface="Symbol" pitchFamily="1" charset="2"/>
              </a:rPr>
              <a:t></a:t>
            </a:r>
            <a:r>
              <a:rPr lang="en-US" sz="2800" dirty="0"/>
              <a:t> normal or low 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838200"/>
            <a:ext cx="8743950" cy="914400"/>
          </a:xfrm>
        </p:spPr>
        <p:txBody>
          <a:bodyPr/>
          <a:lstStyle/>
          <a:p>
            <a:r>
              <a:rPr lang="en-US" dirty="0"/>
              <a:t>BACTEC FAST METHOD OF TB CULTURE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743200"/>
            <a:ext cx="874395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Liquid (BACTEC) – results available in 10-14 days</a:t>
            </a:r>
          </a:p>
          <a:p>
            <a:pPr>
              <a:lnSpc>
                <a:spcPct val="150000"/>
              </a:lnSpc>
            </a:pPr>
            <a:r>
              <a:rPr lang="en-US" dirty="0"/>
              <a:t>Solid (LJ Media) media – 4-6 wks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TB PCR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905000"/>
            <a:ext cx="8743950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It is genetic test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Sensitive </a:t>
            </a:r>
            <a:r>
              <a:rPr lang="en-US" dirty="0"/>
              <a:t>and </a:t>
            </a:r>
            <a:r>
              <a:rPr lang="en-US" dirty="0" smtClean="0"/>
              <a:t>specific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Rapid &amp; Result available in few hours</a:t>
            </a:r>
          </a:p>
          <a:p>
            <a:pPr>
              <a:lnSpc>
                <a:spcPct val="150000"/>
              </a:lnSpc>
            </a:pPr>
            <a:r>
              <a:rPr lang="en-US" dirty="0"/>
              <a:t>Quantitative – 1 to 2 bacilli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LAPAROSCOPY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Advantage</a:t>
            </a:r>
          </a:p>
          <a:p>
            <a:pPr lvl="1"/>
            <a:r>
              <a:rPr lang="en-US" sz="2400" dirty="0"/>
              <a:t>Diagnostic</a:t>
            </a:r>
          </a:p>
          <a:p>
            <a:pPr lvl="1"/>
            <a:r>
              <a:rPr lang="en-US" sz="2400" dirty="0"/>
              <a:t>Biopsy</a:t>
            </a:r>
          </a:p>
          <a:p>
            <a:pPr lvl="1"/>
            <a:r>
              <a:rPr lang="en-US" sz="2400" dirty="0"/>
              <a:t>Therapeutic</a:t>
            </a:r>
          </a:p>
          <a:p>
            <a:pPr lvl="1"/>
            <a:r>
              <a:rPr lang="en-US" sz="2400" dirty="0"/>
              <a:t>May avoid empirical use of ATT</a:t>
            </a:r>
          </a:p>
          <a:p>
            <a:r>
              <a:rPr lang="en-US" sz="2800" dirty="0"/>
              <a:t>Disadvantage</a:t>
            </a:r>
          </a:p>
          <a:p>
            <a:pPr lvl="1"/>
            <a:r>
              <a:rPr lang="en-US" sz="2400" dirty="0"/>
              <a:t>Invasive investigation</a:t>
            </a:r>
          </a:p>
          <a:p>
            <a:pPr lvl="1"/>
            <a:r>
              <a:rPr lang="en-US" sz="2400" dirty="0"/>
              <a:t>Difficult</a:t>
            </a:r>
          </a:p>
          <a:p>
            <a:pPr lvl="1"/>
            <a:r>
              <a:rPr lang="en-US" sz="2400" dirty="0" smtClean="0"/>
              <a:t>Costly</a:t>
            </a:r>
          </a:p>
          <a:p>
            <a:pPr lvl="1"/>
            <a:r>
              <a:rPr lang="en-US" sz="2400" dirty="0" smtClean="0"/>
              <a:t>Expertise</a:t>
            </a:r>
          </a:p>
          <a:p>
            <a:pPr lvl="1"/>
            <a:r>
              <a:rPr lang="en-US" sz="2400" dirty="0" smtClean="0"/>
              <a:t>Complications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723900" y="381000"/>
            <a:ext cx="8743950" cy="701675"/>
          </a:xfrm>
          <a:noFill/>
          <a:ln/>
        </p:spPr>
        <p:txBody>
          <a:bodyPr anchor="ctr"/>
          <a:lstStyle/>
          <a:p>
            <a:r>
              <a:rPr lang="en-US" sz="4000" dirty="0"/>
              <a:t>Laparoscopic Findings</a:t>
            </a: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447800"/>
            <a:ext cx="8763000" cy="4953000"/>
          </a:xfrm>
          <a:noFill/>
          <a:ln/>
        </p:spPr>
        <p:txBody>
          <a:bodyPr/>
          <a:lstStyle/>
          <a:p>
            <a:pPr algn="just">
              <a:spcBef>
                <a:spcPct val="70000"/>
              </a:spcBef>
            </a:pPr>
            <a:r>
              <a:rPr lang="en-US" sz="2400" b="1" dirty="0"/>
              <a:t>Thickened peritoneum with </a:t>
            </a:r>
            <a:r>
              <a:rPr lang="en-US" sz="2400" b="1" dirty="0" smtClean="0"/>
              <a:t>tubercles</a:t>
            </a:r>
            <a:endParaRPr lang="en-US" sz="2400" dirty="0"/>
          </a:p>
          <a:p>
            <a:pPr lvl="1" algn="just">
              <a:spcBef>
                <a:spcPct val="70000"/>
              </a:spcBef>
            </a:pPr>
            <a:r>
              <a:rPr lang="en-US" sz="2000" dirty="0"/>
              <a:t>Multiple, yellowish white, uniform (~ 4-5mm)  tubercles                                                                            </a:t>
            </a:r>
          </a:p>
          <a:p>
            <a:pPr lvl="1" algn="just">
              <a:spcBef>
                <a:spcPct val="70000"/>
              </a:spcBef>
            </a:pPr>
            <a:r>
              <a:rPr lang="en-US" sz="2000" dirty="0"/>
              <a:t>Peritoneum is thickened &amp; hyperemic</a:t>
            </a:r>
          </a:p>
          <a:p>
            <a:pPr lvl="1" algn="just">
              <a:spcBef>
                <a:spcPct val="70000"/>
              </a:spcBef>
            </a:pPr>
            <a:r>
              <a:rPr lang="en-US" sz="2000" dirty="0" err="1"/>
              <a:t>Omentum</a:t>
            </a:r>
            <a:r>
              <a:rPr lang="en-US" sz="2000" dirty="0"/>
              <a:t>, liver, spleen  also  studded with </a:t>
            </a:r>
            <a:r>
              <a:rPr lang="en-US" sz="2000" dirty="0" smtClean="0"/>
              <a:t>tubercles </a:t>
            </a:r>
            <a:endParaRPr lang="en-US" sz="2000" dirty="0"/>
          </a:p>
          <a:p>
            <a:pPr algn="just">
              <a:spcBef>
                <a:spcPct val="70000"/>
              </a:spcBef>
            </a:pPr>
            <a:r>
              <a:rPr lang="en-US" sz="2400" b="1" dirty="0"/>
              <a:t>Thickened  peritoneum without tubercles</a:t>
            </a:r>
          </a:p>
          <a:p>
            <a:pPr algn="just">
              <a:spcBef>
                <a:spcPct val="70000"/>
              </a:spcBef>
            </a:pPr>
            <a:r>
              <a:rPr lang="en-US" sz="2400" b="1" dirty="0"/>
              <a:t>Fibro adhesive peritonitis </a:t>
            </a:r>
          </a:p>
          <a:p>
            <a:pPr lvl="1" algn="just">
              <a:spcBef>
                <a:spcPct val="70000"/>
              </a:spcBef>
            </a:pPr>
            <a:r>
              <a:rPr lang="en-US" sz="2000" dirty="0"/>
              <a:t>Markedly thickened peritoneum and multiple thick adhesions            </a:t>
            </a:r>
            <a:endParaRPr lang="en-US" sz="2000" i="1" dirty="0"/>
          </a:p>
          <a:p>
            <a:pPr algn="just">
              <a:spcBef>
                <a:spcPct val="70000"/>
              </a:spcBef>
              <a:buClr>
                <a:srgbClr val="800000"/>
              </a:buClr>
              <a:buFont typeface="Wingdings" pitchFamily="1" charset="2"/>
              <a:buNone/>
            </a:pPr>
            <a:r>
              <a:rPr lang="en-US" sz="2400" dirty="0" err="1"/>
              <a:t>Caseatinggranulomas</a:t>
            </a:r>
            <a:r>
              <a:rPr lang="en-US" sz="2400" dirty="0"/>
              <a:t> + in 85%-90% of  </a:t>
            </a:r>
            <a:r>
              <a:rPr lang="en-US" sz="2400" dirty="0" err="1"/>
              <a:t>Bx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85800"/>
            <a:ext cx="9172575" cy="609600"/>
          </a:xfrm>
        </p:spPr>
        <p:txBody>
          <a:bodyPr/>
          <a:lstStyle/>
          <a:p>
            <a:r>
              <a:rPr lang="en-US" sz="3600" dirty="0"/>
              <a:t>CAUSES OF RESURGENCE IN INCIDENCE OF </a:t>
            </a:r>
            <a:r>
              <a:rPr lang="en-US" sz="3600" dirty="0" smtClean="0"/>
              <a:t>TB</a:t>
            </a: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981201"/>
            <a:ext cx="9258300" cy="39925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/>
              <a:t>Worsening economic situations</a:t>
            </a:r>
          </a:p>
          <a:p>
            <a:pPr>
              <a:lnSpc>
                <a:spcPct val="130000"/>
              </a:lnSpc>
            </a:pPr>
            <a:r>
              <a:rPr lang="en-US" sz="2800"/>
              <a:t>Multidrug resistance</a:t>
            </a:r>
          </a:p>
          <a:p>
            <a:pPr>
              <a:lnSpc>
                <a:spcPct val="130000"/>
              </a:lnSpc>
            </a:pPr>
            <a:r>
              <a:rPr lang="en-US" sz="2800"/>
              <a:t>HIV pandemic</a:t>
            </a:r>
          </a:p>
          <a:p>
            <a:pPr>
              <a:lnSpc>
                <a:spcPct val="130000"/>
              </a:lnSpc>
            </a:pPr>
            <a:r>
              <a:rPr lang="en-US" sz="2800"/>
              <a:t>Decline of national tuberculosis control programmes</a:t>
            </a:r>
          </a:p>
          <a:p>
            <a:pPr>
              <a:lnSpc>
                <a:spcPct val="130000"/>
              </a:lnSpc>
            </a:pPr>
            <a:r>
              <a:rPr lang="en-US" sz="2800"/>
              <a:t>Large number of displaced persons living in poor conditions as a result of conflicts and wars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371600"/>
            <a:ext cx="874395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ATT as per </a:t>
            </a:r>
            <a:r>
              <a:rPr lang="en-US" dirty="0" smtClean="0"/>
              <a:t>dots recommendation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Ideally 6/52 before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Might need increased oral dosage (</a:t>
            </a:r>
            <a:r>
              <a:rPr lang="en-US" dirty="0" err="1" smtClean="0"/>
              <a:t>malabsorption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Empirical ATT to be condemned</a:t>
            </a:r>
          </a:p>
          <a:p>
            <a:pPr>
              <a:lnSpc>
                <a:spcPct val="150000"/>
              </a:lnSpc>
            </a:pPr>
            <a:r>
              <a:rPr lang="en-US" dirty="0"/>
              <a:t>Aspiration of abscess</a:t>
            </a:r>
          </a:p>
          <a:p>
            <a:pPr>
              <a:lnSpc>
                <a:spcPct val="150000"/>
              </a:lnSpc>
            </a:pPr>
            <a:r>
              <a:rPr lang="en-US" dirty="0"/>
              <a:t>Surgery for unrelieved obstruction</a:t>
            </a:r>
          </a:p>
          <a:p>
            <a:pPr>
              <a:lnSpc>
                <a:spcPct val="150000"/>
              </a:lnSpc>
            </a:pPr>
            <a:r>
              <a:rPr lang="en-US" dirty="0"/>
              <a:t>Surgery for perforation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dirty="0"/>
              <a:t>Obstruction &amp; perforation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Malnutrition and </a:t>
            </a:r>
            <a:r>
              <a:rPr lang="en-US" dirty="0" err="1"/>
              <a:t>superinfection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Blind loop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Malabsorption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Enterocutaneous</a:t>
            </a:r>
            <a:r>
              <a:rPr lang="en-US" dirty="0"/>
              <a:t> fistula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Short bowel syndrome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Infertility</a:t>
            </a:r>
          </a:p>
          <a:p>
            <a:pPr lvl="1">
              <a:buFontTx/>
              <a:buNone/>
            </a:pPr>
            <a:endParaRPr/>
          </a:p>
          <a:p>
            <a:pPr lvl="1"/>
            <a:endParaRPr lang="en-US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031236" y="1890713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838200"/>
            <a:ext cx="8743950" cy="533400"/>
          </a:xfrm>
        </p:spPr>
        <p:txBody>
          <a:bodyPr/>
          <a:lstStyle/>
          <a:p>
            <a:r>
              <a:rPr lang="en-US" sz="3200"/>
              <a:t>  TB AND HIV/AIDS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1600200"/>
            <a:ext cx="8743950" cy="5257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Children who acquire HIV by MTCT are also likely to be exposed to TB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HIV Infection: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   </a:t>
            </a:r>
            <a:r>
              <a:rPr lang="en-US" sz="1800" dirty="0" smtClean="0"/>
              <a:t>Increases </a:t>
            </a:r>
            <a:r>
              <a:rPr lang="en-US" sz="1800" dirty="0"/>
              <a:t>the severity of TB in children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  </a:t>
            </a:r>
            <a:r>
              <a:rPr lang="en-US" sz="1800" dirty="0" smtClean="0"/>
              <a:t> Prolongs </a:t>
            </a:r>
            <a:r>
              <a:rPr lang="en-US" sz="1800" dirty="0"/>
              <a:t>Morbidity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   </a:t>
            </a:r>
            <a:r>
              <a:rPr lang="en-US" sz="1800" dirty="0" smtClean="0"/>
              <a:t>Increases Mortality </a:t>
            </a:r>
            <a:endParaRPr lang="en-US" sz="1800" dirty="0"/>
          </a:p>
          <a:p>
            <a:pPr lvl="1" algn="just">
              <a:lnSpc>
                <a:spcPct val="150000"/>
              </a:lnSpc>
            </a:pPr>
            <a:r>
              <a:rPr lang="en-US" sz="1800" dirty="0"/>
              <a:t>   Treatment may take longer to be effective.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HIV and TB increase the side effect from anti- TB drugs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Antiretroviral </a:t>
            </a:r>
            <a:r>
              <a:rPr lang="en-US" sz="2000" dirty="0" smtClean="0"/>
              <a:t>drugs interfere with anti </a:t>
            </a:r>
            <a:r>
              <a:rPr lang="en-US" sz="2000" dirty="0"/>
              <a:t>-TB drugs</a:t>
            </a:r>
          </a:p>
          <a:p>
            <a:pPr algn="just"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257175" y="228600"/>
            <a:ext cx="9772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Extra-pulmonary </a:t>
            </a:r>
            <a:r>
              <a:rPr lang="en-US" sz="2800" b="1" dirty="0">
                <a:solidFill>
                  <a:schemeClr val="tx2"/>
                </a:solidFill>
              </a:rPr>
              <a:t>manifestations </a:t>
            </a:r>
            <a:r>
              <a:rPr lang="en-US" sz="2800" b="1" dirty="0" smtClean="0">
                <a:solidFill>
                  <a:schemeClr val="tx2"/>
                </a:solidFill>
              </a:rPr>
              <a:t>&amp;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severity of </a:t>
            </a:r>
            <a:r>
              <a:rPr lang="en-US" sz="2800" b="1" dirty="0" err="1" smtClean="0">
                <a:solidFill>
                  <a:schemeClr val="tx2"/>
                </a:solidFill>
              </a:rPr>
              <a:t>immuno</a:t>
            </a:r>
            <a:r>
              <a:rPr lang="en-US" sz="2800" b="1" dirty="0" smtClean="0">
                <a:solidFill>
                  <a:schemeClr val="tx2"/>
                </a:solidFill>
              </a:rPr>
              <a:t>-suppression </a:t>
            </a:r>
            <a:r>
              <a:rPr lang="en-US" sz="2800" b="1" dirty="0">
                <a:solidFill>
                  <a:schemeClr val="tx2"/>
                </a:solidFill>
              </a:rPr>
              <a:t>(CD4 </a:t>
            </a:r>
            <a:r>
              <a:rPr lang="en-US" sz="2800" b="1" dirty="0" smtClean="0">
                <a:solidFill>
                  <a:schemeClr val="tx2"/>
                </a:solidFill>
              </a:rPr>
              <a:t>count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1885950" y="1600200"/>
          <a:ext cx="7717037" cy="4725988"/>
        </p:xfrm>
        <a:graphic>
          <a:graphicData uri="http://schemas.openxmlformats.org/presentationml/2006/ole">
            <p:oleObj spid="_x0000_s55298" name="Chart" r:id="rId4" imgW="6858000" imgH="4572000" progId="MSGraph.Chart.8">
              <p:embed followColorScheme="full"/>
            </p:oleObj>
          </a:graphicData>
        </a:graphic>
      </p:graphicFrame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467100" y="6096001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High      CD4 </a:t>
            </a:r>
            <a:r>
              <a:rPr lang="en-US" b="1" dirty="0"/>
              <a:t>cell </a:t>
            </a:r>
            <a:r>
              <a:rPr lang="en-US" b="1" dirty="0" smtClean="0"/>
              <a:t>count         low</a:t>
            </a:r>
            <a:endParaRPr lang="en-US" b="1" dirty="0"/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 rot="16200000">
            <a:off x="-374748" y="3083868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% Extra-Pulmonary TB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305300" y="6324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00900" y="6324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9515475" cy="1143000"/>
          </a:xfrm>
        </p:spPr>
        <p:txBody>
          <a:bodyPr/>
          <a:lstStyle/>
          <a:p>
            <a:r>
              <a:rPr lang="en-US" sz="3200" dirty="0"/>
              <a:t>Immune reconstitution events in </a:t>
            </a:r>
            <a:r>
              <a:rPr lang="en-US" sz="3200" dirty="0" smtClean="0"/>
              <a:t>HIV </a:t>
            </a:r>
            <a:r>
              <a:rPr lang="en-US" sz="3200" dirty="0"/>
              <a:t>- related TB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1"/>
            <a:ext cx="9515475" cy="4525963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dirty="0"/>
              <a:t>Definition - increase in manifestations of TB at prior sites or new manifestations of disease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endParaRPr lang="en-US" sz="1200" dirty="0"/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dirty="0"/>
              <a:t>Closely associated with starting ARV (days to weeks)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endParaRPr lang="en-US" sz="1200" dirty="0"/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dirty="0"/>
              <a:t>Rarely associated with starting TB therapy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endParaRPr lang="en-US" sz="1200" dirty="0"/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dirty="0"/>
              <a:t>Natural history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dirty="0"/>
              <a:t>duration - days to months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dirty="0"/>
              <a:t>waxing and waning is common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514350" y="228600"/>
            <a:ext cx="9429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Types of immune reconstitution events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with </a:t>
            </a:r>
            <a:r>
              <a:rPr lang="en-US" sz="3200" b="1" dirty="0">
                <a:solidFill>
                  <a:schemeClr val="tx2"/>
                </a:solidFill>
              </a:rPr>
              <a:t>HIV - related TB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466129" y="1295400"/>
            <a:ext cx="9820871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r>
              <a:rPr lang="en-US" sz="2600" dirty="0" smtClean="0"/>
              <a:t>  Hectic </a:t>
            </a:r>
            <a:r>
              <a:rPr lang="en-US" sz="2600" dirty="0"/>
              <a:t>fever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Tx/>
              <a:buChar char="•"/>
            </a:pPr>
            <a:r>
              <a:rPr lang="en-US" sz="2600" dirty="0"/>
              <a:t>  New or worsening </a:t>
            </a:r>
            <a:r>
              <a:rPr lang="en-US" sz="2600" dirty="0" smtClean="0"/>
              <a:t>lymphadenitis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•"/>
            </a:pPr>
            <a:r>
              <a:rPr lang="en-US" sz="2600" dirty="0" smtClean="0"/>
              <a:t> peripheral or central </a:t>
            </a:r>
            <a:r>
              <a:rPr lang="en-US" sz="2600" dirty="0"/>
              <a:t>nodes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Tx/>
              <a:buChar char="•"/>
            </a:pPr>
            <a:r>
              <a:rPr lang="en-US" sz="2600" dirty="0"/>
              <a:t>  New or worsening pulmonary infiltrates, </a:t>
            </a:r>
            <a:r>
              <a:rPr lang="en-US" sz="2600" dirty="0" smtClean="0"/>
              <a:t>including </a:t>
            </a:r>
            <a:r>
              <a:rPr lang="en-US" sz="2600" dirty="0" err="1" smtClean="0"/>
              <a:t>resp</a:t>
            </a:r>
            <a:r>
              <a:rPr lang="en-US" sz="2600" dirty="0" smtClean="0"/>
              <a:t> failure</a:t>
            </a:r>
            <a:endParaRPr lang="en-US" sz="2600" dirty="0"/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r>
              <a:rPr lang="en-US" sz="2600" dirty="0"/>
              <a:t>  New or worsening </a:t>
            </a:r>
            <a:r>
              <a:rPr lang="en-US" sz="2600" dirty="0" err="1"/>
              <a:t>pleuritis</a:t>
            </a:r>
            <a:r>
              <a:rPr lang="en-US" sz="2600" dirty="0"/>
              <a:t>, </a:t>
            </a:r>
            <a:r>
              <a:rPr lang="en-US" sz="2600" dirty="0" err="1"/>
              <a:t>pericarditis</a:t>
            </a:r>
            <a:r>
              <a:rPr lang="en-US" sz="2600" dirty="0"/>
              <a:t>, or </a:t>
            </a:r>
            <a:r>
              <a:rPr lang="en-US" sz="2600" dirty="0" err="1"/>
              <a:t>ascites</a:t>
            </a:r>
            <a:endParaRPr lang="en-US" sz="2600" dirty="0"/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r>
              <a:rPr lang="en-US" sz="2600" dirty="0"/>
              <a:t>  Intracranial </a:t>
            </a:r>
            <a:r>
              <a:rPr lang="en-US" sz="2600" dirty="0" err="1"/>
              <a:t>tuberculomas</a:t>
            </a:r>
            <a:r>
              <a:rPr lang="en-US" sz="2600" dirty="0"/>
              <a:t>, worsening meningitis</a:t>
            </a: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r>
              <a:rPr lang="en-US" sz="2600" dirty="0"/>
              <a:t>  Disseminated skin lesions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Tx/>
              <a:buChar char="•"/>
            </a:pPr>
            <a:r>
              <a:rPr lang="en-US" sz="2600" dirty="0" smtClean="0"/>
              <a:t>  </a:t>
            </a:r>
            <a:r>
              <a:rPr lang="en-US" sz="2600" dirty="0" err="1" smtClean="0"/>
              <a:t>Epididymitis</a:t>
            </a:r>
            <a:r>
              <a:rPr lang="en-US" sz="2600" dirty="0"/>
              <a:t>, </a:t>
            </a:r>
            <a:r>
              <a:rPr lang="en-US" sz="2600" dirty="0" err="1"/>
              <a:t>hepatosplenomegaly</a:t>
            </a:r>
            <a:r>
              <a:rPr lang="en-US" sz="2600" dirty="0"/>
              <a:t>, soft </a:t>
            </a:r>
            <a:r>
              <a:rPr lang="en-US" sz="2600" dirty="0" smtClean="0"/>
              <a:t>tissue abscesses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81000"/>
            <a:ext cx="8829675" cy="1143000"/>
          </a:xfrm>
        </p:spPr>
        <p:txBody>
          <a:bodyPr/>
          <a:lstStyle/>
          <a:p>
            <a:r>
              <a:rPr lang="en-US" sz="3200" dirty="0"/>
              <a:t>Management of suspected immune reconstitution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9344025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Inform patients about the possibility of an event after starting ARV (“You may feel like the TB is coming back”)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Evaluate for possible TB treatment failure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Assess for other HIV-related complications, e.g. another opportunistic infection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Management of symptoms, e.g. use non-steroidal anti inflammatory drugs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Steroids may be needed for severe symptoms (1mg/kg)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04800"/>
            <a:ext cx="9429750" cy="1066800"/>
          </a:xfrm>
        </p:spPr>
        <p:txBody>
          <a:bodyPr/>
          <a:lstStyle/>
          <a:p>
            <a:r>
              <a:rPr lang="en-US" sz="3600"/>
              <a:t>Adverse events during treatment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47800"/>
            <a:ext cx="942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54% (99/167) had adverse events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34% interrupted TB or HIV therapy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Common adverse events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Peripheral neuropathy (21</a:t>
            </a:r>
            <a:r>
              <a:rPr lang="en-US" sz="2600" dirty="0" smtClean="0"/>
              <a:t>%)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Skin rash (17%)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TB drugs (16)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co-</a:t>
            </a:r>
            <a:r>
              <a:rPr lang="en-US" dirty="0" err="1"/>
              <a:t>trimoxazole</a:t>
            </a:r>
            <a:r>
              <a:rPr lang="en-US" dirty="0"/>
              <a:t> (7) 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nevirapine</a:t>
            </a:r>
            <a:r>
              <a:rPr lang="en-US" dirty="0"/>
              <a:t> (2)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other drugs (4)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hepatitis (6%) – TB drugs (6), unknown (5)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8272462" y="6096000"/>
            <a:ext cx="18085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AIDS 2002;16:75-83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57200"/>
            <a:ext cx="9429750" cy="1143000"/>
          </a:xfrm>
        </p:spPr>
        <p:txBody>
          <a:bodyPr/>
          <a:lstStyle/>
          <a:p>
            <a:r>
              <a:rPr lang="en-US" sz="3200" dirty="0"/>
              <a:t>Managing adverse events during treatment of HIV-TB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515475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Do one thing at a </a:t>
            </a:r>
            <a:r>
              <a:rPr lang="en-US" sz="2400" dirty="0" smtClean="0"/>
              <a:t>time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makes </a:t>
            </a:r>
            <a:r>
              <a:rPr lang="en-US" sz="2000" dirty="0"/>
              <a:t>it easier to decide the cause of an event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2400" dirty="0"/>
              <a:t>Stop medications for severe adverse events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2400" dirty="0"/>
              <a:t>Use sequential re-challenge to decide the cause of an event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2400" dirty="0"/>
              <a:t>Don’t switch from the first-line TB drugs (especially INH and RIF) without evidence of an association with a significant side effect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2400" dirty="0"/>
              <a:t>Remember immune reconstitution events as a possible </a:t>
            </a:r>
            <a:r>
              <a:rPr lang="en-US" sz="2400" dirty="0" smtClean="0"/>
              <a:t>cause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52400"/>
            <a:ext cx="9429750" cy="11430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Association </a:t>
            </a:r>
            <a:r>
              <a:rPr lang="en-US" sz="3200" dirty="0"/>
              <a:t>between </a:t>
            </a:r>
            <a:r>
              <a:rPr lang="en-US" sz="3200" dirty="0" smtClean="0"/>
              <a:t>HIV &amp; risk </a:t>
            </a:r>
            <a:r>
              <a:rPr lang="en-US" sz="3200" dirty="0"/>
              <a:t>of death during TB </a:t>
            </a:r>
            <a:r>
              <a:rPr lang="en-US" sz="3200" dirty="0" smtClean="0"/>
              <a:t>Rx</a:t>
            </a:r>
            <a:endParaRPr lang="en-US" dirty="0"/>
          </a:p>
        </p:txBody>
      </p:sp>
      <p:graphicFrame>
        <p:nvGraphicFramePr>
          <p:cNvPr id="437248" name="Object 1024"/>
          <p:cNvGraphicFramePr>
            <a:graphicFrameLocks noChangeAspect="1"/>
          </p:cNvGraphicFramePr>
          <p:nvPr>
            <p:ph type="chart" idx="1"/>
          </p:nvPr>
        </p:nvGraphicFramePr>
        <p:xfrm>
          <a:off x="523281" y="1600200"/>
          <a:ext cx="9497616" cy="4383088"/>
        </p:xfrm>
        <a:graphic>
          <a:graphicData uri="http://schemas.openxmlformats.org/presentationml/2006/ole">
            <p:oleObj spid="_x0000_s57346" name="Chart" r:id="rId4" imgW="7086735" imgH="4533900" progId="MSGraph.Chart.8">
              <p:embed followColorScheme="full"/>
            </p:oleObj>
          </a:graphicData>
        </a:graphic>
      </p:graphicFrame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6134697" y="6096000"/>
            <a:ext cx="3675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Am J Respir Crit Care Med 1999;159:733-40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01675"/>
            <a:ext cx="8766175" cy="609600"/>
          </a:xfrm>
        </p:spPr>
        <p:txBody>
          <a:bodyPr>
            <a:noAutofit/>
          </a:bodyPr>
          <a:lstStyle/>
          <a:p>
            <a:r>
              <a:rPr lang="en-US" dirty="0" smtClean="0"/>
              <a:t>GREAT MIMICKER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71524" y="1905000"/>
            <a:ext cx="9096375" cy="35814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100000"/>
              </a:spcBef>
            </a:pPr>
            <a:r>
              <a:rPr lang="en-US" sz="2800" b="1" dirty="0" smtClean="0"/>
              <a:t>Very   varied  presentation   </a:t>
            </a:r>
            <a:r>
              <a:rPr lang="en-US" sz="2800" b="1" dirty="0" smtClean="0">
                <a:sym typeface="Symbol" pitchFamily="1" charset="2"/>
              </a:rPr>
              <a:t></a:t>
            </a:r>
            <a:r>
              <a:rPr lang="en-US" sz="2800" b="1" dirty="0" smtClean="0"/>
              <a:t> Great mimicker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</a:pPr>
            <a:r>
              <a:rPr lang="en-US" sz="2800" dirty="0" smtClean="0"/>
              <a:t>TB of GIT-  6th most frequent extra-pulmonary site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</a:pPr>
            <a:r>
              <a:rPr lang="en-US" sz="2800" dirty="0" smtClean="0"/>
              <a:t>TB </a:t>
            </a:r>
            <a:r>
              <a:rPr lang="en-US" sz="2800" dirty="0"/>
              <a:t>can involve any part of  </a:t>
            </a:r>
            <a:r>
              <a:rPr lang="en-US" sz="2800" dirty="0" smtClean="0"/>
              <a:t>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4350" y="0"/>
            <a:ext cx="9429750" cy="1143000"/>
          </a:xfrm>
        </p:spPr>
        <p:txBody>
          <a:bodyPr/>
          <a:lstStyle/>
          <a:p>
            <a:r>
              <a:rPr lang="en-US" sz="3200" dirty="0"/>
              <a:t>Association between pattern of TB </a:t>
            </a:r>
            <a:r>
              <a:rPr lang="en-US" sz="3200" dirty="0" smtClean="0"/>
              <a:t>&amp; </a:t>
            </a:r>
            <a:r>
              <a:rPr lang="en-US" sz="3200" dirty="0"/>
              <a:t>survival of patients with HIV-TB</a:t>
            </a:r>
          </a:p>
        </p:txBody>
      </p:sp>
      <p:pic>
        <p:nvPicPr>
          <p:cNvPr id="378883" name="Picture 1027" descr="HIVTB-survi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524000"/>
            <a:ext cx="8229600" cy="4572000"/>
          </a:xfrm>
          <a:prstGeom prst="rect">
            <a:avLst/>
          </a:prstGeom>
          <a:noFill/>
        </p:spPr>
      </p:pic>
      <p:sp>
        <p:nvSpPr>
          <p:cNvPr id="378884" name="Text Box 1028"/>
          <p:cNvSpPr txBox="1">
            <a:spLocks noChangeArrowheads="1"/>
          </p:cNvSpPr>
          <p:nvPr/>
        </p:nvSpPr>
        <p:spPr bwMode="auto">
          <a:xfrm>
            <a:off x="8161735" y="6096000"/>
            <a:ext cx="1906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AIDS 1997;11:455-50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914400"/>
            <a:ext cx="8743950" cy="54102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>
                <a:solidFill>
                  <a:schemeClr val="tx2"/>
                </a:solidFill>
              </a:rPr>
              <a:t>CONCLUSIONS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Suspicion </a:t>
            </a:r>
          </a:p>
          <a:p>
            <a:pPr>
              <a:lnSpc>
                <a:spcPct val="150000"/>
              </a:lnSpc>
            </a:pPr>
            <a:r>
              <a:rPr lang="en-US" dirty="0"/>
              <a:t>Diagnosis is </a:t>
            </a:r>
            <a:r>
              <a:rPr lang="en-US" dirty="0" smtClean="0"/>
              <a:t>possible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FNAC/B, ADA, TB </a:t>
            </a:r>
            <a:r>
              <a:rPr lang="en-US" dirty="0"/>
              <a:t>PCR </a:t>
            </a:r>
            <a:r>
              <a:rPr lang="en-US" dirty="0" smtClean="0"/>
              <a:t>are valuable tests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Empirical ATT should be avoided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Laparoscopy </a:t>
            </a:r>
            <a:r>
              <a:rPr lang="en-US" dirty="0"/>
              <a:t>is an important diagnostic tool</a:t>
            </a:r>
          </a:p>
          <a:p>
            <a:pPr>
              <a:lnSpc>
                <a:spcPct val="150000"/>
              </a:lnSpc>
            </a:pPr>
            <a:r>
              <a:rPr lang="en-US" dirty="0"/>
              <a:t>Surgery for unavoidable reasons </a:t>
            </a:r>
            <a:r>
              <a:rPr lang="en-US" dirty="0" smtClean="0"/>
              <a:t>only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Complex issues (IRIS) with HIV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图片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87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19100" y="2819400"/>
            <a:ext cx="445591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 dirty="0">
                <a:solidFill>
                  <a:srgbClr val="FF0066"/>
                </a:solidFill>
                <a:latin typeface="Times New Roman" pitchFamily="18" charset="0"/>
                <a:ea typeface="华文彩云"/>
                <a:cs typeface="华文彩云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49263"/>
            <a:ext cx="8743950" cy="701675"/>
          </a:xfrm>
        </p:spPr>
        <p:txBody>
          <a:bodyPr/>
          <a:lstStyle/>
          <a:p>
            <a:r>
              <a:rPr lang="en-US" sz="4000" dirty="0"/>
              <a:t>HIV &amp; TB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874395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Before </a:t>
            </a:r>
            <a:r>
              <a:rPr lang="en-US" dirty="0" smtClean="0"/>
              <a:t>HIV era </a:t>
            </a:r>
            <a:r>
              <a:rPr lang="en-US" dirty="0"/>
              <a:t>&gt; 80% </a:t>
            </a:r>
            <a:r>
              <a:rPr lang="en-US" dirty="0" err="1" smtClean="0"/>
              <a:t>pTB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In HIV+ pt 40%–</a:t>
            </a:r>
            <a:r>
              <a:rPr lang="en-US" dirty="0"/>
              <a:t>60% </a:t>
            </a:r>
            <a:r>
              <a:rPr lang="en-US" dirty="0" smtClean="0"/>
              <a:t>extra-pulmonary TB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Globally co-infected pts &gt;</a:t>
            </a:r>
            <a:r>
              <a:rPr lang="en-US" dirty="0"/>
              <a:t>8 %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130" name="Object 2"/>
          <p:cNvGraphicFramePr>
            <a:graphicFrameLocks noChangeAspect="1"/>
          </p:cNvGraphicFramePr>
          <p:nvPr/>
        </p:nvGraphicFramePr>
        <p:xfrm>
          <a:off x="0" y="1143000"/>
          <a:ext cx="10287000" cy="5715000"/>
        </p:xfrm>
        <a:graphic>
          <a:graphicData uri="http://schemas.openxmlformats.org/presentationml/2006/ole">
            <p:oleObj spid="_x0000_s54274" name="Microsoft Map" r:id="rId4" imgW="6267600" imgH="325764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3623" y="3810000"/>
            <a:ext cx="2511028" cy="2470150"/>
            <a:chOff x="-14" y="1248"/>
            <a:chExt cx="1406" cy="1556"/>
          </a:xfrm>
        </p:grpSpPr>
        <p:sp>
          <p:nvSpPr>
            <p:cNvPr id="432132" name="Rectangle 4"/>
            <p:cNvSpPr>
              <a:spLocks noChangeArrowheads="1"/>
            </p:cNvSpPr>
            <p:nvPr/>
          </p:nvSpPr>
          <p:spPr bwMode="auto">
            <a:xfrm>
              <a:off x="144" y="1852"/>
              <a:ext cx="170" cy="113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33" name="Text Box 5"/>
            <p:cNvSpPr txBox="1">
              <a:spLocks noChangeArrowheads="1"/>
            </p:cNvSpPr>
            <p:nvPr/>
          </p:nvSpPr>
          <p:spPr bwMode="auto">
            <a:xfrm>
              <a:off x="384" y="1813"/>
              <a:ext cx="5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10 - 99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34" name="Rectangle 6"/>
            <p:cNvSpPr>
              <a:spLocks noChangeArrowheads="1"/>
            </p:cNvSpPr>
            <p:nvPr/>
          </p:nvSpPr>
          <p:spPr bwMode="auto">
            <a:xfrm>
              <a:off x="144" y="2046"/>
              <a:ext cx="170" cy="113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35" name="Text Box 7"/>
            <p:cNvSpPr txBox="1">
              <a:spLocks noChangeArrowheads="1"/>
            </p:cNvSpPr>
            <p:nvPr/>
          </p:nvSpPr>
          <p:spPr bwMode="auto">
            <a:xfrm>
              <a:off x="384" y="2007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100 - 999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36" name="Rectangle 8"/>
            <p:cNvSpPr>
              <a:spLocks noChangeArrowheads="1"/>
            </p:cNvSpPr>
            <p:nvPr/>
          </p:nvSpPr>
          <p:spPr bwMode="auto">
            <a:xfrm>
              <a:off x="144" y="2241"/>
              <a:ext cx="170" cy="113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37" name="Text Box 9"/>
            <p:cNvSpPr txBox="1">
              <a:spLocks noChangeArrowheads="1"/>
            </p:cNvSpPr>
            <p:nvPr/>
          </p:nvSpPr>
          <p:spPr bwMode="auto">
            <a:xfrm>
              <a:off x="384" y="2202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1000 - 4999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38" name="Rectangle 10"/>
            <p:cNvSpPr>
              <a:spLocks noChangeArrowheads="1"/>
            </p:cNvSpPr>
            <p:nvPr/>
          </p:nvSpPr>
          <p:spPr bwMode="auto">
            <a:xfrm>
              <a:off x="144" y="1463"/>
              <a:ext cx="170" cy="11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39" name="Text Box 11"/>
            <p:cNvSpPr txBox="1">
              <a:spLocks noChangeArrowheads="1"/>
            </p:cNvSpPr>
            <p:nvPr/>
          </p:nvSpPr>
          <p:spPr bwMode="auto">
            <a:xfrm>
              <a:off x="384" y="1423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&lt; 5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40" name="Rectangle 12"/>
            <p:cNvSpPr>
              <a:spLocks noChangeArrowheads="1"/>
            </p:cNvSpPr>
            <p:nvPr/>
          </p:nvSpPr>
          <p:spPr bwMode="auto">
            <a:xfrm>
              <a:off x="144" y="1657"/>
              <a:ext cx="170" cy="11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41" name="Text Box 13"/>
            <p:cNvSpPr txBox="1">
              <a:spLocks noChangeArrowheads="1"/>
            </p:cNvSpPr>
            <p:nvPr/>
          </p:nvSpPr>
          <p:spPr bwMode="auto">
            <a:xfrm>
              <a:off x="384" y="1618"/>
              <a:ext cx="5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5 - 9.9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42" name="Rectangle 14"/>
            <p:cNvSpPr>
              <a:spLocks noChangeArrowheads="1"/>
            </p:cNvSpPr>
            <p:nvPr/>
          </p:nvSpPr>
          <p:spPr bwMode="auto">
            <a:xfrm>
              <a:off x="144" y="2437"/>
              <a:ext cx="170" cy="113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43" name="Text Box 15"/>
            <p:cNvSpPr txBox="1">
              <a:spLocks noChangeArrowheads="1"/>
            </p:cNvSpPr>
            <p:nvPr/>
          </p:nvSpPr>
          <p:spPr bwMode="auto">
            <a:xfrm>
              <a:off x="384" y="2397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5000 or more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44" name="Rectangle 16"/>
            <p:cNvSpPr>
              <a:spLocks noChangeArrowheads="1"/>
            </p:cNvSpPr>
            <p:nvPr/>
          </p:nvSpPr>
          <p:spPr bwMode="auto">
            <a:xfrm>
              <a:off x="144" y="2632"/>
              <a:ext cx="170" cy="11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32145" name="Text Box 17"/>
            <p:cNvSpPr txBox="1">
              <a:spLocks noChangeArrowheads="1"/>
            </p:cNvSpPr>
            <p:nvPr/>
          </p:nvSpPr>
          <p:spPr bwMode="auto">
            <a:xfrm>
              <a:off x="384" y="259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No estimate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432146" name="Text Box 18"/>
            <p:cNvSpPr txBox="1">
              <a:spLocks noChangeArrowheads="1"/>
            </p:cNvSpPr>
            <p:nvPr/>
          </p:nvSpPr>
          <p:spPr bwMode="auto">
            <a:xfrm>
              <a:off x="-14" y="1248"/>
              <a:ext cx="11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Rate per 100 000</a:t>
              </a:r>
              <a:endParaRPr lang="en-GB" sz="1600">
                <a:latin typeface="Times New Roman" pitchFamily="18" charset="0"/>
              </a:endParaRPr>
            </a:p>
          </p:txBody>
        </p:sp>
      </p:grpSp>
      <p:sp>
        <p:nvSpPr>
          <p:cNvPr id="432147" name="Rectangle 19" descr="70%"/>
          <p:cNvSpPr>
            <a:spLocks noChangeArrowheads="1"/>
          </p:cNvSpPr>
          <p:nvPr/>
        </p:nvSpPr>
        <p:spPr bwMode="auto">
          <a:xfrm>
            <a:off x="4543425" y="6096001"/>
            <a:ext cx="202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/>
              <a:t>Source: WHO </a:t>
            </a:r>
            <a:r>
              <a:rPr lang="en-US" sz="1600" b="1" dirty="0" smtClean="0"/>
              <a:t>2002</a:t>
            </a:r>
            <a:endParaRPr lang="en-US" sz="1600" b="1" dirty="0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553699" cy="685800"/>
          </a:xfrm>
        </p:spPr>
        <p:txBody>
          <a:bodyPr/>
          <a:lstStyle/>
          <a:p>
            <a:r>
              <a:rPr lang="en-GB" dirty="0"/>
              <a:t>Estimated </a:t>
            </a:r>
            <a:r>
              <a:rPr lang="en-GB" dirty="0" smtClean="0"/>
              <a:t>HIV-TB Co-infection </a:t>
            </a:r>
            <a:r>
              <a:rPr lang="en-GB" dirty="0"/>
              <a:t>Prevalence,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1525" y="457200"/>
            <a:ext cx="8743950" cy="1143000"/>
          </a:xfrm>
        </p:spPr>
        <p:txBody>
          <a:bodyPr/>
          <a:lstStyle/>
          <a:p>
            <a:r>
              <a:rPr lang="en-US" sz="3600" dirty="0" smtClean="0"/>
              <a:t>AETIO-PATHOGENESIS</a:t>
            </a:r>
            <a:endParaRPr lang="en-US" sz="3600" dirty="0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1525" y="1524000"/>
            <a:ext cx="8743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Primary (non </a:t>
            </a:r>
            <a:r>
              <a:rPr lang="en-US" sz="2800" dirty="0" err="1" smtClean="0"/>
              <a:t>pasteurised</a:t>
            </a:r>
            <a:r>
              <a:rPr lang="en-US" sz="2800" dirty="0" smtClean="0"/>
              <a:t> milk)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Secondary (sputum)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Route of abdominal infection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Direct ingestion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Haematogenous</a:t>
            </a:r>
            <a:r>
              <a:rPr lang="en-US" sz="2400" dirty="0"/>
              <a:t> spread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Direct extension from contiguous organ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Through lymph channels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36895" name="Rectangle 1055"/>
          <p:cNvSpPr>
            <a:spLocks noChangeArrowheads="1"/>
          </p:cNvSpPr>
          <p:nvPr/>
        </p:nvSpPr>
        <p:spPr bwMode="auto">
          <a:xfrm>
            <a:off x="3572" y="4408488"/>
            <a:ext cx="1028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charset="0"/>
              </a:rPr>
              <a:t> 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ABDOMINAL TB CLASSIFICATION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00200"/>
            <a:ext cx="874395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Intestinal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- ulcerative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- </a:t>
            </a:r>
            <a:r>
              <a:rPr lang="en-US" sz="2000" dirty="0" err="1"/>
              <a:t>hyperplastic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- </a:t>
            </a:r>
            <a:r>
              <a:rPr lang="en-US" sz="2000" dirty="0" err="1"/>
              <a:t>perforative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Peritoneal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   -</a:t>
            </a:r>
            <a:r>
              <a:rPr lang="en-US" sz="2000" dirty="0"/>
              <a:t> wet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- dry/plastic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- fibrotic fixed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- acute primary peritonitis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Mesenteric involvement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- mass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- abscess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- nodal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Solid organ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 </a:t>
            </a:r>
            <a:r>
              <a:rPr lang="en-US" sz="2000" dirty="0"/>
              <a:t>- liver , spleen</a:t>
            </a:r>
            <a:r>
              <a:rPr lang="en-US" sz="2000" dirty="0" smtClean="0"/>
              <a:t>, pancreas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2"/>
                </a:solidFill>
              </a:rPr>
              <a:t>Intestinal obstruction</a:t>
            </a:r>
          </a:p>
          <a:p>
            <a:pPr lvl="1">
              <a:lnSpc>
                <a:spcPct val="170000"/>
              </a:lnSpc>
            </a:pPr>
            <a:r>
              <a:rPr lang="en-US" sz="2000" dirty="0"/>
              <a:t>Acute</a:t>
            </a:r>
          </a:p>
          <a:p>
            <a:pPr lvl="1">
              <a:lnSpc>
                <a:spcPct val="170000"/>
              </a:lnSpc>
            </a:pPr>
            <a:r>
              <a:rPr lang="en-US" sz="2000" dirty="0" err="1"/>
              <a:t>Subacute</a:t>
            </a:r>
            <a:endParaRPr lang="en-US" sz="2000" dirty="0"/>
          </a:p>
          <a:p>
            <a:pPr lvl="1">
              <a:lnSpc>
                <a:spcPct val="170000"/>
              </a:lnSpc>
            </a:pPr>
            <a:r>
              <a:rPr lang="en-US" sz="2000" dirty="0"/>
              <a:t>Chronic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2"/>
                </a:solidFill>
              </a:rPr>
              <a:t>Perforation</a:t>
            </a:r>
          </a:p>
          <a:p>
            <a:pPr>
              <a:lnSpc>
                <a:spcPct val="170000"/>
              </a:lnSpc>
            </a:pPr>
            <a:r>
              <a:rPr lang="en-US" dirty="0" err="1">
                <a:solidFill>
                  <a:schemeClr val="tx2"/>
                </a:solidFill>
              </a:rPr>
              <a:t>Ascites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lnSpc>
                <a:spcPct val="170000"/>
              </a:lnSpc>
            </a:pPr>
            <a:r>
              <a:rPr lang="en-US" sz="2000" dirty="0"/>
              <a:t>Diffuse</a:t>
            </a:r>
          </a:p>
          <a:p>
            <a:pPr lvl="1">
              <a:lnSpc>
                <a:spcPct val="170000"/>
              </a:lnSpc>
            </a:pPr>
            <a:r>
              <a:rPr lang="en-US" sz="2000" dirty="0" err="1"/>
              <a:t>Loculated</a:t>
            </a:r>
            <a:endParaRPr lang="en-US" sz="2000" dirty="0"/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Organized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100" dirty="0" smtClean="0">
                <a:solidFill>
                  <a:schemeClr val="tx2"/>
                </a:solidFill>
              </a:rPr>
              <a:t>Lump/Mass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Abscess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LN Mass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Bowel mass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IC mass</a:t>
            </a:r>
          </a:p>
          <a:p>
            <a:pPr lvl="1">
              <a:lnSpc>
                <a:spcPct val="170000"/>
              </a:lnSpc>
            </a:pPr>
            <a:r>
              <a:rPr lang="en-US" sz="2000" dirty="0" err="1" smtClean="0"/>
              <a:t>Omental</a:t>
            </a:r>
            <a:r>
              <a:rPr lang="en-US" sz="2000" dirty="0" smtClean="0"/>
              <a:t> mass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1462</TotalTime>
  <Words>1853</Words>
  <Application>Microsoft PowerPoint</Application>
  <PresentationFormat>35mm Slides</PresentationFormat>
  <Paragraphs>321</Paragraphs>
  <Slides>42</Slides>
  <Notes>19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Metro</vt:lpstr>
      <vt:lpstr>Microsoft Map</vt:lpstr>
      <vt:lpstr>Bitmap Image</vt:lpstr>
      <vt:lpstr>Chart</vt:lpstr>
      <vt:lpstr>ABDOMINAL TUBERCULOSIS</vt:lpstr>
      <vt:lpstr>GLOBAL EMERGECY</vt:lpstr>
      <vt:lpstr>CAUSES OF RESURGENCE IN INCIDENCE OF TB</vt:lpstr>
      <vt:lpstr>GREAT MIMICKER</vt:lpstr>
      <vt:lpstr>HIV &amp; TB</vt:lpstr>
      <vt:lpstr>Estimated HIV-TB Co-infection Prevalence, 2000</vt:lpstr>
      <vt:lpstr>AETIO-PATHOGENESIS</vt:lpstr>
      <vt:lpstr>ABDOMINAL TB CLASSIFICATION</vt:lpstr>
      <vt:lpstr>CLINICAL PRESENTATION</vt:lpstr>
      <vt:lpstr>Differential Diagnosis</vt:lpstr>
      <vt:lpstr>Slide 11</vt:lpstr>
      <vt:lpstr>UNCOMMON PRESENTATION</vt:lpstr>
      <vt:lpstr>INVESTIGATION</vt:lpstr>
      <vt:lpstr>X-RAY ABDOMEN WITH CALCIFIED LYMPH NODE</vt:lpstr>
      <vt:lpstr>AxR WITH INTESTINAL OBSTRUCTION</vt:lpstr>
      <vt:lpstr>US IN ABDOMINAL TB</vt:lpstr>
      <vt:lpstr>US NECROTIC/CALCIFIED LYMPH NODE MASS</vt:lpstr>
      <vt:lpstr>BARIUM CONTRAST STUDY WITH  IC-TUBERCULOSIS</vt:lpstr>
      <vt:lpstr>STRICTURES/ FISTULAE</vt:lpstr>
      <vt:lpstr>CT SCAN ABDOMEN</vt:lpstr>
      <vt:lpstr>CT SCAN BOWEL THICKENING</vt:lpstr>
      <vt:lpstr>TB peritonitis</vt:lpstr>
      <vt:lpstr>Mesenteric TB</vt:lpstr>
      <vt:lpstr>ASCITES FLUID</vt:lpstr>
      <vt:lpstr>Adenosine Deaminase (ADA)</vt:lpstr>
      <vt:lpstr>BACTEC FAST METHOD OF TB CULTURE</vt:lpstr>
      <vt:lpstr>TB PCR</vt:lpstr>
      <vt:lpstr>LAPAROSCOPY</vt:lpstr>
      <vt:lpstr>Laparoscopic Findings</vt:lpstr>
      <vt:lpstr>TREATMENT</vt:lpstr>
      <vt:lpstr>COMPLICATIONS</vt:lpstr>
      <vt:lpstr>  TB AND HIV/AIDS</vt:lpstr>
      <vt:lpstr>Slide 33</vt:lpstr>
      <vt:lpstr>Immune reconstitution events in HIV - related TB</vt:lpstr>
      <vt:lpstr>Slide 35</vt:lpstr>
      <vt:lpstr>Management of suspected immune reconstitution </vt:lpstr>
      <vt:lpstr>Adverse events during treatment</vt:lpstr>
      <vt:lpstr>Managing adverse events during treatment of HIV-TB</vt:lpstr>
      <vt:lpstr> Association between HIV &amp; risk of death during TB Rx</vt:lpstr>
      <vt:lpstr>Association between pattern of TB &amp; survival of patients with HIV-TB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TUBERCULOSIS</dc:title>
  <dc:creator>ABC</dc:creator>
  <cp:lastModifiedBy>Daniel Sidler</cp:lastModifiedBy>
  <cp:revision>86</cp:revision>
  <cp:lastPrinted>2003-02-10T11:02:59Z</cp:lastPrinted>
  <dcterms:created xsi:type="dcterms:W3CDTF">2010-02-08T09:30:57Z</dcterms:created>
  <dcterms:modified xsi:type="dcterms:W3CDTF">2010-02-08T21:39:43Z</dcterms:modified>
</cp:coreProperties>
</file>