
<file path=[Content_Types].xml><?xml version="1.0" encoding="utf-8"?>
<Types xmlns="http://schemas.openxmlformats.org/package/2006/content-types">
  <Override PartName="/ppt/slideLayouts/slideLayout4.xml" ContentType="application/vnd.openxmlformats-officedocument.presentationml.slideLayout+xml"/>
  <Override PartName="/ppt/notesSlides/notesSlide16.xml" ContentType="application/vnd.openxmlformats-officedocument.presentationml.notesSlide+xml"/>
  <Override PartName="/ppt/tags/tag65.xml" ContentType="application/vnd.openxmlformats-officedocument.presentationml.tags+xml"/>
  <Override PartName="/ppt/slides/slide18.xml" ContentType="application/vnd.openxmlformats-officedocument.presentationml.slide+xml"/>
  <Override PartName="/ppt/tags/tag74.xml" ContentType="application/vnd.openxmlformats-officedocument.presentationml.tags+xml"/>
  <Override PartName="/ppt/slides/slide28.xml" ContentType="application/vnd.openxmlformats-officedocument.presentationml.slide+xml"/>
  <Override PartName="/ppt/tags/tag84.xml" ContentType="application/vnd.openxmlformats-officedocument.presentationml.tags+xml"/>
  <Override PartName="/ppt/tags/tag105.xml" ContentType="application/vnd.openxmlformats-officedocument.presentationml.tags+xml"/>
  <Override PartName="/ppt/slides/slide9.xml" ContentType="application/vnd.openxmlformats-officedocument.presentationml.slide+xml"/>
  <Override PartName="/ppt/tags/tag94.xml" ContentType="application/vnd.openxmlformats-officedocument.presentationml.tags+xml"/>
  <Override PartName="/ppt/tags/tag115.xml" ContentType="application/vnd.openxmlformats-officedocument.presentationml.tags+xml"/>
  <Override PartName="/ppt/tags/tag124.xml" ContentType="application/vnd.openxmlformats-officedocument.presentationml.tags+xml"/>
  <Override PartName="/ppt/notesMasters/notesMaster1.xml" ContentType="application/vnd.openxmlformats-officedocument.presentationml.notesMaster+xml"/>
  <Override PartName="/ppt/tags/tag1.xml" ContentType="application/vnd.openxmlformats-officedocument.presentationml.tags+xml"/>
  <Default Extension="vml" ContentType="application/vnd.openxmlformats-officedocument.vmlDrawing"/>
  <Override PartName="/ppt/tags/tag12.xml" ContentType="application/vnd.openxmlformats-officedocument.presentationml.tags+xml"/>
  <Override PartName="/ppt/theme/theme1.xml" ContentType="application/vnd.openxmlformats-officedocument.theme+xml"/>
  <Override PartName="/ppt/notesSlides/notesSlide2.xml" ContentType="application/vnd.openxmlformats-officedocument.presentationml.notesSlide+xml"/>
  <Override PartName="/ppt/tags/tag22.xml" ContentType="application/vnd.openxmlformats-officedocument.presentationml.tags+xml"/>
  <Override PartName="/ppt/tags/tag99.xml" ContentType="application/vnd.openxmlformats-officedocument.presentationml.tags+xml"/>
  <Override PartName="/ppt/tags/tag31.xml" ContentType="application/vnd.openxmlformats-officedocument.presentationml.tags+xml"/>
  <Override PartName="/ppt/tags/tag41.xml" ContentType="application/vnd.openxmlformats-officedocument.presentationml.tags+xml"/>
  <Override PartName="/ppt/tags/tag7.xml" ContentType="application/vnd.openxmlformats-officedocument.presentationml.tags+xml"/>
  <Override PartName="/ppt/tags/tag50.xml" ContentType="application/vnd.openxmlformats-officedocument.presentationml.tags+xml"/>
  <Override PartName="/ppt/tags/tag18.xml" ContentType="application/vnd.openxmlformats-officedocument.presentationml.tags+xml"/>
  <Default Extension="jpeg" ContentType="image/jpeg"/>
  <Override PartName="/ppt/notesSlides/notesSlide11.xml" ContentType="application/vnd.openxmlformats-officedocument.presentationml.notesSlide+xml"/>
  <Override PartName="/ppt/tags/tag60.xml" ContentType="application/vnd.openxmlformats-officedocument.presentationml.tags+xml"/>
  <Override PartName="/ppt/tags/tag28.xml" ContentType="application/vnd.openxmlformats-officedocument.presentationml.tags+xml"/>
  <Override PartName="/ppt/slides/slide13.xml" ContentType="application/vnd.openxmlformats-officedocument.presentationml.slide+xml"/>
  <Override PartName="/ppt/notesSlides/notesSlide21.xml" ContentType="application/vnd.openxmlformats-officedocument.presentationml.notesSlide+xml"/>
  <Override PartName="/ppt/tags/tag70.xml" ContentType="application/vnd.openxmlformats-officedocument.presentationml.tags+xml"/>
  <Override PartName="/ppt/tags/tag37.xml" ContentType="application/vnd.openxmlformats-officedocument.presentationml.tags+xml"/>
  <Override PartName="/ppt/slides/slide23.xml" ContentType="application/vnd.openxmlformats-officedocument.presentationml.slide+xml"/>
  <Override PartName="/ppt/tags/tag100.xml" ContentType="application/vnd.openxmlformats-officedocument.presentationml.tags+xml"/>
  <Override PartName="/ppt/tags/tag47.xml" ContentType="application/vnd.openxmlformats-officedocument.presentationml.tags+xml"/>
  <Override PartName="/ppt/slides/slide32.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tags/tag56.xml" ContentType="application/vnd.openxmlformats-officedocument.presentationml.tags+xml"/>
  <Override PartName="/ppt/tags/tag110.xml" ContentType="application/vnd.openxmlformats-officedocument.presentationml.tags+xml"/>
  <Override PartName="/ppt/notesSlides/notesSlide17.xml" ContentType="application/vnd.openxmlformats-officedocument.presentationml.notesSlide+xml"/>
  <Override PartName="/ppt/tags/tag66.xml" ContentType="application/vnd.openxmlformats-officedocument.presentationml.tags+xml"/>
  <Override PartName="/ppt/slides/slide19.xml" ContentType="application/vnd.openxmlformats-officedocument.presentationml.slide+xml"/>
  <Override PartName="/ppt/tags/tag75.xml" ContentType="application/vnd.openxmlformats-officedocument.presentationml.tags+xml"/>
  <Override PartName="/ppt/slideLayouts/slideLayout10.xml" ContentType="application/vnd.openxmlformats-officedocument.presentationml.slideLayout+xml"/>
  <Override PartName="/ppt/slides/slide29.xml" ContentType="application/vnd.openxmlformats-officedocument.presentationml.slide+xml"/>
  <Override PartName="/ppt/tags/tag85.xml" ContentType="application/vnd.openxmlformats-officedocument.presentationml.tags+xml"/>
  <Override PartName="/ppt/tags/tag106.xml" ContentType="application/vnd.openxmlformats-officedocument.presentationml.tags+xml"/>
  <Override PartName="/ppt/tags/tag95.xml" ContentType="application/vnd.openxmlformats-officedocument.presentationml.tags+xml"/>
  <Override PartName="/ppt/tags/tag116.xml" ContentType="application/vnd.openxmlformats-officedocument.presentationml.tags+xml"/>
  <Override PartName="/ppt/tags/tag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notesSlides/notesSlide3.xml" ContentType="application/vnd.openxmlformats-officedocument.presentationml.notesSlide+xml"/>
  <Override PartName="/ppt/tags/tag23.xml" ContentType="application/vnd.openxmlformats-officedocument.presentationml.tags+xml"/>
  <Override PartName="/ppt/tags/tag32.xml" ContentType="application/vnd.openxmlformats-officedocument.presentationml.tags+xml"/>
  <Override PartName="/ppt/tags/tag42.xml" ContentType="application/vnd.openxmlformats-officedocument.presentationml.tags+xml"/>
  <Override PartName="/ppt/tags/tag8.xml" ContentType="application/vnd.openxmlformats-officedocument.presentationml.tags+xml"/>
  <Override PartName="/ppt/tags/tag51.xml" ContentType="application/vnd.openxmlformats-officedocument.presentationml.tags+xml"/>
  <Override PartName="/ppt/tags/tag19.xml" ContentType="application/vnd.openxmlformats-officedocument.presentationml.tags+xml"/>
  <Override PartName="/ppt/notesSlides/notesSlide8.xml" ContentType="application/vnd.openxmlformats-officedocument.presentationml.notesSlide+xml"/>
  <Override PartName="/ppt/notesSlides/notesSlide12.xml" ContentType="application/vnd.openxmlformats-officedocument.presentationml.notesSlide+xml"/>
  <Override PartName="/ppt/tags/tag61.xml" ContentType="application/vnd.openxmlformats-officedocument.presentationml.tags+xml"/>
  <Override PartName="/ppt/tags/tag29.xml" ContentType="application/vnd.openxmlformats-officedocument.presentationml.tags+xml"/>
  <Override PartName="/ppt/slides/slide14.xml" ContentType="application/vnd.openxmlformats-officedocument.presentationml.slide+xml"/>
  <Override PartName="/ppt/notesSlides/notesSlide22.xml" ContentType="application/vnd.openxmlformats-officedocument.presentationml.notesSlide+xml"/>
  <Override PartName="/ppt/tags/tag38.xml" ContentType="application/vnd.openxmlformats-officedocument.presentationml.tags+xml"/>
  <Override PartName="/ppt/tags/tag71.xml" ContentType="application/vnd.openxmlformats-officedocument.presentationml.tags+xml"/>
  <Override PartName="/ppt/slides/slide24.xml" ContentType="application/vnd.openxmlformats-officedocument.presentationml.slide+xml"/>
  <Default Extension="bin" ContentType="application/vnd.openxmlformats-officedocument.presentationml.printerSettings"/>
  <Override PartName="/ppt/tags/tag80.xml" ContentType="application/vnd.openxmlformats-officedocument.presentationml.tags+xml"/>
  <Override PartName="/ppt/tags/tag48.xml" ContentType="application/vnd.openxmlformats-officedocument.presentationml.tags+xml"/>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tags/tag57.xml" ContentType="application/vnd.openxmlformats-officedocument.presentationml.tags+xml"/>
  <Override PartName="/ppt/slideLayouts/slideLayout6.xml" ContentType="application/vnd.openxmlformats-officedocument.presentationml.slideLayout+xml"/>
  <Override PartName="/ppt/tableStyles.xml" ContentType="application/vnd.openxmlformats-officedocument.presentationml.tableStyles+xml"/>
  <Override PartName="/ppt/tags/tag90.xml" ContentType="application/vnd.openxmlformats-officedocument.presentationml.tags+xml"/>
  <Override PartName="/ppt/notesSlides/notesSlide18.xml" ContentType="application/vnd.openxmlformats-officedocument.presentationml.notesSlide+xml"/>
  <Override PartName="/ppt/tags/tag67.xml" ContentType="application/vnd.openxmlformats-officedocument.presentationml.tags+xml"/>
  <Override PartName="/ppt/tags/tag101.xml" ContentType="application/vnd.openxmlformats-officedocument.presentationml.tags+xml"/>
  <Override PartName="/ppt/tags/tag111.xml" ContentType="application/vnd.openxmlformats-officedocument.presentationml.tags+xml"/>
  <Override PartName="/ppt/tags/tag120.xml" ContentType="application/vnd.openxmlformats-officedocument.presentationml.tags+xml"/>
  <Override PartName="/ppt/tags/tag76.xml" ContentType="application/vnd.openxmlformats-officedocument.presentationml.tags+xml"/>
  <Override PartName="/ppt/slideLayouts/slideLayout11.xml" ContentType="application/vnd.openxmlformats-officedocument.presentationml.slideLayout+xml"/>
  <Override PartName="/ppt/tags/tag86.xml" ContentType="application/vnd.openxmlformats-officedocument.presentationml.tags+xml"/>
  <Override PartName="/ppt/tags/tag107.xml" ContentType="application/vnd.openxmlformats-officedocument.presentationml.tags+xml"/>
  <Override PartName="/docProps/app.xml" ContentType="application/vnd.openxmlformats-officedocument.extended-properties+xml"/>
  <Override PartName="/ppt/tags/tag96.xml" ContentType="application/vnd.openxmlformats-officedocument.presentationml.tags+xml"/>
  <Override PartName="/ppt/tags/tag117.xml" ContentType="application/vnd.openxmlformats-officedocument.presentationml.tags+xml"/>
  <Override PartName="/docProps/core.xml" ContentType="application/vnd.openxmlformats-package.core-properties+xml"/>
  <Override PartName="/ppt/tags/tag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tags/tag33.xml" ContentType="application/vnd.openxmlformats-officedocument.presentationml.tags+xml"/>
  <Override PartName="/ppt/tags/tag43.xml" ContentType="application/vnd.openxmlformats-officedocument.presentationml.tags+xml"/>
  <Override PartName="/ppt/tags/tag9.xml" ContentType="application/vnd.openxmlformats-officedocument.presentationml.tags+xml"/>
  <Override PartName="/ppt/slideLayouts/slideLayout1.xml" ContentType="application/vnd.openxmlformats-officedocument.presentationml.slideLayout+xml"/>
  <Override PartName="/ppt/tags/tag52.xml" ContentType="application/vnd.openxmlformats-officedocument.presentationml.tags+xml"/>
  <Override PartName="/ppt/notesSlides/notesSlide9.xml" ContentType="application/vnd.openxmlformats-officedocument.presentationml.notesSlide+xml"/>
  <Override PartName="/ppt/notesSlides/notesSlide13.xml" ContentType="application/vnd.openxmlformats-officedocument.presentationml.notesSlide+xml"/>
  <Override PartName="/ppt/tags/tag62.xml" ContentType="application/vnd.openxmlformats-officedocument.presentationml.tags+xml"/>
  <Override PartName="/ppt/slides/slide15.xml" ContentType="application/vnd.openxmlformats-officedocument.presentationml.slide+xml"/>
  <Override PartName="/ppt/tags/tag39.xml" ContentType="application/vnd.openxmlformats-officedocument.presentationml.tags+xml"/>
  <Override PartName="/ppt/tags/tag72.xml" ContentType="application/vnd.openxmlformats-officedocument.presentationml.tags+xml"/>
  <Override PartName="/ppt/slides/slide25.xml" ContentType="application/vnd.openxmlformats-officedocument.presentationml.slide+xml"/>
  <Override PartName="/ppt/tags/tag81.xml" ContentType="application/vnd.openxmlformats-officedocument.presentationml.tags+xml"/>
  <Override PartName="/ppt/tags/tag49.xml" ContentType="application/vnd.openxmlformats-officedocument.presentationml.tags+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tags/tag58.xml" ContentType="application/vnd.openxmlformats-officedocument.presentationml.tags+xml"/>
  <Override PartName="/ppt/slideLayouts/slideLayout7.xml" ContentType="application/vnd.openxmlformats-officedocument.presentationml.slideLayout+xml"/>
  <Override PartName="/ppt/tags/tag91.xml" ContentType="application/vnd.openxmlformats-officedocument.presentationml.tags+xml"/>
  <Override PartName="/ppt/tags/tag102.xml" ContentType="application/vnd.openxmlformats-officedocument.presentationml.tags+xml"/>
  <Override PartName="/ppt/notesSlides/notesSlide19.xml" ContentType="application/vnd.openxmlformats-officedocument.presentationml.notesSlide+xml"/>
  <Override PartName="/ppt/tags/tag68.xml" ContentType="application/vnd.openxmlformats-officedocument.presentationml.tags+xml"/>
  <Override PartName="/ppt/tags/tag112.xml" ContentType="application/vnd.openxmlformats-officedocument.presentationml.tags+xml"/>
  <Override PartName="/ppt/tags/tag121.xml" ContentType="application/vnd.openxmlformats-officedocument.presentationml.tags+xml"/>
  <Override PartName="/ppt/tags/tag77.xml" ContentType="application/vnd.openxmlformats-officedocument.presentationml.tags+xml"/>
  <Override PartName="/ppt/slideLayouts/slideLayout12.xml" ContentType="application/vnd.openxmlformats-officedocument.presentationml.slideLayout+xml"/>
  <Override PartName="/ppt/tags/tag87.xml" ContentType="application/vnd.openxmlformats-officedocument.presentationml.tags+xml"/>
  <Override PartName="/ppt/tags/tag108.xml" ContentType="application/vnd.openxmlformats-officedocument.presentationml.tags+xml"/>
  <Override PartName="/ppt/tags/tag97.xml" ContentType="application/vnd.openxmlformats-officedocument.presentationml.tags+xml"/>
  <Override PartName="/ppt/tags/tag118.xml" ContentType="application/vnd.openxmlformats-officedocument.presentationml.tags+xml"/>
  <Override PartName="/ppt/tags/tag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25.xml" ContentType="application/vnd.openxmlformats-officedocument.presentationml.tags+xml"/>
  <Override PartName="/ppt/slides/slide10.xml" ContentType="application/vnd.openxmlformats-officedocument.presentationml.slide+xml"/>
  <Override PartName="/ppt/tags/tag34.xml" ContentType="application/vnd.openxmlformats-officedocument.presentationml.tags+xml"/>
  <Override PartName="/ppt/slides/slide20.xml" ContentType="application/vnd.openxmlformats-officedocument.presentationml.slide+xml"/>
  <Override PartName="/ppt/tags/tag44.xml" ContentType="application/vnd.openxmlformats-officedocument.presentationml.tags+xml"/>
  <Override PartName="/ppt/slides/slide1.xml" ContentType="application/vnd.openxmlformats-officedocument.presentationml.slide+xml"/>
  <Override PartName="/ppt/tags/tag53.xml" ContentType="application/vnd.openxmlformats-officedocument.presentationml.tags+xml"/>
  <Override PartName="/ppt/slideLayouts/slideLayout2.xml" ContentType="application/vnd.openxmlformats-officedocument.presentationml.slideLayout+xml"/>
  <Override PartName="/ppt/notesSlides/notesSlide14.xml" ContentType="application/vnd.openxmlformats-officedocument.presentationml.notesSlide+xml"/>
  <Override PartName="/ppt/tags/tag63.xml" ContentType="application/vnd.openxmlformats-officedocument.presentationml.tags+xml"/>
  <Override PartName="/ppt/slides/slide16.xml" ContentType="application/vnd.openxmlformats-officedocument.presentationml.slide+xml"/>
  <Override PartName="/ppt/viewProps.xml" ContentType="application/vnd.openxmlformats-officedocument.presentationml.viewProps+xml"/>
  <Override PartName="/ppt/embeddings/Microsoft_Equation1.bin" ContentType="application/vnd.openxmlformats-officedocument.oleObject"/>
  <Default Extension="rels" ContentType="application/vnd.openxmlformats-package.relationships+xml"/>
  <Override PartName="/ppt/slides/slide26.xml" ContentType="application/vnd.openxmlformats-officedocument.presentationml.slide+xml"/>
  <Default Extension="pict" ContentType="image/pict"/>
  <Override PartName="/ppt/tags/tag82.xml" ContentType="application/vnd.openxmlformats-officedocument.presentationml.tags+xml"/>
  <Override PartName="/ppt/tags/tag103.xml" ContentType="application/vnd.openxmlformats-officedocument.presentationml.tags+xml"/>
  <Override PartName="/ppt/slides/slide35.xml" ContentType="application/vnd.openxmlformats-officedocument.presentationml.slide+xml"/>
  <Override PartName="/ppt/slides/slide7.xml" ContentType="application/vnd.openxmlformats-officedocument.presentationml.slide+xml"/>
  <Override PartName="/ppt/slideLayouts/slideLayout8.xml" ContentType="application/vnd.openxmlformats-officedocument.presentationml.slideLayout+xml"/>
  <Override PartName="/ppt/tags/tag59.xml" ContentType="application/vnd.openxmlformats-officedocument.presentationml.tags+xml"/>
  <Override PartName="/ppt/tags/tag92.xml" ContentType="application/vnd.openxmlformats-officedocument.presentationml.tags+xml"/>
  <Override PartName="/ppt/tags/tag113.xml" ContentType="application/vnd.openxmlformats-officedocument.presentationml.tags+xml"/>
  <Override PartName="/ppt/tags/tag122.xml" ContentType="application/vnd.openxmlformats-officedocument.presentationml.tags+xml"/>
  <Override PartName="/ppt/tags/tag69.xml" ContentType="application/vnd.openxmlformats-officedocument.presentationml.tags+xml"/>
  <Override PartName="/ppt/tags/tag78.xml" ContentType="application/vnd.openxmlformats-officedocument.presentationml.tags+xml"/>
  <Override PartName="/ppt/slideLayouts/slideLayout13.xml" ContentType="application/vnd.openxmlformats-officedocument.presentationml.slideLayout+xml"/>
  <Override PartName="/ppt/tags/tag10.xml" ContentType="application/vnd.openxmlformats-officedocument.presentationml.tags+xml"/>
  <Override PartName="/ppt/presProps.xml" ContentType="application/vnd.openxmlformats-officedocument.presentationml.presProps+xml"/>
  <Override PartName="/ppt/tags/tag88.xml" ContentType="application/vnd.openxmlformats-officedocument.presentationml.tags+xml"/>
  <Override PartName="/ppt/tags/tag109.xml" ContentType="application/vnd.openxmlformats-officedocument.presentationml.tags+xml"/>
  <Override PartName="/ppt/tags/tag20.xml" ContentType="application/vnd.openxmlformats-officedocument.presentationml.tags+xml"/>
  <Override PartName="/ppt/presentation.xml" ContentType="application/vnd.openxmlformats-officedocument.presentationml.presentation.main+xml"/>
  <Override PartName="/ppt/tags/tag119.xml" ContentType="application/vnd.openxmlformats-officedocument.presentationml.tags+xml"/>
  <Override PartName="/ppt/tags/tag5.xml" ContentType="application/vnd.openxmlformats-officedocument.presentationml.tags+xml"/>
  <Override PartName="/ppt/tags/tag16.xml" ContentType="application/vnd.openxmlformats-officedocument.presentationml.tags+xml"/>
  <Override PartName="/ppt/notesSlides/notesSlide6.xml" ContentType="application/vnd.openxmlformats-officedocument.presentationml.notesSlide+xml"/>
  <Override PartName="/ppt/notesSlides/notesSlide10.xml" ContentType="application/vnd.openxmlformats-officedocument.presentationml.notesSlide+xml"/>
  <Override PartName="/ppt/tags/tag26.xml" ContentType="application/vnd.openxmlformats-officedocument.presentationml.tags+xml"/>
  <Override PartName="/ppt/slides/slide11.xml" ContentType="application/vnd.openxmlformats-officedocument.presentationml.slide+xml"/>
  <Override PartName="/ppt/tags/tag35.xml" ContentType="application/vnd.openxmlformats-officedocument.presentationml.tags+xml"/>
  <Override PartName="/ppt/slides/slide21.xml" ContentType="application/vnd.openxmlformats-officedocument.presentationml.slide+xml"/>
  <Override PartName="/ppt/tags/tag45.xml" ContentType="application/vnd.openxmlformats-officedocument.presentationml.tags+xml"/>
  <Override PartName="/ppt/slides/slide30.xml" ContentType="application/vnd.openxmlformats-officedocument.presentationml.slide+xml"/>
  <Override PartName="/ppt/slides/slide2.xml" ContentType="application/vnd.openxmlformats-officedocument.presentationml.slide+xml"/>
  <Override PartName="/ppt/tags/tag54.xml" ContentType="application/vnd.openxmlformats-officedocument.presentationml.tags+xml"/>
  <Override PartName="/ppt/slideLayouts/slideLayout3.xml" ContentType="application/vnd.openxmlformats-officedocument.presentationml.slideLayout+xml"/>
  <Override PartName="/ppt/notesSlides/notesSlide15.xml" ContentType="application/vnd.openxmlformats-officedocument.presentationml.notesSlide+xml"/>
  <Override PartName="/ppt/tags/tag64.xml" ContentType="application/vnd.openxmlformats-officedocument.presentationml.tags+xml"/>
  <Override PartName="/ppt/slides/slide17.xml" ContentType="application/vnd.openxmlformats-officedocument.presentationml.slide+xml"/>
  <Override PartName="/ppt/tags/tag73.xml" ContentType="application/vnd.openxmlformats-officedocument.presentationml.tags+xml"/>
  <Override PartName="/ppt/embeddings/Microsoft_Equation2.bin" ContentType="application/vnd.openxmlformats-officedocument.oleObject"/>
  <Override PartName="/ppt/slides/slide27.xml" ContentType="application/vnd.openxmlformats-officedocument.presentationml.slide+xml"/>
  <Override PartName="/ppt/tags/tag83.xml" ContentType="application/vnd.openxmlformats-officedocument.presentationml.tags+xml"/>
  <Override PartName="/ppt/tags/tag104.xml" ContentType="application/vnd.openxmlformats-officedocument.presentationml.tags+xml"/>
  <Override PartName="/ppt/slides/slide8.xml" ContentType="application/vnd.openxmlformats-officedocument.presentationml.slide+xml"/>
  <Override PartName="/ppt/slideLayouts/slideLayout9.xml" ContentType="application/vnd.openxmlformats-officedocument.presentationml.slideLayout+xml"/>
  <Override PartName="/ppt/tags/tag93.xml" ContentType="application/vnd.openxmlformats-officedocument.presentationml.tags+xml"/>
  <Override PartName="/ppt/tags/tag114.xml" ContentType="application/vnd.openxmlformats-officedocument.presentationml.tags+xml"/>
  <Override PartName="/ppt/tags/tag123.xml" ContentType="application/vnd.openxmlformats-officedocument.presentationml.tags+xml"/>
  <Override PartName="/ppt/tags/tag79.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89.xml" ContentType="application/vnd.openxmlformats-officedocument.presentationml.tags+xml"/>
  <Override PartName="/ppt/tags/tag21.xml" ContentType="application/vnd.openxmlformats-officedocument.presentationml.tags+xml"/>
  <Override PartName="/ppt/tags/tag98.xml" ContentType="application/vnd.openxmlformats-officedocument.presentationml.tags+xml"/>
  <Override PartName="/ppt/tags/tag30.xml" ContentType="application/vnd.openxmlformats-officedocument.presentationml.tags+xml"/>
  <Override PartName="/ppt/tags/tag40.xml" ContentType="application/vnd.openxmlformats-officedocument.presentationml.tags+xml"/>
  <Override PartName="/ppt/tags/tag6.xml" ContentType="application/vnd.openxmlformats-officedocument.presentationml.tags+xml"/>
  <Override PartName="/ppt/tags/tag17.xml" ContentType="application/vnd.openxmlformats-officedocument.presentationml.tags+xml"/>
  <Override PartName="/ppt/notesSlides/notesSlide7.xml" ContentType="application/vnd.openxmlformats-officedocument.presentationml.notesSlide+xml"/>
  <Override PartName="/ppt/tags/tag27.xml" ContentType="application/vnd.openxmlformats-officedocument.presentationml.tags+xml"/>
  <Override PartName="/ppt/slides/slide12.xml" ContentType="application/vnd.openxmlformats-officedocument.presentationml.slide+xml"/>
  <Override PartName="/ppt/notesSlides/notesSlide20.xml" ContentType="application/vnd.openxmlformats-officedocument.presentationml.notesSlide+xml"/>
  <Override PartName="/ppt/tags/tag36.xml" ContentType="application/vnd.openxmlformats-officedocument.presentationml.tags+xml"/>
  <Override PartName="/ppt/slides/slide22.xml" ContentType="application/vnd.openxmlformats-officedocument.presentationml.slide+xml"/>
  <Override PartName="/ppt/tags/tag46.xml" ContentType="application/vnd.openxmlformats-officedocument.presentationml.tags+xml"/>
  <Override PartName="/ppt/slides/slide31.xml" ContentType="application/vnd.openxmlformats-officedocument.presentationml.slide+xml"/>
  <Override PartName="/ppt/slides/slide3.xml" ContentType="application/vnd.openxmlformats-officedocument.presentationml.slide+xml"/>
  <Override PartName="/ppt/tags/tag55.xml" ContentType="application/vnd.openxmlformats-officedocument.presentationml.tags+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7"/>
  </p:notesMasterIdLst>
  <p:sldIdLst>
    <p:sldId id="256" r:id="rId2"/>
    <p:sldId id="464" r:id="rId3"/>
    <p:sldId id="479" r:id="rId4"/>
    <p:sldId id="494" r:id="rId5"/>
    <p:sldId id="477" r:id="rId6"/>
    <p:sldId id="495" r:id="rId7"/>
    <p:sldId id="478" r:id="rId8"/>
    <p:sldId id="482" r:id="rId9"/>
    <p:sldId id="483" r:id="rId10"/>
    <p:sldId id="484" r:id="rId11"/>
    <p:sldId id="487" r:id="rId12"/>
    <p:sldId id="488" r:id="rId13"/>
    <p:sldId id="489" r:id="rId14"/>
    <p:sldId id="490" r:id="rId15"/>
    <p:sldId id="491" r:id="rId16"/>
    <p:sldId id="492" r:id="rId17"/>
    <p:sldId id="493" r:id="rId18"/>
    <p:sldId id="454" r:id="rId19"/>
    <p:sldId id="455" r:id="rId20"/>
    <p:sldId id="456" r:id="rId21"/>
    <p:sldId id="457" r:id="rId22"/>
    <p:sldId id="465" r:id="rId23"/>
    <p:sldId id="473" r:id="rId24"/>
    <p:sldId id="474" r:id="rId25"/>
    <p:sldId id="496" r:id="rId26"/>
    <p:sldId id="497" r:id="rId27"/>
    <p:sldId id="475" r:id="rId28"/>
    <p:sldId id="476" r:id="rId29"/>
    <p:sldId id="459" r:id="rId30"/>
    <p:sldId id="460" r:id="rId31"/>
    <p:sldId id="461" r:id="rId32"/>
    <p:sldId id="462" r:id="rId33"/>
    <p:sldId id="472" r:id="rId34"/>
    <p:sldId id="466" r:id="rId35"/>
    <p:sldId id="471"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7" d="100"/>
          <a:sy n="107" d="100"/>
        </p:scale>
        <p:origin x="-928"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8A1AF2-0572-F447-A4A9-AF2DA2B48FB3}" type="datetimeFigureOut">
              <a:rPr lang="en-US" smtClean="0"/>
              <a:pPr/>
              <a:t>9/9/12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8EA2B7-9753-384B-B086-64DD6ECA9D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2E0B57C-6407-DC4A-B5FD-7129CFB773B9}" type="slidenum">
              <a:rPr lang="en-ZA"/>
              <a:pPr/>
              <a:t>14</a:t>
            </a:fld>
            <a:endParaRPr lang="en-ZA"/>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a:t>
            </a:r>
            <a:r>
              <a:rPr lang="en-US" baseline="0" dirty="0" smtClean="0"/>
              <a:t> still </a:t>
            </a:r>
            <a:r>
              <a:rPr lang="en-US" baseline="0" dirty="0" err="1" smtClean="0"/>
              <a:t>O(logN</a:t>
            </a:r>
            <a:r>
              <a:rPr lang="en-US" baseline="0" smtClean="0"/>
              <a:t>)?</a:t>
            </a:r>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work is T_1</a:t>
            </a:r>
          </a:p>
          <a:p>
            <a:r>
              <a:rPr lang="en-US" dirty="0" smtClean="0"/>
              <a:t>span is </a:t>
            </a:r>
            <a:r>
              <a:rPr lang="en-US" dirty="0" err="1" smtClean="0"/>
              <a:t>T_inf</a:t>
            </a:r>
            <a:endParaRPr lang="en-US" dirty="0" smtClean="0"/>
          </a:p>
          <a:p>
            <a:endParaRPr lang="en-US" dirty="0" smtClean="0"/>
          </a:p>
          <a:p>
            <a:r>
              <a:rPr lang="en-US" sz="1200" kern="1200" dirty="0" smtClean="0">
                <a:solidFill>
                  <a:schemeClr val="tx1"/>
                </a:solidFill>
                <a:latin typeface="+mn-lt"/>
                <a:ea typeface="+mn-ea"/>
                <a:cs typeface="+mn-cs"/>
              </a:rPr>
              <a:t>The Work Law</a:t>
            </a:r>
            <a:r>
              <a:rPr lang="en-US" sz="1200" b="1" i="1" kern="1200" dirty="0" smtClean="0">
                <a:solidFill>
                  <a:schemeClr val="tx1"/>
                </a:solidFill>
                <a:latin typeface="+mn-lt"/>
                <a:ea typeface="+mn-ea"/>
                <a:cs typeface="+mn-cs"/>
              </a:rPr>
              <a:t> holds, because in our model, each processor executes at most 1 instruction per unit time, and hence P processors can execute at most P instructions per unit time. Thus, to do all the work on P processors, it must take at least T</a:t>
            </a:r>
            <a:r>
              <a:rPr lang="en-US" sz="1200" b="1" i="1" kern="1200" baseline="-25000" dirty="0" smtClean="0">
                <a:solidFill>
                  <a:schemeClr val="tx1"/>
                </a:solidFill>
                <a:latin typeface="+mn-lt"/>
                <a:ea typeface="+mn-ea"/>
                <a:cs typeface="+mn-cs"/>
              </a:rPr>
              <a:t>1</a:t>
            </a:r>
            <a:r>
              <a:rPr lang="en-US" sz="1200" b="1" i="1" kern="1200" baseline="0" dirty="0" smtClean="0">
                <a:solidFill>
                  <a:schemeClr val="tx1"/>
                </a:solidFill>
                <a:latin typeface="+mn-lt"/>
                <a:ea typeface="+mn-ea"/>
                <a:cs typeface="+mn-cs"/>
              </a:rPr>
              <a:t>/P time.</a:t>
            </a:r>
          </a:p>
          <a:p>
            <a:endParaRPr lang="en-US" sz="1200" b="1" i="1"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he Span Law</a:t>
            </a:r>
            <a:r>
              <a:rPr lang="en-US" sz="1200" b="1" i="1" kern="1200" dirty="0" smtClean="0">
                <a:solidFill>
                  <a:schemeClr val="tx1"/>
                </a:solidFill>
                <a:latin typeface="+mn-lt"/>
                <a:ea typeface="+mn-ea"/>
                <a:cs typeface="+mn-cs"/>
              </a:rPr>
              <a:t> holds for the simple reason that a finite number of processors cannot outperform an infinite number of processors, because the infinite-processor machine could just ignore all but P of its processors and mimic a P-processor machine exactly.</a:t>
            </a:r>
            <a:endParaRPr lang="en-US" sz="1200" b="1" i="1" kern="1200" baseline="0" dirty="0" smtClean="0">
              <a:solidFill>
                <a:schemeClr val="tx1"/>
              </a:solidFill>
              <a:latin typeface="+mn-lt"/>
              <a:ea typeface="+mn-ea"/>
              <a:cs typeface="+mn-cs"/>
            </a:endParaRPr>
          </a:p>
          <a:p>
            <a:endParaRPr lang="en-US" dirty="0"/>
          </a:p>
        </p:txBody>
      </p:sp>
      <p:sp>
        <p:nvSpPr>
          <p:cNvPr id="6" name="Date Placeholder 5"/>
          <p:cNvSpPr>
            <a:spLocks noGrp="1"/>
          </p:cNvSpPr>
          <p:nvPr>
            <p:ph type="dt" idx="10"/>
          </p:nvPr>
        </p:nvSpPr>
        <p:spPr/>
        <p:txBody>
          <a:bodyPr/>
          <a:lstStyle/>
          <a:p>
            <a:r>
              <a:rPr lang="en-US" smtClean="0"/>
              <a:t>3/11/2011</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28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in your tutorial you will build a 2D histogram</a:t>
            </a:r>
            <a:endParaRPr lang="en-US" dirty="0"/>
          </a:p>
        </p:txBody>
      </p:sp>
      <p:sp>
        <p:nvSpPr>
          <p:cNvPr id="4" name="Slide Number Placeholder 3"/>
          <p:cNvSpPr>
            <a:spLocks noGrp="1"/>
          </p:cNvSpPr>
          <p:nvPr>
            <p:ph type="sldNum" sz="quarter" idx="10"/>
          </p:nvPr>
        </p:nvSpPr>
        <p:spPr/>
        <p:txBody>
          <a:bodyPr/>
          <a:lstStyle/>
          <a:p>
            <a:fld id="{C142CCA2-2949-4325-A78A-A7C3B63D73CE}" type="slidenum">
              <a:rPr lang="en-US" smtClean="0"/>
              <a:pPr/>
              <a:t>29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Often implemented in hardware in dedicated parallel machines</a:t>
            </a:r>
            <a:endParaRPr lang="en-US" dirty="0"/>
          </a:p>
        </p:txBody>
      </p:sp>
      <p:sp>
        <p:nvSpPr>
          <p:cNvPr id="4" name="Slide Number Placeholder 3"/>
          <p:cNvSpPr>
            <a:spLocks noGrp="1"/>
          </p:cNvSpPr>
          <p:nvPr>
            <p:ph type="sldNum" sz="quarter" idx="10"/>
          </p:nvPr>
        </p:nvSpPr>
        <p:spPr/>
        <p:txBody>
          <a:bodyPr/>
          <a:lstStyle/>
          <a:p>
            <a:fld id="{288EA2B7-9753-384B-B086-64DD6ECA9D93}" type="slidenum">
              <a:rPr lang="en-US" smtClean="0"/>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142CCA2-2949-4325-A78A-A7C3B63D73CE}"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work =3</a:t>
            </a:r>
          </a:p>
          <a:p>
            <a:r>
              <a:rPr lang="en-US" dirty="0" smtClean="0"/>
              <a:t>span=2</a:t>
            </a:r>
            <a:endParaRPr lang="en-US" dirty="0"/>
          </a:p>
        </p:txBody>
      </p:sp>
      <p:sp>
        <p:nvSpPr>
          <p:cNvPr id="4" name="Slide Number Placeholder 3"/>
          <p:cNvSpPr>
            <a:spLocks noGrp="1"/>
          </p:cNvSpPr>
          <p:nvPr>
            <p:ph type="sldNum" sz="quarter" idx="10"/>
          </p:nvPr>
        </p:nvSpPr>
        <p:spPr/>
        <p:txBody>
          <a:bodyPr/>
          <a:lstStyle/>
          <a:p>
            <a:fld id="{288EA2B7-9753-384B-B086-64DD6ECA9D93}"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96959A4-C01B-E04E-8A58-108AD051B3ED}" type="slidenum">
              <a:rPr lang="en-ZA"/>
              <a:pPr/>
              <a:t>8</a:t>
            </a:fld>
            <a:endParaRPr lang="en-ZA"/>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GB"/>
              <a:t>main parallel programming concern is division of bitmap/pixmap into groups of pixels for each processor</a:t>
            </a:r>
          </a:p>
          <a:p>
            <a:pPr eaLnBrk="1" hangingPunct="1"/>
            <a:r>
              <a:rPr lang="en-GB"/>
              <a:t>two methods:</a:t>
            </a:r>
          </a:p>
          <a:p>
            <a:pPr lvl="1" eaLnBrk="1" hangingPunct="1"/>
            <a:r>
              <a:rPr lang="en-GB"/>
              <a:t>by square/rectangle</a:t>
            </a:r>
          </a:p>
          <a:p>
            <a:pPr lvl="1" eaLnBrk="1" hangingPunct="1"/>
            <a:r>
              <a:rPr lang="en-GB"/>
              <a:t>by columns or rows</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7FAECCD6-0A8C-4E43-B71B-840725E2F750}" type="slidenum">
              <a:rPr lang="en-ZA"/>
              <a:pPr/>
              <a:t>9</a:t>
            </a:fld>
            <a:endParaRPr lang="en-ZA"/>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42FC676-DE99-8A4E-B9B1-D0AE46384393}" type="slidenum">
              <a:rPr lang="en-ZA"/>
              <a:pPr/>
              <a:t>10</a:t>
            </a:fld>
            <a:endParaRPr lang="en-ZA"/>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0BDE316-DA83-9E48-A780-6F1D853D09B9}" type="slidenum">
              <a:rPr lang="en-ZA"/>
              <a:pPr/>
              <a:t>11</a:t>
            </a:fld>
            <a:endParaRPr lang="en-ZA"/>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5FA39DD-6D72-594F-B608-319BFED6D703}" type="slidenum">
              <a:rPr lang="en-ZA"/>
              <a:pPr/>
              <a:t>12</a:t>
            </a:fld>
            <a:endParaRPr lang="en-ZA"/>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3F05A38-BBAD-264C-8885-4038F108D8AA}" type="slidenum">
              <a:rPr lang="en-ZA"/>
              <a:pPr/>
              <a:t>13</a:t>
            </a:fld>
            <a:endParaRPr lang="en-ZA"/>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B7ACE9-7052-5240-A7CA-EB19ACB343CD}" type="datetimeFigureOut">
              <a:rPr lang="en-US" smtClean="0"/>
              <a:pPr/>
              <a:t>9/9/12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grpSp>
        <p:nvGrpSpPr>
          <p:cNvPr id="33" name="Group 32"/>
          <p:cNvGrpSpPr/>
          <p:nvPr userDrawn="1"/>
        </p:nvGrpSpPr>
        <p:grpSpPr>
          <a:xfrm rot="5400000">
            <a:off x="4362298" y="1647455"/>
            <a:ext cx="583334" cy="6564727"/>
            <a:chOff x="103259" y="156749"/>
            <a:chExt cx="583334" cy="6564727"/>
          </a:xfrm>
        </p:grpSpPr>
        <p:cxnSp>
          <p:nvCxnSpPr>
            <p:cNvPr id="8" name="Straight Connector 7"/>
            <p:cNvCxnSpPr/>
            <p:nvPr userDrawn="1"/>
          </p:nvCxnSpPr>
          <p:spPr>
            <a:xfrm rot="5400000">
              <a:off x="-2099572" y="3352713"/>
              <a:ext cx="5570744" cy="1586"/>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rot="5400000">
              <a:off x="-2460660" y="3141451"/>
              <a:ext cx="5837307" cy="1588"/>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rot="5400000">
              <a:off x="-2347835" y="3293853"/>
              <a:ext cx="5837306" cy="1587"/>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rot="5400000">
              <a:off x="-1061415" y="2784974"/>
              <a:ext cx="2807256" cy="1"/>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rot="5400000">
              <a:off x="-3018932" y="3438319"/>
              <a:ext cx="6564727" cy="1588"/>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rot="16200000" flipH="1">
              <a:off x="-2609700" y="3281094"/>
              <a:ext cx="5425922" cy="3"/>
            </a:xfrm>
            <a:prstGeom prst="line">
              <a:avLst/>
            </a:prstGeom>
            <a:ln w="12700">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7ACE9-7052-5240-A7CA-EB19ACB343CD}" type="datetimeFigureOut">
              <a:rPr lang="en-US" smtClean="0"/>
              <a:pPr/>
              <a:t>9/9/12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B7ACE9-7052-5240-A7CA-EB19ACB343CD}" type="datetimeFigureOut">
              <a:rPr lang="en-US" smtClean="0"/>
              <a:pPr/>
              <a:t>9/9/12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719263"/>
            <a:ext cx="4038600" cy="4411662"/>
          </a:xfrm>
        </p:spPr>
        <p:txBody>
          <a:bodyPr/>
          <a:lstStyle/>
          <a:p>
            <a:pPr lvl="0"/>
            <a:endParaRPr lang="en-US" noProof="0" smtClean="0"/>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8B810714-E110-BA4F-8466-928E817B903D}"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719263"/>
            <a:ext cx="4038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00500"/>
            <a:ext cx="4038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endParaRPr lang="en-GB"/>
          </a:p>
        </p:txBody>
      </p:sp>
      <p:sp>
        <p:nvSpPr>
          <p:cNvPr id="7" name="Rectangle 6"/>
          <p:cNvSpPr>
            <a:spLocks noGrp="1" noChangeArrowheads="1"/>
          </p:cNvSpPr>
          <p:nvPr>
            <p:ph type="ftr" sz="quarter" idx="11"/>
          </p:nvPr>
        </p:nvSpPr>
        <p:spPr>
          <a:ln/>
        </p:spPr>
        <p:txBody>
          <a:bodyPr/>
          <a:lstStyle>
            <a:lvl1pPr>
              <a:defRPr/>
            </a:lvl1pPr>
          </a:lstStyle>
          <a:p>
            <a:pPr>
              <a:defRPr/>
            </a:pPr>
            <a:endParaRPr lang="en-GB"/>
          </a:p>
        </p:txBody>
      </p:sp>
      <p:sp>
        <p:nvSpPr>
          <p:cNvPr id="8" name="Rectangle 7"/>
          <p:cNvSpPr>
            <a:spLocks noGrp="1" noChangeArrowheads="1"/>
          </p:cNvSpPr>
          <p:nvPr>
            <p:ph type="sldNum" sz="quarter" idx="12"/>
          </p:nvPr>
        </p:nvSpPr>
        <p:spPr>
          <a:ln/>
        </p:spPr>
        <p:txBody>
          <a:bodyPr/>
          <a:lstStyle>
            <a:lvl1pPr>
              <a:defRPr/>
            </a:lvl1pPr>
          </a:lstStyle>
          <a:p>
            <a:pPr>
              <a:defRPr/>
            </a:pPr>
            <a:fld id="{463CCE8A-976C-A148-834C-0544413FBEA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6B7ACE9-7052-5240-A7CA-EB19ACB343CD}" type="datetimeFigureOut">
              <a:rPr lang="en-US" smtClean="0"/>
              <a:pPr/>
              <a:t>9/9/12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cxnSp>
        <p:nvCxnSpPr>
          <p:cNvPr id="8" name="Straight Connector 7"/>
          <p:cNvCxnSpPr/>
          <p:nvPr userDrawn="1"/>
        </p:nvCxnSpPr>
        <p:spPr>
          <a:xfrm rot="5400000">
            <a:off x="-2333533" y="3352713"/>
            <a:ext cx="5570744" cy="1586"/>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rot="5400000">
            <a:off x="-2747751" y="3295836"/>
            <a:ext cx="5837306" cy="1587"/>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rot="5400000">
            <a:off x="-1061415" y="2784974"/>
            <a:ext cx="2807256" cy="1"/>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rot="5400000">
            <a:off x="-3018932" y="3438319"/>
            <a:ext cx="6564727" cy="1588"/>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rot="16200000" flipH="1">
            <a:off x="-398406" y="5358688"/>
            <a:ext cx="1471256" cy="1"/>
          </a:xfrm>
          <a:prstGeom prst="line">
            <a:avLst/>
          </a:prstGeom>
          <a:ln w="317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B7ACE9-7052-5240-A7CA-EB19ACB343CD}" type="datetimeFigureOut">
              <a:rPr lang="en-US" smtClean="0"/>
              <a:pPr/>
              <a:t>9/9/12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B7ACE9-7052-5240-A7CA-EB19ACB343CD}" type="datetimeFigureOut">
              <a:rPr lang="en-US" smtClean="0"/>
              <a:pPr/>
              <a:t>9/9/12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B7ACE9-7052-5240-A7CA-EB19ACB343CD}" type="datetimeFigureOut">
              <a:rPr lang="en-US" smtClean="0"/>
              <a:pPr/>
              <a:t>9/9/12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B7ACE9-7052-5240-A7CA-EB19ACB343CD}" type="datetimeFigureOut">
              <a:rPr lang="en-US" smtClean="0"/>
              <a:pPr/>
              <a:t>9/9/12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7ACE9-7052-5240-A7CA-EB19ACB343CD}" type="datetimeFigureOut">
              <a:rPr lang="en-US" smtClean="0"/>
              <a:pPr/>
              <a:t>9/9/12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B7ACE9-7052-5240-A7CA-EB19ACB343CD}" type="datetimeFigureOut">
              <a:rPr lang="en-US" smtClean="0"/>
              <a:pPr/>
              <a:t>9/9/12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B7ACE9-7052-5240-A7CA-EB19ACB343CD}" type="datetimeFigureOut">
              <a:rPr lang="en-US" smtClean="0"/>
              <a:pPr/>
              <a:t>9/9/12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BDEF0B-4CBF-074A-8CC6-07D378AB57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7ACE9-7052-5240-A7CA-EB19ACB343CD}" type="datetimeFigureOut">
              <a:rPr lang="en-US" smtClean="0"/>
              <a:pPr/>
              <a:t>9/9/12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DEF0B-4CBF-074A-8CC6-07D378AB57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1" Type="http://schemas.openxmlformats.org/officeDocument/2006/relationships/tags" Target="../tags/tag11.xml"/><Relationship Id="rId12" Type="http://schemas.openxmlformats.org/officeDocument/2006/relationships/slideLayout" Target="../slideLayouts/slideLayout2.xml"/><Relationship Id="rId13" Type="http://schemas.openxmlformats.org/officeDocument/2006/relationships/notesSlide" Target="../notesSlides/notesSlide1.xml"/><Relationship Id="rId1" Type="http://schemas.openxmlformats.org/officeDocument/2006/relationships/tags" Target="../tags/tag1.xml"/><Relationship Id="rId2" Type="http://schemas.openxmlformats.org/officeDocument/2006/relationships/tags" Target="../tags/tag2.xml"/><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tags" Target="../tags/tag6.xml"/><Relationship Id="rId7" Type="http://schemas.openxmlformats.org/officeDocument/2006/relationships/tags" Target="../tags/tag7.xml"/><Relationship Id="rId8" Type="http://schemas.openxmlformats.org/officeDocument/2006/relationships/tags" Target="../tags/tag8.xml"/><Relationship Id="rId9" Type="http://schemas.openxmlformats.org/officeDocument/2006/relationships/tags" Target="../tags/tag9.xml"/><Relationship Id="rId10" Type="http://schemas.openxmlformats.org/officeDocument/2006/relationships/tags" Target="../tags/tag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46" Type="http://schemas.openxmlformats.org/officeDocument/2006/relationships/tags" Target="../tags/tag68.xml"/><Relationship Id="rId47" Type="http://schemas.openxmlformats.org/officeDocument/2006/relationships/tags" Target="../tags/tag69.xml"/><Relationship Id="rId48" Type="http://schemas.openxmlformats.org/officeDocument/2006/relationships/tags" Target="../tags/tag70.xml"/><Relationship Id="rId49" Type="http://schemas.openxmlformats.org/officeDocument/2006/relationships/tags" Target="../tags/tag71.xml"/><Relationship Id="rId20" Type="http://schemas.openxmlformats.org/officeDocument/2006/relationships/tags" Target="../tags/tag42.xml"/><Relationship Id="rId21" Type="http://schemas.openxmlformats.org/officeDocument/2006/relationships/tags" Target="../tags/tag43.xml"/><Relationship Id="rId22" Type="http://schemas.openxmlformats.org/officeDocument/2006/relationships/tags" Target="../tags/tag44.xml"/><Relationship Id="rId23" Type="http://schemas.openxmlformats.org/officeDocument/2006/relationships/tags" Target="../tags/tag45.xml"/><Relationship Id="rId24" Type="http://schemas.openxmlformats.org/officeDocument/2006/relationships/tags" Target="../tags/tag46.xml"/><Relationship Id="rId25" Type="http://schemas.openxmlformats.org/officeDocument/2006/relationships/tags" Target="../tags/tag47.xml"/><Relationship Id="rId26" Type="http://schemas.openxmlformats.org/officeDocument/2006/relationships/tags" Target="../tags/tag48.xml"/><Relationship Id="rId27" Type="http://schemas.openxmlformats.org/officeDocument/2006/relationships/tags" Target="../tags/tag49.xml"/><Relationship Id="rId28" Type="http://schemas.openxmlformats.org/officeDocument/2006/relationships/tags" Target="../tags/tag50.xml"/><Relationship Id="rId29" Type="http://schemas.openxmlformats.org/officeDocument/2006/relationships/tags" Target="../tags/tag51.xml"/><Relationship Id="rId50" Type="http://schemas.openxmlformats.org/officeDocument/2006/relationships/tags" Target="../tags/tag72.xml"/><Relationship Id="rId51" Type="http://schemas.openxmlformats.org/officeDocument/2006/relationships/slideLayout" Target="../slideLayouts/slideLayout2.xml"/><Relationship Id="rId52" Type="http://schemas.openxmlformats.org/officeDocument/2006/relationships/notesSlide" Target="../notesSlides/notesSlide11.xml"/><Relationship Id="rId1" Type="http://schemas.openxmlformats.org/officeDocument/2006/relationships/tags" Target="../tags/tag23.xml"/><Relationship Id="rId2" Type="http://schemas.openxmlformats.org/officeDocument/2006/relationships/tags" Target="../tags/tag24.xml"/><Relationship Id="rId3" Type="http://schemas.openxmlformats.org/officeDocument/2006/relationships/tags" Target="../tags/tag25.xml"/><Relationship Id="rId4" Type="http://schemas.openxmlformats.org/officeDocument/2006/relationships/tags" Target="../tags/tag26.xml"/><Relationship Id="rId5" Type="http://schemas.openxmlformats.org/officeDocument/2006/relationships/tags" Target="../tags/tag27.xml"/><Relationship Id="rId30" Type="http://schemas.openxmlformats.org/officeDocument/2006/relationships/tags" Target="../tags/tag52.xml"/><Relationship Id="rId31" Type="http://schemas.openxmlformats.org/officeDocument/2006/relationships/tags" Target="../tags/tag53.xml"/><Relationship Id="rId32" Type="http://schemas.openxmlformats.org/officeDocument/2006/relationships/tags" Target="../tags/tag54.xml"/><Relationship Id="rId9" Type="http://schemas.openxmlformats.org/officeDocument/2006/relationships/tags" Target="../tags/tag31.xml"/><Relationship Id="rId6" Type="http://schemas.openxmlformats.org/officeDocument/2006/relationships/tags" Target="../tags/tag28.xml"/><Relationship Id="rId7" Type="http://schemas.openxmlformats.org/officeDocument/2006/relationships/tags" Target="../tags/tag29.xml"/><Relationship Id="rId8" Type="http://schemas.openxmlformats.org/officeDocument/2006/relationships/tags" Target="../tags/tag30.xml"/><Relationship Id="rId33" Type="http://schemas.openxmlformats.org/officeDocument/2006/relationships/tags" Target="../tags/tag55.xml"/><Relationship Id="rId34" Type="http://schemas.openxmlformats.org/officeDocument/2006/relationships/tags" Target="../tags/tag56.xml"/><Relationship Id="rId35" Type="http://schemas.openxmlformats.org/officeDocument/2006/relationships/tags" Target="../tags/tag57.xml"/><Relationship Id="rId36" Type="http://schemas.openxmlformats.org/officeDocument/2006/relationships/tags" Target="../tags/tag58.xml"/><Relationship Id="rId10" Type="http://schemas.openxmlformats.org/officeDocument/2006/relationships/tags" Target="../tags/tag32.xml"/><Relationship Id="rId11" Type="http://schemas.openxmlformats.org/officeDocument/2006/relationships/tags" Target="../tags/tag33.xml"/><Relationship Id="rId12" Type="http://schemas.openxmlformats.org/officeDocument/2006/relationships/tags" Target="../tags/tag34.xml"/><Relationship Id="rId13" Type="http://schemas.openxmlformats.org/officeDocument/2006/relationships/tags" Target="../tags/tag35.xml"/><Relationship Id="rId14" Type="http://schemas.openxmlformats.org/officeDocument/2006/relationships/tags" Target="../tags/tag36.xml"/><Relationship Id="rId15" Type="http://schemas.openxmlformats.org/officeDocument/2006/relationships/tags" Target="../tags/tag37.xml"/><Relationship Id="rId16" Type="http://schemas.openxmlformats.org/officeDocument/2006/relationships/tags" Target="../tags/tag38.xml"/><Relationship Id="rId17" Type="http://schemas.openxmlformats.org/officeDocument/2006/relationships/tags" Target="../tags/tag39.xml"/><Relationship Id="rId18" Type="http://schemas.openxmlformats.org/officeDocument/2006/relationships/tags" Target="../tags/tag40.xml"/><Relationship Id="rId19" Type="http://schemas.openxmlformats.org/officeDocument/2006/relationships/tags" Target="../tags/tag41.xml"/><Relationship Id="rId37" Type="http://schemas.openxmlformats.org/officeDocument/2006/relationships/tags" Target="../tags/tag59.xml"/><Relationship Id="rId38" Type="http://schemas.openxmlformats.org/officeDocument/2006/relationships/tags" Target="../tags/tag60.xml"/><Relationship Id="rId39" Type="http://schemas.openxmlformats.org/officeDocument/2006/relationships/tags" Target="../tags/tag61.xml"/><Relationship Id="rId40" Type="http://schemas.openxmlformats.org/officeDocument/2006/relationships/tags" Target="../tags/tag62.xml"/><Relationship Id="rId41" Type="http://schemas.openxmlformats.org/officeDocument/2006/relationships/tags" Target="../tags/tag63.xml"/><Relationship Id="rId42" Type="http://schemas.openxmlformats.org/officeDocument/2006/relationships/tags" Target="../tags/tag64.xml"/><Relationship Id="rId43" Type="http://schemas.openxmlformats.org/officeDocument/2006/relationships/tags" Target="../tags/tag65.xml"/><Relationship Id="rId44" Type="http://schemas.openxmlformats.org/officeDocument/2006/relationships/tags" Target="../tags/tag66.xml"/><Relationship Id="rId45" Type="http://schemas.openxmlformats.org/officeDocument/2006/relationships/tags" Target="../tags/tag6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1" Type="http://schemas.openxmlformats.org/officeDocument/2006/relationships/tags" Target="../tags/tag22.xml"/><Relationship Id="rId12" Type="http://schemas.openxmlformats.org/officeDocument/2006/relationships/slideLayout" Target="../slideLayouts/slideLayout2.xml"/><Relationship Id="rId13" Type="http://schemas.openxmlformats.org/officeDocument/2006/relationships/notesSlide" Target="../notesSlides/notesSlide2.xml"/><Relationship Id="rId1" Type="http://schemas.openxmlformats.org/officeDocument/2006/relationships/tags" Target="../tags/tag12.xml"/><Relationship Id="rId2" Type="http://schemas.openxmlformats.org/officeDocument/2006/relationships/tags" Target="../tags/tag13.xml"/><Relationship Id="rId3" Type="http://schemas.openxmlformats.org/officeDocument/2006/relationships/tags" Target="../tags/tag14.xml"/><Relationship Id="rId4" Type="http://schemas.openxmlformats.org/officeDocument/2006/relationships/tags" Target="../tags/tag15.xml"/><Relationship Id="rId5" Type="http://schemas.openxmlformats.org/officeDocument/2006/relationships/tags" Target="../tags/tag16.xml"/><Relationship Id="rId6" Type="http://schemas.openxmlformats.org/officeDocument/2006/relationships/tags" Target="../tags/tag17.xml"/><Relationship Id="rId7" Type="http://schemas.openxmlformats.org/officeDocument/2006/relationships/tags" Target="../tags/tag18.xml"/><Relationship Id="rId8" Type="http://schemas.openxmlformats.org/officeDocument/2006/relationships/tags" Target="../tags/tag19.xml"/><Relationship Id="rId9" Type="http://schemas.openxmlformats.org/officeDocument/2006/relationships/tags" Target="../tags/tag20.xml"/><Relationship Id="rId10" Type="http://schemas.openxmlformats.org/officeDocument/2006/relationships/tags" Target="../tags/tag21.xml"/></Relationships>
</file>

<file path=ppt/slides/_rels/slide30.xml.rels><?xml version="1.0" encoding="UTF-8" standalone="yes"?>
<Relationships xmlns="http://schemas.openxmlformats.org/package/2006/relationships"><Relationship Id="rId1" Type="http://schemas.openxmlformats.org/officeDocument/2006/relationships/tags" Target="../tags/tag73.xml"/><Relationship Id="rId2" Type="http://schemas.openxmlformats.org/officeDocument/2006/relationships/slideLayout" Target="../slideLayouts/slideLayout2.xml"/><Relationship Id="rId3" Type="http://schemas.openxmlformats.org/officeDocument/2006/relationships/notesSlide" Target="../notesSlides/notesSlide17.xml"/></Relationships>
</file>

<file path=ppt/slides/_rels/slide31.xml.rels><?xml version="1.0" encoding="UTF-8" standalone="yes"?>
<Relationships xmlns="http://schemas.openxmlformats.org/package/2006/relationships"><Relationship Id="rId1" Type="http://schemas.openxmlformats.org/officeDocument/2006/relationships/tags" Target="../tags/tag74.xml"/><Relationship Id="rId2" Type="http://schemas.openxmlformats.org/officeDocument/2006/relationships/slideLayout" Target="../slideLayouts/slideLayout2.xml"/><Relationship Id="rId3" Type="http://schemas.openxmlformats.org/officeDocument/2006/relationships/notesSlide" Target="../notesSlides/notesSl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4.xml.rels><?xml version="1.0" encoding="UTF-8" standalone="yes"?>
<Relationships xmlns="http://schemas.openxmlformats.org/package/2006/relationships"><Relationship Id="rId46" Type="http://schemas.openxmlformats.org/officeDocument/2006/relationships/tags" Target="../tags/tag120.xml"/><Relationship Id="rId47" Type="http://schemas.openxmlformats.org/officeDocument/2006/relationships/tags" Target="../tags/tag121.xml"/><Relationship Id="rId48" Type="http://schemas.openxmlformats.org/officeDocument/2006/relationships/tags" Target="../tags/tag122.xml"/><Relationship Id="rId49" Type="http://schemas.openxmlformats.org/officeDocument/2006/relationships/tags" Target="../tags/tag123.xml"/><Relationship Id="rId20" Type="http://schemas.openxmlformats.org/officeDocument/2006/relationships/tags" Target="../tags/tag94.xml"/><Relationship Id="rId21" Type="http://schemas.openxmlformats.org/officeDocument/2006/relationships/tags" Target="../tags/tag95.xml"/><Relationship Id="rId22" Type="http://schemas.openxmlformats.org/officeDocument/2006/relationships/tags" Target="../tags/tag96.xml"/><Relationship Id="rId23" Type="http://schemas.openxmlformats.org/officeDocument/2006/relationships/tags" Target="../tags/tag97.xml"/><Relationship Id="rId24" Type="http://schemas.openxmlformats.org/officeDocument/2006/relationships/tags" Target="../tags/tag98.xml"/><Relationship Id="rId25" Type="http://schemas.openxmlformats.org/officeDocument/2006/relationships/tags" Target="../tags/tag99.xml"/><Relationship Id="rId26" Type="http://schemas.openxmlformats.org/officeDocument/2006/relationships/tags" Target="../tags/tag100.xml"/><Relationship Id="rId27" Type="http://schemas.openxmlformats.org/officeDocument/2006/relationships/tags" Target="../tags/tag101.xml"/><Relationship Id="rId28" Type="http://schemas.openxmlformats.org/officeDocument/2006/relationships/tags" Target="../tags/tag102.xml"/><Relationship Id="rId29" Type="http://schemas.openxmlformats.org/officeDocument/2006/relationships/tags" Target="../tags/tag103.xml"/><Relationship Id="rId50" Type="http://schemas.openxmlformats.org/officeDocument/2006/relationships/tags" Target="../tags/tag124.xml"/><Relationship Id="rId51" Type="http://schemas.openxmlformats.org/officeDocument/2006/relationships/slideLayout" Target="../slideLayouts/slideLayout2.xml"/><Relationship Id="rId52" Type="http://schemas.openxmlformats.org/officeDocument/2006/relationships/notesSlide" Target="../notesSlides/notesSlide21.xml"/><Relationship Id="rId1" Type="http://schemas.openxmlformats.org/officeDocument/2006/relationships/tags" Target="../tags/tag75.xml"/><Relationship Id="rId2" Type="http://schemas.openxmlformats.org/officeDocument/2006/relationships/tags" Target="../tags/tag76.xml"/><Relationship Id="rId3" Type="http://schemas.openxmlformats.org/officeDocument/2006/relationships/tags" Target="../tags/tag77.xml"/><Relationship Id="rId4" Type="http://schemas.openxmlformats.org/officeDocument/2006/relationships/tags" Target="../tags/tag78.xml"/><Relationship Id="rId5" Type="http://schemas.openxmlformats.org/officeDocument/2006/relationships/tags" Target="../tags/tag79.xml"/><Relationship Id="rId30" Type="http://schemas.openxmlformats.org/officeDocument/2006/relationships/tags" Target="../tags/tag104.xml"/><Relationship Id="rId31" Type="http://schemas.openxmlformats.org/officeDocument/2006/relationships/tags" Target="../tags/tag105.xml"/><Relationship Id="rId32" Type="http://schemas.openxmlformats.org/officeDocument/2006/relationships/tags" Target="../tags/tag106.xml"/><Relationship Id="rId9" Type="http://schemas.openxmlformats.org/officeDocument/2006/relationships/tags" Target="../tags/tag83.xml"/><Relationship Id="rId6" Type="http://schemas.openxmlformats.org/officeDocument/2006/relationships/tags" Target="../tags/tag80.xml"/><Relationship Id="rId7" Type="http://schemas.openxmlformats.org/officeDocument/2006/relationships/tags" Target="../tags/tag81.xml"/><Relationship Id="rId8" Type="http://schemas.openxmlformats.org/officeDocument/2006/relationships/tags" Target="../tags/tag82.xml"/><Relationship Id="rId33" Type="http://schemas.openxmlformats.org/officeDocument/2006/relationships/tags" Target="../tags/tag107.xml"/><Relationship Id="rId34" Type="http://schemas.openxmlformats.org/officeDocument/2006/relationships/tags" Target="../tags/tag108.xml"/><Relationship Id="rId35" Type="http://schemas.openxmlformats.org/officeDocument/2006/relationships/tags" Target="../tags/tag109.xml"/><Relationship Id="rId36" Type="http://schemas.openxmlformats.org/officeDocument/2006/relationships/tags" Target="../tags/tag110.xml"/><Relationship Id="rId10" Type="http://schemas.openxmlformats.org/officeDocument/2006/relationships/tags" Target="../tags/tag84.xml"/><Relationship Id="rId11" Type="http://schemas.openxmlformats.org/officeDocument/2006/relationships/tags" Target="../tags/tag85.xml"/><Relationship Id="rId12" Type="http://schemas.openxmlformats.org/officeDocument/2006/relationships/tags" Target="../tags/tag86.xml"/><Relationship Id="rId13" Type="http://schemas.openxmlformats.org/officeDocument/2006/relationships/tags" Target="../tags/tag87.xml"/><Relationship Id="rId14" Type="http://schemas.openxmlformats.org/officeDocument/2006/relationships/tags" Target="../tags/tag88.xml"/><Relationship Id="rId15" Type="http://schemas.openxmlformats.org/officeDocument/2006/relationships/tags" Target="../tags/tag89.xml"/><Relationship Id="rId16" Type="http://schemas.openxmlformats.org/officeDocument/2006/relationships/tags" Target="../tags/tag90.xml"/><Relationship Id="rId17" Type="http://schemas.openxmlformats.org/officeDocument/2006/relationships/tags" Target="../tags/tag91.xml"/><Relationship Id="rId18" Type="http://schemas.openxmlformats.org/officeDocument/2006/relationships/tags" Target="../tags/tag92.xml"/><Relationship Id="rId19" Type="http://schemas.openxmlformats.org/officeDocument/2006/relationships/tags" Target="../tags/tag93.xml"/><Relationship Id="rId37" Type="http://schemas.openxmlformats.org/officeDocument/2006/relationships/tags" Target="../tags/tag111.xml"/><Relationship Id="rId38" Type="http://schemas.openxmlformats.org/officeDocument/2006/relationships/tags" Target="../tags/tag112.xml"/><Relationship Id="rId39" Type="http://schemas.openxmlformats.org/officeDocument/2006/relationships/tags" Target="../tags/tag113.xml"/><Relationship Id="rId40" Type="http://schemas.openxmlformats.org/officeDocument/2006/relationships/tags" Target="../tags/tag114.xml"/><Relationship Id="rId41" Type="http://schemas.openxmlformats.org/officeDocument/2006/relationships/tags" Target="../tags/tag115.xml"/><Relationship Id="rId42" Type="http://schemas.openxmlformats.org/officeDocument/2006/relationships/tags" Target="../tags/tag116.xml"/><Relationship Id="rId43" Type="http://schemas.openxmlformats.org/officeDocument/2006/relationships/tags" Target="../tags/tag117.xml"/><Relationship Id="rId44" Type="http://schemas.openxmlformats.org/officeDocument/2006/relationships/tags" Target="../tags/tag118.xml"/><Relationship Id="rId45" Type="http://schemas.openxmlformats.org/officeDocument/2006/relationships/tags" Target="../tags/tag1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quation1.bin"/></Relationships>
</file>

<file path=ppt/slides/_rels/slide6.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Microsoft_Equation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Section 4: Parallel Algorithms</a:t>
            </a:r>
            <a:endParaRPr lang="en-US" dirty="0"/>
          </a:p>
        </p:txBody>
      </p:sp>
      <p:sp>
        <p:nvSpPr>
          <p:cNvPr id="3" name="Subtitle 2"/>
          <p:cNvSpPr>
            <a:spLocks noGrp="1"/>
          </p:cNvSpPr>
          <p:nvPr>
            <p:ph type="subTitle" idx="1"/>
          </p:nvPr>
        </p:nvSpPr>
        <p:spPr/>
        <p:txBody>
          <a:bodyPr/>
          <a:lstStyle/>
          <a:p>
            <a:r>
              <a:rPr lang="en-US" dirty="0" smtClean="0"/>
              <a:t>Michelle Kuttel</a:t>
            </a:r>
          </a:p>
          <a:p>
            <a:r>
              <a:rPr lang="en-US" dirty="0" err="1" smtClean="0"/>
              <a:t>mkuttel@cs.uct.ac.za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hangingPunct="1"/>
            <a:r>
              <a:rPr lang="en-GB" dirty="0" smtClean="0"/>
              <a:t>Trivial Monte </a:t>
            </a:r>
            <a:r>
              <a:rPr lang="en-GB" dirty="0"/>
              <a:t>Carlo Integration : finding value of </a:t>
            </a:r>
            <a:r>
              <a:rPr lang="el-GR" dirty="0"/>
              <a:t>π</a:t>
            </a:r>
          </a:p>
        </p:txBody>
      </p:sp>
      <p:sp>
        <p:nvSpPr>
          <p:cNvPr id="29699" name="Rectangle 3"/>
          <p:cNvSpPr>
            <a:spLocks noGrp="1" noChangeArrowheads="1"/>
          </p:cNvSpPr>
          <p:nvPr>
            <p:ph type="body" idx="1"/>
          </p:nvPr>
        </p:nvSpPr>
        <p:spPr>
          <a:xfrm>
            <a:off x="457200" y="1719263"/>
            <a:ext cx="8229600" cy="1997075"/>
          </a:xfrm>
        </p:spPr>
        <p:txBody>
          <a:bodyPr/>
          <a:lstStyle/>
          <a:p>
            <a:pPr eaLnBrk="1" hangingPunct="1"/>
            <a:r>
              <a:rPr lang="en-GB" sz="2600"/>
              <a:t>Monte Carlo integration</a:t>
            </a:r>
          </a:p>
          <a:p>
            <a:pPr lvl="1" eaLnBrk="1" hangingPunct="1"/>
            <a:r>
              <a:rPr lang="en-GB" sz="2400"/>
              <a:t>Compute r by generating </a:t>
            </a:r>
            <a:r>
              <a:rPr lang="en-GB" sz="2400" b="1"/>
              <a:t>random points</a:t>
            </a:r>
            <a:r>
              <a:rPr lang="en-GB" sz="2400"/>
              <a:t> in a square of side 2 and counting how many of them are in the circle with radius 1 (</a:t>
            </a:r>
            <a:r>
              <a:rPr lang="en-GB" sz="2400" i="1"/>
              <a:t>x</a:t>
            </a:r>
            <a:r>
              <a:rPr lang="en-GB" sz="2400" i="1" baseline="30000"/>
              <a:t>2</a:t>
            </a:r>
            <a:r>
              <a:rPr lang="en-GB" sz="2400" i="1"/>
              <a:t>+y</a:t>
            </a:r>
            <a:r>
              <a:rPr lang="en-GB" sz="2400" i="1" baseline="30000"/>
              <a:t>2</a:t>
            </a:r>
            <a:r>
              <a:rPr lang="en-GB" sz="2400" i="1"/>
              <a:t>&lt;1; </a:t>
            </a:r>
            <a:r>
              <a:rPr lang="el-GR" sz="2400"/>
              <a:t>π</a:t>
            </a:r>
            <a:r>
              <a:rPr lang="en-GB" sz="2400"/>
              <a:t>=4*</a:t>
            </a:r>
            <a:r>
              <a:rPr lang="en-GB" sz="2400" i="1"/>
              <a:t>ratio)</a:t>
            </a:r>
            <a:r>
              <a:rPr lang="en-GB" sz="2400"/>
              <a:t> .</a:t>
            </a:r>
          </a:p>
        </p:txBody>
      </p:sp>
      <p:sp>
        <p:nvSpPr>
          <p:cNvPr id="29700" name="Rectangle 7"/>
          <p:cNvSpPr>
            <a:spLocks noChangeArrowheads="1"/>
          </p:cNvSpPr>
          <p:nvPr/>
        </p:nvSpPr>
        <p:spPr bwMode="auto">
          <a:xfrm>
            <a:off x="3132138" y="4149725"/>
            <a:ext cx="2160587" cy="21590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29701" name="Oval 8"/>
          <p:cNvSpPr>
            <a:spLocks noChangeArrowheads="1"/>
          </p:cNvSpPr>
          <p:nvPr/>
        </p:nvSpPr>
        <p:spPr bwMode="auto">
          <a:xfrm>
            <a:off x="3132138" y="4149725"/>
            <a:ext cx="2160587" cy="2159000"/>
          </a:xfrm>
          <a:prstGeom prst="ellipse">
            <a:avLst/>
          </a:prstGeom>
          <a:solidFill>
            <a:schemeClr val="accent1"/>
          </a:solidFill>
          <a:ln w="9525">
            <a:solidFill>
              <a:schemeClr val="tx1"/>
            </a:solidFill>
            <a:round/>
            <a:headEnd/>
            <a:tailEnd/>
          </a:ln>
        </p:spPr>
        <p:txBody>
          <a:bodyPr wrap="none" anchor="ctr">
            <a:prstTxWarp prst="textNoShape">
              <a:avLst/>
            </a:prstTxWarp>
          </a:bodyPr>
          <a:lstStyle/>
          <a:p>
            <a:pPr algn="ctr"/>
            <a:r>
              <a:rPr lang="en-GB"/>
              <a:t>Area= </a:t>
            </a:r>
            <a:r>
              <a:rPr lang="el-GR"/>
              <a:t>π</a:t>
            </a:r>
          </a:p>
        </p:txBody>
      </p:sp>
      <p:sp>
        <p:nvSpPr>
          <p:cNvPr id="29702" name="Text Box 9"/>
          <p:cNvSpPr txBox="1">
            <a:spLocks noChangeArrowheads="1"/>
          </p:cNvSpPr>
          <p:nvPr/>
        </p:nvSpPr>
        <p:spPr bwMode="auto">
          <a:xfrm>
            <a:off x="2463800" y="4960938"/>
            <a:ext cx="311150" cy="366712"/>
          </a:xfrm>
          <a:prstGeom prst="rect">
            <a:avLst/>
          </a:prstGeom>
          <a:noFill/>
          <a:ln w="9525">
            <a:noFill/>
            <a:miter lim="800000"/>
            <a:headEnd/>
            <a:tailEnd/>
          </a:ln>
        </p:spPr>
        <p:txBody>
          <a:bodyPr wrap="none">
            <a:prstTxWarp prst="textNoShape">
              <a:avLst/>
            </a:prstTxWarp>
            <a:spAutoFit/>
          </a:bodyPr>
          <a:lstStyle/>
          <a:p>
            <a:r>
              <a:rPr lang="en-GB"/>
              <a:t>2</a:t>
            </a:r>
          </a:p>
        </p:txBody>
      </p:sp>
      <p:sp>
        <p:nvSpPr>
          <p:cNvPr id="29703" name="Text Box 10"/>
          <p:cNvSpPr txBox="1">
            <a:spLocks noChangeArrowheads="1"/>
          </p:cNvSpPr>
          <p:nvPr/>
        </p:nvSpPr>
        <p:spPr bwMode="auto">
          <a:xfrm>
            <a:off x="4048125" y="6400800"/>
            <a:ext cx="311150" cy="366713"/>
          </a:xfrm>
          <a:prstGeom prst="rect">
            <a:avLst/>
          </a:prstGeom>
          <a:noFill/>
          <a:ln w="9525">
            <a:noFill/>
            <a:miter lim="800000"/>
            <a:headEnd/>
            <a:tailEnd/>
          </a:ln>
        </p:spPr>
        <p:txBody>
          <a:bodyPr wrap="none">
            <a:prstTxWarp prst="textNoShape">
              <a:avLst/>
            </a:prstTxWarp>
            <a:spAutoFit/>
          </a:bodyPr>
          <a:lstStyle/>
          <a:p>
            <a:r>
              <a:rPr lang="en-GB"/>
              <a:t>2</a:t>
            </a:r>
          </a:p>
        </p:txBody>
      </p:sp>
      <p:sp>
        <p:nvSpPr>
          <p:cNvPr id="29704" name="Text Box 11"/>
          <p:cNvSpPr txBox="1">
            <a:spLocks noChangeArrowheads="1"/>
          </p:cNvSpPr>
          <p:nvPr/>
        </p:nvSpPr>
        <p:spPr bwMode="auto">
          <a:xfrm>
            <a:off x="5343525" y="4097338"/>
            <a:ext cx="1944688" cy="366712"/>
          </a:xfrm>
          <a:prstGeom prst="rect">
            <a:avLst/>
          </a:prstGeom>
          <a:noFill/>
          <a:ln w="9525">
            <a:noFill/>
            <a:miter lim="800000"/>
            <a:headEnd/>
            <a:tailEnd/>
          </a:ln>
        </p:spPr>
        <p:txBody>
          <a:bodyPr wrap="none">
            <a:prstTxWarp prst="textNoShape">
              <a:avLst/>
            </a:prstTxWarp>
            <a:spAutoFit/>
          </a:bodyPr>
          <a:lstStyle/>
          <a:p>
            <a:r>
              <a:rPr lang="en-GB"/>
              <a:t>Area of square=4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r>
              <a:rPr lang="en-GB"/>
              <a:t>Monte Carlo Integration : finding value of </a:t>
            </a:r>
            <a:r>
              <a:rPr lang="el-GR"/>
              <a:t>π</a:t>
            </a:r>
          </a:p>
        </p:txBody>
      </p:sp>
      <p:sp>
        <p:nvSpPr>
          <p:cNvPr id="35843" name="Rectangle 3"/>
          <p:cNvSpPr>
            <a:spLocks noGrp="1" noChangeArrowheads="1"/>
          </p:cNvSpPr>
          <p:nvPr>
            <p:ph type="body" sz="half" idx="1"/>
          </p:nvPr>
        </p:nvSpPr>
        <p:spPr>
          <a:xfrm>
            <a:off x="457200" y="1719263"/>
            <a:ext cx="7715250" cy="2070100"/>
          </a:xfrm>
        </p:spPr>
        <p:txBody>
          <a:bodyPr/>
          <a:lstStyle/>
          <a:p>
            <a:pPr eaLnBrk="1" hangingPunct="1"/>
            <a:endParaRPr lang="en-GB" sz="2600"/>
          </a:p>
        </p:txBody>
      </p:sp>
      <p:pic>
        <p:nvPicPr>
          <p:cNvPr id="35844" name="Picture 4" descr="screens_mc001"/>
          <p:cNvPicPr>
            <a:picLocks noGrp="1" noChangeAspect="1" noChangeArrowheads="1"/>
          </p:cNvPicPr>
          <p:nvPr>
            <p:ph sz="quarter" idx="2"/>
          </p:nvPr>
        </p:nvPicPr>
        <p:blipFill>
          <a:blip r:embed="rId3"/>
          <a:srcRect/>
          <a:stretch>
            <a:fillRect/>
          </a:stretch>
        </p:blipFill>
        <p:spPr>
          <a:xfrm>
            <a:off x="971550" y="2349500"/>
            <a:ext cx="2016125" cy="2128838"/>
          </a:xfrm>
          <a:noFill/>
        </p:spPr>
      </p:pic>
      <p:pic>
        <p:nvPicPr>
          <p:cNvPr id="35845" name="Picture 5" descr="screens_mc0001"/>
          <p:cNvPicPr>
            <a:picLocks noGrp="1" noChangeAspect="1" noChangeArrowheads="1"/>
          </p:cNvPicPr>
          <p:nvPr>
            <p:ph sz="quarter" idx="3"/>
          </p:nvPr>
        </p:nvPicPr>
        <p:blipFill>
          <a:blip r:embed="rId4"/>
          <a:srcRect/>
          <a:stretch>
            <a:fillRect/>
          </a:stretch>
        </p:blipFill>
        <p:spPr>
          <a:xfrm>
            <a:off x="3276600" y="2349500"/>
            <a:ext cx="2017713" cy="2130425"/>
          </a:xfrm>
          <a:noFill/>
        </p:spPr>
      </p:pic>
      <p:pic>
        <p:nvPicPr>
          <p:cNvPr id="35846" name="Picture 6" descr="screens_mc00001"/>
          <p:cNvPicPr>
            <a:picLocks noChangeAspect="1" noChangeArrowheads="1"/>
          </p:cNvPicPr>
          <p:nvPr/>
        </p:nvPicPr>
        <p:blipFill>
          <a:blip r:embed="rId5"/>
          <a:srcRect/>
          <a:stretch>
            <a:fillRect/>
          </a:stretch>
        </p:blipFill>
        <p:spPr bwMode="auto">
          <a:xfrm>
            <a:off x="5580063" y="2349500"/>
            <a:ext cx="2044700" cy="2159000"/>
          </a:xfrm>
          <a:prstGeom prst="rect">
            <a:avLst/>
          </a:prstGeom>
          <a:noFill/>
          <a:ln w="9525">
            <a:noFill/>
            <a:miter lim="800000"/>
            <a:headEnd/>
            <a:tailEnd/>
          </a:ln>
        </p:spPr>
      </p:pic>
      <p:sp>
        <p:nvSpPr>
          <p:cNvPr id="35847" name="Text Box 7"/>
          <p:cNvSpPr txBox="1">
            <a:spLocks noChangeArrowheads="1"/>
          </p:cNvSpPr>
          <p:nvPr/>
        </p:nvSpPr>
        <p:spPr bwMode="auto">
          <a:xfrm>
            <a:off x="1547813" y="4652963"/>
            <a:ext cx="755650" cy="366712"/>
          </a:xfrm>
          <a:prstGeom prst="rect">
            <a:avLst/>
          </a:prstGeom>
          <a:noFill/>
          <a:ln w="9525">
            <a:noFill/>
            <a:miter lim="800000"/>
            <a:headEnd/>
            <a:tailEnd/>
          </a:ln>
        </p:spPr>
        <p:txBody>
          <a:bodyPr wrap="none">
            <a:prstTxWarp prst="textNoShape">
              <a:avLst/>
            </a:prstTxWarp>
            <a:spAutoFit/>
          </a:bodyPr>
          <a:lstStyle/>
          <a:p>
            <a:r>
              <a:rPr lang="en-GB"/>
              <a:t>0.001</a:t>
            </a:r>
          </a:p>
        </p:txBody>
      </p:sp>
      <p:sp>
        <p:nvSpPr>
          <p:cNvPr id="35848" name="Text Box 8"/>
          <p:cNvSpPr txBox="1">
            <a:spLocks noChangeArrowheads="1"/>
          </p:cNvSpPr>
          <p:nvPr/>
        </p:nvSpPr>
        <p:spPr bwMode="auto">
          <a:xfrm>
            <a:off x="3852863" y="4581525"/>
            <a:ext cx="882650" cy="366713"/>
          </a:xfrm>
          <a:prstGeom prst="rect">
            <a:avLst/>
          </a:prstGeom>
          <a:noFill/>
          <a:ln w="9525">
            <a:noFill/>
            <a:miter lim="800000"/>
            <a:headEnd/>
            <a:tailEnd/>
          </a:ln>
        </p:spPr>
        <p:txBody>
          <a:bodyPr wrap="none">
            <a:prstTxWarp prst="textNoShape">
              <a:avLst/>
            </a:prstTxWarp>
            <a:spAutoFit/>
          </a:bodyPr>
          <a:lstStyle/>
          <a:p>
            <a:r>
              <a:rPr lang="en-GB"/>
              <a:t>0.0001</a:t>
            </a:r>
          </a:p>
        </p:txBody>
      </p:sp>
      <p:sp>
        <p:nvSpPr>
          <p:cNvPr id="35849" name="Text Box 9"/>
          <p:cNvSpPr txBox="1">
            <a:spLocks noChangeArrowheads="1"/>
          </p:cNvSpPr>
          <p:nvPr/>
        </p:nvSpPr>
        <p:spPr bwMode="auto">
          <a:xfrm>
            <a:off x="6084888" y="4581525"/>
            <a:ext cx="1011237" cy="366713"/>
          </a:xfrm>
          <a:prstGeom prst="rect">
            <a:avLst/>
          </a:prstGeom>
          <a:noFill/>
          <a:ln w="9525">
            <a:noFill/>
            <a:miter lim="800000"/>
            <a:headEnd/>
            <a:tailEnd/>
          </a:ln>
        </p:spPr>
        <p:txBody>
          <a:bodyPr wrap="none">
            <a:prstTxWarp prst="textNoShape">
              <a:avLst/>
            </a:prstTxWarp>
            <a:spAutoFit/>
          </a:bodyPr>
          <a:lstStyle/>
          <a:p>
            <a:r>
              <a:rPr lang="en-GB"/>
              <a:t>0.00001</a:t>
            </a:r>
          </a:p>
        </p:txBody>
      </p:sp>
      <p:sp>
        <p:nvSpPr>
          <p:cNvPr id="35850" name="Rectangle 10"/>
          <p:cNvSpPr>
            <a:spLocks noChangeArrowheads="1"/>
          </p:cNvSpPr>
          <p:nvPr/>
        </p:nvSpPr>
        <p:spPr bwMode="auto">
          <a:xfrm>
            <a:off x="838200" y="5486400"/>
            <a:ext cx="3022845" cy="492443"/>
          </a:xfrm>
          <a:prstGeom prst="rect">
            <a:avLst/>
          </a:prstGeom>
          <a:noFill/>
          <a:ln w="9525">
            <a:noFill/>
            <a:miter lim="800000"/>
            <a:headEnd/>
            <a:tailEnd/>
          </a:ln>
        </p:spPr>
        <p:txBody>
          <a:bodyPr wrap="none">
            <a:prstTxWarp prst="textNoShape">
              <a:avLst/>
            </a:prstTxWarp>
            <a:spAutoFit/>
          </a:bodyPr>
          <a:lstStyle/>
          <a:p>
            <a:r>
              <a:rPr lang="en-GB" sz="2600" dirty="0" smtClean="0"/>
              <a:t>solution visualization</a:t>
            </a:r>
            <a:endParaRPr lang="en-US" sz="2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GB"/>
              <a:t>Monte Carlo Integration</a:t>
            </a:r>
            <a:endParaRPr lang="el-GR"/>
          </a:p>
        </p:txBody>
      </p:sp>
      <p:sp>
        <p:nvSpPr>
          <p:cNvPr id="37891" name="Rectangle 3"/>
          <p:cNvSpPr>
            <a:spLocks noGrp="1" noChangeArrowheads="1"/>
          </p:cNvSpPr>
          <p:nvPr>
            <p:ph type="body" idx="1"/>
          </p:nvPr>
        </p:nvSpPr>
        <p:spPr/>
        <p:txBody>
          <a:bodyPr/>
          <a:lstStyle/>
          <a:p>
            <a:pPr eaLnBrk="1" hangingPunct="1">
              <a:lnSpc>
                <a:spcPct val="80000"/>
              </a:lnSpc>
            </a:pPr>
            <a:r>
              <a:rPr lang="en-GB" sz="2300"/>
              <a:t>Monte Carlo integration can also be used to calculate </a:t>
            </a:r>
          </a:p>
          <a:p>
            <a:pPr lvl="1" eaLnBrk="1" hangingPunct="1">
              <a:lnSpc>
                <a:spcPct val="80000"/>
              </a:lnSpc>
            </a:pPr>
            <a:r>
              <a:rPr lang="en-GB" sz="2100"/>
              <a:t>the area of any shape within a known bound area</a:t>
            </a:r>
          </a:p>
          <a:p>
            <a:pPr lvl="1" eaLnBrk="1" hangingPunct="1">
              <a:lnSpc>
                <a:spcPct val="80000"/>
              </a:lnSpc>
            </a:pPr>
            <a:r>
              <a:rPr lang="en-GB" sz="2100"/>
              <a:t>any area under a curve</a:t>
            </a:r>
          </a:p>
          <a:p>
            <a:pPr lvl="1" eaLnBrk="1" hangingPunct="1">
              <a:lnSpc>
                <a:spcPct val="80000"/>
              </a:lnSpc>
            </a:pPr>
            <a:r>
              <a:rPr lang="en-GB" sz="2100"/>
              <a:t>any definite integral</a:t>
            </a:r>
          </a:p>
          <a:p>
            <a:pPr eaLnBrk="1" hangingPunct="1">
              <a:lnSpc>
                <a:spcPct val="80000"/>
              </a:lnSpc>
            </a:pPr>
            <a:r>
              <a:rPr lang="en-GB" sz="2600"/>
              <a:t>Widely applicable brute force solution. </a:t>
            </a:r>
          </a:p>
          <a:p>
            <a:pPr lvl="1" eaLnBrk="1" hangingPunct="1">
              <a:lnSpc>
                <a:spcPct val="80000"/>
              </a:lnSpc>
            </a:pPr>
            <a:r>
              <a:rPr lang="en-GB" sz="2200"/>
              <a:t>Typically, accuracy is proportional to square root of number of repetitions.</a:t>
            </a:r>
          </a:p>
          <a:p>
            <a:pPr eaLnBrk="1" hangingPunct="1">
              <a:lnSpc>
                <a:spcPct val="80000"/>
              </a:lnSpc>
            </a:pPr>
            <a:r>
              <a:rPr lang="en-GB" sz="2300"/>
              <a:t>Unfortunately, Monte Carlo integration is very c</a:t>
            </a:r>
            <a:r>
              <a:rPr lang="en-GB" sz="2600"/>
              <a:t>omputationally intensive, so used when other techniques fail. </a:t>
            </a:r>
            <a:endParaRPr lang="en-GB" sz="2300"/>
          </a:p>
          <a:p>
            <a:pPr eaLnBrk="1" hangingPunct="1">
              <a:lnSpc>
                <a:spcPct val="80000"/>
              </a:lnSpc>
            </a:pPr>
            <a:r>
              <a:rPr lang="en-GB" sz="2300"/>
              <a:t> also requires the maximum and minimum of any function within the region of interest</a:t>
            </a:r>
            <a:r>
              <a:rPr lang="en-GB" sz="260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r>
              <a:rPr lang="en-GB"/>
              <a:t>Note: Parallel Random Number Generation</a:t>
            </a:r>
          </a:p>
        </p:txBody>
      </p:sp>
      <p:sp>
        <p:nvSpPr>
          <p:cNvPr id="39939" name="Rectangle 3"/>
          <p:cNvSpPr>
            <a:spLocks noGrp="1" noChangeArrowheads="1"/>
          </p:cNvSpPr>
          <p:nvPr>
            <p:ph type="body" idx="1"/>
          </p:nvPr>
        </p:nvSpPr>
        <p:spPr/>
        <p:txBody>
          <a:bodyPr>
            <a:normAutofit lnSpcReduction="10000"/>
          </a:bodyPr>
          <a:lstStyle/>
          <a:p>
            <a:pPr eaLnBrk="1" hangingPunct="1"/>
            <a:r>
              <a:rPr lang="en-GB"/>
              <a:t>for successful Monte Carlo simulations, the random numbers must be independent of each other</a:t>
            </a:r>
          </a:p>
          <a:p>
            <a:pPr eaLnBrk="1" hangingPunct="1"/>
            <a:r>
              <a:rPr lang="en-GB"/>
              <a:t>Developing random number generator algorithms and implementations that are fast, easy to use, and give good quality pseudo-random numbers is a challenging problem.</a:t>
            </a:r>
          </a:p>
          <a:p>
            <a:pPr eaLnBrk="1" hangingPunct="1"/>
            <a:r>
              <a:rPr lang="en-GB"/>
              <a:t> Developing parallel implementations is even more difficult. </a:t>
            </a:r>
          </a:p>
          <a:p>
            <a:pPr eaLnBrk="1" hangingPunct="1"/>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pPr eaLnBrk="1" hangingPunct="1"/>
            <a:r>
              <a:rPr lang="en-GB" b="0"/>
              <a:t>Requirements for a Parallel Generator</a:t>
            </a:r>
          </a:p>
        </p:txBody>
      </p:sp>
      <p:sp>
        <p:nvSpPr>
          <p:cNvPr id="41987" name="Rectangle 3"/>
          <p:cNvSpPr>
            <a:spLocks noGrp="1" noChangeArrowheads="1"/>
          </p:cNvSpPr>
          <p:nvPr>
            <p:ph type="body" idx="1"/>
          </p:nvPr>
        </p:nvSpPr>
        <p:spPr/>
        <p:txBody>
          <a:bodyPr/>
          <a:lstStyle/>
          <a:p>
            <a:pPr eaLnBrk="1" hangingPunct="1"/>
            <a:r>
              <a:rPr lang="en-GB" sz="2500"/>
              <a:t>For random number generators on parallel computers, it is vital that there are no correlations between the random number streams on different processors. </a:t>
            </a:r>
          </a:p>
          <a:p>
            <a:pPr lvl="1" eaLnBrk="1" hangingPunct="1"/>
            <a:r>
              <a:rPr lang="en-GB" sz="2100"/>
              <a:t>e.g.  don't want one processor repeating part of another processor’s sequence. </a:t>
            </a:r>
          </a:p>
          <a:p>
            <a:pPr lvl="1" eaLnBrk="1" hangingPunct="1"/>
            <a:r>
              <a:rPr lang="en-GB" sz="2100"/>
              <a:t>could occur if we just use the naive method of running a RNG on each different processor and just giving randomly chosen seeds to each processor. </a:t>
            </a:r>
          </a:p>
          <a:p>
            <a:pPr eaLnBrk="1" hangingPunct="1"/>
            <a:r>
              <a:rPr lang="en-GB" sz="2500"/>
              <a:t>In many applications we also need to ensure that we get the same results for any number of processors.  </a:t>
            </a:r>
            <a:endParaRPr lang="en-GB" sz="26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Parallel Random Numbers</a:t>
            </a:r>
          </a:p>
        </p:txBody>
      </p:sp>
      <p:sp>
        <p:nvSpPr>
          <p:cNvPr id="44035" name="Content Placeholder 2"/>
          <p:cNvSpPr>
            <a:spLocks noGrp="1"/>
          </p:cNvSpPr>
          <p:nvPr>
            <p:ph idx="1"/>
          </p:nvPr>
        </p:nvSpPr>
        <p:spPr/>
        <p:txBody>
          <a:bodyPr>
            <a:normAutofit lnSpcReduction="10000"/>
          </a:bodyPr>
          <a:lstStyle/>
          <a:p>
            <a:r>
              <a:rPr lang="en-US" dirty="0" smtClean="0"/>
              <a:t>three general approaches to the generation of   random numbers on parallel computers: </a:t>
            </a:r>
          </a:p>
          <a:p>
            <a:pPr lvl="1"/>
            <a:r>
              <a:rPr lang="en-US" i="1" dirty="0" smtClean="0"/>
              <a:t>centralized approach</a:t>
            </a:r>
          </a:p>
          <a:p>
            <a:pPr lvl="2"/>
            <a:r>
              <a:rPr lang="en-US" dirty="0" smtClean="0"/>
              <a:t>a sequential generator is encapsulated in a task from which other tasks request random numbers. This avoids the problem of generating multiple independent random sequences, but is unlikely to provide good performance. Furthermore, it makes reproducibility hard to achieve: the response to a request depends on when it arrives at the generator, and hence the result computed by a program can vary from one run to the next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mtClean="0"/>
              <a:t>Parallel Random Numbers</a:t>
            </a:r>
          </a:p>
        </p:txBody>
      </p:sp>
      <p:sp>
        <p:nvSpPr>
          <p:cNvPr id="45059" name="Content Placeholder 2"/>
          <p:cNvSpPr>
            <a:spLocks noGrp="1"/>
          </p:cNvSpPr>
          <p:nvPr>
            <p:ph idx="1"/>
          </p:nvPr>
        </p:nvSpPr>
        <p:spPr/>
        <p:txBody>
          <a:bodyPr>
            <a:normAutofit/>
          </a:bodyPr>
          <a:lstStyle/>
          <a:p>
            <a:pPr lvl="1"/>
            <a:r>
              <a:rPr lang="en-US" i="1" dirty="0" smtClean="0"/>
              <a:t>replicated approach:</a:t>
            </a:r>
          </a:p>
          <a:p>
            <a:pPr lvl="2"/>
            <a:r>
              <a:rPr lang="en-US" i="1" dirty="0" smtClean="0"/>
              <a:t> </a:t>
            </a:r>
            <a:r>
              <a:rPr lang="en-US" dirty="0" smtClean="0"/>
              <a:t>multiple instances of the same   generator are created (for example, one per task). </a:t>
            </a:r>
          </a:p>
          <a:p>
            <a:pPr lvl="2"/>
            <a:r>
              <a:rPr lang="en-US" dirty="0" smtClean="0"/>
              <a:t>Each generator uses either the same seed or a unique seed, derived, for example, from a task identifier. </a:t>
            </a:r>
          </a:p>
          <a:p>
            <a:pPr lvl="2"/>
            <a:r>
              <a:rPr lang="en-US" dirty="0" smtClean="0"/>
              <a:t>Clearly, sequences generated in this fashion are not guaranteed to be independent and, indeed, can suffer from serious correlation problems. However, the approach has the advantages of efficiency and ease of implementation and should be used when appropriate</a:t>
            </a:r>
            <a:r>
              <a:rPr lang="en-US" i="1" dirty="0" smtClean="0"/>
              <a:t>.</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t>Parallel Random Numbers</a:t>
            </a:r>
          </a:p>
        </p:txBody>
      </p:sp>
      <p:sp>
        <p:nvSpPr>
          <p:cNvPr id="46083" name="Content Placeholder 2"/>
          <p:cNvSpPr>
            <a:spLocks noGrp="1"/>
          </p:cNvSpPr>
          <p:nvPr>
            <p:ph idx="1"/>
          </p:nvPr>
        </p:nvSpPr>
        <p:spPr/>
        <p:txBody>
          <a:bodyPr/>
          <a:lstStyle/>
          <a:p>
            <a:pPr lvl="1"/>
            <a:r>
              <a:rPr lang="en-US" i="1" smtClean="0"/>
              <a:t>distributed approach:</a:t>
            </a:r>
          </a:p>
          <a:p>
            <a:pPr lvl="1"/>
            <a:r>
              <a:rPr lang="en-US" smtClean="0"/>
              <a:t> responsibility for generating a single sequence is partitioned among many generators, which can then   be parceled out to different tasks. The generators are all derived from a single generator; hence, the analysis of the statistical properties of the distributed generator is simplified.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p:txBody>
          <a:bodyPr/>
          <a:lstStyle/>
          <a:p>
            <a:r>
              <a:rPr lang="en-GB"/>
              <a:t>Divide-and-conquer algorithms</a:t>
            </a:r>
          </a:p>
        </p:txBody>
      </p:sp>
      <p:sp>
        <p:nvSpPr>
          <p:cNvPr id="506883" name="Rectangle 3"/>
          <p:cNvSpPr>
            <a:spLocks noGrp="1" noChangeArrowheads="1"/>
          </p:cNvSpPr>
          <p:nvPr>
            <p:ph type="body" idx="1"/>
          </p:nvPr>
        </p:nvSpPr>
        <p:spPr/>
        <p:txBody>
          <a:bodyPr>
            <a:normAutofit fontScale="92500"/>
          </a:bodyPr>
          <a:lstStyle/>
          <a:p>
            <a:r>
              <a:rPr lang="en-GB" sz="2824" dirty="0"/>
              <a:t>characterized by dividing problems into </a:t>
            </a:r>
            <a:r>
              <a:rPr lang="en-GB" sz="2824" dirty="0" smtClean="0"/>
              <a:t>sub problems </a:t>
            </a:r>
            <a:r>
              <a:rPr lang="en-GB" sz="2824" dirty="0"/>
              <a:t>that are of the same form as the larger </a:t>
            </a:r>
            <a:r>
              <a:rPr lang="en-GB" sz="2824" dirty="0" smtClean="0"/>
              <a:t>problem</a:t>
            </a:r>
          </a:p>
          <a:p>
            <a:pPr marL="1028700" lvl="1" indent="-457200">
              <a:lnSpc>
                <a:spcPct val="90000"/>
              </a:lnSpc>
              <a:buFont typeface="Times" pitchFamily="-112" charset="0"/>
              <a:buAutoNum type="arabicPeriod"/>
            </a:pPr>
            <a:r>
              <a:rPr lang="en-US" sz="2824" dirty="0" smtClean="0"/>
              <a:t>Divide instance of problem into two or more smaller instances</a:t>
            </a:r>
          </a:p>
          <a:p>
            <a:pPr marL="1028700" lvl="1" indent="-457200">
              <a:lnSpc>
                <a:spcPct val="90000"/>
              </a:lnSpc>
              <a:buFont typeface="Times" pitchFamily="-112" charset="0"/>
              <a:buAutoNum type="arabicPeriod"/>
            </a:pPr>
            <a:r>
              <a:rPr lang="en-US" sz="2824" dirty="0" smtClean="0"/>
              <a:t>Solve smaller instances recursively</a:t>
            </a:r>
          </a:p>
          <a:p>
            <a:pPr marL="1028700" lvl="1" indent="-457200">
              <a:lnSpc>
                <a:spcPct val="90000"/>
              </a:lnSpc>
              <a:buFont typeface="Times" pitchFamily="-112" charset="0"/>
              <a:buAutoNum type="arabicPeriod"/>
            </a:pPr>
            <a:r>
              <a:rPr lang="en-US" sz="2824" dirty="0" smtClean="0"/>
              <a:t>Obtain solution to original (larger) instance by combining these solutions</a:t>
            </a:r>
            <a:endParaRPr lang="en-GB" sz="2824" dirty="0" smtClean="0"/>
          </a:p>
          <a:p>
            <a:pPr marL="1028700" lvl="1" indent="-457200">
              <a:lnSpc>
                <a:spcPct val="90000"/>
              </a:lnSpc>
              <a:buFont typeface="Times" pitchFamily="-112" charset="0"/>
              <a:buAutoNum type="arabicPeriod"/>
            </a:pPr>
            <a:endParaRPr lang="en-GB" sz="2824" dirty="0" smtClean="0"/>
          </a:p>
          <a:p>
            <a:r>
              <a:rPr lang="en-GB" sz="2824" dirty="0" smtClean="0"/>
              <a:t>Recursive </a:t>
            </a:r>
            <a:r>
              <a:rPr lang="en-GB" sz="2824" dirty="0"/>
              <a:t>subdivision continues until the grain size of the problem is small enough to be solved sequentially.</a:t>
            </a:r>
          </a:p>
          <a:p>
            <a:pPr>
              <a:buFont typeface="Wingdings" pitchFamily="-112" charset="2"/>
              <a:buNone/>
            </a:pPr>
            <a:endParaRPr lang="en-GB" sz="2600" dirty="0"/>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p:txBody>
          <a:bodyPr/>
          <a:lstStyle/>
          <a:p>
            <a:r>
              <a:rPr lang="en-GB"/>
              <a:t>Divide-and-conquer algorithms</a:t>
            </a:r>
          </a:p>
        </p:txBody>
      </p:sp>
      <p:sp>
        <p:nvSpPr>
          <p:cNvPr id="463875" name="Rectangle 3"/>
          <p:cNvSpPr>
            <a:spLocks noGrp="1" noChangeArrowheads="1"/>
          </p:cNvSpPr>
          <p:nvPr>
            <p:ph type="body" idx="1"/>
          </p:nvPr>
        </p:nvSpPr>
        <p:spPr/>
        <p:txBody>
          <a:bodyPr/>
          <a:lstStyle/>
          <a:p>
            <a:r>
              <a:rPr lang="en-GB"/>
              <a:t>binary tree if 2 parts at each division</a:t>
            </a:r>
          </a:p>
          <a:p>
            <a:pPr lvl="1"/>
            <a:r>
              <a:rPr lang="en-GB"/>
              <a:t>traversed down when calls are made</a:t>
            </a:r>
          </a:p>
          <a:p>
            <a:pPr lvl="1"/>
            <a:r>
              <a:rPr lang="en-GB"/>
              <a:t>up when calls return</a:t>
            </a:r>
          </a:p>
        </p:txBody>
      </p:sp>
      <p:sp>
        <p:nvSpPr>
          <p:cNvPr id="463876" name="Oval 4"/>
          <p:cNvSpPr>
            <a:spLocks noChangeArrowheads="1"/>
          </p:cNvSpPr>
          <p:nvPr/>
        </p:nvSpPr>
        <p:spPr bwMode="auto">
          <a:xfrm>
            <a:off x="4267200" y="33528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78" name="Oval 6"/>
          <p:cNvSpPr>
            <a:spLocks noChangeArrowheads="1"/>
          </p:cNvSpPr>
          <p:nvPr/>
        </p:nvSpPr>
        <p:spPr bwMode="auto">
          <a:xfrm>
            <a:off x="2514600" y="42672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79" name="Line 7"/>
          <p:cNvSpPr>
            <a:spLocks noChangeShapeType="1"/>
          </p:cNvSpPr>
          <p:nvPr/>
        </p:nvSpPr>
        <p:spPr bwMode="auto">
          <a:xfrm flipH="1">
            <a:off x="2895600" y="3733800"/>
            <a:ext cx="1371600" cy="609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80" name="Line 8"/>
          <p:cNvSpPr>
            <a:spLocks noChangeShapeType="1"/>
          </p:cNvSpPr>
          <p:nvPr/>
        </p:nvSpPr>
        <p:spPr bwMode="auto">
          <a:xfrm>
            <a:off x="4724400" y="3733800"/>
            <a:ext cx="1447800" cy="685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82" name="Oval 10"/>
          <p:cNvSpPr>
            <a:spLocks noChangeArrowheads="1"/>
          </p:cNvSpPr>
          <p:nvPr/>
        </p:nvSpPr>
        <p:spPr bwMode="auto">
          <a:xfrm>
            <a:off x="3352800" y="4953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83" name="Oval 11"/>
          <p:cNvSpPr>
            <a:spLocks noChangeArrowheads="1"/>
          </p:cNvSpPr>
          <p:nvPr/>
        </p:nvSpPr>
        <p:spPr bwMode="auto">
          <a:xfrm>
            <a:off x="1752600" y="4953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84" name="Line 12"/>
          <p:cNvSpPr>
            <a:spLocks noChangeShapeType="1"/>
          </p:cNvSpPr>
          <p:nvPr/>
        </p:nvSpPr>
        <p:spPr bwMode="auto">
          <a:xfrm flipH="1">
            <a:off x="2133600" y="4648200"/>
            <a:ext cx="457200"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85" name="Line 13"/>
          <p:cNvSpPr>
            <a:spLocks noChangeShapeType="1"/>
          </p:cNvSpPr>
          <p:nvPr/>
        </p:nvSpPr>
        <p:spPr bwMode="auto">
          <a:xfrm>
            <a:off x="2895600" y="4648200"/>
            <a:ext cx="533400"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86" name="Oval 14"/>
          <p:cNvSpPr>
            <a:spLocks noChangeArrowheads="1"/>
          </p:cNvSpPr>
          <p:nvPr/>
        </p:nvSpPr>
        <p:spPr bwMode="auto">
          <a:xfrm>
            <a:off x="6096000" y="43434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87" name="Oval 15"/>
          <p:cNvSpPr>
            <a:spLocks noChangeArrowheads="1"/>
          </p:cNvSpPr>
          <p:nvPr/>
        </p:nvSpPr>
        <p:spPr bwMode="auto">
          <a:xfrm>
            <a:off x="6934200" y="50292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88" name="Oval 16"/>
          <p:cNvSpPr>
            <a:spLocks noChangeArrowheads="1"/>
          </p:cNvSpPr>
          <p:nvPr/>
        </p:nvSpPr>
        <p:spPr bwMode="auto">
          <a:xfrm>
            <a:off x="5334000" y="50292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89" name="Line 17"/>
          <p:cNvSpPr>
            <a:spLocks noChangeShapeType="1"/>
          </p:cNvSpPr>
          <p:nvPr/>
        </p:nvSpPr>
        <p:spPr bwMode="auto">
          <a:xfrm flipH="1">
            <a:off x="5715000" y="4724400"/>
            <a:ext cx="457200"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90" name="Line 18"/>
          <p:cNvSpPr>
            <a:spLocks noChangeShapeType="1"/>
          </p:cNvSpPr>
          <p:nvPr/>
        </p:nvSpPr>
        <p:spPr bwMode="auto">
          <a:xfrm>
            <a:off x="6477000" y="4724400"/>
            <a:ext cx="533400"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91" name="Oval 19"/>
          <p:cNvSpPr>
            <a:spLocks noChangeArrowheads="1"/>
          </p:cNvSpPr>
          <p:nvPr/>
        </p:nvSpPr>
        <p:spPr bwMode="auto">
          <a:xfrm>
            <a:off x="1752600" y="4953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92" name="Oval 20"/>
          <p:cNvSpPr>
            <a:spLocks noChangeArrowheads="1"/>
          </p:cNvSpPr>
          <p:nvPr/>
        </p:nvSpPr>
        <p:spPr bwMode="auto">
          <a:xfrm>
            <a:off x="2209800" y="56388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93" name="Oval 21"/>
          <p:cNvSpPr>
            <a:spLocks noChangeArrowheads="1"/>
          </p:cNvSpPr>
          <p:nvPr/>
        </p:nvSpPr>
        <p:spPr bwMode="auto">
          <a:xfrm>
            <a:off x="1295400" y="56388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94" name="Line 22"/>
          <p:cNvSpPr>
            <a:spLocks noChangeShapeType="1"/>
          </p:cNvSpPr>
          <p:nvPr/>
        </p:nvSpPr>
        <p:spPr bwMode="auto">
          <a:xfrm flipH="1">
            <a:off x="1600200" y="53340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95" name="Line 23"/>
          <p:cNvSpPr>
            <a:spLocks noChangeShapeType="1"/>
          </p:cNvSpPr>
          <p:nvPr/>
        </p:nvSpPr>
        <p:spPr bwMode="auto">
          <a:xfrm>
            <a:off x="2133600" y="53340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896" name="Oval 24"/>
          <p:cNvSpPr>
            <a:spLocks noChangeArrowheads="1"/>
          </p:cNvSpPr>
          <p:nvPr/>
        </p:nvSpPr>
        <p:spPr bwMode="auto">
          <a:xfrm>
            <a:off x="3352800" y="4953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97" name="Oval 25"/>
          <p:cNvSpPr>
            <a:spLocks noChangeArrowheads="1"/>
          </p:cNvSpPr>
          <p:nvPr/>
        </p:nvSpPr>
        <p:spPr bwMode="auto">
          <a:xfrm>
            <a:off x="3810000" y="56388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98" name="Oval 26"/>
          <p:cNvSpPr>
            <a:spLocks noChangeArrowheads="1"/>
          </p:cNvSpPr>
          <p:nvPr/>
        </p:nvSpPr>
        <p:spPr bwMode="auto">
          <a:xfrm>
            <a:off x="2895600" y="56388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899" name="Line 27"/>
          <p:cNvSpPr>
            <a:spLocks noChangeShapeType="1"/>
          </p:cNvSpPr>
          <p:nvPr/>
        </p:nvSpPr>
        <p:spPr bwMode="auto">
          <a:xfrm flipH="1">
            <a:off x="3200400" y="53340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900" name="Line 28"/>
          <p:cNvSpPr>
            <a:spLocks noChangeShapeType="1"/>
          </p:cNvSpPr>
          <p:nvPr/>
        </p:nvSpPr>
        <p:spPr bwMode="auto">
          <a:xfrm>
            <a:off x="3733800" y="53340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901" name="Oval 29"/>
          <p:cNvSpPr>
            <a:spLocks noChangeArrowheads="1"/>
          </p:cNvSpPr>
          <p:nvPr/>
        </p:nvSpPr>
        <p:spPr bwMode="auto">
          <a:xfrm>
            <a:off x="5334000" y="50292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902" name="Oval 30"/>
          <p:cNvSpPr>
            <a:spLocks noChangeArrowheads="1"/>
          </p:cNvSpPr>
          <p:nvPr/>
        </p:nvSpPr>
        <p:spPr bwMode="auto">
          <a:xfrm>
            <a:off x="5791200" y="5715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903" name="Oval 31"/>
          <p:cNvSpPr>
            <a:spLocks noChangeArrowheads="1"/>
          </p:cNvSpPr>
          <p:nvPr/>
        </p:nvSpPr>
        <p:spPr bwMode="auto">
          <a:xfrm>
            <a:off x="4876800" y="5715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904" name="Line 32"/>
          <p:cNvSpPr>
            <a:spLocks noChangeShapeType="1"/>
          </p:cNvSpPr>
          <p:nvPr/>
        </p:nvSpPr>
        <p:spPr bwMode="auto">
          <a:xfrm flipH="1">
            <a:off x="5181600" y="54102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905" name="Line 33"/>
          <p:cNvSpPr>
            <a:spLocks noChangeShapeType="1"/>
          </p:cNvSpPr>
          <p:nvPr/>
        </p:nvSpPr>
        <p:spPr bwMode="auto">
          <a:xfrm>
            <a:off x="5715000" y="54102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906" name="Oval 34"/>
          <p:cNvSpPr>
            <a:spLocks noChangeArrowheads="1"/>
          </p:cNvSpPr>
          <p:nvPr/>
        </p:nvSpPr>
        <p:spPr bwMode="auto">
          <a:xfrm>
            <a:off x="6934200" y="50292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907" name="Oval 35"/>
          <p:cNvSpPr>
            <a:spLocks noChangeArrowheads="1"/>
          </p:cNvSpPr>
          <p:nvPr/>
        </p:nvSpPr>
        <p:spPr bwMode="auto">
          <a:xfrm>
            <a:off x="7391400" y="5715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908" name="Oval 36"/>
          <p:cNvSpPr>
            <a:spLocks noChangeArrowheads="1"/>
          </p:cNvSpPr>
          <p:nvPr/>
        </p:nvSpPr>
        <p:spPr bwMode="auto">
          <a:xfrm>
            <a:off x="6477000" y="5715000"/>
            <a:ext cx="457200" cy="457200"/>
          </a:xfrm>
          <a:prstGeom prst="ellipse">
            <a:avLst/>
          </a:prstGeom>
          <a:solidFill>
            <a:schemeClr val="folHlink">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3909" name="Line 37"/>
          <p:cNvSpPr>
            <a:spLocks noChangeShapeType="1"/>
          </p:cNvSpPr>
          <p:nvPr/>
        </p:nvSpPr>
        <p:spPr bwMode="auto">
          <a:xfrm flipH="1">
            <a:off x="6781800" y="54102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3910" name="Line 38"/>
          <p:cNvSpPr>
            <a:spLocks noChangeShapeType="1"/>
          </p:cNvSpPr>
          <p:nvPr/>
        </p:nvSpPr>
        <p:spPr bwMode="auto">
          <a:xfrm>
            <a:off x="7315200" y="5410200"/>
            <a:ext cx="228600"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3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DAG, or “cost graph”</a:t>
            </a:r>
            <a:endParaRPr lang="en-US" dirty="0"/>
          </a:p>
        </p:txBody>
      </p:sp>
      <p:sp>
        <p:nvSpPr>
          <p:cNvPr id="3" name="Content Placeholder 2"/>
          <p:cNvSpPr>
            <a:spLocks noGrp="1"/>
          </p:cNvSpPr>
          <p:nvPr>
            <p:ph idx="1"/>
          </p:nvPr>
        </p:nvSpPr>
        <p:spPr>
          <a:xfrm>
            <a:off x="533400" y="1447800"/>
            <a:ext cx="8153400" cy="1752600"/>
          </a:xfrm>
        </p:spPr>
        <p:txBody>
          <a:bodyPr>
            <a:normAutofit fontScale="92500" lnSpcReduction="20000"/>
          </a:bodyPr>
          <a:lstStyle/>
          <a:p>
            <a:r>
              <a:rPr lang="en-US" dirty="0" smtClean="0"/>
              <a:t>A program execution using </a:t>
            </a:r>
            <a:r>
              <a:rPr lang="en-US" b="1" dirty="0" smtClean="0">
                <a:latin typeface="Courier New" pitchFamily="49" charset="0"/>
                <a:cs typeface="Courier New" pitchFamily="49" charset="0"/>
              </a:rPr>
              <a:t>fork</a:t>
            </a:r>
            <a:r>
              <a:rPr lang="en-US" dirty="0" smtClean="0"/>
              <a:t> and </a:t>
            </a:r>
            <a:r>
              <a:rPr lang="en-US" b="1" dirty="0" smtClean="0">
                <a:latin typeface="Courier New" pitchFamily="49" charset="0"/>
                <a:cs typeface="Courier New" pitchFamily="49" charset="0"/>
              </a:rPr>
              <a:t>join</a:t>
            </a:r>
            <a:r>
              <a:rPr lang="en-US" dirty="0" smtClean="0"/>
              <a:t> can be seen as a DAG (directed acyclic graph)</a:t>
            </a:r>
          </a:p>
          <a:p>
            <a:pPr lvl="1"/>
            <a:r>
              <a:rPr lang="en-US" dirty="0" smtClean="0">
                <a:sym typeface="Wingdings" pitchFamily="2" charset="2"/>
              </a:rPr>
              <a:t>Nodes: Pieces of work </a:t>
            </a:r>
          </a:p>
          <a:p>
            <a:pPr lvl="1"/>
            <a:r>
              <a:rPr lang="en-US" dirty="0" smtClean="0">
                <a:sym typeface="Wingdings" pitchFamily="2" charset="2"/>
              </a:rPr>
              <a:t>Edges: Source must finish before destination starts</a:t>
            </a:r>
            <a:endParaRPr lang="en-US" dirty="0"/>
          </a:p>
        </p:txBody>
      </p:sp>
      <p:grpSp>
        <p:nvGrpSpPr>
          <p:cNvPr id="4" name="Group 23"/>
          <p:cNvGrpSpPr/>
          <p:nvPr/>
        </p:nvGrpSpPr>
        <p:grpSpPr>
          <a:xfrm rot="5400000">
            <a:off x="659607" y="3831897"/>
            <a:ext cx="2566986" cy="1600200"/>
            <a:chOff x="2995614" y="2590801"/>
            <a:chExt cx="2566986" cy="1600200"/>
          </a:xfrm>
        </p:grpSpPr>
        <p:sp>
          <p:nvSpPr>
            <p:cNvPr id="7" name="Oval 5"/>
            <p:cNvSpPr>
              <a:spLocks noChangeAspect="1" noChangeArrowheads="1"/>
            </p:cNvSpPr>
            <p:nvPr>
              <p:custDataLst>
                <p:tags r:id="rId1"/>
              </p:custDataLst>
            </p:nvPr>
          </p:nvSpPr>
          <p:spPr bwMode="auto">
            <a:xfrm rot="16200000">
              <a:off x="3031673" y="3154817"/>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8" name="Oval 6"/>
            <p:cNvSpPr>
              <a:spLocks noChangeAspect="1" noChangeArrowheads="1"/>
            </p:cNvSpPr>
            <p:nvPr>
              <p:custDataLst>
                <p:tags r:id="rId2"/>
              </p:custDataLst>
            </p:nvPr>
          </p:nvSpPr>
          <p:spPr bwMode="auto">
            <a:xfrm rot="16200000">
              <a:off x="4303259" y="311195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9" name="Oval 7"/>
            <p:cNvSpPr>
              <a:spLocks noChangeAspect="1" noChangeArrowheads="1"/>
            </p:cNvSpPr>
            <p:nvPr>
              <p:custDataLst>
                <p:tags r:id="rId3"/>
              </p:custDataLst>
            </p:nvPr>
          </p:nvSpPr>
          <p:spPr bwMode="auto">
            <a:xfrm rot="16200000">
              <a:off x="3621883" y="255474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0" name="Oval 8"/>
            <p:cNvSpPr>
              <a:spLocks noChangeAspect="1" noChangeArrowheads="1"/>
            </p:cNvSpPr>
            <p:nvPr>
              <p:custDataLst>
                <p:tags r:id="rId4"/>
              </p:custDataLst>
            </p:nvPr>
          </p:nvSpPr>
          <p:spPr bwMode="auto">
            <a:xfrm rot="16200000">
              <a:off x="3621883" y="375489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11" name="AutoShape 9"/>
            <p:cNvCxnSpPr>
              <a:cxnSpLocks noChangeShapeType="1"/>
            </p:cNvCxnSpPr>
            <p:nvPr>
              <p:custDataLst>
                <p:tags r:id="rId5"/>
              </p:custDataLst>
            </p:nvPr>
          </p:nvCxnSpPr>
          <p:spPr bwMode="auto">
            <a:xfrm>
              <a:off x="3398635" y="3532340"/>
              <a:ext cx="256336" cy="317197"/>
            </a:xfrm>
            <a:prstGeom prst="straightConnector1">
              <a:avLst/>
            </a:prstGeom>
            <a:noFill/>
            <a:ln w="9525">
              <a:solidFill>
                <a:schemeClr val="tx1"/>
              </a:solidFill>
              <a:round/>
              <a:headEnd/>
              <a:tailEnd type="triangle" w="med" len="med"/>
            </a:ln>
            <a:effectLst/>
          </p:spPr>
        </p:cxnSp>
        <p:cxnSp>
          <p:nvCxnSpPr>
            <p:cNvPr id="12" name="AutoShape 10"/>
            <p:cNvCxnSpPr>
              <a:cxnSpLocks noChangeShapeType="1"/>
            </p:cNvCxnSpPr>
            <p:nvPr>
              <p:custDataLst>
                <p:tags r:id="rId6"/>
              </p:custDataLst>
            </p:nvPr>
          </p:nvCxnSpPr>
          <p:spPr bwMode="auto">
            <a:xfrm flipV="1">
              <a:off x="3398635" y="2932265"/>
              <a:ext cx="256336" cy="317197"/>
            </a:xfrm>
            <a:prstGeom prst="straightConnector1">
              <a:avLst/>
            </a:prstGeom>
            <a:noFill/>
            <a:ln w="9525">
              <a:solidFill>
                <a:schemeClr val="tx1"/>
              </a:solidFill>
              <a:round/>
              <a:headEnd/>
              <a:tailEnd type="triangle" w="med" len="med"/>
            </a:ln>
            <a:effectLst/>
          </p:spPr>
        </p:cxnSp>
        <p:cxnSp>
          <p:nvCxnSpPr>
            <p:cNvPr id="13" name="AutoShape 11"/>
            <p:cNvCxnSpPr>
              <a:cxnSpLocks noChangeShapeType="1"/>
            </p:cNvCxnSpPr>
            <p:nvPr>
              <p:custDataLst>
                <p:tags r:id="rId7"/>
              </p:custDataLst>
            </p:nvPr>
          </p:nvCxnSpPr>
          <p:spPr bwMode="auto">
            <a:xfrm>
              <a:off x="3988845" y="2932265"/>
              <a:ext cx="347502" cy="274335"/>
            </a:xfrm>
            <a:prstGeom prst="straightConnector1">
              <a:avLst/>
            </a:prstGeom>
            <a:noFill/>
            <a:ln w="9525">
              <a:solidFill>
                <a:schemeClr val="tx1"/>
              </a:solidFill>
              <a:round/>
              <a:headEnd/>
              <a:tailEnd type="triangle" w="med" len="med"/>
            </a:ln>
            <a:effectLst/>
          </p:spPr>
        </p:cxnSp>
        <p:cxnSp>
          <p:nvCxnSpPr>
            <p:cNvPr id="14" name="AutoShape 12"/>
            <p:cNvCxnSpPr>
              <a:cxnSpLocks noChangeShapeType="1"/>
            </p:cNvCxnSpPr>
            <p:nvPr>
              <p:custDataLst>
                <p:tags r:id="rId8"/>
              </p:custDataLst>
            </p:nvPr>
          </p:nvCxnSpPr>
          <p:spPr bwMode="auto">
            <a:xfrm flipV="1">
              <a:off x="3988845" y="3489478"/>
              <a:ext cx="347502" cy="360059"/>
            </a:xfrm>
            <a:prstGeom prst="straightConnector1">
              <a:avLst/>
            </a:prstGeom>
            <a:noFill/>
            <a:ln w="9525">
              <a:solidFill>
                <a:schemeClr val="tx1"/>
              </a:solidFill>
              <a:round/>
              <a:headEnd/>
              <a:tailEnd type="triangle" w="med" len="med"/>
            </a:ln>
            <a:effectLst/>
          </p:spPr>
        </p:cxnSp>
        <p:cxnSp>
          <p:nvCxnSpPr>
            <p:cNvPr id="15" name="AutoShape 11"/>
            <p:cNvCxnSpPr>
              <a:cxnSpLocks noChangeShapeType="1"/>
            </p:cNvCxnSpPr>
            <p:nvPr>
              <p:custDataLst>
                <p:tags r:id="rId9"/>
              </p:custDataLst>
            </p:nvPr>
          </p:nvCxnSpPr>
          <p:spPr bwMode="auto">
            <a:xfrm>
              <a:off x="4038600" y="2767014"/>
              <a:ext cx="990600" cy="1588"/>
            </a:xfrm>
            <a:prstGeom prst="straightConnector1">
              <a:avLst/>
            </a:prstGeom>
            <a:noFill/>
            <a:ln w="9525">
              <a:solidFill>
                <a:schemeClr val="tx1"/>
              </a:solidFill>
              <a:round/>
              <a:headEnd/>
              <a:tailEnd type="triangle" w="med" len="med"/>
            </a:ln>
            <a:effectLst/>
          </p:spPr>
        </p:cxnSp>
        <p:sp>
          <p:nvSpPr>
            <p:cNvPr id="16" name="Oval 6"/>
            <p:cNvSpPr>
              <a:spLocks noChangeAspect="1" noChangeArrowheads="1"/>
            </p:cNvSpPr>
            <p:nvPr>
              <p:custDataLst>
                <p:tags r:id="rId10"/>
              </p:custDataLst>
            </p:nvPr>
          </p:nvSpPr>
          <p:spPr bwMode="auto">
            <a:xfrm rot="16200000">
              <a:off x="5126491" y="257855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17" name="AutoShape 12"/>
            <p:cNvCxnSpPr>
              <a:cxnSpLocks noChangeShapeType="1"/>
            </p:cNvCxnSpPr>
            <p:nvPr>
              <p:custDataLst>
                <p:tags r:id="rId11"/>
              </p:custDataLst>
            </p:nvPr>
          </p:nvCxnSpPr>
          <p:spPr bwMode="auto">
            <a:xfrm flipV="1">
              <a:off x="4648200" y="2919414"/>
              <a:ext cx="381000" cy="283860"/>
            </a:xfrm>
            <a:prstGeom prst="straightConnector1">
              <a:avLst/>
            </a:prstGeom>
            <a:noFill/>
            <a:ln w="9525">
              <a:solidFill>
                <a:schemeClr val="tx1"/>
              </a:solidFill>
              <a:round/>
              <a:headEnd/>
              <a:tailEnd type="triangle" w="med" len="med"/>
            </a:ln>
            <a:effectLst/>
          </p:spPr>
        </p:cxnSp>
      </p:grpSp>
      <p:sp>
        <p:nvSpPr>
          <p:cNvPr id="25" name="Content Placeholder 2"/>
          <p:cNvSpPr txBox="1">
            <a:spLocks/>
          </p:cNvSpPr>
          <p:nvPr/>
        </p:nvSpPr>
        <p:spPr bwMode="auto">
          <a:xfrm>
            <a:off x="3429000" y="3048000"/>
            <a:ext cx="44958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A</a:t>
            </a:r>
            <a:r>
              <a:rPr kumimoji="0" lang="en-US" sz="2000" b="0" i="0" u="none" strike="noStrike" kern="0" cap="none" spc="0" normalizeH="0" noProof="0" dirty="0" smtClean="0">
                <a:ln>
                  <a:noFill/>
                </a:ln>
                <a:solidFill>
                  <a:schemeClr val="tx1"/>
                </a:solidFill>
                <a:effectLst/>
                <a:uLnTx/>
                <a:uFillTx/>
                <a:latin typeface="+mn-lt"/>
                <a:ea typeface="+mn-ea"/>
                <a:cs typeface="+mn-cs"/>
              </a:rPr>
              <a:t> </a:t>
            </a:r>
            <a:r>
              <a:rPr kumimoji="0" lang="en-US" sz="2000" i="0" u="none" strike="noStrike" kern="0" cap="none" spc="0" normalizeH="0" noProof="0" dirty="0" smtClean="0">
                <a:ln>
                  <a:noFill/>
                </a:ln>
                <a:solidFill>
                  <a:schemeClr val="tx1"/>
                </a:solidFill>
                <a:effectLst/>
                <a:uLnTx/>
                <a:uFillTx/>
                <a:latin typeface="Courier New" pitchFamily="49" charset="0"/>
                <a:cs typeface="Courier New" pitchFamily="49" charset="0"/>
              </a:rPr>
              <a:t>fork</a:t>
            </a:r>
            <a:r>
              <a:rPr kumimoji="0" lang="en-US" sz="2000" b="0" i="0" u="none" strike="noStrike" kern="0" cap="none" spc="0" normalizeH="0" noProof="0" dirty="0" smtClean="0">
                <a:ln>
                  <a:noFill/>
                </a:ln>
                <a:solidFill>
                  <a:schemeClr val="tx1"/>
                </a:solidFill>
                <a:effectLst/>
                <a:uLnTx/>
                <a:uFillTx/>
                <a:latin typeface="+mn-lt"/>
                <a:ea typeface="+mn-ea"/>
                <a:cs typeface="+mn-cs"/>
              </a:rPr>
              <a:t> “ends a node” and makes two outgoing edges</a:t>
            </a:r>
          </a:p>
          <a:p>
            <a:pPr marL="800100" lvl="1" indent="-342900">
              <a:spcBef>
                <a:spcPct val="20000"/>
              </a:spcBef>
              <a:buFontTx/>
              <a:buChar char="•"/>
            </a:pPr>
            <a:r>
              <a:rPr kumimoji="0" lang="en-US" sz="2000" b="0" i="0" u="none" strike="noStrike" kern="0" cap="none" spc="0" normalizeH="0" baseline="0" noProof="0" dirty="0" smtClean="0">
                <a:ln>
                  <a:noFill/>
                </a:ln>
                <a:solidFill>
                  <a:schemeClr val="tx1"/>
                </a:solidFill>
                <a:effectLst/>
                <a:uLnTx/>
                <a:uFillTx/>
                <a:latin typeface="+mn-lt"/>
                <a:ea typeface="+mn-ea"/>
                <a:cs typeface="+mn-cs"/>
              </a:rPr>
              <a:t>New</a:t>
            </a:r>
            <a:r>
              <a:rPr kumimoji="0" lang="en-US" sz="2000" b="0" i="0" u="none" strike="noStrike" kern="0" cap="none" spc="0" normalizeH="0" noProof="0" dirty="0" smtClean="0">
                <a:ln>
                  <a:noFill/>
                </a:ln>
                <a:solidFill>
                  <a:schemeClr val="tx1"/>
                </a:solidFill>
                <a:effectLst/>
                <a:uLnTx/>
                <a:uFillTx/>
                <a:latin typeface="+mn-lt"/>
                <a:ea typeface="+mn-ea"/>
                <a:cs typeface="+mn-cs"/>
              </a:rPr>
              <a:t> thread</a:t>
            </a:r>
          </a:p>
          <a:p>
            <a:pPr marL="800100" lvl="1" indent="-342900">
              <a:spcBef>
                <a:spcPct val="20000"/>
              </a:spcBef>
              <a:buFontTx/>
              <a:buChar char="•"/>
            </a:pPr>
            <a:r>
              <a:rPr lang="en-US" sz="2000" b="0" kern="0" baseline="0" dirty="0" smtClean="0">
                <a:latin typeface="+mn-lt"/>
              </a:rPr>
              <a:t>Continuation</a:t>
            </a:r>
            <a:r>
              <a:rPr lang="en-US" sz="2000" b="0" kern="0" dirty="0" smtClean="0">
                <a:latin typeface="+mn-lt"/>
              </a:rPr>
              <a:t> of current thread</a:t>
            </a:r>
          </a:p>
          <a:p>
            <a:pPr marL="342900" indent="-342900">
              <a:spcBef>
                <a:spcPct val="20000"/>
              </a:spcBef>
              <a:buFontTx/>
              <a:buChar char="•"/>
            </a:pPr>
            <a:endParaRPr kumimoji="0" lang="en-US" sz="900" b="0" i="0" u="none" strike="noStrike" kern="0" cap="none" spc="0" normalizeH="0" baseline="0" noProof="0" dirty="0" smtClean="0">
              <a:ln>
                <a:noFill/>
              </a:ln>
              <a:solidFill>
                <a:schemeClr val="tx1"/>
              </a:solidFill>
              <a:effectLst/>
              <a:uLnTx/>
              <a:uFillTx/>
              <a:latin typeface="+mn-lt"/>
              <a:ea typeface="+mn-ea"/>
              <a:cs typeface="+mn-cs"/>
            </a:endParaRPr>
          </a:p>
          <a:p>
            <a:pPr marL="342900" indent="-342900">
              <a:spcBef>
                <a:spcPct val="20000"/>
              </a:spcBef>
              <a:buFontTx/>
              <a:buChar char="•"/>
            </a:pPr>
            <a:r>
              <a:rPr kumimoji="0" lang="en-US" sz="2000" b="0" i="0" u="none" strike="noStrike" kern="0" cap="none" spc="0" normalizeH="0" baseline="0" noProof="0" dirty="0" smtClean="0">
                <a:ln>
                  <a:noFill/>
                </a:ln>
                <a:solidFill>
                  <a:schemeClr val="tx1"/>
                </a:solidFill>
                <a:effectLst/>
                <a:uLnTx/>
                <a:uFillTx/>
                <a:latin typeface="+mn-lt"/>
                <a:ea typeface="+mn-ea"/>
                <a:cs typeface="+mn-cs"/>
              </a:rPr>
              <a:t>A </a:t>
            </a:r>
            <a:r>
              <a:rPr kumimoji="0" lang="en-US" sz="2000" i="0" u="none" strike="noStrike" kern="0" cap="none" spc="0" normalizeH="0" baseline="0" noProof="0" dirty="0" smtClean="0">
                <a:ln>
                  <a:noFill/>
                </a:ln>
                <a:solidFill>
                  <a:schemeClr val="tx1"/>
                </a:solidFill>
                <a:effectLst/>
                <a:uLnTx/>
                <a:uFillTx/>
                <a:latin typeface="Courier New" pitchFamily="49" charset="0"/>
                <a:cs typeface="Courier New" pitchFamily="49" charset="0"/>
              </a:rPr>
              <a:t>join</a:t>
            </a:r>
            <a:r>
              <a:rPr kumimoji="0" lang="en-US" sz="2000" b="0" i="0" u="none" strike="noStrike" kern="0" cap="none" spc="0" normalizeH="0" baseline="0" noProof="0" dirty="0" smtClean="0">
                <a:ln>
                  <a:noFill/>
                </a:ln>
                <a:solidFill>
                  <a:schemeClr val="tx1"/>
                </a:solidFill>
                <a:effectLst/>
                <a:uLnTx/>
                <a:uFillTx/>
                <a:latin typeface="+mn-lt"/>
                <a:ea typeface="+mn-ea"/>
                <a:cs typeface="+mn-cs"/>
              </a:rPr>
              <a:t> “ends a node” and makes a node with two incoming edges</a:t>
            </a:r>
          </a:p>
          <a:p>
            <a:pPr marL="800100" lvl="1" indent="-342900">
              <a:spcBef>
                <a:spcPct val="20000"/>
              </a:spcBef>
              <a:buFontTx/>
              <a:buChar char="•"/>
            </a:pPr>
            <a:r>
              <a:rPr lang="en-US" sz="2000" b="0" kern="0" dirty="0" smtClean="0">
                <a:latin typeface="+mn-lt"/>
              </a:rPr>
              <a:t>Node just ended</a:t>
            </a:r>
          </a:p>
          <a:p>
            <a:pPr marL="800100" lvl="1" indent="-342900">
              <a:spcBef>
                <a:spcPct val="20000"/>
              </a:spcBef>
              <a:buFontTx/>
              <a:buChar char="•"/>
            </a:pPr>
            <a:r>
              <a:rPr kumimoji="0" lang="en-US" sz="2000" b="0" i="0" u="none" strike="noStrike" kern="0" cap="none" spc="0" normalizeH="0" baseline="0" noProof="0" dirty="0" smtClean="0">
                <a:ln>
                  <a:noFill/>
                </a:ln>
                <a:solidFill>
                  <a:schemeClr val="tx1"/>
                </a:solidFill>
                <a:effectLst/>
                <a:uLnTx/>
                <a:uFillTx/>
                <a:latin typeface="+mn-lt"/>
                <a:ea typeface="+mn-ea"/>
                <a:cs typeface="+mn-cs"/>
              </a:rPr>
              <a:t>Last</a:t>
            </a:r>
            <a:r>
              <a:rPr kumimoji="0" lang="en-US" sz="2000" b="0" i="0" u="none" strike="noStrike" kern="0" cap="none" spc="0" normalizeH="0" noProof="0" dirty="0" smtClean="0">
                <a:ln>
                  <a:noFill/>
                </a:ln>
                <a:solidFill>
                  <a:schemeClr val="tx1"/>
                </a:solidFill>
                <a:effectLst/>
                <a:uLnTx/>
                <a:uFillTx/>
                <a:latin typeface="+mn-lt"/>
                <a:ea typeface="+mn-ea"/>
                <a:cs typeface="+mn-cs"/>
              </a:rPr>
              <a:t> node of thread joined on</a:t>
            </a: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
        <p:nvSpPr>
          <p:cNvPr id="19"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a:t>
            </a:fld>
            <a:endParaRPr lang="en-US" dirty="0"/>
          </a:p>
        </p:txBody>
      </p:sp>
      <p:sp>
        <p:nvSpPr>
          <p:cNvPr id="20"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normAutofit fontScale="90000"/>
          </a:bodyPr>
          <a:lstStyle/>
          <a:p>
            <a:r>
              <a:rPr lang="en-GB" dirty="0" smtClean="0"/>
              <a:t>Parallel implementations of Divide</a:t>
            </a:r>
            <a:r>
              <a:rPr lang="en-GB" dirty="0"/>
              <a:t>-and-</a:t>
            </a:r>
            <a:r>
              <a:rPr lang="en-GB" dirty="0" smtClean="0"/>
              <a:t>conquer</a:t>
            </a:r>
            <a:endParaRPr lang="en-GB" dirty="0"/>
          </a:p>
        </p:txBody>
      </p:sp>
      <p:sp>
        <p:nvSpPr>
          <p:cNvPr id="464899" name="Rectangle 3"/>
          <p:cNvSpPr>
            <a:spLocks noGrp="1" noChangeArrowheads="1"/>
          </p:cNvSpPr>
          <p:nvPr>
            <p:ph type="body" idx="1"/>
          </p:nvPr>
        </p:nvSpPr>
        <p:spPr/>
        <p:txBody>
          <a:bodyPr>
            <a:normAutofit lnSpcReduction="10000"/>
          </a:bodyPr>
          <a:lstStyle/>
          <a:p>
            <a:r>
              <a:rPr lang="en-GB" dirty="0"/>
              <a:t>Sequential implementation can only visit </a:t>
            </a:r>
            <a:r>
              <a:rPr lang="en-GB" b="1" dirty="0"/>
              <a:t>one node at a time</a:t>
            </a:r>
          </a:p>
          <a:p>
            <a:r>
              <a:rPr lang="en-GB" dirty="0"/>
              <a:t>Parallel implementation can traverse several parts of the tree </a:t>
            </a:r>
            <a:r>
              <a:rPr lang="en-GB" b="1" dirty="0"/>
              <a:t>simultaneously</a:t>
            </a:r>
          </a:p>
          <a:p>
            <a:r>
              <a:rPr lang="en-GB" dirty="0"/>
              <a:t>could assign one</a:t>
            </a:r>
            <a:r>
              <a:rPr lang="en-GB" dirty="0" smtClean="0"/>
              <a:t> thread </a:t>
            </a:r>
            <a:r>
              <a:rPr lang="en-GB" dirty="0"/>
              <a:t>to each node in the tree</a:t>
            </a:r>
          </a:p>
          <a:p>
            <a:pPr lvl="1"/>
            <a:r>
              <a:rPr lang="en-GB" dirty="0"/>
              <a:t>2</a:t>
            </a:r>
            <a:r>
              <a:rPr lang="en-GB" baseline="30000" dirty="0"/>
              <a:t>m+1</a:t>
            </a:r>
            <a:r>
              <a:rPr lang="en-GB" dirty="0"/>
              <a:t>-1 processors in 2</a:t>
            </a:r>
            <a:r>
              <a:rPr lang="en-GB" baseline="30000" dirty="0"/>
              <a:t>m </a:t>
            </a:r>
            <a:r>
              <a:rPr lang="en-GB" dirty="0"/>
              <a:t>parts</a:t>
            </a:r>
          </a:p>
          <a:p>
            <a:pPr lvl="1"/>
            <a:r>
              <a:rPr lang="en-GB" dirty="0"/>
              <a:t>inefficient solution</a:t>
            </a:r>
          </a:p>
          <a:p>
            <a:pPr lvl="2"/>
            <a:r>
              <a:rPr lang="en-GB" dirty="0"/>
              <a:t>Each processor only active at one level of the tree</a:t>
            </a:r>
          </a:p>
        </p:txBody>
      </p:sp>
      <p:sp>
        <p:nvSpPr>
          <p:cNvPr id="4"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normAutofit fontScale="90000"/>
          </a:bodyPr>
          <a:lstStyle/>
          <a:p>
            <a:r>
              <a:rPr lang="en-GB"/>
              <a:t>Divide-and-conquer – Parallel implementation</a:t>
            </a:r>
          </a:p>
        </p:txBody>
      </p:sp>
      <p:sp>
        <p:nvSpPr>
          <p:cNvPr id="465923" name="Rectangle 3"/>
          <p:cNvSpPr>
            <a:spLocks noGrp="1" noChangeArrowheads="1"/>
          </p:cNvSpPr>
          <p:nvPr>
            <p:ph type="body" sz="half" idx="1"/>
          </p:nvPr>
        </p:nvSpPr>
        <p:spPr>
          <a:xfrm>
            <a:off x="457200" y="1719263"/>
            <a:ext cx="8235950" cy="4411662"/>
          </a:xfrm>
        </p:spPr>
        <p:txBody>
          <a:bodyPr/>
          <a:lstStyle/>
          <a:p>
            <a:pPr>
              <a:lnSpc>
                <a:spcPct val="90000"/>
              </a:lnSpc>
            </a:pPr>
            <a:r>
              <a:rPr lang="en-GB" sz="2200" dirty="0"/>
              <a:t>more efficient: reuse</a:t>
            </a:r>
            <a:r>
              <a:rPr lang="en-GB" sz="2200" dirty="0" smtClean="0"/>
              <a:t> thread </a:t>
            </a:r>
            <a:r>
              <a:rPr lang="en-GB" sz="2200" dirty="0"/>
              <a:t>at each level of the tree</a:t>
            </a:r>
          </a:p>
          <a:p>
            <a:pPr lvl="1">
              <a:lnSpc>
                <a:spcPct val="90000"/>
              </a:lnSpc>
            </a:pPr>
            <a:r>
              <a:rPr lang="en-GB" sz="2000" dirty="0"/>
              <a:t>at each stage,</a:t>
            </a:r>
            <a:r>
              <a:rPr lang="en-GB" sz="2000" dirty="0" smtClean="0"/>
              <a:t> thread </a:t>
            </a:r>
            <a:r>
              <a:rPr lang="en-GB" sz="2000" dirty="0"/>
              <a:t>keeps half the list and passes on the other half</a:t>
            </a:r>
          </a:p>
          <a:p>
            <a:pPr lvl="1">
              <a:lnSpc>
                <a:spcPct val="90000"/>
              </a:lnSpc>
            </a:pPr>
            <a:r>
              <a:rPr lang="en-GB" sz="2000" dirty="0"/>
              <a:t>each list will have</a:t>
            </a:r>
            <a:r>
              <a:rPr lang="en-GB" sz="2000" dirty="0" smtClean="0"/>
              <a:t> </a:t>
            </a:r>
            <a:r>
              <a:rPr lang="en-GB" sz="2000" dirty="0" err="1" smtClean="0"/>
              <a:t>n/</a:t>
            </a:r>
            <a:r>
              <a:rPr lang="en-GB" sz="2000" dirty="0" err="1"/>
              <a:t>t</a:t>
            </a:r>
            <a:r>
              <a:rPr lang="en-GB" sz="2000" dirty="0" smtClean="0"/>
              <a:t> numbers</a:t>
            </a:r>
            <a:endParaRPr lang="en-GB" sz="2000" dirty="0"/>
          </a:p>
        </p:txBody>
      </p:sp>
      <p:sp>
        <p:nvSpPr>
          <p:cNvPr id="465930" name="Oval 10"/>
          <p:cNvSpPr>
            <a:spLocks noChangeArrowheads="1"/>
          </p:cNvSpPr>
          <p:nvPr/>
        </p:nvSpPr>
        <p:spPr bwMode="auto">
          <a:xfrm>
            <a:off x="3768704" y="30861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a:t>T</a:t>
            </a:r>
            <a:r>
              <a:rPr lang="en-US" baseline="-25000" dirty="0" smtClean="0"/>
              <a:t>0</a:t>
            </a:r>
            <a:endParaRPr lang="en-US" dirty="0"/>
          </a:p>
        </p:txBody>
      </p:sp>
      <p:sp>
        <p:nvSpPr>
          <p:cNvPr id="465931" name="Oval 11"/>
          <p:cNvSpPr>
            <a:spLocks noChangeArrowheads="1"/>
          </p:cNvSpPr>
          <p:nvPr/>
        </p:nvSpPr>
        <p:spPr bwMode="auto">
          <a:xfrm>
            <a:off x="2627291" y="40005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a:t>T</a:t>
            </a:r>
            <a:r>
              <a:rPr lang="en-US" baseline="-25000" dirty="0" smtClean="0"/>
              <a:t>0</a:t>
            </a:r>
            <a:endParaRPr lang="en-US" dirty="0"/>
          </a:p>
        </p:txBody>
      </p:sp>
      <p:sp>
        <p:nvSpPr>
          <p:cNvPr id="465932" name="Line 12"/>
          <p:cNvSpPr>
            <a:spLocks noChangeShapeType="1"/>
          </p:cNvSpPr>
          <p:nvPr/>
        </p:nvSpPr>
        <p:spPr bwMode="auto">
          <a:xfrm flipH="1">
            <a:off x="2874941" y="3467100"/>
            <a:ext cx="893763" cy="6096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33" name="Line 13"/>
          <p:cNvSpPr>
            <a:spLocks noChangeShapeType="1"/>
          </p:cNvSpPr>
          <p:nvPr/>
        </p:nvSpPr>
        <p:spPr bwMode="auto">
          <a:xfrm>
            <a:off x="4067154" y="3467100"/>
            <a:ext cx="941387" cy="685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34" name="Oval 14"/>
          <p:cNvSpPr>
            <a:spLocks noChangeArrowheads="1"/>
          </p:cNvSpPr>
          <p:nvPr/>
        </p:nvSpPr>
        <p:spPr bwMode="auto">
          <a:xfrm>
            <a:off x="3173391" y="4686300"/>
            <a:ext cx="296863"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5935" name="Oval 15"/>
          <p:cNvSpPr>
            <a:spLocks noChangeArrowheads="1"/>
          </p:cNvSpPr>
          <p:nvPr/>
        </p:nvSpPr>
        <p:spPr bwMode="auto">
          <a:xfrm>
            <a:off x="2131991" y="4686300"/>
            <a:ext cx="296863"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5936" name="Line 16"/>
          <p:cNvSpPr>
            <a:spLocks noChangeShapeType="1"/>
          </p:cNvSpPr>
          <p:nvPr/>
        </p:nvSpPr>
        <p:spPr bwMode="auto">
          <a:xfrm flipH="1">
            <a:off x="2379641" y="4381500"/>
            <a:ext cx="296863"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37" name="Line 17"/>
          <p:cNvSpPr>
            <a:spLocks noChangeShapeType="1"/>
          </p:cNvSpPr>
          <p:nvPr/>
        </p:nvSpPr>
        <p:spPr bwMode="auto">
          <a:xfrm>
            <a:off x="2874941" y="4381500"/>
            <a:ext cx="347663"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38" name="Oval 18"/>
          <p:cNvSpPr>
            <a:spLocks noChangeArrowheads="1"/>
          </p:cNvSpPr>
          <p:nvPr/>
        </p:nvSpPr>
        <p:spPr bwMode="auto">
          <a:xfrm>
            <a:off x="4959329" y="40767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4</a:t>
            </a:r>
            <a:endParaRPr lang="en-US" dirty="0"/>
          </a:p>
        </p:txBody>
      </p:sp>
      <p:sp>
        <p:nvSpPr>
          <p:cNvPr id="465939" name="Oval 19"/>
          <p:cNvSpPr>
            <a:spLocks noChangeArrowheads="1"/>
          </p:cNvSpPr>
          <p:nvPr/>
        </p:nvSpPr>
        <p:spPr bwMode="auto">
          <a:xfrm>
            <a:off x="5505429" y="4762500"/>
            <a:ext cx="296862"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5940" name="Oval 20"/>
          <p:cNvSpPr>
            <a:spLocks noChangeArrowheads="1"/>
          </p:cNvSpPr>
          <p:nvPr/>
        </p:nvSpPr>
        <p:spPr bwMode="auto">
          <a:xfrm>
            <a:off x="4464029" y="4762500"/>
            <a:ext cx="296862"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465941" name="Line 21"/>
          <p:cNvSpPr>
            <a:spLocks noChangeShapeType="1"/>
          </p:cNvSpPr>
          <p:nvPr/>
        </p:nvSpPr>
        <p:spPr bwMode="auto">
          <a:xfrm flipH="1">
            <a:off x="4711679" y="4457700"/>
            <a:ext cx="296862"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42" name="Line 22"/>
          <p:cNvSpPr>
            <a:spLocks noChangeShapeType="1"/>
          </p:cNvSpPr>
          <p:nvPr/>
        </p:nvSpPr>
        <p:spPr bwMode="auto">
          <a:xfrm>
            <a:off x="5206979" y="4457700"/>
            <a:ext cx="347662" cy="3810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43" name="Oval 23"/>
          <p:cNvSpPr>
            <a:spLocks noChangeArrowheads="1"/>
          </p:cNvSpPr>
          <p:nvPr/>
        </p:nvSpPr>
        <p:spPr bwMode="auto">
          <a:xfrm>
            <a:off x="2138341" y="4686300"/>
            <a:ext cx="296863"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a:t>T</a:t>
            </a:r>
            <a:r>
              <a:rPr lang="en-US" baseline="-25000" dirty="0" smtClean="0"/>
              <a:t>0</a:t>
            </a:r>
            <a:endParaRPr lang="en-US" dirty="0"/>
          </a:p>
        </p:txBody>
      </p:sp>
      <p:sp>
        <p:nvSpPr>
          <p:cNvPr id="465944" name="Oval 24"/>
          <p:cNvSpPr>
            <a:spLocks noChangeArrowheads="1"/>
          </p:cNvSpPr>
          <p:nvPr/>
        </p:nvSpPr>
        <p:spPr bwMode="auto">
          <a:xfrm>
            <a:off x="2428854" y="53721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1</a:t>
            </a:r>
            <a:endParaRPr lang="en-US" dirty="0"/>
          </a:p>
        </p:txBody>
      </p:sp>
      <p:sp>
        <p:nvSpPr>
          <p:cNvPr id="465945" name="Oval 25"/>
          <p:cNvSpPr>
            <a:spLocks noChangeArrowheads="1"/>
          </p:cNvSpPr>
          <p:nvPr/>
        </p:nvSpPr>
        <p:spPr bwMode="auto">
          <a:xfrm>
            <a:off x="1833541" y="53721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a:t>T</a:t>
            </a:r>
            <a:r>
              <a:rPr lang="en-US" baseline="-25000" dirty="0" smtClean="0"/>
              <a:t>0</a:t>
            </a:r>
            <a:endParaRPr lang="en-US" dirty="0"/>
          </a:p>
        </p:txBody>
      </p:sp>
      <p:sp>
        <p:nvSpPr>
          <p:cNvPr id="465946" name="Line 26"/>
          <p:cNvSpPr>
            <a:spLocks noChangeShapeType="1"/>
          </p:cNvSpPr>
          <p:nvPr/>
        </p:nvSpPr>
        <p:spPr bwMode="auto">
          <a:xfrm flipH="1">
            <a:off x="2031979" y="50673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47" name="Line 27"/>
          <p:cNvSpPr>
            <a:spLocks noChangeShapeType="1"/>
          </p:cNvSpPr>
          <p:nvPr/>
        </p:nvSpPr>
        <p:spPr bwMode="auto">
          <a:xfrm>
            <a:off x="2379641" y="50673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48" name="Oval 28"/>
          <p:cNvSpPr>
            <a:spLocks noChangeArrowheads="1"/>
          </p:cNvSpPr>
          <p:nvPr/>
        </p:nvSpPr>
        <p:spPr bwMode="auto">
          <a:xfrm>
            <a:off x="3173391" y="4686300"/>
            <a:ext cx="296863"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2</a:t>
            </a:r>
            <a:endParaRPr lang="en-US" dirty="0"/>
          </a:p>
        </p:txBody>
      </p:sp>
      <p:sp>
        <p:nvSpPr>
          <p:cNvPr id="465949" name="Oval 29"/>
          <p:cNvSpPr>
            <a:spLocks noChangeArrowheads="1"/>
          </p:cNvSpPr>
          <p:nvPr/>
        </p:nvSpPr>
        <p:spPr bwMode="auto">
          <a:xfrm>
            <a:off x="3470254" y="53721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3</a:t>
            </a:r>
            <a:endParaRPr lang="en-US" dirty="0"/>
          </a:p>
        </p:txBody>
      </p:sp>
      <p:sp>
        <p:nvSpPr>
          <p:cNvPr id="465950" name="Oval 30"/>
          <p:cNvSpPr>
            <a:spLocks noChangeArrowheads="1"/>
          </p:cNvSpPr>
          <p:nvPr/>
        </p:nvSpPr>
        <p:spPr bwMode="auto">
          <a:xfrm>
            <a:off x="2874941" y="53721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2</a:t>
            </a:r>
            <a:endParaRPr lang="en-US" dirty="0"/>
          </a:p>
        </p:txBody>
      </p:sp>
      <p:sp>
        <p:nvSpPr>
          <p:cNvPr id="465951" name="Line 31"/>
          <p:cNvSpPr>
            <a:spLocks noChangeShapeType="1"/>
          </p:cNvSpPr>
          <p:nvPr/>
        </p:nvSpPr>
        <p:spPr bwMode="auto">
          <a:xfrm flipH="1">
            <a:off x="3073379" y="50673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52" name="Line 32"/>
          <p:cNvSpPr>
            <a:spLocks noChangeShapeType="1"/>
          </p:cNvSpPr>
          <p:nvPr/>
        </p:nvSpPr>
        <p:spPr bwMode="auto">
          <a:xfrm>
            <a:off x="3421041" y="50673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53" name="Oval 33"/>
          <p:cNvSpPr>
            <a:spLocks noChangeArrowheads="1"/>
          </p:cNvSpPr>
          <p:nvPr/>
        </p:nvSpPr>
        <p:spPr bwMode="auto">
          <a:xfrm>
            <a:off x="4464029" y="4762500"/>
            <a:ext cx="296862"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4</a:t>
            </a:r>
            <a:endParaRPr lang="en-US" dirty="0"/>
          </a:p>
        </p:txBody>
      </p:sp>
      <p:sp>
        <p:nvSpPr>
          <p:cNvPr id="465954" name="Oval 34"/>
          <p:cNvSpPr>
            <a:spLocks noChangeArrowheads="1"/>
          </p:cNvSpPr>
          <p:nvPr/>
        </p:nvSpPr>
        <p:spPr bwMode="auto">
          <a:xfrm>
            <a:off x="4760891" y="54483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5</a:t>
            </a:r>
            <a:endParaRPr lang="en-US" dirty="0"/>
          </a:p>
        </p:txBody>
      </p:sp>
      <p:sp>
        <p:nvSpPr>
          <p:cNvPr id="465955" name="Oval 35"/>
          <p:cNvSpPr>
            <a:spLocks noChangeArrowheads="1"/>
          </p:cNvSpPr>
          <p:nvPr/>
        </p:nvSpPr>
        <p:spPr bwMode="auto">
          <a:xfrm>
            <a:off x="4165579" y="54483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4</a:t>
            </a:r>
            <a:endParaRPr lang="en-US" dirty="0"/>
          </a:p>
        </p:txBody>
      </p:sp>
      <p:sp>
        <p:nvSpPr>
          <p:cNvPr id="465956" name="Line 36"/>
          <p:cNvSpPr>
            <a:spLocks noChangeShapeType="1"/>
          </p:cNvSpPr>
          <p:nvPr/>
        </p:nvSpPr>
        <p:spPr bwMode="auto">
          <a:xfrm flipH="1">
            <a:off x="4364016" y="51435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57" name="Line 37"/>
          <p:cNvSpPr>
            <a:spLocks noChangeShapeType="1"/>
          </p:cNvSpPr>
          <p:nvPr/>
        </p:nvSpPr>
        <p:spPr bwMode="auto">
          <a:xfrm>
            <a:off x="4711679" y="51435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58" name="Oval 38"/>
          <p:cNvSpPr>
            <a:spLocks noChangeArrowheads="1"/>
          </p:cNvSpPr>
          <p:nvPr/>
        </p:nvSpPr>
        <p:spPr bwMode="auto">
          <a:xfrm>
            <a:off x="5505429" y="4762500"/>
            <a:ext cx="296862"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6</a:t>
            </a:r>
            <a:endParaRPr lang="en-US" dirty="0"/>
          </a:p>
        </p:txBody>
      </p:sp>
      <p:sp>
        <p:nvSpPr>
          <p:cNvPr id="465959" name="Oval 39"/>
          <p:cNvSpPr>
            <a:spLocks noChangeArrowheads="1"/>
          </p:cNvSpPr>
          <p:nvPr/>
        </p:nvSpPr>
        <p:spPr bwMode="auto">
          <a:xfrm>
            <a:off x="5802291" y="54483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7</a:t>
            </a:r>
            <a:endParaRPr lang="en-US" dirty="0"/>
          </a:p>
        </p:txBody>
      </p:sp>
      <p:sp>
        <p:nvSpPr>
          <p:cNvPr id="465960" name="Oval 40"/>
          <p:cNvSpPr>
            <a:spLocks noChangeArrowheads="1"/>
          </p:cNvSpPr>
          <p:nvPr/>
        </p:nvSpPr>
        <p:spPr bwMode="auto">
          <a:xfrm>
            <a:off x="5206979" y="5448300"/>
            <a:ext cx="298450" cy="457200"/>
          </a:xfrm>
          <a:prstGeom prst="ellipse">
            <a:avLst/>
          </a:prstGeom>
          <a:solidFill>
            <a:schemeClr val="folHlink">
              <a:alpha val="16000"/>
            </a:schemeClr>
          </a:solidFill>
          <a:ln w="28575">
            <a:solidFill>
              <a:schemeClr val="tx1"/>
            </a:solidFill>
            <a:round/>
            <a:headEnd/>
            <a:tailEnd/>
          </a:ln>
          <a:effectLst/>
        </p:spPr>
        <p:txBody>
          <a:bodyPr wrap="none" anchor="ctr">
            <a:prstTxWarp prst="textNoShape">
              <a:avLst/>
            </a:prstTxWarp>
          </a:bodyPr>
          <a:lstStyle/>
          <a:p>
            <a:pPr algn="ctr"/>
            <a:r>
              <a:rPr lang="en-US" dirty="0" smtClean="0"/>
              <a:t>T</a:t>
            </a:r>
            <a:r>
              <a:rPr lang="en-US" baseline="-25000" dirty="0" smtClean="0"/>
              <a:t>6</a:t>
            </a:r>
            <a:endParaRPr lang="en-US" dirty="0"/>
          </a:p>
        </p:txBody>
      </p:sp>
      <p:sp>
        <p:nvSpPr>
          <p:cNvPr id="465961" name="Line 41"/>
          <p:cNvSpPr>
            <a:spLocks noChangeShapeType="1"/>
          </p:cNvSpPr>
          <p:nvPr/>
        </p:nvSpPr>
        <p:spPr bwMode="auto">
          <a:xfrm flipH="1">
            <a:off x="5405416" y="51435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465962" name="Line 42"/>
          <p:cNvSpPr>
            <a:spLocks noChangeShapeType="1"/>
          </p:cNvSpPr>
          <p:nvPr/>
        </p:nvSpPr>
        <p:spPr bwMode="auto">
          <a:xfrm>
            <a:off x="5753079" y="5143500"/>
            <a:ext cx="149225" cy="304800"/>
          </a:xfrm>
          <a:prstGeom prst="line">
            <a:avLst/>
          </a:prstGeom>
          <a:noFill/>
          <a:ln w="9525">
            <a:solidFill>
              <a:schemeClr val="tx1"/>
            </a:solidFill>
            <a:round/>
            <a:headEnd/>
            <a:tailEnd type="triangle" w="med" len="med"/>
          </a:ln>
          <a:effectLst/>
        </p:spPr>
        <p:txBody>
          <a:bodyPr wrap="none" anchor="ctr">
            <a:prstTxWarp prst="textNoShape">
              <a:avLst/>
            </a:prstTxWarp>
          </a:bodyPr>
          <a:lstStyle/>
          <a:p>
            <a:endParaRPr lang="en-US"/>
          </a:p>
        </p:txBody>
      </p:sp>
      <p:sp>
        <p:nvSpPr>
          <p:cNvPr id="37" name="Content Placeholder 2"/>
          <p:cNvSpPr txBox="1">
            <a:spLocks/>
          </p:cNvSpPr>
          <p:nvPr/>
        </p:nvSpPr>
        <p:spPr>
          <a:xfrm>
            <a:off x="6426200" y="2785533"/>
            <a:ext cx="2411370" cy="3119967"/>
          </a:xfrm>
          <a:prstGeom prst="rect">
            <a:avLst/>
          </a:prstGeom>
        </p:spPr>
        <p:txBody>
          <a:bodyPr vert="horz" lIns="91440" tIns="45720" rIns="91440" bIns="45720" rtlCol="0">
            <a:normAutofit fontScale="62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summing an array went from </a:t>
            </a:r>
            <a:r>
              <a:rPr kumimoji="0" lang="en-US" sz="3200" b="0" i="1" u="none" strike="noStrike" kern="1200" cap="none" spc="0" normalizeH="0" baseline="0" noProof="0" dirty="0" err="1" smtClean="0">
                <a:ln>
                  <a:noFill/>
                </a:ln>
                <a:solidFill>
                  <a:schemeClr val="tx1"/>
                </a:solidFill>
                <a:effectLst/>
                <a:uLnTx/>
                <a:uFillTx/>
                <a:latin typeface="+mn-lt"/>
                <a:ea typeface="+mn-ea"/>
                <a:cs typeface="+mn-cs"/>
              </a:rPr>
              <a:t>O</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a:t>
            </a:r>
            <a:r>
              <a:rPr kumimoji="0" lang="en-US" sz="3200" b="0" i="1" u="none" strike="noStrike" kern="1200" cap="none" spc="0" normalizeH="0" baseline="0" noProof="0" dirty="0" err="1" smtClean="0">
                <a:ln>
                  <a:noFill/>
                </a:ln>
                <a:solidFill>
                  <a:schemeClr val="tx1"/>
                </a:solidFill>
                <a:effectLst/>
                <a:uLnTx/>
                <a:uFillTx/>
                <a:latin typeface="+mn-lt"/>
                <a:ea typeface="+mn-ea"/>
                <a:cs typeface="+mn-cs"/>
              </a:rPr>
              <a:t>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sequential to </a:t>
            </a:r>
            <a:r>
              <a:rPr kumimoji="0" lang="en-US" sz="3200" b="0" i="1" u="none" strike="noStrike" kern="1200" cap="none" spc="0" normalizeH="0" baseline="0" noProof="0" dirty="0" err="1" smtClean="0">
                <a:ln>
                  <a:noFill/>
                </a:ln>
                <a:solidFill>
                  <a:schemeClr val="tx1"/>
                </a:solidFill>
                <a:effectLst/>
                <a:uLnTx/>
                <a:uFillTx/>
                <a:latin typeface="+mn-lt"/>
                <a:ea typeface="+mn-ea"/>
                <a:cs typeface="+mn-cs"/>
              </a:rPr>
              <a:t>O</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a:t>
            </a:r>
            <a:r>
              <a:rPr kumimoji="0" lang="en-US" sz="3200" b="1" i="0" u="none" strike="noStrike" kern="1200" cap="none" spc="0" normalizeH="0" baseline="0" noProof="0" dirty="0" err="1" smtClean="0">
                <a:ln>
                  <a:noFill/>
                </a:ln>
                <a:solidFill>
                  <a:schemeClr val="tx1"/>
                </a:solidFill>
                <a:effectLst/>
                <a:uLnTx/>
                <a:uFillTx/>
                <a:latin typeface="Courier New" pitchFamily="49" charset="0"/>
                <a:ea typeface="+mn-ea"/>
                <a:cs typeface="Courier New" pitchFamily="49" charset="0"/>
              </a:rPr>
              <a:t>log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1" u="none" strike="noStrike" kern="1200" cap="none" spc="0" normalizeH="0" baseline="0" noProof="0" dirty="0" err="1" smtClean="0">
                <a:ln>
                  <a:noFill/>
                </a:ln>
                <a:solidFill>
                  <a:schemeClr val="tx1"/>
                </a:solidFill>
                <a:effectLst/>
                <a:uLnTx/>
                <a:uFillTx/>
                <a:latin typeface="+mn-lt"/>
                <a:ea typeface="+mn-ea"/>
                <a:cs typeface="+mn-cs"/>
              </a:rPr>
              <a:t>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parallel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indent="-342900">
              <a:spcBef>
                <a:spcPct val="20000"/>
              </a:spcBef>
              <a:buFont typeface="Arial"/>
              <a:buChar char="•"/>
            </a:pPr>
            <a:r>
              <a:rPr lang="en-US" sz="3200" dirty="0" smtClean="0"/>
              <a:t>An </a:t>
            </a:r>
            <a:r>
              <a:rPr lang="en-US" sz="3200" b="1" dirty="0" smtClean="0"/>
              <a:t>exponential speed-up </a:t>
            </a:r>
            <a:r>
              <a:rPr lang="en-US" sz="3200" dirty="0" smtClean="0"/>
              <a:t>in theory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assuming </a:t>
            </a:r>
            <a:r>
              <a:rPr kumimoji="0" lang="en-US" sz="3200" b="1" i="1" u="none" strike="noStrike" kern="1200" cap="none" spc="0" normalizeH="0" baseline="0" noProof="0" dirty="0" smtClean="0">
                <a:ln>
                  <a:noFill/>
                </a:ln>
                <a:solidFill>
                  <a:schemeClr val="tx1"/>
                </a:solidFill>
                <a:effectLst/>
                <a:uLnTx/>
                <a:uFillTx/>
                <a:latin typeface="+mn-lt"/>
                <a:ea typeface="+mn-ea"/>
                <a:cs typeface="+mn-cs"/>
              </a:rPr>
              <a:t>a lot</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 of processors and very large </a:t>
            </a:r>
            <a:r>
              <a:rPr kumimoji="0" lang="en-US" sz="3200" b="0" i="1" u="none" strike="noStrike" kern="1200" cap="none" spc="0" normalizeH="0" baseline="0" noProof="0" dirty="0" err="1" smtClean="0">
                <a:ln>
                  <a:noFill/>
                </a:ln>
                <a:solidFill>
                  <a:schemeClr val="tx1"/>
                </a:solidFill>
                <a:effectLst/>
                <a:uLnTx/>
                <a:uFillTx/>
                <a:latin typeface="+mn-lt"/>
                <a:ea typeface="+mn-ea"/>
                <a:cs typeface="+mn-cs"/>
              </a:rPr>
              <a:t>n</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38"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simple examples</a:t>
            </a:r>
            <a:endParaRPr lang="en-US" dirty="0"/>
          </a:p>
        </p:txBody>
      </p:sp>
      <p:sp>
        <p:nvSpPr>
          <p:cNvPr id="3" name="Content Placeholder 2"/>
          <p:cNvSpPr>
            <a:spLocks noGrp="1"/>
          </p:cNvSpPr>
          <p:nvPr>
            <p:ph idx="1"/>
          </p:nvPr>
        </p:nvSpPr>
        <p:spPr>
          <a:xfrm>
            <a:off x="685800" y="1371600"/>
            <a:ext cx="7772400" cy="1066800"/>
          </a:xfrm>
        </p:spPr>
        <p:txBody>
          <a:bodyPr>
            <a:normAutofit fontScale="70000" lnSpcReduction="20000"/>
          </a:bodyPr>
          <a:lstStyle/>
          <a:p>
            <a:r>
              <a:rPr lang="en-US" b="1" dirty="0" smtClean="0">
                <a:latin typeface="Courier New" pitchFamily="49" charset="0"/>
                <a:cs typeface="Courier New" pitchFamily="49" charset="0"/>
              </a:rPr>
              <a:t>fork</a:t>
            </a:r>
            <a:r>
              <a:rPr lang="en-US" dirty="0" smtClean="0"/>
              <a:t> and </a:t>
            </a:r>
            <a:r>
              <a:rPr lang="en-US" b="1" dirty="0" smtClean="0">
                <a:latin typeface="Courier New" pitchFamily="49" charset="0"/>
                <a:cs typeface="Courier New" pitchFamily="49" charset="0"/>
              </a:rPr>
              <a:t>join</a:t>
            </a:r>
            <a:r>
              <a:rPr lang="en-US" dirty="0" smtClean="0"/>
              <a:t> are very flexible, but divide-and-conquer maps and reductions use them in a very basic way:</a:t>
            </a:r>
          </a:p>
          <a:p>
            <a:pPr lvl="1"/>
            <a:r>
              <a:rPr lang="en-US" dirty="0" smtClean="0"/>
              <a:t>A tree on top of an upside-down tree</a:t>
            </a:r>
            <a:endParaRPr lang="en-US" dirty="0"/>
          </a:p>
        </p:txBody>
      </p:sp>
      <p:sp>
        <p:nvSpPr>
          <p:cNvPr id="9" name="Oval 5"/>
          <p:cNvSpPr>
            <a:spLocks noChangeAspect="1" noChangeArrowheads="1"/>
          </p:cNvSpPr>
          <p:nvPr>
            <p:custDataLst>
              <p:tags r:id="rId1"/>
            </p:custDataLst>
          </p:nvPr>
        </p:nvSpPr>
        <p:spPr bwMode="auto">
          <a:xfrm>
            <a:off x="4067175" y="24234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1" name="Oval 7"/>
          <p:cNvSpPr>
            <a:spLocks noChangeAspect="1" noChangeArrowheads="1"/>
          </p:cNvSpPr>
          <p:nvPr>
            <p:custDataLst>
              <p:tags r:id="rId2"/>
            </p:custDataLst>
          </p:nvPr>
        </p:nvSpPr>
        <p:spPr bwMode="auto">
          <a:xfrm>
            <a:off x="5524500" y="30180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2" name="Oval 8"/>
          <p:cNvSpPr>
            <a:spLocks noChangeAspect="1" noChangeArrowheads="1"/>
          </p:cNvSpPr>
          <p:nvPr>
            <p:custDataLst>
              <p:tags r:id="rId3"/>
            </p:custDataLst>
          </p:nvPr>
        </p:nvSpPr>
        <p:spPr bwMode="auto">
          <a:xfrm>
            <a:off x="2476500" y="301364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13" name="AutoShape 9"/>
          <p:cNvCxnSpPr>
            <a:cxnSpLocks noChangeShapeType="1"/>
          </p:cNvCxnSpPr>
          <p:nvPr>
            <p:custDataLst>
              <p:tags r:id="rId4"/>
            </p:custDataLst>
          </p:nvPr>
        </p:nvCxnSpPr>
        <p:spPr bwMode="auto">
          <a:xfrm rot="10800000" flipV="1">
            <a:off x="2857500" y="2826454"/>
            <a:ext cx="1268262" cy="206578"/>
          </a:xfrm>
          <a:prstGeom prst="straightConnector1">
            <a:avLst/>
          </a:prstGeom>
          <a:noFill/>
          <a:ln w="9525">
            <a:solidFill>
              <a:schemeClr val="tx1"/>
            </a:solidFill>
            <a:round/>
            <a:headEnd/>
            <a:tailEnd type="triangle" w="med" len="med"/>
          </a:ln>
          <a:effectLst/>
        </p:spPr>
      </p:cxnSp>
      <p:cxnSp>
        <p:nvCxnSpPr>
          <p:cNvPr id="14" name="AutoShape 10"/>
          <p:cNvCxnSpPr>
            <a:cxnSpLocks noChangeShapeType="1"/>
            <a:endCxn id="11" idx="0"/>
          </p:cNvCxnSpPr>
          <p:nvPr>
            <p:custDataLst>
              <p:tags r:id="rId5"/>
            </p:custDataLst>
          </p:nvPr>
        </p:nvCxnSpPr>
        <p:spPr bwMode="auto">
          <a:xfrm>
            <a:off x="4457700" y="2804432"/>
            <a:ext cx="1266825" cy="213632"/>
          </a:xfrm>
          <a:prstGeom prst="straightConnector1">
            <a:avLst/>
          </a:prstGeom>
          <a:noFill/>
          <a:ln w="9525">
            <a:solidFill>
              <a:schemeClr val="tx1"/>
            </a:solidFill>
            <a:round/>
            <a:headEnd/>
            <a:tailEnd type="triangle" w="med" len="med"/>
          </a:ln>
          <a:effectLst/>
        </p:spPr>
      </p:cxnSp>
      <p:sp>
        <p:nvSpPr>
          <p:cNvPr id="20" name="Oval 7"/>
          <p:cNvSpPr>
            <a:spLocks noChangeAspect="1" noChangeArrowheads="1"/>
          </p:cNvSpPr>
          <p:nvPr>
            <p:custDataLst>
              <p:tags r:id="rId6"/>
            </p:custDataLst>
          </p:nvPr>
        </p:nvSpPr>
        <p:spPr bwMode="auto">
          <a:xfrm>
            <a:off x="3067050" y="37038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21" name="Oval 8"/>
          <p:cNvSpPr>
            <a:spLocks noChangeAspect="1" noChangeArrowheads="1"/>
          </p:cNvSpPr>
          <p:nvPr>
            <p:custDataLst>
              <p:tags r:id="rId7"/>
            </p:custDataLst>
          </p:nvPr>
        </p:nvSpPr>
        <p:spPr bwMode="auto">
          <a:xfrm>
            <a:off x="1866900" y="37038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22" name="AutoShape 9"/>
          <p:cNvCxnSpPr>
            <a:cxnSpLocks noChangeShapeType="1"/>
          </p:cNvCxnSpPr>
          <p:nvPr>
            <p:custDataLst>
              <p:tags r:id="rId8"/>
            </p:custDataLst>
          </p:nvPr>
        </p:nvCxnSpPr>
        <p:spPr bwMode="auto">
          <a:xfrm rot="5400000">
            <a:off x="2238795" y="3486245"/>
            <a:ext cx="256336" cy="317197"/>
          </a:xfrm>
          <a:prstGeom prst="straightConnector1">
            <a:avLst/>
          </a:prstGeom>
          <a:noFill/>
          <a:ln w="9525">
            <a:solidFill>
              <a:schemeClr val="tx1"/>
            </a:solidFill>
            <a:round/>
            <a:headEnd/>
            <a:tailEnd type="triangle" w="med" len="med"/>
          </a:ln>
          <a:effectLst/>
        </p:spPr>
      </p:cxnSp>
      <p:cxnSp>
        <p:nvCxnSpPr>
          <p:cNvPr id="23" name="AutoShape 10"/>
          <p:cNvCxnSpPr>
            <a:cxnSpLocks noChangeShapeType="1"/>
          </p:cNvCxnSpPr>
          <p:nvPr>
            <p:custDataLst>
              <p:tags r:id="rId9"/>
            </p:custDataLst>
          </p:nvPr>
        </p:nvCxnSpPr>
        <p:spPr bwMode="auto">
          <a:xfrm rot="5400000" flipV="1">
            <a:off x="2838870" y="3486245"/>
            <a:ext cx="256336" cy="317197"/>
          </a:xfrm>
          <a:prstGeom prst="straightConnector1">
            <a:avLst/>
          </a:prstGeom>
          <a:noFill/>
          <a:ln w="9525">
            <a:solidFill>
              <a:schemeClr val="tx1"/>
            </a:solidFill>
            <a:round/>
            <a:headEnd/>
            <a:tailEnd type="triangle" w="med" len="med"/>
          </a:ln>
          <a:effectLst/>
        </p:spPr>
      </p:cxnSp>
      <p:sp>
        <p:nvSpPr>
          <p:cNvPr id="26" name="Oval 7"/>
          <p:cNvSpPr>
            <a:spLocks noChangeAspect="1" noChangeArrowheads="1"/>
          </p:cNvSpPr>
          <p:nvPr>
            <p:custDataLst>
              <p:tags r:id="rId10"/>
            </p:custDataLst>
          </p:nvPr>
        </p:nvSpPr>
        <p:spPr bwMode="auto">
          <a:xfrm>
            <a:off x="6115050" y="3677421"/>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27" name="Oval 8"/>
          <p:cNvSpPr>
            <a:spLocks noChangeAspect="1" noChangeArrowheads="1"/>
          </p:cNvSpPr>
          <p:nvPr>
            <p:custDataLst>
              <p:tags r:id="rId11"/>
            </p:custDataLst>
          </p:nvPr>
        </p:nvSpPr>
        <p:spPr bwMode="auto">
          <a:xfrm>
            <a:off x="4914900" y="3677421"/>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28" name="AutoShape 9"/>
          <p:cNvCxnSpPr>
            <a:cxnSpLocks noChangeShapeType="1"/>
          </p:cNvCxnSpPr>
          <p:nvPr>
            <p:custDataLst>
              <p:tags r:id="rId12"/>
            </p:custDataLst>
          </p:nvPr>
        </p:nvCxnSpPr>
        <p:spPr bwMode="auto">
          <a:xfrm rot="5400000">
            <a:off x="5286795" y="3459802"/>
            <a:ext cx="256336" cy="317197"/>
          </a:xfrm>
          <a:prstGeom prst="straightConnector1">
            <a:avLst/>
          </a:prstGeom>
          <a:noFill/>
          <a:ln w="9525">
            <a:solidFill>
              <a:schemeClr val="tx1"/>
            </a:solidFill>
            <a:round/>
            <a:headEnd/>
            <a:tailEnd type="triangle" w="med" len="med"/>
          </a:ln>
          <a:effectLst/>
        </p:spPr>
      </p:cxnSp>
      <p:cxnSp>
        <p:nvCxnSpPr>
          <p:cNvPr id="29" name="AutoShape 10"/>
          <p:cNvCxnSpPr>
            <a:cxnSpLocks noChangeShapeType="1"/>
          </p:cNvCxnSpPr>
          <p:nvPr>
            <p:custDataLst>
              <p:tags r:id="rId13"/>
            </p:custDataLst>
          </p:nvPr>
        </p:nvCxnSpPr>
        <p:spPr bwMode="auto">
          <a:xfrm rot="5400000" flipV="1">
            <a:off x="5886870" y="3459802"/>
            <a:ext cx="256336" cy="317197"/>
          </a:xfrm>
          <a:prstGeom prst="straightConnector1">
            <a:avLst/>
          </a:prstGeom>
          <a:noFill/>
          <a:ln w="9525">
            <a:solidFill>
              <a:schemeClr val="tx1"/>
            </a:solidFill>
            <a:round/>
            <a:headEnd/>
            <a:tailEnd type="triangle" w="med" len="med"/>
          </a:ln>
          <a:effectLst/>
        </p:spPr>
      </p:cxnSp>
      <p:sp>
        <p:nvSpPr>
          <p:cNvPr id="30" name="Oval 7"/>
          <p:cNvSpPr>
            <a:spLocks noChangeAspect="1" noChangeArrowheads="1"/>
          </p:cNvSpPr>
          <p:nvPr>
            <p:custDataLst>
              <p:tags r:id="rId14"/>
            </p:custDataLst>
          </p:nvPr>
        </p:nvSpPr>
        <p:spPr bwMode="auto">
          <a:xfrm>
            <a:off x="2247900" y="43896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31" name="Oval 8"/>
          <p:cNvSpPr>
            <a:spLocks noChangeAspect="1" noChangeArrowheads="1"/>
          </p:cNvSpPr>
          <p:nvPr>
            <p:custDataLst>
              <p:tags r:id="rId15"/>
            </p:custDataLst>
          </p:nvPr>
        </p:nvSpPr>
        <p:spPr bwMode="auto">
          <a:xfrm>
            <a:off x="1466850" y="43896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32" name="AutoShape 9"/>
          <p:cNvCxnSpPr>
            <a:cxnSpLocks noChangeShapeType="1"/>
            <a:stCxn id="21" idx="3"/>
            <a:endCxn id="31" idx="0"/>
          </p:cNvCxnSpPr>
          <p:nvPr>
            <p:custDataLst>
              <p:tags r:id="rId16"/>
            </p:custDataLst>
          </p:nvPr>
        </p:nvCxnSpPr>
        <p:spPr bwMode="auto">
          <a:xfrm rot="5400000">
            <a:off x="1654792" y="4118969"/>
            <a:ext cx="282779" cy="258611"/>
          </a:xfrm>
          <a:prstGeom prst="straightConnector1">
            <a:avLst/>
          </a:prstGeom>
          <a:noFill/>
          <a:ln w="9525">
            <a:solidFill>
              <a:schemeClr val="tx1"/>
            </a:solidFill>
            <a:round/>
            <a:headEnd/>
            <a:tailEnd type="triangle" w="med" len="med"/>
          </a:ln>
          <a:effectLst/>
        </p:spPr>
      </p:cxnSp>
      <p:cxnSp>
        <p:nvCxnSpPr>
          <p:cNvPr id="33" name="AutoShape 10"/>
          <p:cNvCxnSpPr>
            <a:cxnSpLocks noChangeShapeType="1"/>
            <a:endCxn id="30" idx="0"/>
          </p:cNvCxnSpPr>
          <p:nvPr>
            <p:custDataLst>
              <p:tags r:id="rId17"/>
            </p:custDataLst>
          </p:nvPr>
        </p:nvCxnSpPr>
        <p:spPr bwMode="auto">
          <a:xfrm rot="16200000" flipH="1">
            <a:off x="2164897" y="4106635"/>
            <a:ext cx="289831" cy="276225"/>
          </a:xfrm>
          <a:prstGeom prst="straightConnector1">
            <a:avLst/>
          </a:prstGeom>
          <a:noFill/>
          <a:ln w="9525">
            <a:solidFill>
              <a:schemeClr val="tx1"/>
            </a:solidFill>
            <a:round/>
            <a:headEnd/>
            <a:tailEnd type="triangle" w="med" len="med"/>
          </a:ln>
          <a:effectLst/>
        </p:spPr>
      </p:cxnSp>
      <p:sp>
        <p:nvSpPr>
          <p:cNvPr id="40" name="Oval 7"/>
          <p:cNvSpPr>
            <a:spLocks noChangeAspect="1" noChangeArrowheads="1"/>
          </p:cNvSpPr>
          <p:nvPr>
            <p:custDataLst>
              <p:tags r:id="rId18"/>
            </p:custDataLst>
          </p:nvPr>
        </p:nvSpPr>
        <p:spPr bwMode="auto">
          <a:xfrm>
            <a:off x="3486150" y="43896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41" name="Oval 8"/>
          <p:cNvSpPr>
            <a:spLocks noChangeAspect="1" noChangeArrowheads="1"/>
          </p:cNvSpPr>
          <p:nvPr>
            <p:custDataLst>
              <p:tags r:id="rId19"/>
            </p:custDataLst>
          </p:nvPr>
        </p:nvSpPr>
        <p:spPr bwMode="auto">
          <a:xfrm>
            <a:off x="2705100" y="43896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42" name="AutoShape 9"/>
          <p:cNvCxnSpPr>
            <a:cxnSpLocks noChangeShapeType="1"/>
            <a:endCxn id="41" idx="0"/>
          </p:cNvCxnSpPr>
          <p:nvPr>
            <p:custDataLst>
              <p:tags r:id="rId20"/>
            </p:custDataLst>
          </p:nvPr>
        </p:nvCxnSpPr>
        <p:spPr bwMode="auto">
          <a:xfrm rot="5400000">
            <a:off x="2893042" y="4118969"/>
            <a:ext cx="282779" cy="258611"/>
          </a:xfrm>
          <a:prstGeom prst="straightConnector1">
            <a:avLst/>
          </a:prstGeom>
          <a:noFill/>
          <a:ln w="9525">
            <a:solidFill>
              <a:schemeClr val="tx1"/>
            </a:solidFill>
            <a:round/>
            <a:headEnd/>
            <a:tailEnd type="triangle" w="med" len="med"/>
          </a:ln>
          <a:effectLst/>
        </p:spPr>
      </p:cxnSp>
      <p:cxnSp>
        <p:nvCxnSpPr>
          <p:cNvPr id="43" name="AutoShape 10"/>
          <p:cNvCxnSpPr>
            <a:cxnSpLocks noChangeShapeType="1"/>
            <a:endCxn id="40" idx="0"/>
          </p:cNvCxnSpPr>
          <p:nvPr>
            <p:custDataLst>
              <p:tags r:id="rId21"/>
            </p:custDataLst>
          </p:nvPr>
        </p:nvCxnSpPr>
        <p:spPr bwMode="auto">
          <a:xfrm rot="16200000" flipH="1">
            <a:off x="3403147" y="4106635"/>
            <a:ext cx="289831" cy="276225"/>
          </a:xfrm>
          <a:prstGeom prst="straightConnector1">
            <a:avLst/>
          </a:prstGeom>
          <a:noFill/>
          <a:ln w="9525">
            <a:solidFill>
              <a:schemeClr val="tx1"/>
            </a:solidFill>
            <a:round/>
            <a:headEnd/>
            <a:tailEnd type="triangle" w="med" len="med"/>
          </a:ln>
          <a:effectLst/>
        </p:spPr>
      </p:cxnSp>
      <p:sp>
        <p:nvSpPr>
          <p:cNvPr id="44" name="Oval 7"/>
          <p:cNvSpPr>
            <a:spLocks noChangeAspect="1" noChangeArrowheads="1"/>
          </p:cNvSpPr>
          <p:nvPr>
            <p:custDataLst>
              <p:tags r:id="rId22"/>
            </p:custDataLst>
          </p:nvPr>
        </p:nvSpPr>
        <p:spPr bwMode="auto">
          <a:xfrm>
            <a:off x="5314950" y="43896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45" name="Oval 8"/>
          <p:cNvSpPr>
            <a:spLocks noChangeAspect="1" noChangeArrowheads="1"/>
          </p:cNvSpPr>
          <p:nvPr>
            <p:custDataLst>
              <p:tags r:id="rId23"/>
            </p:custDataLst>
          </p:nvPr>
        </p:nvSpPr>
        <p:spPr bwMode="auto">
          <a:xfrm>
            <a:off x="4533900" y="43896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46" name="AutoShape 9"/>
          <p:cNvCxnSpPr>
            <a:cxnSpLocks noChangeShapeType="1"/>
            <a:endCxn id="45" idx="0"/>
          </p:cNvCxnSpPr>
          <p:nvPr>
            <p:custDataLst>
              <p:tags r:id="rId24"/>
            </p:custDataLst>
          </p:nvPr>
        </p:nvCxnSpPr>
        <p:spPr bwMode="auto">
          <a:xfrm rot="5400000">
            <a:off x="4721842" y="4118970"/>
            <a:ext cx="282779" cy="258611"/>
          </a:xfrm>
          <a:prstGeom prst="straightConnector1">
            <a:avLst/>
          </a:prstGeom>
          <a:noFill/>
          <a:ln w="9525">
            <a:solidFill>
              <a:schemeClr val="tx1"/>
            </a:solidFill>
            <a:round/>
            <a:headEnd/>
            <a:tailEnd type="triangle" w="med" len="med"/>
          </a:ln>
          <a:effectLst/>
        </p:spPr>
      </p:cxnSp>
      <p:cxnSp>
        <p:nvCxnSpPr>
          <p:cNvPr id="47" name="AutoShape 10"/>
          <p:cNvCxnSpPr>
            <a:cxnSpLocks noChangeShapeType="1"/>
            <a:endCxn id="44" idx="0"/>
          </p:cNvCxnSpPr>
          <p:nvPr>
            <p:custDataLst>
              <p:tags r:id="rId25"/>
            </p:custDataLst>
          </p:nvPr>
        </p:nvCxnSpPr>
        <p:spPr bwMode="auto">
          <a:xfrm rot="16200000" flipH="1">
            <a:off x="5231947" y="4106636"/>
            <a:ext cx="289831" cy="276225"/>
          </a:xfrm>
          <a:prstGeom prst="straightConnector1">
            <a:avLst/>
          </a:prstGeom>
          <a:noFill/>
          <a:ln w="9525">
            <a:solidFill>
              <a:schemeClr val="tx1"/>
            </a:solidFill>
            <a:round/>
            <a:headEnd/>
            <a:tailEnd type="triangle" w="med" len="med"/>
          </a:ln>
          <a:effectLst/>
        </p:spPr>
      </p:cxnSp>
      <p:sp>
        <p:nvSpPr>
          <p:cNvPr id="48" name="Oval 7"/>
          <p:cNvSpPr>
            <a:spLocks noChangeAspect="1" noChangeArrowheads="1"/>
          </p:cNvSpPr>
          <p:nvPr>
            <p:custDataLst>
              <p:tags r:id="rId26"/>
            </p:custDataLst>
          </p:nvPr>
        </p:nvSpPr>
        <p:spPr bwMode="auto">
          <a:xfrm>
            <a:off x="6534150" y="43896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49" name="Oval 8"/>
          <p:cNvSpPr>
            <a:spLocks noChangeAspect="1" noChangeArrowheads="1"/>
          </p:cNvSpPr>
          <p:nvPr>
            <p:custDataLst>
              <p:tags r:id="rId27"/>
            </p:custDataLst>
          </p:nvPr>
        </p:nvSpPr>
        <p:spPr bwMode="auto">
          <a:xfrm>
            <a:off x="5753100" y="43896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50" name="AutoShape 9"/>
          <p:cNvCxnSpPr>
            <a:cxnSpLocks noChangeShapeType="1"/>
            <a:endCxn id="49" idx="0"/>
          </p:cNvCxnSpPr>
          <p:nvPr>
            <p:custDataLst>
              <p:tags r:id="rId28"/>
            </p:custDataLst>
          </p:nvPr>
        </p:nvCxnSpPr>
        <p:spPr bwMode="auto">
          <a:xfrm rot="5400000">
            <a:off x="5941042" y="4118970"/>
            <a:ext cx="282779" cy="258611"/>
          </a:xfrm>
          <a:prstGeom prst="straightConnector1">
            <a:avLst/>
          </a:prstGeom>
          <a:noFill/>
          <a:ln w="9525">
            <a:solidFill>
              <a:schemeClr val="tx1"/>
            </a:solidFill>
            <a:round/>
            <a:headEnd/>
            <a:tailEnd type="triangle" w="med" len="med"/>
          </a:ln>
          <a:effectLst/>
        </p:spPr>
      </p:cxnSp>
      <p:cxnSp>
        <p:nvCxnSpPr>
          <p:cNvPr id="51" name="AutoShape 10"/>
          <p:cNvCxnSpPr>
            <a:cxnSpLocks noChangeShapeType="1"/>
            <a:endCxn id="48" idx="0"/>
          </p:cNvCxnSpPr>
          <p:nvPr>
            <p:custDataLst>
              <p:tags r:id="rId29"/>
            </p:custDataLst>
          </p:nvPr>
        </p:nvCxnSpPr>
        <p:spPr bwMode="auto">
          <a:xfrm rot="16200000" flipH="1">
            <a:off x="6451147" y="4106636"/>
            <a:ext cx="289831" cy="276225"/>
          </a:xfrm>
          <a:prstGeom prst="straightConnector1">
            <a:avLst/>
          </a:prstGeom>
          <a:noFill/>
          <a:ln w="9525">
            <a:solidFill>
              <a:schemeClr val="tx1"/>
            </a:solidFill>
            <a:round/>
            <a:headEnd/>
            <a:tailEnd type="triangle" w="med" len="med"/>
          </a:ln>
          <a:effectLst/>
        </p:spPr>
      </p:cxnSp>
      <p:cxnSp>
        <p:nvCxnSpPr>
          <p:cNvPr id="52" name="AutoShape 9"/>
          <p:cNvCxnSpPr>
            <a:cxnSpLocks noChangeShapeType="1"/>
          </p:cNvCxnSpPr>
          <p:nvPr>
            <p:custDataLst>
              <p:tags r:id="rId30"/>
            </p:custDataLst>
          </p:nvPr>
        </p:nvCxnSpPr>
        <p:spPr bwMode="auto">
          <a:xfrm rot="16200000" flipH="1">
            <a:off x="1600200" y="4938032"/>
            <a:ext cx="381000" cy="228600"/>
          </a:xfrm>
          <a:prstGeom prst="straightConnector1">
            <a:avLst/>
          </a:prstGeom>
          <a:noFill/>
          <a:ln w="9525">
            <a:solidFill>
              <a:schemeClr val="tx1"/>
            </a:solidFill>
            <a:round/>
            <a:headEnd/>
            <a:tailEnd type="triangle" w="med" len="med"/>
          </a:ln>
          <a:effectLst/>
        </p:spPr>
      </p:cxnSp>
      <p:cxnSp>
        <p:nvCxnSpPr>
          <p:cNvPr id="56" name="AutoShape 9"/>
          <p:cNvCxnSpPr>
            <a:cxnSpLocks noChangeShapeType="1"/>
          </p:cNvCxnSpPr>
          <p:nvPr>
            <p:custDataLst>
              <p:tags r:id="rId31"/>
            </p:custDataLst>
          </p:nvPr>
        </p:nvCxnSpPr>
        <p:spPr bwMode="auto">
          <a:xfrm rot="5400000">
            <a:off x="2133600" y="4938032"/>
            <a:ext cx="381000" cy="228600"/>
          </a:xfrm>
          <a:prstGeom prst="straightConnector1">
            <a:avLst/>
          </a:prstGeom>
          <a:noFill/>
          <a:ln w="9525">
            <a:solidFill>
              <a:schemeClr val="tx1"/>
            </a:solidFill>
            <a:round/>
            <a:headEnd/>
            <a:tailEnd type="triangle" w="med" len="med"/>
          </a:ln>
          <a:effectLst/>
        </p:spPr>
      </p:cxnSp>
      <p:sp>
        <p:nvSpPr>
          <p:cNvPr id="58" name="Oval 8"/>
          <p:cNvSpPr>
            <a:spLocks noChangeAspect="1" noChangeArrowheads="1"/>
          </p:cNvSpPr>
          <p:nvPr>
            <p:custDataLst>
              <p:tags r:id="rId32"/>
            </p:custDataLst>
          </p:nvPr>
        </p:nvSpPr>
        <p:spPr bwMode="auto">
          <a:xfrm>
            <a:off x="1828800" y="51666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59" name="AutoShape 9"/>
          <p:cNvCxnSpPr>
            <a:cxnSpLocks noChangeShapeType="1"/>
          </p:cNvCxnSpPr>
          <p:nvPr>
            <p:custDataLst>
              <p:tags r:id="rId33"/>
            </p:custDataLst>
          </p:nvPr>
        </p:nvCxnSpPr>
        <p:spPr bwMode="auto">
          <a:xfrm rot="16200000" flipH="1">
            <a:off x="2895600" y="4938032"/>
            <a:ext cx="381000" cy="228600"/>
          </a:xfrm>
          <a:prstGeom prst="straightConnector1">
            <a:avLst/>
          </a:prstGeom>
          <a:noFill/>
          <a:ln w="9525">
            <a:solidFill>
              <a:schemeClr val="tx1"/>
            </a:solidFill>
            <a:round/>
            <a:headEnd/>
            <a:tailEnd type="triangle" w="med" len="med"/>
          </a:ln>
          <a:effectLst/>
        </p:spPr>
      </p:cxnSp>
      <p:cxnSp>
        <p:nvCxnSpPr>
          <p:cNvPr id="63" name="AutoShape 9"/>
          <p:cNvCxnSpPr>
            <a:cxnSpLocks noChangeShapeType="1"/>
          </p:cNvCxnSpPr>
          <p:nvPr>
            <p:custDataLst>
              <p:tags r:id="rId34"/>
            </p:custDataLst>
          </p:nvPr>
        </p:nvCxnSpPr>
        <p:spPr bwMode="auto">
          <a:xfrm rot="5400000">
            <a:off x="3352800" y="4938032"/>
            <a:ext cx="381000" cy="228600"/>
          </a:xfrm>
          <a:prstGeom prst="straightConnector1">
            <a:avLst/>
          </a:prstGeom>
          <a:noFill/>
          <a:ln w="9525">
            <a:solidFill>
              <a:schemeClr val="tx1"/>
            </a:solidFill>
            <a:round/>
            <a:headEnd/>
            <a:tailEnd type="triangle" w="med" len="med"/>
          </a:ln>
          <a:effectLst/>
        </p:spPr>
      </p:cxnSp>
      <p:sp>
        <p:nvSpPr>
          <p:cNvPr id="64" name="Oval 8"/>
          <p:cNvSpPr>
            <a:spLocks noChangeAspect="1" noChangeArrowheads="1"/>
          </p:cNvSpPr>
          <p:nvPr>
            <p:custDataLst>
              <p:tags r:id="rId35"/>
            </p:custDataLst>
          </p:nvPr>
        </p:nvSpPr>
        <p:spPr bwMode="auto">
          <a:xfrm>
            <a:off x="3105150" y="51666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65" name="AutoShape 9"/>
          <p:cNvCxnSpPr>
            <a:cxnSpLocks noChangeShapeType="1"/>
          </p:cNvCxnSpPr>
          <p:nvPr>
            <p:custDataLst>
              <p:tags r:id="rId36"/>
            </p:custDataLst>
          </p:nvPr>
        </p:nvCxnSpPr>
        <p:spPr bwMode="auto">
          <a:xfrm rot="16200000" flipH="1">
            <a:off x="4648200" y="4938033"/>
            <a:ext cx="381000" cy="228600"/>
          </a:xfrm>
          <a:prstGeom prst="straightConnector1">
            <a:avLst/>
          </a:prstGeom>
          <a:noFill/>
          <a:ln w="9525">
            <a:solidFill>
              <a:schemeClr val="tx1"/>
            </a:solidFill>
            <a:round/>
            <a:headEnd/>
            <a:tailEnd type="triangle" w="med" len="med"/>
          </a:ln>
          <a:effectLst/>
        </p:spPr>
      </p:cxnSp>
      <p:cxnSp>
        <p:nvCxnSpPr>
          <p:cNvPr id="66" name="AutoShape 9"/>
          <p:cNvCxnSpPr>
            <a:cxnSpLocks noChangeShapeType="1"/>
          </p:cNvCxnSpPr>
          <p:nvPr>
            <p:custDataLst>
              <p:tags r:id="rId37"/>
            </p:custDataLst>
          </p:nvPr>
        </p:nvCxnSpPr>
        <p:spPr bwMode="auto">
          <a:xfrm rot="5400000">
            <a:off x="5181600" y="4938033"/>
            <a:ext cx="381000" cy="228600"/>
          </a:xfrm>
          <a:prstGeom prst="straightConnector1">
            <a:avLst/>
          </a:prstGeom>
          <a:noFill/>
          <a:ln w="9525">
            <a:solidFill>
              <a:schemeClr val="tx1"/>
            </a:solidFill>
            <a:round/>
            <a:headEnd/>
            <a:tailEnd type="triangle" w="med" len="med"/>
          </a:ln>
          <a:effectLst/>
        </p:spPr>
      </p:cxnSp>
      <p:sp>
        <p:nvSpPr>
          <p:cNvPr id="67" name="Oval 8"/>
          <p:cNvSpPr>
            <a:spLocks noChangeAspect="1" noChangeArrowheads="1"/>
          </p:cNvSpPr>
          <p:nvPr>
            <p:custDataLst>
              <p:tags r:id="rId38"/>
            </p:custDataLst>
          </p:nvPr>
        </p:nvSpPr>
        <p:spPr bwMode="auto">
          <a:xfrm>
            <a:off x="4876800" y="5166633"/>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68" name="AutoShape 9"/>
          <p:cNvCxnSpPr>
            <a:cxnSpLocks noChangeShapeType="1"/>
          </p:cNvCxnSpPr>
          <p:nvPr>
            <p:custDataLst>
              <p:tags r:id="rId39"/>
            </p:custDataLst>
          </p:nvPr>
        </p:nvCxnSpPr>
        <p:spPr bwMode="auto">
          <a:xfrm rot="16200000" flipH="1">
            <a:off x="5867400" y="4938033"/>
            <a:ext cx="381000" cy="228600"/>
          </a:xfrm>
          <a:prstGeom prst="straightConnector1">
            <a:avLst/>
          </a:prstGeom>
          <a:noFill/>
          <a:ln w="9525">
            <a:solidFill>
              <a:schemeClr val="tx1"/>
            </a:solidFill>
            <a:round/>
            <a:headEnd/>
            <a:tailEnd type="triangle" w="med" len="med"/>
          </a:ln>
          <a:effectLst/>
        </p:spPr>
      </p:cxnSp>
      <p:cxnSp>
        <p:nvCxnSpPr>
          <p:cNvPr id="69" name="AutoShape 9"/>
          <p:cNvCxnSpPr>
            <a:cxnSpLocks noChangeShapeType="1"/>
          </p:cNvCxnSpPr>
          <p:nvPr>
            <p:custDataLst>
              <p:tags r:id="rId40"/>
            </p:custDataLst>
          </p:nvPr>
        </p:nvCxnSpPr>
        <p:spPr bwMode="auto">
          <a:xfrm rot="5400000">
            <a:off x="6400800" y="4938033"/>
            <a:ext cx="381000" cy="228600"/>
          </a:xfrm>
          <a:prstGeom prst="straightConnector1">
            <a:avLst/>
          </a:prstGeom>
          <a:noFill/>
          <a:ln w="9525">
            <a:solidFill>
              <a:schemeClr val="tx1"/>
            </a:solidFill>
            <a:round/>
            <a:headEnd/>
            <a:tailEnd type="triangle" w="med" len="med"/>
          </a:ln>
          <a:effectLst/>
        </p:spPr>
      </p:cxnSp>
      <p:sp>
        <p:nvSpPr>
          <p:cNvPr id="70" name="Oval 8"/>
          <p:cNvSpPr>
            <a:spLocks noChangeAspect="1" noChangeArrowheads="1"/>
          </p:cNvSpPr>
          <p:nvPr>
            <p:custDataLst>
              <p:tags r:id="rId41"/>
            </p:custDataLst>
          </p:nvPr>
        </p:nvSpPr>
        <p:spPr bwMode="auto">
          <a:xfrm>
            <a:off x="6096000" y="5166633"/>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71" name="AutoShape 9"/>
          <p:cNvCxnSpPr>
            <a:cxnSpLocks noChangeShapeType="1"/>
            <a:stCxn id="58" idx="4"/>
            <a:endCxn id="73" idx="1"/>
          </p:cNvCxnSpPr>
          <p:nvPr>
            <p:custDataLst>
              <p:tags r:id="rId42"/>
            </p:custDataLst>
          </p:nvPr>
        </p:nvCxnSpPr>
        <p:spPr bwMode="auto">
          <a:xfrm rot="16200000" flipH="1">
            <a:off x="2197716" y="5469908"/>
            <a:ext cx="130379" cy="468161"/>
          </a:xfrm>
          <a:prstGeom prst="straightConnector1">
            <a:avLst/>
          </a:prstGeom>
          <a:noFill/>
          <a:ln w="9525">
            <a:solidFill>
              <a:schemeClr val="tx1"/>
            </a:solidFill>
            <a:round/>
            <a:headEnd/>
            <a:tailEnd type="triangle" w="med" len="med"/>
          </a:ln>
          <a:effectLst/>
        </p:spPr>
      </p:cxnSp>
      <p:cxnSp>
        <p:nvCxnSpPr>
          <p:cNvPr id="72" name="AutoShape 9"/>
          <p:cNvCxnSpPr>
            <a:cxnSpLocks noChangeShapeType="1"/>
            <a:stCxn id="64" idx="3"/>
            <a:endCxn id="73" idx="7"/>
          </p:cNvCxnSpPr>
          <p:nvPr>
            <p:custDataLst>
              <p:tags r:id="rId43"/>
            </p:custDataLst>
          </p:nvPr>
        </p:nvCxnSpPr>
        <p:spPr bwMode="auto">
          <a:xfrm rot="5400000">
            <a:off x="2872037" y="5477480"/>
            <a:ext cx="199526" cy="383872"/>
          </a:xfrm>
          <a:prstGeom prst="straightConnector1">
            <a:avLst/>
          </a:prstGeom>
          <a:noFill/>
          <a:ln w="9525">
            <a:solidFill>
              <a:schemeClr val="tx1"/>
            </a:solidFill>
            <a:round/>
            <a:headEnd/>
            <a:tailEnd type="triangle" w="med" len="med"/>
          </a:ln>
          <a:effectLst/>
        </p:spPr>
      </p:cxnSp>
      <p:sp>
        <p:nvSpPr>
          <p:cNvPr id="73" name="Oval 8"/>
          <p:cNvSpPr>
            <a:spLocks noChangeAspect="1" noChangeArrowheads="1"/>
          </p:cNvSpPr>
          <p:nvPr>
            <p:custDataLst>
              <p:tags r:id="rId44"/>
            </p:custDataLst>
          </p:nvPr>
        </p:nvSpPr>
        <p:spPr bwMode="auto">
          <a:xfrm>
            <a:off x="2438400" y="57000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82" name="AutoShape 9"/>
          <p:cNvCxnSpPr>
            <a:cxnSpLocks noChangeShapeType="1"/>
            <a:endCxn id="84" idx="1"/>
          </p:cNvCxnSpPr>
          <p:nvPr>
            <p:custDataLst>
              <p:tags r:id="rId45"/>
            </p:custDataLst>
          </p:nvPr>
        </p:nvCxnSpPr>
        <p:spPr bwMode="auto">
          <a:xfrm rot="16200000" flipH="1">
            <a:off x="5282380" y="5462855"/>
            <a:ext cx="130379" cy="468161"/>
          </a:xfrm>
          <a:prstGeom prst="straightConnector1">
            <a:avLst/>
          </a:prstGeom>
          <a:noFill/>
          <a:ln w="9525">
            <a:solidFill>
              <a:schemeClr val="tx1"/>
            </a:solidFill>
            <a:round/>
            <a:headEnd/>
            <a:tailEnd type="triangle" w="med" len="med"/>
          </a:ln>
          <a:effectLst/>
        </p:spPr>
      </p:cxnSp>
      <p:cxnSp>
        <p:nvCxnSpPr>
          <p:cNvPr id="83" name="AutoShape 9"/>
          <p:cNvCxnSpPr>
            <a:cxnSpLocks noChangeShapeType="1"/>
            <a:endCxn id="84" idx="7"/>
          </p:cNvCxnSpPr>
          <p:nvPr>
            <p:custDataLst>
              <p:tags r:id="rId46"/>
            </p:custDataLst>
          </p:nvPr>
        </p:nvCxnSpPr>
        <p:spPr bwMode="auto">
          <a:xfrm rot="10800000" flipV="1">
            <a:off x="5864528" y="5562600"/>
            <a:ext cx="383872" cy="199526"/>
          </a:xfrm>
          <a:prstGeom prst="straightConnector1">
            <a:avLst/>
          </a:prstGeom>
          <a:noFill/>
          <a:ln w="9525">
            <a:solidFill>
              <a:schemeClr val="tx1"/>
            </a:solidFill>
            <a:round/>
            <a:headEnd/>
            <a:tailEnd type="triangle" w="med" len="med"/>
          </a:ln>
          <a:effectLst/>
        </p:spPr>
      </p:cxnSp>
      <p:sp>
        <p:nvSpPr>
          <p:cNvPr id="84" name="Oval 8"/>
          <p:cNvSpPr>
            <a:spLocks noChangeAspect="1" noChangeArrowheads="1"/>
          </p:cNvSpPr>
          <p:nvPr>
            <p:custDataLst>
              <p:tags r:id="rId47"/>
            </p:custDataLst>
          </p:nvPr>
        </p:nvSpPr>
        <p:spPr bwMode="auto">
          <a:xfrm>
            <a:off x="5523064" y="5692979"/>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86" name="Oval 5"/>
          <p:cNvSpPr>
            <a:spLocks noChangeAspect="1" noChangeArrowheads="1"/>
          </p:cNvSpPr>
          <p:nvPr>
            <p:custDataLst>
              <p:tags r:id="rId48"/>
            </p:custDataLst>
          </p:nvPr>
        </p:nvSpPr>
        <p:spPr bwMode="auto">
          <a:xfrm>
            <a:off x="4114800" y="60048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87" name="AutoShape 9"/>
          <p:cNvCxnSpPr>
            <a:cxnSpLocks noChangeShapeType="1"/>
            <a:endCxn id="86" idx="2"/>
          </p:cNvCxnSpPr>
          <p:nvPr>
            <p:custDataLst>
              <p:tags r:id="rId49"/>
            </p:custDataLst>
          </p:nvPr>
        </p:nvCxnSpPr>
        <p:spPr bwMode="auto">
          <a:xfrm>
            <a:off x="2884639" y="5965621"/>
            <a:ext cx="1230161" cy="275295"/>
          </a:xfrm>
          <a:prstGeom prst="straightConnector1">
            <a:avLst/>
          </a:prstGeom>
          <a:noFill/>
          <a:ln w="9525">
            <a:solidFill>
              <a:schemeClr val="tx1"/>
            </a:solidFill>
            <a:round/>
            <a:headEnd/>
            <a:tailEnd type="triangle" w="med" len="med"/>
          </a:ln>
          <a:effectLst/>
        </p:spPr>
      </p:cxnSp>
      <p:cxnSp>
        <p:nvCxnSpPr>
          <p:cNvPr id="89" name="AutoShape 9"/>
          <p:cNvCxnSpPr>
            <a:cxnSpLocks noChangeShapeType="1"/>
            <a:stCxn id="84" idx="2"/>
          </p:cNvCxnSpPr>
          <p:nvPr>
            <p:custDataLst>
              <p:tags r:id="rId50"/>
            </p:custDataLst>
          </p:nvPr>
        </p:nvCxnSpPr>
        <p:spPr bwMode="auto">
          <a:xfrm rot="10800000" flipV="1">
            <a:off x="4569128" y="5929063"/>
            <a:ext cx="953936" cy="319336"/>
          </a:xfrm>
          <a:prstGeom prst="straightConnector1">
            <a:avLst/>
          </a:prstGeom>
          <a:noFill/>
          <a:ln w="9525">
            <a:solidFill>
              <a:schemeClr val="tx1"/>
            </a:solidFill>
            <a:round/>
            <a:headEnd/>
            <a:tailEnd type="triangle" w="med" len="med"/>
          </a:ln>
          <a:effectLst/>
        </p:spPr>
      </p:cxnSp>
      <p:sp>
        <p:nvSpPr>
          <p:cNvPr id="91" name="Left Brace 90"/>
          <p:cNvSpPr/>
          <p:nvPr/>
        </p:nvSpPr>
        <p:spPr bwMode="auto">
          <a:xfrm rot="10800000">
            <a:off x="7098173" y="4428725"/>
            <a:ext cx="304800" cy="381000"/>
          </a:xfrm>
          <a:prstGeom prst="leftBrace">
            <a:avLst/>
          </a:prstGeom>
          <a:noFill/>
          <a:ln w="476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a:off x="7467600" y="4419600"/>
            <a:ext cx="1481496" cy="400110"/>
          </a:xfrm>
          <a:prstGeom prst="rect">
            <a:avLst/>
          </a:prstGeom>
          <a:noFill/>
        </p:spPr>
        <p:txBody>
          <a:bodyPr wrap="none" rtlCol="0">
            <a:spAutoFit/>
          </a:bodyPr>
          <a:lstStyle/>
          <a:p>
            <a:r>
              <a:rPr lang="en-US" sz="2000" b="0" dirty="0" smtClean="0">
                <a:latin typeface="+mn-lt"/>
              </a:rPr>
              <a:t>base cases</a:t>
            </a:r>
          </a:p>
        </p:txBody>
      </p:sp>
      <p:sp>
        <p:nvSpPr>
          <p:cNvPr id="93" name="Left Brace 92"/>
          <p:cNvSpPr/>
          <p:nvPr/>
        </p:nvSpPr>
        <p:spPr bwMode="auto">
          <a:xfrm rot="10800000">
            <a:off x="7010400" y="2590799"/>
            <a:ext cx="304800" cy="1676400"/>
          </a:xfrm>
          <a:prstGeom prst="leftBrace">
            <a:avLst/>
          </a:prstGeom>
          <a:noFill/>
          <a:ln w="476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4" name="TextBox 93"/>
          <p:cNvSpPr txBox="1"/>
          <p:nvPr/>
        </p:nvSpPr>
        <p:spPr>
          <a:xfrm>
            <a:off x="7379827" y="3200400"/>
            <a:ext cx="926857" cy="400110"/>
          </a:xfrm>
          <a:prstGeom prst="rect">
            <a:avLst/>
          </a:prstGeom>
          <a:noFill/>
        </p:spPr>
        <p:txBody>
          <a:bodyPr wrap="none" rtlCol="0">
            <a:spAutoFit/>
          </a:bodyPr>
          <a:lstStyle/>
          <a:p>
            <a:r>
              <a:rPr lang="en-US" sz="2000" b="0" dirty="0" smtClean="0">
                <a:latin typeface="+mn-lt"/>
              </a:rPr>
              <a:t>divide </a:t>
            </a:r>
          </a:p>
        </p:txBody>
      </p:sp>
      <p:sp>
        <p:nvSpPr>
          <p:cNvPr id="95" name="Left Brace 94"/>
          <p:cNvSpPr/>
          <p:nvPr/>
        </p:nvSpPr>
        <p:spPr bwMode="auto">
          <a:xfrm rot="10800000">
            <a:off x="7086601" y="4952999"/>
            <a:ext cx="304800" cy="1524001"/>
          </a:xfrm>
          <a:prstGeom prst="leftBrace">
            <a:avLst/>
          </a:prstGeom>
          <a:noFill/>
          <a:ln w="476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6" name="TextBox 95"/>
          <p:cNvSpPr txBox="1"/>
          <p:nvPr/>
        </p:nvSpPr>
        <p:spPr>
          <a:xfrm>
            <a:off x="7456028" y="5410200"/>
            <a:ext cx="1230772" cy="707886"/>
          </a:xfrm>
          <a:prstGeom prst="rect">
            <a:avLst/>
          </a:prstGeom>
          <a:noFill/>
        </p:spPr>
        <p:txBody>
          <a:bodyPr wrap="square" rtlCol="0">
            <a:spAutoFit/>
          </a:bodyPr>
          <a:lstStyle/>
          <a:p>
            <a:r>
              <a:rPr lang="en-US" sz="2000" b="0" dirty="0" smtClean="0">
                <a:latin typeface="+mn-lt"/>
              </a:rPr>
              <a:t>combine results </a:t>
            </a:r>
          </a:p>
        </p:txBody>
      </p:sp>
      <p:sp>
        <p:nvSpPr>
          <p:cNvPr id="62"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22</a:t>
            </a:fld>
            <a:endParaRPr lang="en-US" dirty="0"/>
          </a:p>
        </p:txBody>
      </p:sp>
      <p:sp>
        <p:nvSpPr>
          <p:cNvPr id="74"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to performance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Recall: </a:t>
            </a:r>
            <a:r>
              <a:rPr lang="en-US" b="1" dirty="0" smtClean="0"/>
              <a:t>T</a:t>
            </a:r>
            <a:r>
              <a:rPr lang="en-US" b="1" baseline="-25000" dirty="0" smtClean="0"/>
              <a:t>P</a:t>
            </a:r>
            <a:r>
              <a:rPr lang="en-US" dirty="0" smtClean="0"/>
              <a:t> = running time if there are </a:t>
            </a:r>
            <a:r>
              <a:rPr lang="en-US" b="1" dirty="0" smtClean="0"/>
              <a:t>P</a:t>
            </a:r>
            <a:r>
              <a:rPr lang="en-US" dirty="0" smtClean="0"/>
              <a:t> processors available</a:t>
            </a:r>
          </a:p>
          <a:p>
            <a:pPr>
              <a:buNone/>
            </a:pPr>
            <a:endParaRPr lang="en-US" sz="1200" dirty="0" smtClean="0"/>
          </a:p>
          <a:p>
            <a:r>
              <a:rPr lang="en-US" dirty="0" smtClean="0"/>
              <a:t>Work = </a:t>
            </a:r>
            <a:r>
              <a:rPr lang="en-US" b="1" dirty="0" smtClean="0"/>
              <a:t>T</a:t>
            </a:r>
            <a:r>
              <a:rPr lang="en-US" b="1" baseline="-25000" dirty="0" smtClean="0"/>
              <a:t>1</a:t>
            </a:r>
            <a:r>
              <a:rPr lang="en-US" dirty="0" smtClean="0"/>
              <a:t> = sum of run-time of all nodes in the DAG</a:t>
            </a:r>
          </a:p>
          <a:p>
            <a:pPr lvl="1"/>
            <a:r>
              <a:rPr lang="en-US" dirty="0" smtClean="0"/>
              <a:t>That lonely processor does everything</a:t>
            </a:r>
          </a:p>
          <a:p>
            <a:pPr lvl="1"/>
            <a:r>
              <a:rPr lang="en-US" dirty="0" smtClean="0"/>
              <a:t>Any topological sort is a legal execution</a:t>
            </a:r>
          </a:p>
          <a:p>
            <a:pPr lvl="1"/>
            <a:r>
              <a:rPr lang="en-US" i="1" dirty="0" smtClean="0"/>
              <a:t>O</a:t>
            </a:r>
            <a:r>
              <a:rPr lang="en-US" dirty="0" smtClean="0"/>
              <a:t>(</a:t>
            </a:r>
            <a:r>
              <a:rPr lang="en-US" i="1" dirty="0" smtClean="0"/>
              <a:t>n</a:t>
            </a:r>
            <a:r>
              <a:rPr lang="en-US" dirty="0" smtClean="0"/>
              <a:t>) for simple maps and reductions</a:t>
            </a:r>
          </a:p>
          <a:p>
            <a:endParaRPr lang="en-US" sz="1200" dirty="0" smtClean="0"/>
          </a:p>
          <a:p>
            <a:r>
              <a:rPr lang="en-US" dirty="0" smtClean="0"/>
              <a:t>Span = </a:t>
            </a:r>
            <a:r>
              <a:rPr lang="en-US" b="1" dirty="0" smtClean="0"/>
              <a:t>T</a:t>
            </a:r>
            <a:r>
              <a:rPr lang="en-US" b="1" baseline="-25000" dirty="0" smtClean="0">
                <a:sym typeface="Symbol"/>
              </a:rPr>
              <a:t> </a:t>
            </a:r>
            <a:r>
              <a:rPr lang="en-US" dirty="0" smtClean="0"/>
              <a:t>= sum of run-time of all nodes on the most-expensive path in the DAG</a:t>
            </a:r>
          </a:p>
          <a:p>
            <a:pPr lvl="1"/>
            <a:r>
              <a:rPr lang="en-US" dirty="0" smtClean="0"/>
              <a:t>Note: costs are on the nodes not the edges</a:t>
            </a:r>
          </a:p>
          <a:p>
            <a:pPr lvl="1"/>
            <a:r>
              <a:rPr lang="en-US" dirty="0" smtClean="0"/>
              <a:t>Our infinite army can do everything that is ready to be done, but still has to wait for earlier results</a:t>
            </a:r>
          </a:p>
          <a:p>
            <a:pPr lvl="1"/>
            <a:r>
              <a:rPr lang="en-US" i="1" dirty="0"/>
              <a:t>O</a:t>
            </a:r>
            <a:r>
              <a:rPr lang="en-US" dirty="0"/>
              <a:t>(</a:t>
            </a:r>
            <a:r>
              <a:rPr lang="en-US" b="1" dirty="0">
                <a:latin typeface="Courier New" pitchFamily="49" charset="0"/>
                <a:cs typeface="Courier New" pitchFamily="49" charset="0"/>
              </a:rPr>
              <a:t>log</a:t>
            </a:r>
            <a:r>
              <a:rPr lang="en-US" dirty="0"/>
              <a:t> </a:t>
            </a:r>
            <a:r>
              <a:rPr lang="en-US" i="1" dirty="0"/>
              <a:t>n</a:t>
            </a:r>
            <a:r>
              <a:rPr lang="en-US" dirty="0"/>
              <a:t>) for simple maps and </a:t>
            </a:r>
            <a:r>
              <a:rPr lang="en-US" dirty="0" smtClean="0"/>
              <a:t>reductions</a:t>
            </a:r>
            <a:endParaRPr lang="en-US" dirty="0"/>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23</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Optimal T</a:t>
            </a:r>
            <a:r>
              <a:rPr lang="en-US" baseline="-25000" dirty="0" smtClean="0"/>
              <a:t>P</a:t>
            </a:r>
            <a:r>
              <a:rPr lang="en-US" dirty="0" smtClean="0"/>
              <a:t>: Thanks </a:t>
            </a:r>
            <a:r>
              <a:rPr lang="en-US" dirty="0" err="1" smtClean="0"/>
              <a:t>ForkJoin</a:t>
            </a:r>
            <a:r>
              <a:rPr lang="en-US" dirty="0" smtClean="0"/>
              <a:t> library!</a:t>
            </a:r>
            <a:endParaRPr lang="en-US" dirty="0"/>
          </a:p>
        </p:txBody>
      </p:sp>
      <p:sp>
        <p:nvSpPr>
          <p:cNvPr id="3" name="Content Placeholder 2"/>
          <p:cNvSpPr>
            <a:spLocks noGrp="1"/>
          </p:cNvSpPr>
          <p:nvPr>
            <p:ph idx="1"/>
          </p:nvPr>
        </p:nvSpPr>
        <p:spPr>
          <a:xfrm>
            <a:off x="685800" y="1371600"/>
            <a:ext cx="7772400" cy="5105400"/>
          </a:xfrm>
        </p:spPr>
        <p:txBody>
          <a:bodyPr>
            <a:normAutofit fontScale="77500" lnSpcReduction="20000"/>
          </a:bodyPr>
          <a:lstStyle/>
          <a:p>
            <a:r>
              <a:rPr lang="en-US" dirty="0" smtClean="0"/>
              <a:t>So we know </a:t>
            </a:r>
            <a:r>
              <a:rPr lang="en-US" b="1" dirty="0" smtClean="0"/>
              <a:t>T</a:t>
            </a:r>
            <a:r>
              <a:rPr lang="en-US" b="1" baseline="-25000" dirty="0" smtClean="0"/>
              <a:t>1 </a:t>
            </a:r>
            <a:r>
              <a:rPr lang="en-US" dirty="0" smtClean="0"/>
              <a:t>and </a:t>
            </a:r>
            <a:r>
              <a:rPr lang="en-US" b="1" dirty="0"/>
              <a:t>T</a:t>
            </a:r>
            <a:r>
              <a:rPr lang="en-US" b="1" baseline="-25000" dirty="0">
                <a:sym typeface="Symbol"/>
              </a:rPr>
              <a:t> </a:t>
            </a:r>
            <a:r>
              <a:rPr lang="en-US" dirty="0" smtClean="0"/>
              <a:t> but we want </a:t>
            </a:r>
            <a:r>
              <a:rPr lang="en-US" b="1" dirty="0"/>
              <a:t>T</a:t>
            </a:r>
            <a:r>
              <a:rPr lang="en-US" b="1" baseline="-25000" dirty="0"/>
              <a:t>P</a:t>
            </a:r>
            <a:r>
              <a:rPr lang="en-US" dirty="0" smtClean="0"/>
              <a:t>  (e.g., </a:t>
            </a:r>
            <a:r>
              <a:rPr lang="en-US" b="1" dirty="0" smtClean="0"/>
              <a:t>P</a:t>
            </a:r>
            <a:r>
              <a:rPr lang="en-US" dirty="0" smtClean="0"/>
              <a:t>=4)</a:t>
            </a:r>
          </a:p>
          <a:p>
            <a:endParaRPr lang="en-US" sz="1000" dirty="0"/>
          </a:p>
          <a:p>
            <a:r>
              <a:rPr lang="en-US" dirty="0" smtClean="0"/>
              <a:t>Ignoring memory-hierarchy issues (caching), </a:t>
            </a:r>
            <a:r>
              <a:rPr lang="en-US" b="1" dirty="0"/>
              <a:t>T</a:t>
            </a:r>
            <a:r>
              <a:rPr lang="en-US" b="1" baseline="-25000" dirty="0"/>
              <a:t>P</a:t>
            </a:r>
            <a:r>
              <a:rPr lang="en-US" dirty="0" smtClean="0"/>
              <a:t> can’t beat</a:t>
            </a:r>
          </a:p>
          <a:p>
            <a:pPr lvl="1"/>
            <a:r>
              <a:rPr lang="en-US" b="1" dirty="0" smtClean="0"/>
              <a:t>T</a:t>
            </a:r>
            <a:r>
              <a:rPr lang="en-US" b="1" baseline="-25000" dirty="0" smtClean="0"/>
              <a:t>1</a:t>
            </a:r>
            <a:r>
              <a:rPr lang="en-US" b="1" dirty="0" smtClean="0"/>
              <a:t> </a:t>
            </a:r>
            <a:r>
              <a:rPr lang="en-US" b="1" dirty="0"/>
              <a:t>/ </a:t>
            </a:r>
            <a:r>
              <a:rPr lang="en-US" b="1" dirty="0" smtClean="0"/>
              <a:t>P</a:t>
            </a:r>
            <a:r>
              <a:rPr lang="en-US" dirty="0" smtClean="0"/>
              <a:t>    </a:t>
            </a:r>
            <a:r>
              <a:rPr lang="en-US" i="1" dirty="0" smtClean="0"/>
              <a:t>why not?</a:t>
            </a:r>
          </a:p>
          <a:p>
            <a:pPr lvl="1"/>
            <a:r>
              <a:rPr lang="en-US" b="1" dirty="0"/>
              <a:t>T</a:t>
            </a:r>
            <a:r>
              <a:rPr lang="en-US" b="1" baseline="-25000" dirty="0">
                <a:sym typeface="Symbol"/>
              </a:rPr>
              <a:t> </a:t>
            </a:r>
            <a:r>
              <a:rPr lang="en-US" sz="2800" b="1" baseline="-25000" dirty="0">
                <a:sym typeface="Symbol"/>
              </a:rPr>
              <a:t></a:t>
            </a:r>
            <a:r>
              <a:rPr lang="en-US" dirty="0" smtClean="0"/>
              <a:t>        </a:t>
            </a:r>
            <a:r>
              <a:rPr lang="en-US" i="1" dirty="0" smtClean="0"/>
              <a:t>why not?</a:t>
            </a:r>
          </a:p>
          <a:p>
            <a:pPr lvl="1"/>
            <a:endParaRPr lang="en-US" sz="1000" dirty="0"/>
          </a:p>
          <a:p>
            <a:r>
              <a:rPr lang="en-US" dirty="0" smtClean="0"/>
              <a:t>So an </a:t>
            </a:r>
            <a:r>
              <a:rPr lang="en-US" i="1" dirty="0" smtClean="0"/>
              <a:t>asymptotically</a:t>
            </a:r>
            <a:r>
              <a:rPr lang="en-US" dirty="0" smtClean="0"/>
              <a:t> optimal execution would be:</a:t>
            </a:r>
          </a:p>
          <a:p>
            <a:pPr marL="0" lvl="1" indent="0" algn="ctr">
              <a:buNone/>
            </a:pPr>
            <a:r>
              <a:rPr lang="en-US" b="1" dirty="0"/>
              <a:t>T</a:t>
            </a:r>
            <a:r>
              <a:rPr lang="en-US" b="1" baseline="-25000" dirty="0"/>
              <a:t>P  </a:t>
            </a:r>
            <a:r>
              <a:rPr lang="en-US" sz="2800" b="1" dirty="0">
                <a:sym typeface="Symbol"/>
              </a:rPr>
              <a:t>=</a:t>
            </a:r>
            <a:r>
              <a:rPr lang="en-US" b="1" dirty="0">
                <a:sym typeface="Symbol"/>
              </a:rPr>
              <a:t>  </a:t>
            </a:r>
            <a:r>
              <a:rPr lang="en-US" b="1" i="1" dirty="0">
                <a:sym typeface="Symbol"/>
              </a:rPr>
              <a:t>O</a:t>
            </a:r>
            <a:r>
              <a:rPr lang="en-US" b="1" dirty="0">
                <a:sym typeface="Symbol"/>
              </a:rPr>
              <a:t>((</a:t>
            </a:r>
            <a:r>
              <a:rPr lang="en-US" b="1" dirty="0"/>
              <a:t>T</a:t>
            </a:r>
            <a:r>
              <a:rPr lang="en-US" b="1" baseline="-25000" dirty="0"/>
              <a:t>1</a:t>
            </a:r>
            <a:r>
              <a:rPr lang="en-US" b="1" dirty="0"/>
              <a:t> / P) + T</a:t>
            </a:r>
            <a:r>
              <a:rPr lang="en-US" b="1" baseline="-25000" dirty="0">
                <a:sym typeface="Symbol"/>
              </a:rPr>
              <a:t> </a:t>
            </a:r>
            <a:r>
              <a:rPr lang="en-US" sz="2800" b="1" baseline="-25000" dirty="0">
                <a:sym typeface="Symbol"/>
              </a:rPr>
              <a:t></a:t>
            </a:r>
            <a:r>
              <a:rPr lang="en-US" b="1" dirty="0" smtClean="0"/>
              <a:t>)</a:t>
            </a:r>
            <a:endParaRPr lang="en-US" dirty="0"/>
          </a:p>
          <a:p>
            <a:pPr lvl="1"/>
            <a:r>
              <a:rPr lang="en-US" dirty="0" smtClean="0"/>
              <a:t>First term dominates for small </a:t>
            </a:r>
            <a:r>
              <a:rPr lang="en-US" b="1" dirty="0" smtClean="0"/>
              <a:t>P</a:t>
            </a:r>
            <a:r>
              <a:rPr lang="en-US" dirty="0" smtClean="0"/>
              <a:t>, second for large </a:t>
            </a:r>
            <a:r>
              <a:rPr lang="en-US" b="1" dirty="0" smtClean="0"/>
              <a:t>P</a:t>
            </a:r>
          </a:p>
          <a:p>
            <a:pPr lvl="1"/>
            <a:endParaRPr lang="en-US" sz="1000" dirty="0"/>
          </a:p>
          <a:p>
            <a:r>
              <a:rPr lang="en-US" dirty="0" smtClean="0"/>
              <a:t>The </a:t>
            </a:r>
            <a:r>
              <a:rPr lang="en-US" dirty="0" err="1" smtClean="0"/>
              <a:t>ForkJoin</a:t>
            </a:r>
            <a:r>
              <a:rPr lang="en-US" dirty="0" smtClean="0"/>
              <a:t> Framework gives an </a:t>
            </a:r>
            <a:r>
              <a:rPr lang="en-US" i="1" dirty="0" smtClean="0"/>
              <a:t>expected-time guarantee</a:t>
            </a:r>
            <a:r>
              <a:rPr lang="en-US" dirty="0" smtClean="0"/>
              <a:t> of asymptotically </a:t>
            </a:r>
            <a:r>
              <a:rPr lang="en-US" dirty="0"/>
              <a:t>optimal! </a:t>
            </a:r>
            <a:endParaRPr lang="en-US" dirty="0" smtClean="0"/>
          </a:p>
          <a:p>
            <a:pPr lvl="1"/>
            <a:r>
              <a:rPr lang="en-US" dirty="0" smtClean="0"/>
              <a:t>Expected time because it flips coins when </a:t>
            </a:r>
            <a:r>
              <a:rPr lang="en-US" i="1" dirty="0" smtClean="0"/>
              <a:t>scheduling</a:t>
            </a:r>
            <a:endParaRPr lang="en-US" dirty="0" smtClean="0"/>
          </a:p>
          <a:p>
            <a:pPr lvl="1"/>
            <a:r>
              <a:rPr lang="en-US" dirty="0" smtClean="0"/>
              <a:t>How? For an advanced course (few need to know)</a:t>
            </a:r>
          </a:p>
          <a:p>
            <a:pPr lvl="1"/>
            <a:r>
              <a:rPr lang="en-US" dirty="0" smtClean="0"/>
              <a:t>Guarantee requires a few assumptions about your code…</a:t>
            </a:r>
          </a:p>
          <a:p>
            <a:pPr marL="0" indent="0">
              <a:buNone/>
            </a:pPr>
            <a:endParaRPr lang="en-US" dirty="0"/>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24</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945967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An algorithm is said to be asymptotically optimal if, for large inputs,  it performs at worst a constant factor (independent of the input size) worse than the best possible algorithm.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that means (mostly good news)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fork-join framework guarantee </a:t>
            </a:r>
          </a:p>
          <a:p>
            <a:pPr algn="ctr">
              <a:buNone/>
            </a:pPr>
            <a:r>
              <a:rPr lang="en-US" dirty="0" smtClean="0"/>
              <a:t>TP </a:t>
            </a:r>
            <a:r>
              <a:rPr lang="en-US" dirty="0" err="1" smtClean="0"/>
              <a:t></a:t>
            </a:r>
            <a:r>
              <a:rPr lang="en-US" dirty="0" smtClean="0"/>
              <a:t> (T1 / P) + O(T </a:t>
            </a:r>
            <a:r>
              <a:rPr lang="en-US" dirty="0" err="1" smtClean="0"/>
              <a:t></a:t>
            </a:r>
            <a:r>
              <a:rPr lang="en-US" dirty="0" smtClean="0"/>
              <a:t>) </a:t>
            </a:r>
          </a:p>
          <a:p>
            <a:r>
              <a:rPr lang="en-US" dirty="0" smtClean="0"/>
              <a:t>No implementation of your algorithm can beat O(T </a:t>
            </a:r>
            <a:r>
              <a:rPr lang="en-US" dirty="0" err="1" smtClean="0"/>
              <a:t></a:t>
            </a:r>
            <a:r>
              <a:rPr lang="en-US" dirty="0" smtClean="0"/>
              <a:t>) by more  than a constant factor </a:t>
            </a:r>
          </a:p>
          <a:p>
            <a:r>
              <a:rPr lang="en-US" dirty="0" smtClean="0"/>
              <a:t>No implementation of your algorithm on P processors can beat (T1 / P) (ignoring memory-hierarchy issues) </a:t>
            </a:r>
            <a:endParaRPr lang="en-US" dirty="0" smtClean="0"/>
          </a:p>
          <a:p>
            <a:r>
              <a:rPr lang="en-US" dirty="0" smtClean="0"/>
              <a:t>So </a:t>
            </a:r>
            <a:r>
              <a:rPr lang="en-US" dirty="0" smtClean="0"/>
              <a:t>the framework on average gets within a constant factor of  the best you can do, assuming the user (you) did his/her job </a:t>
            </a:r>
          </a:p>
          <a:p>
            <a:pPr>
              <a:buNone/>
            </a:pPr>
            <a:r>
              <a:rPr lang="en-US" dirty="0" smtClean="0"/>
              <a:t>So: You can focus on your algorithm, data structures, and cut-offs rather than number of processors and scheduling </a:t>
            </a:r>
          </a:p>
          <a:p>
            <a:r>
              <a:rPr lang="en-US" dirty="0" smtClean="0"/>
              <a:t>Analyze running time given T1, T </a:t>
            </a:r>
            <a:r>
              <a:rPr lang="en-US" dirty="0" err="1" smtClean="0"/>
              <a:t></a:t>
            </a:r>
            <a:r>
              <a:rPr lang="en-US" dirty="0" smtClean="0"/>
              <a:t>, and P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 of responsibility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Our job as </a:t>
            </a:r>
            <a:r>
              <a:rPr lang="en-US" dirty="0" err="1" smtClean="0"/>
              <a:t>ForkJoin</a:t>
            </a:r>
            <a:r>
              <a:rPr lang="en-US" dirty="0" smtClean="0"/>
              <a:t> Framework users:</a:t>
            </a:r>
          </a:p>
          <a:p>
            <a:pPr lvl="1"/>
            <a:r>
              <a:rPr lang="en-US" dirty="0" smtClean="0"/>
              <a:t>Pick a good algorithm</a:t>
            </a:r>
          </a:p>
          <a:p>
            <a:pPr lvl="1"/>
            <a:r>
              <a:rPr lang="en-US" dirty="0" smtClean="0"/>
              <a:t>Write a program.  When run, it creates a DAG of things to do</a:t>
            </a:r>
          </a:p>
          <a:p>
            <a:pPr lvl="1"/>
            <a:r>
              <a:rPr lang="en-US" i="1" dirty="0" smtClean="0"/>
              <a:t>Make all the nodes a small-</a:t>
            </a:r>
            <a:r>
              <a:rPr lang="en-US" i="1" dirty="0" err="1" smtClean="0"/>
              <a:t>ish</a:t>
            </a:r>
            <a:r>
              <a:rPr lang="en-US" i="1" dirty="0" smtClean="0"/>
              <a:t> and approximately equal amount of work</a:t>
            </a:r>
          </a:p>
          <a:p>
            <a:pPr lvl="1"/>
            <a:endParaRPr lang="en-US" dirty="0" smtClean="0"/>
          </a:p>
          <a:p>
            <a:r>
              <a:rPr lang="en-US" dirty="0" smtClean="0"/>
              <a:t>The framework-writer’s job (won’t study how this is done):</a:t>
            </a:r>
          </a:p>
          <a:p>
            <a:pPr lvl="1"/>
            <a:r>
              <a:rPr lang="en-US" dirty="0" smtClean="0"/>
              <a:t>Assign work to available processors to avoid </a:t>
            </a:r>
            <a:r>
              <a:rPr lang="en-US" dirty="0" smtClean="0">
                <a:solidFill>
                  <a:schemeClr val="accent2"/>
                </a:solidFill>
              </a:rPr>
              <a:t>idling</a:t>
            </a:r>
          </a:p>
          <a:p>
            <a:pPr lvl="1"/>
            <a:r>
              <a:rPr lang="en-US" dirty="0" smtClean="0"/>
              <a:t>Keep constant factors low</a:t>
            </a:r>
          </a:p>
          <a:p>
            <a:pPr lvl="1"/>
            <a:r>
              <a:rPr lang="en-US" dirty="0" smtClean="0"/>
              <a:t>Give the </a:t>
            </a:r>
            <a:r>
              <a:rPr lang="en-US" dirty="0" smtClean="0">
                <a:solidFill>
                  <a:schemeClr val="accent2"/>
                </a:solidFill>
              </a:rPr>
              <a:t>expected-time optimal guarantee</a:t>
            </a:r>
            <a:r>
              <a:rPr lang="en-US" dirty="0" smtClean="0"/>
              <a:t> assuming framework-user did his/her job</a:t>
            </a:r>
          </a:p>
          <a:p>
            <a:pPr lvl="1" algn="ctr">
              <a:buNone/>
            </a:pPr>
            <a:r>
              <a:rPr lang="en-US" b="1" dirty="0" smtClean="0"/>
              <a:t>T</a:t>
            </a:r>
            <a:r>
              <a:rPr lang="en-US" b="1" baseline="-25000" dirty="0" smtClean="0"/>
              <a:t>P  </a:t>
            </a:r>
            <a:r>
              <a:rPr lang="en-US" sz="2800" b="1" dirty="0">
                <a:sym typeface="Symbol"/>
              </a:rPr>
              <a:t>=</a:t>
            </a:r>
            <a:r>
              <a:rPr lang="en-US" b="1" dirty="0" smtClean="0">
                <a:sym typeface="Symbol"/>
              </a:rPr>
              <a:t>  </a:t>
            </a:r>
            <a:r>
              <a:rPr lang="en-US" b="1" i="1" dirty="0" smtClean="0">
                <a:sym typeface="Symbol"/>
              </a:rPr>
              <a:t>O</a:t>
            </a:r>
            <a:r>
              <a:rPr lang="en-US" b="1" dirty="0" smtClean="0">
                <a:sym typeface="Symbol"/>
              </a:rPr>
              <a:t>((</a:t>
            </a:r>
            <a:r>
              <a:rPr lang="en-US" b="1" dirty="0" smtClean="0"/>
              <a:t>T</a:t>
            </a:r>
            <a:r>
              <a:rPr lang="en-US" b="1" baseline="-25000" dirty="0" smtClean="0"/>
              <a:t>1</a:t>
            </a:r>
            <a:r>
              <a:rPr lang="en-US" b="1" dirty="0" smtClean="0"/>
              <a:t> / P) + T</a:t>
            </a:r>
            <a:r>
              <a:rPr lang="en-US" b="1" baseline="-25000" dirty="0" smtClean="0">
                <a:sym typeface="Symbol"/>
              </a:rPr>
              <a:t> </a:t>
            </a:r>
            <a:r>
              <a:rPr lang="en-US" sz="2800" b="1" baseline="-25000" dirty="0" smtClean="0">
                <a:sym typeface="Symbol"/>
              </a:rPr>
              <a:t></a:t>
            </a:r>
            <a:r>
              <a:rPr lang="en-US" b="1" dirty="0" smtClean="0"/>
              <a:t>)</a:t>
            </a:r>
            <a:endParaRPr lang="en-US" dirty="0"/>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27</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tint val="75000"/>
                  </a:schemeClr>
                </a:solidFill>
              </a:rPr>
              <a:t>slide </a:t>
            </a: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85000" lnSpcReduction="20000"/>
          </a:bodyPr>
          <a:lstStyle/>
          <a:p>
            <a:pPr lvl="1" algn="ctr">
              <a:buNone/>
            </a:pPr>
            <a:r>
              <a:rPr lang="en-US" b="1" dirty="0"/>
              <a:t>T</a:t>
            </a:r>
            <a:r>
              <a:rPr lang="en-US" b="1" baseline="-25000" dirty="0"/>
              <a:t>P  </a:t>
            </a:r>
            <a:r>
              <a:rPr lang="en-US" sz="2800" b="1" dirty="0">
                <a:sym typeface="Symbol"/>
              </a:rPr>
              <a:t>=</a:t>
            </a:r>
            <a:r>
              <a:rPr lang="en-US" b="1" dirty="0">
                <a:sym typeface="Symbol"/>
              </a:rPr>
              <a:t>  </a:t>
            </a:r>
            <a:r>
              <a:rPr lang="en-US" b="1" i="1" dirty="0">
                <a:sym typeface="Symbol"/>
              </a:rPr>
              <a:t>O</a:t>
            </a:r>
            <a:r>
              <a:rPr lang="en-US" b="1" dirty="0">
                <a:sym typeface="Symbol"/>
              </a:rPr>
              <a:t>((</a:t>
            </a:r>
            <a:r>
              <a:rPr lang="en-US" b="1" dirty="0"/>
              <a:t>T</a:t>
            </a:r>
            <a:r>
              <a:rPr lang="en-US" b="1" baseline="-25000" dirty="0"/>
              <a:t>1</a:t>
            </a:r>
            <a:r>
              <a:rPr lang="en-US" b="1" dirty="0"/>
              <a:t> / P) + T</a:t>
            </a:r>
            <a:r>
              <a:rPr lang="en-US" b="1" baseline="-25000" dirty="0">
                <a:sym typeface="Symbol"/>
              </a:rPr>
              <a:t> </a:t>
            </a:r>
            <a:r>
              <a:rPr lang="en-US" sz="2800" b="1" baseline="-25000" dirty="0">
                <a:sym typeface="Symbol"/>
              </a:rPr>
              <a:t></a:t>
            </a:r>
            <a:r>
              <a:rPr lang="en-US" b="1" dirty="0"/>
              <a:t>)</a:t>
            </a:r>
            <a:endParaRPr lang="en-US" dirty="0"/>
          </a:p>
          <a:p>
            <a:endParaRPr lang="en-US" sz="1000" dirty="0" smtClean="0"/>
          </a:p>
          <a:p>
            <a:r>
              <a:rPr lang="en-US" dirty="0" smtClean="0"/>
              <a:t>In the algorithms seen so far (e.g., sum an array):</a:t>
            </a:r>
          </a:p>
          <a:p>
            <a:pPr lvl="1"/>
            <a:r>
              <a:rPr lang="en-US" dirty="0" smtClean="0"/>
              <a:t> </a:t>
            </a:r>
            <a:r>
              <a:rPr lang="en-US" b="1" dirty="0" smtClean="0"/>
              <a:t>T</a:t>
            </a:r>
            <a:r>
              <a:rPr lang="en-US" b="1" baseline="-25000" dirty="0" smtClean="0"/>
              <a:t>1 </a:t>
            </a:r>
            <a:r>
              <a:rPr lang="en-US" dirty="0" smtClean="0"/>
              <a:t>= </a:t>
            </a:r>
            <a:r>
              <a:rPr lang="en-US" i="1" dirty="0" smtClean="0"/>
              <a:t>O</a:t>
            </a:r>
            <a:r>
              <a:rPr lang="en-US" dirty="0" smtClean="0"/>
              <a:t>(</a:t>
            </a:r>
            <a:r>
              <a:rPr lang="en-US" i="1" dirty="0" smtClean="0"/>
              <a:t>n</a:t>
            </a:r>
            <a:r>
              <a:rPr lang="en-US" dirty="0" smtClean="0"/>
              <a:t>)</a:t>
            </a:r>
          </a:p>
          <a:p>
            <a:pPr lvl="1"/>
            <a:r>
              <a:rPr lang="en-US" dirty="0" smtClean="0"/>
              <a:t> </a:t>
            </a:r>
            <a:r>
              <a:rPr lang="en-US" b="1" dirty="0" smtClean="0"/>
              <a:t>T</a:t>
            </a:r>
            <a:r>
              <a:rPr lang="en-US" b="1" baseline="-25000" dirty="0" smtClean="0">
                <a:sym typeface="Symbol"/>
              </a:rPr>
              <a:t> </a:t>
            </a:r>
            <a:r>
              <a:rPr lang="en-US" sz="2800" b="1" baseline="-25000" dirty="0" smtClean="0">
                <a:sym typeface="Symbol"/>
              </a:rPr>
              <a:t></a:t>
            </a:r>
            <a:r>
              <a:rPr lang="en-US" dirty="0" smtClean="0"/>
              <a:t>= </a:t>
            </a:r>
            <a:r>
              <a:rPr lang="en-US" i="1" dirty="0" smtClean="0"/>
              <a:t>O</a:t>
            </a:r>
            <a:r>
              <a:rPr lang="en-US" dirty="0" smtClean="0"/>
              <a:t>(</a:t>
            </a:r>
            <a:r>
              <a:rPr lang="en-US" b="1" dirty="0" smtClean="0">
                <a:latin typeface="Courier New" pitchFamily="49" charset="0"/>
                <a:cs typeface="Courier New" pitchFamily="49" charset="0"/>
              </a:rPr>
              <a:t>log</a:t>
            </a:r>
            <a:r>
              <a:rPr lang="en-US" dirty="0" smtClean="0"/>
              <a:t> </a:t>
            </a:r>
            <a:r>
              <a:rPr lang="en-US" i="1" dirty="0" smtClean="0"/>
              <a:t>n</a:t>
            </a:r>
            <a:r>
              <a:rPr lang="en-US" dirty="0" smtClean="0"/>
              <a:t>)</a:t>
            </a:r>
          </a:p>
          <a:p>
            <a:pPr lvl="1"/>
            <a:r>
              <a:rPr lang="en-US" dirty="0" smtClean="0"/>
              <a:t>So expect (ignoring overheads): </a:t>
            </a:r>
            <a:r>
              <a:rPr lang="en-US" b="1" dirty="0" smtClean="0"/>
              <a:t>T</a:t>
            </a:r>
            <a:r>
              <a:rPr lang="en-US" b="1" baseline="-25000" dirty="0" smtClean="0"/>
              <a:t>P  </a:t>
            </a:r>
            <a:r>
              <a:rPr lang="en-US" sz="2800" b="1" dirty="0" smtClean="0">
                <a:sym typeface="Symbol"/>
              </a:rPr>
              <a:t>=</a:t>
            </a:r>
            <a:r>
              <a:rPr lang="en-US" b="1" dirty="0" smtClean="0">
                <a:sym typeface="Symbol"/>
              </a:rPr>
              <a:t>  </a:t>
            </a:r>
            <a:r>
              <a:rPr lang="en-US" b="1" i="1" dirty="0" smtClean="0"/>
              <a:t>O</a:t>
            </a:r>
            <a:r>
              <a:rPr lang="en-US" b="1" dirty="0" smtClean="0"/>
              <a:t>(</a:t>
            </a:r>
            <a:r>
              <a:rPr lang="en-US" i="1" dirty="0" smtClean="0"/>
              <a:t>n</a:t>
            </a:r>
            <a:r>
              <a:rPr lang="en-US" b="1" dirty="0" smtClean="0"/>
              <a:t>/P + </a:t>
            </a:r>
            <a:r>
              <a:rPr lang="en-US" b="1" dirty="0" smtClean="0">
                <a:latin typeface="Courier New" pitchFamily="49" charset="0"/>
                <a:cs typeface="Courier New" pitchFamily="49" charset="0"/>
              </a:rPr>
              <a:t>log</a:t>
            </a:r>
            <a:r>
              <a:rPr lang="en-US" dirty="0" smtClean="0"/>
              <a:t> </a:t>
            </a:r>
            <a:r>
              <a:rPr lang="en-US" i="1" dirty="0" smtClean="0"/>
              <a:t>n</a:t>
            </a:r>
            <a:r>
              <a:rPr lang="en-US" b="1" dirty="0" smtClean="0"/>
              <a:t>)</a:t>
            </a:r>
          </a:p>
          <a:p>
            <a:pPr lvl="1">
              <a:buNone/>
            </a:pPr>
            <a:endParaRPr lang="en-US" dirty="0" smtClean="0"/>
          </a:p>
          <a:p>
            <a:r>
              <a:rPr lang="en-US" dirty="0" smtClean="0"/>
              <a:t>Suppose instead:</a:t>
            </a:r>
          </a:p>
          <a:p>
            <a:pPr lvl="1"/>
            <a:r>
              <a:rPr lang="en-US" dirty="0" smtClean="0"/>
              <a:t> </a:t>
            </a:r>
            <a:r>
              <a:rPr lang="en-US" b="1" dirty="0" smtClean="0"/>
              <a:t>T</a:t>
            </a:r>
            <a:r>
              <a:rPr lang="en-US" b="1" baseline="-25000" dirty="0" smtClean="0"/>
              <a:t>1 </a:t>
            </a:r>
            <a:r>
              <a:rPr lang="en-US" dirty="0" smtClean="0"/>
              <a:t>= </a:t>
            </a:r>
            <a:r>
              <a:rPr lang="en-US" i="1" dirty="0" smtClean="0"/>
              <a:t>O</a:t>
            </a:r>
            <a:r>
              <a:rPr lang="en-US" dirty="0" smtClean="0"/>
              <a:t>(</a:t>
            </a:r>
            <a:r>
              <a:rPr lang="en-US" i="1" dirty="0" smtClean="0"/>
              <a:t>n</a:t>
            </a:r>
            <a:r>
              <a:rPr lang="en-US" i="1" baseline="30000" dirty="0" smtClean="0"/>
              <a:t>2</a:t>
            </a:r>
            <a:r>
              <a:rPr lang="en-US" dirty="0" smtClean="0"/>
              <a:t>)</a:t>
            </a:r>
          </a:p>
          <a:p>
            <a:pPr lvl="1"/>
            <a:r>
              <a:rPr lang="en-US" dirty="0" smtClean="0"/>
              <a:t> </a:t>
            </a:r>
            <a:r>
              <a:rPr lang="en-US" b="1" dirty="0" smtClean="0"/>
              <a:t>T</a:t>
            </a:r>
            <a:r>
              <a:rPr lang="en-US" b="1" baseline="-25000" dirty="0" smtClean="0">
                <a:sym typeface="Symbol"/>
              </a:rPr>
              <a:t> </a:t>
            </a:r>
            <a:r>
              <a:rPr lang="en-US" sz="2800" b="1" baseline="-25000" dirty="0" smtClean="0">
                <a:sym typeface="Symbol"/>
              </a:rPr>
              <a:t></a:t>
            </a:r>
            <a:r>
              <a:rPr lang="en-US" dirty="0" smtClean="0"/>
              <a:t>= </a:t>
            </a:r>
            <a:r>
              <a:rPr lang="en-US" i="1" dirty="0" smtClean="0"/>
              <a:t>O</a:t>
            </a:r>
            <a:r>
              <a:rPr lang="en-US" dirty="0" smtClean="0"/>
              <a:t>(</a:t>
            </a:r>
            <a:r>
              <a:rPr lang="en-US" i="1" dirty="0" smtClean="0"/>
              <a:t>n</a:t>
            </a:r>
            <a:r>
              <a:rPr lang="en-US" dirty="0" smtClean="0"/>
              <a:t>)</a:t>
            </a:r>
          </a:p>
          <a:p>
            <a:pPr lvl="1"/>
            <a:r>
              <a:rPr lang="en-US" dirty="0" smtClean="0"/>
              <a:t>So expect (ignoring overheads): </a:t>
            </a:r>
            <a:r>
              <a:rPr lang="en-US" b="1" dirty="0" smtClean="0"/>
              <a:t>T</a:t>
            </a:r>
            <a:r>
              <a:rPr lang="en-US" b="1" baseline="-25000" dirty="0" smtClean="0"/>
              <a:t>P  </a:t>
            </a:r>
            <a:r>
              <a:rPr lang="en-US" sz="2800" b="1" dirty="0" smtClean="0">
                <a:sym typeface="Symbol"/>
              </a:rPr>
              <a:t>=</a:t>
            </a:r>
            <a:r>
              <a:rPr lang="en-US" b="1" dirty="0" smtClean="0">
                <a:sym typeface="Symbol"/>
              </a:rPr>
              <a:t>  </a:t>
            </a:r>
            <a:r>
              <a:rPr lang="en-US" b="1" i="1" dirty="0" smtClean="0"/>
              <a:t>O</a:t>
            </a:r>
            <a:r>
              <a:rPr lang="en-US" b="1" dirty="0" smtClean="0"/>
              <a:t>(</a:t>
            </a:r>
            <a:r>
              <a:rPr lang="en-US" i="1" dirty="0" smtClean="0"/>
              <a:t>n</a:t>
            </a:r>
            <a:r>
              <a:rPr lang="en-US" i="1" baseline="30000" dirty="0" smtClean="0"/>
              <a:t>2</a:t>
            </a:r>
            <a:r>
              <a:rPr lang="en-US" b="1" dirty="0" smtClean="0"/>
              <a:t>/P + </a:t>
            </a:r>
            <a:r>
              <a:rPr lang="en-US" i="1" dirty="0" smtClean="0"/>
              <a:t>n</a:t>
            </a:r>
            <a:r>
              <a:rPr lang="en-US" b="1" dirty="0" smtClean="0"/>
              <a:t>)</a:t>
            </a:r>
          </a:p>
          <a:p>
            <a:pPr lvl="1">
              <a:buNone/>
            </a:pPr>
            <a:r>
              <a:rPr lang="en-US" dirty="0" smtClean="0"/>
              <a:t> </a:t>
            </a:r>
          </a:p>
          <a:p>
            <a:endParaRPr lang="en-US" dirty="0"/>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28</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algorithms: Reductions</a:t>
            </a:r>
            <a:endParaRPr lang="en-US" dirty="0"/>
          </a:p>
        </p:txBody>
      </p:sp>
      <p:sp>
        <p:nvSpPr>
          <p:cNvPr id="3" name="Content Placeholder 2"/>
          <p:cNvSpPr>
            <a:spLocks noGrp="1"/>
          </p:cNvSpPr>
          <p:nvPr>
            <p:ph idx="1"/>
          </p:nvPr>
        </p:nvSpPr>
        <p:spPr>
          <a:xfrm>
            <a:off x="685800" y="1600200"/>
            <a:ext cx="7924800" cy="4495800"/>
          </a:xfrm>
        </p:spPr>
        <p:txBody>
          <a:bodyPr>
            <a:normAutofit fontScale="85000" lnSpcReduction="20000"/>
          </a:bodyPr>
          <a:lstStyle/>
          <a:p>
            <a:r>
              <a:rPr lang="en-US" dirty="0" smtClean="0">
                <a:solidFill>
                  <a:schemeClr val="accent2"/>
                </a:solidFill>
              </a:rPr>
              <a:t>Reduction </a:t>
            </a:r>
            <a:r>
              <a:rPr lang="en-US" dirty="0" smtClean="0"/>
              <a:t>operations produce a single answer from collection via an </a:t>
            </a:r>
            <a:r>
              <a:rPr lang="en-US" dirty="0" smtClean="0">
                <a:solidFill>
                  <a:schemeClr val="accent2"/>
                </a:solidFill>
              </a:rPr>
              <a:t>associative operator</a:t>
            </a:r>
          </a:p>
          <a:p>
            <a:pPr lvl="1"/>
            <a:r>
              <a:rPr lang="en-US" dirty="0" smtClean="0"/>
              <a:t>Examples: max, count, leftmost, rightmost, sum, …</a:t>
            </a:r>
          </a:p>
          <a:p>
            <a:pPr lvl="1"/>
            <a:r>
              <a:rPr lang="en-US" dirty="0" smtClean="0"/>
              <a:t>Non-example: median</a:t>
            </a:r>
          </a:p>
          <a:p>
            <a:endParaRPr lang="en-US" sz="1000" dirty="0" smtClean="0"/>
          </a:p>
          <a:p>
            <a:r>
              <a:rPr lang="en-US" dirty="0" smtClean="0"/>
              <a:t>Note: (Recursive) results don’t have to be single numbers or strings.  They can be arrays or objects with multiple fields.</a:t>
            </a:r>
          </a:p>
          <a:p>
            <a:pPr lvl="1"/>
            <a:r>
              <a:rPr lang="en-US" dirty="0" smtClean="0"/>
              <a:t>Example: </a:t>
            </a:r>
            <a:r>
              <a:rPr lang="en-US" b="1" dirty="0" smtClean="0"/>
              <a:t>Histogram</a:t>
            </a:r>
            <a:r>
              <a:rPr lang="en-US" dirty="0" smtClean="0"/>
              <a:t> of test results is a variant of sum</a:t>
            </a:r>
          </a:p>
          <a:p>
            <a:pPr>
              <a:buNone/>
            </a:pPr>
            <a:endParaRPr lang="en-US" sz="1000" dirty="0" smtClean="0"/>
          </a:p>
          <a:p>
            <a:r>
              <a:rPr lang="en-US" dirty="0" smtClean="0"/>
              <a:t>But some things are inherently sequential</a:t>
            </a:r>
          </a:p>
          <a:p>
            <a:pPr lvl="1"/>
            <a:r>
              <a:rPr lang="en-US" dirty="0" smtClean="0"/>
              <a:t>How we process </a:t>
            </a:r>
            <a:r>
              <a:rPr lang="en-US" b="1" dirty="0" err="1" smtClean="0">
                <a:latin typeface="Courier New" pitchFamily="49" charset="0"/>
                <a:cs typeface="Courier New" pitchFamily="49" charset="0"/>
              </a:rPr>
              <a:t>arr</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i</a:t>
            </a:r>
            <a:r>
              <a:rPr lang="en-US" b="1" dirty="0" smtClean="0">
                <a:latin typeface="Courier New" pitchFamily="49" charset="0"/>
                <a:cs typeface="Courier New" pitchFamily="49" charset="0"/>
              </a:rPr>
              <a:t>]</a:t>
            </a:r>
            <a:r>
              <a:rPr lang="en-US" dirty="0" smtClean="0"/>
              <a:t> may depend entirely on the result of processing </a:t>
            </a:r>
            <a:r>
              <a:rPr lang="en-US" b="1" dirty="0" err="1" smtClean="0">
                <a:latin typeface="Courier New" pitchFamily="49" charset="0"/>
                <a:cs typeface="Courier New" pitchFamily="49" charset="0"/>
              </a:rPr>
              <a:t>arr</a:t>
            </a:r>
            <a:r>
              <a:rPr lang="en-US" b="1" dirty="0" smtClean="0">
                <a:latin typeface="Courier New" pitchFamily="49" charset="0"/>
                <a:cs typeface="Courier New" pitchFamily="49" charset="0"/>
              </a:rPr>
              <a:t>[i-1]</a:t>
            </a:r>
            <a:endParaRPr lang="en-US" b="1" dirty="0">
              <a:latin typeface="Courier New" pitchFamily="49" charset="0"/>
              <a:cs typeface="Courier New" pitchFamily="49" charset="0"/>
            </a:endParaRPr>
          </a:p>
        </p:txBody>
      </p:sp>
      <p:sp>
        <p:nvSpPr>
          <p:cNvPr id="5"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29</a:t>
            </a:fld>
            <a:endParaRPr lang="en-US" dirty="0"/>
          </a:p>
        </p:txBody>
      </p:sp>
      <p:sp>
        <p:nvSpPr>
          <p:cNvPr id="7"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DAG, or “cost graph”</a:t>
            </a:r>
            <a:endParaRPr lang="en-US" dirty="0"/>
          </a:p>
        </p:txBody>
      </p:sp>
      <p:sp>
        <p:nvSpPr>
          <p:cNvPr id="3" name="Content Placeholder 2"/>
          <p:cNvSpPr>
            <a:spLocks noGrp="1"/>
          </p:cNvSpPr>
          <p:nvPr>
            <p:ph idx="1"/>
          </p:nvPr>
        </p:nvSpPr>
        <p:spPr>
          <a:xfrm>
            <a:off x="533400" y="1447800"/>
            <a:ext cx="8153400" cy="1752600"/>
          </a:xfrm>
        </p:spPr>
        <p:txBody>
          <a:bodyPr>
            <a:normAutofit/>
          </a:bodyPr>
          <a:lstStyle/>
          <a:p>
            <a:r>
              <a:rPr lang="en-US" dirty="0" smtClean="0"/>
              <a:t>work – number of n</a:t>
            </a:r>
            <a:r>
              <a:rPr lang="en-US" dirty="0" smtClean="0">
                <a:sym typeface="Wingdings" pitchFamily="2" charset="2"/>
              </a:rPr>
              <a:t>odes</a:t>
            </a:r>
          </a:p>
          <a:p>
            <a:r>
              <a:rPr lang="en-US" dirty="0" smtClean="0">
                <a:sym typeface="Wingdings" pitchFamily="2" charset="2"/>
              </a:rPr>
              <a:t>span – length of the longest path</a:t>
            </a:r>
          </a:p>
          <a:p>
            <a:pPr lvl="1"/>
            <a:r>
              <a:rPr lang="en-US" dirty="0" smtClean="0">
                <a:sym typeface="Wingdings" pitchFamily="2" charset="2"/>
              </a:rPr>
              <a:t>critical path</a:t>
            </a:r>
          </a:p>
        </p:txBody>
      </p:sp>
      <p:grpSp>
        <p:nvGrpSpPr>
          <p:cNvPr id="4" name="Group 23"/>
          <p:cNvGrpSpPr/>
          <p:nvPr/>
        </p:nvGrpSpPr>
        <p:grpSpPr>
          <a:xfrm rot="5400000">
            <a:off x="659607" y="3831897"/>
            <a:ext cx="2566986" cy="1600200"/>
            <a:chOff x="2995614" y="2590801"/>
            <a:chExt cx="2566986" cy="1600200"/>
          </a:xfrm>
        </p:grpSpPr>
        <p:sp>
          <p:nvSpPr>
            <p:cNvPr id="7" name="Oval 5"/>
            <p:cNvSpPr>
              <a:spLocks noChangeAspect="1" noChangeArrowheads="1"/>
            </p:cNvSpPr>
            <p:nvPr>
              <p:custDataLst>
                <p:tags r:id="rId1"/>
              </p:custDataLst>
            </p:nvPr>
          </p:nvSpPr>
          <p:spPr bwMode="auto">
            <a:xfrm rot="16200000">
              <a:off x="3031673" y="3154817"/>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8" name="Oval 6"/>
            <p:cNvSpPr>
              <a:spLocks noChangeAspect="1" noChangeArrowheads="1"/>
            </p:cNvSpPr>
            <p:nvPr>
              <p:custDataLst>
                <p:tags r:id="rId2"/>
              </p:custDataLst>
            </p:nvPr>
          </p:nvSpPr>
          <p:spPr bwMode="auto">
            <a:xfrm rot="16200000">
              <a:off x="4303259" y="311195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9" name="Oval 7"/>
            <p:cNvSpPr>
              <a:spLocks noChangeAspect="1" noChangeArrowheads="1"/>
            </p:cNvSpPr>
            <p:nvPr>
              <p:custDataLst>
                <p:tags r:id="rId3"/>
              </p:custDataLst>
            </p:nvPr>
          </p:nvSpPr>
          <p:spPr bwMode="auto">
            <a:xfrm rot="16200000">
              <a:off x="3621883" y="255474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0" name="Oval 8"/>
            <p:cNvSpPr>
              <a:spLocks noChangeAspect="1" noChangeArrowheads="1"/>
            </p:cNvSpPr>
            <p:nvPr>
              <p:custDataLst>
                <p:tags r:id="rId4"/>
              </p:custDataLst>
            </p:nvPr>
          </p:nvSpPr>
          <p:spPr bwMode="auto">
            <a:xfrm rot="16200000">
              <a:off x="3621883" y="375489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11" name="AutoShape 9"/>
            <p:cNvCxnSpPr>
              <a:cxnSpLocks noChangeShapeType="1"/>
            </p:cNvCxnSpPr>
            <p:nvPr>
              <p:custDataLst>
                <p:tags r:id="rId5"/>
              </p:custDataLst>
            </p:nvPr>
          </p:nvCxnSpPr>
          <p:spPr bwMode="auto">
            <a:xfrm>
              <a:off x="3398635" y="3532340"/>
              <a:ext cx="256336" cy="317197"/>
            </a:xfrm>
            <a:prstGeom prst="straightConnector1">
              <a:avLst/>
            </a:prstGeom>
            <a:noFill/>
            <a:ln w="9525">
              <a:solidFill>
                <a:schemeClr val="tx1"/>
              </a:solidFill>
              <a:round/>
              <a:headEnd/>
              <a:tailEnd type="triangle" w="med" len="med"/>
            </a:ln>
            <a:effectLst/>
          </p:spPr>
        </p:cxnSp>
        <p:cxnSp>
          <p:nvCxnSpPr>
            <p:cNvPr id="12" name="AutoShape 10"/>
            <p:cNvCxnSpPr>
              <a:cxnSpLocks noChangeShapeType="1"/>
            </p:cNvCxnSpPr>
            <p:nvPr>
              <p:custDataLst>
                <p:tags r:id="rId6"/>
              </p:custDataLst>
            </p:nvPr>
          </p:nvCxnSpPr>
          <p:spPr bwMode="auto">
            <a:xfrm flipV="1">
              <a:off x="3398635" y="2932265"/>
              <a:ext cx="256336" cy="317197"/>
            </a:xfrm>
            <a:prstGeom prst="straightConnector1">
              <a:avLst/>
            </a:prstGeom>
            <a:noFill/>
            <a:ln w="9525">
              <a:solidFill>
                <a:schemeClr val="tx1"/>
              </a:solidFill>
              <a:round/>
              <a:headEnd/>
              <a:tailEnd type="triangle" w="med" len="med"/>
            </a:ln>
            <a:effectLst/>
          </p:spPr>
        </p:cxnSp>
        <p:cxnSp>
          <p:nvCxnSpPr>
            <p:cNvPr id="13" name="AutoShape 11"/>
            <p:cNvCxnSpPr>
              <a:cxnSpLocks noChangeShapeType="1"/>
            </p:cNvCxnSpPr>
            <p:nvPr>
              <p:custDataLst>
                <p:tags r:id="rId7"/>
              </p:custDataLst>
            </p:nvPr>
          </p:nvCxnSpPr>
          <p:spPr bwMode="auto">
            <a:xfrm>
              <a:off x="3988845" y="2932265"/>
              <a:ext cx="347502" cy="274335"/>
            </a:xfrm>
            <a:prstGeom prst="straightConnector1">
              <a:avLst/>
            </a:prstGeom>
            <a:noFill/>
            <a:ln w="9525">
              <a:solidFill>
                <a:schemeClr val="tx1"/>
              </a:solidFill>
              <a:round/>
              <a:headEnd/>
              <a:tailEnd type="triangle" w="med" len="med"/>
            </a:ln>
            <a:effectLst/>
          </p:spPr>
        </p:cxnSp>
        <p:cxnSp>
          <p:nvCxnSpPr>
            <p:cNvPr id="14" name="AutoShape 12"/>
            <p:cNvCxnSpPr>
              <a:cxnSpLocks noChangeShapeType="1"/>
            </p:cNvCxnSpPr>
            <p:nvPr>
              <p:custDataLst>
                <p:tags r:id="rId8"/>
              </p:custDataLst>
            </p:nvPr>
          </p:nvCxnSpPr>
          <p:spPr bwMode="auto">
            <a:xfrm flipV="1">
              <a:off x="3988845" y="3489478"/>
              <a:ext cx="347502" cy="360059"/>
            </a:xfrm>
            <a:prstGeom prst="straightConnector1">
              <a:avLst/>
            </a:prstGeom>
            <a:noFill/>
            <a:ln w="9525">
              <a:solidFill>
                <a:schemeClr val="tx1"/>
              </a:solidFill>
              <a:round/>
              <a:headEnd/>
              <a:tailEnd type="triangle" w="med" len="med"/>
            </a:ln>
            <a:effectLst/>
          </p:spPr>
        </p:cxnSp>
        <p:cxnSp>
          <p:nvCxnSpPr>
            <p:cNvPr id="15" name="AutoShape 11"/>
            <p:cNvCxnSpPr>
              <a:cxnSpLocks noChangeShapeType="1"/>
            </p:cNvCxnSpPr>
            <p:nvPr>
              <p:custDataLst>
                <p:tags r:id="rId9"/>
              </p:custDataLst>
            </p:nvPr>
          </p:nvCxnSpPr>
          <p:spPr bwMode="auto">
            <a:xfrm>
              <a:off x="4038600" y="2767014"/>
              <a:ext cx="990600" cy="1588"/>
            </a:xfrm>
            <a:prstGeom prst="straightConnector1">
              <a:avLst/>
            </a:prstGeom>
            <a:noFill/>
            <a:ln w="9525">
              <a:solidFill>
                <a:schemeClr val="tx1"/>
              </a:solidFill>
              <a:round/>
              <a:headEnd/>
              <a:tailEnd type="triangle" w="med" len="med"/>
            </a:ln>
            <a:effectLst/>
          </p:spPr>
        </p:cxnSp>
        <p:sp>
          <p:nvSpPr>
            <p:cNvPr id="16" name="Oval 6"/>
            <p:cNvSpPr>
              <a:spLocks noChangeAspect="1" noChangeArrowheads="1"/>
            </p:cNvSpPr>
            <p:nvPr>
              <p:custDataLst>
                <p:tags r:id="rId10"/>
              </p:custDataLst>
            </p:nvPr>
          </p:nvSpPr>
          <p:spPr bwMode="auto">
            <a:xfrm rot="16200000">
              <a:off x="5126491" y="257855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17" name="AutoShape 12"/>
            <p:cNvCxnSpPr>
              <a:cxnSpLocks noChangeShapeType="1"/>
            </p:cNvCxnSpPr>
            <p:nvPr>
              <p:custDataLst>
                <p:tags r:id="rId11"/>
              </p:custDataLst>
            </p:nvPr>
          </p:nvCxnSpPr>
          <p:spPr bwMode="auto">
            <a:xfrm flipV="1">
              <a:off x="4648200" y="2919414"/>
              <a:ext cx="381000" cy="283860"/>
            </a:xfrm>
            <a:prstGeom prst="straightConnector1">
              <a:avLst/>
            </a:prstGeom>
            <a:noFill/>
            <a:ln w="9525">
              <a:solidFill>
                <a:schemeClr val="tx1"/>
              </a:solidFill>
              <a:round/>
              <a:headEnd/>
              <a:tailEnd type="triangle" w="med" len="med"/>
            </a:ln>
            <a:effectLst/>
          </p:spPr>
        </p:cxnSp>
      </p:grpSp>
      <p:sp>
        <p:nvSpPr>
          <p:cNvPr id="19"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a:t>
            </a:fld>
            <a:endParaRPr lang="en-US" dirty="0"/>
          </a:p>
        </p:txBody>
      </p:sp>
      <p:sp>
        <p:nvSpPr>
          <p:cNvPr id="20"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1" name="TextBox 20"/>
          <p:cNvSpPr txBox="1"/>
          <p:nvPr/>
        </p:nvSpPr>
        <p:spPr>
          <a:xfrm>
            <a:off x="3394690" y="3820672"/>
            <a:ext cx="4023775" cy="1200328"/>
          </a:xfrm>
          <a:prstGeom prst="rect">
            <a:avLst/>
          </a:prstGeom>
          <a:noFill/>
          <a:ln w="19050" cmpd="sng">
            <a:solidFill>
              <a:schemeClr val="tx1">
                <a:lumMod val="50000"/>
                <a:lumOff val="50000"/>
              </a:schemeClr>
            </a:solidFill>
          </a:ln>
        </p:spPr>
        <p:txBody>
          <a:bodyPr wrap="square" rtlCol="0">
            <a:spAutoFit/>
          </a:bodyPr>
          <a:lstStyle/>
          <a:p>
            <a:r>
              <a:rPr lang="en-US" sz="2400" dirty="0" smtClean="0"/>
              <a:t>Checkpoint:</a:t>
            </a:r>
          </a:p>
          <a:p>
            <a:r>
              <a:rPr lang="en-US" sz="2400" dirty="0" smtClean="0"/>
              <a:t>What is the span of this DAG?</a:t>
            </a:r>
          </a:p>
          <a:p>
            <a:r>
              <a:rPr lang="en-US" sz="2400" dirty="0" smtClean="0"/>
              <a:t>What is the work?</a:t>
            </a:r>
            <a:endParaRPr lang="en-US" sz="24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algorithms: Maps (Data Parallelism)</a:t>
            </a:r>
            <a:endParaRPr lang="en-US" dirty="0"/>
          </a:p>
        </p:txBody>
      </p:sp>
      <p:sp>
        <p:nvSpPr>
          <p:cNvPr id="3" name="Content Placeholder 2"/>
          <p:cNvSpPr>
            <a:spLocks noGrp="1"/>
          </p:cNvSpPr>
          <p:nvPr>
            <p:ph idx="1"/>
          </p:nvPr>
        </p:nvSpPr>
        <p:spPr>
          <a:xfrm>
            <a:off x="685800" y="1600200"/>
            <a:ext cx="8001000" cy="2209800"/>
          </a:xfrm>
        </p:spPr>
        <p:txBody>
          <a:bodyPr>
            <a:normAutofit fontScale="77500" lnSpcReduction="20000"/>
          </a:bodyPr>
          <a:lstStyle/>
          <a:p>
            <a:r>
              <a:rPr lang="en-US" dirty="0" smtClean="0"/>
              <a:t>A </a:t>
            </a:r>
            <a:r>
              <a:rPr lang="en-US" dirty="0" smtClean="0">
                <a:solidFill>
                  <a:schemeClr val="accent2"/>
                </a:solidFill>
              </a:rPr>
              <a:t>map</a:t>
            </a:r>
            <a:r>
              <a:rPr lang="en-US" dirty="0" smtClean="0"/>
              <a:t> operates on each element of a collection independently to create a new collection of the same size</a:t>
            </a:r>
          </a:p>
          <a:p>
            <a:pPr lvl="1"/>
            <a:r>
              <a:rPr lang="en-US" dirty="0" smtClean="0"/>
              <a:t>No combining results</a:t>
            </a:r>
          </a:p>
          <a:p>
            <a:pPr lvl="1"/>
            <a:r>
              <a:rPr lang="en-US" dirty="0" smtClean="0"/>
              <a:t>For arrays, this is so trivial some hardware has direct support</a:t>
            </a:r>
          </a:p>
          <a:p>
            <a:endParaRPr lang="en-US" sz="1000" dirty="0" smtClean="0"/>
          </a:p>
          <a:p>
            <a:r>
              <a:rPr lang="en-US" dirty="0" smtClean="0"/>
              <a:t>Canonical example: Vector addition</a:t>
            </a:r>
            <a:endParaRPr lang="en-US" dirty="0"/>
          </a:p>
        </p:txBody>
      </p:sp>
      <p:sp>
        <p:nvSpPr>
          <p:cNvPr id="7" name="Rectangle 3"/>
          <p:cNvSpPr txBox="1">
            <a:spLocks noChangeArrowheads="1"/>
          </p:cNvSpPr>
          <p:nvPr>
            <p:custDataLst>
              <p:tags r:id="rId1"/>
            </p:custDataLst>
          </p:nvPr>
        </p:nvSpPr>
        <p:spPr bwMode="auto">
          <a:xfrm>
            <a:off x="1371600" y="3879855"/>
            <a:ext cx="6477000" cy="1981200"/>
          </a:xfrm>
          <a:prstGeom prst="rect">
            <a:avLst/>
          </a:prstGeom>
          <a:solidFill>
            <a:srgbClr val="FFFF99"/>
          </a:solid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ts val="1800"/>
              </a:lnSpc>
              <a:buNone/>
            </a:pP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solidFill>
                  <a:srgbClr val="119F33"/>
                </a:solidFill>
                <a:latin typeface="Courier New" pitchFamily="49" charset="0"/>
                <a:cs typeface="Courier New" pitchFamily="49" charset="0"/>
              </a:rPr>
              <a:t>vector_add</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arr1</a:t>
            </a:r>
            <a:r>
              <a:rPr lang="en-US" sz="2000" dirty="0" smtClean="0">
                <a:latin typeface="Courier New" pitchFamily="49" charset="0"/>
                <a:cs typeface="Courier New" pitchFamily="49" charset="0"/>
              </a:rPr>
              <a:t>,</a:t>
            </a:r>
            <a:r>
              <a:rPr lang="en-US" sz="2000" dirty="0" smtClean="0">
                <a:solidFill>
                  <a:srgbClr val="00B050"/>
                </a:solidFill>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arr2</a:t>
            </a:r>
            <a:r>
              <a:rPr lang="en-US" sz="2000" dirty="0" smtClean="0">
                <a:latin typeface="Courier New" pitchFamily="49" charset="0"/>
                <a:cs typeface="Courier New" pitchFamily="49" charset="0"/>
              </a:rPr>
              <a:t>)</a:t>
            </a:r>
            <a:r>
              <a:rPr kumimoji="0" lang="en-US" sz="2000" b="1" i="0" u="none" strike="noStrike" kern="0" cap="none" spc="0" normalizeH="0" baseline="0" noProof="0" dirty="0" smtClean="0">
                <a:ln>
                  <a:noFill/>
                </a:ln>
                <a:solidFill>
                  <a:schemeClr val="tx1"/>
                </a:solidFill>
                <a:effectLst/>
                <a:uLnTx/>
                <a:uFillTx/>
                <a:latin typeface="Courier New" pitchFamily="49" charset="0"/>
                <a:ea typeface="+mn-ea"/>
                <a:cs typeface="+mn-cs"/>
              </a:rPr>
              <a:t>{</a:t>
            </a:r>
          </a:p>
          <a:p>
            <a:pPr>
              <a:lnSpc>
                <a:spcPts val="1800"/>
              </a:lnSpc>
              <a:buNone/>
            </a:pPr>
            <a:r>
              <a:rPr lang="en-US" sz="2000" kern="0" dirty="0" smtClean="0">
                <a:solidFill>
                  <a:schemeClr val="accent2"/>
                </a:solidFill>
                <a:latin typeface="Courier New" pitchFamily="49" charset="0"/>
              </a:rPr>
              <a:t>  assert </a:t>
            </a:r>
            <a:r>
              <a:rPr lang="en-US" sz="2000" kern="0" dirty="0" smtClean="0">
                <a:latin typeface="Courier New" pitchFamily="49" charset="0"/>
              </a:rPr>
              <a:t>(arr1.length == arr2.length);</a:t>
            </a:r>
            <a:endParaRPr kumimoji="0" lang="en-US" sz="2000" b="1" i="0" u="none" strike="noStrike" kern="0" cap="none" spc="0" normalizeH="0" baseline="0" noProof="0" dirty="0" smtClean="0">
              <a:ln>
                <a:noFill/>
              </a:ln>
              <a:effectLst/>
              <a:uLnTx/>
              <a:uFillTx/>
              <a:latin typeface="Courier New" pitchFamily="49" charset="0"/>
              <a:ea typeface="+mn-ea"/>
              <a:cs typeface="+mn-cs"/>
            </a:endParaRPr>
          </a:p>
          <a:p>
            <a:pPr>
              <a:lnSpc>
                <a:spcPts val="1800"/>
              </a:lnSpc>
              <a:buNone/>
            </a:pPr>
            <a:r>
              <a:rPr lang="en-US" sz="2000" kern="0" dirty="0" smtClean="0">
                <a:latin typeface="Courier New" pitchFamily="49" charset="0"/>
              </a:rPr>
              <a:t>  </a:t>
            </a:r>
            <a:r>
              <a:rPr lang="en-US" sz="2000" kern="0" dirty="0" smtClean="0">
                <a:solidFill>
                  <a:srgbClr val="119F33"/>
                </a:solidFill>
                <a:latin typeface="Courier New" pitchFamily="49" charset="0"/>
              </a:rPr>
              <a:t>result</a:t>
            </a:r>
            <a:r>
              <a:rPr lang="en-US" sz="2000" kern="0" dirty="0" smtClean="0">
                <a:latin typeface="Courier New" pitchFamily="49" charset="0"/>
              </a:rPr>
              <a:t> = </a:t>
            </a:r>
            <a:r>
              <a:rPr lang="en-US" sz="2000" kern="0" dirty="0" smtClean="0">
                <a:solidFill>
                  <a:schemeClr val="accent2"/>
                </a:solidFill>
                <a:latin typeface="Courier New" pitchFamily="49" charset="0"/>
              </a:rPr>
              <a:t>new</a:t>
            </a:r>
            <a:r>
              <a:rPr lang="en-US" sz="2000" kern="0" dirty="0" smtClean="0">
                <a:latin typeface="Courier New" pitchFamily="49" charset="0"/>
              </a:rPr>
              <a:t> </a:t>
            </a:r>
            <a:r>
              <a:rPr lang="en-US" sz="2000" kern="0" dirty="0" err="1" smtClean="0">
                <a:latin typeface="Courier New" pitchFamily="49" charset="0"/>
              </a:rPr>
              <a:t>int</a:t>
            </a:r>
            <a:r>
              <a:rPr lang="en-US" sz="2000" kern="0" dirty="0" smtClean="0">
                <a:latin typeface="Courier New" pitchFamily="49" charset="0"/>
              </a:rPr>
              <a:t>[arr1.length];</a:t>
            </a:r>
          </a:p>
          <a:p>
            <a:pPr>
              <a:lnSpc>
                <a:spcPts val="1800"/>
              </a:lnSpc>
              <a:buNone/>
            </a:pPr>
            <a:r>
              <a:rPr lang="en-US" sz="2000" kern="0" dirty="0">
                <a:solidFill>
                  <a:schemeClr val="accent2"/>
                </a:solidFill>
                <a:latin typeface="Courier New" pitchFamily="49" charset="0"/>
              </a:rPr>
              <a:t> </a:t>
            </a:r>
            <a:r>
              <a:rPr lang="en-US" sz="2000" kern="0" dirty="0" smtClean="0">
                <a:solidFill>
                  <a:schemeClr val="accent2"/>
                </a:solidFill>
                <a:latin typeface="Courier New" pitchFamily="49" charset="0"/>
              </a:rPr>
              <a:t> </a:t>
            </a:r>
            <a:r>
              <a:rPr lang="en-US" sz="2000" kern="0" noProof="0" dirty="0" smtClean="0">
                <a:solidFill>
                  <a:schemeClr val="accent2"/>
                </a:solidFill>
                <a:latin typeface="Courier New" pitchFamily="49" charset="0"/>
              </a:rPr>
              <a:t>FORALL</a:t>
            </a:r>
            <a:r>
              <a:rPr lang="en-US" sz="2000" kern="0" noProof="0" dirty="0" smtClean="0">
                <a:latin typeface="Courier New" pitchFamily="49" charset="0"/>
              </a:rPr>
              <a:t>(</a:t>
            </a:r>
            <a:r>
              <a:rPr lang="en-US" sz="2000" kern="0" noProof="0" dirty="0" smtClean="0">
                <a:solidFill>
                  <a:srgbClr val="119F33"/>
                </a:solidFill>
                <a:latin typeface="Courier New" pitchFamily="49" charset="0"/>
              </a:rPr>
              <a:t>i</a:t>
            </a:r>
            <a:r>
              <a:rPr lang="en-US" sz="2000" kern="0" noProof="0" dirty="0" smtClean="0">
                <a:latin typeface="Courier New" pitchFamily="49" charset="0"/>
              </a:rPr>
              <a:t>=0; i &lt; arr1.length; i++) {</a:t>
            </a:r>
          </a:p>
          <a:p>
            <a:pPr>
              <a:lnSpc>
                <a:spcPts val="1800"/>
              </a:lnSpc>
              <a:buNone/>
            </a:pPr>
            <a:r>
              <a:rPr lang="en-US" sz="2000" kern="0" dirty="0" smtClean="0">
                <a:latin typeface="Courier New" pitchFamily="49" charset="0"/>
              </a:rPr>
              <a:t>    </a:t>
            </a:r>
            <a:r>
              <a:rPr kumimoji="0" lang="en-US" sz="2000" b="1" i="0" u="none" strike="noStrike" kern="0" cap="none" spc="0" normalizeH="0" baseline="0" dirty="0" smtClean="0">
                <a:ln>
                  <a:noFill/>
                </a:ln>
                <a:solidFill>
                  <a:schemeClr val="tx1"/>
                </a:solidFill>
                <a:effectLst/>
                <a:uLnTx/>
                <a:uFillTx/>
                <a:latin typeface="Courier New" pitchFamily="49" charset="0"/>
                <a:ea typeface="+mn-ea"/>
                <a:cs typeface="+mn-cs"/>
              </a:rPr>
              <a:t>result[</a:t>
            </a:r>
            <a:r>
              <a:rPr kumimoji="0" lang="en-US" sz="2000" b="1" i="0" u="none" strike="noStrike" kern="0" cap="none" spc="0" normalizeH="0" baseline="0" dirty="0" err="1" smtClean="0">
                <a:ln>
                  <a:noFill/>
                </a:ln>
                <a:solidFill>
                  <a:schemeClr val="tx1"/>
                </a:solidFill>
                <a:effectLst/>
                <a:uLnTx/>
                <a:uFillTx/>
                <a:latin typeface="Courier New" pitchFamily="49" charset="0"/>
                <a:ea typeface="+mn-ea"/>
                <a:cs typeface="+mn-cs"/>
              </a:rPr>
              <a:t>i</a:t>
            </a:r>
            <a:r>
              <a:rPr kumimoji="0" lang="en-US" sz="2000" b="1" i="0" u="none" strike="noStrike" kern="0" cap="none" spc="0" normalizeH="0" baseline="0" dirty="0" smtClean="0">
                <a:ln>
                  <a:noFill/>
                </a:ln>
                <a:solidFill>
                  <a:schemeClr val="tx1"/>
                </a:solidFill>
                <a:effectLst/>
                <a:uLnTx/>
                <a:uFillTx/>
                <a:latin typeface="Courier New" pitchFamily="49" charset="0"/>
                <a:ea typeface="+mn-ea"/>
                <a:cs typeface="+mn-cs"/>
              </a:rPr>
              <a:t>] = </a:t>
            </a:r>
            <a:r>
              <a:rPr lang="en-US" sz="2000" kern="0" dirty="0" smtClean="0">
                <a:latin typeface="Courier New" pitchFamily="49" charset="0"/>
              </a:rPr>
              <a:t>arr1[</a:t>
            </a:r>
            <a:r>
              <a:rPr lang="en-US" sz="2000" kern="0" dirty="0" err="1" smtClean="0">
                <a:latin typeface="Courier New" pitchFamily="49" charset="0"/>
              </a:rPr>
              <a:t>i</a:t>
            </a:r>
            <a:r>
              <a:rPr lang="en-US" sz="2000" kern="0" dirty="0" smtClean="0">
                <a:latin typeface="Courier New" pitchFamily="49" charset="0"/>
              </a:rPr>
              <a:t>] + arr2[</a:t>
            </a:r>
            <a:r>
              <a:rPr lang="en-US" sz="2000" kern="0" dirty="0" err="1" smtClean="0">
                <a:latin typeface="Courier New" pitchFamily="49" charset="0"/>
              </a:rPr>
              <a:t>i</a:t>
            </a:r>
            <a:r>
              <a:rPr lang="en-US" sz="2000" kern="0" dirty="0" smtClean="0">
                <a:latin typeface="Courier New" pitchFamily="49" charset="0"/>
              </a:rPr>
              <a:t>];</a:t>
            </a:r>
            <a:endParaRPr kumimoji="0" lang="en-US" sz="2000" b="1" i="0" u="none" strike="noStrike" kern="0" cap="none" spc="0" normalizeH="0" baseline="0" dirty="0" smtClean="0">
              <a:ln>
                <a:noFill/>
              </a:ln>
              <a:solidFill>
                <a:schemeClr val="tx1"/>
              </a:solidFill>
              <a:effectLst/>
              <a:uLnTx/>
              <a:uFillTx/>
              <a:latin typeface="Courier New" pitchFamily="49" charset="0"/>
              <a:ea typeface="+mn-ea"/>
              <a:cs typeface="+mn-cs"/>
            </a:endParaRPr>
          </a:p>
          <a:p>
            <a:pPr>
              <a:lnSpc>
                <a:spcPts val="1800"/>
              </a:lnSpc>
              <a:buNone/>
            </a:pPr>
            <a:r>
              <a:rPr lang="en-US" sz="2000" kern="0" noProof="0" dirty="0" smtClean="0">
                <a:latin typeface="Courier New" pitchFamily="49" charset="0"/>
              </a:rPr>
              <a:t>  }</a:t>
            </a:r>
            <a:endParaRPr kumimoji="0" lang="en-US" sz="2000" b="1" i="0" u="none" strike="noStrike" kern="0" cap="none" spc="0" normalizeH="0" baseline="0" noProof="0" dirty="0" smtClean="0">
              <a:ln>
                <a:noFill/>
              </a:ln>
              <a:solidFill>
                <a:schemeClr val="tx1"/>
              </a:solidFill>
              <a:effectLst/>
              <a:uLnTx/>
              <a:uFillTx/>
              <a:latin typeface="Courier New" pitchFamily="49" charset="0"/>
              <a:ea typeface="+mn-ea"/>
              <a:cs typeface="+mn-cs"/>
            </a:endParaRPr>
          </a:p>
          <a:p>
            <a:pPr>
              <a:lnSpc>
                <a:spcPts val="1800"/>
              </a:lnSpc>
              <a:buNone/>
            </a:pPr>
            <a:r>
              <a:rPr lang="en-US" sz="2000" kern="0" dirty="0" smtClean="0">
                <a:latin typeface="Courier New" pitchFamily="49" charset="0"/>
              </a:rPr>
              <a:t>  </a:t>
            </a:r>
            <a:r>
              <a:rPr lang="en-US" sz="2000" kern="0" dirty="0" smtClean="0">
                <a:solidFill>
                  <a:schemeClr val="accent2"/>
                </a:solidFill>
                <a:latin typeface="Courier New" pitchFamily="49" charset="0"/>
              </a:rPr>
              <a:t>return</a:t>
            </a:r>
            <a:r>
              <a:rPr lang="en-US" sz="2000" kern="0" dirty="0" smtClean="0">
                <a:latin typeface="Courier New" pitchFamily="49" charset="0"/>
              </a:rPr>
              <a:t> result;</a:t>
            </a:r>
            <a:endParaRPr kumimoji="0" lang="en-US" sz="2000" b="1" i="0" u="none" strike="noStrike" kern="0" cap="none" spc="0" normalizeH="0" baseline="0" noProof="0" dirty="0" smtClean="0">
              <a:ln>
                <a:noFill/>
              </a:ln>
              <a:solidFill>
                <a:schemeClr val="tx1"/>
              </a:solidFill>
              <a:effectLst/>
              <a:uLnTx/>
              <a:uFillTx/>
              <a:latin typeface="Courier New" pitchFamily="49" charset="0"/>
              <a:ea typeface="+mn-ea"/>
              <a:cs typeface="+mn-cs"/>
            </a:endParaRPr>
          </a:p>
          <a:p>
            <a:pPr marL="342900" marR="0" lvl="0" indent="-342900" algn="l" defTabSz="914400" rtl="0" eaLnBrk="1" fontAlgn="base" latinLnBrk="0" hangingPunct="1">
              <a:lnSpc>
                <a:spcPts val="1800"/>
              </a:lnSpc>
              <a:spcBef>
                <a:spcPts val="2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Courier New" pitchFamily="49" charset="0"/>
              </a:rPr>
              <a:t>}</a:t>
            </a:r>
          </a:p>
        </p:txBody>
      </p:sp>
      <p:sp>
        <p:nvSpPr>
          <p:cNvPr id="8"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30</a:t>
            </a:fld>
            <a:endParaRPr lang="en-US" dirty="0"/>
          </a:p>
        </p:txBody>
      </p:sp>
      <p:sp>
        <p:nvSpPr>
          <p:cNvPr id="9"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1143000"/>
          </a:xfrm>
        </p:spPr>
        <p:txBody>
          <a:bodyPr/>
          <a:lstStyle/>
          <a:p>
            <a:r>
              <a:rPr lang="en-US" dirty="0" smtClean="0"/>
              <a:t>Maps in </a:t>
            </a:r>
            <a:r>
              <a:rPr lang="en-US" dirty="0" err="1" smtClean="0"/>
              <a:t>ForkJoin</a:t>
            </a:r>
            <a:r>
              <a:rPr lang="en-US" dirty="0" smtClean="0"/>
              <a:t> Framework</a:t>
            </a:r>
            <a:endParaRPr lang="en-US" dirty="0"/>
          </a:p>
        </p:txBody>
      </p:sp>
      <p:sp>
        <p:nvSpPr>
          <p:cNvPr id="3" name="Content Placeholder 2"/>
          <p:cNvSpPr>
            <a:spLocks noGrp="1"/>
          </p:cNvSpPr>
          <p:nvPr>
            <p:ph idx="1"/>
          </p:nvPr>
        </p:nvSpPr>
        <p:spPr>
          <a:xfrm>
            <a:off x="685800" y="1295400"/>
            <a:ext cx="8001000" cy="1752600"/>
          </a:xfrm>
        </p:spPr>
        <p:txBody>
          <a:bodyPr>
            <a:normAutofit fontScale="70000" lnSpcReduction="20000"/>
          </a:bodyPr>
          <a:lstStyle/>
          <a:p>
            <a:r>
              <a:rPr lang="en-US" dirty="0" smtClean="0"/>
              <a:t>Even though there is no result-combining, it still helps with load balancing to create many small tasks</a:t>
            </a:r>
          </a:p>
          <a:p>
            <a:pPr lvl="1"/>
            <a:r>
              <a:rPr lang="en-US" dirty="0" smtClean="0"/>
              <a:t>Maybe not for vector-add but for more compute-intensive maps</a:t>
            </a:r>
          </a:p>
          <a:p>
            <a:pPr lvl="1"/>
            <a:r>
              <a:rPr lang="en-US" dirty="0" smtClean="0"/>
              <a:t>The forking is O(log n) whereas theoretically other approaches to vector-add is O(1)</a:t>
            </a:r>
            <a:endParaRPr lang="en-US" dirty="0"/>
          </a:p>
        </p:txBody>
      </p:sp>
      <p:sp>
        <p:nvSpPr>
          <p:cNvPr id="7" name="Rectangle 3"/>
          <p:cNvSpPr txBox="1">
            <a:spLocks noChangeArrowheads="1"/>
          </p:cNvSpPr>
          <p:nvPr>
            <p:custDataLst>
              <p:tags r:id="rId1"/>
            </p:custDataLst>
          </p:nvPr>
        </p:nvSpPr>
        <p:spPr bwMode="auto">
          <a:xfrm>
            <a:off x="381000" y="914400"/>
            <a:ext cx="8610600" cy="5562600"/>
          </a:xfrm>
          <a:prstGeom prst="rect">
            <a:avLst/>
          </a:prstGeom>
          <a:solidFill>
            <a:srgbClr val="FFFF99"/>
          </a:solid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ts val="1800"/>
              </a:lnSpc>
              <a:buNone/>
            </a:pPr>
            <a:r>
              <a:rPr lang="en-US" sz="2000" dirty="0" smtClean="0">
                <a:solidFill>
                  <a:schemeClr val="accent2"/>
                </a:solidFill>
                <a:latin typeface="Courier New" pitchFamily="49" charset="0"/>
                <a:cs typeface="Courier New" pitchFamily="49" charset="0"/>
              </a:rPr>
              <a:t>class</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VecAdd</a:t>
            </a:r>
            <a:r>
              <a:rPr lang="en-US" sz="2000" dirty="0" smtClean="0">
                <a:latin typeface="Courier New" pitchFamily="49" charset="0"/>
                <a:cs typeface="Courier New" pitchFamily="49" charset="0"/>
              </a:rPr>
              <a:t> </a:t>
            </a:r>
            <a:r>
              <a:rPr lang="en-US" sz="2000" dirty="0" smtClean="0">
                <a:solidFill>
                  <a:schemeClr val="accent2"/>
                </a:solidFill>
                <a:latin typeface="Courier New" pitchFamily="49" charset="0"/>
                <a:cs typeface="Courier New" pitchFamily="49" charset="0"/>
              </a:rPr>
              <a:t>extends</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RecursiveAction</a:t>
            </a:r>
            <a:r>
              <a:rPr lang="en-US" sz="2000" dirty="0" smtClean="0">
                <a:latin typeface="Courier New" pitchFamily="49" charset="0"/>
                <a:cs typeface="Courier New" pitchFamily="49" charset="0"/>
              </a:rPr>
              <a:t> {</a:t>
            </a:r>
          </a:p>
          <a:p>
            <a:pPr>
              <a:lnSpc>
                <a:spcPts val="1800"/>
              </a:lnSpc>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lo</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hi</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res</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arr1</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arr2</a:t>
            </a:r>
            <a:r>
              <a:rPr lang="en-US" sz="2000" dirty="0" smtClean="0">
                <a:latin typeface="Courier New" pitchFamily="49" charset="0"/>
                <a:cs typeface="Courier New" pitchFamily="49" charset="0"/>
              </a:rPr>
              <a:t>;   </a:t>
            </a:r>
          </a:p>
          <a:p>
            <a:pPr>
              <a:lnSpc>
                <a:spcPts val="1800"/>
              </a:lnSpc>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VecAdd</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solidFill>
                  <a:srgbClr val="119F33"/>
                </a:solidFill>
                <a:latin typeface="Courier New" pitchFamily="49" charset="0"/>
                <a:cs typeface="Courier New" pitchFamily="49" charset="0"/>
              </a:rPr>
              <a:t>l</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solidFill>
                  <a:srgbClr val="119F33"/>
                </a:solidFill>
                <a:latin typeface="Courier New" pitchFamily="49" charset="0"/>
                <a:cs typeface="Courier New" pitchFamily="49" charset="0"/>
              </a:rPr>
              <a:t>h</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solidFill>
                  <a:srgbClr val="119F33"/>
                </a:solidFill>
                <a:latin typeface="Courier New" pitchFamily="49" charset="0"/>
                <a:cs typeface="Courier New" pitchFamily="49" charset="0"/>
              </a:rPr>
              <a:t>r</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a1</a:t>
            </a:r>
            <a:r>
              <a:rPr lang="en-US" sz="2000" dirty="0" smtClean="0">
                <a:latin typeface="Courier New" pitchFamily="49" charset="0"/>
                <a:cs typeface="Courier New" pitchFamily="49" charset="0"/>
              </a:rPr>
              <a:t>,int[] </a:t>
            </a:r>
            <a:r>
              <a:rPr lang="en-US" sz="2000" dirty="0" smtClean="0">
                <a:solidFill>
                  <a:srgbClr val="119F33"/>
                </a:solidFill>
                <a:latin typeface="Courier New" pitchFamily="49" charset="0"/>
                <a:cs typeface="Courier New" pitchFamily="49" charset="0"/>
              </a:rPr>
              <a:t>a2</a:t>
            </a:r>
            <a:r>
              <a:rPr lang="en-US" sz="2000" dirty="0" smtClean="0">
                <a:latin typeface="Courier New" pitchFamily="49" charset="0"/>
                <a:cs typeface="Courier New" pitchFamily="49" charset="0"/>
              </a:rPr>
              <a:t>){ … }</a:t>
            </a:r>
          </a:p>
          <a:p>
            <a:pPr>
              <a:lnSpc>
                <a:spcPts val="1800"/>
              </a:lnSpc>
              <a:buNone/>
            </a:pPr>
            <a:r>
              <a:rPr lang="en-US" sz="2000" dirty="0" smtClean="0">
                <a:solidFill>
                  <a:schemeClr val="accent2"/>
                </a:solidFill>
                <a:latin typeface="Courier New" pitchFamily="49" charset="0"/>
                <a:cs typeface="Courier New" pitchFamily="49" charset="0"/>
              </a:rPr>
              <a:t>  protected</a:t>
            </a:r>
            <a:r>
              <a:rPr lang="en-US" sz="2000" dirty="0" smtClean="0">
                <a:latin typeface="Courier New" pitchFamily="49" charset="0"/>
                <a:cs typeface="Courier New" pitchFamily="49" charset="0"/>
              </a:rPr>
              <a:t> void </a:t>
            </a:r>
            <a:r>
              <a:rPr lang="en-US" sz="2000" dirty="0" smtClean="0">
                <a:solidFill>
                  <a:srgbClr val="119F33"/>
                </a:solidFill>
                <a:latin typeface="Courier New" pitchFamily="49" charset="0"/>
                <a:cs typeface="Courier New" pitchFamily="49" charset="0"/>
              </a:rPr>
              <a:t>compute</a:t>
            </a:r>
            <a:r>
              <a:rPr lang="en-US" sz="2000" dirty="0" smtClean="0">
                <a:latin typeface="Courier New" pitchFamily="49" charset="0"/>
                <a:cs typeface="Courier New" pitchFamily="49" charset="0"/>
              </a:rPr>
              <a:t>(){</a:t>
            </a:r>
          </a:p>
          <a:p>
            <a:pPr>
              <a:lnSpc>
                <a:spcPts val="1800"/>
              </a:lnSpc>
              <a:buNone/>
            </a:pPr>
            <a:r>
              <a:rPr lang="en-US" sz="2000" dirty="0" smtClean="0">
                <a:solidFill>
                  <a:schemeClr val="accent2"/>
                </a:solidFill>
                <a:latin typeface="Courier New" pitchFamily="49" charset="0"/>
                <a:cs typeface="Courier New" pitchFamily="49" charset="0"/>
              </a:rPr>
              <a:t>    if</a:t>
            </a:r>
            <a:r>
              <a:rPr lang="en-US" sz="2000" dirty="0" smtClean="0">
                <a:latin typeface="Courier New" pitchFamily="49" charset="0"/>
                <a:cs typeface="Courier New" pitchFamily="49" charset="0"/>
              </a:rPr>
              <a:t>(hi – lo &lt; SEQUENTIAL_CUTOFF) {</a:t>
            </a:r>
          </a:p>
          <a:p>
            <a:pPr>
              <a:lnSpc>
                <a:spcPts val="1800"/>
              </a:lnSpc>
              <a:buNone/>
            </a:pPr>
            <a:r>
              <a:rPr lang="en-US" sz="2000" dirty="0" smtClean="0">
                <a:solidFill>
                  <a:schemeClr val="accent2"/>
                </a:solidFill>
                <a:latin typeface="Courier New" pitchFamily="49" charset="0"/>
                <a:cs typeface="Courier New" pitchFamily="49" charset="0"/>
              </a:rPr>
              <a:t>		</a:t>
            </a:r>
            <a:r>
              <a:rPr lang="en-US" sz="2000" dirty="0" err="1" smtClean="0">
                <a:solidFill>
                  <a:schemeClr val="accent2"/>
                </a:solidFill>
                <a:latin typeface="Courier New" pitchFamily="49" charset="0"/>
                <a:cs typeface="Courier New" pitchFamily="49" charset="0"/>
              </a:rPr>
              <a:t>for</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solidFill>
                  <a:srgbClr val="119F33"/>
                </a:solidFill>
                <a:latin typeface="Courier New" pitchFamily="49" charset="0"/>
                <a:cs typeface="Courier New" pitchFamily="49" charset="0"/>
              </a:rPr>
              <a:t>i</a:t>
            </a:r>
            <a:r>
              <a:rPr lang="en-US" sz="2000" dirty="0" smtClean="0">
                <a:latin typeface="Courier New" pitchFamily="49" charset="0"/>
                <a:cs typeface="Courier New" pitchFamily="49" charset="0"/>
              </a:rPr>
              <a:t>=lo;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&lt; hi;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a:t>
            </a:r>
          </a:p>
          <a:p>
            <a:pPr>
              <a:lnSpc>
                <a:spcPts val="1800"/>
              </a:lnSpc>
              <a:buNone/>
            </a:pPr>
            <a:r>
              <a:rPr lang="en-US" sz="2000" dirty="0" smtClean="0">
                <a:latin typeface="Courier New" pitchFamily="49" charset="0"/>
                <a:cs typeface="Courier New" pitchFamily="49" charset="0"/>
              </a:rPr>
              <a:t>        res[</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 arr1[</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 + arr2[</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a:t>
            </a:r>
          </a:p>
          <a:p>
            <a:pPr>
              <a:lnSpc>
                <a:spcPts val="1800"/>
              </a:lnSpc>
              <a:buNone/>
            </a:pPr>
            <a:r>
              <a:rPr lang="en-US" sz="2000" dirty="0" smtClean="0">
                <a:latin typeface="Courier New" pitchFamily="49" charset="0"/>
                <a:cs typeface="Courier New" pitchFamily="49" charset="0"/>
              </a:rPr>
              <a:t>    } </a:t>
            </a:r>
            <a:r>
              <a:rPr lang="en-US" sz="2000" dirty="0" smtClean="0">
                <a:solidFill>
                  <a:schemeClr val="accent2"/>
                </a:solidFill>
                <a:latin typeface="Courier New" pitchFamily="49" charset="0"/>
                <a:cs typeface="Courier New" pitchFamily="49" charset="0"/>
              </a:rPr>
              <a:t>else</a:t>
            </a:r>
            <a:r>
              <a:rPr lang="en-US" sz="2000" dirty="0" smtClean="0">
                <a:latin typeface="Courier New" pitchFamily="49" charset="0"/>
                <a:cs typeface="Courier New" pitchFamily="49" charset="0"/>
              </a:rPr>
              <a:t> {</a:t>
            </a:r>
          </a:p>
          <a:p>
            <a:pPr>
              <a:lnSpc>
                <a:spcPts val="1800"/>
              </a:lnSpc>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mid</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hi+lo</a:t>
            </a:r>
            <a:r>
              <a:rPr lang="en-US" sz="2000" dirty="0" smtClean="0">
                <a:latin typeface="Courier New" pitchFamily="49" charset="0"/>
                <a:cs typeface="Courier New" pitchFamily="49" charset="0"/>
              </a:rPr>
              <a:t>)/2;</a:t>
            </a:r>
          </a:p>
          <a:p>
            <a:pPr>
              <a:lnSpc>
                <a:spcPts val="1800"/>
              </a:lnSpc>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VecAdd</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left</a:t>
            </a:r>
            <a:r>
              <a:rPr lang="en-US" sz="2000" dirty="0" smtClean="0">
                <a:latin typeface="Courier New" pitchFamily="49" charset="0"/>
                <a:cs typeface="Courier New" pitchFamily="49" charset="0"/>
              </a:rPr>
              <a:t> = </a:t>
            </a:r>
            <a:r>
              <a:rPr lang="en-US" sz="2000" dirty="0" smtClean="0">
                <a:solidFill>
                  <a:schemeClr val="accent2"/>
                </a:solidFill>
                <a:latin typeface="Courier New" pitchFamily="49" charset="0"/>
                <a:cs typeface="Courier New" pitchFamily="49" charset="0"/>
              </a:rPr>
              <a:t>new</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VecAdd</a:t>
            </a:r>
            <a:r>
              <a:rPr lang="en-US" sz="2000" dirty="0" smtClean="0">
                <a:latin typeface="Courier New" pitchFamily="49" charset="0"/>
                <a:cs typeface="Courier New" pitchFamily="49" charset="0"/>
              </a:rPr>
              <a:t>(lo,mid,res,arr1,arr2);</a:t>
            </a:r>
          </a:p>
          <a:p>
            <a:pPr>
              <a:lnSpc>
                <a:spcPts val="1800"/>
              </a:lnSpc>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VecAdd</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right</a:t>
            </a:r>
            <a:r>
              <a:rPr lang="en-US" sz="2000" dirty="0" smtClean="0">
                <a:latin typeface="Courier New" pitchFamily="49" charset="0"/>
                <a:cs typeface="Courier New" pitchFamily="49" charset="0"/>
              </a:rPr>
              <a:t>= </a:t>
            </a:r>
            <a:r>
              <a:rPr lang="en-US" sz="2000" dirty="0" smtClean="0">
                <a:solidFill>
                  <a:schemeClr val="accent2"/>
                </a:solidFill>
                <a:latin typeface="Courier New" pitchFamily="49" charset="0"/>
                <a:cs typeface="Courier New" pitchFamily="49" charset="0"/>
              </a:rPr>
              <a:t>new</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VecAdd</a:t>
            </a:r>
            <a:r>
              <a:rPr lang="en-US" sz="2000" dirty="0" smtClean="0">
                <a:latin typeface="Courier New" pitchFamily="49" charset="0"/>
                <a:cs typeface="Courier New" pitchFamily="49" charset="0"/>
              </a:rPr>
              <a:t>(mid,hi,res,arr1,arr2);   </a:t>
            </a:r>
          </a:p>
          <a:p>
            <a:pPr>
              <a:lnSpc>
                <a:spcPts val="1800"/>
              </a:lnSpc>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left.fork</a:t>
            </a:r>
            <a:r>
              <a:rPr lang="en-US" sz="2000" dirty="0" smtClean="0">
                <a:latin typeface="Courier New" pitchFamily="49" charset="0"/>
                <a:cs typeface="Courier New" pitchFamily="49" charset="0"/>
              </a:rPr>
              <a:t>();</a:t>
            </a:r>
          </a:p>
          <a:p>
            <a:pPr>
              <a:lnSpc>
                <a:spcPts val="1800"/>
              </a:lnSpc>
              <a:buNone/>
            </a:pP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right.compute</a:t>
            </a:r>
            <a:r>
              <a:rPr lang="en-US" sz="2000" dirty="0" smtClean="0">
                <a:latin typeface="Courier New" pitchFamily="49" charset="0"/>
                <a:cs typeface="Courier New" pitchFamily="49" charset="0"/>
              </a:rPr>
              <a:t>();</a:t>
            </a:r>
          </a:p>
          <a:p>
            <a:pPr>
              <a:lnSpc>
                <a:spcPts val="1800"/>
              </a:lnSpc>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left.join</a:t>
            </a:r>
            <a:r>
              <a:rPr lang="en-US" sz="2000" dirty="0" smtClean="0">
                <a:latin typeface="Courier New" pitchFamily="49" charset="0"/>
                <a:cs typeface="Courier New" pitchFamily="49" charset="0"/>
              </a:rPr>
              <a:t>();</a:t>
            </a:r>
          </a:p>
          <a:p>
            <a:pPr>
              <a:lnSpc>
                <a:spcPts val="1800"/>
              </a:lnSpc>
              <a:buNone/>
            </a:pPr>
            <a:r>
              <a:rPr lang="en-US" sz="2000" dirty="0" smtClean="0">
                <a:latin typeface="Courier New" pitchFamily="49" charset="0"/>
                <a:cs typeface="Courier New" pitchFamily="49" charset="0"/>
              </a:rPr>
              <a:t>    }</a:t>
            </a:r>
          </a:p>
          <a:p>
            <a:pPr>
              <a:lnSpc>
                <a:spcPts val="1800"/>
              </a:lnSpc>
              <a:buNone/>
            </a:pPr>
            <a:r>
              <a:rPr lang="en-US" sz="2000" dirty="0" smtClean="0">
                <a:latin typeface="Courier New" pitchFamily="49" charset="0"/>
                <a:cs typeface="Courier New" pitchFamily="49" charset="0"/>
              </a:rPr>
              <a:t>  }</a:t>
            </a:r>
            <a:endParaRPr lang="en-US" sz="2000" dirty="0" smtClean="0">
              <a:solidFill>
                <a:srgbClr val="7030A0"/>
              </a:solidFill>
              <a:latin typeface="Courier New" pitchFamily="49" charset="0"/>
              <a:cs typeface="Courier New" pitchFamily="49" charset="0"/>
            </a:endParaRPr>
          </a:p>
          <a:p>
            <a:pPr>
              <a:lnSpc>
                <a:spcPts val="1800"/>
              </a:lnSpc>
              <a:buNone/>
            </a:pPr>
            <a:r>
              <a:rPr lang="en-US" sz="2000" dirty="0" smtClean="0">
                <a:latin typeface="Courier New" pitchFamily="49" charset="0"/>
                <a:cs typeface="Courier New" pitchFamily="49" charset="0"/>
              </a:rPr>
              <a:t>}</a:t>
            </a:r>
          </a:p>
          <a:p>
            <a:pPr>
              <a:lnSpc>
                <a:spcPts val="1800"/>
              </a:lnSpc>
            </a:pPr>
            <a:r>
              <a:rPr lang="en-US" sz="2000" dirty="0" smtClean="0">
                <a:solidFill>
                  <a:schemeClr val="accent2"/>
                </a:solidFill>
                <a:latin typeface="Courier New" pitchFamily="49" charset="0"/>
                <a:cs typeface="Courier New" pitchFamily="49" charset="0"/>
              </a:rPr>
              <a:t>static final </a:t>
            </a:r>
            <a:r>
              <a:rPr lang="en-US" sz="2000" dirty="0" err="1" smtClean="0">
                <a:latin typeface="Courier New" pitchFamily="49" charset="0"/>
                <a:cs typeface="Courier New" pitchFamily="49" charset="0"/>
              </a:rPr>
              <a:t>ForkJoinPool</a:t>
            </a:r>
            <a:r>
              <a:rPr lang="en-US" sz="2000" dirty="0" smtClean="0">
                <a:solidFill>
                  <a:schemeClr val="accent2"/>
                </a:solidFill>
                <a:latin typeface="Courier New" pitchFamily="49" charset="0"/>
                <a:cs typeface="Courier New" pitchFamily="49" charset="0"/>
              </a:rPr>
              <a:t> </a:t>
            </a:r>
            <a:r>
              <a:rPr lang="en-US" sz="2000" dirty="0" err="1" smtClean="0">
                <a:solidFill>
                  <a:srgbClr val="119F33"/>
                </a:solidFill>
                <a:latin typeface="Courier New" pitchFamily="49" charset="0"/>
                <a:cs typeface="Courier New" pitchFamily="49" charset="0"/>
              </a:rPr>
              <a:t>fjPool</a:t>
            </a:r>
            <a:r>
              <a:rPr lang="en-US" sz="2000" dirty="0" smtClean="0">
                <a:solidFill>
                  <a:schemeClr val="accent2"/>
                </a:solidFill>
                <a:latin typeface="Courier New" pitchFamily="49" charset="0"/>
                <a:cs typeface="Courier New" pitchFamily="49" charset="0"/>
              </a:rPr>
              <a:t> </a:t>
            </a:r>
            <a:r>
              <a:rPr lang="en-US" sz="2000" dirty="0" smtClean="0">
                <a:latin typeface="Courier New" pitchFamily="49" charset="0"/>
                <a:cs typeface="Courier New" pitchFamily="49" charset="0"/>
              </a:rPr>
              <a:t>=</a:t>
            </a:r>
            <a:r>
              <a:rPr lang="en-US" sz="2000" dirty="0" smtClean="0">
                <a:solidFill>
                  <a:schemeClr val="accent2"/>
                </a:solidFill>
                <a:latin typeface="Courier New" pitchFamily="49" charset="0"/>
                <a:cs typeface="Courier New" pitchFamily="49" charset="0"/>
              </a:rPr>
              <a:t> new </a:t>
            </a:r>
            <a:r>
              <a:rPr lang="en-US" sz="2000" dirty="0" err="1" smtClean="0">
                <a:latin typeface="Courier New" pitchFamily="49" charset="0"/>
                <a:cs typeface="Courier New" pitchFamily="49" charset="0"/>
              </a:rPr>
              <a:t>ForkJoinPool</a:t>
            </a:r>
            <a:r>
              <a:rPr lang="en-US" sz="2000" dirty="0" smtClean="0">
                <a:latin typeface="Courier New" pitchFamily="49" charset="0"/>
                <a:cs typeface="Courier New" pitchFamily="49" charset="0"/>
              </a:rPr>
              <a:t>();</a:t>
            </a:r>
          </a:p>
          <a:p>
            <a:pPr>
              <a:lnSpc>
                <a:spcPts val="1800"/>
              </a:lnSpc>
              <a:buNone/>
            </a:pP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add(</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arr1</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smtClean="0">
                <a:solidFill>
                  <a:srgbClr val="119F33"/>
                </a:solidFill>
                <a:latin typeface="Courier New" pitchFamily="49" charset="0"/>
                <a:cs typeface="Courier New" pitchFamily="49" charset="0"/>
              </a:rPr>
              <a:t>arr2</a:t>
            </a:r>
            <a:r>
              <a:rPr lang="en-US" sz="2000" dirty="0" smtClean="0">
                <a:latin typeface="Courier New" pitchFamily="49" charset="0"/>
                <a:cs typeface="Courier New" pitchFamily="49" charset="0"/>
              </a:rPr>
              <a:t>)</a:t>
            </a:r>
            <a:r>
              <a:rPr kumimoji="0" lang="en-US" sz="2000" i="0" u="none" strike="noStrike" kern="0" cap="none" spc="0" normalizeH="0" baseline="0" noProof="0" dirty="0" smtClean="0">
                <a:ln>
                  <a:noFill/>
                </a:ln>
                <a:solidFill>
                  <a:schemeClr val="tx1"/>
                </a:solidFill>
                <a:effectLst/>
                <a:uLnTx/>
                <a:uFillTx/>
                <a:latin typeface="Courier New" pitchFamily="49" charset="0"/>
                <a:ea typeface="+mn-ea"/>
                <a:cs typeface="+mn-cs"/>
              </a:rPr>
              <a:t>{</a:t>
            </a:r>
          </a:p>
          <a:p>
            <a:pPr>
              <a:lnSpc>
                <a:spcPts val="1800"/>
              </a:lnSpc>
            </a:pPr>
            <a:r>
              <a:rPr lang="en-US" sz="2000" kern="0" dirty="0" smtClean="0">
                <a:solidFill>
                  <a:schemeClr val="accent2"/>
                </a:solidFill>
                <a:latin typeface="Courier New" pitchFamily="49" charset="0"/>
              </a:rPr>
              <a:t>  assert </a:t>
            </a:r>
            <a:r>
              <a:rPr lang="en-US" sz="2000" kern="0" dirty="0" smtClean="0">
                <a:latin typeface="Courier New" pitchFamily="49" charset="0"/>
              </a:rPr>
              <a:t>(arr1.length == arr2.length);</a:t>
            </a:r>
          </a:p>
          <a:p>
            <a:pPr>
              <a:lnSpc>
                <a:spcPts val="1800"/>
              </a:lnSpc>
              <a:buNone/>
            </a:pPr>
            <a:r>
              <a:rPr lang="en-US" sz="2000" kern="0" dirty="0" smtClean="0">
                <a:latin typeface="Courier New" pitchFamily="49" charset="0"/>
              </a:rPr>
              <a:t>  </a:t>
            </a:r>
            <a:r>
              <a:rPr lang="en-US" sz="2000" kern="0" dirty="0" err="1" smtClean="0">
                <a:latin typeface="Courier New" pitchFamily="49" charset="0"/>
              </a:rPr>
              <a:t>int</a:t>
            </a:r>
            <a:r>
              <a:rPr lang="en-US" sz="2000" kern="0" dirty="0" smtClean="0">
                <a:latin typeface="Courier New" pitchFamily="49" charset="0"/>
              </a:rPr>
              <a:t>[] </a:t>
            </a:r>
            <a:r>
              <a:rPr lang="en-US" sz="2000" kern="0" dirty="0" err="1" smtClean="0">
                <a:solidFill>
                  <a:srgbClr val="119F33"/>
                </a:solidFill>
                <a:latin typeface="Courier New" pitchFamily="49" charset="0"/>
              </a:rPr>
              <a:t>ans</a:t>
            </a:r>
            <a:r>
              <a:rPr lang="en-US" sz="2000" kern="0" dirty="0" smtClean="0">
                <a:latin typeface="Courier New" pitchFamily="49" charset="0"/>
              </a:rPr>
              <a:t> = </a:t>
            </a:r>
            <a:r>
              <a:rPr lang="en-US" sz="2000" kern="0" dirty="0" smtClean="0">
                <a:solidFill>
                  <a:schemeClr val="accent2"/>
                </a:solidFill>
                <a:latin typeface="Courier New" pitchFamily="49" charset="0"/>
              </a:rPr>
              <a:t>new</a:t>
            </a:r>
            <a:r>
              <a:rPr lang="en-US" sz="2000" kern="0" dirty="0" smtClean="0">
                <a:latin typeface="Courier New" pitchFamily="49" charset="0"/>
              </a:rPr>
              <a:t> </a:t>
            </a:r>
            <a:r>
              <a:rPr lang="en-US" sz="2000" kern="0" dirty="0" err="1" smtClean="0">
                <a:latin typeface="Courier New" pitchFamily="49" charset="0"/>
              </a:rPr>
              <a:t>int</a:t>
            </a:r>
            <a:r>
              <a:rPr lang="en-US" sz="2000" kern="0" dirty="0" smtClean="0">
                <a:latin typeface="Courier New" pitchFamily="49" charset="0"/>
              </a:rPr>
              <a:t>[arr1.length];</a:t>
            </a:r>
            <a:endParaRPr kumimoji="0" lang="en-US" sz="2000" i="0" u="none" strike="noStrike" kern="0" cap="none" spc="0" normalizeH="0" baseline="0" noProof="0" dirty="0" smtClean="0">
              <a:ln>
                <a:noFill/>
              </a:ln>
              <a:solidFill>
                <a:schemeClr val="tx1"/>
              </a:solidFill>
              <a:effectLst/>
              <a:uLnTx/>
              <a:uFillTx/>
              <a:latin typeface="Courier New" pitchFamily="49" charset="0"/>
              <a:ea typeface="+mn-ea"/>
              <a:cs typeface="+mn-cs"/>
            </a:endParaRPr>
          </a:p>
          <a:p>
            <a:pPr>
              <a:lnSpc>
                <a:spcPts val="1800"/>
              </a:lnSpc>
              <a:buNone/>
            </a:pPr>
            <a:r>
              <a:rPr lang="en-US" sz="2000" kern="0" dirty="0" smtClean="0">
                <a:latin typeface="Courier New" pitchFamily="49" charset="0"/>
              </a:rPr>
              <a:t>  </a:t>
            </a:r>
            <a:r>
              <a:rPr lang="en-US" sz="2000" kern="0" dirty="0" err="1" smtClean="0">
                <a:latin typeface="Courier New" pitchFamily="49" charset="0"/>
              </a:rPr>
              <a:t>fjPool.invoke</a:t>
            </a:r>
            <a:r>
              <a:rPr lang="en-US" sz="2000" kern="0" dirty="0" smtClean="0">
                <a:latin typeface="Courier New" pitchFamily="49" charset="0"/>
              </a:rPr>
              <a:t>(</a:t>
            </a:r>
            <a:r>
              <a:rPr lang="en-US" sz="2000" kern="0" dirty="0" smtClean="0">
                <a:solidFill>
                  <a:schemeClr val="accent2"/>
                </a:solidFill>
                <a:latin typeface="Courier New" pitchFamily="49" charset="0"/>
              </a:rPr>
              <a:t>new</a:t>
            </a:r>
            <a:r>
              <a:rPr lang="en-US" sz="2000" kern="0" dirty="0" smtClean="0">
                <a:latin typeface="Courier New" pitchFamily="49" charset="0"/>
              </a:rPr>
              <a:t> </a:t>
            </a:r>
            <a:r>
              <a:rPr lang="en-US" sz="2000" kern="0" dirty="0" err="1" smtClean="0">
                <a:latin typeface="Courier New" pitchFamily="49" charset="0"/>
              </a:rPr>
              <a:t>VecAdd</a:t>
            </a:r>
            <a:r>
              <a:rPr lang="en-US" sz="2000" kern="0" dirty="0" smtClean="0">
                <a:latin typeface="Courier New" pitchFamily="49" charset="0"/>
              </a:rPr>
              <a:t>(0,arr.length,ans,arr1,arr2);</a:t>
            </a:r>
          </a:p>
          <a:p>
            <a:pPr>
              <a:lnSpc>
                <a:spcPts val="1800"/>
              </a:lnSpc>
              <a:buNone/>
            </a:pPr>
            <a:r>
              <a:rPr lang="en-US" sz="2000" kern="0" dirty="0" smtClean="0">
                <a:latin typeface="Courier New" pitchFamily="49" charset="0"/>
              </a:rPr>
              <a:t>  </a:t>
            </a:r>
            <a:r>
              <a:rPr lang="en-US" sz="2000" kern="0" dirty="0" smtClean="0">
                <a:solidFill>
                  <a:schemeClr val="accent2"/>
                </a:solidFill>
                <a:latin typeface="Courier New" pitchFamily="49" charset="0"/>
              </a:rPr>
              <a:t>return</a:t>
            </a:r>
            <a:r>
              <a:rPr lang="en-US" sz="2000" kern="0" dirty="0" smtClean="0">
                <a:latin typeface="Courier New" pitchFamily="49" charset="0"/>
              </a:rPr>
              <a:t> </a:t>
            </a:r>
            <a:r>
              <a:rPr lang="en-US" sz="2000" kern="0" dirty="0" err="1" smtClean="0">
                <a:latin typeface="Courier New" pitchFamily="49" charset="0"/>
              </a:rPr>
              <a:t>ans</a:t>
            </a:r>
            <a:r>
              <a:rPr lang="en-US" sz="2000" kern="0" dirty="0" smtClean="0">
                <a:latin typeface="Courier New" pitchFamily="49" charset="0"/>
              </a:rPr>
              <a:t>;</a:t>
            </a:r>
          </a:p>
          <a:p>
            <a:pPr>
              <a:lnSpc>
                <a:spcPts val="1800"/>
              </a:lnSpc>
              <a:buNone/>
            </a:pPr>
            <a:r>
              <a:rPr kumimoji="0" lang="en-US" sz="2000" i="0" u="none" strike="noStrike" kern="0" cap="none" spc="0" normalizeH="0" baseline="0" noProof="0" dirty="0" smtClean="0">
                <a:ln>
                  <a:noFill/>
                </a:ln>
                <a:solidFill>
                  <a:schemeClr val="tx1"/>
                </a:solidFill>
                <a:effectLst/>
                <a:uLnTx/>
                <a:uFillTx/>
                <a:latin typeface="Courier New" pitchFamily="49" charset="0"/>
                <a:ea typeface="+mn-ea"/>
                <a:cs typeface="+mn-cs"/>
              </a:rPr>
              <a:t>}</a:t>
            </a:r>
          </a:p>
        </p:txBody>
      </p:sp>
      <p:sp>
        <p:nvSpPr>
          <p:cNvPr id="8"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31</a:t>
            </a:fld>
            <a:endParaRPr lang="en-US" dirty="0"/>
          </a:p>
        </p:txBody>
      </p:sp>
      <p:sp>
        <p:nvSpPr>
          <p:cNvPr id="9"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Maps and reductions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Maps and reductions: the “workhorses” of parallel programming</a:t>
            </a:r>
          </a:p>
          <a:p>
            <a:pPr lvl="1"/>
            <a:endParaRPr lang="en-US" dirty="0" smtClean="0"/>
          </a:p>
          <a:p>
            <a:pPr lvl="1"/>
            <a:r>
              <a:rPr lang="en-US" dirty="0" smtClean="0"/>
              <a:t>By far the two most important and common patterns</a:t>
            </a:r>
          </a:p>
          <a:p>
            <a:pPr lvl="2"/>
            <a:r>
              <a:rPr lang="en-US" dirty="0" smtClean="0"/>
              <a:t>Two more-advanced patterns in next lecture</a:t>
            </a:r>
          </a:p>
          <a:p>
            <a:pPr lvl="1"/>
            <a:endParaRPr lang="en-US" dirty="0" smtClean="0"/>
          </a:p>
          <a:p>
            <a:pPr lvl="1"/>
            <a:r>
              <a:rPr lang="en-US" dirty="0" smtClean="0"/>
              <a:t>Learn to recognize when an algorithm can be written in terms of maps and reductions</a:t>
            </a:r>
          </a:p>
          <a:p>
            <a:pPr lvl="1"/>
            <a:endParaRPr lang="en-US" dirty="0" smtClean="0"/>
          </a:p>
          <a:p>
            <a:pPr lvl="1"/>
            <a:r>
              <a:rPr lang="en-US" dirty="0" smtClean="0"/>
              <a:t>Use maps and reductions to describe (parallel) algorithms</a:t>
            </a:r>
          </a:p>
          <a:p>
            <a:pPr lvl="1"/>
            <a:endParaRPr lang="en-US" dirty="0" smtClean="0"/>
          </a:p>
          <a:p>
            <a:pPr lvl="1"/>
            <a:r>
              <a:rPr lang="en-US" dirty="0" smtClean="0"/>
              <a:t>Programming them becomes “trivial” with a little practice</a:t>
            </a:r>
          </a:p>
          <a:p>
            <a:pPr lvl="2"/>
            <a:r>
              <a:rPr lang="en-US" dirty="0" smtClean="0"/>
              <a:t>Exactly like sequential for-loops seem second-nature</a:t>
            </a:r>
            <a:endParaRPr lang="en-US" dirty="0"/>
          </a:p>
          <a:p>
            <a:pPr lvl="1"/>
            <a:endParaRPr lang="en-US" dirty="0"/>
          </a:p>
        </p:txBody>
      </p:sp>
      <p:sp>
        <p:nvSpPr>
          <p:cNvPr id="6"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32</a:t>
            </a:fld>
            <a:endParaRPr lang="en-US" dirty="0"/>
          </a:p>
        </p:txBody>
      </p:sp>
      <p:sp>
        <p:nvSpPr>
          <p:cNvPr id="7"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731267315"/>
      </p:ext>
    </p:extLst>
  </p:cSld>
  <p:clrMapOvr>
    <a:masterClrMapping/>
  </p:clrMapOvr>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examples of divide and conquer</a:t>
            </a:r>
            <a:endParaRPr lang="en-US" dirty="0"/>
          </a:p>
        </p:txBody>
      </p:sp>
      <p:sp>
        <p:nvSpPr>
          <p:cNvPr id="3" name="Content Placeholder 2"/>
          <p:cNvSpPr>
            <a:spLocks noGrp="1"/>
          </p:cNvSpPr>
          <p:nvPr>
            <p:ph idx="1"/>
          </p:nvPr>
        </p:nvSpPr>
        <p:spPr>
          <a:xfrm>
            <a:off x="685800" y="1417638"/>
            <a:ext cx="7924800" cy="4495800"/>
          </a:xfrm>
        </p:spPr>
        <p:txBody>
          <a:bodyPr>
            <a:noAutofit/>
          </a:bodyPr>
          <a:lstStyle/>
          <a:p>
            <a:r>
              <a:rPr lang="en-US" sz="2400" dirty="0" smtClean="0"/>
              <a:t>Maximum or minimum </a:t>
            </a:r>
            <a:r>
              <a:rPr lang="en-US" sz="2400" dirty="0" smtClean="0"/>
              <a:t>element</a:t>
            </a:r>
          </a:p>
          <a:p>
            <a:r>
              <a:rPr lang="en-US" sz="2400" dirty="0" smtClean="0"/>
              <a:t>Is there an element satisfying some property (e.g., is there a 17)</a:t>
            </a:r>
            <a:r>
              <a:rPr lang="en-US" sz="2400" dirty="0" smtClean="0"/>
              <a:t>?</a:t>
            </a:r>
          </a:p>
          <a:p>
            <a:r>
              <a:rPr lang="en-US" sz="2400" dirty="0" smtClean="0"/>
              <a:t>Left-most element satisfying some property (e.g., first 17)</a:t>
            </a:r>
          </a:p>
          <a:p>
            <a:pPr lvl="1"/>
            <a:r>
              <a:rPr lang="en-US" sz="2400" dirty="0" smtClean="0"/>
              <a:t>What should the recursive tasks return?</a:t>
            </a:r>
          </a:p>
          <a:p>
            <a:pPr lvl="1"/>
            <a:r>
              <a:rPr lang="en-US" sz="2400" dirty="0" smtClean="0"/>
              <a:t>How should we merge the results</a:t>
            </a:r>
            <a:r>
              <a:rPr lang="en-US" sz="2400" dirty="0" smtClean="0"/>
              <a:t>?</a:t>
            </a:r>
          </a:p>
          <a:p>
            <a:r>
              <a:rPr lang="en-US" sz="2400" dirty="0" smtClean="0"/>
              <a:t>Corners of a rectangle containing all points (a “bounding box”</a:t>
            </a:r>
            <a:r>
              <a:rPr lang="en-US" sz="2400" dirty="0" smtClean="0"/>
              <a:t>)</a:t>
            </a:r>
          </a:p>
          <a:p>
            <a:r>
              <a:rPr lang="en-US" sz="2400" dirty="0" smtClean="0"/>
              <a:t>Counts, for example, number of strings that start with a vowel</a:t>
            </a:r>
          </a:p>
          <a:p>
            <a:pPr lvl="1"/>
            <a:r>
              <a:rPr lang="en-US" sz="2400" dirty="0" smtClean="0"/>
              <a:t>This is just summing with a different base case</a:t>
            </a:r>
          </a:p>
          <a:p>
            <a:pPr lvl="1"/>
            <a:r>
              <a:rPr lang="en-US" sz="2400" dirty="0" smtClean="0"/>
              <a:t>Many problems are!</a:t>
            </a:r>
          </a:p>
          <a:p>
            <a:endParaRPr lang="en-US" sz="2800" dirty="0" smtClean="0"/>
          </a:p>
        </p:txBody>
      </p:sp>
      <p:sp>
        <p:nvSpPr>
          <p:cNvPr id="10"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33</a:t>
            </a:fld>
            <a:endParaRPr lang="en-US" dirty="0"/>
          </a:p>
        </p:txBody>
      </p:sp>
      <p:sp>
        <p:nvSpPr>
          <p:cNvPr id="11"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interesting DAGs?</a:t>
            </a:r>
            <a:endParaRPr lang="en-US" dirty="0"/>
          </a:p>
        </p:txBody>
      </p:sp>
      <p:sp>
        <p:nvSpPr>
          <p:cNvPr id="3" name="Content Placeholder 2"/>
          <p:cNvSpPr>
            <a:spLocks noGrp="1"/>
          </p:cNvSpPr>
          <p:nvPr>
            <p:ph idx="1"/>
          </p:nvPr>
        </p:nvSpPr>
        <p:spPr>
          <a:xfrm>
            <a:off x="457200" y="4052185"/>
            <a:ext cx="8229600" cy="2073977"/>
          </a:xfrm>
        </p:spPr>
        <p:txBody>
          <a:bodyPr>
            <a:normAutofit fontScale="70000" lnSpcReduction="20000"/>
          </a:bodyPr>
          <a:lstStyle/>
          <a:p>
            <a:r>
              <a:rPr lang="en-US" dirty="0" smtClean="0"/>
              <a:t>The DAGs are not always this simple</a:t>
            </a:r>
          </a:p>
          <a:p>
            <a:r>
              <a:rPr lang="en-US" dirty="0" smtClean="0"/>
              <a:t>Example: </a:t>
            </a:r>
          </a:p>
          <a:p>
            <a:pPr lvl="1"/>
            <a:r>
              <a:rPr lang="en-US" dirty="0" smtClean="0"/>
              <a:t>Suppose combining two results might be expensive enough that we want to parallelize each one</a:t>
            </a:r>
          </a:p>
          <a:p>
            <a:pPr lvl="1"/>
            <a:r>
              <a:rPr lang="en-US" dirty="0" smtClean="0"/>
              <a:t>Then each node in the inverted tree on the previous slide would itself expand into another set of nodes for that parallel computation</a:t>
            </a:r>
          </a:p>
        </p:txBody>
      </p:sp>
      <p:sp>
        <p:nvSpPr>
          <p:cNvPr id="7"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34</a:t>
            </a:fld>
            <a:endParaRPr lang="en-US" dirty="0"/>
          </a:p>
        </p:txBody>
      </p:sp>
      <p:sp>
        <p:nvSpPr>
          <p:cNvPr id="8"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from: Sophomoric Parallelism and Concurrency, Lecture 2</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grpSp>
        <p:nvGrpSpPr>
          <p:cNvPr id="65" name="Group 64"/>
          <p:cNvGrpSpPr/>
          <p:nvPr/>
        </p:nvGrpSpPr>
        <p:grpSpPr>
          <a:xfrm>
            <a:off x="2777619" y="1225116"/>
            <a:ext cx="4070654" cy="2436433"/>
            <a:chOff x="1619250" y="2575832"/>
            <a:chExt cx="7634274" cy="4053568"/>
          </a:xfrm>
        </p:grpSpPr>
        <p:sp>
          <p:nvSpPr>
            <p:cNvPr id="9" name="Oval 5"/>
            <p:cNvSpPr>
              <a:spLocks noChangeAspect="1" noChangeArrowheads="1"/>
            </p:cNvSpPr>
            <p:nvPr>
              <p:custDataLst>
                <p:tags r:id="rId1"/>
              </p:custDataLst>
            </p:nvPr>
          </p:nvSpPr>
          <p:spPr bwMode="auto">
            <a:xfrm>
              <a:off x="4219575" y="25758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0" name="Oval 7"/>
            <p:cNvSpPr>
              <a:spLocks noChangeAspect="1" noChangeArrowheads="1"/>
            </p:cNvSpPr>
            <p:nvPr>
              <p:custDataLst>
                <p:tags r:id="rId2"/>
              </p:custDataLst>
            </p:nvPr>
          </p:nvSpPr>
          <p:spPr bwMode="auto">
            <a:xfrm>
              <a:off x="5676900" y="31704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1" name="Oval 8"/>
            <p:cNvSpPr>
              <a:spLocks noChangeAspect="1" noChangeArrowheads="1"/>
            </p:cNvSpPr>
            <p:nvPr>
              <p:custDataLst>
                <p:tags r:id="rId3"/>
              </p:custDataLst>
            </p:nvPr>
          </p:nvSpPr>
          <p:spPr bwMode="auto">
            <a:xfrm>
              <a:off x="2628900" y="316604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12" name="AutoShape 9"/>
            <p:cNvCxnSpPr>
              <a:cxnSpLocks noChangeShapeType="1"/>
            </p:cNvCxnSpPr>
            <p:nvPr>
              <p:custDataLst>
                <p:tags r:id="rId4"/>
              </p:custDataLst>
            </p:nvPr>
          </p:nvCxnSpPr>
          <p:spPr bwMode="auto">
            <a:xfrm rot="10800000" flipV="1">
              <a:off x="3009900" y="2978854"/>
              <a:ext cx="1268262" cy="206578"/>
            </a:xfrm>
            <a:prstGeom prst="straightConnector1">
              <a:avLst/>
            </a:prstGeom>
            <a:noFill/>
            <a:ln w="9525">
              <a:solidFill>
                <a:schemeClr val="tx1"/>
              </a:solidFill>
              <a:round/>
              <a:headEnd/>
              <a:tailEnd type="triangle" w="med" len="med"/>
            </a:ln>
            <a:effectLst/>
          </p:spPr>
        </p:cxnSp>
        <p:cxnSp>
          <p:nvCxnSpPr>
            <p:cNvPr id="13" name="AutoShape 10"/>
            <p:cNvCxnSpPr>
              <a:cxnSpLocks noChangeShapeType="1"/>
              <a:endCxn id="10" idx="0"/>
            </p:cNvCxnSpPr>
            <p:nvPr>
              <p:custDataLst>
                <p:tags r:id="rId5"/>
              </p:custDataLst>
            </p:nvPr>
          </p:nvCxnSpPr>
          <p:spPr bwMode="auto">
            <a:xfrm>
              <a:off x="4610100" y="2956832"/>
              <a:ext cx="1266825" cy="213632"/>
            </a:xfrm>
            <a:prstGeom prst="straightConnector1">
              <a:avLst/>
            </a:prstGeom>
            <a:noFill/>
            <a:ln w="9525">
              <a:solidFill>
                <a:schemeClr val="tx1"/>
              </a:solidFill>
              <a:round/>
              <a:headEnd/>
              <a:tailEnd type="triangle" w="med" len="med"/>
            </a:ln>
            <a:effectLst/>
          </p:spPr>
        </p:cxnSp>
        <p:sp>
          <p:nvSpPr>
            <p:cNvPr id="14" name="Oval 7"/>
            <p:cNvSpPr>
              <a:spLocks noChangeAspect="1" noChangeArrowheads="1"/>
            </p:cNvSpPr>
            <p:nvPr>
              <p:custDataLst>
                <p:tags r:id="rId6"/>
              </p:custDataLst>
            </p:nvPr>
          </p:nvSpPr>
          <p:spPr bwMode="auto">
            <a:xfrm>
              <a:off x="3219450" y="38562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5" name="Oval 8"/>
            <p:cNvSpPr>
              <a:spLocks noChangeAspect="1" noChangeArrowheads="1"/>
            </p:cNvSpPr>
            <p:nvPr>
              <p:custDataLst>
                <p:tags r:id="rId7"/>
              </p:custDataLst>
            </p:nvPr>
          </p:nvSpPr>
          <p:spPr bwMode="auto">
            <a:xfrm>
              <a:off x="2019300" y="38562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16" name="AutoShape 9"/>
            <p:cNvCxnSpPr>
              <a:cxnSpLocks noChangeShapeType="1"/>
            </p:cNvCxnSpPr>
            <p:nvPr>
              <p:custDataLst>
                <p:tags r:id="rId8"/>
              </p:custDataLst>
            </p:nvPr>
          </p:nvCxnSpPr>
          <p:spPr bwMode="auto">
            <a:xfrm rot="5400000">
              <a:off x="2391195" y="3638645"/>
              <a:ext cx="256336" cy="317197"/>
            </a:xfrm>
            <a:prstGeom prst="straightConnector1">
              <a:avLst/>
            </a:prstGeom>
            <a:noFill/>
            <a:ln w="9525">
              <a:solidFill>
                <a:schemeClr val="tx1"/>
              </a:solidFill>
              <a:round/>
              <a:headEnd/>
              <a:tailEnd type="triangle" w="med" len="med"/>
            </a:ln>
            <a:effectLst/>
          </p:spPr>
        </p:cxnSp>
        <p:cxnSp>
          <p:nvCxnSpPr>
            <p:cNvPr id="17" name="AutoShape 10"/>
            <p:cNvCxnSpPr>
              <a:cxnSpLocks noChangeShapeType="1"/>
            </p:cNvCxnSpPr>
            <p:nvPr>
              <p:custDataLst>
                <p:tags r:id="rId9"/>
              </p:custDataLst>
            </p:nvPr>
          </p:nvCxnSpPr>
          <p:spPr bwMode="auto">
            <a:xfrm rot="5400000" flipV="1">
              <a:off x="2991270" y="3638645"/>
              <a:ext cx="256336" cy="317197"/>
            </a:xfrm>
            <a:prstGeom prst="straightConnector1">
              <a:avLst/>
            </a:prstGeom>
            <a:noFill/>
            <a:ln w="9525">
              <a:solidFill>
                <a:schemeClr val="tx1"/>
              </a:solidFill>
              <a:round/>
              <a:headEnd/>
              <a:tailEnd type="triangle" w="med" len="med"/>
            </a:ln>
            <a:effectLst/>
          </p:spPr>
        </p:cxnSp>
        <p:sp>
          <p:nvSpPr>
            <p:cNvPr id="18" name="Oval 7"/>
            <p:cNvSpPr>
              <a:spLocks noChangeAspect="1" noChangeArrowheads="1"/>
            </p:cNvSpPr>
            <p:nvPr>
              <p:custDataLst>
                <p:tags r:id="rId10"/>
              </p:custDataLst>
            </p:nvPr>
          </p:nvSpPr>
          <p:spPr bwMode="auto">
            <a:xfrm>
              <a:off x="6267450" y="3829821"/>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19" name="Oval 8"/>
            <p:cNvSpPr>
              <a:spLocks noChangeAspect="1" noChangeArrowheads="1"/>
            </p:cNvSpPr>
            <p:nvPr>
              <p:custDataLst>
                <p:tags r:id="rId11"/>
              </p:custDataLst>
            </p:nvPr>
          </p:nvSpPr>
          <p:spPr bwMode="auto">
            <a:xfrm>
              <a:off x="5067300" y="3829821"/>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20" name="AutoShape 9"/>
            <p:cNvCxnSpPr>
              <a:cxnSpLocks noChangeShapeType="1"/>
            </p:cNvCxnSpPr>
            <p:nvPr>
              <p:custDataLst>
                <p:tags r:id="rId12"/>
              </p:custDataLst>
            </p:nvPr>
          </p:nvCxnSpPr>
          <p:spPr bwMode="auto">
            <a:xfrm rot="5400000">
              <a:off x="5439195" y="3612202"/>
              <a:ext cx="256336" cy="317197"/>
            </a:xfrm>
            <a:prstGeom prst="straightConnector1">
              <a:avLst/>
            </a:prstGeom>
            <a:noFill/>
            <a:ln w="9525">
              <a:solidFill>
                <a:schemeClr val="tx1"/>
              </a:solidFill>
              <a:round/>
              <a:headEnd/>
              <a:tailEnd type="triangle" w="med" len="med"/>
            </a:ln>
            <a:effectLst/>
          </p:spPr>
        </p:cxnSp>
        <p:cxnSp>
          <p:nvCxnSpPr>
            <p:cNvPr id="21" name="AutoShape 10"/>
            <p:cNvCxnSpPr>
              <a:cxnSpLocks noChangeShapeType="1"/>
            </p:cNvCxnSpPr>
            <p:nvPr>
              <p:custDataLst>
                <p:tags r:id="rId13"/>
              </p:custDataLst>
            </p:nvPr>
          </p:nvCxnSpPr>
          <p:spPr bwMode="auto">
            <a:xfrm rot="5400000" flipV="1">
              <a:off x="6039270" y="3612202"/>
              <a:ext cx="256336" cy="317197"/>
            </a:xfrm>
            <a:prstGeom prst="straightConnector1">
              <a:avLst/>
            </a:prstGeom>
            <a:noFill/>
            <a:ln w="9525">
              <a:solidFill>
                <a:schemeClr val="tx1"/>
              </a:solidFill>
              <a:round/>
              <a:headEnd/>
              <a:tailEnd type="triangle" w="med" len="med"/>
            </a:ln>
            <a:effectLst/>
          </p:spPr>
        </p:cxnSp>
        <p:sp>
          <p:nvSpPr>
            <p:cNvPr id="22" name="Oval 7"/>
            <p:cNvSpPr>
              <a:spLocks noChangeAspect="1" noChangeArrowheads="1"/>
            </p:cNvSpPr>
            <p:nvPr>
              <p:custDataLst>
                <p:tags r:id="rId14"/>
              </p:custDataLst>
            </p:nvPr>
          </p:nvSpPr>
          <p:spPr bwMode="auto">
            <a:xfrm>
              <a:off x="2400300" y="45420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23" name="Oval 8"/>
            <p:cNvSpPr>
              <a:spLocks noChangeAspect="1" noChangeArrowheads="1"/>
            </p:cNvSpPr>
            <p:nvPr>
              <p:custDataLst>
                <p:tags r:id="rId15"/>
              </p:custDataLst>
            </p:nvPr>
          </p:nvSpPr>
          <p:spPr bwMode="auto">
            <a:xfrm>
              <a:off x="1619250" y="45420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24" name="AutoShape 9"/>
            <p:cNvCxnSpPr>
              <a:cxnSpLocks noChangeShapeType="1"/>
              <a:stCxn id="15" idx="3"/>
              <a:endCxn id="23" idx="0"/>
            </p:cNvCxnSpPr>
            <p:nvPr>
              <p:custDataLst>
                <p:tags r:id="rId16"/>
              </p:custDataLst>
            </p:nvPr>
          </p:nvCxnSpPr>
          <p:spPr bwMode="auto">
            <a:xfrm rot="5400000">
              <a:off x="1807192" y="4271369"/>
              <a:ext cx="282779" cy="258611"/>
            </a:xfrm>
            <a:prstGeom prst="straightConnector1">
              <a:avLst/>
            </a:prstGeom>
            <a:noFill/>
            <a:ln w="9525">
              <a:solidFill>
                <a:schemeClr val="tx1"/>
              </a:solidFill>
              <a:round/>
              <a:headEnd/>
              <a:tailEnd type="triangle" w="med" len="med"/>
            </a:ln>
            <a:effectLst/>
          </p:spPr>
        </p:cxnSp>
        <p:cxnSp>
          <p:nvCxnSpPr>
            <p:cNvPr id="25" name="AutoShape 10"/>
            <p:cNvCxnSpPr>
              <a:cxnSpLocks noChangeShapeType="1"/>
              <a:endCxn id="22" idx="0"/>
            </p:cNvCxnSpPr>
            <p:nvPr>
              <p:custDataLst>
                <p:tags r:id="rId17"/>
              </p:custDataLst>
            </p:nvPr>
          </p:nvCxnSpPr>
          <p:spPr bwMode="auto">
            <a:xfrm rot="16200000" flipH="1">
              <a:off x="2317297" y="4259035"/>
              <a:ext cx="289831" cy="276225"/>
            </a:xfrm>
            <a:prstGeom prst="straightConnector1">
              <a:avLst/>
            </a:prstGeom>
            <a:noFill/>
            <a:ln w="9525">
              <a:solidFill>
                <a:schemeClr val="tx1"/>
              </a:solidFill>
              <a:round/>
              <a:headEnd/>
              <a:tailEnd type="triangle" w="med" len="med"/>
            </a:ln>
            <a:effectLst/>
          </p:spPr>
        </p:cxnSp>
        <p:sp>
          <p:nvSpPr>
            <p:cNvPr id="26" name="Oval 7"/>
            <p:cNvSpPr>
              <a:spLocks noChangeAspect="1" noChangeArrowheads="1"/>
            </p:cNvSpPr>
            <p:nvPr>
              <p:custDataLst>
                <p:tags r:id="rId18"/>
              </p:custDataLst>
            </p:nvPr>
          </p:nvSpPr>
          <p:spPr bwMode="auto">
            <a:xfrm>
              <a:off x="3638550" y="45420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27" name="Oval 8"/>
            <p:cNvSpPr>
              <a:spLocks noChangeAspect="1" noChangeArrowheads="1"/>
            </p:cNvSpPr>
            <p:nvPr>
              <p:custDataLst>
                <p:tags r:id="rId19"/>
              </p:custDataLst>
            </p:nvPr>
          </p:nvSpPr>
          <p:spPr bwMode="auto">
            <a:xfrm>
              <a:off x="2857500" y="4542064"/>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28" name="AutoShape 9"/>
            <p:cNvCxnSpPr>
              <a:cxnSpLocks noChangeShapeType="1"/>
              <a:endCxn id="27" idx="0"/>
            </p:cNvCxnSpPr>
            <p:nvPr>
              <p:custDataLst>
                <p:tags r:id="rId20"/>
              </p:custDataLst>
            </p:nvPr>
          </p:nvCxnSpPr>
          <p:spPr bwMode="auto">
            <a:xfrm rot="5400000">
              <a:off x="3045442" y="4271369"/>
              <a:ext cx="282779" cy="258611"/>
            </a:xfrm>
            <a:prstGeom prst="straightConnector1">
              <a:avLst/>
            </a:prstGeom>
            <a:noFill/>
            <a:ln w="9525">
              <a:solidFill>
                <a:schemeClr val="tx1"/>
              </a:solidFill>
              <a:round/>
              <a:headEnd/>
              <a:tailEnd type="triangle" w="med" len="med"/>
            </a:ln>
            <a:effectLst/>
          </p:spPr>
        </p:cxnSp>
        <p:cxnSp>
          <p:nvCxnSpPr>
            <p:cNvPr id="29" name="AutoShape 10"/>
            <p:cNvCxnSpPr>
              <a:cxnSpLocks noChangeShapeType="1"/>
              <a:endCxn id="26" idx="0"/>
            </p:cNvCxnSpPr>
            <p:nvPr>
              <p:custDataLst>
                <p:tags r:id="rId21"/>
              </p:custDataLst>
            </p:nvPr>
          </p:nvCxnSpPr>
          <p:spPr bwMode="auto">
            <a:xfrm rot="16200000" flipH="1">
              <a:off x="3555547" y="4259035"/>
              <a:ext cx="289831" cy="276225"/>
            </a:xfrm>
            <a:prstGeom prst="straightConnector1">
              <a:avLst/>
            </a:prstGeom>
            <a:noFill/>
            <a:ln w="9525">
              <a:solidFill>
                <a:schemeClr val="tx1"/>
              </a:solidFill>
              <a:round/>
              <a:headEnd/>
              <a:tailEnd type="triangle" w="med" len="med"/>
            </a:ln>
            <a:effectLst/>
          </p:spPr>
        </p:cxnSp>
        <p:sp>
          <p:nvSpPr>
            <p:cNvPr id="30" name="Oval 7"/>
            <p:cNvSpPr>
              <a:spLocks noChangeAspect="1" noChangeArrowheads="1"/>
            </p:cNvSpPr>
            <p:nvPr>
              <p:custDataLst>
                <p:tags r:id="rId22"/>
              </p:custDataLst>
            </p:nvPr>
          </p:nvSpPr>
          <p:spPr bwMode="auto">
            <a:xfrm>
              <a:off x="5467350" y="45420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31" name="Oval 8"/>
            <p:cNvSpPr>
              <a:spLocks noChangeAspect="1" noChangeArrowheads="1"/>
            </p:cNvSpPr>
            <p:nvPr>
              <p:custDataLst>
                <p:tags r:id="rId23"/>
              </p:custDataLst>
            </p:nvPr>
          </p:nvSpPr>
          <p:spPr bwMode="auto">
            <a:xfrm>
              <a:off x="4686300" y="45420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32" name="AutoShape 9"/>
            <p:cNvCxnSpPr>
              <a:cxnSpLocks noChangeShapeType="1"/>
              <a:endCxn id="31" idx="0"/>
            </p:cNvCxnSpPr>
            <p:nvPr>
              <p:custDataLst>
                <p:tags r:id="rId24"/>
              </p:custDataLst>
            </p:nvPr>
          </p:nvCxnSpPr>
          <p:spPr bwMode="auto">
            <a:xfrm rot="5400000">
              <a:off x="4874242" y="4271370"/>
              <a:ext cx="282779" cy="258611"/>
            </a:xfrm>
            <a:prstGeom prst="straightConnector1">
              <a:avLst/>
            </a:prstGeom>
            <a:noFill/>
            <a:ln w="9525">
              <a:solidFill>
                <a:schemeClr val="tx1"/>
              </a:solidFill>
              <a:round/>
              <a:headEnd/>
              <a:tailEnd type="triangle" w="med" len="med"/>
            </a:ln>
            <a:effectLst/>
          </p:spPr>
        </p:cxnSp>
        <p:cxnSp>
          <p:nvCxnSpPr>
            <p:cNvPr id="33" name="AutoShape 10"/>
            <p:cNvCxnSpPr>
              <a:cxnSpLocks noChangeShapeType="1"/>
              <a:endCxn id="30" idx="0"/>
            </p:cNvCxnSpPr>
            <p:nvPr>
              <p:custDataLst>
                <p:tags r:id="rId25"/>
              </p:custDataLst>
            </p:nvPr>
          </p:nvCxnSpPr>
          <p:spPr bwMode="auto">
            <a:xfrm rot="16200000" flipH="1">
              <a:off x="5384347" y="4259036"/>
              <a:ext cx="289831" cy="276225"/>
            </a:xfrm>
            <a:prstGeom prst="straightConnector1">
              <a:avLst/>
            </a:prstGeom>
            <a:noFill/>
            <a:ln w="9525">
              <a:solidFill>
                <a:schemeClr val="tx1"/>
              </a:solidFill>
              <a:round/>
              <a:headEnd/>
              <a:tailEnd type="triangle" w="med" len="med"/>
            </a:ln>
            <a:effectLst/>
          </p:spPr>
        </p:cxnSp>
        <p:sp>
          <p:nvSpPr>
            <p:cNvPr id="34" name="Oval 7"/>
            <p:cNvSpPr>
              <a:spLocks noChangeAspect="1" noChangeArrowheads="1"/>
            </p:cNvSpPr>
            <p:nvPr>
              <p:custDataLst>
                <p:tags r:id="rId26"/>
              </p:custDataLst>
            </p:nvPr>
          </p:nvSpPr>
          <p:spPr bwMode="auto">
            <a:xfrm>
              <a:off x="6686550" y="45420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35" name="Oval 8"/>
            <p:cNvSpPr>
              <a:spLocks noChangeAspect="1" noChangeArrowheads="1"/>
            </p:cNvSpPr>
            <p:nvPr>
              <p:custDataLst>
                <p:tags r:id="rId27"/>
              </p:custDataLst>
            </p:nvPr>
          </p:nvSpPr>
          <p:spPr bwMode="auto">
            <a:xfrm>
              <a:off x="5905500" y="4542065"/>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36" name="AutoShape 9"/>
            <p:cNvCxnSpPr>
              <a:cxnSpLocks noChangeShapeType="1"/>
              <a:endCxn id="35" idx="0"/>
            </p:cNvCxnSpPr>
            <p:nvPr>
              <p:custDataLst>
                <p:tags r:id="rId28"/>
              </p:custDataLst>
            </p:nvPr>
          </p:nvCxnSpPr>
          <p:spPr bwMode="auto">
            <a:xfrm rot="5400000">
              <a:off x="6093442" y="4271370"/>
              <a:ext cx="282779" cy="258611"/>
            </a:xfrm>
            <a:prstGeom prst="straightConnector1">
              <a:avLst/>
            </a:prstGeom>
            <a:noFill/>
            <a:ln w="9525">
              <a:solidFill>
                <a:schemeClr val="tx1"/>
              </a:solidFill>
              <a:round/>
              <a:headEnd/>
              <a:tailEnd type="triangle" w="med" len="med"/>
            </a:ln>
            <a:effectLst/>
          </p:spPr>
        </p:cxnSp>
        <p:cxnSp>
          <p:nvCxnSpPr>
            <p:cNvPr id="37" name="AutoShape 10"/>
            <p:cNvCxnSpPr>
              <a:cxnSpLocks noChangeShapeType="1"/>
              <a:endCxn id="34" idx="0"/>
            </p:cNvCxnSpPr>
            <p:nvPr>
              <p:custDataLst>
                <p:tags r:id="rId29"/>
              </p:custDataLst>
            </p:nvPr>
          </p:nvCxnSpPr>
          <p:spPr bwMode="auto">
            <a:xfrm rot="16200000" flipH="1">
              <a:off x="6603547" y="4259036"/>
              <a:ext cx="289831" cy="276225"/>
            </a:xfrm>
            <a:prstGeom prst="straightConnector1">
              <a:avLst/>
            </a:prstGeom>
            <a:noFill/>
            <a:ln w="9525">
              <a:solidFill>
                <a:schemeClr val="tx1"/>
              </a:solidFill>
              <a:round/>
              <a:headEnd/>
              <a:tailEnd type="triangle" w="med" len="med"/>
            </a:ln>
            <a:effectLst/>
          </p:spPr>
        </p:cxnSp>
        <p:cxnSp>
          <p:nvCxnSpPr>
            <p:cNvPr id="38" name="AutoShape 9"/>
            <p:cNvCxnSpPr>
              <a:cxnSpLocks noChangeShapeType="1"/>
            </p:cNvCxnSpPr>
            <p:nvPr>
              <p:custDataLst>
                <p:tags r:id="rId30"/>
              </p:custDataLst>
            </p:nvPr>
          </p:nvCxnSpPr>
          <p:spPr bwMode="auto">
            <a:xfrm rot="16200000" flipH="1">
              <a:off x="1752600" y="5090432"/>
              <a:ext cx="381000" cy="228600"/>
            </a:xfrm>
            <a:prstGeom prst="straightConnector1">
              <a:avLst/>
            </a:prstGeom>
            <a:noFill/>
            <a:ln w="9525">
              <a:solidFill>
                <a:schemeClr val="tx1"/>
              </a:solidFill>
              <a:round/>
              <a:headEnd/>
              <a:tailEnd type="triangle" w="med" len="med"/>
            </a:ln>
            <a:effectLst/>
          </p:spPr>
        </p:cxnSp>
        <p:cxnSp>
          <p:nvCxnSpPr>
            <p:cNvPr id="39" name="AutoShape 9"/>
            <p:cNvCxnSpPr>
              <a:cxnSpLocks noChangeShapeType="1"/>
            </p:cNvCxnSpPr>
            <p:nvPr>
              <p:custDataLst>
                <p:tags r:id="rId31"/>
              </p:custDataLst>
            </p:nvPr>
          </p:nvCxnSpPr>
          <p:spPr bwMode="auto">
            <a:xfrm rot="5400000">
              <a:off x="2286000" y="5090432"/>
              <a:ext cx="381000" cy="228600"/>
            </a:xfrm>
            <a:prstGeom prst="straightConnector1">
              <a:avLst/>
            </a:prstGeom>
            <a:noFill/>
            <a:ln w="9525">
              <a:solidFill>
                <a:schemeClr val="tx1"/>
              </a:solidFill>
              <a:round/>
              <a:headEnd/>
              <a:tailEnd type="triangle" w="med" len="med"/>
            </a:ln>
            <a:effectLst/>
          </p:spPr>
        </p:cxnSp>
        <p:sp>
          <p:nvSpPr>
            <p:cNvPr id="40" name="Oval 8"/>
            <p:cNvSpPr>
              <a:spLocks noChangeAspect="1" noChangeArrowheads="1"/>
            </p:cNvSpPr>
            <p:nvPr>
              <p:custDataLst>
                <p:tags r:id="rId32"/>
              </p:custDataLst>
            </p:nvPr>
          </p:nvSpPr>
          <p:spPr bwMode="auto">
            <a:xfrm>
              <a:off x="1981200" y="53190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41" name="AutoShape 9"/>
            <p:cNvCxnSpPr>
              <a:cxnSpLocks noChangeShapeType="1"/>
            </p:cNvCxnSpPr>
            <p:nvPr>
              <p:custDataLst>
                <p:tags r:id="rId33"/>
              </p:custDataLst>
            </p:nvPr>
          </p:nvCxnSpPr>
          <p:spPr bwMode="auto">
            <a:xfrm rot="16200000" flipH="1">
              <a:off x="3048000" y="5090432"/>
              <a:ext cx="381000" cy="228600"/>
            </a:xfrm>
            <a:prstGeom prst="straightConnector1">
              <a:avLst/>
            </a:prstGeom>
            <a:noFill/>
            <a:ln w="9525">
              <a:solidFill>
                <a:schemeClr val="tx1"/>
              </a:solidFill>
              <a:round/>
              <a:headEnd/>
              <a:tailEnd type="triangle" w="med" len="med"/>
            </a:ln>
            <a:effectLst/>
          </p:spPr>
        </p:cxnSp>
        <p:cxnSp>
          <p:nvCxnSpPr>
            <p:cNvPr id="42" name="AutoShape 9"/>
            <p:cNvCxnSpPr>
              <a:cxnSpLocks noChangeShapeType="1"/>
            </p:cNvCxnSpPr>
            <p:nvPr>
              <p:custDataLst>
                <p:tags r:id="rId34"/>
              </p:custDataLst>
            </p:nvPr>
          </p:nvCxnSpPr>
          <p:spPr bwMode="auto">
            <a:xfrm rot="5400000">
              <a:off x="3505200" y="5090432"/>
              <a:ext cx="381000" cy="228600"/>
            </a:xfrm>
            <a:prstGeom prst="straightConnector1">
              <a:avLst/>
            </a:prstGeom>
            <a:noFill/>
            <a:ln w="9525">
              <a:solidFill>
                <a:schemeClr val="tx1"/>
              </a:solidFill>
              <a:round/>
              <a:headEnd/>
              <a:tailEnd type="triangle" w="med" len="med"/>
            </a:ln>
            <a:effectLst/>
          </p:spPr>
        </p:cxnSp>
        <p:sp>
          <p:nvSpPr>
            <p:cNvPr id="43" name="Oval 8"/>
            <p:cNvSpPr>
              <a:spLocks noChangeAspect="1" noChangeArrowheads="1"/>
            </p:cNvSpPr>
            <p:nvPr>
              <p:custDataLst>
                <p:tags r:id="rId35"/>
              </p:custDataLst>
            </p:nvPr>
          </p:nvSpPr>
          <p:spPr bwMode="auto">
            <a:xfrm>
              <a:off x="3257550" y="53190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44" name="AutoShape 9"/>
            <p:cNvCxnSpPr>
              <a:cxnSpLocks noChangeShapeType="1"/>
            </p:cNvCxnSpPr>
            <p:nvPr>
              <p:custDataLst>
                <p:tags r:id="rId36"/>
              </p:custDataLst>
            </p:nvPr>
          </p:nvCxnSpPr>
          <p:spPr bwMode="auto">
            <a:xfrm rot="16200000" flipH="1">
              <a:off x="4800600" y="5090433"/>
              <a:ext cx="381000" cy="228600"/>
            </a:xfrm>
            <a:prstGeom prst="straightConnector1">
              <a:avLst/>
            </a:prstGeom>
            <a:noFill/>
            <a:ln w="9525">
              <a:solidFill>
                <a:schemeClr val="tx1"/>
              </a:solidFill>
              <a:round/>
              <a:headEnd/>
              <a:tailEnd type="triangle" w="med" len="med"/>
            </a:ln>
            <a:effectLst/>
          </p:spPr>
        </p:cxnSp>
        <p:cxnSp>
          <p:nvCxnSpPr>
            <p:cNvPr id="45" name="AutoShape 9"/>
            <p:cNvCxnSpPr>
              <a:cxnSpLocks noChangeShapeType="1"/>
            </p:cNvCxnSpPr>
            <p:nvPr>
              <p:custDataLst>
                <p:tags r:id="rId37"/>
              </p:custDataLst>
            </p:nvPr>
          </p:nvCxnSpPr>
          <p:spPr bwMode="auto">
            <a:xfrm rot="5400000">
              <a:off x="5334000" y="5090433"/>
              <a:ext cx="381000" cy="228600"/>
            </a:xfrm>
            <a:prstGeom prst="straightConnector1">
              <a:avLst/>
            </a:prstGeom>
            <a:noFill/>
            <a:ln w="9525">
              <a:solidFill>
                <a:schemeClr val="tx1"/>
              </a:solidFill>
              <a:round/>
              <a:headEnd/>
              <a:tailEnd type="triangle" w="med" len="med"/>
            </a:ln>
            <a:effectLst/>
          </p:spPr>
        </p:cxnSp>
        <p:sp>
          <p:nvSpPr>
            <p:cNvPr id="46" name="Oval 8"/>
            <p:cNvSpPr>
              <a:spLocks noChangeAspect="1" noChangeArrowheads="1"/>
            </p:cNvSpPr>
            <p:nvPr>
              <p:custDataLst>
                <p:tags r:id="rId38"/>
              </p:custDataLst>
            </p:nvPr>
          </p:nvSpPr>
          <p:spPr bwMode="auto">
            <a:xfrm>
              <a:off x="5029200" y="5319033"/>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47" name="AutoShape 9"/>
            <p:cNvCxnSpPr>
              <a:cxnSpLocks noChangeShapeType="1"/>
            </p:cNvCxnSpPr>
            <p:nvPr>
              <p:custDataLst>
                <p:tags r:id="rId39"/>
              </p:custDataLst>
            </p:nvPr>
          </p:nvCxnSpPr>
          <p:spPr bwMode="auto">
            <a:xfrm rot="16200000" flipH="1">
              <a:off x="6019800" y="5090433"/>
              <a:ext cx="381000" cy="228600"/>
            </a:xfrm>
            <a:prstGeom prst="straightConnector1">
              <a:avLst/>
            </a:prstGeom>
            <a:noFill/>
            <a:ln w="9525">
              <a:solidFill>
                <a:schemeClr val="tx1"/>
              </a:solidFill>
              <a:round/>
              <a:headEnd/>
              <a:tailEnd type="triangle" w="med" len="med"/>
            </a:ln>
            <a:effectLst/>
          </p:spPr>
        </p:cxnSp>
        <p:cxnSp>
          <p:nvCxnSpPr>
            <p:cNvPr id="48" name="AutoShape 9"/>
            <p:cNvCxnSpPr>
              <a:cxnSpLocks noChangeShapeType="1"/>
            </p:cNvCxnSpPr>
            <p:nvPr>
              <p:custDataLst>
                <p:tags r:id="rId40"/>
              </p:custDataLst>
            </p:nvPr>
          </p:nvCxnSpPr>
          <p:spPr bwMode="auto">
            <a:xfrm rot="5400000">
              <a:off x="6553200" y="5090433"/>
              <a:ext cx="381000" cy="228600"/>
            </a:xfrm>
            <a:prstGeom prst="straightConnector1">
              <a:avLst/>
            </a:prstGeom>
            <a:noFill/>
            <a:ln w="9525">
              <a:solidFill>
                <a:schemeClr val="tx1"/>
              </a:solidFill>
              <a:round/>
              <a:headEnd/>
              <a:tailEnd type="triangle" w="med" len="med"/>
            </a:ln>
            <a:effectLst/>
          </p:spPr>
        </p:cxnSp>
        <p:sp>
          <p:nvSpPr>
            <p:cNvPr id="49" name="Oval 8"/>
            <p:cNvSpPr>
              <a:spLocks noChangeAspect="1" noChangeArrowheads="1"/>
            </p:cNvSpPr>
            <p:nvPr>
              <p:custDataLst>
                <p:tags r:id="rId41"/>
              </p:custDataLst>
            </p:nvPr>
          </p:nvSpPr>
          <p:spPr bwMode="auto">
            <a:xfrm>
              <a:off x="6248400" y="5319033"/>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50" name="AutoShape 9"/>
            <p:cNvCxnSpPr>
              <a:cxnSpLocks noChangeShapeType="1"/>
              <a:stCxn id="40" idx="4"/>
              <a:endCxn id="52" idx="1"/>
            </p:cNvCxnSpPr>
            <p:nvPr>
              <p:custDataLst>
                <p:tags r:id="rId42"/>
              </p:custDataLst>
            </p:nvPr>
          </p:nvCxnSpPr>
          <p:spPr bwMode="auto">
            <a:xfrm rot="16200000" flipH="1">
              <a:off x="2350116" y="5622308"/>
              <a:ext cx="130379" cy="468161"/>
            </a:xfrm>
            <a:prstGeom prst="straightConnector1">
              <a:avLst/>
            </a:prstGeom>
            <a:noFill/>
            <a:ln w="9525">
              <a:solidFill>
                <a:schemeClr val="tx1"/>
              </a:solidFill>
              <a:round/>
              <a:headEnd/>
              <a:tailEnd type="triangle" w="med" len="med"/>
            </a:ln>
            <a:effectLst/>
          </p:spPr>
        </p:cxnSp>
        <p:cxnSp>
          <p:nvCxnSpPr>
            <p:cNvPr id="51" name="AutoShape 9"/>
            <p:cNvCxnSpPr>
              <a:cxnSpLocks noChangeShapeType="1"/>
              <a:stCxn id="43" idx="3"/>
              <a:endCxn id="52" idx="7"/>
            </p:cNvCxnSpPr>
            <p:nvPr>
              <p:custDataLst>
                <p:tags r:id="rId43"/>
              </p:custDataLst>
            </p:nvPr>
          </p:nvCxnSpPr>
          <p:spPr bwMode="auto">
            <a:xfrm rot="5400000">
              <a:off x="3024437" y="5629880"/>
              <a:ext cx="199526" cy="383872"/>
            </a:xfrm>
            <a:prstGeom prst="straightConnector1">
              <a:avLst/>
            </a:prstGeom>
            <a:noFill/>
            <a:ln w="9525">
              <a:solidFill>
                <a:schemeClr val="tx1"/>
              </a:solidFill>
              <a:round/>
              <a:headEnd/>
              <a:tailEnd type="triangle" w="med" len="med"/>
            </a:ln>
            <a:effectLst/>
          </p:spPr>
        </p:cxnSp>
        <p:sp>
          <p:nvSpPr>
            <p:cNvPr id="52" name="Oval 8"/>
            <p:cNvSpPr>
              <a:spLocks noChangeAspect="1" noChangeArrowheads="1"/>
            </p:cNvSpPr>
            <p:nvPr>
              <p:custDataLst>
                <p:tags r:id="rId44"/>
              </p:custDataLst>
            </p:nvPr>
          </p:nvSpPr>
          <p:spPr bwMode="auto">
            <a:xfrm>
              <a:off x="2590800" y="58524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53" name="AutoShape 9"/>
            <p:cNvCxnSpPr>
              <a:cxnSpLocks noChangeShapeType="1"/>
              <a:endCxn id="55" idx="1"/>
            </p:cNvCxnSpPr>
            <p:nvPr>
              <p:custDataLst>
                <p:tags r:id="rId45"/>
              </p:custDataLst>
            </p:nvPr>
          </p:nvCxnSpPr>
          <p:spPr bwMode="auto">
            <a:xfrm rot="16200000" flipH="1">
              <a:off x="5434780" y="5615255"/>
              <a:ext cx="130379" cy="468161"/>
            </a:xfrm>
            <a:prstGeom prst="straightConnector1">
              <a:avLst/>
            </a:prstGeom>
            <a:noFill/>
            <a:ln w="9525">
              <a:solidFill>
                <a:schemeClr val="tx1"/>
              </a:solidFill>
              <a:round/>
              <a:headEnd/>
              <a:tailEnd type="triangle" w="med" len="med"/>
            </a:ln>
            <a:effectLst/>
          </p:spPr>
        </p:cxnSp>
        <p:cxnSp>
          <p:nvCxnSpPr>
            <p:cNvPr id="54" name="AutoShape 9"/>
            <p:cNvCxnSpPr>
              <a:cxnSpLocks noChangeShapeType="1"/>
              <a:endCxn id="55" idx="7"/>
            </p:cNvCxnSpPr>
            <p:nvPr>
              <p:custDataLst>
                <p:tags r:id="rId46"/>
              </p:custDataLst>
            </p:nvPr>
          </p:nvCxnSpPr>
          <p:spPr bwMode="auto">
            <a:xfrm rot="10800000" flipV="1">
              <a:off x="6016928" y="5715000"/>
              <a:ext cx="383872" cy="199526"/>
            </a:xfrm>
            <a:prstGeom prst="straightConnector1">
              <a:avLst/>
            </a:prstGeom>
            <a:noFill/>
            <a:ln w="9525">
              <a:solidFill>
                <a:schemeClr val="tx1"/>
              </a:solidFill>
              <a:round/>
              <a:headEnd/>
              <a:tailEnd type="triangle" w="med" len="med"/>
            </a:ln>
            <a:effectLst/>
          </p:spPr>
        </p:cxnSp>
        <p:sp>
          <p:nvSpPr>
            <p:cNvPr id="55" name="Oval 8"/>
            <p:cNvSpPr>
              <a:spLocks noChangeAspect="1" noChangeArrowheads="1"/>
            </p:cNvSpPr>
            <p:nvPr>
              <p:custDataLst>
                <p:tags r:id="rId47"/>
              </p:custDataLst>
            </p:nvPr>
          </p:nvSpPr>
          <p:spPr bwMode="auto">
            <a:xfrm>
              <a:off x="5675464" y="5845379"/>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sp>
          <p:nvSpPr>
            <p:cNvPr id="56" name="Oval 5"/>
            <p:cNvSpPr>
              <a:spLocks noChangeAspect="1" noChangeArrowheads="1"/>
            </p:cNvSpPr>
            <p:nvPr>
              <p:custDataLst>
                <p:tags r:id="rId48"/>
              </p:custDataLst>
            </p:nvPr>
          </p:nvSpPr>
          <p:spPr bwMode="auto">
            <a:xfrm>
              <a:off x="4267200" y="6157232"/>
              <a:ext cx="400050" cy="472168"/>
            </a:xfrm>
            <a:prstGeom prst="ellipse">
              <a:avLst/>
            </a:prstGeom>
            <a:solidFill>
              <a:schemeClr val="tx1"/>
            </a:solidFill>
            <a:ln w="28575">
              <a:noFill/>
              <a:round/>
              <a:headEnd/>
              <a:tailEnd/>
            </a:ln>
            <a:effectLst/>
          </p:spPr>
          <p:txBody>
            <a:bodyPr wrap="none" anchor="ctr"/>
            <a:lstStyle/>
            <a:p>
              <a:pPr algn="ctr"/>
              <a:endParaRPr lang="en-US" sz="2400">
                <a:latin typeface="Times New Roman" pitchFamily="18" charset="0"/>
              </a:endParaRPr>
            </a:p>
          </p:txBody>
        </p:sp>
        <p:cxnSp>
          <p:nvCxnSpPr>
            <p:cNvPr id="57" name="AutoShape 9"/>
            <p:cNvCxnSpPr>
              <a:cxnSpLocks noChangeShapeType="1"/>
              <a:endCxn id="56" idx="2"/>
            </p:cNvCxnSpPr>
            <p:nvPr>
              <p:custDataLst>
                <p:tags r:id="rId49"/>
              </p:custDataLst>
            </p:nvPr>
          </p:nvCxnSpPr>
          <p:spPr bwMode="auto">
            <a:xfrm>
              <a:off x="3037039" y="6118021"/>
              <a:ext cx="1230161" cy="275295"/>
            </a:xfrm>
            <a:prstGeom prst="straightConnector1">
              <a:avLst/>
            </a:prstGeom>
            <a:noFill/>
            <a:ln w="9525">
              <a:solidFill>
                <a:schemeClr val="tx1"/>
              </a:solidFill>
              <a:round/>
              <a:headEnd/>
              <a:tailEnd type="triangle" w="med" len="med"/>
            </a:ln>
            <a:effectLst/>
          </p:spPr>
        </p:cxnSp>
        <p:cxnSp>
          <p:nvCxnSpPr>
            <p:cNvPr id="58" name="AutoShape 9"/>
            <p:cNvCxnSpPr>
              <a:cxnSpLocks noChangeShapeType="1"/>
              <a:stCxn id="55" idx="2"/>
            </p:cNvCxnSpPr>
            <p:nvPr>
              <p:custDataLst>
                <p:tags r:id="rId50"/>
              </p:custDataLst>
            </p:nvPr>
          </p:nvCxnSpPr>
          <p:spPr bwMode="auto">
            <a:xfrm rot="10800000" flipV="1">
              <a:off x="4721528" y="6081463"/>
              <a:ext cx="953936" cy="319336"/>
            </a:xfrm>
            <a:prstGeom prst="straightConnector1">
              <a:avLst/>
            </a:prstGeom>
            <a:noFill/>
            <a:ln w="9525">
              <a:solidFill>
                <a:schemeClr val="tx1"/>
              </a:solidFill>
              <a:round/>
              <a:headEnd/>
              <a:tailEnd type="triangle" w="med" len="med"/>
            </a:ln>
            <a:effectLst/>
          </p:spPr>
        </p:cxnSp>
        <p:sp>
          <p:nvSpPr>
            <p:cNvPr id="59" name="Left Brace 58"/>
            <p:cNvSpPr/>
            <p:nvPr/>
          </p:nvSpPr>
          <p:spPr bwMode="auto">
            <a:xfrm rot="10800000">
              <a:off x="7250573" y="4581125"/>
              <a:ext cx="304800" cy="381000"/>
            </a:xfrm>
            <a:prstGeom prst="leftBrace">
              <a:avLst/>
            </a:prstGeom>
            <a:noFill/>
            <a:ln w="476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0" name="Left Brace 59"/>
            <p:cNvSpPr/>
            <p:nvPr/>
          </p:nvSpPr>
          <p:spPr bwMode="auto">
            <a:xfrm rot="10800000">
              <a:off x="7162800" y="2743199"/>
              <a:ext cx="304800" cy="1676400"/>
            </a:xfrm>
            <a:prstGeom prst="leftBrace">
              <a:avLst/>
            </a:prstGeom>
            <a:noFill/>
            <a:ln w="476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1" name="TextBox 60"/>
            <p:cNvSpPr txBox="1"/>
            <p:nvPr/>
          </p:nvSpPr>
          <p:spPr>
            <a:xfrm>
              <a:off x="7532227" y="3352799"/>
              <a:ext cx="1721297" cy="512058"/>
            </a:xfrm>
            <a:prstGeom prst="rect">
              <a:avLst/>
            </a:prstGeom>
            <a:noFill/>
          </p:spPr>
          <p:txBody>
            <a:bodyPr wrap="square" rtlCol="0">
              <a:spAutoFit/>
            </a:bodyPr>
            <a:lstStyle/>
            <a:p>
              <a:r>
                <a:rPr lang="en-US" sz="1400" b="0" dirty="0" smtClean="0">
                  <a:latin typeface="+mn-lt"/>
                </a:rPr>
                <a:t>divide </a:t>
              </a:r>
            </a:p>
          </p:txBody>
        </p:sp>
        <p:sp>
          <p:nvSpPr>
            <p:cNvPr id="62" name="Left Brace 61"/>
            <p:cNvSpPr/>
            <p:nvPr/>
          </p:nvSpPr>
          <p:spPr bwMode="auto">
            <a:xfrm rot="10800000">
              <a:off x="7239001" y="5105399"/>
              <a:ext cx="304800" cy="1524001"/>
            </a:xfrm>
            <a:prstGeom prst="leftBrace">
              <a:avLst/>
            </a:prstGeom>
            <a:noFill/>
            <a:ln w="476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63" name="TextBox 62"/>
            <p:cNvSpPr txBox="1"/>
            <p:nvPr/>
          </p:nvSpPr>
          <p:spPr>
            <a:xfrm>
              <a:off x="7608428" y="5562600"/>
              <a:ext cx="1645096" cy="870497"/>
            </a:xfrm>
            <a:prstGeom prst="rect">
              <a:avLst/>
            </a:prstGeom>
            <a:noFill/>
          </p:spPr>
          <p:txBody>
            <a:bodyPr wrap="square" rtlCol="0">
              <a:spAutoFit/>
            </a:bodyPr>
            <a:lstStyle/>
            <a:p>
              <a:r>
                <a:rPr lang="en-US" sz="1400" b="0" dirty="0" smtClean="0">
                  <a:latin typeface="+mn-lt"/>
                </a:rPr>
                <a:t>combine results </a:t>
              </a:r>
            </a:p>
          </p:txBody>
        </p:sp>
      </p:gr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a:t>
            </a:r>
            <a:endParaRPr lang="en-US" dirty="0"/>
          </a:p>
        </p:txBody>
      </p:sp>
      <p:sp>
        <p:nvSpPr>
          <p:cNvPr id="3" name="Content Placeholder 2"/>
          <p:cNvSpPr>
            <a:spLocks noGrp="1"/>
          </p:cNvSpPr>
          <p:nvPr>
            <p:ph idx="1"/>
          </p:nvPr>
        </p:nvSpPr>
        <p:spPr>
          <a:xfrm>
            <a:off x="685800" y="1600200"/>
            <a:ext cx="7924800" cy="4648200"/>
          </a:xfrm>
        </p:spPr>
        <p:txBody>
          <a:bodyPr>
            <a:normAutofit/>
          </a:bodyPr>
          <a:lstStyle/>
          <a:p>
            <a:pPr>
              <a:buNone/>
            </a:pPr>
            <a:r>
              <a:rPr lang="en-US" dirty="0" smtClean="0"/>
              <a:t>Clever </a:t>
            </a:r>
            <a:r>
              <a:rPr lang="en-US" dirty="0"/>
              <a:t>ways to parallelize more than is intuitively </a:t>
            </a:r>
            <a:r>
              <a:rPr lang="en-US" dirty="0" smtClean="0"/>
              <a:t>possible</a:t>
            </a:r>
          </a:p>
          <a:p>
            <a:pPr lvl="1"/>
            <a:r>
              <a:rPr lang="en-US" dirty="0" smtClean="0">
                <a:solidFill>
                  <a:schemeClr val="accent2"/>
                </a:solidFill>
              </a:rPr>
              <a:t>Parallel prefix</a:t>
            </a:r>
            <a:r>
              <a:rPr lang="en-US" dirty="0" smtClean="0"/>
              <a:t>: </a:t>
            </a:r>
          </a:p>
          <a:p>
            <a:pPr lvl="2"/>
            <a:r>
              <a:rPr lang="en-US" dirty="0" smtClean="0"/>
              <a:t>This “key trick” typically underlies surprising parallelization</a:t>
            </a:r>
          </a:p>
          <a:p>
            <a:pPr lvl="2"/>
            <a:r>
              <a:rPr lang="en-US" dirty="0" smtClean="0"/>
              <a:t>Enables other things like </a:t>
            </a:r>
            <a:r>
              <a:rPr lang="en-US" dirty="0" smtClean="0">
                <a:solidFill>
                  <a:schemeClr val="accent2"/>
                </a:solidFill>
              </a:rPr>
              <a:t>packs</a:t>
            </a:r>
          </a:p>
          <a:p>
            <a:pPr lvl="1"/>
            <a:r>
              <a:rPr lang="en-US" dirty="0" smtClean="0">
                <a:solidFill>
                  <a:schemeClr val="accent2"/>
                </a:solidFill>
              </a:rPr>
              <a:t>Parallel sorting:</a:t>
            </a:r>
            <a:r>
              <a:rPr lang="en-US" dirty="0" smtClean="0"/>
              <a:t> </a:t>
            </a:r>
            <a:r>
              <a:rPr lang="en-US" dirty="0" err="1" smtClean="0"/>
              <a:t>quicksort</a:t>
            </a:r>
            <a:r>
              <a:rPr lang="en-US" dirty="0" smtClean="0"/>
              <a:t> (not in place) and </a:t>
            </a:r>
            <a:r>
              <a:rPr lang="en-US" dirty="0" err="1" smtClean="0"/>
              <a:t>mergesort</a:t>
            </a:r>
            <a:endParaRPr lang="en-US" dirty="0" smtClean="0"/>
          </a:p>
          <a:p>
            <a:pPr lvl="2"/>
            <a:r>
              <a:rPr lang="en-US" dirty="0" smtClean="0"/>
              <a:t>Easy to get a little parallelism</a:t>
            </a:r>
          </a:p>
          <a:p>
            <a:pPr lvl="2"/>
            <a:r>
              <a:rPr lang="en-US" dirty="0" smtClean="0"/>
              <a:t>With cleverness can get a lot</a:t>
            </a:r>
            <a:endParaRPr lang="en-US" dirty="0"/>
          </a:p>
        </p:txBody>
      </p:sp>
      <p:sp>
        <p:nvSpPr>
          <p:cNvPr id="8" name="Slide Number Placeholder 4"/>
          <p:cNvSpPr>
            <a:spLocks noGrp="1"/>
          </p:cNvSpPr>
          <p:nvPr>
            <p:ph type="sldNum" sz="quarter" idx="11"/>
          </p:nvPr>
        </p:nvSpPr>
        <p:spPr>
          <a:xfrm>
            <a:off x="8610600" y="6356350"/>
            <a:ext cx="516467" cy="365125"/>
          </a:xfrm>
        </p:spPr>
        <p:txBody>
          <a:bodyPr/>
          <a:lstStyle/>
          <a:p>
            <a:fld id="{3B048AC8-D41E-4C7B-8EE3-A52489AA1F05}" type="slidenum">
              <a:rPr lang="en-US" smtClean="0"/>
              <a:pPr/>
              <a:t>35</a:t>
            </a:fld>
            <a:endParaRPr lang="en-US" dirty="0"/>
          </a:p>
        </p:txBody>
      </p:sp>
      <p:sp>
        <p:nvSpPr>
          <p:cNvPr id="9" name="Footer Placeholder 5"/>
          <p:cNvSpPr txBox="1">
            <a:spLocks/>
          </p:cNvSpPr>
          <p:nvPr/>
        </p:nvSpPr>
        <p:spPr>
          <a:xfrm>
            <a:off x="2853267" y="6356350"/>
            <a:ext cx="5240867" cy="365125"/>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slide adapted from: Sophomoric Parallelism and Concurrency, Lecture 3</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Checkpoint</a:t>
            </a:r>
            <a:endParaRPr lang="en-US" dirty="0"/>
          </a:p>
        </p:txBody>
      </p:sp>
      <p:sp>
        <p:nvSpPr>
          <p:cNvPr id="3" name="Content Placeholder 2"/>
          <p:cNvSpPr>
            <a:spLocks noGrp="1"/>
          </p:cNvSpPr>
          <p:nvPr>
            <p:ph idx="1"/>
          </p:nvPr>
        </p:nvSpPr>
        <p:spPr/>
        <p:txBody>
          <a:bodyPr/>
          <a:lstStyle/>
          <a:p>
            <a:pPr algn="ctr">
              <a:buNone/>
            </a:pPr>
            <a:r>
              <a:rPr lang="en-US" dirty="0" err="1" smtClean="0"/>
              <a:t>axb</a:t>
            </a:r>
            <a:r>
              <a:rPr lang="en-US" dirty="0" smtClean="0"/>
              <a:t> + </a:t>
            </a:r>
            <a:r>
              <a:rPr lang="en-US" dirty="0" err="1" smtClean="0"/>
              <a:t>cxd</a:t>
            </a:r>
            <a:endParaRPr lang="en-US" dirty="0" smtClean="0"/>
          </a:p>
          <a:p>
            <a:r>
              <a:rPr lang="en-US" dirty="0" smtClean="0"/>
              <a:t>Write a DAG to show the the </a:t>
            </a:r>
            <a:r>
              <a:rPr lang="en-US" i="1" dirty="0" smtClean="0"/>
              <a:t>work</a:t>
            </a:r>
            <a:r>
              <a:rPr lang="en-US" dirty="0" smtClean="0"/>
              <a:t> and </a:t>
            </a:r>
            <a:r>
              <a:rPr lang="en-US" i="1" dirty="0" smtClean="0"/>
              <a:t>span</a:t>
            </a:r>
            <a:r>
              <a:rPr lang="en-US" dirty="0" smtClean="0"/>
              <a:t> of this expression</a:t>
            </a:r>
            <a:endParaRPr lang="en-US" dirty="0"/>
          </a:p>
        </p:txBody>
      </p:sp>
      <p:sp>
        <p:nvSpPr>
          <p:cNvPr id="4" name="Oval 4"/>
          <p:cNvSpPr>
            <a:spLocks noChangeArrowheads="1"/>
          </p:cNvSpPr>
          <p:nvPr/>
        </p:nvSpPr>
        <p:spPr bwMode="auto">
          <a:xfrm>
            <a:off x="5112675" y="3276600"/>
            <a:ext cx="896373"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r>
              <a:rPr lang="en-US" sz="2800" dirty="0" err="1" smtClean="0"/>
              <a:t>axb</a:t>
            </a:r>
            <a:endParaRPr lang="en-US" sz="2800" dirty="0"/>
          </a:p>
        </p:txBody>
      </p:sp>
      <p:sp>
        <p:nvSpPr>
          <p:cNvPr id="5" name="Line 8"/>
          <p:cNvSpPr>
            <a:spLocks noChangeShapeType="1"/>
          </p:cNvSpPr>
          <p:nvPr/>
        </p:nvSpPr>
        <p:spPr bwMode="auto">
          <a:xfrm>
            <a:off x="5628067" y="3733800"/>
            <a:ext cx="830547"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6" name="Oval 14"/>
          <p:cNvSpPr>
            <a:spLocks noChangeArrowheads="1"/>
          </p:cNvSpPr>
          <p:nvPr/>
        </p:nvSpPr>
        <p:spPr bwMode="auto">
          <a:xfrm>
            <a:off x="6011806" y="4495800"/>
            <a:ext cx="893615"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pPr algn="ctr"/>
            <a:r>
              <a:rPr lang="en-US" sz="2800" dirty="0" smtClean="0"/>
              <a:t>+</a:t>
            </a:r>
            <a:endParaRPr lang="en-US" sz="2800" dirty="0"/>
          </a:p>
        </p:txBody>
      </p:sp>
      <p:sp>
        <p:nvSpPr>
          <p:cNvPr id="7" name="Oval 4"/>
          <p:cNvSpPr>
            <a:spLocks noChangeArrowheads="1"/>
          </p:cNvSpPr>
          <p:nvPr/>
        </p:nvSpPr>
        <p:spPr bwMode="auto">
          <a:xfrm>
            <a:off x="7269873" y="3276600"/>
            <a:ext cx="896373"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r>
              <a:rPr lang="en-US" sz="2800" dirty="0" err="1" smtClean="0"/>
              <a:t>cxd</a:t>
            </a:r>
            <a:endParaRPr lang="en-US" sz="2800" dirty="0"/>
          </a:p>
        </p:txBody>
      </p:sp>
      <p:sp>
        <p:nvSpPr>
          <p:cNvPr id="8" name="Line 8"/>
          <p:cNvSpPr>
            <a:spLocks noChangeShapeType="1"/>
          </p:cNvSpPr>
          <p:nvPr/>
        </p:nvSpPr>
        <p:spPr bwMode="auto">
          <a:xfrm flipH="1">
            <a:off x="6611014" y="3733800"/>
            <a:ext cx="1070484"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9" name="Rectangle 8"/>
          <p:cNvSpPr/>
          <p:nvPr/>
        </p:nvSpPr>
        <p:spPr>
          <a:xfrm>
            <a:off x="761234" y="3521839"/>
            <a:ext cx="3476193" cy="2862322"/>
          </a:xfrm>
          <a:prstGeom prst="rect">
            <a:avLst/>
          </a:prstGeom>
          <a:ln>
            <a:solidFill>
              <a:schemeClr val="accent3"/>
            </a:solidFill>
          </a:ln>
        </p:spPr>
        <p:txBody>
          <a:bodyPr wrap="square">
            <a:spAutoFit/>
          </a:bodyPr>
          <a:lstStyle/>
          <a:p>
            <a:pPr>
              <a:buFont typeface="Arial"/>
              <a:buChar char="•"/>
            </a:pPr>
            <a:r>
              <a:rPr lang="en-US" sz="2000" dirty="0" smtClean="0"/>
              <a:t>the set of instructions forms the vertices of the dag</a:t>
            </a:r>
          </a:p>
          <a:p>
            <a:pPr>
              <a:buFont typeface="Arial"/>
              <a:buChar char="•"/>
            </a:pPr>
            <a:r>
              <a:rPr lang="en-US" sz="2000" dirty="0" smtClean="0"/>
              <a:t> the graph edges indicate dependences between instructions. </a:t>
            </a:r>
          </a:p>
          <a:p>
            <a:pPr>
              <a:buFont typeface="Arial"/>
              <a:buChar char="•"/>
            </a:pPr>
            <a:r>
              <a:rPr lang="en-US" sz="2000" dirty="0" smtClean="0"/>
              <a:t>We say that an instruction </a:t>
            </a:r>
            <a:r>
              <a:rPr lang="en-US" sz="2000" dirty="0" err="1" smtClean="0"/>
              <a:t>x</a:t>
            </a:r>
            <a:r>
              <a:rPr lang="en-US" sz="2000" dirty="0" smtClean="0"/>
              <a:t> </a:t>
            </a:r>
            <a:r>
              <a:rPr lang="en-US" sz="2000" b="1" i="1" dirty="0" smtClean="0"/>
              <a:t>precedes an instruction </a:t>
            </a:r>
            <a:r>
              <a:rPr lang="en-US" sz="2000" b="1" i="1" dirty="0" err="1" smtClean="0"/>
              <a:t>y</a:t>
            </a:r>
            <a:r>
              <a:rPr lang="en-US" sz="2000" b="1" i="1" dirty="0" smtClean="0"/>
              <a:t> if </a:t>
            </a:r>
            <a:r>
              <a:rPr lang="en-US" sz="2000" b="1" i="1" dirty="0" err="1" smtClean="0"/>
              <a:t>x</a:t>
            </a:r>
            <a:r>
              <a:rPr lang="en-US" sz="2000" b="1" i="1" dirty="0" smtClean="0"/>
              <a:t> must complete before </a:t>
            </a:r>
            <a:r>
              <a:rPr lang="en-US" sz="2000" b="1" i="1" dirty="0" err="1" smtClean="0"/>
              <a:t>y</a:t>
            </a:r>
            <a:r>
              <a:rPr lang="en-US" sz="2000" b="1" i="1" dirty="0" smtClean="0"/>
              <a:t> can begin.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DAG for an embarrassingly parallel algorithm</a:t>
            </a:r>
            <a:endParaRPr lang="en-US" dirty="0"/>
          </a:p>
        </p:txBody>
      </p:sp>
      <p:sp>
        <p:nvSpPr>
          <p:cNvPr id="4" name="Oval 4"/>
          <p:cNvSpPr>
            <a:spLocks noChangeArrowheads="1"/>
          </p:cNvSpPr>
          <p:nvPr/>
        </p:nvSpPr>
        <p:spPr bwMode="auto">
          <a:xfrm>
            <a:off x="955597" y="251460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5" name="Line 8"/>
          <p:cNvSpPr>
            <a:spLocks noChangeShapeType="1"/>
          </p:cNvSpPr>
          <p:nvPr/>
        </p:nvSpPr>
        <p:spPr bwMode="auto">
          <a:xfrm flipH="1">
            <a:off x="1186954" y="297180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6" name="Oval 14"/>
          <p:cNvSpPr>
            <a:spLocks noChangeArrowheads="1"/>
          </p:cNvSpPr>
          <p:nvPr/>
        </p:nvSpPr>
        <p:spPr bwMode="auto">
          <a:xfrm>
            <a:off x="955597" y="373380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7" name="Oval 4"/>
          <p:cNvSpPr>
            <a:spLocks noChangeArrowheads="1"/>
          </p:cNvSpPr>
          <p:nvPr/>
        </p:nvSpPr>
        <p:spPr bwMode="auto">
          <a:xfrm>
            <a:off x="1689627" y="251269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8" name="Oval 14"/>
          <p:cNvSpPr>
            <a:spLocks noChangeArrowheads="1"/>
          </p:cNvSpPr>
          <p:nvPr/>
        </p:nvSpPr>
        <p:spPr bwMode="auto">
          <a:xfrm>
            <a:off x="1689627" y="373189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9" name="Line 8"/>
          <p:cNvSpPr>
            <a:spLocks noChangeShapeType="1"/>
          </p:cNvSpPr>
          <p:nvPr/>
        </p:nvSpPr>
        <p:spPr bwMode="auto">
          <a:xfrm flipH="1">
            <a:off x="1910997" y="297180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10" name="Oval 4"/>
          <p:cNvSpPr>
            <a:spLocks noChangeArrowheads="1"/>
          </p:cNvSpPr>
          <p:nvPr/>
        </p:nvSpPr>
        <p:spPr bwMode="auto">
          <a:xfrm>
            <a:off x="2393367" y="251269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1" name="Line 8"/>
          <p:cNvSpPr>
            <a:spLocks noChangeShapeType="1"/>
          </p:cNvSpPr>
          <p:nvPr/>
        </p:nvSpPr>
        <p:spPr bwMode="auto">
          <a:xfrm flipH="1">
            <a:off x="2624724" y="296989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12" name="Oval 14"/>
          <p:cNvSpPr>
            <a:spLocks noChangeArrowheads="1"/>
          </p:cNvSpPr>
          <p:nvPr/>
        </p:nvSpPr>
        <p:spPr bwMode="auto">
          <a:xfrm>
            <a:off x="2393367" y="373189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3" name="Oval 4"/>
          <p:cNvSpPr>
            <a:spLocks noChangeArrowheads="1"/>
          </p:cNvSpPr>
          <p:nvPr/>
        </p:nvSpPr>
        <p:spPr bwMode="auto">
          <a:xfrm>
            <a:off x="3127397" y="251078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4" name="Oval 14"/>
          <p:cNvSpPr>
            <a:spLocks noChangeArrowheads="1"/>
          </p:cNvSpPr>
          <p:nvPr/>
        </p:nvSpPr>
        <p:spPr bwMode="auto">
          <a:xfrm>
            <a:off x="3127397" y="372998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5" name="Line 8"/>
          <p:cNvSpPr>
            <a:spLocks noChangeShapeType="1"/>
          </p:cNvSpPr>
          <p:nvPr/>
        </p:nvSpPr>
        <p:spPr bwMode="auto">
          <a:xfrm flipH="1">
            <a:off x="3348767" y="296989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16" name="Oval 4"/>
          <p:cNvSpPr>
            <a:spLocks noChangeArrowheads="1"/>
          </p:cNvSpPr>
          <p:nvPr/>
        </p:nvSpPr>
        <p:spPr bwMode="auto">
          <a:xfrm>
            <a:off x="3772607" y="251842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7" name="Line 8"/>
          <p:cNvSpPr>
            <a:spLocks noChangeShapeType="1"/>
          </p:cNvSpPr>
          <p:nvPr/>
        </p:nvSpPr>
        <p:spPr bwMode="auto">
          <a:xfrm flipH="1">
            <a:off x="4003964" y="297562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18" name="Oval 14"/>
          <p:cNvSpPr>
            <a:spLocks noChangeArrowheads="1"/>
          </p:cNvSpPr>
          <p:nvPr/>
        </p:nvSpPr>
        <p:spPr bwMode="auto">
          <a:xfrm>
            <a:off x="3772607" y="373762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9" name="Oval 4"/>
          <p:cNvSpPr>
            <a:spLocks noChangeArrowheads="1"/>
          </p:cNvSpPr>
          <p:nvPr/>
        </p:nvSpPr>
        <p:spPr bwMode="auto">
          <a:xfrm>
            <a:off x="4506637" y="251651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0" name="Oval 14"/>
          <p:cNvSpPr>
            <a:spLocks noChangeArrowheads="1"/>
          </p:cNvSpPr>
          <p:nvPr/>
        </p:nvSpPr>
        <p:spPr bwMode="auto">
          <a:xfrm>
            <a:off x="4506637" y="373571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1" name="Line 8"/>
          <p:cNvSpPr>
            <a:spLocks noChangeShapeType="1"/>
          </p:cNvSpPr>
          <p:nvPr/>
        </p:nvSpPr>
        <p:spPr bwMode="auto">
          <a:xfrm flipH="1">
            <a:off x="4728007" y="297562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22" name="Oval 4"/>
          <p:cNvSpPr>
            <a:spLocks noChangeArrowheads="1"/>
          </p:cNvSpPr>
          <p:nvPr/>
        </p:nvSpPr>
        <p:spPr bwMode="auto">
          <a:xfrm>
            <a:off x="5210377" y="251651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3" name="Line 8"/>
          <p:cNvSpPr>
            <a:spLocks noChangeShapeType="1"/>
          </p:cNvSpPr>
          <p:nvPr/>
        </p:nvSpPr>
        <p:spPr bwMode="auto">
          <a:xfrm flipH="1">
            <a:off x="5441734" y="297371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24" name="Oval 14"/>
          <p:cNvSpPr>
            <a:spLocks noChangeArrowheads="1"/>
          </p:cNvSpPr>
          <p:nvPr/>
        </p:nvSpPr>
        <p:spPr bwMode="auto">
          <a:xfrm>
            <a:off x="5210377" y="373571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5" name="Oval 4"/>
          <p:cNvSpPr>
            <a:spLocks noChangeArrowheads="1"/>
          </p:cNvSpPr>
          <p:nvPr/>
        </p:nvSpPr>
        <p:spPr bwMode="auto">
          <a:xfrm>
            <a:off x="5944407" y="251460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6" name="Oval 14"/>
          <p:cNvSpPr>
            <a:spLocks noChangeArrowheads="1"/>
          </p:cNvSpPr>
          <p:nvPr/>
        </p:nvSpPr>
        <p:spPr bwMode="auto">
          <a:xfrm>
            <a:off x="5944407" y="373380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7" name="Line 8"/>
          <p:cNvSpPr>
            <a:spLocks noChangeShapeType="1"/>
          </p:cNvSpPr>
          <p:nvPr/>
        </p:nvSpPr>
        <p:spPr bwMode="auto">
          <a:xfrm flipH="1">
            <a:off x="6165777" y="297371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28" name="Oval 4"/>
          <p:cNvSpPr>
            <a:spLocks noChangeArrowheads="1"/>
          </p:cNvSpPr>
          <p:nvPr/>
        </p:nvSpPr>
        <p:spPr bwMode="auto">
          <a:xfrm>
            <a:off x="6743600" y="252224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9" name="Line 8"/>
          <p:cNvSpPr>
            <a:spLocks noChangeShapeType="1"/>
          </p:cNvSpPr>
          <p:nvPr/>
        </p:nvSpPr>
        <p:spPr bwMode="auto">
          <a:xfrm flipH="1">
            <a:off x="6974957" y="297944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30" name="Oval 14"/>
          <p:cNvSpPr>
            <a:spLocks noChangeArrowheads="1"/>
          </p:cNvSpPr>
          <p:nvPr/>
        </p:nvSpPr>
        <p:spPr bwMode="auto">
          <a:xfrm>
            <a:off x="6743600" y="374144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31" name="Oval 4"/>
          <p:cNvSpPr>
            <a:spLocks noChangeArrowheads="1"/>
          </p:cNvSpPr>
          <p:nvPr/>
        </p:nvSpPr>
        <p:spPr bwMode="auto">
          <a:xfrm>
            <a:off x="7477630" y="252033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32" name="Oval 14"/>
          <p:cNvSpPr>
            <a:spLocks noChangeArrowheads="1"/>
          </p:cNvSpPr>
          <p:nvPr/>
        </p:nvSpPr>
        <p:spPr bwMode="auto">
          <a:xfrm>
            <a:off x="7477630" y="373953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33" name="Line 8"/>
          <p:cNvSpPr>
            <a:spLocks noChangeShapeType="1"/>
          </p:cNvSpPr>
          <p:nvPr/>
        </p:nvSpPr>
        <p:spPr bwMode="auto">
          <a:xfrm flipH="1">
            <a:off x="7699000" y="297944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34" name="Oval 4"/>
          <p:cNvSpPr>
            <a:spLocks noChangeArrowheads="1"/>
          </p:cNvSpPr>
          <p:nvPr/>
        </p:nvSpPr>
        <p:spPr bwMode="auto">
          <a:xfrm>
            <a:off x="8181370" y="252033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35" name="Line 8"/>
          <p:cNvSpPr>
            <a:spLocks noChangeShapeType="1"/>
          </p:cNvSpPr>
          <p:nvPr/>
        </p:nvSpPr>
        <p:spPr bwMode="auto">
          <a:xfrm flipH="1">
            <a:off x="8412727" y="2977530"/>
            <a:ext cx="0" cy="762000"/>
          </a:xfrm>
          <a:prstGeom prst="line">
            <a:avLst/>
          </a:prstGeom>
          <a:noFill/>
          <a:ln w="38100" cmpd="sng">
            <a:solidFill>
              <a:schemeClr val="tx1"/>
            </a:solidFill>
            <a:round/>
            <a:headEnd/>
            <a:tailEnd type="triangle" w="med" len="med"/>
          </a:ln>
          <a:effectLst/>
        </p:spPr>
        <p:txBody>
          <a:bodyPr wrap="none" anchor="ctr">
            <a:prstTxWarp prst="textNoShape">
              <a:avLst/>
            </a:prstTxWarp>
          </a:bodyPr>
          <a:lstStyle/>
          <a:p>
            <a:endParaRPr lang="en-US"/>
          </a:p>
        </p:txBody>
      </p:sp>
      <p:sp>
        <p:nvSpPr>
          <p:cNvPr id="36" name="Oval 14"/>
          <p:cNvSpPr>
            <a:spLocks noChangeArrowheads="1"/>
          </p:cNvSpPr>
          <p:nvPr/>
        </p:nvSpPr>
        <p:spPr bwMode="auto">
          <a:xfrm>
            <a:off x="8181370" y="373953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graphicFrame>
        <p:nvGraphicFramePr>
          <p:cNvPr id="40" name="Object 39"/>
          <p:cNvGraphicFramePr>
            <a:graphicFrameLocks noChangeAspect="1"/>
          </p:cNvGraphicFramePr>
          <p:nvPr/>
        </p:nvGraphicFramePr>
        <p:xfrm>
          <a:off x="2636271" y="4890517"/>
          <a:ext cx="3740731" cy="1007120"/>
        </p:xfrm>
        <a:graphic>
          <a:graphicData uri="http://schemas.openxmlformats.org/presentationml/2006/ole">
            <p:oleObj spid="_x0000_s236546" name="Equation" r:id="rId3" imgW="660400" imgH="17780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DAG for an embarrassingly parallel algorithm</a:t>
            </a:r>
            <a:endParaRPr lang="en-US" dirty="0"/>
          </a:p>
        </p:txBody>
      </p:sp>
      <p:sp>
        <p:nvSpPr>
          <p:cNvPr id="6" name="Oval 14"/>
          <p:cNvSpPr>
            <a:spLocks noChangeArrowheads="1"/>
          </p:cNvSpPr>
          <p:nvPr/>
        </p:nvSpPr>
        <p:spPr bwMode="auto">
          <a:xfrm>
            <a:off x="955597" y="373380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8" name="Oval 14"/>
          <p:cNvSpPr>
            <a:spLocks noChangeArrowheads="1"/>
          </p:cNvSpPr>
          <p:nvPr/>
        </p:nvSpPr>
        <p:spPr bwMode="auto">
          <a:xfrm>
            <a:off x="1689627" y="373189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2" name="Oval 14"/>
          <p:cNvSpPr>
            <a:spLocks noChangeArrowheads="1"/>
          </p:cNvSpPr>
          <p:nvPr/>
        </p:nvSpPr>
        <p:spPr bwMode="auto">
          <a:xfrm>
            <a:off x="2393367" y="373189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4" name="Oval 14"/>
          <p:cNvSpPr>
            <a:spLocks noChangeArrowheads="1"/>
          </p:cNvSpPr>
          <p:nvPr/>
        </p:nvSpPr>
        <p:spPr bwMode="auto">
          <a:xfrm>
            <a:off x="3127397" y="372998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18" name="Oval 14"/>
          <p:cNvSpPr>
            <a:spLocks noChangeArrowheads="1"/>
          </p:cNvSpPr>
          <p:nvPr/>
        </p:nvSpPr>
        <p:spPr bwMode="auto">
          <a:xfrm>
            <a:off x="3772607" y="373762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0" name="Oval 14"/>
          <p:cNvSpPr>
            <a:spLocks noChangeArrowheads="1"/>
          </p:cNvSpPr>
          <p:nvPr/>
        </p:nvSpPr>
        <p:spPr bwMode="auto">
          <a:xfrm>
            <a:off x="4506637" y="373571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4" name="Oval 14"/>
          <p:cNvSpPr>
            <a:spLocks noChangeArrowheads="1"/>
          </p:cNvSpPr>
          <p:nvPr/>
        </p:nvSpPr>
        <p:spPr bwMode="auto">
          <a:xfrm>
            <a:off x="5210377" y="373571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26" name="Oval 14"/>
          <p:cNvSpPr>
            <a:spLocks noChangeArrowheads="1"/>
          </p:cNvSpPr>
          <p:nvPr/>
        </p:nvSpPr>
        <p:spPr bwMode="auto">
          <a:xfrm>
            <a:off x="5944407" y="373380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30" name="Oval 14"/>
          <p:cNvSpPr>
            <a:spLocks noChangeArrowheads="1"/>
          </p:cNvSpPr>
          <p:nvPr/>
        </p:nvSpPr>
        <p:spPr bwMode="auto">
          <a:xfrm>
            <a:off x="6743600" y="374144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32" name="Oval 14"/>
          <p:cNvSpPr>
            <a:spLocks noChangeArrowheads="1"/>
          </p:cNvSpPr>
          <p:nvPr/>
        </p:nvSpPr>
        <p:spPr bwMode="auto">
          <a:xfrm>
            <a:off x="7477630" y="373953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sp>
        <p:nvSpPr>
          <p:cNvPr id="36" name="Oval 14"/>
          <p:cNvSpPr>
            <a:spLocks noChangeArrowheads="1"/>
          </p:cNvSpPr>
          <p:nvPr/>
        </p:nvSpPr>
        <p:spPr bwMode="auto">
          <a:xfrm>
            <a:off x="8181370" y="3739530"/>
            <a:ext cx="457200" cy="457200"/>
          </a:xfrm>
          <a:prstGeom prst="ellipse">
            <a:avLst/>
          </a:prstGeom>
          <a:solidFill>
            <a:schemeClr val="accent3">
              <a:alpha val="38000"/>
            </a:schemeClr>
          </a:solidFill>
          <a:ln w="28575">
            <a:solidFill>
              <a:schemeClr val="tx1"/>
            </a:solidFill>
            <a:round/>
            <a:headEnd/>
            <a:tailEnd/>
          </a:ln>
          <a:effectLst/>
        </p:spPr>
        <p:txBody>
          <a:bodyPr wrap="none" anchor="ctr">
            <a:prstTxWarp prst="textNoShape">
              <a:avLst/>
            </a:prstTxWarp>
          </a:bodyPr>
          <a:lstStyle/>
          <a:p>
            <a:endParaRPr lang="en-US"/>
          </a:p>
        </p:txBody>
      </p:sp>
      <p:graphicFrame>
        <p:nvGraphicFramePr>
          <p:cNvPr id="40" name="Object 39"/>
          <p:cNvGraphicFramePr>
            <a:graphicFrameLocks noChangeAspect="1"/>
          </p:cNvGraphicFramePr>
          <p:nvPr/>
        </p:nvGraphicFramePr>
        <p:xfrm>
          <a:off x="2636271" y="4890517"/>
          <a:ext cx="3740731" cy="1007120"/>
        </p:xfrm>
        <a:graphic>
          <a:graphicData uri="http://schemas.openxmlformats.org/presentationml/2006/ole">
            <p:oleObj spid="_x0000_s284674" name="Equation" r:id="rId3" imgW="660400" imgH="177800" progId="Equation.3">
              <p:embed/>
            </p:oleObj>
          </a:graphicData>
        </a:graphic>
      </p:graphicFrame>
      <p:sp>
        <p:nvSpPr>
          <p:cNvPr id="38" name="TextBox 37"/>
          <p:cNvSpPr txBox="1"/>
          <p:nvPr/>
        </p:nvSpPr>
        <p:spPr>
          <a:xfrm>
            <a:off x="2636271" y="2243465"/>
            <a:ext cx="4350233" cy="461665"/>
          </a:xfrm>
          <a:prstGeom prst="rect">
            <a:avLst/>
          </a:prstGeom>
          <a:noFill/>
        </p:spPr>
        <p:txBody>
          <a:bodyPr wrap="square" rtlCol="0">
            <a:spAutoFit/>
          </a:bodyPr>
          <a:lstStyle/>
          <a:p>
            <a:r>
              <a:rPr lang="en-US" sz="2400" dirty="0" smtClean="0"/>
              <a:t>or, indeed:</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Embarrassingly parallel examples</a:t>
            </a:r>
            <a:endParaRPr lang="en-US" dirty="0"/>
          </a:p>
        </p:txBody>
      </p:sp>
      <p:sp>
        <p:nvSpPr>
          <p:cNvPr id="3" name="Content Placeholder 2"/>
          <p:cNvSpPr>
            <a:spLocks noGrp="1"/>
          </p:cNvSpPr>
          <p:nvPr>
            <p:ph idx="1"/>
          </p:nvPr>
        </p:nvSpPr>
        <p:spPr/>
        <p:txBody>
          <a:bodyPr>
            <a:normAutofit fontScale="85000" lnSpcReduction="10000"/>
          </a:bodyPr>
          <a:lstStyle/>
          <a:p>
            <a:pPr>
              <a:lnSpc>
                <a:spcPct val="90000"/>
              </a:lnSpc>
              <a:buNone/>
            </a:pPr>
            <a:r>
              <a:rPr lang="en-GB" i="1" dirty="0" smtClean="0"/>
              <a:t>Ideal computation </a:t>
            </a:r>
            <a:r>
              <a:rPr lang="en-GB" dirty="0" smtClean="0"/>
              <a:t>-  a computation that can be divided into a number of completely separate tasks, each of which can be executed by a single processor</a:t>
            </a:r>
          </a:p>
          <a:p>
            <a:pPr>
              <a:lnSpc>
                <a:spcPct val="90000"/>
              </a:lnSpc>
              <a:buNone/>
            </a:pPr>
            <a:r>
              <a:rPr lang="en-GB" dirty="0" smtClean="0"/>
              <a:t>No special algorithms or techniques required to get a workable solution</a:t>
            </a:r>
            <a:r>
              <a:rPr lang="en-US" dirty="0" smtClean="0"/>
              <a:t> e.g.</a:t>
            </a:r>
          </a:p>
          <a:p>
            <a:r>
              <a:rPr lang="en-US" dirty="0" smtClean="0"/>
              <a:t>element-wise linear algebra:</a:t>
            </a:r>
          </a:p>
          <a:p>
            <a:pPr lvl="1"/>
            <a:r>
              <a:rPr lang="en-US" dirty="0" smtClean="0"/>
              <a:t>addition, scalar multiplication etc</a:t>
            </a:r>
          </a:p>
          <a:p>
            <a:r>
              <a:rPr lang="en-US" dirty="0" smtClean="0"/>
              <a:t>Image processing</a:t>
            </a:r>
          </a:p>
          <a:p>
            <a:pPr lvl="1"/>
            <a:r>
              <a:rPr lang="en-US" dirty="0" smtClean="0"/>
              <a:t>shift, rotate, clip, scale</a:t>
            </a:r>
          </a:p>
          <a:p>
            <a:r>
              <a:rPr lang="en-US" dirty="0" smtClean="0"/>
              <a:t>Monte Carlo simulations</a:t>
            </a:r>
          </a:p>
          <a:p>
            <a:r>
              <a:rPr lang="en-US" dirty="0" smtClean="0"/>
              <a:t>encryption, compression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a:t>Image Processing</a:t>
            </a:r>
          </a:p>
        </p:txBody>
      </p:sp>
      <p:sp>
        <p:nvSpPr>
          <p:cNvPr id="25603" name="Rectangle 3"/>
          <p:cNvSpPr>
            <a:spLocks noGrp="1" noChangeArrowheads="1"/>
          </p:cNvSpPr>
          <p:nvPr>
            <p:ph type="body" idx="1"/>
          </p:nvPr>
        </p:nvSpPr>
        <p:spPr/>
        <p:txBody>
          <a:bodyPr/>
          <a:lstStyle/>
          <a:p>
            <a:pPr eaLnBrk="1" hangingPunct="1">
              <a:lnSpc>
                <a:spcPct val="90000"/>
              </a:lnSpc>
            </a:pPr>
            <a:r>
              <a:rPr lang="en-GB" sz="2600"/>
              <a:t>Low-level image processing uses the individual pixel values to modify the image in some way.  </a:t>
            </a:r>
          </a:p>
          <a:p>
            <a:pPr eaLnBrk="1" hangingPunct="1">
              <a:lnSpc>
                <a:spcPct val="90000"/>
              </a:lnSpc>
            </a:pPr>
            <a:r>
              <a:rPr lang="en-GB" sz="2600"/>
              <a:t>Image processing operations can be divided into:</a:t>
            </a:r>
          </a:p>
          <a:p>
            <a:pPr lvl="1" eaLnBrk="1" hangingPunct="1">
              <a:lnSpc>
                <a:spcPct val="90000"/>
              </a:lnSpc>
            </a:pPr>
            <a:r>
              <a:rPr lang="en-GB" sz="2200"/>
              <a:t>point processing – output produced based on value of single pixel</a:t>
            </a:r>
          </a:p>
          <a:p>
            <a:pPr lvl="2" eaLnBrk="1" hangingPunct="1">
              <a:lnSpc>
                <a:spcPct val="90000"/>
              </a:lnSpc>
            </a:pPr>
            <a:r>
              <a:rPr lang="en-US" sz="2100"/>
              <a:t>well known Mandelbrot set</a:t>
            </a:r>
            <a:endParaRPr lang="en-GB" sz="2100"/>
          </a:p>
          <a:p>
            <a:pPr lvl="1" eaLnBrk="1" hangingPunct="1">
              <a:lnSpc>
                <a:spcPct val="90000"/>
              </a:lnSpc>
            </a:pPr>
            <a:r>
              <a:rPr lang="en-GB" sz="2200"/>
              <a:t>local operations – produce output based on a group of neighbouring pixels</a:t>
            </a:r>
          </a:p>
          <a:p>
            <a:pPr lvl="1" eaLnBrk="1" hangingPunct="1">
              <a:lnSpc>
                <a:spcPct val="90000"/>
              </a:lnSpc>
            </a:pPr>
            <a:r>
              <a:rPr lang="en-GB" sz="2200"/>
              <a:t>global operations – produce output based on all the pixels of the image</a:t>
            </a:r>
          </a:p>
          <a:p>
            <a:pPr eaLnBrk="1" hangingPunct="1">
              <a:lnSpc>
                <a:spcPct val="90000"/>
              </a:lnSpc>
            </a:pPr>
            <a:r>
              <a:rPr lang="en-GB" sz="2600"/>
              <a:t>Point processing operations are embarrassingly parallel (local operations are often highly parallelizable)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a:t>Monte Carlo Methods</a:t>
            </a:r>
          </a:p>
        </p:txBody>
      </p:sp>
      <p:sp>
        <p:nvSpPr>
          <p:cNvPr id="27651" name="Rectangle 3"/>
          <p:cNvSpPr>
            <a:spLocks noGrp="1" noChangeArrowheads="1"/>
          </p:cNvSpPr>
          <p:nvPr>
            <p:ph type="body" idx="1"/>
          </p:nvPr>
        </p:nvSpPr>
        <p:spPr/>
        <p:txBody>
          <a:bodyPr/>
          <a:lstStyle/>
          <a:p>
            <a:pPr eaLnBrk="1" hangingPunct="1"/>
            <a:r>
              <a:rPr lang="en-GB" sz="2600"/>
              <a:t>Basis of Monte Carlo methods is the use of random selections in calculations that lead to the solution of numerical and physical problems e.g.</a:t>
            </a:r>
          </a:p>
          <a:p>
            <a:pPr lvl="1" eaLnBrk="1" hangingPunct="1"/>
            <a:r>
              <a:rPr lang="en-GB" sz="2200"/>
              <a:t>brownian motion</a:t>
            </a:r>
          </a:p>
          <a:p>
            <a:pPr lvl="1" eaLnBrk="1" hangingPunct="1"/>
            <a:r>
              <a:rPr lang="en-GB" sz="2200"/>
              <a:t>molecular modelling</a:t>
            </a:r>
          </a:p>
          <a:p>
            <a:pPr lvl="1" eaLnBrk="1" hangingPunct="1"/>
            <a:r>
              <a:rPr lang="en-GB" sz="2200"/>
              <a:t>forecasting the stock market</a:t>
            </a:r>
          </a:p>
          <a:p>
            <a:pPr eaLnBrk="1" hangingPunct="1"/>
            <a:endParaRPr lang="en-GB" sz="2600"/>
          </a:p>
          <a:p>
            <a:pPr eaLnBrk="1" hangingPunct="1"/>
            <a:r>
              <a:rPr lang="en-GB" sz="2600"/>
              <a:t>Each calculation is independent of the others and hence amenable to embarrassingly parallel methods</a:t>
            </a:r>
          </a:p>
          <a:p>
            <a:pPr eaLnBrk="1" hangingPunct="1"/>
            <a:endParaRPr lang="en-GB" sz="2600"/>
          </a:p>
        </p:txBody>
      </p:sp>
      <p:pic>
        <p:nvPicPr>
          <p:cNvPr id="27652" name="Picture 6" descr="brown1"/>
          <p:cNvPicPr>
            <a:picLocks noChangeAspect="1" noChangeArrowheads="1"/>
          </p:cNvPicPr>
          <p:nvPr/>
        </p:nvPicPr>
        <p:blipFill>
          <a:blip r:embed="rId3"/>
          <a:srcRect/>
          <a:stretch>
            <a:fillRect/>
          </a:stretch>
        </p:blipFill>
        <p:spPr bwMode="auto">
          <a:xfrm>
            <a:off x="5219700" y="3284538"/>
            <a:ext cx="1219200" cy="1219200"/>
          </a:xfrm>
          <a:prstGeom prst="rect">
            <a:avLst/>
          </a:prstGeom>
          <a:noFill/>
          <a:ln w="9525">
            <a:noFill/>
            <a:miter lim="800000"/>
            <a:headEnd/>
            <a:tailEnd/>
          </a:ln>
        </p:spPr>
      </p:pic>
      <p:pic>
        <p:nvPicPr>
          <p:cNvPr id="27653" name="Picture 9" descr="dla1"/>
          <p:cNvPicPr>
            <a:picLocks noChangeAspect="1" noChangeArrowheads="1"/>
          </p:cNvPicPr>
          <p:nvPr/>
        </p:nvPicPr>
        <p:blipFill>
          <a:blip r:embed="rId4"/>
          <a:srcRect/>
          <a:stretch>
            <a:fillRect/>
          </a:stretch>
        </p:blipFill>
        <p:spPr bwMode="auto">
          <a:xfrm>
            <a:off x="7235825" y="2924175"/>
            <a:ext cx="16764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0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1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2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2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2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2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2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1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2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3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4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5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6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7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8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0.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7.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8.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ags/tag99.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_INSTRUCTOR VIEW19C14C36-AC8E-43BC-9DB6-C2AAF774C7DC|PANE__TAG" val="_"/>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8631</TotalTime>
  <Words>2996</Words>
  <Application>Microsoft Macintosh PowerPoint</Application>
  <PresentationFormat>On-screen Show (4:3)</PresentationFormat>
  <Paragraphs>365</Paragraphs>
  <Slides>35</Slides>
  <Notes>22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Office Theme</vt:lpstr>
      <vt:lpstr>Equation</vt:lpstr>
      <vt:lpstr>Section 4: Parallel Algorithms</vt:lpstr>
      <vt:lpstr>The DAG, or “cost graph”</vt:lpstr>
      <vt:lpstr>The DAG, or “cost graph”</vt:lpstr>
      <vt:lpstr>Checkpoint</vt:lpstr>
      <vt:lpstr>DAG for an embarrassingly parallel algorithm</vt:lpstr>
      <vt:lpstr>DAG for an embarrassingly parallel algorithm</vt:lpstr>
      <vt:lpstr>Embarrassingly parallel examples</vt:lpstr>
      <vt:lpstr>Image Processing</vt:lpstr>
      <vt:lpstr>Monte Carlo Methods</vt:lpstr>
      <vt:lpstr>Trivial Monte Carlo Integration : finding value of π</vt:lpstr>
      <vt:lpstr>Monte Carlo Integration : finding value of π</vt:lpstr>
      <vt:lpstr>Monte Carlo Integration</vt:lpstr>
      <vt:lpstr>Note: Parallel Random Number Generation</vt:lpstr>
      <vt:lpstr>Requirements for a Parallel Generator</vt:lpstr>
      <vt:lpstr>Parallel Random Numbers</vt:lpstr>
      <vt:lpstr>Parallel Random Numbers</vt:lpstr>
      <vt:lpstr>Parallel Random Numbers</vt:lpstr>
      <vt:lpstr>Divide-and-conquer algorithms</vt:lpstr>
      <vt:lpstr>Divide-and-conquer algorithms</vt:lpstr>
      <vt:lpstr>Parallel implementations of Divide-and-conquer</vt:lpstr>
      <vt:lpstr>Divide-and-conquer – Parallel implementation</vt:lpstr>
      <vt:lpstr>Our simple examples</vt:lpstr>
      <vt:lpstr>Connecting to performance</vt:lpstr>
      <vt:lpstr>Optimal TP: Thanks ForkJoin library!</vt:lpstr>
      <vt:lpstr>Definition</vt:lpstr>
      <vt:lpstr>What that means (mostly good news)  </vt:lpstr>
      <vt:lpstr>Division of responsibility</vt:lpstr>
      <vt:lpstr>Examples</vt:lpstr>
      <vt:lpstr>Basic algorithms: Reductions</vt:lpstr>
      <vt:lpstr>Basic algorithms: Maps (Data Parallelism)</vt:lpstr>
      <vt:lpstr>Maps in ForkJoin Framework</vt:lpstr>
      <vt:lpstr>Maps and reductions</vt:lpstr>
      <vt:lpstr>Other examples of divide and conquer</vt:lpstr>
      <vt:lpstr>More interesting DAGs?</vt:lpstr>
      <vt:lpstr>Next</vt:lpstr>
    </vt:vector>
  </TitlesOfParts>
  <Company>University of Cape Town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 Concurrency</dc:title>
  <dc:creator>Michelle Kuttel</dc:creator>
  <cp:lastModifiedBy>Michelle Kuttel</cp:lastModifiedBy>
  <cp:revision>69</cp:revision>
  <cp:lastPrinted>2012-08-28T11:41:10Z</cp:lastPrinted>
  <dcterms:created xsi:type="dcterms:W3CDTF">2012-09-09T12:41:19Z</dcterms:created>
  <dcterms:modified xsi:type="dcterms:W3CDTF">2012-09-09T13:18:33Z</dcterms:modified>
</cp:coreProperties>
</file>