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Override PartName="/ppt/embeddings/oleObject1.bin" ContentType="application/vnd.openxmlformats-officedocument.oleObject"/>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s/slide27.xml" ContentType="application/vnd.openxmlformats-officedocument.presentationml.slide+xml"/>
  <Default Extension="vml" ContentType="application/vnd.openxmlformats-officedocument.vmlDrawing"/>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embeddings/oleObject4.bin" ContentType="application/vnd.openxmlformats-officedocument.oleObject"/>
  <Override PartName="/ppt/notesSlides/notesSlide12.xml" ContentType="application/vnd.openxmlformats-officedocument.presentationml.notesSlide+xml"/>
  <Default Extension="wmf" ContentType="image/x-wmf"/>
  <Override PartName="/docProps/app.xml" ContentType="application/vnd.openxmlformats-officedocument.extended-properties+xml"/>
  <Override PartName="/ppt/notesSlides/notesSlide4.xml" ContentType="application/vnd.openxmlformats-officedocument.presentationml.notesSlide+xml"/>
  <Override PartName="/ppt/slideLayouts/slideLayout12.xml" ContentType="application/vnd.openxmlformats-officedocument.presentationml.slideLayout+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26.xml" ContentType="application/vnd.openxmlformats-officedocument.presentationml.notes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viewProps.xml" ContentType="application/vnd.openxmlformats-officedocument.presentationml.viewProps+xml"/>
  <Default Extension="jpeg" ContentType="image/jpeg"/>
  <Override PartName="/ppt/embeddings/oleObject3.bin" ContentType="application/vnd.openxmlformats-officedocument.oleObject"/>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embeddings/oleObject2.bin" ContentType="application/vnd.openxmlformats-officedocument.oleObject"/>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s/slide6.xml" ContentType="application/vnd.openxmlformats-officedocument.presentationml.slide+xml"/>
  <Default Extension="bin" ContentType="application/vnd.openxmlformats-officedocument.presentationml.printerSettings"/>
  <Override PartName="/ppt/slideLayouts/slideLayout6.xml" ContentType="application/vnd.openxmlformats-officedocument.presentationml.slideLayout+xml"/>
  <Override PartName="/ppt/slides/slide31.xml" ContentType="application/vnd.openxmlformats-officedocument.presentationml.slide+xml"/>
  <Override PartName="/ppt/notesSlides/notesSlide2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9"/>
  </p:notesMasterIdLst>
  <p:sldIdLst>
    <p:sldId id="256" r:id="rId2"/>
    <p:sldId id="413" r:id="rId3"/>
    <p:sldId id="414" r:id="rId4"/>
    <p:sldId id="471" r:id="rId5"/>
    <p:sldId id="472" r:id="rId6"/>
    <p:sldId id="419" r:id="rId7"/>
    <p:sldId id="384" r:id="rId8"/>
    <p:sldId id="385" r:id="rId9"/>
    <p:sldId id="386" r:id="rId10"/>
    <p:sldId id="310" r:id="rId11"/>
    <p:sldId id="311" r:id="rId12"/>
    <p:sldId id="479" r:id="rId13"/>
    <p:sldId id="484" r:id="rId14"/>
    <p:sldId id="312" r:id="rId15"/>
    <p:sldId id="371" r:id="rId16"/>
    <p:sldId id="372" r:id="rId17"/>
    <p:sldId id="373" r:id="rId18"/>
    <p:sldId id="374" r:id="rId19"/>
    <p:sldId id="485" r:id="rId20"/>
    <p:sldId id="375" r:id="rId21"/>
    <p:sldId id="377" r:id="rId22"/>
    <p:sldId id="379" r:id="rId23"/>
    <p:sldId id="381" r:id="rId24"/>
    <p:sldId id="486" r:id="rId25"/>
    <p:sldId id="475" r:id="rId26"/>
    <p:sldId id="314" r:id="rId27"/>
    <p:sldId id="317" r:id="rId28"/>
    <p:sldId id="478" r:id="rId29"/>
    <p:sldId id="391" r:id="rId30"/>
    <p:sldId id="393" r:id="rId31"/>
    <p:sldId id="394" r:id="rId32"/>
    <p:sldId id="395" r:id="rId33"/>
    <p:sldId id="396" r:id="rId34"/>
    <p:sldId id="397" r:id="rId35"/>
    <p:sldId id="278" r:id="rId36"/>
    <p:sldId id="340" r:id="rId37"/>
    <p:sldId id="341"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5502" autoAdjust="0"/>
  </p:normalViewPr>
  <p:slideViewPr>
    <p:cSldViewPr snapToGrid="0" snapToObjects="1">
      <p:cViewPr>
        <p:scale>
          <a:sx n="150" d="100"/>
          <a:sy n="150" d="100"/>
        </p:scale>
        <p:origin x="-3152" y="-16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8A1AF2-0572-F447-A4A9-AF2DA2B48FB3}" type="datetimeFigureOut">
              <a:rPr lang="en-US" smtClean="0"/>
              <a:pPr/>
              <a:t>8/27/12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8EA2B7-9753-384B-B086-64DD6ECA9D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correct: does the same as serial</a:t>
            </a:r>
            <a:r>
              <a:rPr lang="en-US" baseline="0" dirty="0" smtClean="0"/>
              <a:t> version ALWAYS</a:t>
            </a:r>
          </a:p>
          <a:p>
            <a:r>
              <a:rPr lang="en-US" baseline="0" dirty="0" smtClean="0"/>
              <a:t>efficient: is faster</a:t>
            </a:r>
            <a:endParaRPr lang="en-US" dirty="0"/>
          </a:p>
        </p:txBody>
      </p:sp>
      <p:sp>
        <p:nvSpPr>
          <p:cNvPr id="4" name="Slide Number Placeholder 3"/>
          <p:cNvSpPr>
            <a:spLocks noGrp="1"/>
          </p:cNvSpPr>
          <p:nvPr>
            <p:ph type="sldNum" sz="quarter" idx="10"/>
          </p:nvPr>
        </p:nvSpPr>
        <p:spPr/>
        <p:txBody>
          <a:bodyPr/>
          <a:lstStyle/>
          <a:p>
            <a:fld id="{C142CCA2-2949-4325-A78A-A7C3B63D73CE}"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9F28F7B3-7936-D449-B324-8D64518E6A7E}" type="slidenum">
              <a:rPr lang="en-ZA">
                <a:latin typeface="Arial" charset="0"/>
                <a:ea typeface="Arial" charset="0"/>
                <a:cs typeface="Arial" charset="0"/>
              </a:rPr>
              <a:pPr/>
              <a:t>11</a:t>
            </a:fld>
            <a:endParaRPr lang="en-ZA">
              <a:latin typeface="Arial" charset="0"/>
              <a:ea typeface="Arial" charset="0"/>
              <a:cs typeface="Arial" charset="0"/>
            </a:endParaRPr>
          </a:p>
        </p:txBody>
      </p:sp>
      <p:sp>
        <p:nvSpPr>
          <p:cNvPr id="27651" name="Rectangle 2"/>
          <p:cNvSpPr>
            <a:spLocks noGrp="1" noRot="1" noChangeAspect="1" noChangeArrowheads="1"/>
          </p:cNvSpPr>
          <p:nvPr>
            <p:ph type="sldImg"/>
          </p:nvPr>
        </p:nvSpPr>
        <p:spPr>
          <a:solidFill>
            <a:srgbClr val="FFFFFF"/>
          </a:solidFill>
          <a:ln/>
        </p:spPr>
      </p:sp>
      <p:sp>
        <p:nvSpPr>
          <p:cNvPr id="2765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Where does file reading fall?</a:t>
            </a:r>
            <a:endParaRPr lang="en-US" dirty="0"/>
          </a:p>
        </p:txBody>
      </p:sp>
      <p:sp>
        <p:nvSpPr>
          <p:cNvPr id="4" name="Slide Number Placeholder 3"/>
          <p:cNvSpPr>
            <a:spLocks noGrp="1"/>
          </p:cNvSpPr>
          <p:nvPr>
            <p:ph type="sldNum" sz="quarter" idx="10"/>
          </p:nvPr>
        </p:nvSpPr>
        <p:spPr/>
        <p:txBody>
          <a:bodyPr/>
          <a:lstStyle/>
          <a:p>
            <a:fld id="{C142CCA2-2949-4325-A78A-A7C3B63D73CE}"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2EC84020-06D6-F846-9829-652D5458635D}" type="slidenum">
              <a:rPr lang="en-ZA">
                <a:latin typeface="Arial" charset="0"/>
                <a:ea typeface="Arial" charset="0"/>
                <a:cs typeface="Arial" charset="0"/>
              </a:rPr>
              <a:pPr/>
              <a:t>14</a:t>
            </a:fld>
            <a:endParaRPr lang="en-ZA">
              <a:latin typeface="Arial" charset="0"/>
              <a:ea typeface="Arial" charset="0"/>
              <a:cs typeface="Arial" charset="0"/>
            </a:endParaRPr>
          </a:p>
        </p:txBody>
      </p:sp>
      <p:sp>
        <p:nvSpPr>
          <p:cNvPr id="29699" name="Rectangle 1026"/>
          <p:cNvSpPr>
            <a:spLocks noGrp="1" noRot="1" noChangeAspect="1" noChangeArrowheads="1"/>
          </p:cNvSpPr>
          <p:nvPr>
            <p:ph type="sldImg"/>
          </p:nvPr>
        </p:nvSpPr>
        <p:spPr>
          <a:solidFill>
            <a:srgbClr val="FFFFFF"/>
          </a:solidFill>
          <a:ln/>
        </p:spPr>
      </p:sp>
      <p:sp>
        <p:nvSpPr>
          <p:cNvPr id="29700" name="Rectangle 1027"/>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2450" name="Rectangle 7"/>
          <p:cNvSpPr>
            <a:spLocks noGrp="1" noChangeArrowheads="1"/>
          </p:cNvSpPr>
          <p:nvPr>
            <p:ph type="sldNum" sz="quarter" idx="5"/>
          </p:nvPr>
        </p:nvSpPr>
        <p:spPr>
          <a:noFill/>
        </p:spPr>
        <p:txBody>
          <a:bodyPr/>
          <a:lstStyle/>
          <a:p>
            <a:fld id="{F17D8991-A640-624D-AF79-B4EC241DD97A}" type="slidenum">
              <a:rPr lang="ar-sa"/>
              <a:pPr/>
              <a:t>15</a:t>
            </a:fld>
            <a:endParaRPr lang="en-US"/>
          </a:p>
        </p:txBody>
      </p:sp>
      <p:sp>
        <p:nvSpPr>
          <p:cNvPr id="232451" name="Rectangle 2"/>
          <p:cNvSpPr>
            <a:spLocks noGrp="1" noRot="1" noChangeAspect="1" noChangeArrowheads="1" noTextEdit="1"/>
          </p:cNvSpPr>
          <p:nvPr>
            <p:ph type="sldImg"/>
          </p:nvPr>
        </p:nvSpPr>
        <p:spPr>
          <a:ln/>
        </p:spPr>
      </p:sp>
      <p:sp>
        <p:nvSpPr>
          <p:cNvPr id="232452" name="Rectangle 3"/>
          <p:cNvSpPr>
            <a:spLocks noGrp="1" noChangeArrowheads="1"/>
          </p:cNvSpPr>
          <p:nvPr>
            <p:ph type="body" idx="1"/>
          </p:nvPr>
        </p:nvSpPr>
        <p:spPr>
          <a:xfrm>
            <a:off x="915294" y="4343704"/>
            <a:ext cx="5027414" cy="4113892"/>
          </a:xfrm>
          <a:noFill/>
          <a:ln/>
        </p:spPr>
        <p:txBody>
          <a:bodyPr/>
          <a:lstStyle/>
          <a:p>
            <a:r>
              <a:rPr lang="en-US">
                <a:latin typeface="Comic Sans MS" charset="0"/>
              </a:rPr>
              <a:t>AVOID USING THE WORD “CODE”, P is not a fraction of the code but if the execution time of the solution algorithm. It could be that 5% of the code are executed in a loop and account for 90% of the execution time.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3474" name="Rectangle 7"/>
          <p:cNvSpPr>
            <a:spLocks noGrp="1" noChangeArrowheads="1"/>
          </p:cNvSpPr>
          <p:nvPr>
            <p:ph type="sldNum" sz="quarter" idx="5"/>
          </p:nvPr>
        </p:nvSpPr>
        <p:spPr>
          <a:noFill/>
        </p:spPr>
        <p:txBody>
          <a:bodyPr/>
          <a:lstStyle/>
          <a:p>
            <a:fld id="{EB19DC18-3372-B049-8CFD-8FE6285D3558}" type="slidenum">
              <a:rPr lang="ar-sa"/>
              <a:pPr/>
              <a:t>16</a:t>
            </a:fld>
            <a:endParaRPr lang="en-US"/>
          </a:p>
        </p:txBody>
      </p:sp>
      <p:sp>
        <p:nvSpPr>
          <p:cNvPr id="233475" name="Rectangle 2"/>
          <p:cNvSpPr>
            <a:spLocks noGrp="1" noRot="1" noChangeAspect="1" noChangeArrowheads="1" noTextEdit="1"/>
          </p:cNvSpPr>
          <p:nvPr>
            <p:ph type="sldImg"/>
          </p:nvPr>
        </p:nvSpPr>
        <p:spPr>
          <a:ln/>
        </p:spPr>
      </p:sp>
      <p:sp>
        <p:nvSpPr>
          <p:cNvPr id="233476" name="Rectangle 3"/>
          <p:cNvSpPr>
            <a:spLocks noGrp="1" noChangeArrowheads="1"/>
          </p:cNvSpPr>
          <p:nvPr>
            <p:ph type="body" idx="1"/>
          </p:nvPr>
        </p:nvSpPr>
        <p:spPr>
          <a:xfrm>
            <a:off x="915294" y="4343704"/>
            <a:ext cx="5027414" cy="4113892"/>
          </a:xfrm>
          <a:noFill/>
          <a:ln/>
        </p:spPr>
        <p:txBody>
          <a:bodyPr/>
          <a:lstStyle/>
          <a:p>
            <a:endParaRPr lang="en-US">
              <a:latin typeface="Comic Sans MS"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4498" name="Rectangle 7"/>
          <p:cNvSpPr>
            <a:spLocks noGrp="1" noChangeArrowheads="1"/>
          </p:cNvSpPr>
          <p:nvPr>
            <p:ph type="sldNum" sz="quarter" idx="5"/>
          </p:nvPr>
        </p:nvSpPr>
        <p:spPr>
          <a:noFill/>
        </p:spPr>
        <p:txBody>
          <a:bodyPr/>
          <a:lstStyle/>
          <a:p>
            <a:fld id="{3B26B659-7EFA-0C47-848D-46214C3FFB61}" type="slidenum">
              <a:rPr lang="ar-sa"/>
              <a:pPr/>
              <a:t>17</a:t>
            </a:fld>
            <a:endParaRPr lang="en-US"/>
          </a:p>
        </p:txBody>
      </p:sp>
      <p:sp>
        <p:nvSpPr>
          <p:cNvPr id="234499" name="Rectangle 2"/>
          <p:cNvSpPr>
            <a:spLocks noGrp="1" noRot="1" noChangeAspect="1" noChangeArrowheads="1" noTextEdit="1"/>
          </p:cNvSpPr>
          <p:nvPr>
            <p:ph type="sldImg"/>
          </p:nvPr>
        </p:nvSpPr>
        <p:spPr>
          <a:ln/>
        </p:spPr>
      </p:sp>
      <p:sp>
        <p:nvSpPr>
          <p:cNvPr id="234500" name="Rectangle 3"/>
          <p:cNvSpPr>
            <a:spLocks noGrp="1" noChangeArrowheads="1"/>
          </p:cNvSpPr>
          <p:nvPr>
            <p:ph type="body" idx="1"/>
          </p:nvPr>
        </p:nvSpPr>
        <p:spPr>
          <a:xfrm>
            <a:off x="915294" y="4343704"/>
            <a:ext cx="5027414" cy="4113892"/>
          </a:xfrm>
          <a:noFill/>
          <a:ln/>
        </p:spPr>
        <p:txBody>
          <a:bodyPr/>
          <a:lstStyle/>
          <a:p>
            <a:endParaRPr lang="en-US">
              <a:latin typeface="Comic Sans MS"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22" name="Rectangle 7"/>
          <p:cNvSpPr>
            <a:spLocks noGrp="1" noChangeArrowheads="1"/>
          </p:cNvSpPr>
          <p:nvPr>
            <p:ph type="sldNum" sz="quarter" idx="5"/>
          </p:nvPr>
        </p:nvSpPr>
        <p:spPr>
          <a:noFill/>
        </p:spPr>
        <p:txBody>
          <a:bodyPr/>
          <a:lstStyle/>
          <a:p>
            <a:fld id="{EA13FD9F-04A9-6745-A3C4-0F4A1056DF09}" type="slidenum">
              <a:rPr lang="ar-sa"/>
              <a:pPr/>
              <a:t>18</a:t>
            </a:fld>
            <a:endParaRPr lang="en-US"/>
          </a:p>
        </p:txBody>
      </p:sp>
      <p:sp>
        <p:nvSpPr>
          <p:cNvPr id="235523" name="Rectangle 2"/>
          <p:cNvSpPr>
            <a:spLocks noGrp="1" noRot="1" noChangeAspect="1" noChangeArrowheads="1" noTextEdit="1"/>
          </p:cNvSpPr>
          <p:nvPr>
            <p:ph type="sldImg"/>
          </p:nvPr>
        </p:nvSpPr>
        <p:spPr>
          <a:ln/>
        </p:spPr>
      </p:sp>
      <p:sp>
        <p:nvSpPr>
          <p:cNvPr id="235524" name="Rectangle 3"/>
          <p:cNvSpPr>
            <a:spLocks noGrp="1" noChangeArrowheads="1"/>
          </p:cNvSpPr>
          <p:nvPr>
            <p:ph type="body" idx="1"/>
          </p:nvPr>
        </p:nvSpPr>
        <p:spPr>
          <a:xfrm>
            <a:off x="915294" y="4343704"/>
            <a:ext cx="5027414" cy="4113892"/>
          </a:xfrm>
          <a:noFill/>
          <a:ln/>
        </p:spPr>
        <p:txBody>
          <a:bodyPr/>
          <a:lstStyle/>
          <a:p>
            <a:endParaRPr lang="en-US">
              <a:latin typeface="Comic Sans MS"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2EC84020-06D6-F846-9829-652D5458635D}" type="slidenum">
              <a:rPr lang="en-ZA">
                <a:latin typeface="Arial" charset="0"/>
                <a:ea typeface="Arial" charset="0"/>
                <a:cs typeface="Arial" charset="0"/>
              </a:rPr>
              <a:pPr/>
              <a:t>19</a:t>
            </a:fld>
            <a:endParaRPr lang="en-ZA">
              <a:latin typeface="Arial" charset="0"/>
              <a:ea typeface="Arial" charset="0"/>
              <a:cs typeface="Arial" charset="0"/>
            </a:endParaRPr>
          </a:p>
        </p:txBody>
      </p:sp>
      <p:sp>
        <p:nvSpPr>
          <p:cNvPr id="29699" name="Rectangle 1026"/>
          <p:cNvSpPr>
            <a:spLocks noGrp="1" noRot="1" noChangeAspect="1" noChangeArrowheads="1"/>
          </p:cNvSpPr>
          <p:nvPr>
            <p:ph type="sldImg"/>
          </p:nvPr>
        </p:nvSpPr>
        <p:spPr>
          <a:solidFill>
            <a:srgbClr val="FFFFFF"/>
          </a:solidFill>
          <a:ln/>
        </p:spPr>
      </p:sp>
      <p:sp>
        <p:nvSpPr>
          <p:cNvPr id="29700" name="Rectangle 1027"/>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6546" name="Rectangle 7"/>
          <p:cNvSpPr>
            <a:spLocks noGrp="1" noChangeArrowheads="1"/>
          </p:cNvSpPr>
          <p:nvPr>
            <p:ph type="sldNum" sz="quarter" idx="5"/>
          </p:nvPr>
        </p:nvSpPr>
        <p:spPr>
          <a:noFill/>
        </p:spPr>
        <p:txBody>
          <a:bodyPr/>
          <a:lstStyle/>
          <a:p>
            <a:fld id="{42204CE0-A8D3-EB44-8293-126CA813FB1C}" type="slidenum">
              <a:rPr lang="ar-sa"/>
              <a:pPr/>
              <a:t>20</a:t>
            </a:fld>
            <a:endParaRPr lang="en-US"/>
          </a:p>
        </p:txBody>
      </p:sp>
      <p:sp>
        <p:nvSpPr>
          <p:cNvPr id="236547" name="Rectangle 2"/>
          <p:cNvSpPr>
            <a:spLocks noGrp="1" noRot="1" noChangeAspect="1" noChangeArrowheads="1" noTextEdit="1"/>
          </p:cNvSpPr>
          <p:nvPr>
            <p:ph type="sldImg"/>
          </p:nvPr>
        </p:nvSpPr>
        <p:spPr>
          <a:ln/>
        </p:spPr>
      </p:sp>
      <p:sp>
        <p:nvSpPr>
          <p:cNvPr id="236548" name="Rectangle 3"/>
          <p:cNvSpPr>
            <a:spLocks noGrp="1" noChangeArrowheads="1"/>
          </p:cNvSpPr>
          <p:nvPr>
            <p:ph type="body" idx="1"/>
          </p:nvPr>
        </p:nvSpPr>
        <p:spPr>
          <a:xfrm>
            <a:off x="915294" y="4343704"/>
            <a:ext cx="5027414" cy="4113892"/>
          </a:xfrm>
          <a:noFill/>
          <a:ln/>
        </p:spPr>
        <p:txBody>
          <a:bodyPr/>
          <a:lstStyle/>
          <a:p>
            <a:endParaRPr lang="en-US">
              <a:latin typeface="Comic Sans MS"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p:spPr>
        <p:txBody>
          <a:bodyPr/>
          <a:lstStyle/>
          <a:p>
            <a:fld id="{FD24BC33-F1BE-3A41-8592-B5050FD5A045}" type="slidenum">
              <a:rPr lang="ar-sa"/>
              <a:pPr/>
              <a:t>21</a:t>
            </a:fld>
            <a:endParaRPr lang="en-US"/>
          </a:p>
        </p:txBody>
      </p:sp>
      <p:sp>
        <p:nvSpPr>
          <p:cNvPr id="238595" name="Rectangle 2"/>
          <p:cNvSpPr>
            <a:spLocks noGrp="1" noRot="1" noChangeAspect="1" noChangeArrowheads="1" noTextEdit="1"/>
          </p:cNvSpPr>
          <p:nvPr>
            <p:ph type="sldImg"/>
          </p:nvPr>
        </p:nvSpPr>
        <p:spPr>
          <a:ln/>
        </p:spPr>
      </p:sp>
      <p:sp>
        <p:nvSpPr>
          <p:cNvPr id="238596" name="Rectangle 3"/>
          <p:cNvSpPr>
            <a:spLocks noGrp="1" noChangeArrowheads="1"/>
          </p:cNvSpPr>
          <p:nvPr>
            <p:ph type="body" idx="1"/>
          </p:nvPr>
        </p:nvSpPr>
        <p:spPr>
          <a:xfrm>
            <a:off x="915294" y="4343704"/>
            <a:ext cx="5027414" cy="4113892"/>
          </a:xfrm>
          <a:noFill/>
          <a:ln/>
        </p:spPr>
        <p:txBody>
          <a:bodyPr/>
          <a:lstStyle/>
          <a:p>
            <a:endParaRPr lang="en-US">
              <a:latin typeface="Comic Sans M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a:noFill/>
        </p:spPr>
        <p:txBody>
          <a:bodyPr/>
          <a:lstStyle/>
          <a:p>
            <a:fld id="{FD4B15CB-7CC3-9141-916A-3B8FE3BFF551}" type="slidenum">
              <a:rPr lang="ar-sa"/>
              <a:pPr/>
              <a:t>22</a:t>
            </a:fld>
            <a:endParaRPr lang="en-US"/>
          </a:p>
        </p:txBody>
      </p:sp>
      <p:sp>
        <p:nvSpPr>
          <p:cNvPr id="240643" name="Rectangle 2"/>
          <p:cNvSpPr>
            <a:spLocks noGrp="1" noRot="1" noChangeAspect="1" noChangeArrowheads="1" noTextEdit="1"/>
          </p:cNvSpPr>
          <p:nvPr>
            <p:ph type="sldImg"/>
          </p:nvPr>
        </p:nvSpPr>
        <p:spPr>
          <a:ln/>
        </p:spPr>
      </p:sp>
      <p:sp>
        <p:nvSpPr>
          <p:cNvPr id="240644" name="Rectangle 3"/>
          <p:cNvSpPr>
            <a:spLocks noGrp="1" noChangeArrowheads="1"/>
          </p:cNvSpPr>
          <p:nvPr>
            <p:ph type="body" idx="1"/>
          </p:nvPr>
        </p:nvSpPr>
        <p:spPr>
          <a:xfrm>
            <a:off x="915294" y="4343704"/>
            <a:ext cx="5027414" cy="4113892"/>
          </a:xfrm>
          <a:noFill/>
          <a:ln/>
        </p:spPr>
        <p:txBody>
          <a:bodyPr/>
          <a:lstStyle/>
          <a:p>
            <a:r>
              <a:rPr lang="en-US">
                <a:latin typeface="Comic Sans MS" charset="0"/>
              </a:rPr>
              <a:t>With 90% parallelized we are using only half our computing capacity…</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2690" name="Rectangle 7"/>
          <p:cNvSpPr>
            <a:spLocks noGrp="1" noChangeArrowheads="1"/>
          </p:cNvSpPr>
          <p:nvPr>
            <p:ph type="sldNum" sz="quarter" idx="5"/>
          </p:nvPr>
        </p:nvSpPr>
        <p:spPr>
          <a:noFill/>
        </p:spPr>
        <p:txBody>
          <a:bodyPr/>
          <a:lstStyle/>
          <a:p>
            <a:fld id="{6A82BB46-9A8E-E041-BB43-90B24EE2AFEA}" type="slidenum">
              <a:rPr lang="ar-sa"/>
              <a:pPr/>
              <a:t>23</a:t>
            </a:fld>
            <a:endParaRPr lang="en-US"/>
          </a:p>
        </p:txBody>
      </p:sp>
      <p:sp>
        <p:nvSpPr>
          <p:cNvPr id="242691" name="Rectangle 2"/>
          <p:cNvSpPr>
            <a:spLocks noGrp="1" noRot="1" noChangeAspect="1" noChangeArrowheads="1" noTextEdit="1"/>
          </p:cNvSpPr>
          <p:nvPr>
            <p:ph type="sldImg"/>
          </p:nvPr>
        </p:nvSpPr>
        <p:spPr>
          <a:ln/>
        </p:spPr>
      </p:sp>
      <p:sp>
        <p:nvSpPr>
          <p:cNvPr id="242692" name="Rectangle 3"/>
          <p:cNvSpPr>
            <a:spLocks noGrp="1" noChangeArrowheads="1"/>
          </p:cNvSpPr>
          <p:nvPr>
            <p:ph type="body" idx="1"/>
          </p:nvPr>
        </p:nvSpPr>
        <p:spPr>
          <a:xfrm>
            <a:off x="915294" y="4343704"/>
            <a:ext cx="5027414" cy="4113892"/>
          </a:xfrm>
          <a:noFill/>
          <a:ln/>
        </p:spPr>
        <p:txBody>
          <a:bodyPr/>
          <a:lstStyle/>
          <a:p>
            <a:endParaRPr lang="en-US">
              <a:latin typeface="Comic Sans MS"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69FA485-2144-0343-888E-D4C5A61B4F21}" type="slidenum">
              <a:rPr lang="en-ZA">
                <a:latin typeface="Arial" charset="0"/>
                <a:ea typeface="Arial" charset="0"/>
                <a:cs typeface="Arial" charset="0"/>
              </a:rPr>
              <a:pPr/>
              <a:t>26</a:t>
            </a:fld>
            <a:endParaRPr lang="en-ZA">
              <a:latin typeface="Arial" charset="0"/>
              <a:ea typeface="Arial" charset="0"/>
              <a:cs typeface="Arial" charset="0"/>
            </a:endParaRPr>
          </a:p>
        </p:txBody>
      </p:sp>
      <p:sp>
        <p:nvSpPr>
          <p:cNvPr id="33795" name="Rectangle 2"/>
          <p:cNvSpPr>
            <a:spLocks noGrp="1" noRot="1" noChangeAspect="1" noChangeArrowheads="1"/>
          </p:cNvSpPr>
          <p:nvPr>
            <p:ph type="sldImg"/>
          </p:nvPr>
        </p:nvSpPr>
        <p:spPr>
          <a:solidFill>
            <a:srgbClr val="FFFFFF"/>
          </a:solidFill>
          <a:ln/>
        </p:spPr>
      </p:sp>
      <p:sp>
        <p:nvSpPr>
          <p:cNvPr id="3379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Arial"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5BD3ED18-D944-D845-8469-1946E2AC471F}" type="slidenum">
              <a:rPr lang="en-ZA">
                <a:latin typeface="Arial" charset="0"/>
                <a:ea typeface="Arial" charset="0"/>
                <a:cs typeface="Arial" charset="0"/>
              </a:rPr>
              <a:pPr/>
              <a:t>27</a:t>
            </a:fld>
            <a:endParaRPr lang="en-ZA">
              <a:latin typeface="Arial" charset="0"/>
              <a:ea typeface="Arial" charset="0"/>
              <a:cs typeface="Arial" charset="0"/>
            </a:endParaRPr>
          </a:p>
        </p:txBody>
      </p:sp>
      <p:sp>
        <p:nvSpPr>
          <p:cNvPr id="39939" name="Rectangle 1026"/>
          <p:cNvSpPr>
            <a:spLocks noGrp="1" noRot="1" noChangeAspect="1" noChangeArrowheads="1"/>
          </p:cNvSpPr>
          <p:nvPr>
            <p:ph type="sldImg"/>
          </p:nvPr>
        </p:nvSpPr>
        <p:spPr>
          <a:solidFill>
            <a:srgbClr val="FFFFFF"/>
          </a:solidFill>
          <a:ln/>
        </p:spPr>
      </p:sp>
      <p:sp>
        <p:nvSpPr>
          <p:cNvPr id="39940" name="Rectangle 1027"/>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Arial" charset="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28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31397FA7-3FA5-AA4D-9E93-D8905645C80D}" type="slidenum">
              <a:rPr lang="en-ZA">
                <a:latin typeface="Arial" charset="0"/>
              </a:rPr>
              <a:pPr/>
              <a:t>31</a:t>
            </a:fld>
            <a:endParaRPr lang="en-ZA">
              <a:latin typeface="Arial" charset="0"/>
            </a:endParaRPr>
          </a:p>
        </p:txBody>
      </p:sp>
      <p:sp>
        <p:nvSpPr>
          <p:cNvPr id="163843" name="Rectangle 1026"/>
          <p:cNvSpPr>
            <a:spLocks noGrp="1" noRot="1" noChangeAspect="1" noChangeArrowheads="1"/>
          </p:cNvSpPr>
          <p:nvPr>
            <p:ph type="sldImg"/>
          </p:nvPr>
        </p:nvSpPr>
        <p:spPr>
          <a:solidFill>
            <a:srgbClr val="FFFFFF"/>
          </a:solidFill>
          <a:ln/>
        </p:spPr>
      </p:sp>
      <p:sp>
        <p:nvSpPr>
          <p:cNvPr id="163844" name="Rectangle 1027"/>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044ED55A-FCF2-AC40-9C50-6FEE02990AD4}" type="slidenum">
              <a:rPr lang="en-ZA">
                <a:latin typeface="Arial" charset="0"/>
              </a:rPr>
              <a:pPr/>
              <a:t>35</a:t>
            </a:fld>
            <a:endParaRPr lang="en-ZA">
              <a:latin typeface="Arial" charset="0"/>
            </a:endParaRPr>
          </a:p>
        </p:txBody>
      </p:sp>
      <p:sp>
        <p:nvSpPr>
          <p:cNvPr id="140291" name="Rectangle 2"/>
          <p:cNvSpPr>
            <a:spLocks noGrp="1" noRot="1" noChangeAspect="1" noChangeArrowheads="1"/>
          </p:cNvSpPr>
          <p:nvPr>
            <p:ph type="sldImg"/>
          </p:nvPr>
        </p:nvSpPr>
        <p:spPr>
          <a:solidFill>
            <a:srgbClr val="FFFFFF"/>
          </a:solidFill>
          <a:ln/>
        </p:spPr>
      </p:sp>
      <p:sp>
        <p:nvSpPr>
          <p:cNvPr id="1402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74E4ACF7-2C81-3B4D-A494-B895001A610B}" type="slidenum">
              <a:rPr lang="en-ZA">
                <a:latin typeface="Arial" charset="0"/>
                <a:ea typeface="Arial" charset="0"/>
                <a:cs typeface="Arial" charset="0"/>
              </a:rPr>
              <a:pPr/>
              <a:t>37</a:t>
            </a:fld>
            <a:endParaRPr lang="en-ZA">
              <a:latin typeface="Arial" charset="0"/>
              <a:ea typeface="Arial" charset="0"/>
              <a:cs typeface="Arial" charset="0"/>
            </a:endParaRPr>
          </a:p>
        </p:txBody>
      </p:sp>
      <p:sp>
        <p:nvSpPr>
          <p:cNvPr id="71683" name="Rectangle 2"/>
          <p:cNvSpPr>
            <a:spLocks noGrp="1" noRot="1" noChangeAspect="1" noChangeArrowheads="1"/>
          </p:cNvSpPr>
          <p:nvPr>
            <p:ph type="sldImg"/>
          </p:nvPr>
        </p:nvSpPr>
        <p:spPr>
          <a:solidFill>
            <a:srgbClr val="FFFFFF"/>
          </a:solidFill>
          <a:ln/>
        </p:spPr>
      </p:sp>
      <p:sp>
        <p:nvSpPr>
          <p:cNvPr id="7168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Arial" charset="0"/>
                <a:ea typeface="Arial" charset="0"/>
                <a:cs typeface="Arial" charset="0"/>
              </a:rPr>
              <a:t>Discuss each one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97D63791-14A8-8A4C-8FE2-CC1E2924A58B}" type="slidenum">
              <a:rPr lang="en-ZA">
                <a:latin typeface="Arial" charset="0"/>
              </a:rPr>
              <a:pPr/>
              <a:t>4</a:t>
            </a:fld>
            <a:endParaRPr lang="en-ZA">
              <a:latin typeface="Arial" charset="0"/>
            </a:endParaRPr>
          </a:p>
        </p:txBody>
      </p:sp>
      <p:sp>
        <p:nvSpPr>
          <p:cNvPr id="155651" name="Rectangle 2"/>
          <p:cNvSpPr>
            <a:spLocks noGrp="1" noRot="1" noChangeAspect="1" noChangeArrowheads="1"/>
          </p:cNvSpPr>
          <p:nvPr>
            <p:ph type="sldImg"/>
          </p:nvPr>
        </p:nvSpPr>
        <p:spPr>
          <a:solidFill>
            <a:srgbClr val="FFFFFF"/>
          </a:solidFill>
          <a:ln/>
        </p:spPr>
      </p:sp>
      <p:sp>
        <p:nvSpPr>
          <p:cNvPr id="15565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5F25AF37-E5D7-EA4C-8C0F-715BA3D445F3}" type="slidenum">
              <a:rPr lang="en-ZA">
                <a:latin typeface="Arial" charset="0"/>
              </a:rPr>
              <a:pPr/>
              <a:t>5</a:t>
            </a:fld>
            <a:endParaRPr lang="en-ZA">
              <a:latin typeface="Arial" charset="0"/>
            </a:endParaRPr>
          </a:p>
        </p:txBody>
      </p:sp>
      <p:sp>
        <p:nvSpPr>
          <p:cNvPr id="159747" name="Rectangle 2"/>
          <p:cNvSpPr>
            <a:spLocks noGrp="1" noRot="1" noChangeAspect="1" noChangeArrowheads="1"/>
          </p:cNvSpPr>
          <p:nvPr>
            <p:ph type="sldImg"/>
          </p:nvPr>
        </p:nvSpPr>
        <p:spPr>
          <a:solidFill>
            <a:srgbClr val="FFFFFF"/>
          </a:solidFill>
          <a:ln/>
        </p:spPr>
      </p:sp>
      <p:sp>
        <p:nvSpPr>
          <p:cNvPr id="1597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CC6EEAF3-06AD-9645-AC09-C99E7F219E2E}" type="slidenum">
              <a:rPr lang="ar-sa"/>
              <a:pPr/>
              <a:t>7</a:t>
            </a:fld>
            <a:endParaRPr lang="en-US"/>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r>
              <a:rPr lang="en-US">
                <a:latin typeface="Comic Sans MS" charset="0"/>
              </a:rPr>
              <a:t>Recall the traditional scaling process for software: write it once, trust Intel to make the CPU faster to improve performance.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6C5C71B7-4272-0645-AA94-45CAAD7DF2CF}" type="slidenum">
              <a:rPr lang="ar-sa"/>
              <a:pPr/>
              <a:t>8</a:t>
            </a:fld>
            <a:endParaRPr lang="en-US"/>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p:spPr>
        <p:txBody>
          <a:bodyPr/>
          <a:lstStyle/>
          <a:p>
            <a:r>
              <a:rPr lang="en-US">
                <a:latin typeface="Comic Sans MS" charset="0"/>
              </a:rPr>
              <a:t>With multicores, we will have to parallelize the code to make software faster, and we cannot do this automatically (except in a limited way on the level of individual instructions).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36C0A5AF-4122-404D-A26F-7671E7058606}" type="slidenum">
              <a:rPr lang="ar-sa"/>
              <a:pPr/>
              <a:t>9</a:t>
            </a:fld>
            <a:endParaRPr lang="en-US"/>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p:spPr>
        <p:txBody>
          <a:bodyPr/>
          <a:lstStyle/>
          <a:p>
            <a:r>
              <a:rPr lang="en-US">
                <a:latin typeface="Comic Sans MS" charset="0"/>
              </a:rPr>
              <a:t>This is because splitting the application up to utilize the cores is not simple, and coordination among the various code parts requires care.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1824A8CF-7F04-B143-96E4-B6E9D68803FD}" type="slidenum">
              <a:rPr lang="en-ZA">
                <a:latin typeface="Arial" charset="0"/>
                <a:ea typeface="Arial" charset="0"/>
                <a:cs typeface="Arial" charset="0"/>
              </a:rPr>
              <a:pPr/>
              <a:t>10</a:t>
            </a:fld>
            <a:endParaRPr lang="en-ZA">
              <a:latin typeface="Arial" charset="0"/>
              <a:ea typeface="Arial" charset="0"/>
              <a:cs typeface="Arial" charset="0"/>
            </a:endParaRPr>
          </a:p>
        </p:txBody>
      </p:sp>
      <p:sp>
        <p:nvSpPr>
          <p:cNvPr id="25603" name="Rectangle 2"/>
          <p:cNvSpPr>
            <a:spLocks noGrp="1" noRot="1" noChangeAspect="1" noChangeArrowheads="1"/>
          </p:cNvSpPr>
          <p:nvPr>
            <p:ph type="sldImg"/>
          </p:nvPr>
        </p:nvSpPr>
        <p:spPr>
          <a:solidFill>
            <a:srgbClr val="FFFFFF"/>
          </a:solidFill>
          <a:ln/>
        </p:spPr>
      </p:sp>
      <p:sp>
        <p:nvSpPr>
          <p:cNvPr id="2560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B7ACE9-7052-5240-A7CA-EB19ACB343CD}" type="datetimeFigureOut">
              <a:rPr lang="en-US" smtClean="0"/>
              <a:pPr/>
              <a:t>8/27/12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DEF0B-4CBF-074A-8CC6-07D378AB5760}" type="slidenum">
              <a:rPr lang="en-US" smtClean="0"/>
              <a:pPr/>
              <a:t>‹#›</a:t>
            </a:fld>
            <a:endParaRPr lang="en-US"/>
          </a:p>
        </p:txBody>
      </p:sp>
      <p:grpSp>
        <p:nvGrpSpPr>
          <p:cNvPr id="33" name="Group 32"/>
          <p:cNvGrpSpPr/>
          <p:nvPr userDrawn="1"/>
        </p:nvGrpSpPr>
        <p:grpSpPr>
          <a:xfrm rot="5400000">
            <a:off x="4362298" y="1647455"/>
            <a:ext cx="583334" cy="6564727"/>
            <a:chOff x="103259" y="156749"/>
            <a:chExt cx="583334" cy="6564727"/>
          </a:xfrm>
        </p:grpSpPr>
        <p:cxnSp>
          <p:nvCxnSpPr>
            <p:cNvPr id="8" name="Straight Connector 7"/>
            <p:cNvCxnSpPr/>
            <p:nvPr userDrawn="1"/>
          </p:nvCxnSpPr>
          <p:spPr>
            <a:xfrm rot="5400000">
              <a:off x="-2099572" y="3352713"/>
              <a:ext cx="5570744" cy="1586"/>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rot="5400000">
              <a:off x="-2460660" y="3141451"/>
              <a:ext cx="5837307" cy="1588"/>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rot="5400000">
              <a:off x="-2347835" y="3293853"/>
              <a:ext cx="5837306" cy="1587"/>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rot="5400000">
              <a:off x="-1061415" y="2784974"/>
              <a:ext cx="2807256" cy="1"/>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rot="5400000">
              <a:off x="-3018932" y="3438319"/>
              <a:ext cx="6564727" cy="1588"/>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rot="16200000" flipH="1">
              <a:off x="-2609700" y="3281094"/>
              <a:ext cx="5425922" cy="3"/>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B7ACE9-7052-5240-A7CA-EB19ACB343CD}" type="datetimeFigureOut">
              <a:rPr lang="en-US" smtClean="0"/>
              <a:pPr/>
              <a:t>8/27/12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B7ACE9-7052-5240-A7CA-EB19ACB343CD}" type="datetimeFigureOut">
              <a:rPr lang="en-US" smtClean="0"/>
              <a:pPr/>
              <a:t>8/27/12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Art of Multiprocessor Programming</a:t>
            </a:r>
          </a:p>
        </p:txBody>
      </p:sp>
      <p:sp>
        <p:nvSpPr>
          <p:cNvPr id="6" name="Rectangle 6"/>
          <p:cNvSpPr>
            <a:spLocks noGrp="1" noChangeArrowheads="1"/>
          </p:cNvSpPr>
          <p:nvPr>
            <p:ph type="sldNum" sz="quarter" idx="11"/>
          </p:nvPr>
        </p:nvSpPr>
        <p:spPr>
          <a:ln/>
        </p:spPr>
        <p:txBody>
          <a:bodyPr/>
          <a:lstStyle>
            <a:lvl1pPr>
              <a:defRPr/>
            </a:lvl1pPr>
          </a:lstStyle>
          <a:p>
            <a:fld id="{E1EB91A8-FC24-BE4E-8DCB-4EAD01E47560}"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6B7ACE9-7052-5240-A7CA-EB19ACB343CD}" type="datetimeFigureOut">
              <a:rPr lang="en-US" smtClean="0"/>
              <a:pPr/>
              <a:t>8/27/12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DEF0B-4CBF-074A-8CC6-07D378AB5760}" type="slidenum">
              <a:rPr lang="en-US" smtClean="0"/>
              <a:pPr/>
              <a:t>‹#›</a:t>
            </a:fld>
            <a:endParaRPr lang="en-US"/>
          </a:p>
        </p:txBody>
      </p:sp>
      <p:cxnSp>
        <p:nvCxnSpPr>
          <p:cNvPr id="8" name="Straight Connector 7"/>
          <p:cNvCxnSpPr/>
          <p:nvPr userDrawn="1"/>
        </p:nvCxnSpPr>
        <p:spPr>
          <a:xfrm rot="5400000">
            <a:off x="-2333533" y="3352713"/>
            <a:ext cx="5570744" cy="1586"/>
          </a:xfrm>
          <a:prstGeom prst="line">
            <a:avLst/>
          </a:prstGeom>
          <a:ln w="317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rot="5400000">
            <a:off x="-2747751" y="3295836"/>
            <a:ext cx="5837306" cy="1587"/>
          </a:xfrm>
          <a:prstGeom prst="line">
            <a:avLst/>
          </a:prstGeom>
          <a:ln w="317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rot="5400000">
            <a:off x="-1061415" y="2784974"/>
            <a:ext cx="2807256" cy="1"/>
          </a:xfrm>
          <a:prstGeom prst="line">
            <a:avLst/>
          </a:prstGeom>
          <a:ln w="317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rot="5400000">
            <a:off x="-3018932" y="3438319"/>
            <a:ext cx="6564727" cy="1588"/>
          </a:xfrm>
          <a:prstGeom prst="line">
            <a:avLst/>
          </a:prstGeom>
          <a:ln w="317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rot="16200000" flipH="1">
            <a:off x="-398406" y="5358688"/>
            <a:ext cx="1471256" cy="1"/>
          </a:xfrm>
          <a:prstGeom prst="line">
            <a:avLst/>
          </a:prstGeom>
          <a:ln w="317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B7ACE9-7052-5240-A7CA-EB19ACB343CD}" type="datetimeFigureOut">
              <a:rPr lang="en-US" smtClean="0"/>
              <a:pPr/>
              <a:t>8/27/12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B7ACE9-7052-5240-A7CA-EB19ACB343CD}" type="datetimeFigureOut">
              <a:rPr lang="en-US" smtClean="0"/>
              <a:pPr/>
              <a:t>8/27/12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B7ACE9-7052-5240-A7CA-EB19ACB343CD}" type="datetimeFigureOut">
              <a:rPr lang="en-US" smtClean="0"/>
              <a:pPr/>
              <a:t>8/27/12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B7ACE9-7052-5240-A7CA-EB19ACB343CD}" type="datetimeFigureOut">
              <a:rPr lang="en-US" smtClean="0"/>
              <a:pPr/>
              <a:t>8/27/12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B7ACE9-7052-5240-A7CA-EB19ACB343CD}" type="datetimeFigureOut">
              <a:rPr lang="en-US" smtClean="0"/>
              <a:pPr/>
              <a:t>8/27/12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B7ACE9-7052-5240-A7CA-EB19ACB343CD}" type="datetimeFigureOut">
              <a:rPr lang="en-US" smtClean="0"/>
              <a:pPr/>
              <a:t>8/27/12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B7ACE9-7052-5240-A7CA-EB19ACB343CD}" type="datetimeFigureOut">
              <a:rPr lang="en-US" smtClean="0"/>
              <a:pPr/>
              <a:t>8/27/12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B7ACE9-7052-5240-A7CA-EB19ACB343CD}" type="datetimeFigureOut">
              <a:rPr lang="en-US" smtClean="0"/>
              <a:pPr/>
              <a:t>8/27/12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DEF0B-4CBF-074A-8CC6-07D378AB57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image" Target="../media/image3.png"/><Relationship Id="rId5"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image" Target="../media/image3.png"/><Relationship Id="rId5" Type="http://schemas.openxmlformats.org/officeDocument/2006/relationships/oleObject" Target="../embeddings/oleObject2.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image" Target="../media/image3.png"/><Relationship Id="rId5" Type="http://schemas.openxmlformats.org/officeDocument/2006/relationships/oleObject" Target="../embeddings/oleObject3.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image" Target="../media/image3.png"/><Relationship Id="rId5" Type="http://schemas.openxmlformats.org/officeDocument/2006/relationships/oleObject" Target="../embeddings/oleObject4.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4.xml.rels><?xml version="1.0" encoding="UTF-8" standalone="yes"?>
<Relationships xmlns="http://schemas.openxmlformats.org/package/2006/relationships"><Relationship Id="rId3" Type="http://schemas.openxmlformats.org/officeDocument/2006/relationships/hyperlink" Target="http://en.wikipedia.org/wiki/Gustafson's_Law" TargetMode="External"/><Relationship Id="rId4" Type="http://schemas.openxmlformats.org/officeDocument/2006/relationships/hyperlink" Target="http://en.wikipedia.org/wiki/Computer_cluster" TargetMode="External"/><Relationship Id="rId5" Type="http://schemas.openxmlformats.org/officeDocument/2006/relationships/hyperlink" Target="http://techresearch.intel.com/articles/Exploratory/1610.htm" TargetMode="External"/><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Performance of Parallel Programs</a:t>
            </a:r>
            <a:endParaRPr lang="en-US" dirty="0"/>
          </a:p>
        </p:txBody>
      </p:sp>
      <p:sp>
        <p:nvSpPr>
          <p:cNvPr id="3" name="Subtitle 2"/>
          <p:cNvSpPr>
            <a:spLocks noGrp="1"/>
          </p:cNvSpPr>
          <p:nvPr>
            <p:ph type="subTitle" idx="1"/>
          </p:nvPr>
        </p:nvSpPr>
        <p:spPr/>
        <p:txBody>
          <a:bodyPr/>
          <a:lstStyle/>
          <a:p>
            <a:r>
              <a:rPr lang="en-US" dirty="0" smtClean="0"/>
              <a:t>Michelle Kuttel</a:t>
            </a:r>
            <a:endParaRPr lang="en-US" dirty="0"/>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a:t>Early Parallel Computing</a:t>
            </a:r>
          </a:p>
        </p:txBody>
      </p:sp>
      <p:sp>
        <p:nvSpPr>
          <p:cNvPr id="24579" name="Rectangle 3"/>
          <p:cNvSpPr>
            <a:spLocks noGrp="1" noChangeArrowheads="1"/>
          </p:cNvSpPr>
          <p:nvPr>
            <p:ph type="body" idx="1"/>
          </p:nvPr>
        </p:nvSpPr>
        <p:spPr/>
        <p:txBody>
          <a:bodyPr/>
          <a:lstStyle/>
          <a:p>
            <a:pPr eaLnBrk="1" hangingPunct="1">
              <a:buNone/>
            </a:pPr>
            <a:r>
              <a:rPr lang="en-GB" dirty="0" smtClean="0"/>
              <a:t>Why was it not </a:t>
            </a:r>
            <a:r>
              <a:rPr lang="en-GB" dirty="0"/>
              <a:t>pursued more thoroughly before 1990’s?</a:t>
            </a:r>
          </a:p>
          <a:p>
            <a:pPr eaLnBrk="1" hangingPunct="1"/>
            <a:r>
              <a:rPr lang="en-GB" dirty="0"/>
              <a:t>Because of dramatic increase in </a:t>
            </a:r>
            <a:r>
              <a:rPr lang="en-GB" dirty="0" err="1"/>
              <a:t>uniprocessor</a:t>
            </a:r>
            <a:r>
              <a:rPr lang="en-GB" dirty="0"/>
              <a:t> speed, the need for parallelism turned out to be less than expected  </a:t>
            </a:r>
          </a:p>
          <a:p>
            <a:pPr eaLnBrk="1" hangingPunct="1"/>
            <a:r>
              <a:rPr lang="en-GB" dirty="0"/>
              <a:t>and …</a:t>
            </a:r>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t>Amdahl’s law</a:t>
            </a:r>
            <a:endParaRPr lang="en-ZA"/>
          </a:p>
        </p:txBody>
      </p:sp>
      <p:sp>
        <p:nvSpPr>
          <p:cNvPr id="26627" name="Rectangle 3"/>
          <p:cNvSpPr>
            <a:spLocks noGrp="1" noChangeArrowheads="1"/>
          </p:cNvSpPr>
          <p:nvPr>
            <p:ph type="body" idx="1"/>
          </p:nvPr>
        </p:nvSpPr>
        <p:spPr>
          <a:xfrm>
            <a:off x="457200" y="1719263"/>
            <a:ext cx="8229600" cy="4805362"/>
          </a:xfrm>
        </p:spPr>
        <p:txBody>
          <a:bodyPr/>
          <a:lstStyle/>
          <a:p>
            <a:pPr eaLnBrk="1" hangingPunct="1">
              <a:lnSpc>
                <a:spcPct val="80000"/>
              </a:lnSpc>
              <a:buFont typeface="Wingdings" charset="2"/>
              <a:buNone/>
            </a:pPr>
            <a:r>
              <a:rPr lang="en-GB" sz="2600" i="1">
                <a:latin typeface="Arial Narrow" charset="0"/>
              </a:rPr>
              <a:t>For over a decade prophets have voiced the contention that the organization of a single computer has reached its limits and that truly significant advances can be made only by interconnection of a multiplicity of computers in such a manner as to permit co-operative solution...The nature of this overhead (in parallelism) appears to be sequential so that it is unlikely to be amenable to parallel processing techniques. Overhead alone would then place an upper limit on throughput of five to seven times the sequential processing rate, even if the housekeeping were done in a separate processor...</a:t>
            </a:r>
            <a:r>
              <a:rPr lang="en-GB" sz="2600" i="1">
                <a:solidFill>
                  <a:schemeClr val="tx2"/>
                </a:solidFill>
                <a:latin typeface="Arial Narrow" charset="0"/>
              </a:rPr>
              <a:t>At any point in time it is difficult to foresee how the previous bottlenecks in a sequential computer will be effectively overcome</a:t>
            </a:r>
            <a:r>
              <a:rPr lang="en-GB" sz="2600">
                <a:latin typeface="Arial Narrow" charset="0"/>
              </a:rPr>
              <a:t>.</a:t>
            </a:r>
          </a:p>
          <a:p>
            <a:pPr algn="r" eaLnBrk="1" hangingPunct="1">
              <a:lnSpc>
                <a:spcPct val="80000"/>
              </a:lnSpc>
              <a:buFont typeface="Wingdings" charset="2"/>
              <a:buNone/>
            </a:pPr>
            <a:r>
              <a:rPr lang="en-GB" sz="2000"/>
              <a:t>Gene Amdahl,1967</a:t>
            </a:r>
          </a:p>
          <a:p>
            <a:pPr algn="r" eaLnBrk="1" hangingPunct="1">
              <a:lnSpc>
                <a:spcPct val="80000"/>
              </a:lnSpc>
              <a:buFont typeface="Wingdings" charset="2"/>
              <a:buNone/>
            </a:pPr>
            <a:r>
              <a:rPr lang="en-GB" sz="1400" b="1"/>
              <a:t>IBM - the designer of IBM 360 series of mainframe architecture</a:t>
            </a:r>
            <a:r>
              <a:rPr lang="en-GB" sz="2600"/>
              <a:t> </a:t>
            </a:r>
            <a:endParaRPr lang="en-GB" sz="1400" b="1"/>
          </a:p>
          <a:p>
            <a:pPr eaLnBrk="1" hangingPunct="1">
              <a:lnSpc>
                <a:spcPct val="80000"/>
              </a:lnSpc>
              <a:buFont typeface="Wingdings" charset="2"/>
              <a:buNone/>
            </a:pPr>
            <a:endParaRPr lang="en-ZA" sz="1400" b="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Amdahl’s Law (mostly bad news)</a:t>
            </a:r>
            <a:endParaRPr lang="en-US" dirty="0"/>
          </a:p>
        </p:txBody>
      </p:sp>
      <p:sp>
        <p:nvSpPr>
          <p:cNvPr id="3" name="Content Placeholder 2"/>
          <p:cNvSpPr>
            <a:spLocks noGrp="1"/>
          </p:cNvSpPr>
          <p:nvPr>
            <p:ph idx="1"/>
          </p:nvPr>
        </p:nvSpPr>
        <p:spPr>
          <a:xfrm>
            <a:off x="685800" y="1600200"/>
            <a:ext cx="7924800" cy="4572000"/>
          </a:xfrm>
        </p:spPr>
        <p:txBody>
          <a:bodyPr>
            <a:normAutofit fontScale="70000" lnSpcReduction="20000"/>
          </a:bodyPr>
          <a:lstStyle/>
          <a:p>
            <a:pPr>
              <a:buNone/>
            </a:pPr>
            <a:r>
              <a:rPr lang="en-US" sz="3429" dirty="0" smtClean="0"/>
              <a:t>So far: analyze parallel programs in terms of work and span</a:t>
            </a:r>
          </a:p>
          <a:p>
            <a:endParaRPr lang="en-US" sz="3429" dirty="0" smtClean="0"/>
          </a:p>
          <a:p>
            <a:r>
              <a:rPr lang="en-US" sz="3429" dirty="0" smtClean="0"/>
              <a:t>In practice, typically have parts of programs that parallelize well…</a:t>
            </a:r>
            <a:endParaRPr lang="en-US" sz="3429" dirty="0" smtClean="0"/>
          </a:p>
          <a:p>
            <a:pPr lvl="1"/>
            <a:r>
              <a:rPr lang="en-US" sz="3429" dirty="0" smtClean="0"/>
              <a:t>e.g. maps</a:t>
            </a:r>
            <a:r>
              <a:rPr lang="en-US" sz="3429" dirty="0" smtClean="0"/>
              <a:t>/reductions over arrays and trees </a:t>
            </a:r>
          </a:p>
          <a:p>
            <a:pPr lvl="1">
              <a:buNone/>
            </a:pPr>
            <a:endParaRPr lang="en-US" sz="3429" dirty="0" smtClean="0"/>
          </a:p>
          <a:p>
            <a:pPr>
              <a:buNone/>
            </a:pPr>
            <a:r>
              <a:rPr lang="en-US" sz="3429" dirty="0" smtClean="0"/>
              <a:t>…and parts that</a:t>
            </a:r>
            <a:r>
              <a:rPr lang="en-US" sz="3429" dirty="0" smtClean="0"/>
              <a:t> are inherently sequential</a:t>
            </a:r>
          </a:p>
          <a:p>
            <a:pPr lvl="1"/>
            <a:r>
              <a:rPr lang="en-US" sz="3429" dirty="0" smtClean="0"/>
              <a:t>e.g. reading </a:t>
            </a:r>
            <a:r>
              <a:rPr lang="en-US" sz="3429" dirty="0" smtClean="0"/>
              <a:t>a linked list, getting input, doing computations where each needs the previous step, etc.</a:t>
            </a:r>
          </a:p>
          <a:p>
            <a:pPr marL="457200" lvl="1" indent="0">
              <a:buNone/>
            </a:pPr>
            <a:endParaRPr lang="en-US" dirty="0"/>
          </a:p>
          <a:p>
            <a:pPr marL="457200" lvl="1" indent="0" algn="ctr">
              <a:buNone/>
            </a:pPr>
            <a:r>
              <a:rPr lang="en-US" i="1" dirty="0" smtClean="0"/>
              <a:t>“Nine women can’t make</a:t>
            </a:r>
            <a:r>
              <a:rPr lang="en-US" i="1" dirty="0" smtClean="0"/>
              <a:t> one </a:t>
            </a:r>
            <a:r>
              <a:rPr lang="en-US" i="1" dirty="0" smtClean="0"/>
              <a:t>baby in one month”</a:t>
            </a:r>
          </a:p>
        </p:txBody>
      </p:sp>
      <p:sp>
        <p:nvSpPr>
          <p:cNvPr id="8"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12</a:t>
            </a:fld>
            <a:endParaRPr lang="en-US" dirty="0"/>
          </a:p>
        </p:txBody>
      </p:sp>
      <p:sp>
        <p:nvSpPr>
          <p:cNvPr id="9"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adapted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fontScale="90000"/>
          </a:bodyPr>
          <a:lstStyle/>
          <a:p>
            <a:pPr eaLnBrk="1" hangingPunct="1"/>
            <a:r>
              <a:rPr lang="en-GB" dirty="0" smtClean="0"/>
              <a:t>We also have the </a:t>
            </a:r>
            <a:r>
              <a:rPr lang="en-GB" b="1" dirty="0" smtClean="0"/>
              <a:t>parallelization </a:t>
            </a:r>
            <a:r>
              <a:rPr lang="en-GB" b="1" dirty="0"/>
              <a:t>o</a:t>
            </a:r>
            <a:r>
              <a:rPr lang="en-GB" b="1" dirty="0" smtClean="0"/>
              <a:t>verhead</a:t>
            </a:r>
            <a:endParaRPr lang="en-GB" b="1" dirty="0"/>
          </a:p>
        </p:txBody>
      </p:sp>
      <p:sp>
        <p:nvSpPr>
          <p:cNvPr id="54275" name="Rectangle 3"/>
          <p:cNvSpPr>
            <a:spLocks noGrp="1" noChangeArrowheads="1"/>
          </p:cNvSpPr>
          <p:nvPr>
            <p:ph type="body" idx="1"/>
          </p:nvPr>
        </p:nvSpPr>
        <p:spPr/>
        <p:txBody>
          <a:bodyPr/>
          <a:lstStyle/>
          <a:p>
            <a:pPr marL="495300" indent="-495300" eaLnBrk="1" hangingPunct="1">
              <a:buNone/>
            </a:pPr>
            <a:r>
              <a:rPr lang="en-GB" dirty="0"/>
              <a:t>Refers to the amount of time required to coordinate parallel tasks, as opposed to doing useful work.</a:t>
            </a:r>
            <a:r>
              <a:rPr lang="en-GB" dirty="0" smtClean="0"/>
              <a:t> e.g. </a:t>
            </a:r>
          </a:p>
          <a:p>
            <a:pPr marL="495300" indent="-495300" eaLnBrk="1" hangingPunct="1"/>
            <a:r>
              <a:rPr lang="en-GB" dirty="0" smtClean="0"/>
              <a:t>starting threads</a:t>
            </a:r>
          </a:p>
          <a:p>
            <a:pPr marL="495300" indent="-495300" eaLnBrk="1" hangingPunct="1"/>
            <a:r>
              <a:rPr lang="en-GB" dirty="0" smtClean="0"/>
              <a:t>stopping threads</a:t>
            </a:r>
          </a:p>
          <a:p>
            <a:pPr marL="495300" indent="-495300" eaLnBrk="1" hangingPunct="1"/>
            <a:r>
              <a:rPr lang="en-GB" dirty="0" smtClean="0"/>
              <a:t>synchronization and locks</a:t>
            </a:r>
          </a:p>
          <a:p>
            <a:pPr marL="495300" indent="-495300" eaLnBrk="1" hangingPunct="1"/>
            <a:endParaRPr lang="en-GB" dirty="0" smtClean="0"/>
          </a:p>
          <a:p>
            <a:pPr marL="495300" indent="-495300" eaLnBrk="1" hangingPunct="1">
              <a:buFont typeface="Wingdings" charset="2"/>
              <a:buNone/>
            </a:pPr>
            <a:endParaRPr lang="en-GB" dirty="0"/>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1026"/>
          <p:cNvSpPr>
            <a:spLocks noGrp="1" noChangeArrowheads="1"/>
          </p:cNvSpPr>
          <p:nvPr>
            <p:ph type="title"/>
          </p:nvPr>
        </p:nvSpPr>
        <p:spPr/>
        <p:txBody>
          <a:bodyPr/>
          <a:lstStyle/>
          <a:p>
            <a:pPr eaLnBrk="1" hangingPunct="1"/>
            <a:r>
              <a:rPr lang="en-US"/>
              <a:t>Amdahl’s law</a:t>
            </a:r>
            <a:r>
              <a:rPr lang="en-US" baseline="30000"/>
              <a:t>*</a:t>
            </a:r>
            <a:endParaRPr lang="en-ZA"/>
          </a:p>
        </p:txBody>
      </p:sp>
      <p:sp>
        <p:nvSpPr>
          <p:cNvPr id="28675" name="Rectangle 1027"/>
          <p:cNvSpPr>
            <a:spLocks noGrp="1" noChangeArrowheads="1"/>
          </p:cNvSpPr>
          <p:nvPr>
            <p:ph type="body" idx="1"/>
          </p:nvPr>
        </p:nvSpPr>
        <p:spPr/>
        <p:txBody>
          <a:bodyPr>
            <a:normAutofit fontScale="92500" lnSpcReduction="20000"/>
          </a:bodyPr>
          <a:lstStyle/>
          <a:p>
            <a:pPr eaLnBrk="1" hangingPunct="1">
              <a:lnSpc>
                <a:spcPct val="90000"/>
              </a:lnSpc>
              <a:buFont typeface="Wingdings" charset="2"/>
              <a:buNone/>
            </a:pPr>
            <a:r>
              <a:rPr lang="en-GB" sz="2200" dirty="0"/>
              <a:t>Total running time for a program can be divided into two parts:</a:t>
            </a:r>
          </a:p>
          <a:p>
            <a:pPr lvl="1" eaLnBrk="1" hangingPunct="1">
              <a:lnSpc>
                <a:spcPct val="90000"/>
              </a:lnSpc>
              <a:buFont typeface="Wingdings" charset="2"/>
              <a:buNone/>
            </a:pPr>
            <a:r>
              <a:rPr lang="en-GB" sz="2000" dirty="0"/>
              <a:t>Serial part </a:t>
            </a:r>
            <a:r>
              <a:rPr lang="en-GB" sz="2000" dirty="0" smtClean="0"/>
              <a:t> </a:t>
            </a:r>
            <a:r>
              <a:rPr lang="en-GB" sz="2000" dirty="0" smtClean="0"/>
              <a:t>(</a:t>
            </a:r>
            <a:r>
              <a:rPr lang="en-GB" sz="2000" dirty="0" err="1" smtClean="0"/>
              <a:t>s</a:t>
            </a:r>
            <a:r>
              <a:rPr lang="en-GB" sz="2000" dirty="0" smtClean="0"/>
              <a:t>)</a:t>
            </a:r>
            <a:endParaRPr lang="en-GB" sz="2000" baseline="-25000" dirty="0" smtClean="0"/>
          </a:p>
          <a:p>
            <a:pPr lvl="1" eaLnBrk="1" hangingPunct="1">
              <a:lnSpc>
                <a:spcPct val="90000"/>
              </a:lnSpc>
              <a:buFont typeface="Wingdings" charset="2"/>
              <a:buNone/>
            </a:pPr>
            <a:r>
              <a:rPr lang="en-GB" sz="2000" dirty="0"/>
              <a:t>Parallel part</a:t>
            </a:r>
            <a:r>
              <a:rPr lang="en-GB" sz="2000" dirty="0" smtClean="0"/>
              <a:t>  (</a:t>
            </a:r>
            <a:r>
              <a:rPr lang="en-GB" sz="2000" dirty="0" err="1" smtClean="0"/>
              <a:t>p</a:t>
            </a:r>
            <a:r>
              <a:rPr lang="en-GB" sz="2000" dirty="0" smtClean="0"/>
              <a:t>) </a:t>
            </a:r>
          </a:p>
          <a:p>
            <a:pPr lvl="1" eaLnBrk="1" hangingPunct="1">
              <a:lnSpc>
                <a:spcPct val="90000"/>
              </a:lnSpc>
              <a:buFont typeface="Wingdings" charset="2"/>
              <a:buNone/>
            </a:pPr>
            <a:endParaRPr lang="en-GB" sz="2000" baseline="-25000" dirty="0" smtClean="0"/>
          </a:p>
          <a:p>
            <a:pPr algn="ctr">
              <a:lnSpc>
                <a:spcPct val="90000"/>
              </a:lnSpc>
              <a:buNone/>
            </a:pPr>
            <a:r>
              <a:rPr lang="en-GB" sz="2800" dirty="0" smtClean="0"/>
              <a:t>T</a:t>
            </a:r>
            <a:r>
              <a:rPr lang="en-GB" sz="2800" baseline="-25000" dirty="0" smtClean="0"/>
              <a:t>1</a:t>
            </a:r>
            <a:r>
              <a:rPr lang="en-GB" sz="2800" dirty="0" smtClean="0"/>
              <a:t>=</a:t>
            </a:r>
            <a:r>
              <a:rPr lang="en-GB" sz="2800" dirty="0" err="1" smtClean="0"/>
              <a:t>s+p</a:t>
            </a:r>
            <a:endParaRPr lang="en-GB" sz="2800" baseline="-25000" dirty="0" smtClean="0"/>
          </a:p>
          <a:p>
            <a:pPr eaLnBrk="1" hangingPunct="1">
              <a:lnSpc>
                <a:spcPct val="90000"/>
              </a:lnSpc>
              <a:buFont typeface="Wingdings" charset="2"/>
              <a:buNone/>
            </a:pPr>
            <a:r>
              <a:rPr lang="en-GB" sz="2200" dirty="0"/>
              <a:t>For</a:t>
            </a:r>
            <a:r>
              <a:rPr lang="en-GB" sz="2200" dirty="0" smtClean="0"/>
              <a:t> </a:t>
            </a:r>
            <a:r>
              <a:rPr lang="en-GB" sz="2200" dirty="0" err="1" smtClean="0"/>
              <a:t>n</a:t>
            </a:r>
            <a:r>
              <a:rPr lang="en-GB" sz="2200" dirty="0" smtClean="0"/>
              <a:t> </a:t>
            </a:r>
            <a:r>
              <a:rPr lang="en-GB" sz="2200" dirty="0"/>
              <a:t>processors:</a:t>
            </a:r>
          </a:p>
          <a:p>
            <a:pPr algn="ctr" eaLnBrk="1" hangingPunct="1">
              <a:lnSpc>
                <a:spcPct val="90000"/>
              </a:lnSpc>
              <a:buFont typeface="Wingdings" charset="2"/>
              <a:buNone/>
            </a:pPr>
            <a:r>
              <a:rPr lang="en-GB" sz="2800" dirty="0" err="1" smtClean="0"/>
              <a:t>T</a:t>
            </a:r>
            <a:r>
              <a:rPr lang="en-GB" sz="2800" baseline="-25000" dirty="0" err="1"/>
              <a:t>n</a:t>
            </a:r>
            <a:r>
              <a:rPr lang="en-GB" sz="2800" dirty="0" smtClean="0"/>
              <a:t>= </a:t>
            </a:r>
            <a:r>
              <a:rPr lang="en-GB" sz="2800" dirty="0" err="1" smtClean="0"/>
              <a:t>s+p/n</a:t>
            </a:r>
            <a:endParaRPr lang="en-GB" sz="2800" dirty="0" smtClean="0"/>
          </a:p>
          <a:p>
            <a:pPr eaLnBrk="1" hangingPunct="1">
              <a:lnSpc>
                <a:spcPct val="90000"/>
              </a:lnSpc>
              <a:buFont typeface="Wingdings" charset="2"/>
              <a:buNone/>
            </a:pPr>
            <a:endParaRPr lang="en-GB" sz="2800" dirty="0" smtClean="0"/>
          </a:p>
          <a:p>
            <a:pPr>
              <a:lnSpc>
                <a:spcPct val="90000"/>
              </a:lnSpc>
              <a:buNone/>
            </a:pPr>
            <a:r>
              <a:rPr lang="en-GB" sz="2800" dirty="0" smtClean="0"/>
              <a:t>If</a:t>
            </a:r>
            <a:r>
              <a:rPr lang="en-GB" sz="2800" dirty="0" smtClean="0"/>
              <a:t> set T</a:t>
            </a:r>
            <a:r>
              <a:rPr lang="en-GB" sz="2800" baseline="-25000" dirty="0" smtClean="0"/>
              <a:t>1</a:t>
            </a:r>
            <a:r>
              <a:rPr lang="en-GB" sz="2800" dirty="0" smtClean="0"/>
              <a:t>=1, then </a:t>
            </a:r>
            <a:r>
              <a:rPr lang="en-GB" sz="2800" dirty="0" err="1" smtClean="0"/>
              <a:t>s</a:t>
            </a:r>
            <a:r>
              <a:rPr lang="en-GB" sz="2800" dirty="0" smtClean="0"/>
              <a:t>= 1-p</a:t>
            </a:r>
          </a:p>
          <a:p>
            <a:pPr>
              <a:lnSpc>
                <a:spcPct val="90000"/>
              </a:lnSpc>
              <a:buNone/>
            </a:pPr>
            <a:r>
              <a:rPr lang="en-GB" sz="2800" dirty="0" smtClean="0"/>
              <a:t> and</a:t>
            </a:r>
          </a:p>
          <a:p>
            <a:pPr algn="ctr">
              <a:lnSpc>
                <a:spcPct val="90000"/>
              </a:lnSpc>
              <a:buNone/>
            </a:pPr>
            <a:r>
              <a:rPr lang="en-GB" sz="2800" dirty="0" err="1" smtClean="0"/>
              <a:t>T</a:t>
            </a:r>
            <a:r>
              <a:rPr lang="en-GB" sz="2800" baseline="-25000" dirty="0" err="1" smtClean="0"/>
              <a:t>n</a:t>
            </a:r>
            <a:r>
              <a:rPr lang="en-GB" sz="2800" dirty="0" smtClean="0"/>
              <a:t>=</a:t>
            </a:r>
            <a:r>
              <a:rPr lang="en-GB" sz="2800" dirty="0" smtClean="0"/>
              <a:t> 1-p+p/</a:t>
            </a:r>
            <a:r>
              <a:rPr lang="en-GB" sz="2800" dirty="0" smtClean="0"/>
              <a:t>n</a:t>
            </a:r>
            <a:endParaRPr lang="en-GB" sz="2800" dirty="0" smtClean="0"/>
          </a:p>
          <a:p>
            <a:pPr eaLnBrk="1" hangingPunct="1">
              <a:lnSpc>
                <a:spcPct val="90000"/>
              </a:lnSpc>
              <a:buFont typeface="Wingdings" charset="2"/>
              <a:buNone/>
            </a:pPr>
            <a:endParaRPr lang="en-GB" sz="2200" dirty="0" smtClean="0"/>
          </a:p>
          <a:p>
            <a:pPr eaLnBrk="1" hangingPunct="1">
              <a:lnSpc>
                <a:spcPct val="90000"/>
              </a:lnSpc>
              <a:buFont typeface="Wingdings" charset="2"/>
              <a:buNone/>
            </a:pPr>
            <a:r>
              <a:rPr lang="en-US" sz="2200" dirty="0" smtClean="0"/>
              <a:t>* </a:t>
            </a:r>
            <a:r>
              <a:rPr lang="en-US" sz="1600" dirty="0"/>
              <a:t>G. M. Amdahl, “Validity of the single processor approach to achieving large scale computing capabilities”, </a:t>
            </a:r>
            <a:r>
              <a:rPr lang="en-US" sz="1600" i="1" dirty="0"/>
              <a:t>AFIPS Proc. Of the SJCC,</a:t>
            </a:r>
            <a:r>
              <a:rPr lang="en-US" sz="1600" dirty="0"/>
              <a:t> </a:t>
            </a:r>
            <a:r>
              <a:rPr lang="en-US" sz="1600" b="1" dirty="0"/>
              <a:t>30</a:t>
            </a:r>
            <a:r>
              <a:rPr lang="en-US" sz="1600" dirty="0"/>
              <a:t>,438-485,1967</a:t>
            </a:r>
          </a:p>
          <a:p>
            <a:pPr eaLnBrk="1" hangingPunct="1">
              <a:lnSpc>
                <a:spcPct val="90000"/>
              </a:lnSpc>
              <a:buFont typeface="Wingdings" charset="2"/>
              <a:buNone/>
            </a:pPr>
            <a:endParaRPr lang="en-ZA" sz="1600" dirty="0"/>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1" name="Footer Placeholder 3"/>
          <p:cNvSpPr>
            <a:spLocks noGrp="1"/>
          </p:cNvSpPr>
          <p:nvPr>
            <p:ph type="ftr" sz="quarter" idx="10"/>
          </p:nvPr>
        </p:nvSpPr>
        <p:spPr>
          <a:noFill/>
        </p:spPr>
        <p:txBody>
          <a:bodyPr/>
          <a:lstStyle/>
          <a:p>
            <a:r>
              <a:rPr lang="en-US">
                <a:latin typeface="Comic Sans MS" charset="0"/>
              </a:rPr>
              <a:t>Art of Multiprocessor Programming</a:t>
            </a:r>
          </a:p>
        </p:txBody>
      </p:sp>
      <p:sp>
        <p:nvSpPr>
          <p:cNvPr id="2052" name="Slide Number Placeholder 4"/>
          <p:cNvSpPr>
            <a:spLocks noGrp="1"/>
          </p:cNvSpPr>
          <p:nvPr>
            <p:ph type="sldNum" sz="quarter" idx="11"/>
          </p:nvPr>
        </p:nvSpPr>
        <p:spPr>
          <a:noFill/>
        </p:spPr>
        <p:txBody>
          <a:bodyPr/>
          <a:lstStyle/>
          <a:p>
            <a:fld id="{A8065088-47E9-AF4C-BB99-516856F51962}" type="slidenum">
              <a:rPr lang="ar-sa"/>
              <a:pPr/>
              <a:t>15</a:t>
            </a:fld>
            <a:endParaRPr lang="en-US"/>
          </a:p>
        </p:txBody>
      </p:sp>
      <p:pic>
        <p:nvPicPr>
          <p:cNvPr id="2053" name="Picture 2" descr="magic"/>
          <p:cNvPicPr>
            <a:picLocks noChangeAspect="1" noChangeArrowheads="1"/>
          </p:cNvPicPr>
          <p:nvPr/>
        </p:nvPicPr>
        <p:blipFill>
          <a:blip r:embed="rId4"/>
          <a:srcRect/>
          <a:stretch>
            <a:fillRect/>
          </a:stretch>
        </p:blipFill>
        <p:spPr bwMode="auto">
          <a:xfrm>
            <a:off x="2540000" y="2540000"/>
            <a:ext cx="127000" cy="127000"/>
          </a:xfrm>
          <a:prstGeom prst="rect">
            <a:avLst/>
          </a:prstGeom>
          <a:noFill/>
          <a:ln w="9525">
            <a:noFill/>
            <a:miter lim="800000"/>
            <a:headEnd/>
            <a:tailEnd/>
          </a:ln>
        </p:spPr>
      </p:pic>
      <p:sp>
        <p:nvSpPr>
          <p:cNvPr id="2054" name="Rectangle 3"/>
          <p:cNvSpPr>
            <a:spLocks noGrp="1" noChangeArrowheads="1"/>
          </p:cNvSpPr>
          <p:nvPr>
            <p:ph type="title"/>
          </p:nvPr>
        </p:nvSpPr>
        <p:spPr/>
        <p:txBody>
          <a:bodyPr/>
          <a:lstStyle/>
          <a:p>
            <a:r>
              <a:rPr lang="en-US"/>
              <a:t>Amdahl’s Law</a:t>
            </a:r>
          </a:p>
        </p:txBody>
      </p:sp>
      <p:graphicFrame>
        <p:nvGraphicFramePr>
          <p:cNvPr id="2050" name="Object 4"/>
          <p:cNvGraphicFramePr>
            <a:graphicFrameLocks noChangeAspect="1"/>
          </p:cNvGraphicFramePr>
          <p:nvPr>
            <p:ph idx="1"/>
          </p:nvPr>
        </p:nvGraphicFramePr>
        <p:xfrm>
          <a:off x="4081463" y="2554288"/>
          <a:ext cx="3233737" cy="2798762"/>
        </p:xfrm>
        <a:graphic>
          <a:graphicData uri="http://schemas.openxmlformats.org/presentationml/2006/ole">
            <p:oleObj spid="_x0000_s342018" name="Equation" r:id="rId5" imgW="660240" imgH="571320" progId="">
              <p:embed/>
            </p:oleObj>
          </a:graphicData>
        </a:graphic>
      </p:graphicFrame>
      <p:sp>
        <p:nvSpPr>
          <p:cNvPr id="8" name="Text Box 5"/>
          <p:cNvSpPr txBox="1">
            <a:spLocks noChangeArrowheads="1"/>
          </p:cNvSpPr>
          <p:nvPr/>
        </p:nvSpPr>
        <p:spPr bwMode="auto">
          <a:xfrm>
            <a:off x="1493368" y="3278476"/>
            <a:ext cx="1982571" cy="584776"/>
          </a:xfrm>
          <a:prstGeom prst="rect">
            <a:avLst/>
          </a:prstGeom>
          <a:noFill/>
          <a:ln w="9525">
            <a:noFill/>
            <a:miter lim="800000"/>
            <a:headEnd/>
            <a:tailEnd/>
          </a:ln>
        </p:spPr>
        <p:txBody>
          <a:bodyPr wrap="square">
            <a:prstTxWarp prst="textNoShape">
              <a:avLst/>
            </a:prstTxWarp>
            <a:spAutoFit/>
          </a:bodyPr>
          <a:lstStyle/>
          <a:p>
            <a:pPr algn="l"/>
            <a:r>
              <a:rPr lang="en-US" sz="3200" b="0" dirty="0"/>
              <a:t>Speedup=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Footer Placeholder 3"/>
          <p:cNvSpPr>
            <a:spLocks noGrp="1"/>
          </p:cNvSpPr>
          <p:nvPr>
            <p:ph type="ftr" sz="quarter" idx="10"/>
          </p:nvPr>
        </p:nvSpPr>
        <p:spPr>
          <a:noFill/>
        </p:spPr>
        <p:txBody>
          <a:bodyPr/>
          <a:lstStyle/>
          <a:p>
            <a:r>
              <a:rPr lang="en-US">
                <a:latin typeface="Comic Sans MS" charset="0"/>
              </a:rPr>
              <a:t>Art of Multiprocessor Programming</a:t>
            </a:r>
          </a:p>
        </p:txBody>
      </p:sp>
      <p:sp>
        <p:nvSpPr>
          <p:cNvPr id="3076" name="Slide Number Placeholder 4"/>
          <p:cNvSpPr>
            <a:spLocks noGrp="1"/>
          </p:cNvSpPr>
          <p:nvPr>
            <p:ph type="sldNum" sz="quarter" idx="11"/>
          </p:nvPr>
        </p:nvSpPr>
        <p:spPr>
          <a:noFill/>
        </p:spPr>
        <p:txBody>
          <a:bodyPr/>
          <a:lstStyle/>
          <a:p>
            <a:fld id="{EA9EB470-763A-EE4B-AC4F-E2980FC80361}" type="slidenum">
              <a:rPr lang="ar-sa"/>
              <a:pPr/>
              <a:t>16</a:t>
            </a:fld>
            <a:endParaRPr lang="en-US"/>
          </a:p>
        </p:txBody>
      </p:sp>
      <p:pic>
        <p:nvPicPr>
          <p:cNvPr id="3077" name="Picture 2" descr="magic"/>
          <p:cNvPicPr>
            <a:picLocks noChangeAspect="1" noChangeArrowheads="1"/>
          </p:cNvPicPr>
          <p:nvPr/>
        </p:nvPicPr>
        <p:blipFill>
          <a:blip r:embed="rId4"/>
          <a:srcRect/>
          <a:stretch>
            <a:fillRect/>
          </a:stretch>
        </p:blipFill>
        <p:spPr bwMode="auto">
          <a:xfrm>
            <a:off x="2540000" y="2540000"/>
            <a:ext cx="127000" cy="127000"/>
          </a:xfrm>
          <a:prstGeom prst="rect">
            <a:avLst/>
          </a:prstGeom>
          <a:noFill/>
          <a:ln w="9525">
            <a:noFill/>
            <a:miter lim="800000"/>
            <a:headEnd/>
            <a:tailEnd/>
          </a:ln>
        </p:spPr>
      </p:pic>
      <p:sp>
        <p:nvSpPr>
          <p:cNvPr id="3078" name="Rectangle 3"/>
          <p:cNvSpPr>
            <a:spLocks noGrp="1" noChangeArrowheads="1"/>
          </p:cNvSpPr>
          <p:nvPr>
            <p:ph type="title"/>
          </p:nvPr>
        </p:nvSpPr>
        <p:spPr/>
        <p:txBody>
          <a:bodyPr/>
          <a:lstStyle/>
          <a:p>
            <a:r>
              <a:rPr lang="en-US"/>
              <a:t>Amdahl’s Law</a:t>
            </a:r>
          </a:p>
        </p:txBody>
      </p:sp>
      <p:graphicFrame>
        <p:nvGraphicFramePr>
          <p:cNvPr id="3074" name="Object 4"/>
          <p:cNvGraphicFramePr>
            <a:graphicFrameLocks noChangeAspect="1"/>
          </p:cNvGraphicFramePr>
          <p:nvPr>
            <p:ph idx="1"/>
          </p:nvPr>
        </p:nvGraphicFramePr>
        <p:xfrm>
          <a:off x="4081463" y="2554288"/>
          <a:ext cx="3233737" cy="2798762"/>
        </p:xfrm>
        <a:graphic>
          <a:graphicData uri="http://schemas.openxmlformats.org/presentationml/2006/ole">
            <p:oleObj spid="_x0000_s344066" name="Equation" r:id="rId5" imgW="660240" imgH="571320" progId="">
              <p:embed/>
            </p:oleObj>
          </a:graphicData>
        </a:graphic>
      </p:graphicFrame>
      <p:sp>
        <p:nvSpPr>
          <p:cNvPr id="3080" name="AutoShape 6"/>
          <p:cNvSpPr>
            <a:spLocks noChangeArrowheads="1"/>
          </p:cNvSpPr>
          <p:nvPr/>
        </p:nvSpPr>
        <p:spPr bwMode="auto">
          <a:xfrm>
            <a:off x="6324600" y="3624263"/>
            <a:ext cx="990600" cy="771525"/>
          </a:xfrm>
          <a:prstGeom prst="wedgeRoundRectCallout">
            <a:avLst>
              <a:gd name="adj1" fmla="val 56250"/>
              <a:gd name="adj2" fmla="val -104528"/>
              <a:gd name="adj3" fmla="val 16667"/>
            </a:avLst>
          </a:prstGeom>
          <a:noFill/>
          <a:ln w="38100">
            <a:solidFill>
              <a:srgbClr val="FF0000"/>
            </a:solidFill>
            <a:miter lim="800000"/>
            <a:headEnd/>
            <a:tailEnd/>
          </a:ln>
        </p:spPr>
        <p:txBody>
          <a:bodyPr anchor="ctr">
            <a:prstTxWarp prst="textNoShape">
              <a:avLst/>
            </a:prstTxWarp>
          </a:bodyPr>
          <a:lstStyle/>
          <a:p>
            <a:pPr algn="ctr"/>
            <a:endParaRPr lang="en-US"/>
          </a:p>
        </p:txBody>
      </p:sp>
      <p:sp>
        <p:nvSpPr>
          <p:cNvPr id="3081" name="Text Box 7"/>
          <p:cNvSpPr txBox="1">
            <a:spLocks noChangeArrowheads="1"/>
          </p:cNvSpPr>
          <p:nvPr/>
        </p:nvSpPr>
        <p:spPr bwMode="auto">
          <a:xfrm>
            <a:off x="6324600" y="2133600"/>
            <a:ext cx="2593975" cy="1066800"/>
          </a:xfrm>
          <a:prstGeom prst="rect">
            <a:avLst/>
          </a:prstGeom>
          <a:noFill/>
          <a:ln w="9525">
            <a:noFill/>
            <a:miter lim="800000"/>
            <a:headEnd/>
            <a:tailEnd/>
          </a:ln>
        </p:spPr>
        <p:txBody>
          <a:bodyPr>
            <a:prstTxWarp prst="textNoShape">
              <a:avLst/>
            </a:prstTxWarp>
            <a:spAutoFit/>
          </a:bodyPr>
          <a:lstStyle/>
          <a:p>
            <a:pPr algn="ctr"/>
            <a:r>
              <a:rPr lang="en-US" sz="3200">
                <a:solidFill>
                  <a:srgbClr val="FF0000"/>
                </a:solidFill>
              </a:rPr>
              <a:t>Parallel fraction</a:t>
            </a:r>
          </a:p>
        </p:txBody>
      </p:sp>
      <p:sp>
        <p:nvSpPr>
          <p:cNvPr id="10" name="Text Box 5"/>
          <p:cNvSpPr txBox="1">
            <a:spLocks noChangeArrowheads="1"/>
          </p:cNvSpPr>
          <p:nvPr/>
        </p:nvSpPr>
        <p:spPr bwMode="auto">
          <a:xfrm>
            <a:off x="1675714" y="3200400"/>
            <a:ext cx="1982571" cy="584776"/>
          </a:xfrm>
          <a:prstGeom prst="rect">
            <a:avLst/>
          </a:prstGeom>
          <a:noFill/>
          <a:ln w="9525">
            <a:noFill/>
            <a:miter lim="800000"/>
            <a:headEnd/>
            <a:tailEnd/>
          </a:ln>
        </p:spPr>
        <p:txBody>
          <a:bodyPr wrap="square">
            <a:prstTxWarp prst="textNoShape">
              <a:avLst/>
            </a:prstTxWarp>
            <a:spAutoFit/>
          </a:bodyPr>
          <a:lstStyle/>
          <a:p>
            <a:pPr algn="l"/>
            <a:r>
              <a:rPr lang="en-US" sz="3200" b="0" dirty="0"/>
              <a:t>Speedup=</a:t>
            </a:r>
          </a:p>
        </p:txBody>
      </p:sp>
    </p:spTree>
  </p:cSld>
  <p:clrMapOvr>
    <a:masterClrMapping/>
  </p:clrMapOvr>
  <p:transition>
    <p:blind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9" name="Footer Placeholder 3"/>
          <p:cNvSpPr>
            <a:spLocks noGrp="1"/>
          </p:cNvSpPr>
          <p:nvPr>
            <p:ph type="ftr" sz="quarter" idx="10"/>
          </p:nvPr>
        </p:nvSpPr>
        <p:spPr>
          <a:noFill/>
        </p:spPr>
        <p:txBody>
          <a:bodyPr/>
          <a:lstStyle/>
          <a:p>
            <a:r>
              <a:rPr lang="en-US">
                <a:latin typeface="Comic Sans MS" charset="0"/>
              </a:rPr>
              <a:t>Art of Multiprocessor Programming</a:t>
            </a:r>
          </a:p>
        </p:txBody>
      </p:sp>
      <p:sp>
        <p:nvSpPr>
          <p:cNvPr id="4100" name="Slide Number Placeholder 4"/>
          <p:cNvSpPr>
            <a:spLocks noGrp="1"/>
          </p:cNvSpPr>
          <p:nvPr>
            <p:ph type="sldNum" sz="quarter" idx="11"/>
          </p:nvPr>
        </p:nvSpPr>
        <p:spPr>
          <a:noFill/>
        </p:spPr>
        <p:txBody>
          <a:bodyPr/>
          <a:lstStyle/>
          <a:p>
            <a:fld id="{8D59CB0B-F555-424B-81B6-090109982069}" type="slidenum">
              <a:rPr lang="ar-sa"/>
              <a:pPr/>
              <a:t>17</a:t>
            </a:fld>
            <a:endParaRPr lang="en-US"/>
          </a:p>
        </p:txBody>
      </p:sp>
      <p:pic>
        <p:nvPicPr>
          <p:cNvPr id="4101" name="Picture 2" descr="magic"/>
          <p:cNvPicPr>
            <a:picLocks noChangeAspect="1" noChangeArrowheads="1"/>
          </p:cNvPicPr>
          <p:nvPr/>
        </p:nvPicPr>
        <p:blipFill>
          <a:blip r:embed="rId4"/>
          <a:srcRect/>
          <a:stretch>
            <a:fillRect/>
          </a:stretch>
        </p:blipFill>
        <p:spPr bwMode="auto">
          <a:xfrm>
            <a:off x="2540000" y="2540000"/>
            <a:ext cx="127000" cy="127000"/>
          </a:xfrm>
          <a:prstGeom prst="rect">
            <a:avLst/>
          </a:prstGeom>
          <a:noFill/>
          <a:ln w="9525">
            <a:noFill/>
            <a:miter lim="800000"/>
            <a:headEnd/>
            <a:tailEnd/>
          </a:ln>
        </p:spPr>
      </p:pic>
      <p:sp>
        <p:nvSpPr>
          <p:cNvPr id="4102" name="Rectangle 3"/>
          <p:cNvSpPr>
            <a:spLocks noGrp="1" noChangeArrowheads="1"/>
          </p:cNvSpPr>
          <p:nvPr>
            <p:ph type="title"/>
          </p:nvPr>
        </p:nvSpPr>
        <p:spPr/>
        <p:txBody>
          <a:bodyPr/>
          <a:lstStyle/>
          <a:p>
            <a:r>
              <a:rPr lang="en-US"/>
              <a:t>Amdahl’s Law</a:t>
            </a:r>
          </a:p>
        </p:txBody>
      </p:sp>
      <p:graphicFrame>
        <p:nvGraphicFramePr>
          <p:cNvPr id="4098" name="Object 4"/>
          <p:cNvGraphicFramePr>
            <a:graphicFrameLocks noChangeAspect="1"/>
          </p:cNvGraphicFramePr>
          <p:nvPr>
            <p:ph idx="1"/>
          </p:nvPr>
        </p:nvGraphicFramePr>
        <p:xfrm>
          <a:off x="4081463" y="2554288"/>
          <a:ext cx="3233737" cy="2798762"/>
        </p:xfrm>
        <a:graphic>
          <a:graphicData uri="http://schemas.openxmlformats.org/presentationml/2006/ole">
            <p:oleObj spid="_x0000_s346114" name="Equation" r:id="rId5" imgW="660240" imgH="571320" progId="">
              <p:embed/>
            </p:oleObj>
          </a:graphicData>
        </a:graphic>
      </p:graphicFrame>
      <p:sp>
        <p:nvSpPr>
          <p:cNvPr id="4104" name="Text Box 7"/>
          <p:cNvSpPr txBox="1">
            <a:spLocks noChangeArrowheads="1"/>
          </p:cNvSpPr>
          <p:nvPr/>
        </p:nvSpPr>
        <p:spPr bwMode="auto">
          <a:xfrm>
            <a:off x="6324600" y="2133600"/>
            <a:ext cx="2593975" cy="1066800"/>
          </a:xfrm>
          <a:prstGeom prst="rect">
            <a:avLst/>
          </a:prstGeom>
          <a:noFill/>
          <a:ln w="9525">
            <a:noFill/>
            <a:miter lim="800000"/>
            <a:headEnd/>
            <a:tailEnd/>
          </a:ln>
        </p:spPr>
        <p:txBody>
          <a:bodyPr>
            <a:prstTxWarp prst="textNoShape">
              <a:avLst/>
            </a:prstTxWarp>
            <a:spAutoFit/>
          </a:bodyPr>
          <a:lstStyle/>
          <a:p>
            <a:pPr algn="ctr"/>
            <a:r>
              <a:rPr lang="en-US" sz="3200">
                <a:solidFill>
                  <a:srgbClr val="FF0000"/>
                </a:solidFill>
              </a:rPr>
              <a:t>Parallel fraction</a:t>
            </a:r>
          </a:p>
        </p:txBody>
      </p:sp>
      <p:sp>
        <p:nvSpPr>
          <p:cNvPr id="4105" name="AutoShape 10"/>
          <p:cNvSpPr>
            <a:spLocks noChangeArrowheads="1"/>
          </p:cNvSpPr>
          <p:nvPr/>
        </p:nvSpPr>
        <p:spPr bwMode="auto">
          <a:xfrm>
            <a:off x="3733800" y="3962400"/>
            <a:ext cx="2166938" cy="957263"/>
          </a:xfrm>
          <a:prstGeom prst="wedgeRoundRectCallout">
            <a:avLst>
              <a:gd name="adj1" fmla="val -94833"/>
              <a:gd name="adj2" fmla="val -199917"/>
              <a:gd name="adj3" fmla="val 16667"/>
            </a:avLst>
          </a:prstGeom>
          <a:noFill/>
          <a:ln w="38100">
            <a:solidFill>
              <a:srgbClr val="FF0000"/>
            </a:solidFill>
            <a:miter lim="800000"/>
            <a:headEnd/>
            <a:tailEnd/>
          </a:ln>
        </p:spPr>
        <p:txBody>
          <a:bodyPr anchor="ctr">
            <a:prstTxWarp prst="textNoShape">
              <a:avLst/>
            </a:prstTxWarp>
          </a:bodyPr>
          <a:lstStyle/>
          <a:p>
            <a:pPr algn="ctr"/>
            <a:endParaRPr lang="en-US"/>
          </a:p>
        </p:txBody>
      </p:sp>
      <p:sp>
        <p:nvSpPr>
          <p:cNvPr id="4106" name="Text Box 11"/>
          <p:cNvSpPr txBox="1">
            <a:spLocks noChangeArrowheads="1"/>
          </p:cNvSpPr>
          <p:nvPr/>
        </p:nvSpPr>
        <p:spPr bwMode="auto">
          <a:xfrm>
            <a:off x="609600" y="1905000"/>
            <a:ext cx="2593975" cy="1066800"/>
          </a:xfrm>
          <a:prstGeom prst="rect">
            <a:avLst/>
          </a:prstGeom>
          <a:noFill/>
          <a:ln w="9525">
            <a:noFill/>
            <a:miter lim="800000"/>
            <a:headEnd/>
            <a:tailEnd/>
          </a:ln>
        </p:spPr>
        <p:txBody>
          <a:bodyPr>
            <a:prstTxWarp prst="textNoShape">
              <a:avLst/>
            </a:prstTxWarp>
            <a:spAutoFit/>
          </a:bodyPr>
          <a:lstStyle/>
          <a:p>
            <a:pPr algn="ctr"/>
            <a:r>
              <a:rPr lang="en-US" sz="3200">
                <a:solidFill>
                  <a:srgbClr val="FF0000"/>
                </a:solidFill>
              </a:rPr>
              <a:t>Sequential fraction</a:t>
            </a:r>
          </a:p>
        </p:txBody>
      </p:sp>
      <p:sp>
        <p:nvSpPr>
          <p:cNvPr id="4107" name="AutoShape 14"/>
          <p:cNvSpPr>
            <a:spLocks noChangeArrowheads="1"/>
          </p:cNvSpPr>
          <p:nvPr/>
        </p:nvSpPr>
        <p:spPr bwMode="auto">
          <a:xfrm>
            <a:off x="6324600" y="3624263"/>
            <a:ext cx="990600" cy="771525"/>
          </a:xfrm>
          <a:prstGeom prst="wedgeRoundRectCallout">
            <a:avLst>
              <a:gd name="adj1" fmla="val 56250"/>
              <a:gd name="adj2" fmla="val -104528"/>
              <a:gd name="adj3" fmla="val 16667"/>
            </a:avLst>
          </a:prstGeom>
          <a:noFill/>
          <a:ln w="38100">
            <a:solidFill>
              <a:srgbClr val="FF0000"/>
            </a:solidFill>
            <a:miter lim="800000"/>
            <a:headEnd/>
            <a:tailEnd/>
          </a:ln>
        </p:spPr>
        <p:txBody>
          <a:bodyPr anchor="ctr">
            <a:prstTxWarp prst="textNoShape">
              <a:avLst/>
            </a:prstTxWarp>
          </a:bodyPr>
          <a:lstStyle/>
          <a:p>
            <a:pPr algn="ctr"/>
            <a:endParaRPr lang="en-US"/>
          </a:p>
        </p:txBody>
      </p:sp>
      <p:sp>
        <p:nvSpPr>
          <p:cNvPr id="12" name="Text Box 5"/>
          <p:cNvSpPr txBox="1">
            <a:spLocks noChangeArrowheads="1"/>
          </p:cNvSpPr>
          <p:nvPr/>
        </p:nvSpPr>
        <p:spPr bwMode="auto">
          <a:xfrm>
            <a:off x="1599514" y="3200400"/>
            <a:ext cx="1982571" cy="584776"/>
          </a:xfrm>
          <a:prstGeom prst="rect">
            <a:avLst/>
          </a:prstGeom>
          <a:noFill/>
          <a:ln w="9525">
            <a:noFill/>
            <a:miter lim="800000"/>
            <a:headEnd/>
            <a:tailEnd/>
          </a:ln>
        </p:spPr>
        <p:txBody>
          <a:bodyPr wrap="square">
            <a:prstTxWarp prst="textNoShape">
              <a:avLst/>
            </a:prstTxWarp>
            <a:spAutoFit/>
          </a:bodyPr>
          <a:lstStyle/>
          <a:p>
            <a:pPr algn="l"/>
            <a:r>
              <a:rPr lang="en-US" sz="3200" b="0" dirty="0"/>
              <a:t>Speedup=</a:t>
            </a:r>
          </a:p>
        </p:txBody>
      </p:sp>
    </p:spTree>
  </p:cSld>
  <p:clrMapOvr>
    <a:masterClrMapping/>
  </p:clrMapOvr>
  <p:transition>
    <p:blind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3" name="Footer Placeholder 3"/>
          <p:cNvSpPr>
            <a:spLocks noGrp="1"/>
          </p:cNvSpPr>
          <p:nvPr>
            <p:ph type="ftr" sz="quarter" idx="10"/>
          </p:nvPr>
        </p:nvSpPr>
        <p:spPr>
          <a:noFill/>
        </p:spPr>
        <p:txBody>
          <a:bodyPr/>
          <a:lstStyle/>
          <a:p>
            <a:r>
              <a:rPr lang="en-US">
                <a:latin typeface="Comic Sans MS" charset="0"/>
              </a:rPr>
              <a:t>Art of Multiprocessor Programming</a:t>
            </a:r>
          </a:p>
        </p:txBody>
      </p:sp>
      <p:pic>
        <p:nvPicPr>
          <p:cNvPr id="5125" name="Picture 2" descr="magic"/>
          <p:cNvPicPr>
            <a:picLocks noChangeAspect="1" noChangeArrowheads="1"/>
          </p:cNvPicPr>
          <p:nvPr/>
        </p:nvPicPr>
        <p:blipFill>
          <a:blip r:embed="rId4"/>
          <a:srcRect/>
          <a:stretch>
            <a:fillRect/>
          </a:stretch>
        </p:blipFill>
        <p:spPr bwMode="auto">
          <a:xfrm>
            <a:off x="2540000" y="2540000"/>
            <a:ext cx="127000" cy="127000"/>
          </a:xfrm>
          <a:prstGeom prst="rect">
            <a:avLst/>
          </a:prstGeom>
          <a:noFill/>
          <a:ln w="9525">
            <a:noFill/>
            <a:miter lim="800000"/>
            <a:headEnd/>
            <a:tailEnd/>
          </a:ln>
        </p:spPr>
      </p:pic>
      <p:sp>
        <p:nvSpPr>
          <p:cNvPr id="5126" name="Rectangle 3"/>
          <p:cNvSpPr>
            <a:spLocks noGrp="1" noChangeArrowheads="1"/>
          </p:cNvSpPr>
          <p:nvPr>
            <p:ph type="title"/>
          </p:nvPr>
        </p:nvSpPr>
        <p:spPr/>
        <p:txBody>
          <a:bodyPr/>
          <a:lstStyle/>
          <a:p>
            <a:r>
              <a:rPr lang="en-US"/>
              <a:t>Amdahl’s Law</a:t>
            </a:r>
          </a:p>
        </p:txBody>
      </p:sp>
      <p:graphicFrame>
        <p:nvGraphicFramePr>
          <p:cNvPr id="5122" name="Object 4"/>
          <p:cNvGraphicFramePr>
            <a:graphicFrameLocks noChangeAspect="1"/>
          </p:cNvGraphicFramePr>
          <p:nvPr>
            <p:ph idx="1"/>
          </p:nvPr>
        </p:nvGraphicFramePr>
        <p:xfrm>
          <a:off x="4081463" y="2554288"/>
          <a:ext cx="3233737" cy="2798762"/>
        </p:xfrm>
        <a:graphic>
          <a:graphicData uri="http://schemas.openxmlformats.org/presentationml/2006/ole">
            <p:oleObj spid="_x0000_s348162" name="Equation" r:id="rId5" imgW="660240" imgH="571320" progId="">
              <p:embed/>
            </p:oleObj>
          </a:graphicData>
        </a:graphic>
      </p:graphicFrame>
      <p:sp>
        <p:nvSpPr>
          <p:cNvPr id="5128" name="Text Box 7"/>
          <p:cNvSpPr txBox="1">
            <a:spLocks noChangeArrowheads="1"/>
          </p:cNvSpPr>
          <p:nvPr/>
        </p:nvSpPr>
        <p:spPr bwMode="auto">
          <a:xfrm>
            <a:off x="6324600" y="2133600"/>
            <a:ext cx="2593975" cy="1066800"/>
          </a:xfrm>
          <a:prstGeom prst="rect">
            <a:avLst/>
          </a:prstGeom>
          <a:noFill/>
          <a:ln w="9525">
            <a:noFill/>
            <a:miter lim="800000"/>
            <a:headEnd/>
            <a:tailEnd/>
          </a:ln>
        </p:spPr>
        <p:txBody>
          <a:bodyPr>
            <a:prstTxWarp prst="textNoShape">
              <a:avLst/>
            </a:prstTxWarp>
            <a:spAutoFit/>
          </a:bodyPr>
          <a:lstStyle/>
          <a:p>
            <a:pPr algn="ctr"/>
            <a:r>
              <a:rPr lang="en-US" sz="3200">
                <a:solidFill>
                  <a:srgbClr val="FF0000"/>
                </a:solidFill>
              </a:rPr>
              <a:t>Parallel fraction</a:t>
            </a:r>
          </a:p>
        </p:txBody>
      </p:sp>
      <p:sp>
        <p:nvSpPr>
          <p:cNvPr id="5129" name="AutoShape 8"/>
          <p:cNvSpPr>
            <a:spLocks noChangeArrowheads="1"/>
          </p:cNvSpPr>
          <p:nvPr/>
        </p:nvSpPr>
        <p:spPr bwMode="auto">
          <a:xfrm>
            <a:off x="6324600" y="4724400"/>
            <a:ext cx="990600" cy="685800"/>
          </a:xfrm>
          <a:prstGeom prst="wedgeRoundRectCallout">
            <a:avLst>
              <a:gd name="adj1" fmla="val -350319"/>
              <a:gd name="adj2" fmla="val 55093"/>
              <a:gd name="adj3" fmla="val 16667"/>
            </a:avLst>
          </a:prstGeom>
          <a:noFill/>
          <a:ln w="38100">
            <a:solidFill>
              <a:srgbClr val="FF0000"/>
            </a:solidFill>
            <a:miter lim="800000"/>
            <a:headEnd/>
            <a:tailEnd/>
          </a:ln>
        </p:spPr>
        <p:txBody>
          <a:bodyPr anchor="ctr">
            <a:prstTxWarp prst="textNoShape">
              <a:avLst/>
            </a:prstTxWarp>
          </a:bodyPr>
          <a:lstStyle/>
          <a:p>
            <a:pPr algn="ctr"/>
            <a:endParaRPr lang="en-US"/>
          </a:p>
        </p:txBody>
      </p:sp>
      <p:sp>
        <p:nvSpPr>
          <p:cNvPr id="5130" name="Text Box 9"/>
          <p:cNvSpPr txBox="1">
            <a:spLocks noChangeArrowheads="1"/>
          </p:cNvSpPr>
          <p:nvPr/>
        </p:nvSpPr>
        <p:spPr bwMode="auto">
          <a:xfrm>
            <a:off x="609600" y="4953000"/>
            <a:ext cx="2593975" cy="1066800"/>
          </a:xfrm>
          <a:prstGeom prst="rect">
            <a:avLst/>
          </a:prstGeom>
          <a:noFill/>
          <a:ln w="9525">
            <a:noFill/>
            <a:miter lim="800000"/>
            <a:headEnd/>
            <a:tailEnd/>
          </a:ln>
        </p:spPr>
        <p:txBody>
          <a:bodyPr>
            <a:prstTxWarp prst="textNoShape">
              <a:avLst/>
            </a:prstTxWarp>
            <a:spAutoFit/>
          </a:bodyPr>
          <a:lstStyle/>
          <a:p>
            <a:pPr algn="ctr"/>
            <a:r>
              <a:rPr lang="en-US" sz="3200">
                <a:solidFill>
                  <a:srgbClr val="FF0000"/>
                </a:solidFill>
              </a:rPr>
              <a:t>Number of processors</a:t>
            </a:r>
          </a:p>
        </p:txBody>
      </p:sp>
      <p:sp>
        <p:nvSpPr>
          <p:cNvPr id="5131" name="Text Box 13"/>
          <p:cNvSpPr txBox="1">
            <a:spLocks noChangeArrowheads="1"/>
          </p:cNvSpPr>
          <p:nvPr/>
        </p:nvSpPr>
        <p:spPr bwMode="auto">
          <a:xfrm>
            <a:off x="609600" y="1905000"/>
            <a:ext cx="2593975" cy="1066800"/>
          </a:xfrm>
          <a:prstGeom prst="rect">
            <a:avLst/>
          </a:prstGeom>
          <a:noFill/>
          <a:ln w="9525">
            <a:noFill/>
            <a:miter lim="800000"/>
            <a:headEnd/>
            <a:tailEnd/>
          </a:ln>
        </p:spPr>
        <p:txBody>
          <a:bodyPr>
            <a:prstTxWarp prst="textNoShape">
              <a:avLst/>
            </a:prstTxWarp>
            <a:spAutoFit/>
          </a:bodyPr>
          <a:lstStyle/>
          <a:p>
            <a:pPr algn="ctr"/>
            <a:r>
              <a:rPr lang="en-US" sz="3200">
                <a:solidFill>
                  <a:srgbClr val="FF0000"/>
                </a:solidFill>
              </a:rPr>
              <a:t>Sequential fraction</a:t>
            </a:r>
          </a:p>
        </p:txBody>
      </p:sp>
      <p:sp>
        <p:nvSpPr>
          <p:cNvPr id="5132" name="AutoShape 14"/>
          <p:cNvSpPr>
            <a:spLocks noChangeArrowheads="1"/>
          </p:cNvSpPr>
          <p:nvPr/>
        </p:nvSpPr>
        <p:spPr bwMode="auto">
          <a:xfrm>
            <a:off x="6324600" y="3681413"/>
            <a:ext cx="990600" cy="771525"/>
          </a:xfrm>
          <a:prstGeom prst="wedgeRoundRectCallout">
            <a:avLst>
              <a:gd name="adj1" fmla="val 56250"/>
              <a:gd name="adj2" fmla="val -104528"/>
              <a:gd name="adj3" fmla="val 16667"/>
            </a:avLst>
          </a:prstGeom>
          <a:noFill/>
          <a:ln w="38100">
            <a:solidFill>
              <a:srgbClr val="FF0000"/>
            </a:solidFill>
            <a:miter lim="800000"/>
            <a:headEnd/>
            <a:tailEnd/>
          </a:ln>
        </p:spPr>
        <p:txBody>
          <a:bodyPr anchor="ctr">
            <a:prstTxWarp prst="textNoShape">
              <a:avLst/>
            </a:prstTxWarp>
          </a:bodyPr>
          <a:lstStyle/>
          <a:p>
            <a:pPr algn="ctr"/>
            <a:endParaRPr lang="en-US"/>
          </a:p>
        </p:txBody>
      </p:sp>
      <p:sp>
        <p:nvSpPr>
          <p:cNvPr id="5133" name="AutoShape 15"/>
          <p:cNvSpPr>
            <a:spLocks noChangeArrowheads="1"/>
          </p:cNvSpPr>
          <p:nvPr/>
        </p:nvSpPr>
        <p:spPr bwMode="auto">
          <a:xfrm>
            <a:off x="3733800" y="3962400"/>
            <a:ext cx="2166938" cy="957263"/>
          </a:xfrm>
          <a:prstGeom prst="wedgeRoundRectCallout">
            <a:avLst>
              <a:gd name="adj1" fmla="val -94833"/>
              <a:gd name="adj2" fmla="val -199917"/>
              <a:gd name="adj3" fmla="val 16667"/>
            </a:avLst>
          </a:prstGeom>
          <a:noFill/>
          <a:ln w="38100">
            <a:solidFill>
              <a:srgbClr val="FF0000"/>
            </a:solidFill>
            <a:miter lim="800000"/>
            <a:headEnd/>
            <a:tailEnd/>
          </a:ln>
        </p:spPr>
        <p:txBody>
          <a:bodyPr anchor="ctr">
            <a:prstTxWarp prst="textNoShape">
              <a:avLst/>
            </a:prstTxWarp>
          </a:bodyPr>
          <a:lstStyle/>
          <a:p>
            <a:pPr algn="ctr"/>
            <a:endParaRPr lang="en-US"/>
          </a:p>
        </p:txBody>
      </p:sp>
      <p:sp>
        <p:nvSpPr>
          <p:cNvPr id="14" name="Text Box 5"/>
          <p:cNvSpPr txBox="1">
            <a:spLocks noChangeArrowheads="1"/>
          </p:cNvSpPr>
          <p:nvPr/>
        </p:nvSpPr>
        <p:spPr bwMode="auto">
          <a:xfrm>
            <a:off x="1548714" y="3278476"/>
            <a:ext cx="1982571" cy="584776"/>
          </a:xfrm>
          <a:prstGeom prst="rect">
            <a:avLst/>
          </a:prstGeom>
          <a:noFill/>
          <a:ln w="9525">
            <a:noFill/>
            <a:miter lim="800000"/>
            <a:headEnd/>
            <a:tailEnd/>
          </a:ln>
        </p:spPr>
        <p:txBody>
          <a:bodyPr wrap="square">
            <a:prstTxWarp prst="textNoShape">
              <a:avLst/>
            </a:prstTxWarp>
            <a:spAutoFit/>
          </a:bodyPr>
          <a:lstStyle/>
          <a:p>
            <a:pPr algn="l"/>
            <a:r>
              <a:rPr lang="en-US" sz="3200" b="0" dirty="0"/>
              <a:t>Speedup=</a:t>
            </a:r>
          </a:p>
        </p:txBody>
      </p:sp>
      <p:sp>
        <p:nvSpPr>
          <p:cNvPr id="15"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18</a:t>
            </a:fld>
            <a:endParaRPr lang="en-US" dirty="0"/>
          </a:p>
        </p:txBody>
      </p:sp>
    </p:spTree>
  </p:cSld>
  <p:clrMapOvr>
    <a:masterClrMapping/>
  </p:clrMapOvr>
  <p:transition>
    <p:blind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1026"/>
          <p:cNvSpPr>
            <a:spLocks noGrp="1" noChangeArrowheads="1"/>
          </p:cNvSpPr>
          <p:nvPr>
            <p:ph type="title"/>
          </p:nvPr>
        </p:nvSpPr>
        <p:spPr/>
        <p:txBody>
          <a:bodyPr/>
          <a:lstStyle/>
          <a:p>
            <a:pPr eaLnBrk="1" hangingPunct="1"/>
            <a:r>
              <a:rPr lang="en-US"/>
              <a:t>Amdahl’s law</a:t>
            </a:r>
            <a:r>
              <a:rPr lang="en-US" baseline="30000"/>
              <a:t>*</a:t>
            </a:r>
            <a:endParaRPr lang="en-ZA"/>
          </a:p>
        </p:txBody>
      </p:sp>
      <p:sp>
        <p:nvSpPr>
          <p:cNvPr id="28675" name="Rectangle 1027"/>
          <p:cNvSpPr>
            <a:spLocks noGrp="1" noChangeArrowheads="1"/>
          </p:cNvSpPr>
          <p:nvPr>
            <p:ph type="body" idx="1"/>
          </p:nvPr>
        </p:nvSpPr>
        <p:spPr/>
        <p:txBody>
          <a:bodyPr/>
          <a:lstStyle/>
          <a:p>
            <a:pPr eaLnBrk="1" hangingPunct="1">
              <a:lnSpc>
                <a:spcPct val="90000"/>
              </a:lnSpc>
              <a:buFont typeface="Wingdings" charset="2"/>
              <a:buNone/>
            </a:pPr>
            <a:endParaRPr lang="en-GB" sz="2200" dirty="0" smtClean="0"/>
          </a:p>
          <a:p>
            <a:pPr>
              <a:lnSpc>
                <a:spcPct val="90000"/>
              </a:lnSpc>
              <a:buNone/>
            </a:pPr>
            <a:r>
              <a:rPr lang="en-US" sz="2400" dirty="0" smtClean="0">
                <a:cs typeface="Latha" pitchFamily="2"/>
              </a:rPr>
              <a:t>parallelism (infinite processors)</a:t>
            </a:r>
            <a:r>
              <a:rPr lang="en-US" sz="2400" dirty="0" smtClean="0">
                <a:cs typeface="Latha" pitchFamily="2"/>
              </a:rPr>
              <a:t> </a:t>
            </a:r>
            <a:r>
              <a:rPr lang="en-US" sz="2800" dirty="0" smtClean="0"/>
              <a:t>= </a:t>
            </a:r>
            <a:r>
              <a:rPr lang="en-US" sz="2800" dirty="0"/>
              <a:t>1</a:t>
            </a:r>
            <a:r>
              <a:rPr lang="en-US" sz="2800" dirty="0" smtClean="0"/>
              <a:t>/s</a:t>
            </a:r>
          </a:p>
          <a:p>
            <a:pPr eaLnBrk="1" hangingPunct="1">
              <a:lnSpc>
                <a:spcPct val="90000"/>
              </a:lnSpc>
              <a:buFont typeface="Wingdings" charset="2"/>
              <a:buNone/>
            </a:pPr>
            <a:r>
              <a:rPr lang="en-US" sz="2200" dirty="0"/>
              <a:t>* </a:t>
            </a:r>
            <a:r>
              <a:rPr lang="en-US" sz="1600" dirty="0"/>
              <a:t>G. M. Amdahl, “Validity of the single processor approach to achieving large scale computing capabilities”, </a:t>
            </a:r>
            <a:r>
              <a:rPr lang="en-US" sz="1600" i="1" dirty="0"/>
              <a:t>AFIPS Proc. Of the SJCC,</a:t>
            </a:r>
            <a:r>
              <a:rPr lang="en-US" sz="1600" dirty="0"/>
              <a:t> </a:t>
            </a:r>
            <a:r>
              <a:rPr lang="en-US" sz="1600" b="1" dirty="0"/>
              <a:t>30</a:t>
            </a:r>
            <a:r>
              <a:rPr lang="en-US" sz="1600" dirty="0"/>
              <a:t>,438-485,1967</a:t>
            </a:r>
          </a:p>
          <a:p>
            <a:pPr eaLnBrk="1" hangingPunct="1">
              <a:lnSpc>
                <a:spcPct val="90000"/>
              </a:lnSpc>
              <a:buFont typeface="Wingdings" charset="2"/>
              <a:buNone/>
            </a:pPr>
            <a:endParaRPr lang="en-ZA" sz="1600" dirty="0"/>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algorithms</a:t>
            </a:r>
            <a:endParaRPr lang="en-US" dirty="0"/>
          </a:p>
        </p:txBody>
      </p:sp>
      <p:sp>
        <p:nvSpPr>
          <p:cNvPr id="3" name="Content Placeholder 2"/>
          <p:cNvSpPr>
            <a:spLocks noGrp="1"/>
          </p:cNvSpPr>
          <p:nvPr>
            <p:ph idx="1"/>
          </p:nvPr>
        </p:nvSpPr>
        <p:spPr>
          <a:xfrm>
            <a:off x="685800" y="1600200"/>
            <a:ext cx="7924800" cy="4495800"/>
          </a:xfrm>
        </p:spPr>
        <p:txBody>
          <a:bodyPr>
            <a:normAutofit/>
          </a:bodyPr>
          <a:lstStyle/>
          <a:p>
            <a:r>
              <a:rPr lang="en-US" dirty="0" smtClean="0"/>
              <a:t>Like all algorithms, parallel algorithms should be:</a:t>
            </a:r>
          </a:p>
          <a:p>
            <a:pPr lvl="1"/>
            <a:r>
              <a:rPr lang="en-US" dirty="0" smtClean="0"/>
              <a:t>Correct </a:t>
            </a:r>
          </a:p>
          <a:p>
            <a:pPr lvl="1"/>
            <a:r>
              <a:rPr lang="en-US" dirty="0" smtClean="0"/>
              <a:t>Efficient</a:t>
            </a:r>
          </a:p>
          <a:p>
            <a:pPr lvl="1"/>
            <a:endParaRPr lang="en-US" dirty="0" smtClean="0"/>
          </a:p>
          <a:p>
            <a:r>
              <a:rPr lang="en-US" dirty="0" smtClean="0"/>
              <a:t>First we will talk about efficiency</a:t>
            </a:r>
          </a:p>
          <a:p>
            <a:pPr lvl="1"/>
            <a:endParaRPr lang="en-US" sz="1000" dirty="0" smtClean="0"/>
          </a:p>
        </p:txBody>
      </p:sp>
      <p:sp>
        <p:nvSpPr>
          <p:cNvPr id="5" name="Slide Number Placeholder 4"/>
          <p:cNvSpPr>
            <a:spLocks noGrp="1"/>
          </p:cNvSpPr>
          <p:nvPr>
            <p:ph type="sldNum" sz="quarter" idx="11"/>
          </p:nvPr>
        </p:nvSpPr>
        <p:spPr>
          <a:xfrm>
            <a:off x="6146800" y="6356350"/>
            <a:ext cx="2895600" cy="365125"/>
          </a:xfrm>
        </p:spPr>
        <p:txBody>
          <a:bodyPr/>
          <a:lstStyle/>
          <a:p>
            <a:fld id="{3B048AC8-D41E-4C7B-8EE3-A52489AA1F05}" type="slidenum">
              <a:rPr lang="en-US" smtClean="0"/>
              <a:pPr/>
              <a:t>2</a:t>
            </a:fld>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8786" name="Footer Placeholder 4"/>
          <p:cNvSpPr>
            <a:spLocks noGrp="1"/>
          </p:cNvSpPr>
          <p:nvPr>
            <p:ph type="ftr" sz="quarter" idx="10"/>
          </p:nvPr>
        </p:nvSpPr>
        <p:spPr>
          <a:noFill/>
        </p:spPr>
        <p:txBody>
          <a:bodyPr/>
          <a:lstStyle/>
          <a:p>
            <a:r>
              <a:rPr lang="en-US">
                <a:latin typeface="Comic Sans MS" charset="0"/>
              </a:rPr>
              <a:t>Art of Multiprocessor Programming</a:t>
            </a:r>
          </a:p>
        </p:txBody>
      </p:sp>
      <p:sp>
        <p:nvSpPr>
          <p:cNvPr id="118787" name="Slide Number Placeholder 5"/>
          <p:cNvSpPr>
            <a:spLocks noGrp="1"/>
          </p:cNvSpPr>
          <p:nvPr>
            <p:ph type="sldNum" sz="quarter" idx="11"/>
          </p:nvPr>
        </p:nvSpPr>
        <p:spPr>
          <a:noFill/>
        </p:spPr>
        <p:txBody>
          <a:bodyPr/>
          <a:lstStyle/>
          <a:p>
            <a:fld id="{787C047C-06A0-7748-8BE7-B77EFD0748C1}" type="slidenum">
              <a:rPr lang="ar-sa"/>
              <a:pPr/>
              <a:t>20</a:t>
            </a:fld>
            <a:endParaRPr lang="en-US"/>
          </a:p>
        </p:txBody>
      </p:sp>
      <p:pic>
        <p:nvPicPr>
          <p:cNvPr id="118788" name="Picture 2" descr="magic"/>
          <p:cNvPicPr>
            <a:picLocks noChangeAspect="1" noChangeArrowheads="1"/>
          </p:cNvPicPr>
          <p:nvPr/>
        </p:nvPicPr>
        <p:blipFill>
          <a:blip r:embed="rId3"/>
          <a:srcRect/>
          <a:stretch>
            <a:fillRect/>
          </a:stretch>
        </p:blipFill>
        <p:spPr bwMode="auto">
          <a:xfrm>
            <a:off x="2540000" y="2540000"/>
            <a:ext cx="127000" cy="127000"/>
          </a:xfrm>
          <a:prstGeom prst="rect">
            <a:avLst/>
          </a:prstGeom>
          <a:noFill/>
          <a:ln w="9525">
            <a:noFill/>
            <a:miter lim="800000"/>
            <a:headEnd/>
            <a:tailEnd/>
          </a:ln>
        </p:spPr>
      </p:pic>
      <p:sp>
        <p:nvSpPr>
          <p:cNvPr id="118789" name="Rectangle 3"/>
          <p:cNvSpPr>
            <a:spLocks noGrp="1" noChangeArrowheads="1"/>
          </p:cNvSpPr>
          <p:nvPr>
            <p:ph type="title"/>
          </p:nvPr>
        </p:nvSpPr>
        <p:spPr/>
        <p:txBody>
          <a:bodyPr/>
          <a:lstStyle/>
          <a:p>
            <a:r>
              <a:rPr lang="en-US"/>
              <a:t>Example</a:t>
            </a:r>
          </a:p>
        </p:txBody>
      </p:sp>
      <p:sp>
        <p:nvSpPr>
          <p:cNvPr id="118790" name="Rectangle 4"/>
          <p:cNvSpPr>
            <a:spLocks noGrp="1" noChangeArrowheads="1"/>
          </p:cNvSpPr>
          <p:nvPr>
            <p:ph type="body" sz="half" idx="1"/>
          </p:nvPr>
        </p:nvSpPr>
        <p:spPr>
          <a:xfrm>
            <a:off x="685800" y="1981200"/>
            <a:ext cx="7315200" cy="4114800"/>
          </a:xfrm>
        </p:spPr>
        <p:txBody>
          <a:bodyPr/>
          <a:lstStyle/>
          <a:p>
            <a:r>
              <a:rPr lang="en-US" sz="2800"/>
              <a:t>Ten processors</a:t>
            </a:r>
          </a:p>
          <a:p>
            <a:r>
              <a:rPr lang="en-US" sz="2800"/>
              <a:t>60% concurrent, 40% sequential</a:t>
            </a:r>
          </a:p>
          <a:p>
            <a:r>
              <a:rPr lang="en-US" sz="2800"/>
              <a:t>How close to 10-fold speedup?</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Footer Placeholder 4"/>
          <p:cNvSpPr>
            <a:spLocks noGrp="1"/>
          </p:cNvSpPr>
          <p:nvPr>
            <p:ph type="ftr" sz="quarter" idx="10"/>
          </p:nvPr>
        </p:nvSpPr>
        <p:spPr>
          <a:noFill/>
        </p:spPr>
        <p:txBody>
          <a:bodyPr/>
          <a:lstStyle/>
          <a:p>
            <a:r>
              <a:rPr lang="en-US">
                <a:latin typeface="Comic Sans MS" charset="0"/>
              </a:rPr>
              <a:t>Art of Multiprocessor Programming</a:t>
            </a:r>
          </a:p>
        </p:txBody>
      </p:sp>
      <p:sp>
        <p:nvSpPr>
          <p:cNvPr id="119811" name="Slide Number Placeholder 5"/>
          <p:cNvSpPr>
            <a:spLocks noGrp="1"/>
          </p:cNvSpPr>
          <p:nvPr>
            <p:ph type="sldNum" sz="quarter" idx="11"/>
          </p:nvPr>
        </p:nvSpPr>
        <p:spPr>
          <a:noFill/>
        </p:spPr>
        <p:txBody>
          <a:bodyPr/>
          <a:lstStyle/>
          <a:p>
            <a:fld id="{2F3C8F43-DF94-0846-95B1-1B71319AD96C}" type="slidenum">
              <a:rPr lang="ar-sa"/>
              <a:pPr/>
              <a:t>21</a:t>
            </a:fld>
            <a:endParaRPr lang="en-US"/>
          </a:p>
        </p:txBody>
      </p:sp>
      <p:pic>
        <p:nvPicPr>
          <p:cNvPr id="119812" name="Picture 2" descr="magic"/>
          <p:cNvPicPr>
            <a:picLocks noChangeAspect="1" noChangeArrowheads="1"/>
          </p:cNvPicPr>
          <p:nvPr/>
        </p:nvPicPr>
        <p:blipFill>
          <a:blip r:embed="rId3"/>
          <a:srcRect/>
          <a:stretch>
            <a:fillRect/>
          </a:stretch>
        </p:blipFill>
        <p:spPr bwMode="auto">
          <a:xfrm>
            <a:off x="2540000" y="2540000"/>
            <a:ext cx="127000" cy="127000"/>
          </a:xfrm>
          <a:prstGeom prst="rect">
            <a:avLst/>
          </a:prstGeom>
          <a:noFill/>
          <a:ln w="9525">
            <a:noFill/>
            <a:miter lim="800000"/>
            <a:headEnd/>
            <a:tailEnd/>
          </a:ln>
        </p:spPr>
      </p:pic>
      <p:sp>
        <p:nvSpPr>
          <p:cNvPr id="119813" name="Rectangle 3"/>
          <p:cNvSpPr>
            <a:spLocks noGrp="1" noChangeArrowheads="1"/>
          </p:cNvSpPr>
          <p:nvPr>
            <p:ph type="title"/>
          </p:nvPr>
        </p:nvSpPr>
        <p:spPr/>
        <p:txBody>
          <a:bodyPr/>
          <a:lstStyle/>
          <a:p>
            <a:r>
              <a:rPr lang="en-US"/>
              <a:t>Example</a:t>
            </a:r>
          </a:p>
        </p:txBody>
      </p:sp>
      <p:sp>
        <p:nvSpPr>
          <p:cNvPr id="119814" name="Rectangle 4"/>
          <p:cNvSpPr>
            <a:spLocks noGrp="1" noChangeArrowheads="1"/>
          </p:cNvSpPr>
          <p:nvPr>
            <p:ph type="body" sz="half" idx="1"/>
          </p:nvPr>
        </p:nvSpPr>
        <p:spPr>
          <a:xfrm>
            <a:off x="685800" y="1981200"/>
            <a:ext cx="7315200" cy="4114800"/>
          </a:xfrm>
        </p:spPr>
        <p:txBody>
          <a:bodyPr/>
          <a:lstStyle/>
          <a:p>
            <a:r>
              <a:rPr lang="en-US" sz="2800"/>
              <a:t>Ten processors</a:t>
            </a:r>
          </a:p>
          <a:p>
            <a:r>
              <a:rPr lang="en-US" sz="2800"/>
              <a:t>80% concurrent, 20% sequential</a:t>
            </a:r>
          </a:p>
          <a:p>
            <a:r>
              <a:rPr lang="en-US" sz="2800"/>
              <a:t>How close to 10-fold speedup?</a:t>
            </a:r>
          </a:p>
        </p:txBody>
      </p:sp>
    </p:spTree>
  </p:cSld>
  <p:clrMapOvr>
    <a:masterClrMapping/>
  </p:clrMapOvr>
  <p:transition>
    <p:blind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4" name="Footer Placeholder 4"/>
          <p:cNvSpPr>
            <a:spLocks noGrp="1"/>
          </p:cNvSpPr>
          <p:nvPr>
            <p:ph type="ftr" sz="quarter" idx="10"/>
          </p:nvPr>
        </p:nvSpPr>
        <p:spPr>
          <a:noFill/>
        </p:spPr>
        <p:txBody>
          <a:bodyPr/>
          <a:lstStyle/>
          <a:p>
            <a:r>
              <a:rPr lang="en-US">
                <a:latin typeface="Comic Sans MS" charset="0"/>
              </a:rPr>
              <a:t>Art of Multiprocessor Programming</a:t>
            </a:r>
          </a:p>
        </p:txBody>
      </p:sp>
      <p:sp>
        <p:nvSpPr>
          <p:cNvPr id="120835" name="Slide Number Placeholder 5"/>
          <p:cNvSpPr>
            <a:spLocks noGrp="1"/>
          </p:cNvSpPr>
          <p:nvPr>
            <p:ph type="sldNum" sz="quarter" idx="11"/>
          </p:nvPr>
        </p:nvSpPr>
        <p:spPr>
          <a:noFill/>
        </p:spPr>
        <p:txBody>
          <a:bodyPr/>
          <a:lstStyle/>
          <a:p>
            <a:fld id="{E0DE20D5-9D2D-DF42-A2B5-F864C9F041E7}" type="slidenum">
              <a:rPr lang="ar-sa"/>
              <a:pPr/>
              <a:t>22</a:t>
            </a:fld>
            <a:endParaRPr lang="en-US"/>
          </a:p>
        </p:txBody>
      </p:sp>
      <p:pic>
        <p:nvPicPr>
          <p:cNvPr id="120836" name="Picture 2" descr="magic"/>
          <p:cNvPicPr>
            <a:picLocks noChangeAspect="1" noChangeArrowheads="1"/>
          </p:cNvPicPr>
          <p:nvPr/>
        </p:nvPicPr>
        <p:blipFill>
          <a:blip r:embed="rId3"/>
          <a:srcRect/>
          <a:stretch>
            <a:fillRect/>
          </a:stretch>
        </p:blipFill>
        <p:spPr bwMode="auto">
          <a:xfrm>
            <a:off x="2540000" y="2540000"/>
            <a:ext cx="127000" cy="127000"/>
          </a:xfrm>
          <a:prstGeom prst="rect">
            <a:avLst/>
          </a:prstGeom>
          <a:noFill/>
          <a:ln w="9525">
            <a:noFill/>
            <a:miter lim="800000"/>
            <a:headEnd/>
            <a:tailEnd/>
          </a:ln>
        </p:spPr>
      </p:pic>
      <p:sp>
        <p:nvSpPr>
          <p:cNvPr id="120837" name="Rectangle 3"/>
          <p:cNvSpPr>
            <a:spLocks noGrp="1" noChangeArrowheads="1"/>
          </p:cNvSpPr>
          <p:nvPr>
            <p:ph type="title"/>
          </p:nvPr>
        </p:nvSpPr>
        <p:spPr/>
        <p:txBody>
          <a:bodyPr/>
          <a:lstStyle/>
          <a:p>
            <a:r>
              <a:rPr lang="en-US"/>
              <a:t>Example</a:t>
            </a:r>
          </a:p>
        </p:txBody>
      </p:sp>
      <p:sp>
        <p:nvSpPr>
          <p:cNvPr id="120838" name="Rectangle 4"/>
          <p:cNvSpPr>
            <a:spLocks noGrp="1" noChangeArrowheads="1"/>
          </p:cNvSpPr>
          <p:nvPr>
            <p:ph type="body" sz="half" idx="1"/>
          </p:nvPr>
        </p:nvSpPr>
        <p:spPr>
          <a:xfrm>
            <a:off x="685800" y="1981200"/>
            <a:ext cx="7315200" cy="4114800"/>
          </a:xfrm>
        </p:spPr>
        <p:txBody>
          <a:bodyPr/>
          <a:lstStyle/>
          <a:p>
            <a:r>
              <a:rPr lang="en-US" sz="2800"/>
              <a:t>Ten processors</a:t>
            </a:r>
          </a:p>
          <a:p>
            <a:r>
              <a:rPr lang="en-US" sz="2800"/>
              <a:t>90% concurrent, 10% sequential</a:t>
            </a:r>
          </a:p>
          <a:p>
            <a:r>
              <a:rPr lang="en-US" sz="2800"/>
              <a:t>How close to 10-fold speedup?</a:t>
            </a:r>
          </a:p>
        </p:txBody>
      </p:sp>
    </p:spTree>
  </p:cSld>
  <p:clrMapOvr>
    <a:masterClrMapping/>
  </p:clrMapOvr>
  <p:transition>
    <p:blind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1858" name="Footer Placeholder 4"/>
          <p:cNvSpPr>
            <a:spLocks noGrp="1"/>
          </p:cNvSpPr>
          <p:nvPr>
            <p:ph type="ftr" sz="quarter" idx="10"/>
          </p:nvPr>
        </p:nvSpPr>
        <p:spPr>
          <a:noFill/>
        </p:spPr>
        <p:txBody>
          <a:bodyPr/>
          <a:lstStyle/>
          <a:p>
            <a:r>
              <a:rPr lang="en-US">
                <a:latin typeface="Comic Sans MS" charset="0"/>
              </a:rPr>
              <a:t>Art of Multiprocessor Programming</a:t>
            </a:r>
          </a:p>
        </p:txBody>
      </p:sp>
      <p:sp>
        <p:nvSpPr>
          <p:cNvPr id="121859" name="Slide Number Placeholder 5"/>
          <p:cNvSpPr>
            <a:spLocks noGrp="1"/>
          </p:cNvSpPr>
          <p:nvPr>
            <p:ph type="sldNum" sz="quarter" idx="11"/>
          </p:nvPr>
        </p:nvSpPr>
        <p:spPr>
          <a:noFill/>
        </p:spPr>
        <p:txBody>
          <a:bodyPr/>
          <a:lstStyle/>
          <a:p>
            <a:fld id="{2B952F42-F3B2-B24E-B2C6-598224B1CA79}" type="slidenum">
              <a:rPr lang="ar-sa"/>
              <a:pPr/>
              <a:t>23</a:t>
            </a:fld>
            <a:endParaRPr lang="en-US"/>
          </a:p>
        </p:txBody>
      </p:sp>
      <p:pic>
        <p:nvPicPr>
          <p:cNvPr id="121860" name="Picture 2" descr="magic"/>
          <p:cNvPicPr>
            <a:picLocks noChangeAspect="1" noChangeArrowheads="1"/>
          </p:cNvPicPr>
          <p:nvPr/>
        </p:nvPicPr>
        <p:blipFill>
          <a:blip r:embed="rId3"/>
          <a:srcRect/>
          <a:stretch>
            <a:fillRect/>
          </a:stretch>
        </p:blipFill>
        <p:spPr bwMode="auto">
          <a:xfrm>
            <a:off x="2540000" y="2540000"/>
            <a:ext cx="127000" cy="127000"/>
          </a:xfrm>
          <a:prstGeom prst="rect">
            <a:avLst/>
          </a:prstGeom>
          <a:noFill/>
          <a:ln w="9525">
            <a:noFill/>
            <a:miter lim="800000"/>
            <a:headEnd/>
            <a:tailEnd/>
          </a:ln>
        </p:spPr>
      </p:pic>
      <p:sp>
        <p:nvSpPr>
          <p:cNvPr id="121861" name="Rectangle 3"/>
          <p:cNvSpPr>
            <a:spLocks noGrp="1" noChangeArrowheads="1"/>
          </p:cNvSpPr>
          <p:nvPr>
            <p:ph type="title"/>
          </p:nvPr>
        </p:nvSpPr>
        <p:spPr/>
        <p:txBody>
          <a:bodyPr/>
          <a:lstStyle/>
          <a:p>
            <a:r>
              <a:rPr lang="en-US"/>
              <a:t>Example</a:t>
            </a:r>
          </a:p>
        </p:txBody>
      </p:sp>
      <p:sp>
        <p:nvSpPr>
          <p:cNvPr id="121862" name="Rectangle 4"/>
          <p:cNvSpPr>
            <a:spLocks noGrp="1" noChangeArrowheads="1"/>
          </p:cNvSpPr>
          <p:nvPr>
            <p:ph type="body" sz="half" idx="1"/>
          </p:nvPr>
        </p:nvSpPr>
        <p:spPr>
          <a:xfrm>
            <a:off x="685800" y="1981200"/>
            <a:ext cx="7315200" cy="4114800"/>
          </a:xfrm>
        </p:spPr>
        <p:txBody>
          <a:bodyPr/>
          <a:lstStyle/>
          <a:p>
            <a:r>
              <a:rPr lang="en-US" sz="2800"/>
              <a:t>Ten processors</a:t>
            </a:r>
          </a:p>
          <a:p>
            <a:r>
              <a:rPr lang="en-US" sz="2800"/>
              <a:t>99% concurrent, 01% sequential</a:t>
            </a:r>
          </a:p>
          <a:p>
            <a:r>
              <a:rPr lang="en-US" sz="2800"/>
              <a:t>How close to 10-fold speedup?</a:t>
            </a:r>
          </a:p>
        </p:txBody>
      </p:sp>
    </p:spTree>
  </p:cSld>
  <p:clrMapOvr>
    <a:masterClrMapping/>
  </p:clrMapOvr>
  <p:transition>
    <p:blind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0770" name="Title 1"/>
          <p:cNvSpPr>
            <a:spLocks noGrp="1"/>
          </p:cNvSpPr>
          <p:nvPr>
            <p:ph type="title"/>
          </p:nvPr>
        </p:nvSpPr>
        <p:spPr/>
        <p:txBody>
          <a:bodyPr/>
          <a:lstStyle/>
          <a:p>
            <a:r>
              <a:rPr lang="en-US" dirty="0" smtClean="0">
                <a:ea typeface="ＭＳ Ｐゴシック" charset="-128"/>
                <a:cs typeface="ＭＳ Ｐゴシック" charset="-128"/>
              </a:rPr>
              <a:t>Graphing </a:t>
            </a:r>
            <a:r>
              <a:rPr lang="en-US" dirty="0" smtClean="0">
                <a:ea typeface="ＭＳ Ｐゴシック" charset="-128"/>
                <a:cs typeface="ＭＳ Ｐゴシック" charset="-128"/>
              </a:rPr>
              <a:t>Amdahl’s Law</a:t>
            </a:r>
            <a:endParaRPr lang="en-US" dirty="0" smtClean="0">
              <a:ea typeface="ＭＳ Ｐゴシック" charset="-128"/>
              <a:cs typeface="ＭＳ Ｐゴシック" charset="-128"/>
            </a:endParaRPr>
          </a:p>
        </p:txBody>
      </p:sp>
      <p:sp>
        <p:nvSpPr>
          <p:cNvPr id="160772" name="Date Placeholder 3"/>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en-GB" smtClean="0">
              <a:latin typeface="Arial" charset="0"/>
            </a:endParaRPr>
          </a:p>
          <a:p>
            <a:endParaRPr lang="en-GB" smtClean="0">
              <a:latin typeface="Arial" charset="0"/>
            </a:endParaRPr>
          </a:p>
        </p:txBody>
      </p:sp>
      <p:pic>
        <p:nvPicPr>
          <p:cNvPr id="160774" name="Picture 7"/>
          <p:cNvPicPr>
            <a:picLocks noChangeAspect="1"/>
          </p:cNvPicPr>
          <p:nvPr/>
        </p:nvPicPr>
        <p:blipFill>
          <a:blip r:embed="rId2"/>
          <a:srcRect/>
          <a:stretch>
            <a:fillRect/>
          </a:stretch>
        </p:blipFill>
        <p:spPr bwMode="auto">
          <a:xfrm>
            <a:off x="2000250" y="1752600"/>
            <a:ext cx="5924550" cy="3940175"/>
          </a:xfrm>
          <a:prstGeom prst="rect">
            <a:avLst/>
          </a:prstGeom>
          <a:noFill/>
          <a:ln w="9525">
            <a:noFill/>
            <a:miter lim="800000"/>
            <a:headEnd/>
            <a:tailEnd/>
          </a:ln>
        </p:spPr>
      </p:pic>
      <p:sp>
        <p:nvSpPr>
          <p:cNvPr id="7" name="Rectangle 4"/>
          <p:cNvSpPr>
            <a:spLocks noChangeArrowheads="1"/>
          </p:cNvSpPr>
          <p:nvPr/>
        </p:nvSpPr>
        <p:spPr bwMode="auto">
          <a:xfrm>
            <a:off x="994833" y="6198255"/>
            <a:ext cx="7990417" cy="523220"/>
          </a:xfrm>
          <a:prstGeom prst="rect">
            <a:avLst/>
          </a:prstGeom>
          <a:noFill/>
          <a:ln w="9525">
            <a:noFill/>
            <a:miter lim="800000"/>
            <a:headEnd/>
            <a:tailEnd/>
          </a:ln>
        </p:spPr>
        <p:txBody>
          <a:bodyPr wrap="square">
            <a:prstTxWarp prst="textNoShape">
              <a:avLst/>
            </a:prstTxWarp>
            <a:spAutoFit/>
          </a:bodyPr>
          <a:lstStyle/>
          <a:p>
            <a:r>
              <a:rPr lang="en-US" sz="1400" dirty="0" smtClean="0">
                <a:solidFill>
                  <a:srgbClr val="595959"/>
                </a:solidFill>
              </a:rPr>
              <a:t>graphic f</a:t>
            </a:r>
            <a:r>
              <a:rPr lang="en-US" sz="1400" dirty="0" smtClean="0">
                <a:solidFill>
                  <a:srgbClr val="595959"/>
                </a:solidFill>
              </a:rPr>
              <a:t>rom </a:t>
            </a:r>
            <a:r>
              <a:rPr lang="en-US" sz="1400" dirty="0">
                <a:solidFill>
                  <a:srgbClr val="595959"/>
                </a:solidFill>
              </a:rPr>
              <a:t>lecture </a:t>
            </a:r>
            <a:r>
              <a:rPr lang="en-US" sz="1400" dirty="0" smtClean="0">
                <a:solidFill>
                  <a:srgbClr val="595959"/>
                </a:solidFill>
              </a:rPr>
              <a:t>slides: Defining </a:t>
            </a:r>
            <a:r>
              <a:rPr lang="en-US" sz="1400" dirty="0">
                <a:solidFill>
                  <a:srgbClr val="595959"/>
                </a:solidFill>
              </a:rPr>
              <a:t>Computer “Speed”: An Unsolved </a:t>
            </a:r>
            <a:r>
              <a:rPr lang="en-US" sz="1400" dirty="0" smtClean="0">
                <a:solidFill>
                  <a:srgbClr val="595959"/>
                </a:solidFill>
              </a:rPr>
              <a:t>Challenge, Dr</a:t>
            </a:r>
            <a:r>
              <a:rPr lang="en-US" sz="1400" dirty="0">
                <a:solidFill>
                  <a:srgbClr val="595959"/>
                </a:solidFill>
              </a:rPr>
              <a:t>. John L. Gustafson, </a:t>
            </a:r>
            <a:r>
              <a:rPr lang="en-US" sz="1400" dirty="0" smtClean="0">
                <a:solidFill>
                  <a:srgbClr val="595959"/>
                </a:solidFill>
              </a:rPr>
              <a:t>Director Intel </a:t>
            </a:r>
            <a:r>
              <a:rPr lang="en-US" sz="1400" dirty="0">
                <a:solidFill>
                  <a:srgbClr val="595959"/>
                </a:solidFill>
              </a:rPr>
              <a:t>Labs, 30 Jan 2011</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such bad news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solidFill>
                  <a:schemeClr val="accent2"/>
                </a:solidFill>
              </a:rPr>
              <a:t>	T</a:t>
            </a:r>
            <a:r>
              <a:rPr lang="en-US" b="1" baseline="-25000" dirty="0" smtClean="0">
                <a:solidFill>
                  <a:schemeClr val="accent2"/>
                </a:solidFill>
              </a:rPr>
              <a:t>1</a:t>
            </a:r>
            <a:r>
              <a:rPr lang="en-US" b="1" dirty="0" smtClean="0">
                <a:solidFill>
                  <a:schemeClr val="accent2"/>
                </a:solidFill>
              </a:rPr>
              <a:t> / T</a:t>
            </a:r>
            <a:r>
              <a:rPr lang="en-US" b="1" baseline="-25000" dirty="0" smtClean="0">
                <a:solidFill>
                  <a:schemeClr val="accent2"/>
                </a:solidFill>
              </a:rPr>
              <a:t>P</a:t>
            </a:r>
            <a:r>
              <a:rPr lang="en-US" b="1" dirty="0" smtClean="0">
                <a:cs typeface="Latha" pitchFamily="2"/>
              </a:rPr>
              <a:t>  </a:t>
            </a:r>
            <a:r>
              <a:rPr lang="en-US" b="1" dirty="0" smtClean="0">
                <a:solidFill>
                  <a:schemeClr val="accent2"/>
                </a:solidFill>
                <a:cs typeface="Latha" pitchFamily="2"/>
              </a:rPr>
              <a:t>= 1 / (S + (1-S)/P) </a:t>
            </a:r>
            <a:r>
              <a:rPr lang="en-US" b="1" dirty="0" smtClean="0">
                <a:cs typeface="Latha" pitchFamily="2"/>
              </a:rPr>
              <a:t> 		</a:t>
            </a:r>
            <a:r>
              <a:rPr lang="en-US" b="1" dirty="0" smtClean="0">
                <a:solidFill>
                  <a:schemeClr val="accent2"/>
                </a:solidFill>
              </a:rPr>
              <a:t>T</a:t>
            </a:r>
            <a:r>
              <a:rPr lang="en-US" b="1" baseline="-25000" dirty="0" smtClean="0">
                <a:solidFill>
                  <a:schemeClr val="accent2"/>
                </a:solidFill>
              </a:rPr>
              <a:t>1</a:t>
            </a:r>
            <a:r>
              <a:rPr lang="en-US" b="1" dirty="0" smtClean="0">
                <a:solidFill>
                  <a:schemeClr val="accent2"/>
                </a:solidFill>
              </a:rPr>
              <a:t> / T</a:t>
            </a:r>
            <a:r>
              <a:rPr lang="en-US" sz="2800" b="1" baseline="-25000" dirty="0" smtClean="0">
                <a:solidFill>
                  <a:schemeClr val="accent2"/>
                </a:solidFill>
                <a:sym typeface="Symbol"/>
              </a:rPr>
              <a:t></a:t>
            </a:r>
            <a:r>
              <a:rPr lang="en-US" b="1" dirty="0" smtClean="0">
                <a:cs typeface="Latha" pitchFamily="2"/>
              </a:rPr>
              <a:t>  </a:t>
            </a:r>
            <a:r>
              <a:rPr lang="en-US" b="1" dirty="0" smtClean="0">
                <a:solidFill>
                  <a:schemeClr val="accent2"/>
                </a:solidFill>
                <a:cs typeface="Latha" pitchFamily="2"/>
              </a:rPr>
              <a:t>= 1 / S</a:t>
            </a:r>
            <a:endParaRPr lang="en-US" dirty="0" smtClean="0">
              <a:cs typeface="Latha" pitchFamily="2"/>
            </a:endParaRPr>
          </a:p>
          <a:p>
            <a:endParaRPr lang="en-US" sz="1000" dirty="0" smtClean="0"/>
          </a:p>
          <a:p>
            <a:endParaRPr lang="en-US" sz="1000" dirty="0" smtClean="0"/>
          </a:p>
          <a:p>
            <a:r>
              <a:rPr lang="en-US" dirty="0" smtClean="0"/>
              <a:t>Suppose 33% of a program is sequential</a:t>
            </a:r>
          </a:p>
          <a:p>
            <a:pPr lvl="1"/>
            <a:r>
              <a:rPr lang="en-US" dirty="0" smtClean="0"/>
              <a:t>Then a billion processors won’t give a speedup over 3</a:t>
            </a:r>
          </a:p>
          <a:p>
            <a:pPr lvl="1"/>
            <a:endParaRPr lang="en-US" sz="1000" dirty="0" smtClean="0"/>
          </a:p>
          <a:p>
            <a:r>
              <a:rPr lang="en-US" dirty="0" smtClean="0"/>
              <a:t>Suppose you miss the good old days (1980-2005) where 12ish years was long enough to get 100x speedup</a:t>
            </a:r>
          </a:p>
          <a:p>
            <a:pPr lvl="1"/>
            <a:r>
              <a:rPr lang="en-US" dirty="0" smtClean="0"/>
              <a:t>Now suppose in 12 years, clock speed is the same but you get 256 processors instead of 1</a:t>
            </a:r>
          </a:p>
          <a:p>
            <a:pPr lvl="1"/>
            <a:r>
              <a:rPr lang="en-US" dirty="0" smtClean="0"/>
              <a:t>For 256 processors to get at least 100x speedup, we need</a:t>
            </a:r>
          </a:p>
          <a:p>
            <a:pPr lvl="1">
              <a:buNone/>
            </a:pPr>
            <a:r>
              <a:rPr lang="en-US" dirty="0" smtClean="0"/>
              <a:t>			100 </a:t>
            </a:r>
            <a:r>
              <a:rPr lang="en-US" b="1" dirty="0" smtClean="0">
                <a:sym typeface="Symbol"/>
              </a:rPr>
              <a:t></a:t>
            </a:r>
            <a:r>
              <a:rPr lang="en-US" dirty="0" smtClean="0"/>
              <a:t> 1 / (</a:t>
            </a:r>
            <a:r>
              <a:rPr lang="en-US" b="1" dirty="0" smtClean="0"/>
              <a:t>S</a:t>
            </a:r>
            <a:r>
              <a:rPr lang="en-US" dirty="0" smtClean="0"/>
              <a:t> + (1-</a:t>
            </a:r>
            <a:r>
              <a:rPr lang="en-US" b="1" dirty="0" smtClean="0"/>
              <a:t>S</a:t>
            </a:r>
            <a:r>
              <a:rPr lang="en-US" dirty="0" smtClean="0"/>
              <a:t>)/256)</a:t>
            </a:r>
          </a:p>
          <a:p>
            <a:pPr lvl="1">
              <a:buNone/>
            </a:pPr>
            <a:r>
              <a:rPr lang="en-US" dirty="0" smtClean="0"/>
              <a:t>	Which means </a:t>
            </a:r>
            <a:r>
              <a:rPr lang="en-US" b="1" dirty="0" smtClean="0"/>
              <a:t>S</a:t>
            </a:r>
            <a:r>
              <a:rPr lang="en-US" dirty="0" smtClean="0"/>
              <a:t> </a:t>
            </a:r>
            <a:r>
              <a:rPr lang="en-US" b="1" dirty="0" smtClean="0">
                <a:sym typeface="Symbol"/>
              </a:rPr>
              <a:t></a:t>
            </a:r>
            <a:r>
              <a:rPr lang="en-US" dirty="0" smtClean="0"/>
              <a:t> .0061  (i.e., 99.4% perfectly parallelizable) </a:t>
            </a:r>
            <a:endParaRPr lang="en-US" dirty="0"/>
          </a:p>
        </p:txBody>
      </p:sp>
      <p:sp>
        <p:nvSpPr>
          <p:cNvPr id="7"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25</a:t>
            </a:fld>
            <a:endParaRPr lang="en-US" dirty="0"/>
          </a:p>
        </p:txBody>
      </p:sp>
      <p:sp>
        <p:nvSpPr>
          <p:cNvPr id="8"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adapted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Amdahl’s law</a:t>
            </a:r>
            <a:r>
              <a:rPr lang="en-US" baseline="30000"/>
              <a:t>*</a:t>
            </a:r>
            <a:endParaRPr lang="en-ZA"/>
          </a:p>
        </p:txBody>
      </p:sp>
      <p:sp>
        <p:nvSpPr>
          <p:cNvPr id="32771" name="Rectangle 3"/>
          <p:cNvSpPr>
            <a:spLocks noGrp="1" noChangeArrowheads="1"/>
          </p:cNvSpPr>
          <p:nvPr>
            <p:ph type="body" idx="1"/>
          </p:nvPr>
        </p:nvSpPr>
        <p:spPr/>
        <p:txBody>
          <a:bodyPr/>
          <a:lstStyle/>
          <a:p>
            <a:pPr eaLnBrk="1" hangingPunct="1"/>
            <a:r>
              <a:rPr lang="en-GB"/>
              <a:t>This indicated that parallel processing has no future because it is not possible to speedup an application indefinitely by using more and more processors. </a:t>
            </a:r>
          </a:p>
          <a:p>
            <a:pPr eaLnBrk="1" hangingPunct="1"/>
            <a:r>
              <a:rPr lang="en-GB"/>
              <a:t>Amdahl  argued that for typical Fortran codes, T</a:t>
            </a:r>
            <a:r>
              <a:rPr lang="en-GB" baseline="-25000"/>
              <a:t>s</a:t>
            </a:r>
            <a:r>
              <a:rPr lang="en-GB"/>
              <a:t> = 40% and that you therefore cannot use more than </a:t>
            </a:r>
            <a:r>
              <a:rPr lang="en-GB" b="1"/>
              <a:t>a small number</a:t>
            </a:r>
            <a:r>
              <a:rPr lang="en-GB"/>
              <a:t> of processors efficiently.</a:t>
            </a:r>
            <a:endParaRPr lang="en-US"/>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p:txBody>
          <a:bodyPr/>
          <a:lstStyle/>
          <a:p>
            <a:pPr eaLnBrk="1" hangingPunct="1"/>
            <a:r>
              <a:rPr lang="en-GB"/>
              <a:t>Amdahl’s Law</a:t>
            </a:r>
          </a:p>
        </p:txBody>
      </p:sp>
      <p:sp>
        <p:nvSpPr>
          <p:cNvPr id="38915" name="Rectangle 1027"/>
          <p:cNvSpPr>
            <a:spLocks noGrp="1" noChangeArrowheads="1"/>
          </p:cNvSpPr>
          <p:nvPr>
            <p:ph type="body" idx="1"/>
          </p:nvPr>
        </p:nvSpPr>
        <p:spPr/>
        <p:txBody>
          <a:bodyPr/>
          <a:lstStyle/>
          <a:p>
            <a:pPr eaLnBrk="1" hangingPunct="1"/>
            <a:r>
              <a:rPr lang="en-GB" dirty="0"/>
              <a:t>It is now accepted that Amdahl was probably quite correct from a historical point of view. </a:t>
            </a:r>
          </a:p>
          <a:p>
            <a:pPr eaLnBrk="1" hangingPunct="1"/>
            <a:endParaRPr lang="en-GB" dirty="0"/>
          </a:p>
          <a:p>
            <a:pPr eaLnBrk="1" hangingPunct="1"/>
            <a:r>
              <a:rPr lang="en-GB" dirty="0"/>
              <a:t>In the late 1960’s problem sizes were too small for</a:t>
            </a:r>
            <a:r>
              <a:rPr lang="en-GB" dirty="0" smtClean="0"/>
              <a:t> parallel computing </a:t>
            </a:r>
            <a:r>
              <a:rPr lang="en-GB" dirty="0"/>
              <a:t>and, had it existed, it would not have been used efficiently</a:t>
            </a:r>
            <a:r>
              <a:rPr lang="en-GB" i="1" dirty="0"/>
              <a:t>.</a:t>
            </a:r>
          </a:p>
        </p:txBody>
      </p:sp>
      <p:sp>
        <p:nvSpPr>
          <p:cNvPr id="4" name="Slide Number Placeholder 4"/>
          <p:cNvSpPr>
            <a:spLocks noGrp="1"/>
          </p:cNvSpPr>
          <p:nvPr>
            <p:ph type="sldNum" sz="quarter" idx="11"/>
          </p:nvPr>
        </p:nvSpPr>
        <p:spPr>
          <a:xfrm>
            <a:off x="8610600" y="6347883"/>
            <a:ext cx="516467" cy="365125"/>
          </a:xfrm>
        </p:spPr>
        <p:txBody>
          <a:bodyPr/>
          <a:lstStyle/>
          <a:p>
            <a:fld id="{3B048AC8-D41E-4C7B-8EE3-A52489AA1F05}"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Moore and Amdahl</a:t>
            </a:r>
            <a:endParaRPr lang="en-US" dirty="0"/>
          </a:p>
        </p:txBody>
      </p:sp>
      <p:sp>
        <p:nvSpPr>
          <p:cNvPr id="3" name="Content Placeholder 2"/>
          <p:cNvSpPr>
            <a:spLocks noGrp="1"/>
          </p:cNvSpPr>
          <p:nvPr>
            <p:ph idx="1"/>
          </p:nvPr>
        </p:nvSpPr>
        <p:spPr>
          <a:xfrm>
            <a:off x="685800" y="3352800"/>
            <a:ext cx="7772400" cy="2743200"/>
          </a:xfrm>
        </p:spPr>
        <p:txBody>
          <a:bodyPr>
            <a:normAutofit fontScale="77500" lnSpcReduction="20000"/>
          </a:bodyPr>
          <a:lstStyle/>
          <a:p>
            <a:r>
              <a:rPr lang="en-US" dirty="0" smtClean="0"/>
              <a:t>Moore’s “Law” is an observation about the progress of the semiconductor industry</a:t>
            </a:r>
          </a:p>
          <a:p>
            <a:pPr lvl="1"/>
            <a:r>
              <a:rPr lang="en-US" dirty="0" smtClean="0"/>
              <a:t>Transistor density doubles roughly every 18 months</a:t>
            </a:r>
          </a:p>
          <a:p>
            <a:pPr lvl="1"/>
            <a:endParaRPr lang="en-US" sz="1000" dirty="0" smtClean="0"/>
          </a:p>
          <a:p>
            <a:r>
              <a:rPr lang="en-US" dirty="0" smtClean="0"/>
              <a:t>Amdahl’s Law is a mathematical theorem</a:t>
            </a:r>
          </a:p>
          <a:p>
            <a:pPr lvl="1"/>
            <a:r>
              <a:rPr lang="en-US" dirty="0" smtClean="0"/>
              <a:t>Diminishing returns of adding more processors</a:t>
            </a:r>
          </a:p>
          <a:p>
            <a:pPr lvl="1"/>
            <a:endParaRPr lang="en-US" sz="1000" dirty="0" smtClean="0"/>
          </a:p>
          <a:p>
            <a:r>
              <a:rPr lang="en-US" dirty="0" smtClean="0"/>
              <a:t>Both are incredibly important in designing computer systems</a:t>
            </a:r>
            <a:endParaRPr lang="en-US" dirty="0"/>
          </a:p>
        </p:txBody>
      </p:sp>
      <p:pic>
        <p:nvPicPr>
          <p:cNvPr id="9" name="Picture 8" descr="moore.JPG"/>
          <p:cNvPicPr>
            <a:picLocks noChangeAspect="1"/>
          </p:cNvPicPr>
          <p:nvPr/>
        </p:nvPicPr>
        <p:blipFill>
          <a:blip r:embed="rId3" cstate="print"/>
          <a:stretch>
            <a:fillRect/>
          </a:stretch>
        </p:blipFill>
        <p:spPr>
          <a:xfrm>
            <a:off x="2895600" y="1253519"/>
            <a:ext cx="1219200" cy="1870681"/>
          </a:xfrm>
          <a:prstGeom prst="rect">
            <a:avLst/>
          </a:prstGeom>
        </p:spPr>
      </p:pic>
      <p:pic>
        <p:nvPicPr>
          <p:cNvPr id="1028" name="Picture 4"/>
          <p:cNvPicPr>
            <a:picLocks noChangeAspect="1" noChangeArrowheads="1"/>
          </p:cNvPicPr>
          <p:nvPr/>
        </p:nvPicPr>
        <p:blipFill>
          <a:blip r:embed="rId4" cstate="print"/>
          <a:srcRect/>
          <a:stretch>
            <a:fillRect/>
          </a:stretch>
        </p:blipFill>
        <p:spPr bwMode="auto">
          <a:xfrm>
            <a:off x="4514849" y="1219200"/>
            <a:ext cx="1567543" cy="1828800"/>
          </a:xfrm>
          <a:prstGeom prst="rect">
            <a:avLst/>
          </a:prstGeom>
          <a:noFill/>
          <a:ln w="9525">
            <a:noFill/>
            <a:miter lim="800000"/>
            <a:headEnd/>
            <a:tailEnd/>
          </a:ln>
        </p:spPr>
      </p:pic>
      <p:sp>
        <p:nvSpPr>
          <p:cNvPr id="8"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28</a:t>
            </a:fld>
            <a:endParaRPr lang="en-US" dirty="0"/>
          </a:p>
        </p:txBody>
      </p:sp>
      <p:sp>
        <p:nvSpPr>
          <p:cNvPr id="10"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adapted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1554" name="Title 1"/>
          <p:cNvSpPr>
            <a:spLocks noGrp="1"/>
          </p:cNvSpPr>
          <p:nvPr>
            <p:ph type="title"/>
          </p:nvPr>
        </p:nvSpPr>
        <p:spPr/>
        <p:txBody>
          <a:bodyPr>
            <a:normAutofit fontScale="90000"/>
          </a:bodyPr>
          <a:lstStyle/>
          <a:p>
            <a:r>
              <a:rPr lang="en-US" dirty="0" err="1" smtClean="0">
                <a:ea typeface="ＭＳ Ｐゴシック" charset="-128"/>
                <a:cs typeface="ＭＳ Ｐゴシック" charset="-128"/>
              </a:rPr>
              <a:t>Ahmadl’s</a:t>
            </a:r>
            <a:r>
              <a:rPr lang="en-US" dirty="0" smtClean="0">
                <a:ea typeface="ＭＳ Ｐゴシック" charset="-128"/>
                <a:cs typeface="ＭＳ Ｐゴシック" charset="-128"/>
              </a:rPr>
              <a:t> law is based on relative </a:t>
            </a:r>
            <a:r>
              <a:rPr lang="en-US" dirty="0" smtClean="0">
                <a:ea typeface="ＭＳ Ｐゴシック" charset="-128"/>
                <a:cs typeface="ＭＳ Ｐゴシック" charset="-128"/>
              </a:rPr>
              <a:t>speed</a:t>
            </a:r>
          </a:p>
        </p:txBody>
      </p:sp>
      <p:sp>
        <p:nvSpPr>
          <p:cNvPr id="151555" name="Content Placeholder 2"/>
          <p:cNvSpPr>
            <a:spLocks noGrp="1"/>
          </p:cNvSpPr>
          <p:nvPr>
            <p:ph idx="1"/>
          </p:nvPr>
        </p:nvSpPr>
        <p:spPr/>
        <p:txBody>
          <a:bodyPr/>
          <a:lstStyle/>
          <a:p>
            <a:r>
              <a:rPr lang="en-US" dirty="0" smtClean="0">
                <a:ea typeface="ＭＳ Ｐゴシック" charset="-128"/>
                <a:cs typeface="ＭＳ Ｐゴシック" charset="-128"/>
              </a:rPr>
              <a:t>Compute </a:t>
            </a:r>
            <a:r>
              <a:rPr lang="en-US" i="1" dirty="0" smtClean="0">
                <a:ea typeface="ＭＳ Ｐゴシック" charset="-128"/>
                <a:cs typeface="ＭＳ Ｐゴシック" charset="-128"/>
              </a:rPr>
              <a:t>relative speed by taking the </a:t>
            </a:r>
            <a:r>
              <a:rPr lang="en-US" dirty="0" smtClean="0">
                <a:ea typeface="ＭＳ Ｐゴシック" charset="-128"/>
                <a:cs typeface="ＭＳ Ｐゴシック" charset="-128"/>
              </a:rPr>
              <a:t>ratio of times</a:t>
            </a:r>
          </a:p>
          <a:p>
            <a:pPr>
              <a:buFont typeface="Wingdings" charset="2"/>
              <a:buNone/>
            </a:pPr>
            <a:r>
              <a:rPr lang="en-US" dirty="0" smtClean="0">
                <a:ea typeface="ＭＳ Ｐゴシック" charset="-128"/>
                <a:cs typeface="ＭＳ Ｐゴシック" charset="-128"/>
              </a:rPr>
              <a:t>Speed1 = work1 / time1.</a:t>
            </a:r>
          </a:p>
          <a:p>
            <a:pPr>
              <a:buFont typeface="Wingdings" charset="2"/>
              <a:buNone/>
            </a:pPr>
            <a:r>
              <a:rPr lang="en-US" dirty="0" smtClean="0">
                <a:ea typeface="ＭＳ Ｐゴシック" charset="-128"/>
                <a:cs typeface="ＭＳ Ｐゴシック" charset="-128"/>
              </a:rPr>
              <a:t>Speed2 = work1 / time2.</a:t>
            </a:r>
          </a:p>
          <a:p>
            <a:pPr>
              <a:buFont typeface="Wingdings" charset="2"/>
              <a:buNone/>
            </a:pPr>
            <a:r>
              <a:rPr lang="en-US" dirty="0" smtClean="0">
                <a:ea typeface="ＭＳ Ｐゴシック" charset="-128"/>
                <a:cs typeface="ＭＳ Ｐゴシック" charset="-128"/>
              </a:rPr>
              <a:t>Speedup = Speed1 / Speed2 = time2 / time1.</a:t>
            </a:r>
            <a:endParaRPr lang="en-US" dirty="0">
              <a:ea typeface="ＭＳ Ｐゴシック" charset="-128"/>
              <a:cs typeface="ＭＳ Ｐゴシック" charset="-128"/>
            </a:endParaRPr>
          </a:p>
        </p:txBody>
      </p:sp>
      <p:sp>
        <p:nvSpPr>
          <p:cNvPr id="151556" name="Date Placeholder 3"/>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en-GB" smtClean="0">
              <a:latin typeface="Arial" charset="0"/>
            </a:endParaRPr>
          </a:p>
          <a:p>
            <a:endParaRPr lang="en-GB" smtClean="0">
              <a:latin typeface="Arial" charset="0"/>
            </a:endParaRPr>
          </a:p>
        </p:txBody>
      </p:sp>
      <p:sp>
        <p:nvSpPr>
          <p:cNvPr id="151557" name="Rectangle 4"/>
          <p:cNvSpPr>
            <a:spLocks noChangeArrowheads="1"/>
          </p:cNvSpPr>
          <p:nvPr/>
        </p:nvSpPr>
        <p:spPr bwMode="auto">
          <a:xfrm>
            <a:off x="1447800" y="5934075"/>
            <a:ext cx="7696200" cy="923925"/>
          </a:xfrm>
          <a:prstGeom prst="rect">
            <a:avLst/>
          </a:prstGeom>
          <a:noFill/>
          <a:ln w="9525">
            <a:noFill/>
            <a:miter lim="800000"/>
            <a:headEnd/>
            <a:tailEnd/>
          </a:ln>
        </p:spPr>
        <p:txBody>
          <a:bodyPr>
            <a:prstTxWarp prst="textNoShape">
              <a:avLst/>
            </a:prstTxWarp>
            <a:spAutoFit/>
          </a:bodyPr>
          <a:lstStyle/>
          <a:p>
            <a:r>
              <a:rPr lang="en-US"/>
              <a:t>From lecture slides: Defining Computer “Speed”: An Unsolved Challenge</a:t>
            </a:r>
          </a:p>
          <a:p>
            <a:r>
              <a:rPr lang="en-US"/>
              <a:t>Dr. John L. Gustafson, Director</a:t>
            </a:r>
          </a:p>
          <a:p>
            <a:r>
              <a:rPr lang="en-US"/>
              <a:t>Intel Labs, 30 Jan 2011</a:t>
            </a:r>
          </a:p>
        </p:txBody>
      </p:sp>
      <p:sp>
        <p:nvSpPr>
          <p:cNvPr id="151558" name="Rectangle 5"/>
          <p:cNvSpPr>
            <a:spLocks noChangeArrowheads="1"/>
          </p:cNvSpPr>
          <p:nvPr/>
        </p:nvSpPr>
        <p:spPr bwMode="auto">
          <a:xfrm>
            <a:off x="3124200" y="4724400"/>
            <a:ext cx="4572000" cy="923925"/>
          </a:xfrm>
          <a:prstGeom prst="rect">
            <a:avLst/>
          </a:prstGeom>
          <a:noFill/>
          <a:ln w="9525">
            <a:noFill/>
            <a:miter lim="800000"/>
            <a:headEnd/>
            <a:tailEnd/>
          </a:ln>
        </p:spPr>
        <p:txBody>
          <a:bodyPr>
            <a:prstTxWarp prst="textNoShape">
              <a:avLst/>
            </a:prstTxWarp>
            <a:spAutoFit/>
          </a:bodyPr>
          <a:lstStyle/>
          <a:p>
            <a:r>
              <a:rPr lang="en-US" dirty="0"/>
              <a:t>Sounds reasonable, right?</a:t>
            </a:r>
          </a:p>
          <a:p>
            <a:r>
              <a:rPr lang="en-US" dirty="0"/>
              <a:t>Yet, this approach held back</a:t>
            </a:r>
          </a:p>
          <a:p>
            <a:r>
              <a:rPr lang="en-US" dirty="0"/>
              <a:t>parallel processing for 20 years!</a:t>
            </a:r>
          </a:p>
        </p:txBody>
      </p:sp>
      <p:sp>
        <p:nvSpPr>
          <p:cNvPr id="7"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29</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and Span</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Let </a:t>
            </a:r>
            <a:r>
              <a:rPr lang="en-US" b="1" dirty="0" smtClean="0"/>
              <a:t>T</a:t>
            </a:r>
            <a:r>
              <a:rPr lang="en-US" b="1" baseline="-25000" dirty="0" smtClean="0"/>
              <a:t>P</a:t>
            </a:r>
            <a:r>
              <a:rPr lang="en-US" dirty="0" smtClean="0"/>
              <a:t> be the running time if there are </a:t>
            </a:r>
            <a:r>
              <a:rPr lang="en-US" b="1" dirty="0" smtClean="0"/>
              <a:t>P</a:t>
            </a:r>
            <a:r>
              <a:rPr lang="en-US" dirty="0" smtClean="0"/>
              <a:t> processors available</a:t>
            </a:r>
          </a:p>
          <a:p>
            <a:pPr>
              <a:buNone/>
            </a:pPr>
            <a:endParaRPr lang="en-US" dirty="0" smtClean="0"/>
          </a:p>
          <a:p>
            <a:pPr>
              <a:buNone/>
            </a:pPr>
            <a:r>
              <a:rPr lang="en-US" dirty="0" smtClean="0"/>
              <a:t>Two key measures of run-time:</a:t>
            </a:r>
          </a:p>
          <a:p>
            <a:pPr>
              <a:buNone/>
            </a:pPr>
            <a:endParaRPr lang="en-US" dirty="0" smtClean="0"/>
          </a:p>
          <a:p>
            <a:r>
              <a:rPr lang="en-US" dirty="0" smtClean="0">
                <a:solidFill>
                  <a:schemeClr val="accent2"/>
                </a:solidFill>
              </a:rPr>
              <a:t>Work</a:t>
            </a:r>
            <a:r>
              <a:rPr lang="en-US" dirty="0" smtClean="0"/>
              <a:t>: How long it would take 1 processor = </a:t>
            </a:r>
            <a:r>
              <a:rPr lang="en-US" b="1" dirty="0" smtClean="0">
                <a:solidFill>
                  <a:schemeClr val="accent2"/>
                </a:solidFill>
              </a:rPr>
              <a:t>T</a:t>
            </a:r>
            <a:r>
              <a:rPr lang="en-US" b="1" baseline="-25000" dirty="0" smtClean="0">
                <a:solidFill>
                  <a:schemeClr val="accent2"/>
                </a:solidFill>
              </a:rPr>
              <a:t>1</a:t>
            </a:r>
            <a:endParaRPr lang="en-US" b="1" baseline="-25000" dirty="0" smtClean="0">
              <a:solidFill>
                <a:schemeClr val="accent2"/>
              </a:solidFill>
            </a:endParaRPr>
          </a:p>
          <a:p>
            <a:pPr lvl="1">
              <a:buNone/>
            </a:pPr>
            <a:r>
              <a:rPr lang="en-US" dirty="0" smtClean="0"/>
              <a:t>e.g. for divide-and-conquer, just </a:t>
            </a:r>
            <a:r>
              <a:rPr lang="en-US" dirty="0" smtClean="0"/>
              <a:t>“</a:t>
            </a:r>
            <a:r>
              <a:rPr lang="en-US" dirty="0" err="1" smtClean="0"/>
              <a:t>sequentialize</a:t>
            </a:r>
            <a:r>
              <a:rPr lang="en-US" dirty="0" smtClean="0"/>
              <a:t>” the recursive forking</a:t>
            </a:r>
          </a:p>
          <a:p>
            <a:pPr lvl="1"/>
            <a:endParaRPr lang="en-US" dirty="0" smtClean="0"/>
          </a:p>
          <a:p>
            <a:r>
              <a:rPr lang="en-US" dirty="0" smtClean="0">
                <a:solidFill>
                  <a:schemeClr val="accent2"/>
                </a:solidFill>
              </a:rPr>
              <a:t>Span</a:t>
            </a:r>
            <a:r>
              <a:rPr lang="en-US" dirty="0" smtClean="0"/>
              <a:t>: How long it would take infinity processors = </a:t>
            </a:r>
            <a:r>
              <a:rPr lang="en-US" b="1" dirty="0" smtClean="0">
                <a:solidFill>
                  <a:schemeClr val="accent2"/>
                </a:solidFill>
              </a:rPr>
              <a:t>T</a:t>
            </a:r>
            <a:r>
              <a:rPr lang="en-US" sz="2800" b="1" baseline="-25000" dirty="0" smtClean="0">
                <a:solidFill>
                  <a:schemeClr val="accent2"/>
                </a:solidFill>
                <a:sym typeface="Symbol"/>
              </a:rPr>
              <a:t></a:t>
            </a:r>
            <a:endParaRPr lang="en-US" sz="2800" b="1" baseline="-25000" dirty="0" smtClean="0">
              <a:solidFill>
                <a:schemeClr val="accent2"/>
              </a:solidFill>
            </a:endParaRPr>
          </a:p>
          <a:p>
            <a:pPr lvl="1"/>
            <a:r>
              <a:rPr lang="en-US" dirty="0" smtClean="0"/>
              <a:t>The longest dependence-chain</a:t>
            </a:r>
          </a:p>
          <a:p>
            <a:pPr lvl="1"/>
            <a:r>
              <a:rPr lang="en-US" dirty="0" smtClean="0"/>
              <a:t>Example: </a:t>
            </a:r>
            <a:r>
              <a:rPr lang="en-US" i="1" dirty="0" smtClean="0"/>
              <a:t>O</a:t>
            </a:r>
            <a:r>
              <a:rPr lang="en-US" dirty="0" smtClean="0"/>
              <a:t>(</a:t>
            </a:r>
            <a:r>
              <a:rPr lang="en-US" b="1" dirty="0" smtClean="0">
                <a:latin typeface="Courier New" pitchFamily="49" charset="0"/>
                <a:cs typeface="Courier New" pitchFamily="49" charset="0"/>
              </a:rPr>
              <a:t>log</a:t>
            </a:r>
            <a:r>
              <a:rPr lang="en-US" dirty="0" smtClean="0"/>
              <a:t> </a:t>
            </a:r>
            <a:r>
              <a:rPr lang="en-US" i="1" dirty="0" smtClean="0"/>
              <a:t>n</a:t>
            </a:r>
            <a:r>
              <a:rPr lang="en-US" dirty="0" smtClean="0"/>
              <a:t>) for summing an </a:t>
            </a:r>
            <a:r>
              <a:rPr lang="en-US" dirty="0" smtClean="0"/>
              <a:t>array with divide-and-conquer method </a:t>
            </a:r>
            <a:endParaRPr lang="en-US" dirty="0" smtClean="0"/>
          </a:p>
          <a:p>
            <a:pPr lvl="2"/>
            <a:r>
              <a:rPr lang="en-US" dirty="0" smtClean="0"/>
              <a:t>Notice</a:t>
            </a:r>
            <a:r>
              <a:rPr lang="en-US" dirty="0" smtClean="0"/>
              <a:t> that for this case, having </a:t>
            </a:r>
            <a:r>
              <a:rPr lang="en-US" dirty="0" smtClean="0"/>
              <a:t>&gt; </a:t>
            </a:r>
            <a:r>
              <a:rPr lang="en-US" i="1" dirty="0" smtClean="0"/>
              <a:t>n</a:t>
            </a:r>
            <a:r>
              <a:rPr lang="en-US" dirty="0" smtClean="0"/>
              <a:t>/2 processors is no additional help</a:t>
            </a:r>
          </a:p>
          <a:p>
            <a:pPr lvl="1"/>
            <a:r>
              <a:rPr lang="en-US" dirty="0" smtClean="0"/>
              <a:t>Also called “critical path length” or “computational depth”</a:t>
            </a:r>
            <a:endParaRPr lang="en-US" dirty="0"/>
          </a:p>
        </p:txBody>
      </p:sp>
      <p:sp>
        <p:nvSpPr>
          <p:cNvPr id="7"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a:t>
            </a:fld>
            <a:endParaRPr lang="en-US" dirty="0"/>
          </a:p>
        </p:txBody>
      </p:sp>
      <p:sp>
        <p:nvSpPr>
          <p:cNvPr id="8"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adapted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1794" name="Title 1"/>
          <p:cNvSpPr>
            <a:spLocks noGrp="1"/>
          </p:cNvSpPr>
          <p:nvPr>
            <p:ph type="title"/>
          </p:nvPr>
        </p:nvSpPr>
        <p:spPr/>
        <p:txBody>
          <a:bodyPr>
            <a:normAutofit fontScale="90000"/>
          </a:bodyPr>
          <a:lstStyle/>
          <a:p>
            <a:r>
              <a:rPr lang="en-US" b="1" i="1" smtClean="0">
                <a:ea typeface="ＭＳ Ｐゴシック" charset="-128"/>
                <a:cs typeface="ＭＳ Ｐゴシック" charset="-128"/>
              </a:rPr>
              <a:t>The </a:t>
            </a:r>
            <a:r>
              <a:rPr lang="en-US" smtClean="0">
                <a:ea typeface="ＭＳ Ｐゴシック" charset="-128"/>
                <a:cs typeface="ＭＳ Ｐゴシック" charset="-128"/>
              </a:rPr>
              <a:t>absurdity of basing parallel performance on time reduction:</a:t>
            </a:r>
          </a:p>
        </p:txBody>
      </p:sp>
      <p:sp>
        <p:nvSpPr>
          <p:cNvPr id="3" name="Content Placeholder 2"/>
          <p:cNvSpPr>
            <a:spLocks noGrp="1"/>
          </p:cNvSpPr>
          <p:nvPr>
            <p:ph idx="1"/>
          </p:nvPr>
        </p:nvSpPr>
        <p:spPr/>
        <p:txBody>
          <a:bodyPr>
            <a:normAutofit fontScale="70000" lnSpcReduction="20000"/>
          </a:bodyPr>
          <a:lstStyle/>
          <a:p>
            <a:pPr>
              <a:buFont typeface="Wingdings" charset="2"/>
              <a:buNone/>
              <a:defRPr/>
            </a:pPr>
            <a:r>
              <a:rPr lang="en-US" dirty="0" smtClean="0"/>
              <a:t>Ambrose Bierce, from </a:t>
            </a:r>
            <a:r>
              <a:rPr lang="en-US" b="1" i="1" dirty="0" smtClean="0"/>
              <a:t>The Devil’s Dictionary (1911):</a:t>
            </a:r>
          </a:p>
          <a:p>
            <a:pPr>
              <a:buFont typeface="Wingdings" charset="2"/>
              <a:buNone/>
              <a:defRPr/>
            </a:pPr>
            <a:endParaRPr lang="en-US" b="1" i="1" dirty="0" smtClean="0"/>
          </a:p>
          <a:p>
            <a:pPr>
              <a:buFont typeface="Wingdings" charset="2"/>
              <a:buNone/>
              <a:defRPr/>
            </a:pPr>
            <a:r>
              <a:rPr lang="en-US" b="1" dirty="0" smtClean="0"/>
              <a:t>Logic, </a:t>
            </a:r>
            <a:r>
              <a:rPr lang="en-US" b="1" i="1" dirty="0" err="1" smtClean="0"/>
              <a:t>n</a:t>
            </a:r>
            <a:r>
              <a:rPr lang="en-US" b="1" i="1" dirty="0" smtClean="0"/>
              <a:t>. The art of thinking and reasoning in strict accordance with the limitations and incapacities of the </a:t>
            </a:r>
            <a:r>
              <a:rPr lang="en-US" dirty="0" smtClean="0"/>
              <a:t>human misunderstanding. The basis of logic is the syllogism, consisting of a major and a minor premise and a conclusion--thus:</a:t>
            </a:r>
          </a:p>
          <a:p>
            <a:pPr>
              <a:buFont typeface="Wingdings" charset="2"/>
              <a:buNone/>
              <a:defRPr/>
            </a:pPr>
            <a:r>
              <a:rPr lang="en-US" i="1" dirty="0" smtClean="0"/>
              <a:t>Major Premise: Sixty men can do a piece of work sixty times at quickly as one man.</a:t>
            </a:r>
          </a:p>
          <a:p>
            <a:pPr>
              <a:buFont typeface="Wingdings" charset="2"/>
              <a:buNone/>
              <a:defRPr/>
            </a:pPr>
            <a:r>
              <a:rPr lang="en-US" i="1" dirty="0" smtClean="0"/>
              <a:t>Minor Premise: One man can dig a post-hole in sixty seconds.</a:t>
            </a:r>
          </a:p>
          <a:p>
            <a:pPr>
              <a:buFont typeface="Wingdings" charset="2"/>
              <a:buNone/>
              <a:defRPr/>
            </a:pPr>
            <a:r>
              <a:rPr lang="en-US" i="1" dirty="0" smtClean="0"/>
              <a:t>Conclusion: Sixty men can dig a post-hole in one second.</a:t>
            </a:r>
          </a:p>
          <a:p>
            <a:pPr>
              <a:buFont typeface="Wingdings" charset="2"/>
              <a:buNone/>
              <a:defRPr/>
            </a:pPr>
            <a:endParaRPr lang="en-US" i="1" dirty="0" smtClean="0"/>
          </a:p>
          <a:p>
            <a:pPr>
              <a:buFont typeface="Wingdings" charset="2"/>
              <a:buNone/>
              <a:defRPr/>
            </a:pPr>
            <a:r>
              <a:rPr lang="en-US" dirty="0" smtClean="0"/>
              <a:t>This may be called the syllogism arithmetical, in which, by combining logic and mathematics, we obtain a double certainty and are twice blessed.</a:t>
            </a:r>
            <a:endParaRPr lang="en-US" dirty="0"/>
          </a:p>
        </p:txBody>
      </p:sp>
      <p:sp>
        <p:nvSpPr>
          <p:cNvPr id="161796" name="Date Placeholder 3"/>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en-GB" smtClean="0">
              <a:latin typeface="Arial" charset="0"/>
            </a:endParaRPr>
          </a:p>
          <a:p>
            <a:endParaRPr lang="en-GB" smtClean="0">
              <a:latin typeface="Arial" charset="0"/>
            </a:endParaRPr>
          </a:p>
        </p:txBody>
      </p:sp>
      <p:sp>
        <p:nvSpPr>
          <p:cNvPr id="161797" name="Rectangle 4"/>
          <p:cNvSpPr>
            <a:spLocks noChangeArrowheads="1"/>
          </p:cNvSpPr>
          <p:nvPr/>
        </p:nvSpPr>
        <p:spPr bwMode="auto">
          <a:xfrm>
            <a:off x="994833" y="6198255"/>
            <a:ext cx="7990417" cy="523220"/>
          </a:xfrm>
          <a:prstGeom prst="rect">
            <a:avLst/>
          </a:prstGeom>
          <a:noFill/>
          <a:ln w="9525">
            <a:noFill/>
            <a:miter lim="800000"/>
            <a:headEnd/>
            <a:tailEnd/>
          </a:ln>
        </p:spPr>
        <p:txBody>
          <a:bodyPr wrap="square">
            <a:prstTxWarp prst="textNoShape">
              <a:avLst/>
            </a:prstTxWarp>
            <a:spAutoFit/>
          </a:bodyPr>
          <a:lstStyle/>
          <a:p>
            <a:r>
              <a:rPr lang="en-US" sz="1400" dirty="0">
                <a:solidFill>
                  <a:srgbClr val="595959"/>
                </a:solidFill>
              </a:rPr>
              <a:t>From lecture </a:t>
            </a:r>
            <a:r>
              <a:rPr lang="en-US" sz="1400" dirty="0" smtClean="0">
                <a:solidFill>
                  <a:srgbClr val="595959"/>
                </a:solidFill>
              </a:rPr>
              <a:t>slides: Defining </a:t>
            </a:r>
            <a:r>
              <a:rPr lang="en-US" sz="1400" dirty="0">
                <a:solidFill>
                  <a:srgbClr val="595959"/>
                </a:solidFill>
              </a:rPr>
              <a:t>Computer “Speed”: An Unsolved </a:t>
            </a:r>
            <a:r>
              <a:rPr lang="en-US" sz="1400" dirty="0" smtClean="0">
                <a:solidFill>
                  <a:srgbClr val="595959"/>
                </a:solidFill>
              </a:rPr>
              <a:t>Challenge, Dr</a:t>
            </a:r>
            <a:r>
              <a:rPr lang="en-US" sz="1400" dirty="0">
                <a:solidFill>
                  <a:srgbClr val="595959"/>
                </a:solidFill>
              </a:rPr>
              <a:t>. John L. Gustafson, Director</a:t>
            </a:r>
          </a:p>
          <a:p>
            <a:r>
              <a:rPr lang="en-US" sz="1400" dirty="0">
                <a:solidFill>
                  <a:srgbClr val="595959"/>
                </a:solidFill>
              </a:rPr>
              <a:t>Intel Labs, 30 Jan 2011</a:t>
            </a:r>
          </a:p>
        </p:txBody>
      </p:sp>
      <p:sp>
        <p:nvSpPr>
          <p:cNvPr id="6"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30</a:t>
            </a:fld>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2818" name="Rectangle 1026"/>
          <p:cNvSpPr>
            <a:spLocks noGrp="1" noChangeArrowheads="1"/>
          </p:cNvSpPr>
          <p:nvPr>
            <p:ph type="title"/>
          </p:nvPr>
        </p:nvSpPr>
        <p:spPr/>
        <p:txBody>
          <a:bodyPr>
            <a:normAutofit fontScale="90000"/>
          </a:bodyPr>
          <a:lstStyle/>
          <a:p>
            <a:pPr eaLnBrk="1" hangingPunct="1"/>
            <a:r>
              <a:rPr lang="en-US">
                <a:ea typeface="ＭＳ Ｐゴシック" charset="-128"/>
                <a:cs typeface="ＭＳ Ｐゴシック" charset="-128"/>
              </a:rPr>
              <a:t>Flaws in Amdahl’s law: Gustafson’s Law </a:t>
            </a:r>
            <a:endParaRPr lang="en-ZA">
              <a:ea typeface="ＭＳ Ｐゴシック" charset="-128"/>
              <a:cs typeface="ＭＳ Ｐゴシック" charset="-128"/>
            </a:endParaRPr>
          </a:p>
        </p:txBody>
      </p:sp>
      <p:sp>
        <p:nvSpPr>
          <p:cNvPr id="162819" name="Rectangle 1027"/>
          <p:cNvSpPr>
            <a:spLocks noGrp="1" noChangeArrowheads="1"/>
          </p:cNvSpPr>
          <p:nvPr>
            <p:ph type="body" idx="1"/>
          </p:nvPr>
        </p:nvSpPr>
        <p:spPr>
          <a:xfrm>
            <a:off x="457200" y="1447800"/>
            <a:ext cx="8229600" cy="4572000"/>
          </a:xfrm>
        </p:spPr>
        <p:txBody>
          <a:bodyPr>
            <a:normAutofit lnSpcReduction="10000"/>
          </a:bodyPr>
          <a:lstStyle/>
          <a:p>
            <a:pPr eaLnBrk="1" hangingPunct="1">
              <a:lnSpc>
                <a:spcPct val="90000"/>
              </a:lnSpc>
            </a:pPr>
            <a:r>
              <a:rPr lang="en-GB" dirty="0">
                <a:ea typeface="ＭＳ Ｐゴシック" charset="-128"/>
                <a:cs typeface="ＭＳ Ｐゴシック" charset="-128"/>
              </a:rPr>
              <a:t>Amdahl’s law has</a:t>
            </a:r>
            <a:r>
              <a:rPr lang="en-GB" dirty="0" smtClean="0">
                <a:ea typeface="ＭＳ Ｐゴシック" charset="-128"/>
                <a:cs typeface="ＭＳ Ｐゴシック" charset="-128"/>
              </a:rPr>
              <a:t> a assumption </a:t>
            </a:r>
            <a:r>
              <a:rPr lang="en-GB" dirty="0">
                <a:ea typeface="ＭＳ Ｐゴシック" charset="-128"/>
                <a:cs typeface="ＭＳ Ｐゴシック" charset="-128"/>
              </a:rPr>
              <a:t>that may not hold true:</a:t>
            </a:r>
            <a:endParaRPr lang="en-GB" dirty="0" smtClean="0">
              <a:ea typeface="ＭＳ Ｐゴシック" charset="-128"/>
              <a:cs typeface="ＭＳ Ｐゴシック" charset="-128"/>
            </a:endParaRPr>
          </a:p>
          <a:p>
            <a:pPr lvl="1" eaLnBrk="1" hangingPunct="1">
              <a:lnSpc>
                <a:spcPct val="90000"/>
              </a:lnSpc>
            </a:pPr>
            <a:r>
              <a:rPr lang="en-GB" dirty="0" smtClean="0"/>
              <a:t>the </a:t>
            </a:r>
            <a:r>
              <a:rPr lang="en-GB" dirty="0"/>
              <a:t>ratio of T</a:t>
            </a:r>
            <a:r>
              <a:rPr lang="en-GB" baseline="-25000" dirty="0"/>
              <a:t>S </a:t>
            </a:r>
            <a:r>
              <a:rPr lang="en-GB" dirty="0"/>
              <a:t>to T</a:t>
            </a:r>
            <a:r>
              <a:rPr lang="en-GB" baseline="-25000" dirty="0"/>
              <a:t>P</a:t>
            </a:r>
            <a:r>
              <a:rPr lang="en-GB" dirty="0"/>
              <a:t> is not constant for the same program and usually varies with problem size.</a:t>
            </a:r>
            <a:r>
              <a:rPr lang="en-GB" i="1" dirty="0" smtClean="0"/>
              <a:t> </a:t>
            </a:r>
            <a:endParaRPr lang="en-US" sz="2900" i="1" dirty="0" smtClean="0"/>
          </a:p>
          <a:p>
            <a:pPr lvl="1">
              <a:lnSpc>
                <a:spcPct val="90000"/>
              </a:lnSpc>
            </a:pPr>
            <a:r>
              <a:rPr lang="en-GB" i="1" dirty="0">
                <a:ea typeface="ＭＳ Ｐゴシック" charset="-128"/>
                <a:cs typeface="ＭＳ Ｐゴシック" charset="-128"/>
              </a:rPr>
              <a:t>Typically, the T</a:t>
            </a:r>
            <a:r>
              <a:rPr lang="en-GB" i="1" baseline="-25000" dirty="0">
                <a:ea typeface="ＭＳ Ｐゴシック" charset="-128"/>
                <a:cs typeface="ＭＳ Ｐゴシック" charset="-128"/>
              </a:rPr>
              <a:t>P</a:t>
            </a:r>
            <a:r>
              <a:rPr lang="en-GB" i="1" dirty="0">
                <a:ea typeface="ＭＳ Ｐゴシック" charset="-128"/>
                <a:cs typeface="ＭＳ Ｐゴシック" charset="-128"/>
              </a:rPr>
              <a:t> grows faster that T</a:t>
            </a:r>
            <a:r>
              <a:rPr lang="en-GB" i="1" baseline="-25000" dirty="0">
                <a:ea typeface="ＭＳ Ｐゴシック" charset="-128"/>
                <a:cs typeface="ＭＳ Ｐゴシック" charset="-128"/>
              </a:rPr>
              <a:t>S</a:t>
            </a:r>
            <a:r>
              <a:rPr lang="en-GB" i="1" dirty="0">
                <a:ea typeface="ＭＳ Ｐゴシック" charset="-128"/>
                <a:cs typeface="ＭＳ Ｐゴシック" charset="-128"/>
              </a:rPr>
              <a:t>. </a:t>
            </a:r>
          </a:p>
          <a:p>
            <a:pPr lvl="1" eaLnBrk="1" hangingPunct="1">
              <a:lnSpc>
                <a:spcPct val="90000"/>
              </a:lnSpc>
              <a:buFont typeface="Wingdings" charset="2"/>
              <a:buNone/>
            </a:pPr>
            <a:r>
              <a:rPr lang="en-US" sz="2500" dirty="0"/>
              <a:t>i.e. the computational problem grows in size through the growth of parallel components – </a:t>
            </a:r>
            <a:r>
              <a:rPr lang="en-US" sz="2500" i="1" dirty="0"/>
              <a:t>Amdahl </a:t>
            </a:r>
            <a:r>
              <a:rPr lang="en-US" sz="2500" i="1" dirty="0" smtClean="0"/>
              <a:t>effect</a:t>
            </a:r>
          </a:p>
          <a:p>
            <a:pPr lvl="1" eaLnBrk="1" hangingPunct="1">
              <a:lnSpc>
                <a:spcPct val="90000"/>
              </a:lnSpc>
              <a:buFont typeface="Wingdings" charset="2"/>
              <a:buNone/>
            </a:pPr>
            <a:endParaRPr lang="en-US" sz="2500" i="1" dirty="0" smtClean="0"/>
          </a:p>
          <a:p>
            <a:pPr>
              <a:lnSpc>
                <a:spcPct val="90000"/>
              </a:lnSpc>
            </a:pPr>
            <a:r>
              <a:rPr lang="en-GB" dirty="0" smtClean="0"/>
              <a:t>Also, the serial </a:t>
            </a:r>
            <a:r>
              <a:rPr lang="en-GB" dirty="0" smtClean="0"/>
              <a:t>algorithm may not be the best solution for a problem</a:t>
            </a:r>
          </a:p>
          <a:p>
            <a:pPr lvl="1" eaLnBrk="1" hangingPunct="1">
              <a:lnSpc>
                <a:spcPct val="90000"/>
              </a:lnSpc>
              <a:buFont typeface="Wingdings" charset="2"/>
              <a:buNone/>
            </a:pPr>
            <a:r>
              <a:rPr lang="en-GB" i="1" dirty="0" smtClean="0"/>
              <a:t> </a:t>
            </a:r>
            <a:endParaRPr lang="en-ZA" i="1" dirty="0"/>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4866" name="Title 1"/>
          <p:cNvSpPr>
            <a:spLocks noGrp="1"/>
          </p:cNvSpPr>
          <p:nvPr>
            <p:ph type="title"/>
          </p:nvPr>
        </p:nvSpPr>
        <p:spPr/>
        <p:txBody>
          <a:bodyPr/>
          <a:lstStyle/>
          <a:p>
            <a:r>
              <a:rPr lang="en-US" smtClean="0">
                <a:ea typeface="ＭＳ Ｐゴシック" charset="-128"/>
                <a:cs typeface="ＭＳ Ｐゴシック" charset="-128"/>
              </a:rPr>
              <a:t>Scalability</a:t>
            </a:r>
          </a:p>
        </p:txBody>
      </p:sp>
      <p:sp>
        <p:nvSpPr>
          <p:cNvPr id="164867" name="Content Placeholder 2"/>
          <p:cNvSpPr>
            <a:spLocks noGrp="1"/>
          </p:cNvSpPr>
          <p:nvPr>
            <p:ph idx="1"/>
          </p:nvPr>
        </p:nvSpPr>
        <p:spPr/>
        <p:txBody>
          <a:bodyPr/>
          <a:lstStyle/>
          <a:p>
            <a:r>
              <a:rPr lang="en-US" b="1" smtClean="0">
                <a:ea typeface="ＭＳ Ｐゴシック" charset="-128"/>
                <a:cs typeface="ＭＳ Ｐゴシック" charset="-128"/>
              </a:rPr>
              <a:t>strong scaling</a:t>
            </a:r>
            <a:r>
              <a:rPr lang="en-US" smtClean="0">
                <a:ea typeface="ＭＳ Ｐゴシック" charset="-128"/>
                <a:cs typeface="ＭＳ Ｐゴシック" charset="-128"/>
              </a:rPr>
              <a:t>:</a:t>
            </a:r>
          </a:p>
          <a:p>
            <a:pPr lvl="1"/>
            <a:r>
              <a:rPr lang="en-US" smtClean="0"/>
              <a:t>defined as how the solution time varies with the number of processors for a fixed </a:t>
            </a:r>
            <a:r>
              <a:rPr lang="en-US" i="1" smtClean="0"/>
              <a:t>total</a:t>
            </a:r>
            <a:r>
              <a:rPr lang="en-US" smtClean="0"/>
              <a:t> problem size. </a:t>
            </a:r>
          </a:p>
          <a:p>
            <a:r>
              <a:rPr lang="en-US" b="1" smtClean="0">
                <a:ea typeface="ＭＳ Ｐゴシック" charset="-128"/>
                <a:cs typeface="ＭＳ Ｐゴシック" charset="-128"/>
              </a:rPr>
              <a:t>weak scaling:</a:t>
            </a:r>
          </a:p>
          <a:p>
            <a:pPr lvl="1"/>
            <a:r>
              <a:rPr lang="en-US" smtClean="0"/>
              <a:t>defined as how the solution time varies with the number of processors for a fixed problem size </a:t>
            </a:r>
            <a:r>
              <a:rPr lang="en-US" i="1" smtClean="0"/>
              <a:t>per processor</a:t>
            </a:r>
            <a:r>
              <a:rPr lang="en-US" smtClean="0"/>
              <a:t>.</a:t>
            </a:r>
          </a:p>
        </p:txBody>
      </p:sp>
      <p:sp>
        <p:nvSpPr>
          <p:cNvPr id="4" name="Slide Number Placeholder 4"/>
          <p:cNvSpPr>
            <a:spLocks noGrp="1"/>
          </p:cNvSpPr>
          <p:nvPr>
            <p:ph type="sldNum" sz="quarter" idx="11"/>
          </p:nvPr>
        </p:nvSpPr>
        <p:spPr>
          <a:xfrm>
            <a:off x="8610600" y="6347883"/>
            <a:ext cx="516467" cy="365125"/>
          </a:xfrm>
        </p:spPr>
        <p:txBody>
          <a:bodyPr/>
          <a:lstStyle/>
          <a:p>
            <a:fld id="{3B048AC8-D41E-4C7B-8EE3-A52489AA1F05}" type="slidenum">
              <a:rPr lang="en-US" smtClean="0"/>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5890" name="Title 1"/>
          <p:cNvSpPr>
            <a:spLocks noGrp="1"/>
          </p:cNvSpPr>
          <p:nvPr>
            <p:ph type="title"/>
          </p:nvPr>
        </p:nvSpPr>
        <p:spPr/>
        <p:txBody>
          <a:bodyPr/>
          <a:lstStyle/>
          <a:p>
            <a:endParaRPr lang="en-US">
              <a:ea typeface="ＭＳ Ｐゴシック" charset="-128"/>
              <a:cs typeface="ＭＳ Ｐゴシック" charset="-128"/>
            </a:endParaRPr>
          </a:p>
        </p:txBody>
      </p:sp>
      <p:sp>
        <p:nvSpPr>
          <p:cNvPr id="165891" name="Content Placeholder 2"/>
          <p:cNvSpPr>
            <a:spLocks noGrp="1"/>
          </p:cNvSpPr>
          <p:nvPr>
            <p:ph idx="1"/>
          </p:nvPr>
        </p:nvSpPr>
        <p:spPr>
          <a:xfrm>
            <a:off x="457200" y="1600200"/>
            <a:ext cx="2362200" cy="4572000"/>
          </a:xfrm>
        </p:spPr>
        <p:txBody>
          <a:bodyPr/>
          <a:lstStyle/>
          <a:p>
            <a:r>
              <a:rPr lang="en-US" smtClean="0">
                <a:ea typeface="ＭＳ Ｐゴシック" charset="-128"/>
                <a:cs typeface="ＭＳ Ｐゴシック" charset="-128"/>
              </a:rPr>
              <a:t>What if </a:t>
            </a:r>
            <a:r>
              <a:rPr lang="en-US" i="1" smtClean="0">
                <a:ea typeface="ＭＳ Ｐゴシック" charset="-128"/>
                <a:cs typeface="ＭＳ Ｐゴシック" charset="-128"/>
              </a:rPr>
              <a:t>t1 = t2, and </a:t>
            </a:r>
            <a:r>
              <a:rPr lang="en-US" b="1" i="1" smtClean="0">
                <a:ea typeface="ＭＳ Ｐゴシック" charset="-128"/>
                <a:cs typeface="ＭＳ Ｐゴシック" charset="-128"/>
              </a:rPr>
              <a:t>work</a:t>
            </a:r>
            <a:r>
              <a:rPr lang="en-US" i="1" smtClean="0">
                <a:ea typeface="ＭＳ Ｐゴシック" charset="-128"/>
                <a:cs typeface="ＭＳ Ｐゴシック" charset="-128"/>
              </a:rPr>
              <a:t> is what changes?</a:t>
            </a:r>
            <a:endParaRPr lang="en-US">
              <a:ea typeface="ＭＳ Ｐゴシック" charset="-128"/>
              <a:cs typeface="ＭＳ Ｐゴシック" charset="-128"/>
            </a:endParaRPr>
          </a:p>
        </p:txBody>
      </p:sp>
      <p:sp>
        <p:nvSpPr>
          <p:cNvPr id="165892" name="Date Placeholder 3"/>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en-GB" smtClean="0">
              <a:latin typeface="Arial" charset="0"/>
            </a:endParaRPr>
          </a:p>
          <a:p>
            <a:endParaRPr lang="en-GB" smtClean="0">
              <a:latin typeface="Arial" charset="0"/>
            </a:endParaRPr>
          </a:p>
        </p:txBody>
      </p:sp>
      <p:pic>
        <p:nvPicPr>
          <p:cNvPr id="165893" name="Picture 4"/>
          <p:cNvPicPr>
            <a:picLocks noChangeAspect="1"/>
          </p:cNvPicPr>
          <p:nvPr/>
        </p:nvPicPr>
        <p:blipFill>
          <a:blip r:embed="rId2"/>
          <a:srcRect/>
          <a:stretch>
            <a:fillRect/>
          </a:stretch>
        </p:blipFill>
        <p:spPr bwMode="auto">
          <a:xfrm>
            <a:off x="2819400" y="1676400"/>
            <a:ext cx="6026150" cy="4044950"/>
          </a:xfrm>
          <a:prstGeom prst="rect">
            <a:avLst/>
          </a:prstGeom>
          <a:noFill/>
          <a:ln w="9525">
            <a:noFill/>
            <a:miter lim="800000"/>
            <a:headEnd/>
            <a:tailEnd/>
          </a:ln>
        </p:spPr>
      </p:pic>
      <p:sp>
        <p:nvSpPr>
          <p:cNvPr id="6" name="Rectangle 4"/>
          <p:cNvSpPr>
            <a:spLocks noChangeArrowheads="1"/>
          </p:cNvSpPr>
          <p:nvPr/>
        </p:nvSpPr>
        <p:spPr bwMode="auto">
          <a:xfrm>
            <a:off x="994833" y="6198255"/>
            <a:ext cx="7990417" cy="523220"/>
          </a:xfrm>
          <a:prstGeom prst="rect">
            <a:avLst/>
          </a:prstGeom>
          <a:noFill/>
          <a:ln w="9525">
            <a:noFill/>
            <a:miter lim="800000"/>
            <a:headEnd/>
            <a:tailEnd/>
          </a:ln>
        </p:spPr>
        <p:txBody>
          <a:bodyPr wrap="square">
            <a:prstTxWarp prst="textNoShape">
              <a:avLst/>
            </a:prstTxWarp>
            <a:spAutoFit/>
          </a:bodyPr>
          <a:lstStyle/>
          <a:p>
            <a:r>
              <a:rPr lang="en-US" sz="1400" dirty="0">
                <a:solidFill>
                  <a:srgbClr val="595959"/>
                </a:solidFill>
              </a:rPr>
              <a:t>From lecture </a:t>
            </a:r>
            <a:r>
              <a:rPr lang="en-US" sz="1400" dirty="0" smtClean="0">
                <a:solidFill>
                  <a:srgbClr val="595959"/>
                </a:solidFill>
              </a:rPr>
              <a:t>slides: Defining </a:t>
            </a:r>
            <a:r>
              <a:rPr lang="en-US" sz="1400" dirty="0">
                <a:solidFill>
                  <a:srgbClr val="595959"/>
                </a:solidFill>
              </a:rPr>
              <a:t>Computer “Speed”: An Unsolved </a:t>
            </a:r>
            <a:r>
              <a:rPr lang="en-US" sz="1400" dirty="0" smtClean="0">
                <a:solidFill>
                  <a:srgbClr val="595959"/>
                </a:solidFill>
              </a:rPr>
              <a:t>Challenge, Dr</a:t>
            </a:r>
            <a:r>
              <a:rPr lang="en-US" sz="1400" dirty="0">
                <a:solidFill>
                  <a:srgbClr val="595959"/>
                </a:solidFill>
              </a:rPr>
              <a:t>. John L. Gustafson, Director</a:t>
            </a:r>
          </a:p>
          <a:p>
            <a:r>
              <a:rPr lang="en-US" sz="1400" dirty="0">
                <a:solidFill>
                  <a:srgbClr val="595959"/>
                </a:solidFill>
              </a:rPr>
              <a:t>Intel Labs, 30 Jan 2011</a:t>
            </a:r>
          </a:p>
        </p:txBody>
      </p:sp>
      <p:sp>
        <p:nvSpPr>
          <p:cNvPr id="7"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33</a:t>
            </a:fld>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42338" name="Picture 5"/>
          <p:cNvPicPr>
            <a:picLocks noChangeAspect="1"/>
          </p:cNvPicPr>
          <p:nvPr/>
        </p:nvPicPr>
        <p:blipFill>
          <a:blip r:embed="rId2"/>
          <a:srcRect/>
          <a:stretch>
            <a:fillRect/>
          </a:stretch>
        </p:blipFill>
        <p:spPr bwMode="auto">
          <a:xfrm>
            <a:off x="6781800" y="1417638"/>
            <a:ext cx="2146300" cy="2984500"/>
          </a:xfrm>
          <a:prstGeom prst="rect">
            <a:avLst/>
          </a:prstGeom>
          <a:noFill/>
          <a:ln w="9525">
            <a:noFill/>
            <a:miter lim="800000"/>
            <a:headEnd/>
            <a:tailEnd/>
          </a:ln>
        </p:spPr>
      </p:pic>
      <p:sp>
        <p:nvSpPr>
          <p:cNvPr id="142339" name="Title 1"/>
          <p:cNvSpPr>
            <a:spLocks noGrp="1"/>
          </p:cNvSpPr>
          <p:nvPr>
            <p:ph type="title"/>
          </p:nvPr>
        </p:nvSpPr>
        <p:spPr/>
        <p:txBody>
          <a:bodyPr/>
          <a:lstStyle/>
          <a:p>
            <a:r>
              <a:rPr lang="en-US" smtClean="0">
                <a:ea typeface="ＭＳ Ｐゴシック" charset="-128"/>
                <a:cs typeface="ＭＳ Ｐゴシック" charset="-128"/>
              </a:rPr>
              <a:t>People in parallel benchmarking</a:t>
            </a:r>
          </a:p>
        </p:txBody>
      </p:sp>
      <p:sp>
        <p:nvSpPr>
          <p:cNvPr id="142340" name="Content Placeholder 2"/>
          <p:cNvSpPr>
            <a:spLocks noGrp="1"/>
          </p:cNvSpPr>
          <p:nvPr>
            <p:ph idx="1"/>
          </p:nvPr>
        </p:nvSpPr>
        <p:spPr>
          <a:xfrm>
            <a:off x="457200" y="1600200"/>
            <a:ext cx="6887633" cy="4525963"/>
          </a:xfrm>
        </p:spPr>
        <p:txBody>
          <a:bodyPr>
            <a:normAutofit fontScale="92500" lnSpcReduction="10000"/>
          </a:bodyPr>
          <a:lstStyle/>
          <a:p>
            <a:r>
              <a:rPr lang="en-US" dirty="0" smtClean="0">
                <a:solidFill>
                  <a:srgbClr val="FF0000"/>
                </a:solidFill>
                <a:ea typeface="ＭＳ Ｐゴシック" charset="-128"/>
                <a:cs typeface="ＭＳ Ｐゴシック" charset="-128"/>
              </a:rPr>
              <a:t>John L. Gustafson</a:t>
            </a:r>
            <a:endParaRPr lang="en-US" dirty="0" smtClean="0">
              <a:ea typeface="ＭＳ Ｐゴシック" charset="-128"/>
              <a:cs typeface="ＭＳ Ｐゴシック" charset="-128"/>
            </a:endParaRPr>
          </a:p>
          <a:p>
            <a:pPr>
              <a:buFont typeface="Wingdings" charset="2"/>
              <a:buNone/>
            </a:pPr>
            <a:r>
              <a:rPr lang="en-US" dirty="0" smtClean="0">
                <a:ea typeface="ＭＳ Ｐゴシック" charset="-128"/>
                <a:cs typeface="ＭＳ Ｐゴシック" charset="-128"/>
              </a:rPr>
              <a:t> American computer scientist and businessman, chiefly known the invention of </a:t>
            </a:r>
            <a:r>
              <a:rPr lang="en-US" dirty="0" smtClean="0">
                <a:ea typeface="ＭＳ Ｐゴシック" charset="-128"/>
                <a:cs typeface="ＭＳ Ｐゴシック" charset="-128"/>
                <a:hlinkClick r:id="rId3" tooltip="Gustafson's Law"/>
              </a:rPr>
              <a:t>Gustafson's Law</a:t>
            </a:r>
            <a:r>
              <a:rPr lang="en-US" dirty="0" smtClean="0">
                <a:ea typeface="ＭＳ Ｐゴシック" charset="-128"/>
                <a:cs typeface="ＭＳ Ｐゴシック" charset="-128"/>
              </a:rPr>
              <a:t>, introducing the first commercial </a:t>
            </a:r>
            <a:r>
              <a:rPr lang="en-US" dirty="0" smtClean="0">
                <a:ea typeface="ＭＳ Ｐゴシック" charset="-128"/>
                <a:cs typeface="ＭＳ Ｐゴシック" charset="-128"/>
                <a:hlinkClick r:id="rId4" tooltip="Computer cluster"/>
              </a:rPr>
              <a:t>computer cluster</a:t>
            </a:r>
            <a:r>
              <a:rPr lang="en-US" dirty="0" smtClean="0">
                <a:ea typeface="ＭＳ Ｐゴシック" charset="-128"/>
                <a:cs typeface="ＭＳ Ｐゴシック" charset="-128"/>
              </a:rPr>
              <a:t>.   Since March 2009, he has been Director of Intel's </a:t>
            </a:r>
            <a:r>
              <a:rPr lang="en-US" dirty="0" smtClean="0">
                <a:ea typeface="ＭＳ Ｐゴシック" charset="-128"/>
                <a:cs typeface="ＭＳ Ｐゴシック" charset="-128"/>
                <a:hlinkClick r:id="rId5"/>
              </a:rPr>
              <a:t>Extreme Technologies Research laboratory</a:t>
            </a:r>
            <a:r>
              <a:rPr lang="en-US" dirty="0" smtClean="0">
                <a:ea typeface="ＭＳ Ｐゴシック" charset="-128"/>
                <a:cs typeface="ＭＳ Ｐゴシック" charset="-128"/>
              </a:rPr>
              <a:t> at Intel's headquarters in Santa Clara. </a:t>
            </a:r>
          </a:p>
          <a:p>
            <a:pPr lvl="1"/>
            <a:endParaRPr lang="en-US" dirty="0"/>
          </a:p>
        </p:txBody>
      </p:sp>
      <p:sp>
        <p:nvSpPr>
          <p:cNvPr id="142341" name="Date Placeholder 3"/>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en-GB" smtClean="0">
              <a:latin typeface="Arial" charset="0"/>
            </a:endParaRPr>
          </a:p>
          <a:p>
            <a:endParaRPr lang="en-GB" smtClean="0">
              <a:latin typeface="Arial" charset="0"/>
            </a:endParaRPr>
          </a:p>
        </p:txBody>
      </p:sp>
      <p:sp>
        <p:nvSpPr>
          <p:cNvPr id="6"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34</a:t>
            </a:fld>
            <a:endParaRPr 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Performance Issues</a:t>
            </a:r>
          </a:p>
        </p:txBody>
      </p:sp>
      <p:sp>
        <p:nvSpPr>
          <p:cNvPr id="139267" name="Rectangle 3"/>
          <p:cNvSpPr>
            <a:spLocks noGrp="1" noChangeArrowheads="1"/>
          </p:cNvSpPr>
          <p:nvPr>
            <p:ph type="body" idx="1"/>
          </p:nvPr>
        </p:nvSpPr>
        <p:spPr>
          <a:xfrm>
            <a:off x="457200" y="1295400"/>
            <a:ext cx="8229600" cy="4572000"/>
          </a:xfrm>
        </p:spPr>
        <p:txBody>
          <a:bodyPr/>
          <a:lstStyle/>
          <a:p>
            <a:pPr eaLnBrk="1" hangingPunct="1">
              <a:lnSpc>
                <a:spcPct val="90000"/>
              </a:lnSpc>
            </a:pPr>
            <a:r>
              <a:rPr lang="en-US" sz="2000">
                <a:ea typeface="ＭＳ Ｐゴシック" charset="-128"/>
                <a:cs typeface="ＭＳ Ｐゴシック" charset="-128"/>
              </a:rPr>
              <a:t>coverage</a:t>
            </a:r>
          </a:p>
          <a:p>
            <a:pPr lvl="1" eaLnBrk="1" hangingPunct="1">
              <a:lnSpc>
                <a:spcPct val="90000"/>
              </a:lnSpc>
            </a:pPr>
            <a:r>
              <a:rPr lang="en-US" sz="1800"/>
              <a:t>Coverage is the percentage of a program that is parallel.</a:t>
            </a:r>
          </a:p>
          <a:p>
            <a:pPr eaLnBrk="1" hangingPunct="1">
              <a:lnSpc>
                <a:spcPct val="90000"/>
              </a:lnSpc>
            </a:pPr>
            <a:r>
              <a:rPr lang="en-US" sz="2000">
                <a:ea typeface="ＭＳ Ｐゴシック" charset="-128"/>
                <a:cs typeface="ＭＳ Ｐゴシック" charset="-128"/>
              </a:rPr>
              <a:t>granularity</a:t>
            </a:r>
          </a:p>
          <a:p>
            <a:pPr lvl="1" eaLnBrk="1" hangingPunct="1">
              <a:lnSpc>
                <a:spcPct val="90000"/>
              </a:lnSpc>
            </a:pPr>
            <a:r>
              <a:rPr lang="en-US" sz="1800"/>
              <a:t>how much work is</a:t>
            </a:r>
            <a:r>
              <a:rPr lang="en-US" sz="1800">
                <a:latin typeface="Helvetica" charset="0"/>
              </a:rPr>
              <a:t> </a:t>
            </a:r>
            <a:r>
              <a:rPr lang="en-US" sz="1800"/>
              <a:t>in each parallel region.</a:t>
            </a:r>
          </a:p>
          <a:p>
            <a:pPr eaLnBrk="1" hangingPunct="1">
              <a:lnSpc>
                <a:spcPct val="90000"/>
              </a:lnSpc>
            </a:pPr>
            <a:r>
              <a:rPr lang="en-US" sz="2000">
                <a:ea typeface="ＭＳ Ｐゴシック" charset="-128"/>
                <a:cs typeface="ＭＳ Ｐゴシック" charset="-128"/>
              </a:rPr>
              <a:t>load balancing</a:t>
            </a:r>
          </a:p>
          <a:p>
            <a:pPr lvl="1" eaLnBrk="1" hangingPunct="1">
              <a:lnSpc>
                <a:spcPct val="90000"/>
              </a:lnSpc>
            </a:pPr>
            <a:r>
              <a:rPr lang="en-US" sz="1800"/>
              <a:t>how evenly balanced the</a:t>
            </a:r>
            <a:r>
              <a:rPr lang="en-US" sz="1800">
                <a:latin typeface="Helvetica" charset="0"/>
              </a:rPr>
              <a:t> </a:t>
            </a:r>
            <a:r>
              <a:rPr lang="en-US" sz="1800"/>
              <a:t>work load is among the different processors.</a:t>
            </a:r>
          </a:p>
          <a:p>
            <a:pPr lvl="1" eaLnBrk="1" hangingPunct="1">
              <a:lnSpc>
                <a:spcPct val="90000"/>
              </a:lnSpc>
            </a:pPr>
            <a:r>
              <a:rPr lang="en-US" sz="1600"/>
              <a:t>loop scheduling determines how iterations of a</a:t>
            </a:r>
            <a:r>
              <a:rPr lang="en-US" sz="1600">
                <a:latin typeface="Helvetica" charset="0"/>
              </a:rPr>
              <a:t> </a:t>
            </a:r>
            <a:r>
              <a:rPr lang="en-US" sz="1600"/>
              <a:t>parallel loop are assigned to threads</a:t>
            </a:r>
          </a:p>
          <a:p>
            <a:pPr lvl="2" eaLnBrk="1" hangingPunct="1">
              <a:lnSpc>
                <a:spcPct val="90000"/>
              </a:lnSpc>
            </a:pPr>
            <a:r>
              <a:rPr lang="en-US" sz="1600">
                <a:ea typeface="ＭＳ Ｐゴシック" charset="-128"/>
              </a:rPr>
              <a:t> if load is balanced a loop runs faster than when the load is unbalanced</a:t>
            </a:r>
            <a:endParaRPr lang="en-US" sz="1700">
              <a:ea typeface="ＭＳ Ｐゴシック" charset="-128"/>
            </a:endParaRPr>
          </a:p>
          <a:p>
            <a:pPr eaLnBrk="1" hangingPunct="1">
              <a:lnSpc>
                <a:spcPct val="90000"/>
              </a:lnSpc>
            </a:pPr>
            <a:r>
              <a:rPr lang="en-US" sz="2000">
                <a:ea typeface="ＭＳ Ｐゴシック" charset="-128"/>
                <a:cs typeface="ＭＳ Ｐゴシック" charset="-128"/>
              </a:rPr>
              <a:t>locality and synchronization </a:t>
            </a:r>
          </a:p>
          <a:p>
            <a:pPr lvl="1" eaLnBrk="1" hangingPunct="1">
              <a:lnSpc>
                <a:spcPct val="90000"/>
              </a:lnSpc>
            </a:pPr>
            <a:r>
              <a:rPr lang="en-US" sz="1800"/>
              <a:t>cost to communicate information between different processors</a:t>
            </a:r>
            <a:r>
              <a:rPr lang="en-US" sz="1800">
                <a:latin typeface="Helvetica" charset="0"/>
              </a:rPr>
              <a:t> </a:t>
            </a:r>
            <a:r>
              <a:rPr lang="en-US" sz="1800"/>
              <a:t>on the underlying system.</a:t>
            </a:r>
          </a:p>
          <a:p>
            <a:pPr lvl="2" eaLnBrk="1" hangingPunct="1">
              <a:lnSpc>
                <a:spcPct val="90000"/>
              </a:lnSpc>
            </a:pPr>
            <a:r>
              <a:rPr lang="en-US" sz="1600">
                <a:ea typeface="ＭＳ Ｐゴシック" charset="-128"/>
              </a:rPr>
              <a:t>synchronization overhead </a:t>
            </a:r>
          </a:p>
          <a:p>
            <a:pPr lvl="2" eaLnBrk="1" hangingPunct="1">
              <a:lnSpc>
                <a:spcPct val="90000"/>
              </a:lnSpc>
            </a:pPr>
            <a:r>
              <a:rPr lang="en-US" sz="1600">
                <a:ea typeface="ＭＳ Ｐゴシック" charset="-128"/>
              </a:rPr>
              <a:t>memory cache</a:t>
            </a:r>
            <a:r>
              <a:rPr lang="en-US" sz="1600">
                <a:latin typeface="Helvetica" charset="0"/>
                <a:ea typeface="ＭＳ Ｐゴシック" charset="-128"/>
              </a:rPr>
              <a:t> </a:t>
            </a:r>
            <a:r>
              <a:rPr lang="en-US" sz="1600">
                <a:ea typeface="ＭＳ Ｐゴシック" charset="-128"/>
              </a:rPr>
              <a:t>utilization</a:t>
            </a:r>
            <a:endParaRPr lang="en-US" sz="1700">
              <a:ea typeface="ＭＳ Ｐゴシック" charset="-128"/>
            </a:endParaRPr>
          </a:p>
          <a:p>
            <a:pPr lvl="1" eaLnBrk="1" hangingPunct="1">
              <a:lnSpc>
                <a:spcPct val="90000"/>
              </a:lnSpc>
            </a:pPr>
            <a:r>
              <a:rPr lang="en-US" sz="1800"/>
              <a:t>need to understand machine architecture</a:t>
            </a:r>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t>Superlinear speedup</a:t>
            </a:r>
          </a:p>
        </p:txBody>
      </p:sp>
      <p:sp>
        <p:nvSpPr>
          <p:cNvPr id="69635" name="Rectangle 3"/>
          <p:cNvSpPr>
            <a:spLocks noGrp="1" noChangeArrowheads="1"/>
          </p:cNvSpPr>
          <p:nvPr>
            <p:ph type="body" idx="1"/>
          </p:nvPr>
        </p:nvSpPr>
        <p:spPr/>
        <p:txBody>
          <a:bodyPr/>
          <a:lstStyle/>
          <a:p>
            <a:pPr eaLnBrk="1" hangingPunct="1"/>
            <a:r>
              <a:rPr lang="en-US"/>
              <a:t>Is it possible?</a:t>
            </a:r>
          </a:p>
          <a:p>
            <a:pPr lvl="1" eaLnBrk="1" hangingPunct="1"/>
            <a:r>
              <a:rPr lang="en-US"/>
              <a:t>“For a </a:t>
            </a:r>
            <a:r>
              <a:rPr lang="en-US" i="1"/>
              <a:t>P</a:t>
            </a:r>
            <a:r>
              <a:rPr lang="en-US"/>
              <a:t>-processor algorithm, simply execute the work of each processor on a single processor and the time will obviously be no worse than</a:t>
            </a:r>
            <a:r>
              <a:rPr lang="en-US" i="1"/>
              <a:t> P</a:t>
            </a:r>
            <a:r>
              <a:rPr lang="en-US"/>
              <a:t> times greater.  It will usually be </a:t>
            </a:r>
            <a:r>
              <a:rPr lang="en-US" i="1"/>
              <a:t>less</a:t>
            </a:r>
            <a:r>
              <a:rPr lang="en-US"/>
              <a:t>, because sources of parallel inefficiency are eliminated.”</a:t>
            </a:r>
          </a:p>
          <a:p>
            <a:pPr lvl="1" eaLnBrk="1" hangingPunct="1"/>
            <a:endParaRPr lang="en-US"/>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a:t>Superlinear  Speedup</a:t>
            </a:r>
          </a:p>
        </p:txBody>
      </p:sp>
      <p:sp>
        <p:nvSpPr>
          <p:cNvPr id="70659" name="Rectangle 3"/>
          <p:cNvSpPr>
            <a:spLocks noGrp="1" noChangeArrowheads="1"/>
          </p:cNvSpPr>
          <p:nvPr>
            <p:ph type="body" idx="1"/>
          </p:nvPr>
        </p:nvSpPr>
        <p:spPr/>
        <p:txBody>
          <a:bodyPr/>
          <a:lstStyle/>
          <a:p>
            <a:pPr eaLnBrk="1" hangingPunct="1">
              <a:lnSpc>
                <a:spcPct val="90000"/>
              </a:lnSpc>
            </a:pPr>
            <a:r>
              <a:rPr lang="en-US" sz="2200"/>
              <a:t>Sometimes superlinear speedups can be observed!</a:t>
            </a:r>
            <a:endParaRPr lang="en-US" sz="2400"/>
          </a:p>
          <a:p>
            <a:pPr eaLnBrk="1" hangingPunct="1"/>
            <a:r>
              <a:rPr lang="en-US"/>
              <a:t>sources of superlinear speedup:</a:t>
            </a:r>
          </a:p>
          <a:p>
            <a:pPr lvl="1" eaLnBrk="1" hangingPunct="1"/>
            <a:r>
              <a:rPr lang="en-US"/>
              <a:t>inefficiencies in the serial solution </a:t>
            </a:r>
          </a:p>
          <a:p>
            <a:pPr lvl="1" eaLnBrk="1" hangingPunct="1"/>
            <a:r>
              <a:rPr lang="en-US"/>
              <a:t>hidden memory latency and the effect of tiered memory structures</a:t>
            </a:r>
          </a:p>
          <a:p>
            <a:pPr lvl="2" eaLnBrk="1" hangingPunct="1">
              <a:lnSpc>
                <a:spcPct val="90000"/>
              </a:lnSpc>
            </a:pPr>
            <a:r>
              <a:rPr lang="en-US" sz="1900"/>
              <a:t> More processors typically also provide more memory/cache.</a:t>
            </a:r>
          </a:p>
          <a:p>
            <a:pPr lvl="2" eaLnBrk="1" hangingPunct="1">
              <a:lnSpc>
                <a:spcPct val="90000"/>
              </a:lnSpc>
            </a:pPr>
            <a:r>
              <a:rPr lang="en-US" sz="1900"/>
              <a:t>Total computation time decreases due to more page/cache hits. </a:t>
            </a:r>
          </a:p>
          <a:p>
            <a:pPr lvl="1" eaLnBrk="1" hangingPunct="1"/>
            <a:r>
              <a:rPr lang="en-US"/>
              <a:t>subdivision of system overhead</a:t>
            </a:r>
          </a:p>
          <a:p>
            <a:pPr lvl="1" eaLnBrk="1" hangingPunct="1"/>
            <a:r>
              <a:rPr lang="en-US"/>
              <a:t>shift in time fraction spent on different speed tasks</a:t>
            </a:r>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37</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6" descr="OpenMP.png"/>
          <p:cNvPicPr>
            <a:picLocks noChangeAspect="1"/>
          </p:cNvPicPr>
          <p:nvPr/>
        </p:nvPicPr>
        <p:blipFill>
          <a:blip r:embed="rId3"/>
          <a:stretch>
            <a:fillRect/>
          </a:stretch>
        </p:blipFill>
        <p:spPr>
          <a:xfrm>
            <a:off x="3144217" y="1600200"/>
            <a:ext cx="5847379" cy="4075901"/>
          </a:xfrm>
          <a:prstGeom prst="rect">
            <a:avLst/>
          </a:prstGeom>
        </p:spPr>
      </p:pic>
      <p:sp>
        <p:nvSpPr>
          <p:cNvPr id="154627" name="Rectangle 2"/>
          <p:cNvSpPr>
            <a:spLocks noGrp="1" noChangeArrowheads="1"/>
          </p:cNvSpPr>
          <p:nvPr>
            <p:ph type="title"/>
          </p:nvPr>
        </p:nvSpPr>
        <p:spPr/>
        <p:txBody>
          <a:bodyPr/>
          <a:lstStyle/>
          <a:p>
            <a:pPr eaLnBrk="1" hangingPunct="1"/>
            <a:r>
              <a:rPr lang="en-GB">
                <a:ea typeface="ＭＳ Ｐゴシック" charset="-128"/>
                <a:cs typeface="ＭＳ Ｐゴシック" charset="-128"/>
              </a:rPr>
              <a:t>Speedup</a:t>
            </a:r>
          </a:p>
        </p:txBody>
      </p:sp>
      <p:sp>
        <p:nvSpPr>
          <p:cNvPr id="154628" name="Rectangle 3"/>
          <p:cNvSpPr>
            <a:spLocks noGrp="1" noChangeArrowheads="1"/>
          </p:cNvSpPr>
          <p:nvPr>
            <p:ph type="body" idx="1"/>
          </p:nvPr>
        </p:nvSpPr>
        <p:spPr>
          <a:xfrm>
            <a:off x="457200" y="1600200"/>
            <a:ext cx="4343400" cy="4572000"/>
          </a:xfrm>
        </p:spPr>
        <p:txBody>
          <a:bodyPr/>
          <a:lstStyle/>
          <a:p>
            <a:pPr>
              <a:lnSpc>
                <a:spcPct val="90000"/>
              </a:lnSpc>
              <a:buNone/>
            </a:pPr>
            <a:r>
              <a:rPr lang="en-GB" sz="1800" dirty="0" smtClean="0">
                <a:ea typeface="ＭＳ Ｐゴシック" charset="-128"/>
                <a:cs typeface="ＭＳ Ｐゴシック" charset="-128"/>
              </a:rPr>
              <a:t>Speedup is the factor by which the time</a:t>
            </a:r>
            <a:r>
              <a:rPr lang="en-GB" sz="1800" dirty="0" smtClean="0">
                <a:ea typeface="ＭＳ Ｐゴシック" charset="-128"/>
                <a:cs typeface="ＭＳ Ｐゴシック" charset="-128"/>
              </a:rPr>
              <a:t> is reduced compared </a:t>
            </a:r>
            <a:r>
              <a:rPr lang="en-GB" sz="1800" dirty="0" smtClean="0">
                <a:ea typeface="ＭＳ Ｐゴシック" charset="-128"/>
                <a:cs typeface="ＭＳ Ｐゴシック" charset="-128"/>
              </a:rPr>
              <a:t>to a single processor</a:t>
            </a:r>
          </a:p>
          <a:p>
            <a:pPr eaLnBrk="1" hangingPunct="1">
              <a:lnSpc>
                <a:spcPct val="90000"/>
              </a:lnSpc>
            </a:pPr>
            <a:endParaRPr lang="en-GB" sz="1800" dirty="0" smtClean="0"/>
          </a:p>
          <a:p>
            <a:pPr eaLnBrk="1" hangingPunct="1">
              <a:lnSpc>
                <a:spcPct val="90000"/>
              </a:lnSpc>
              <a:buNone/>
            </a:pPr>
            <a:r>
              <a:rPr lang="en-GB" sz="1800" dirty="0" smtClean="0"/>
              <a:t>Speedup </a:t>
            </a:r>
            <a:r>
              <a:rPr lang="en-GB" sz="1800" dirty="0"/>
              <a:t>for</a:t>
            </a:r>
            <a:r>
              <a:rPr lang="en-GB" sz="1800" dirty="0" smtClean="0"/>
              <a:t> </a:t>
            </a:r>
            <a:r>
              <a:rPr lang="en-GB" sz="1800" i="1" dirty="0"/>
              <a:t>P</a:t>
            </a:r>
            <a:r>
              <a:rPr lang="en-GB" sz="1800" dirty="0" smtClean="0"/>
              <a:t> </a:t>
            </a:r>
            <a:r>
              <a:rPr lang="en-GB" sz="1800" dirty="0"/>
              <a:t>processes =</a:t>
            </a:r>
          </a:p>
          <a:p>
            <a:pPr algn="ctr" eaLnBrk="1" hangingPunct="1">
              <a:lnSpc>
                <a:spcPct val="90000"/>
              </a:lnSpc>
              <a:buFont typeface="Wingdings" charset="2"/>
              <a:buNone/>
            </a:pPr>
            <a:r>
              <a:rPr lang="en-GB" sz="2000" u="sng" dirty="0">
                <a:ea typeface="ＭＳ Ｐゴシック" charset="-128"/>
                <a:cs typeface="ＭＳ Ｐゴシック" charset="-128"/>
              </a:rPr>
              <a:t>time for 1 process </a:t>
            </a:r>
          </a:p>
          <a:p>
            <a:pPr algn="ctr" eaLnBrk="1" hangingPunct="1">
              <a:lnSpc>
                <a:spcPct val="90000"/>
              </a:lnSpc>
              <a:buFont typeface="Wingdings" charset="2"/>
              <a:buNone/>
            </a:pPr>
            <a:r>
              <a:rPr lang="en-GB" sz="2000" dirty="0">
                <a:ea typeface="ＭＳ Ｐゴシック" charset="-128"/>
                <a:cs typeface="ＭＳ Ｐゴシック" charset="-128"/>
              </a:rPr>
              <a:t>time for</a:t>
            </a:r>
            <a:r>
              <a:rPr lang="en-GB" sz="2000" dirty="0" smtClean="0">
                <a:ea typeface="ＭＳ Ｐゴシック" charset="-128"/>
                <a:cs typeface="ＭＳ Ｐゴシック" charset="-128"/>
              </a:rPr>
              <a:t> </a:t>
            </a:r>
            <a:r>
              <a:rPr lang="en-GB" sz="2000" i="1" dirty="0">
                <a:ea typeface="ＭＳ Ｐゴシック" charset="-128"/>
                <a:cs typeface="ＭＳ Ｐゴシック" charset="-128"/>
              </a:rPr>
              <a:t>P</a:t>
            </a:r>
            <a:r>
              <a:rPr lang="en-GB" sz="2000" dirty="0" smtClean="0">
                <a:ea typeface="ＭＳ Ｐゴシック" charset="-128"/>
                <a:cs typeface="ＭＳ Ｐゴシック" charset="-128"/>
              </a:rPr>
              <a:t> processes</a:t>
            </a:r>
          </a:p>
          <a:p>
            <a:pPr algn="ctr" eaLnBrk="1" hangingPunct="1">
              <a:lnSpc>
                <a:spcPct val="90000"/>
              </a:lnSpc>
              <a:buFont typeface="Wingdings" charset="2"/>
              <a:buNone/>
            </a:pPr>
            <a:r>
              <a:rPr lang="en-GB" sz="2000" dirty="0" smtClean="0">
                <a:ea typeface="ＭＳ Ｐゴシック" charset="-128"/>
                <a:cs typeface="ＭＳ Ｐゴシック" charset="-128"/>
              </a:rPr>
              <a:t> </a:t>
            </a:r>
            <a:endParaRPr lang="en-GB" sz="2000" dirty="0">
              <a:ea typeface="ＭＳ Ｐゴシック" charset="-128"/>
              <a:cs typeface="ＭＳ Ｐゴシック" charset="-128"/>
            </a:endParaRPr>
          </a:p>
          <a:p>
            <a:pPr algn="ctr" eaLnBrk="1" hangingPunct="1">
              <a:lnSpc>
                <a:spcPct val="90000"/>
              </a:lnSpc>
              <a:buFont typeface="Wingdings" charset="2"/>
              <a:buNone/>
            </a:pPr>
            <a:r>
              <a:rPr lang="en-GB" sz="2000" dirty="0">
                <a:ea typeface="ＭＳ Ｐゴシック" charset="-128"/>
                <a:cs typeface="ＭＳ Ｐゴシック" charset="-128"/>
              </a:rPr>
              <a:t> = T</a:t>
            </a:r>
            <a:r>
              <a:rPr lang="en-GB" sz="2000" baseline="-25000" dirty="0">
                <a:ea typeface="ＭＳ Ｐゴシック" charset="-128"/>
                <a:cs typeface="ＭＳ Ｐゴシック" charset="-128"/>
              </a:rPr>
              <a:t>1</a:t>
            </a:r>
            <a:r>
              <a:rPr lang="en-GB" sz="2000" dirty="0">
                <a:ea typeface="ＭＳ Ｐゴシック" charset="-128"/>
                <a:cs typeface="ＭＳ Ｐゴシック" charset="-128"/>
              </a:rPr>
              <a:t>/</a:t>
            </a:r>
            <a:r>
              <a:rPr lang="en-GB" sz="2000" dirty="0" smtClean="0">
                <a:ea typeface="ＭＳ Ｐゴシック" charset="-128"/>
                <a:cs typeface="ＭＳ Ｐゴシック" charset="-128"/>
              </a:rPr>
              <a:t>T</a:t>
            </a:r>
            <a:r>
              <a:rPr lang="en-GB" sz="2000" baseline="-25000" dirty="0" smtClean="0">
                <a:ea typeface="ＭＳ Ｐゴシック" charset="-128"/>
                <a:cs typeface="ＭＳ Ｐゴシック" charset="-128"/>
              </a:rPr>
              <a:t>P</a:t>
            </a:r>
            <a:r>
              <a:rPr lang="en-GB" sz="2000" dirty="0" smtClean="0">
                <a:ea typeface="ＭＳ Ｐゴシック" charset="-128"/>
                <a:cs typeface="ＭＳ Ｐゴシック" charset="-128"/>
              </a:rPr>
              <a:t>.</a:t>
            </a:r>
            <a:endParaRPr lang="en-GB" sz="2000" dirty="0">
              <a:ea typeface="ＭＳ Ｐゴシック" charset="-128"/>
              <a:cs typeface="ＭＳ Ｐゴシック" charset="-128"/>
            </a:endParaRPr>
          </a:p>
          <a:p>
            <a:pPr algn="ctr" eaLnBrk="1" hangingPunct="1">
              <a:lnSpc>
                <a:spcPct val="90000"/>
              </a:lnSpc>
              <a:buFont typeface="Wingdings" charset="2"/>
              <a:buNone/>
            </a:pPr>
            <a:endParaRPr lang="en-GB" sz="2000" dirty="0">
              <a:ea typeface="ＭＳ Ｐゴシック" charset="-128"/>
              <a:cs typeface="ＭＳ Ｐゴシック" charset="-128"/>
            </a:endParaRPr>
          </a:p>
          <a:p>
            <a:pPr eaLnBrk="1" hangingPunct="1">
              <a:lnSpc>
                <a:spcPct val="90000"/>
              </a:lnSpc>
              <a:buFont typeface="Wingdings" charset="2"/>
              <a:buNone/>
            </a:pPr>
            <a:r>
              <a:rPr lang="en-GB" sz="2000" dirty="0">
                <a:ea typeface="ＭＳ Ｐゴシック" charset="-128"/>
                <a:cs typeface="ＭＳ Ｐゴシック" charset="-128"/>
              </a:rPr>
              <a:t>In the ideal situation, as</a:t>
            </a:r>
            <a:r>
              <a:rPr lang="en-GB" sz="2000" dirty="0" smtClean="0">
                <a:ea typeface="ＭＳ Ｐゴシック" charset="-128"/>
                <a:cs typeface="ＭＳ Ｐゴシック" charset="-128"/>
              </a:rPr>
              <a:t> P </a:t>
            </a:r>
            <a:r>
              <a:rPr lang="en-GB" sz="2000" dirty="0">
                <a:ea typeface="ＭＳ Ｐゴシック" charset="-128"/>
                <a:cs typeface="ＭＳ Ｐゴシック" charset="-128"/>
              </a:rPr>
              <a:t>increases, so </a:t>
            </a:r>
            <a:r>
              <a:rPr lang="en-GB" sz="2000" dirty="0" smtClean="0">
                <a:ea typeface="ＭＳ Ｐゴシック" charset="-128"/>
                <a:cs typeface="ＭＳ Ｐゴシック" charset="-128"/>
              </a:rPr>
              <a:t>T</a:t>
            </a:r>
            <a:r>
              <a:rPr lang="en-GB" sz="2000" baseline="-25000" dirty="0">
                <a:ea typeface="ＭＳ Ｐゴシック" charset="-128"/>
                <a:cs typeface="ＭＳ Ｐゴシック" charset="-128"/>
              </a:rPr>
              <a:t>P</a:t>
            </a:r>
            <a:r>
              <a:rPr lang="en-GB" sz="2000" baseline="-25000" dirty="0" smtClean="0">
                <a:ea typeface="ＭＳ Ｐゴシック" charset="-128"/>
                <a:cs typeface="ＭＳ Ｐゴシック" charset="-128"/>
              </a:rPr>
              <a:t> </a:t>
            </a:r>
            <a:r>
              <a:rPr lang="en-GB" sz="2000" dirty="0">
                <a:ea typeface="ＭＳ Ｐゴシック" charset="-128"/>
                <a:cs typeface="ＭＳ Ｐゴシック" charset="-128"/>
              </a:rPr>
              <a:t>should decrease by a factor of</a:t>
            </a:r>
            <a:r>
              <a:rPr lang="en-GB" sz="2000" dirty="0" smtClean="0">
                <a:ea typeface="ＭＳ Ｐゴシック" charset="-128"/>
                <a:cs typeface="ＭＳ Ｐゴシック" charset="-128"/>
              </a:rPr>
              <a:t> P.  </a:t>
            </a:r>
          </a:p>
          <a:p>
            <a:pPr eaLnBrk="1" hangingPunct="1">
              <a:lnSpc>
                <a:spcPct val="90000"/>
              </a:lnSpc>
              <a:buFont typeface="Wingdings" charset="2"/>
              <a:buNone/>
            </a:pPr>
            <a:endParaRPr lang="en-GB" sz="2000" dirty="0">
              <a:ea typeface="ＭＳ Ｐゴシック" charset="-128"/>
              <a:cs typeface="ＭＳ Ｐゴシック" charset="-128"/>
            </a:endParaRPr>
          </a:p>
        </p:txBody>
      </p:sp>
      <p:sp>
        <p:nvSpPr>
          <p:cNvPr id="154629" name="Text Box 5"/>
          <p:cNvSpPr txBox="1">
            <a:spLocks noChangeArrowheads="1"/>
          </p:cNvSpPr>
          <p:nvPr/>
        </p:nvSpPr>
        <p:spPr bwMode="auto">
          <a:xfrm>
            <a:off x="2243667" y="6328833"/>
            <a:ext cx="6610350" cy="369332"/>
          </a:xfrm>
          <a:prstGeom prst="rect">
            <a:avLst/>
          </a:prstGeom>
          <a:noFill/>
          <a:ln w="9525">
            <a:noFill/>
            <a:miter lim="800000"/>
            <a:headEnd/>
            <a:tailEnd/>
          </a:ln>
        </p:spPr>
        <p:txBody>
          <a:bodyPr wrap="square">
            <a:prstTxWarp prst="textNoShape">
              <a:avLst/>
            </a:prstTxWarp>
            <a:spAutoFit/>
          </a:bodyPr>
          <a:lstStyle/>
          <a:p>
            <a:pPr>
              <a:spcBef>
                <a:spcPct val="50000"/>
              </a:spcBef>
            </a:pPr>
            <a:r>
              <a:rPr lang="en-US" dirty="0">
                <a:solidFill>
                  <a:schemeClr val="tx1">
                    <a:lumMod val="65000"/>
                    <a:lumOff val="35000"/>
                  </a:schemeClr>
                </a:solidFill>
              </a:rPr>
              <a:t>Figure from “Parallel Programming in OpenMP, by Chandra et al.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eaLnBrk="1" hangingPunct="1"/>
            <a:r>
              <a:rPr lang="en-GB" smtClean="0">
                <a:ea typeface="ＭＳ Ｐゴシック" charset="-128"/>
                <a:cs typeface="ＭＳ Ｐゴシック" charset="-128"/>
              </a:rPr>
              <a:t>Scalability</a:t>
            </a:r>
          </a:p>
        </p:txBody>
      </p:sp>
      <p:sp>
        <p:nvSpPr>
          <p:cNvPr id="158723" name="Rectangle 3"/>
          <p:cNvSpPr>
            <a:spLocks noGrp="1" noChangeArrowheads="1"/>
          </p:cNvSpPr>
          <p:nvPr>
            <p:ph type="body" idx="1"/>
          </p:nvPr>
        </p:nvSpPr>
        <p:spPr/>
        <p:txBody>
          <a:bodyPr>
            <a:normAutofit fontScale="92500" lnSpcReduction="10000"/>
          </a:bodyPr>
          <a:lstStyle/>
          <a:p>
            <a:pPr eaLnBrk="1" hangingPunct="1">
              <a:lnSpc>
                <a:spcPct val="90000"/>
              </a:lnSpc>
            </a:pPr>
            <a:r>
              <a:rPr lang="en-GB" sz="2600" b="1" dirty="0">
                <a:ea typeface="ＭＳ Ｐゴシック" charset="-128"/>
                <a:cs typeface="ＭＳ Ｐゴシック" charset="-128"/>
              </a:rPr>
              <a:t>Scalability</a:t>
            </a:r>
            <a:r>
              <a:rPr lang="en-GB" sz="2600" dirty="0">
                <a:ea typeface="ＭＳ Ｐゴシック" charset="-128"/>
                <a:cs typeface="ＭＳ Ｐゴシック" charset="-128"/>
              </a:rPr>
              <a:t> is the speed-up of a program as the number of processors being used increases.  </a:t>
            </a:r>
          </a:p>
          <a:p>
            <a:pPr lvl="1" eaLnBrk="1" hangingPunct="1">
              <a:lnSpc>
                <a:spcPct val="90000"/>
              </a:lnSpc>
            </a:pPr>
            <a:r>
              <a:rPr lang="en-US" sz="2100" dirty="0"/>
              <a:t>perfect linear speedup = </a:t>
            </a:r>
            <a:r>
              <a:rPr lang="en-US" sz="2100" dirty="0" smtClean="0"/>
              <a:t>P</a:t>
            </a:r>
          </a:p>
          <a:p>
            <a:pPr lvl="1"/>
            <a:r>
              <a:rPr lang="en-US" sz="2400" dirty="0" smtClean="0"/>
              <a:t>Perfect linear speed-up means </a:t>
            </a:r>
            <a:r>
              <a:rPr lang="en-US" sz="2400" i="1" dirty="0" smtClean="0"/>
              <a:t>doubling</a:t>
            </a:r>
            <a:r>
              <a:rPr lang="en-US" sz="2400" dirty="0" smtClean="0"/>
              <a:t> </a:t>
            </a:r>
            <a:r>
              <a:rPr lang="en-US" sz="2400" b="1" dirty="0" smtClean="0"/>
              <a:t>P</a:t>
            </a:r>
            <a:r>
              <a:rPr lang="en-US" sz="2400" dirty="0" smtClean="0"/>
              <a:t> </a:t>
            </a:r>
            <a:r>
              <a:rPr lang="en-US" sz="2400" i="1" dirty="0" smtClean="0"/>
              <a:t>halves</a:t>
            </a:r>
            <a:r>
              <a:rPr lang="en-US" sz="2400" dirty="0" smtClean="0"/>
              <a:t> running time</a:t>
            </a:r>
          </a:p>
          <a:p>
            <a:pPr lvl="1"/>
            <a:r>
              <a:rPr lang="en-US" sz="2400" dirty="0" smtClean="0"/>
              <a:t>Usually our goal; hard to get in </a:t>
            </a:r>
            <a:r>
              <a:rPr lang="en-US" sz="2400" dirty="0" smtClean="0"/>
              <a:t>practice</a:t>
            </a:r>
            <a:endParaRPr lang="en-US" sz="2100" dirty="0" smtClean="0"/>
          </a:p>
          <a:p>
            <a:pPr lvl="1" eaLnBrk="1" hangingPunct="1">
              <a:lnSpc>
                <a:spcPct val="90000"/>
              </a:lnSpc>
            </a:pPr>
            <a:endParaRPr lang="en-US" sz="2100" dirty="0" smtClean="0"/>
          </a:p>
          <a:p>
            <a:pPr eaLnBrk="1" hangingPunct="1">
              <a:lnSpc>
                <a:spcPct val="90000"/>
              </a:lnSpc>
            </a:pPr>
            <a:r>
              <a:rPr lang="en-US" sz="2400" dirty="0">
                <a:ea typeface="ＭＳ Ｐゴシック" charset="-128"/>
                <a:cs typeface="ＭＳ Ｐゴシック" charset="-128"/>
              </a:rPr>
              <a:t>an algorithm is</a:t>
            </a:r>
            <a:r>
              <a:rPr lang="en-US" sz="2400" dirty="0" smtClean="0">
                <a:ea typeface="ＭＳ Ｐゴシック" charset="-128"/>
                <a:cs typeface="ＭＳ Ｐゴシック" charset="-128"/>
              </a:rPr>
              <a:t> termed </a:t>
            </a:r>
            <a:r>
              <a:rPr lang="en-US" sz="2400" b="1" dirty="0" smtClean="0">
                <a:ea typeface="ＭＳ Ｐゴシック" charset="-128"/>
                <a:cs typeface="ＭＳ Ｐゴシック" charset="-128"/>
              </a:rPr>
              <a:t>scalable</a:t>
            </a:r>
            <a:r>
              <a:rPr lang="en-US" sz="2400" dirty="0" smtClean="0">
                <a:ea typeface="ＭＳ Ｐゴシック" charset="-128"/>
                <a:cs typeface="ＭＳ Ｐゴシック" charset="-128"/>
              </a:rPr>
              <a:t> </a:t>
            </a:r>
            <a:r>
              <a:rPr lang="en-US" sz="2400" dirty="0">
                <a:ea typeface="ＭＳ Ｐゴシック" charset="-128"/>
                <a:cs typeface="ＭＳ Ｐゴシック" charset="-128"/>
              </a:rPr>
              <a:t>if the level of parallelism increases at </a:t>
            </a:r>
            <a:r>
              <a:rPr lang="en-US" sz="2400" b="1" dirty="0">
                <a:ea typeface="ＭＳ Ｐゴシック" charset="-128"/>
                <a:cs typeface="ＭＳ Ｐゴシック" charset="-128"/>
              </a:rPr>
              <a:t>least linearly</a:t>
            </a:r>
            <a:r>
              <a:rPr lang="en-US" sz="2400" dirty="0">
                <a:ea typeface="ＭＳ Ｐゴシック" charset="-128"/>
                <a:cs typeface="ＭＳ Ｐゴシック" charset="-128"/>
              </a:rPr>
              <a:t> with the problem size. </a:t>
            </a:r>
          </a:p>
          <a:p>
            <a:pPr lvl="1" eaLnBrk="1" hangingPunct="1">
              <a:lnSpc>
                <a:spcPct val="90000"/>
              </a:lnSpc>
            </a:pPr>
            <a:r>
              <a:rPr lang="en-GB" sz="2200" dirty="0"/>
              <a:t>running time is inversely proportional to the number of processors used.</a:t>
            </a:r>
          </a:p>
          <a:p>
            <a:pPr lvl="1" eaLnBrk="1" hangingPunct="1">
              <a:lnSpc>
                <a:spcPct val="90000"/>
              </a:lnSpc>
            </a:pPr>
            <a:endParaRPr lang="en-US" sz="2100" dirty="0"/>
          </a:p>
          <a:p>
            <a:pPr eaLnBrk="1" hangingPunct="1">
              <a:lnSpc>
                <a:spcPct val="90000"/>
              </a:lnSpc>
            </a:pPr>
            <a:r>
              <a:rPr lang="en-GB" sz="2600" dirty="0">
                <a:ea typeface="ＭＳ Ｐゴシック" charset="-128"/>
                <a:cs typeface="ＭＳ Ｐゴシック" charset="-128"/>
              </a:rPr>
              <a:t>In practice, few algorithms achieve linear scalability; most reach an optimal level of performance and then deteriorate, sometimes very rapidly.</a:t>
            </a:r>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5</a:t>
            </a:fld>
            <a:endParaRPr lang="en-US" dirty="0"/>
          </a:p>
        </p:txBody>
      </p:sp>
      <p:sp>
        <p:nvSpPr>
          <p:cNvPr id="5"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adapted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Parallelism</a:t>
            </a:r>
            <a:endParaRPr lang="en-US" dirty="0"/>
          </a:p>
        </p:txBody>
      </p:sp>
      <p:sp>
        <p:nvSpPr>
          <p:cNvPr id="3" name="Content Placeholder 2"/>
          <p:cNvSpPr>
            <a:spLocks noGrp="1"/>
          </p:cNvSpPr>
          <p:nvPr>
            <p:ph idx="1"/>
          </p:nvPr>
        </p:nvSpPr>
        <p:spPr>
          <a:xfrm>
            <a:off x="609600" y="1371600"/>
            <a:ext cx="8153400" cy="5105400"/>
          </a:xfrm>
        </p:spPr>
        <p:txBody>
          <a:bodyPr>
            <a:normAutofit/>
          </a:bodyPr>
          <a:lstStyle/>
          <a:p>
            <a:pPr>
              <a:buNone/>
            </a:pPr>
            <a:r>
              <a:rPr lang="en-US" dirty="0" smtClean="0">
                <a:solidFill>
                  <a:schemeClr val="accent2"/>
                </a:solidFill>
              </a:rPr>
              <a:t>Parallelism</a:t>
            </a:r>
            <a:r>
              <a:rPr lang="en-US" dirty="0" smtClean="0"/>
              <a:t> </a:t>
            </a:r>
            <a:r>
              <a:rPr lang="en-US" dirty="0" smtClean="0"/>
              <a:t>is the maximum possible speed-up: </a:t>
            </a:r>
            <a:r>
              <a:rPr lang="en-US" b="1" dirty="0" smtClean="0"/>
              <a:t>T</a:t>
            </a:r>
            <a:r>
              <a:rPr lang="en-US" b="1" baseline="-25000" dirty="0" smtClean="0"/>
              <a:t>1</a:t>
            </a:r>
            <a:r>
              <a:rPr lang="en-US" b="1" dirty="0" smtClean="0"/>
              <a:t> / T</a:t>
            </a:r>
            <a:r>
              <a:rPr lang="en-US" b="1" baseline="-25000" dirty="0" smtClean="0">
                <a:sym typeface="Symbol"/>
              </a:rPr>
              <a:t> </a:t>
            </a:r>
            <a:r>
              <a:rPr lang="en-US" b="1" baseline="-25000" dirty="0" smtClean="0"/>
              <a:t> </a:t>
            </a:r>
          </a:p>
          <a:p>
            <a:pPr lvl="1"/>
            <a:r>
              <a:rPr lang="en-US" dirty="0" smtClean="0"/>
              <a:t>At some point, adding processors won’t help</a:t>
            </a:r>
          </a:p>
          <a:p>
            <a:pPr lvl="1"/>
            <a:r>
              <a:rPr lang="en-US" dirty="0" smtClean="0"/>
              <a:t>What that point is depends on the span</a:t>
            </a:r>
          </a:p>
          <a:p>
            <a:pPr lvl="1"/>
            <a:endParaRPr lang="en-US" sz="1500" dirty="0"/>
          </a:p>
          <a:p>
            <a:pPr marL="0" indent="0" algn="ctr">
              <a:buNone/>
            </a:pPr>
            <a:r>
              <a:rPr lang="en-US" i="1" dirty="0"/>
              <a:t>Parallel algorithms is about decreasing span without </a:t>
            </a:r>
          </a:p>
          <a:p>
            <a:pPr marL="0" indent="0" algn="ctr">
              <a:buNone/>
            </a:pPr>
            <a:r>
              <a:rPr lang="en-US" i="1" dirty="0"/>
              <a:t>increasing work too much</a:t>
            </a:r>
            <a:endParaRPr lang="en-US" dirty="0" smtClean="0"/>
          </a:p>
          <a:p>
            <a:pPr>
              <a:buNone/>
            </a:pPr>
            <a:r>
              <a:rPr lang="en-US" b="1" baseline="-25000" dirty="0" smtClean="0"/>
              <a:t>	</a:t>
            </a:r>
            <a:r>
              <a:rPr lang="en-US" dirty="0" smtClean="0"/>
              <a:t> </a:t>
            </a:r>
          </a:p>
          <a:p>
            <a:endParaRPr lang="en-US" dirty="0"/>
          </a:p>
        </p:txBody>
      </p:sp>
      <p:sp>
        <p:nvSpPr>
          <p:cNvPr id="7"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6</a:t>
            </a:fld>
            <a:endParaRPr lang="en-US" dirty="0"/>
          </a:p>
        </p:txBody>
      </p:sp>
      <p:sp>
        <p:nvSpPr>
          <p:cNvPr id="8"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adapted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xfrm>
            <a:off x="457199" y="6356350"/>
            <a:ext cx="3839633" cy="365125"/>
          </a:xfrm>
          <a:noFill/>
        </p:spPr>
        <p:txBody>
          <a:bodyPr/>
          <a:lstStyle/>
          <a:p>
            <a:r>
              <a:rPr lang="en-US" dirty="0" smtClean="0">
                <a:latin typeface="Comic Sans MS" charset="0"/>
              </a:rPr>
              <a:t>slide from: Art </a:t>
            </a:r>
            <a:r>
              <a:rPr lang="en-US" dirty="0">
                <a:latin typeface="Comic Sans MS" charset="0"/>
              </a:rPr>
              <a:t>of Multiprocessor Programming</a:t>
            </a:r>
          </a:p>
        </p:txBody>
      </p:sp>
      <p:sp>
        <p:nvSpPr>
          <p:cNvPr id="21508" name="Rectangle 2"/>
          <p:cNvSpPr>
            <a:spLocks noGrp="1" noChangeArrowheads="1"/>
          </p:cNvSpPr>
          <p:nvPr>
            <p:ph type="title"/>
          </p:nvPr>
        </p:nvSpPr>
        <p:spPr>
          <a:xfrm>
            <a:off x="685800" y="350838"/>
            <a:ext cx="7772400" cy="1143000"/>
          </a:xfrm>
        </p:spPr>
        <p:txBody>
          <a:bodyPr/>
          <a:lstStyle/>
          <a:p>
            <a:r>
              <a:rPr lang="en-US"/>
              <a:t>Traditional Scaling Process</a:t>
            </a:r>
          </a:p>
        </p:txBody>
      </p:sp>
      <p:sp>
        <p:nvSpPr>
          <p:cNvPr id="21509" name="Rectangle 3"/>
          <p:cNvSpPr>
            <a:spLocks noChangeArrowheads="1"/>
          </p:cNvSpPr>
          <p:nvPr/>
        </p:nvSpPr>
        <p:spPr bwMode="auto">
          <a:xfrm>
            <a:off x="2616200" y="3246438"/>
            <a:ext cx="1125538" cy="652462"/>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1510" name="Text Box 4"/>
          <p:cNvSpPr txBox="1">
            <a:spLocks noChangeArrowheads="1"/>
          </p:cNvSpPr>
          <p:nvPr/>
        </p:nvSpPr>
        <p:spPr bwMode="auto">
          <a:xfrm>
            <a:off x="596900" y="3402013"/>
            <a:ext cx="1385888" cy="396875"/>
          </a:xfrm>
          <a:prstGeom prst="rect">
            <a:avLst/>
          </a:prstGeom>
          <a:noFill/>
          <a:ln w="9525">
            <a:noFill/>
            <a:miter lim="800000"/>
            <a:headEnd/>
            <a:tailEnd/>
          </a:ln>
        </p:spPr>
        <p:txBody>
          <a:bodyPr wrap="none">
            <a:prstTxWarp prst="textNoShape">
              <a:avLst/>
            </a:prstTxWarp>
            <a:spAutoFit/>
          </a:bodyPr>
          <a:lstStyle/>
          <a:p>
            <a:pPr algn="ctr" eaLnBrk="1" hangingPunct="1"/>
            <a:r>
              <a:rPr lang="en-US" sz="2000" b="0">
                <a:solidFill>
                  <a:schemeClr val="tx1"/>
                </a:solidFill>
                <a:ea typeface="Arial" charset="0"/>
                <a:cs typeface="Arial" charset="0"/>
              </a:rPr>
              <a:t>User code</a:t>
            </a:r>
          </a:p>
        </p:txBody>
      </p:sp>
      <p:sp>
        <p:nvSpPr>
          <p:cNvPr id="21511" name="Rectangle 5"/>
          <p:cNvSpPr>
            <a:spLocks noChangeArrowheads="1"/>
          </p:cNvSpPr>
          <p:nvPr/>
        </p:nvSpPr>
        <p:spPr bwMode="auto">
          <a:xfrm>
            <a:off x="6389688" y="3246438"/>
            <a:ext cx="1125537" cy="652462"/>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1512" name="Rectangle 6"/>
          <p:cNvSpPr>
            <a:spLocks noChangeArrowheads="1"/>
          </p:cNvSpPr>
          <p:nvPr/>
        </p:nvSpPr>
        <p:spPr bwMode="auto">
          <a:xfrm>
            <a:off x="4530725" y="3246438"/>
            <a:ext cx="1125538" cy="652462"/>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1513" name="Text Box 7"/>
          <p:cNvSpPr txBox="1">
            <a:spLocks noChangeArrowheads="1"/>
          </p:cNvSpPr>
          <p:nvPr/>
        </p:nvSpPr>
        <p:spPr bwMode="auto">
          <a:xfrm>
            <a:off x="619125" y="4640263"/>
            <a:ext cx="1839913" cy="701675"/>
          </a:xfrm>
          <a:prstGeom prst="rect">
            <a:avLst/>
          </a:prstGeom>
          <a:noFill/>
          <a:ln w="9525">
            <a:noFill/>
            <a:miter lim="800000"/>
            <a:headEnd/>
            <a:tailEnd/>
          </a:ln>
        </p:spPr>
        <p:txBody>
          <a:bodyPr>
            <a:prstTxWarp prst="textNoShape">
              <a:avLst/>
            </a:prstTxWarp>
            <a:spAutoFit/>
          </a:bodyPr>
          <a:lstStyle/>
          <a:p>
            <a:pPr algn="l" eaLnBrk="1" hangingPunct="1"/>
            <a:r>
              <a:rPr lang="en-US" sz="2000" b="0">
                <a:solidFill>
                  <a:schemeClr val="tx1"/>
                </a:solidFill>
                <a:ea typeface="Arial" charset="0"/>
                <a:cs typeface="Arial" charset="0"/>
              </a:rPr>
              <a:t>Traditional</a:t>
            </a:r>
          </a:p>
          <a:p>
            <a:pPr algn="l" eaLnBrk="1" hangingPunct="1"/>
            <a:r>
              <a:rPr lang="en-US" sz="2000" b="0">
                <a:solidFill>
                  <a:schemeClr val="tx1"/>
                </a:solidFill>
                <a:ea typeface="Arial" charset="0"/>
                <a:cs typeface="Arial" charset="0"/>
              </a:rPr>
              <a:t>Uniprocessor </a:t>
            </a:r>
          </a:p>
        </p:txBody>
      </p:sp>
      <p:sp>
        <p:nvSpPr>
          <p:cNvPr id="562184" name="Rectangle 8"/>
          <p:cNvSpPr>
            <a:spLocks noChangeArrowheads="1"/>
          </p:cNvSpPr>
          <p:nvPr/>
        </p:nvSpPr>
        <p:spPr bwMode="auto">
          <a:xfrm>
            <a:off x="2603500" y="1685925"/>
            <a:ext cx="4935538" cy="1176338"/>
          </a:xfrm>
          <a:prstGeom prst="rect">
            <a:avLst/>
          </a:prstGeom>
          <a:solidFill>
            <a:schemeClr val="bg1">
              <a:alpha val="50000"/>
            </a:schemeClr>
          </a:solidFill>
          <a:ln w="9525">
            <a:solidFill>
              <a:schemeClr val="tx1"/>
            </a:solidFill>
            <a:miter lim="800000"/>
            <a:headEnd/>
            <a:tailEnd/>
          </a:ln>
          <a:effectLst/>
        </p:spPr>
        <p:txBody>
          <a:bodyPr wrap="none" anchor="ctr"/>
          <a:lstStyle/>
          <a:p>
            <a:pPr algn="ctr" eaLnBrk="1" hangingPunct="1">
              <a:defRPr/>
            </a:pPr>
            <a:endParaRPr lang="en-US" sz="2400" b="0">
              <a:solidFill>
                <a:schemeClr val="tx1"/>
              </a:solidFill>
              <a:effectLst>
                <a:outerShdw blurRad="38100" dist="38100" dir="2700000" algn="tl">
                  <a:srgbClr val="C0C0C0"/>
                </a:outerShdw>
              </a:effectLst>
              <a:latin typeface="Times New Roman" pitchFamily="18" charset="0"/>
              <a:cs typeface="Times New Roman" pitchFamily="18" charset="0"/>
            </a:endParaRPr>
          </a:p>
        </p:txBody>
      </p:sp>
      <p:sp>
        <p:nvSpPr>
          <p:cNvPr id="21515" name="Freeform 9"/>
          <p:cNvSpPr>
            <a:spLocks/>
          </p:cNvSpPr>
          <p:nvPr/>
        </p:nvSpPr>
        <p:spPr bwMode="auto">
          <a:xfrm>
            <a:off x="2590800" y="1990725"/>
            <a:ext cx="4891088" cy="871538"/>
          </a:xfrm>
          <a:custGeom>
            <a:avLst/>
            <a:gdLst>
              <a:gd name="T0" fmla="*/ 0 w 3081"/>
              <a:gd name="T1" fmla="*/ 2147483647 h 549"/>
              <a:gd name="T2" fmla="*/ 2147483647 w 3081"/>
              <a:gd name="T3" fmla="*/ 2147483647 h 549"/>
              <a:gd name="T4" fmla="*/ 2147483647 w 3081"/>
              <a:gd name="T5" fmla="*/ 0 h 549"/>
              <a:gd name="T6" fmla="*/ 0 60000 65536"/>
              <a:gd name="T7" fmla="*/ 0 60000 65536"/>
              <a:gd name="T8" fmla="*/ 0 60000 65536"/>
              <a:gd name="T9" fmla="*/ 0 w 3081"/>
              <a:gd name="T10" fmla="*/ 0 h 549"/>
              <a:gd name="T11" fmla="*/ 3081 w 3081"/>
              <a:gd name="T12" fmla="*/ 549 h 549"/>
            </a:gdLst>
            <a:ahLst/>
            <a:cxnLst>
              <a:cxn ang="T6">
                <a:pos x="T0" y="T1"/>
              </a:cxn>
              <a:cxn ang="T7">
                <a:pos x="T2" y="T3"/>
              </a:cxn>
              <a:cxn ang="T8">
                <a:pos x="T4" y="T5"/>
              </a:cxn>
            </a:cxnLst>
            <a:rect l="T9" t="T10" r="T11" b="T12"/>
            <a:pathLst>
              <a:path w="3081" h="549">
                <a:moveTo>
                  <a:pt x="0" y="549"/>
                </a:moveTo>
                <a:cubicBezTo>
                  <a:pt x="520" y="535"/>
                  <a:pt x="1041" y="521"/>
                  <a:pt x="1554" y="430"/>
                </a:cubicBezTo>
                <a:cubicBezTo>
                  <a:pt x="2067" y="339"/>
                  <a:pt x="2574" y="169"/>
                  <a:pt x="3081" y="0"/>
                </a:cubicBezTo>
              </a:path>
            </a:pathLst>
          </a:custGeom>
          <a:noFill/>
          <a:ln w="38100">
            <a:solidFill>
              <a:schemeClr val="accent2"/>
            </a:solidFill>
            <a:round/>
            <a:headEnd/>
            <a:tailEnd type="triangle" w="med" len="med"/>
          </a:ln>
        </p:spPr>
        <p:txBody>
          <a:bodyPr wrap="none" anchor="ctr">
            <a:prstTxWarp prst="textNoShape">
              <a:avLst/>
            </a:prstTxWarp>
          </a:bodyPr>
          <a:lstStyle/>
          <a:p>
            <a:endParaRPr lang="en-US"/>
          </a:p>
        </p:txBody>
      </p:sp>
      <p:sp>
        <p:nvSpPr>
          <p:cNvPr id="21516" name="Oval 10"/>
          <p:cNvSpPr>
            <a:spLocks noChangeArrowheads="1"/>
          </p:cNvSpPr>
          <p:nvPr/>
        </p:nvSpPr>
        <p:spPr bwMode="auto">
          <a:xfrm>
            <a:off x="3068638" y="2776538"/>
            <a:ext cx="88900" cy="115887"/>
          </a:xfrm>
          <a:prstGeom prst="ellipse">
            <a:avLst/>
          </a:prstGeom>
          <a:solidFill>
            <a:srgbClr val="0033CC">
              <a:alpha val="50195"/>
            </a:srgbClr>
          </a:solidFill>
          <a:ln w="9525">
            <a:solidFill>
              <a:schemeClr val="tx1"/>
            </a:solidFill>
            <a:round/>
            <a:headEnd/>
            <a:tailEnd/>
          </a:ln>
        </p:spPr>
        <p:txBody>
          <a:bodyPr wrap="none" anchor="ctr">
            <a:prstTxWarp prst="textNoShape">
              <a:avLst/>
            </a:prstTxWarp>
          </a:bodyPr>
          <a:lstStyle/>
          <a:p>
            <a:endParaRPr lang="en-US"/>
          </a:p>
        </p:txBody>
      </p:sp>
      <p:sp>
        <p:nvSpPr>
          <p:cNvPr id="21517" name="Oval 11"/>
          <p:cNvSpPr>
            <a:spLocks noChangeArrowheads="1"/>
          </p:cNvSpPr>
          <p:nvPr/>
        </p:nvSpPr>
        <p:spPr bwMode="auto">
          <a:xfrm>
            <a:off x="4924425" y="2614613"/>
            <a:ext cx="88900" cy="115887"/>
          </a:xfrm>
          <a:prstGeom prst="ellipse">
            <a:avLst/>
          </a:prstGeom>
          <a:solidFill>
            <a:srgbClr val="0033CC">
              <a:alpha val="50195"/>
            </a:srgbClr>
          </a:solidFill>
          <a:ln w="9525">
            <a:solidFill>
              <a:schemeClr val="tx1"/>
            </a:solidFill>
            <a:round/>
            <a:headEnd/>
            <a:tailEnd/>
          </a:ln>
        </p:spPr>
        <p:txBody>
          <a:bodyPr wrap="none" anchor="ctr">
            <a:prstTxWarp prst="textNoShape">
              <a:avLst/>
            </a:prstTxWarp>
          </a:bodyPr>
          <a:lstStyle/>
          <a:p>
            <a:endParaRPr lang="en-US"/>
          </a:p>
        </p:txBody>
      </p:sp>
      <p:sp>
        <p:nvSpPr>
          <p:cNvPr id="21518" name="Oval 12"/>
          <p:cNvSpPr>
            <a:spLocks noChangeArrowheads="1"/>
          </p:cNvSpPr>
          <p:nvPr/>
        </p:nvSpPr>
        <p:spPr bwMode="auto">
          <a:xfrm>
            <a:off x="7042150" y="2062163"/>
            <a:ext cx="88900" cy="115887"/>
          </a:xfrm>
          <a:prstGeom prst="ellipse">
            <a:avLst/>
          </a:prstGeom>
          <a:solidFill>
            <a:srgbClr val="0033CC">
              <a:alpha val="50195"/>
            </a:srgbClr>
          </a:solidFill>
          <a:ln w="9525">
            <a:solidFill>
              <a:schemeClr val="tx1"/>
            </a:solidFill>
            <a:round/>
            <a:headEnd/>
            <a:tailEnd/>
          </a:ln>
        </p:spPr>
        <p:txBody>
          <a:bodyPr wrap="none" anchor="ctr">
            <a:prstTxWarp prst="textNoShape">
              <a:avLst/>
            </a:prstTxWarp>
          </a:bodyPr>
          <a:lstStyle/>
          <a:p>
            <a:endParaRPr lang="en-US"/>
          </a:p>
        </p:txBody>
      </p:sp>
      <p:sp>
        <p:nvSpPr>
          <p:cNvPr id="21519" name="Text Box 13"/>
          <p:cNvSpPr txBox="1">
            <a:spLocks noChangeArrowheads="1"/>
          </p:cNvSpPr>
          <p:nvPr/>
        </p:nvSpPr>
        <p:spPr bwMode="auto">
          <a:xfrm>
            <a:off x="641350" y="2063750"/>
            <a:ext cx="1193800" cy="396875"/>
          </a:xfrm>
          <a:prstGeom prst="rect">
            <a:avLst/>
          </a:prstGeom>
          <a:noFill/>
          <a:ln w="9525">
            <a:noFill/>
            <a:miter lim="800000"/>
            <a:headEnd/>
            <a:tailEnd/>
          </a:ln>
        </p:spPr>
        <p:txBody>
          <a:bodyPr wrap="none">
            <a:prstTxWarp prst="textNoShape">
              <a:avLst/>
            </a:prstTxWarp>
            <a:spAutoFit/>
          </a:bodyPr>
          <a:lstStyle/>
          <a:p>
            <a:pPr algn="ctr" eaLnBrk="1" hangingPunct="1"/>
            <a:r>
              <a:rPr lang="en-US" sz="2000" b="0">
                <a:solidFill>
                  <a:schemeClr val="tx1"/>
                </a:solidFill>
                <a:ea typeface="Arial" charset="0"/>
                <a:cs typeface="Arial" charset="0"/>
              </a:rPr>
              <a:t>Speedup</a:t>
            </a:r>
          </a:p>
        </p:txBody>
      </p:sp>
      <p:sp>
        <p:nvSpPr>
          <p:cNvPr id="562190" name="Text Box 14"/>
          <p:cNvSpPr txBox="1">
            <a:spLocks noChangeArrowheads="1"/>
          </p:cNvSpPr>
          <p:nvPr/>
        </p:nvSpPr>
        <p:spPr bwMode="auto">
          <a:xfrm>
            <a:off x="2770188" y="2333625"/>
            <a:ext cx="717550" cy="457200"/>
          </a:xfrm>
          <a:prstGeom prst="rect">
            <a:avLst/>
          </a:prstGeom>
          <a:noFill/>
          <a:ln w="9525">
            <a:noFill/>
            <a:miter lim="800000"/>
            <a:headEnd/>
            <a:tailEnd/>
          </a:ln>
          <a:effectLst/>
        </p:spPr>
        <p:txBody>
          <a:bodyPr wrap="none">
            <a:spAutoFit/>
          </a:bodyPr>
          <a:lstStyle/>
          <a:p>
            <a:pPr algn="ctr" eaLnBrk="1" hangingPunct="1">
              <a:defRPr/>
            </a:pPr>
            <a:r>
              <a:rPr lang="en-US" sz="2400" b="0">
                <a:solidFill>
                  <a:schemeClr val="tx1"/>
                </a:solidFill>
                <a:effectLst>
                  <a:outerShdw blurRad="38100" dist="38100" dir="2700000" algn="tl">
                    <a:srgbClr val="C0C0C0"/>
                  </a:outerShdw>
                </a:effectLst>
                <a:latin typeface="Times New Roman" pitchFamily="18" charset="0"/>
                <a:cs typeface="Times New Roman" pitchFamily="18" charset="0"/>
              </a:rPr>
              <a:t>1.8x</a:t>
            </a:r>
          </a:p>
        </p:txBody>
      </p:sp>
      <p:sp>
        <p:nvSpPr>
          <p:cNvPr id="562191" name="Text Box 15"/>
          <p:cNvSpPr txBox="1">
            <a:spLocks noChangeArrowheads="1"/>
          </p:cNvSpPr>
          <p:nvPr/>
        </p:nvSpPr>
        <p:spPr bwMode="auto">
          <a:xfrm>
            <a:off x="6799263" y="1608138"/>
            <a:ext cx="488950" cy="457200"/>
          </a:xfrm>
          <a:prstGeom prst="rect">
            <a:avLst/>
          </a:prstGeom>
          <a:noFill/>
          <a:ln w="9525">
            <a:noFill/>
            <a:miter lim="800000"/>
            <a:headEnd/>
            <a:tailEnd/>
          </a:ln>
          <a:effectLst/>
        </p:spPr>
        <p:txBody>
          <a:bodyPr wrap="none">
            <a:spAutoFit/>
          </a:bodyPr>
          <a:lstStyle/>
          <a:p>
            <a:pPr algn="ctr" eaLnBrk="1" hangingPunct="1">
              <a:defRPr/>
            </a:pPr>
            <a:r>
              <a:rPr lang="en-US" sz="2400" b="0">
                <a:solidFill>
                  <a:schemeClr val="tx1"/>
                </a:solidFill>
                <a:effectLst>
                  <a:outerShdw blurRad="38100" dist="38100" dir="2700000" algn="tl">
                    <a:srgbClr val="C0C0C0"/>
                  </a:outerShdw>
                </a:effectLst>
                <a:latin typeface="Times New Roman" pitchFamily="18" charset="0"/>
                <a:cs typeface="Times New Roman" pitchFamily="18" charset="0"/>
              </a:rPr>
              <a:t>7x</a:t>
            </a:r>
          </a:p>
        </p:txBody>
      </p:sp>
      <p:sp>
        <p:nvSpPr>
          <p:cNvPr id="562192" name="Text Box 16"/>
          <p:cNvSpPr txBox="1">
            <a:spLocks noChangeArrowheads="1"/>
          </p:cNvSpPr>
          <p:nvPr/>
        </p:nvSpPr>
        <p:spPr bwMode="auto">
          <a:xfrm>
            <a:off x="4625975" y="2085975"/>
            <a:ext cx="717550" cy="457200"/>
          </a:xfrm>
          <a:prstGeom prst="rect">
            <a:avLst/>
          </a:prstGeom>
          <a:noFill/>
          <a:ln w="9525">
            <a:noFill/>
            <a:miter lim="800000"/>
            <a:headEnd/>
            <a:tailEnd/>
          </a:ln>
          <a:effectLst/>
        </p:spPr>
        <p:txBody>
          <a:bodyPr wrap="none">
            <a:spAutoFit/>
          </a:bodyPr>
          <a:lstStyle/>
          <a:p>
            <a:pPr algn="ctr" eaLnBrk="1" hangingPunct="1">
              <a:defRPr/>
            </a:pPr>
            <a:r>
              <a:rPr lang="en-US" sz="2400" b="0">
                <a:solidFill>
                  <a:schemeClr val="tx1"/>
                </a:solidFill>
                <a:effectLst>
                  <a:outerShdw blurRad="38100" dist="38100" dir="2700000" algn="tl">
                    <a:srgbClr val="C0C0C0"/>
                  </a:outerShdw>
                </a:effectLst>
                <a:latin typeface="Times New Roman" pitchFamily="18" charset="0"/>
                <a:cs typeface="Times New Roman" pitchFamily="18" charset="0"/>
              </a:rPr>
              <a:t>3.6x</a:t>
            </a:r>
          </a:p>
        </p:txBody>
      </p:sp>
      <p:sp>
        <p:nvSpPr>
          <p:cNvPr id="21523" name="Line 17"/>
          <p:cNvSpPr>
            <a:spLocks noChangeShapeType="1"/>
          </p:cNvSpPr>
          <p:nvPr/>
        </p:nvSpPr>
        <p:spPr bwMode="auto">
          <a:xfrm>
            <a:off x="2814638" y="6153150"/>
            <a:ext cx="4254500" cy="0"/>
          </a:xfrm>
          <a:prstGeom prst="line">
            <a:avLst/>
          </a:prstGeom>
          <a:noFill/>
          <a:ln w="38100">
            <a:solidFill>
              <a:schemeClr val="tx1"/>
            </a:solidFill>
            <a:round/>
            <a:headEnd/>
            <a:tailEnd type="triangle" w="med" len="med"/>
          </a:ln>
        </p:spPr>
        <p:txBody>
          <a:bodyPr wrap="none" anchor="ctr">
            <a:prstTxWarp prst="textNoShape">
              <a:avLst/>
            </a:prstTxWarp>
          </a:bodyPr>
          <a:lstStyle/>
          <a:p>
            <a:endParaRPr lang="en-US"/>
          </a:p>
        </p:txBody>
      </p:sp>
      <p:sp>
        <p:nvSpPr>
          <p:cNvPr id="21524" name="Text Box 18"/>
          <p:cNvSpPr txBox="1">
            <a:spLocks noChangeArrowheads="1"/>
          </p:cNvSpPr>
          <p:nvPr/>
        </p:nvSpPr>
        <p:spPr bwMode="auto">
          <a:xfrm>
            <a:off x="3395663" y="5688013"/>
            <a:ext cx="2868612" cy="457200"/>
          </a:xfrm>
          <a:prstGeom prst="rect">
            <a:avLst/>
          </a:prstGeom>
          <a:noFill/>
          <a:ln w="9525">
            <a:noFill/>
            <a:miter lim="800000"/>
            <a:headEnd/>
            <a:tailEnd/>
          </a:ln>
        </p:spPr>
        <p:txBody>
          <a:bodyPr wrap="none">
            <a:prstTxWarp prst="textNoShape">
              <a:avLst/>
            </a:prstTxWarp>
            <a:spAutoFit/>
          </a:bodyPr>
          <a:lstStyle/>
          <a:p>
            <a:pPr algn="ctr" eaLnBrk="1" hangingPunct="1"/>
            <a:r>
              <a:rPr lang="en-US" sz="2400">
                <a:solidFill>
                  <a:schemeClr val="tx1"/>
                </a:solidFill>
                <a:ea typeface="Times New Roman" charset="0"/>
                <a:cs typeface="Times New Roman" charset="0"/>
              </a:rPr>
              <a:t>Time: Moore’s law</a:t>
            </a:r>
          </a:p>
        </p:txBody>
      </p:sp>
      <p:grpSp>
        <p:nvGrpSpPr>
          <p:cNvPr id="2" name="Group 34"/>
          <p:cNvGrpSpPr>
            <a:grpSpLocks/>
          </p:cNvGrpSpPr>
          <p:nvPr/>
        </p:nvGrpSpPr>
        <p:grpSpPr bwMode="auto">
          <a:xfrm>
            <a:off x="3016250" y="4773613"/>
            <a:ext cx="284163" cy="417512"/>
            <a:chOff x="2496" y="2725"/>
            <a:chExt cx="712" cy="739"/>
          </a:xfrm>
        </p:grpSpPr>
        <p:sp>
          <p:nvSpPr>
            <p:cNvPr id="21551" name="Rectangle 35"/>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1552" name="Freeform 36"/>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3" name="Group 37"/>
            <p:cNvGrpSpPr>
              <a:grpSpLocks/>
            </p:cNvGrpSpPr>
            <p:nvPr/>
          </p:nvGrpSpPr>
          <p:grpSpPr bwMode="auto">
            <a:xfrm>
              <a:off x="3072" y="2832"/>
              <a:ext cx="136" cy="632"/>
              <a:chOff x="3072" y="2832"/>
              <a:chExt cx="136" cy="632"/>
            </a:xfrm>
          </p:grpSpPr>
          <p:sp>
            <p:nvSpPr>
              <p:cNvPr id="21558" name="Freeform 38"/>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1559" name="Freeform 39"/>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1560" name="Freeform 40"/>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4" name="Group 41"/>
            <p:cNvGrpSpPr>
              <a:grpSpLocks/>
            </p:cNvGrpSpPr>
            <p:nvPr/>
          </p:nvGrpSpPr>
          <p:grpSpPr bwMode="auto">
            <a:xfrm flipH="1">
              <a:off x="2496" y="2832"/>
              <a:ext cx="136" cy="632"/>
              <a:chOff x="3072" y="2832"/>
              <a:chExt cx="136" cy="632"/>
            </a:xfrm>
          </p:grpSpPr>
          <p:sp>
            <p:nvSpPr>
              <p:cNvPr id="21555" name="Freeform 42"/>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1556" name="Freeform 43"/>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1557" name="Freeform 44"/>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5" name="Group 57"/>
          <p:cNvGrpSpPr>
            <a:grpSpLocks/>
          </p:cNvGrpSpPr>
          <p:nvPr/>
        </p:nvGrpSpPr>
        <p:grpSpPr bwMode="auto">
          <a:xfrm>
            <a:off x="4838700" y="4708525"/>
            <a:ext cx="487363" cy="620713"/>
            <a:chOff x="2496" y="2725"/>
            <a:chExt cx="712" cy="739"/>
          </a:xfrm>
        </p:grpSpPr>
        <p:sp>
          <p:nvSpPr>
            <p:cNvPr id="21541" name="Rectangle 58"/>
            <p:cNvSpPr>
              <a:spLocks noChangeArrowheads="1"/>
            </p:cNvSpPr>
            <p:nvPr/>
          </p:nvSpPr>
          <p:spPr bwMode="auto">
            <a:xfrm>
              <a:off x="2592" y="3312"/>
              <a:ext cx="528" cy="144"/>
            </a:xfrm>
            <a:prstGeom prst="rect">
              <a:avLst/>
            </a:prstGeom>
            <a:solidFill>
              <a:schemeClr val="accent2"/>
            </a:solidFill>
            <a:ln w="6350">
              <a:solidFill>
                <a:schemeClr val="tx1"/>
              </a:solidFill>
              <a:miter lim="800000"/>
              <a:headEnd/>
              <a:tailEnd/>
            </a:ln>
          </p:spPr>
          <p:txBody>
            <a:bodyPr wrap="none" anchor="ctr">
              <a:prstTxWarp prst="textNoShape">
                <a:avLst/>
              </a:prstTxWarp>
            </a:bodyPr>
            <a:lstStyle/>
            <a:p>
              <a:endParaRPr lang="en-US"/>
            </a:p>
          </p:txBody>
        </p:sp>
        <p:sp>
          <p:nvSpPr>
            <p:cNvPr id="21542" name="Freeform 59"/>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6350">
              <a:solidFill>
                <a:schemeClr val="tx1"/>
              </a:solidFill>
              <a:round/>
              <a:headEnd/>
              <a:tailEnd/>
            </a:ln>
          </p:spPr>
          <p:txBody>
            <a:bodyPr wrap="none" anchor="ctr">
              <a:prstTxWarp prst="textNoShape">
                <a:avLst/>
              </a:prstTxWarp>
            </a:bodyPr>
            <a:lstStyle/>
            <a:p>
              <a:endParaRPr lang="en-US"/>
            </a:p>
          </p:txBody>
        </p:sp>
        <p:grpSp>
          <p:nvGrpSpPr>
            <p:cNvPr id="6" name="Group 60"/>
            <p:cNvGrpSpPr>
              <a:grpSpLocks/>
            </p:cNvGrpSpPr>
            <p:nvPr/>
          </p:nvGrpSpPr>
          <p:grpSpPr bwMode="auto">
            <a:xfrm>
              <a:off x="3072" y="2832"/>
              <a:ext cx="136" cy="632"/>
              <a:chOff x="3072" y="2832"/>
              <a:chExt cx="136" cy="632"/>
            </a:xfrm>
          </p:grpSpPr>
          <p:sp>
            <p:nvSpPr>
              <p:cNvPr id="21548" name="Freeform 61"/>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sp>
            <p:nvSpPr>
              <p:cNvPr id="21549" name="Freeform 62"/>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sp>
            <p:nvSpPr>
              <p:cNvPr id="21550" name="Freeform 63"/>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grpSp>
        <p:grpSp>
          <p:nvGrpSpPr>
            <p:cNvPr id="7" name="Group 64"/>
            <p:cNvGrpSpPr>
              <a:grpSpLocks/>
            </p:cNvGrpSpPr>
            <p:nvPr/>
          </p:nvGrpSpPr>
          <p:grpSpPr bwMode="auto">
            <a:xfrm flipH="1">
              <a:off x="2496" y="2832"/>
              <a:ext cx="136" cy="632"/>
              <a:chOff x="3072" y="2832"/>
              <a:chExt cx="136" cy="632"/>
            </a:xfrm>
          </p:grpSpPr>
          <p:sp>
            <p:nvSpPr>
              <p:cNvPr id="21545" name="Freeform 65"/>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sp>
            <p:nvSpPr>
              <p:cNvPr id="21546" name="Freeform 66"/>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sp>
            <p:nvSpPr>
              <p:cNvPr id="21547" name="Freeform 67"/>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grpSp>
      </p:grpSp>
      <p:grpSp>
        <p:nvGrpSpPr>
          <p:cNvPr id="8" name="Group 69"/>
          <p:cNvGrpSpPr>
            <a:grpSpLocks/>
          </p:cNvGrpSpPr>
          <p:nvPr/>
        </p:nvGrpSpPr>
        <p:grpSpPr bwMode="auto">
          <a:xfrm>
            <a:off x="6572250" y="4614863"/>
            <a:ext cx="762000" cy="881062"/>
            <a:chOff x="2496" y="2725"/>
            <a:chExt cx="712" cy="739"/>
          </a:xfrm>
        </p:grpSpPr>
        <p:sp>
          <p:nvSpPr>
            <p:cNvPr id="21531" name="Rectangle 70"/>
            <p:cNvSpPr>
              <a:spLocks noChangeArrowheads="1"/>
            </p:cNvSpPr>
            <p:nvPr/>
          </p:nvSpPr>
          <p:spPr bwMode="auto">
            <a:xfrm>
              <a:off x="2592" y="3312"/>
              <a:ext cx="528" cy="144"/>
            </a:xfrm>
            <a:prstGeom prst="rect">
              <a:avLst/>
            </a:prstGeom>
            <a:solidFill>
              <a:schemeClr val="accent2"/>
            </a:solidFill>
            <a:ln w="6350">
              <a:solidFill>
                <a:schemeClr val="tx1"/>
              </a:solidFill>
              <a:miter lim="800000"/>
              <a:headEnd/>
              <a:tailEnd/>
            </a:ln>
          </p:spPr>
          <p:txBody>
            <a:bodyPr wrap="none" anchor="ctr">
              <a:prstTxWarp prst="textNoShape">
                <a:avLst/>
              </a:prstTxWarp>
            </a:bodyPr>
            <a:lstStyle/>
            <a:p>
              <a:endParaRPr lang="en-US"/>
            </a:p>
          </p:txBody>
        </p:sp>
        <p:sp>
          <p:nvSpPr>
            <p:cNvPr id="21532" name="Freeform 71"/>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6350">
              <a:solidFill>
                <a:schemeClr val="tx1"/>
              </a:solidFill>
              <a:round/>
              <a:headEnd/>
              <a:tailEnd/>
            </a:ln>
          </p:spPr>
          <p:txBody>
            <a:bodyPr wrap="none" anchor="ctr">
              <a:prstTxWarp prst="textNoShape">
                <a:avLst/>
              </a:prstTxWarp>
            </a:bodyPr>
            <a:lstStyle/>
            <a:p>
              <a:endParaRPr lang="en-US"/>
            </a:p>
          </p:txBody>
        </p:sp>
        <p:grpSp>
          <p:nvGrpSpPr>
            <p:cNvPr id="9" name="Group 72"/>
            <p:cNvGrpSpPr>
              <a:grpSpLocks/>
            </p:cNvGrpSpPr>
            <p:nvPr/>
          </p:nvGrpSpPr>
          <p:grpSpPr bwMode="auto">
            <a:xfrm>
              <a:off x="3072" y="2832"/>
              <a:ext cx="136" cy="632"/>
              <a:chOff x="3072" y="2832"/>
              <a:chExt cx="136" cy="632"/>
            </a:xfrm>
          </p:grpSpPr>
          <p:sp>
            <p:nvSpPr>
              <p:cNvPr id="21538" name="Freeform 73"/>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sp>
            <p:nvSpPr>
              <p:cNvPr id="21539" name="Freeform 74"/>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sp>
            <p:nvSpPr>
              <p:cNvPr id="21540" name="Freeform 75"/>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grpSp>
        <p:grpSp>
          <p:nvGrpSpPr>
            <p:cNvPr id="10" name="Group 76"/>
            <p:cNvGrpSpPr>
              <a:grpSpLocks/>
            </p:cNvGrpSpPr>
            <p:nvPr/>
          </p:nvGrpSpPr>
          <p:grpSpPr bwMode="auto">
            <a:xfrm flipH="1">
              <a:off x="2496" y="2832"/>
              <a:ext cx="136" cy="632"/>
              <a:chOff x="3072" y="2832"/>
              <a:chExt cx="136" cy="632"/>
            </a:xfrm>
          </p:grpSpPr>
          <p:sp>
            <p:nvSpPr>
              <p:cNvPr id="21535" name="Freeform 77"/>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sp>
            <p:nvSpPr>
              <p:cNvPr id="21536" name="Freeform 78"/>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sp>
            <p:nvSpPr>
              <p:cNvPr id="21537" name="Freeform 79"/>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tx1"/>
              </a:solidFill>
              <a:ln w="6350">
                <a:solidFill>
                  <a:schemeClr val="tx1"/>
                </a:solidFill>
                <a:round/>
                <a:headEnd/>
                <a:tailEnd/>
              </a:ln>
            </p:spPr>
            <p:txBody>
              <a:bodyPr wrap="none" anchor="ctr">
                <a:prstTxWarp prst="textNoShape">
                  <a:avLst/>
                </a:prstTxWarp>
              </a:bodyPr>
              <a:lstStyle/>
              <a:p>
                <a:endParaRPr lang="en-US"/>
              </a:p>
            </p:txBody>
          </p:sp>
        </p:grpSp>
      </p:grpSp>
      <p:sp>
        <p:nvSpPr>
          <p:cNvPr id="21528" name="Rectangle 23"/>
          <p:cNvSpPr>
            <a:spLocks noChangeArrowheads="1"/>
          </p:cNvSpPr>
          <p:nvPr/>
        </p:nvSpPr>
        <p:spPr bwMode="auto">
          <a:xfrm>
            <a:off x="2627313" y="4484688"/>
            <a:ext cx="1074737" cy="1073150"/>
          </a:xfrm>
          <a:prstGeom prst="rect">
            <a:avLst/>
          </a:prstGeom>
          <a:solidFill>
            <a:schemeClr val="accent1">
              <a:alpha val="50195"/>
            </a:schemeClr>
          </a:solidFill>
          <a:ln w="9525">
            <a:solidFill>
              <a:schemeClr val="tx1"/>
            </a:solidFill>
            <a:miter lim="800000"/>
            <a:headEnd/>
            <a:tailEnd/>
          </a:ln>
        </p:spPr>
        <p:txBody>
          <a:bodyPr wrap="none" anchor="ctr">
            <a:prstTxWarp prst="textNoShape">
              <a:avLst/>
            </a:prstTxWarp>
          </a:bodyPr>
          <a:lstStyle/>
          <a:p>
            <a:endParaRPr lang="en-US"/>
          </a:p>
        </p:txBody>
      </p:sp>
      <p:sp>
        <p:nvSpPr>
          <p:cNvPr id="21529" name="Rectangle 56"/>
          <p:cNvSpPr>
            <a:spLocks noChangeArrowheads="1"/>
          </p:cNvSpPr>
          <p:nvPr/>
        </p:nvSpPr>
        <p:spPr bwMode="auto">
          <a:xfrm>
            <a:off x="4565650" y="4506913"/>
            <a:ext cx="1074738" cy="1073150"/>
          </a:xfrm>
          <a:prstGeom prst="rect">
            <a:avLst/>
          </a:prstGeom>
          <a:solidFill>
            <a:schemeClr val="accent1">
              <a:alpha val="50195"/>
            </a:schemeClr>
          </a:solidFill>
          <a:ln w="9525">
            <a:solidFill>
              <a:schemeClr val="tx1"/>
            </a:solidFill>
            <a:miter lim="800000"/>
            <a:headEnd/>
            <a:tailEnd/>
          </a:ln>
        </p:spPr>
        <p:txBody>
          <a:bodyPr wrap="none" anchor="ctr">
            <a:prstTxWarp prst="textNoShape">
              <a:avLst/>
            </a:prstTxWarp>
          </a:bodyPr>
          <a:lstStyle/>
          <a:p>
            <a:endParaRPr lang="en-US"/>
          </a:p>
        </p:txBody>
      </p:sp>
      <p:sp>
        <p:nvSpPr>
          <p:cNvPr id="21530" name="Rectangle 68"/>
          <p:cNvSpPr>
            <a:spLocks noChangeArrowheads="1"/>
          </p:cNvSpPr>
          <p:nvPr/>
        </p:nvSpPr>
        <p:spPr bwMode="auto">
          <a:xfrm>
            <a:off x="6429375" y="4529138"/>
            <a:ext cx="1074738" cy="1073150"/>
          </a:xfrm>
          <a:prstGeom prst="rect">
            <a:avLst/>
          </a:prstGeom>
          <a:solidFill>
            <a:schemeClr val="accent1">
              <a:alpha val="50195"/>
            </a:schemeClr>
          </a:solidFill>
          <a:ln w="9525">
            <a:solidFill>
              <a:schemeClr val="tx1"/>
            </a:solidFill>
            <a:miter lim="800000"/>
            <a:headEnd/>
            <a:tailEnd/>
          </a:ln>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1" name="Slide Number Placeholder 4"/>
          <p:cNvSpPr>
            <a:spLocks noGrp="1"/>
          </p:cNvSpPr>
          <p:nvPr>
            <p:ph type="sldNum" sz="quarter" idx="11"/>
          </p:nvPr>
        </p:nvSpPr>
        <p:spPr>
          <a:noFill/>
        </p:spPr>
        <p:txBody>
          <a:bodyPr/>
          <a:lstStyle/>
          <a:p>
            <a:fld id="{23C3170F-57DE-3E4E-BD4C-D07ABBA01CAD}" type="slidenum">
              <a:rPr lang="ar-sa"/>
              <a:pPr/>
              <a:t>8</a:t>
            </a:fld>
            <a:endParaRPr lang="en-US"/>
          </a:p>
        </p:txBody>
      </p:sp>
      <p:sp>
        <p:nvSpPr>
          <p:cNvPr id="22532" name="Rectangle 2"/>
          <p:cNvSpPr>
            <a:spLocks noGrp="1" noChangeArrowheads="1"/>
          </p:cNvSpPr>
          <p:nvPr>
            <p:ph type="title"/>
          </p:nvPr>
        </p:nvSpPr>
        <p:spPr>
          <a:xfrm>
            <a:off x="7938" y="188913"/>
            <a:ext cx="9136062" cy="1143000"/>
          </a:xfrm>
        </p:spPr>
        <p:txBody>
          <a:bodyPr/>
          <a:lstStyle/>
          <a:p>
            <a:r>
              <a:rPr lang="en-US"/>
              <a:t>Multicore Scaling Process</a:t>
            </a:r>
          </a:p>
        </p:txBody>
      </p:sp>
      <p:sp>
        <p:nvSpPr>
          <p:cNvPr id="22533" name="Text Box 48"/>
          <p:cNvSpPr txBox="1">
            <a:spLocks noChangeArrowheads="1"/>
          </p:cNvSpPr>
          <p:nvPr/>
        </p:nvSpPr>
        <p:spPr bwMode="auto">
          <a:xfrm>
            <a:off x="1030288" y="3130550"/>
            <a:ext cx="1385887" cy="396875"/>
          </a:xfrm>
          <a:prstGeom prst="rect">
            <a:avLst/>
          </a:prstGeom>
          <a:noFill/>
          <a:ln w="9525">
            <a:noFill/>
            <a:miter lim="800000"/>
            <a:headEnd/>
            <a:tailEnd/>
          </a:ln>
        </p:spPr>
        <p:txBody>
          <a:bodyPr wrap="none">
            <a:prstTxWarp prst="textNoShape">
              <a:avLst/>
            </a:prstTxWarp>
            <a:spAutoFit/>
          </a:bodyPr>
          <a:lstStyle/>
          <a:p>
            <a:pPr algn="ctr" eaLnBrk="1" hangingPunct="1"/>
            <a:r>
              <a:rPr lang="en-US" sz="2000" b="0">
                <a:solidFill>
                  <a:schemeClr val="tx1"/>
                </a:solidFill>
                <a:ea typeface="Arial" charset="0"/>
                <a:cs typeface="Arial" charset="0"/>
              </a:rPr>
              <a:t>User code</a:t>
            </a:r>
          </a:p>
        </p:txBody>
      </p:sp>
      <p:sp>
        <p:nvSpPr>
          <p:cNvPr id="22534" name="Text Box 52"/>
          <p:cNvSpPr txBox="1">
            <a:spLocks noChangeArrowheads="1"/>
          </p:cNvSpPr>
          <p:nvPr/>
        </p:nvSpPr>
        <p:spPr bwMode="auto">
          <a:xfrm>
            <a:off x="1039813" y="4338638"/>
            <a:ext cx="1384300" cy="396875"/>
          </a:xfrm>
          <a:prstGeom prst="rect">
            <a:avLst/>
          </a:prstGeom>
          <a:noFill/>
          <a:ln w="9525">
            <a:noFill/>
            <a:miter lim="800000"/>
            <a:headEnd/>
            <a:tailEnd/>
          </a:ln>
        </p:spPr>
        <p:txBody>
          <a:bodyPr>
            <a:prstTxWarp prst="textNoShape">
              <a:avLst/>
            </a:prstTxWarp>
            <a:spAutoFit/>
          </a:bodyPr>
          <a:lstStyle/>
          <a:p>
            <a:pPr algn="ctr" eaLnBrk="1" hangingPunct="1"/>
            <a:r>
              <a:rPr lang="en-US" sz="2000" b="0">
                <a:solidFill>
                  <a:schemeClr val="tx1"/>
                </a:solidFill>
                <a:ea typeface="Arial" charset="0"/>
                <a:cs typeface="Arial" charset="0"/>
              </a:rPr>
              <a:t>Multicore</a:t>
            </a:r>
          </a:p>
        </p:txBody>
      </p:sp>
      <p:grpSp>
        <p:nvGrpSpPr>
          <p:cNvPr id="2" name="Group 53"/>
          <p:cNvGrpSpPr>
            <a:grpSpLocks/>
          </p:cNvGrpSpPr>
          <p:nvPr/>
        </p:nvGrpSpPr>
        <p:grpSpPr bwMode="auto">
          <a:xfrm>
            <a:off x="1055688" y="1336675"/>
            <a:ext cx="6497637" cy="1284288"/>
            <a:chOff x="350" y="743"/>
            <a:chExt cx="4093" cy="809"/>
          </a:xfrm>
        </p:grpSpPr>
        <p:sp>
          <p:nvSpPr>
            <p:cNvPr id="563254" name="Rectangle 54"/>
            <p:cNvSpPr>
              <a:spLocks noChangeArrowheads="1"/>
            </p:cNvSpPr>
            <p:nvPr/>
          </p:nvSpPr>
          <p:spPr bwMode="auto">
            <a:xfrm>
              <a:off x="1334" y="792"/>
              <a:ext cx="3109" cy="741"/>
            </a:xfrm>
            <a:prstGeom prst="rect">
              <a:avLst/>
            </a:prstGeom>
            <a:solidFill>
              <a:schemeClr val="bg1">
                <a:alpha val="50000"/>
              </a:schemeClr>
            </a:solidFill>
            <a:ln w="9525">
              <a:solidFill>
                <a:schemeClr val="tx1"/>
              </a:solidFill>
              <a:miter lim="800000"/>
              <a:headEnd/>
              <a:tailEnd/>
            </a:ln>
            <a:effectLst/>
          </p:spPr>
          <p:txBody>
            <a:bodyPr wrap="none" anchor="ctr"/>
            <a:lstStyle/>
            <a:p>
              <a:pPr algn="ctr" eaLnBrk="1" hangingPunct="1">
                <a:defRPr/>
              </a:pPr>
              <a:endParaRPr lang="en-US" sz="2400" b="0">
                <a:solidFill>
                  <a:schemeClr val="tx1"/>
                </a:solidFill>
                <a:effectLst>
                  <a:outerShdw blurRad="38100" dist="38100" dir="2700000" algn="tl">
                    <a:srgbClr val="C0C0C0"/>
                  </a:outerShdw>
                </a:effectLst>
                <a:latin typeface="Times New Roman" pitchFamily="18" charset="0"/>
                <a:cs typeface="Times New Roman" pitchFamily="18" charset="0"/>
              </a:endParaRPr>
            </a:p>
          </p:txBody>
        </p:sp>
        <p:sp>
          <p:nvSpPr>
            <p:cNvPr id="22709" name="Freeform 55"/>
            <p:cNvSpPr>
              <a:spLocks/>
            </p:cNvSpPr>
            <p:nvPr/>
          </p:nvSpPr>
          <p:spPr bwMode="auto">
            <a:xfrm>
              <a:off x="1326" y="984"/>
              <a:ext cx="3081" cy="549"/>
            </a:xfrm>
            <a:custGeom>
              <a:avLst/>
              <a:gdLst>
                <a:gd name="T0" fmla="*/ 0 w 3081"/>
                <a:gd name="T1" fmla="*/ 549 h 549"/>
                <a:gd name="T2" fmla="*/ 1554 w 3081"/>
                <a:gd name="T3" fmla="*/ 430 h 549"/>
                <a:gd name="T4" fmla="*/ 3081 w 3081"/>
                <a:gd name="T5" fmla="*/ 0 h 549"/>
                <a:gd name="T6" fmla="*/ 0 60000 65536"/>
                <a:gd name="T7" fmla="*/ 0 60000 65536"/>
                <a:gd name="T8" fmla="*/ 0 60000 65536"/>
                <a:gd name="T9" fmla="*/ 0 w 3081"/>
                <a:gd name="T10" fmla="*/ 0 h 549"/>
                <a:gd name="T11" fmla="*/ 3081 w 3081"/>
                <a:gd name="T12" fmla="*/ 549 h 549"/>
              </a:gdLst>
              <a:ahLst/>
              <a:cxnLst>
                <a:cxn ang="T6">
                  <a:pos x="T0" y="T1"/>
                </a:cxn>
                <a:cxn ang="T7">
                  <a:pos x="T2" y="T3"/>
                </a:cxn>
                <a:cxn ang="T8">
                  <a:pos x="T4" y="T5"/>
                </a:cxn>
              </a:cxnLst>
              <a:rect l="T9" t="T10" r="T11" b="T12"/>
              <a:pathLst>
                <a:path w="3081" h="549">
                  <a:moveTo>
                    <a:pt x="0" y="549"/>
                  </a:moveTo>
                  <a:cubicBezTo>
                    <a:pt x="520" y="535"/>
                    <a:pt x="1041" y="521"/>
                    <a:pt x="1554" y="430"/>
                  </a:cubicBezTo>
                  <a:cubicBezTo>
                    <a:pt x="2067" y="339"/>
                    <a:pt x="2574" y="169"/>
                    <a:pt x="3081" y="0"/>
                  </a:cubicBezTo>
                </a:path>
              </a:pathLst>
            </a:custGeom>
            <a:noFill/>
            <a:ln w="38100">
              <a:solidFill>
                <a:schemeClr val="accent2"/>
              </a:solidFill>
              <a:round/>
              <a:headEnd/>
              <a:tailEnd type="triangle" w="med" len="med"/>
            </a:ln>
          </p:spPr>
          <p:txBody>
            <a:bodyPr wrap="none" anchor="ctr">
              <a:prstTxWarp prst="textNoShape">
                <a:avLst/>
              </a:prstTxWarp>
            </a:bodyPr>
            <a:lstStyle/>
            <a:p>
              <a:endParaRPr lang="en-US"/>
            </a:p>
          </p:txBody>
        </p:sp>
        <p:sp>
          <p:nvSpPr>
            <p:cNvPr id="22710" name="Oval 56"/>
            <p:cNvSpPr>
              <a:spLocks noChangeArrowheads="1"/>
            </p:cNvSpPr>
            <p:nvPr/>
          </p:nvSpPr>
          <p:spPr bwMode="auto">
            <a:xfrm>
              <a:off x="1627" y="1479"/>
              <a:ext cx="56" cy="73"/>
            </a:xfrm>
            <a:prstGeom prst="ellipse">
              <a:avLst/>
            </a:prstGeom>
            <a:solidFill>
              <a:srgbClr val="0033CC">
                <a:alpha val="50195"/>
              </a:srgbClr>
            </a:solidFill>
            <a:ln w="9525">
              <a:solidFill>
                <a:schemeClr val="tx1"/>
              </a:solidFill>
              <a:round/>
              <a:headEnd/>
              <a:tailEnd/>
            </a:ln>
          </p:spPr>
          <p:txBody>
            <a:bodyPr wrap="none" anchor="ctr">
              <a:prstTxWarp prst="textNoShape">
                <a:avLst/>
              </a:prstTxWarp>
            </a:bodyPr>
            <a:lstStyle/>
            <a:p>
              <a:endParaRPr lang="en-US"/>
            </a:p>
          </p:txBody>
        </p:sp>
        <p:sp>
          <p:nvSpPr>
            <p:cNvPr id="22711" name="Oval 57"/>
            <p:cNvSpPr>
              <a:spLocks noChangeArrowheads="1"/>
            </p:cNvSpPr>
            <p:nvPr/>
          </p:nvSpPr>
          <p:spPr bwMode="auto">
            <a:xfrm>
              <a:off x="2796" y="1377"/>
              <a:ext cx="56" cy="73"/>
            </a:xfrm>
            <a:prstGeom prst="ellipse">
              <a:avLst/>
            </a:prstGeom>
            <a:solidFill>
              <a:srgbClr val="0033CC">
                <a:alpha val="50195"/>
              </a:srgbClr>
            </a:solidFill>
            <a:ln w="9525">
              <a:solidFill>
                <a:schemeClr val="tx1"/>
              </a:solidFill>
              <a:round/>
              <a:headEnd/>
              <a:tailEnd/>
            </a:ln>
          </p:spPr>
          <p:txBody>
            <a:bodyPr wrap="none" anchor="ctr">
              <a:prstTxWarp prst="textNoShape">
                <a:avLst/>
              </a:prstTxWarp>
            </a:bodyPr>
            <a:lstStyle/>
            <a:p>
              <a:endParaRPr lang="en-US"/>
            </a:p>
          </p:txBody>
        </p:sp>
        <p:sp>
          <p:nvSpPr>
            <p:cNvPr id="22712" name="Oval 58"/>
            <p:cNvSpPr>
              <a:spLocks noChangeArrowheads="1"/>
            </p:cNvSpPr>
            <p:nvPr/>
          </p:nvSpPr>
          <p:spPr bwMode="auto">
            <a:xfrm>
              <a:off x="4130" y="1029"/>
              <a:ext cx="56" cy="73"/>
            </a:xfrm>
            <a:prstGeom prst="ellipse">
              <a:avLst/>
            </a:prstGeom>
            <a:solidFill>
              <a:srgbClr val="0033CC">
                <a:alpha val="50195"/>
              </a:srgbClr>
            </a:solidFill>
            <a:ln w="9525">
              <a:solidFill>
                <a:schemeClr val="tx1"/>
              </a:solidFill>
              <a:round/>
              <a:headEnd/>
              <a:tailEnd/>
            </a:ln>
          </p:spPr>
          <p:txBody>
            <a:bodyPr wrap="none" anchor="ctr">
              <a:prstTxWarp prst="textNoShape">
                <a:avLst/>
              </a:prstTxWarp>
            </a:bodyPr>
            <a:lstStyle/>
            <a:p>
              <a:endParaRPr lang="en-US"/>
            </a:p>
          </p:txBody>
        </p:sp>
        <p:sp>
          <p:nvSpPr>
            <p:cNvPr id="22713" name="Text Box 59"/>
            <p:cNvSpPr txBox="1">
              <a:spLocks noChangeArrowheads="1"/>
            </p:cNvSpPr>
            <p:nvPr/>
          </p:nvSpPr>
          <p:spPr bwMode="auto">
            <a:xfrm>
              <a:off x="350" y="1147"/>
              <a:ext cx="752" cy="250"/>
            </a:xfrm>
            <a:prstGeom prst="rect">
              <a:avLst/>
            </a:prstGeom>
            <a:noFill/>
            <a:ln w="9525">
              <a:noFill/>
              <a:miter lim="800000"/>
              <a:headEnd/>
              <a:tailEnd/>
            </a:ln>
          </p:spPr>
          <p:txBody>
            <a:bodyPr wrap="none">
              <a:prstTxWarp prst="textNoShape">
                <a:avLst/>
              </a:prstTxWarp>
              <a:spAutoFit/>
            </a:bodyPr>
            <a:lstStyle/>
            <a:p>
              <a:pPr algn="ctr" eaLnBrk="1" hangingPunct="1"/>
              <a:r>
                <a:rPr lang="en-US" sz="2000" b="0">
                  <a:solidFill>
                    <a:schemeClr val="tx1"/>
                  </a:solidFill>
                  <a:ea typeface="Arial" charset="0"/>
                  <a:cs typeface="Arial" charset="0"/>
                </a:rPr>
                <a:t>Speedup</a:t>
              </a:r>
            </a:p>
          </p:txBody>
        </p:sp>
        <p:sp>
          <p:nvSpPr>
            <p:cNvPr id="563260" name="Text Box 60"/>
            <p:cNvSpPr txBox="1">
              <a:spLocks noChangeArrowheads="1"/>
            </p:cNvSpPr>
            <p:nvPr/>
          </p:nvSpPr>
          <p:spPr bwMode="auto">
            <a:xfrm>
              <a:off x="1439" y="1200"/>
              <a:ext cx="452" cy="288"/>
            </a:xfrm>
            <a:prstGeom prst="rect">
              <a:avLst/>
            </a:prstGeom>
            <a:noFill/>
            <a:ln w="9525">
              <a:noFill/>
              <a:miter lim="800000"/>
              <a:headEnd/>
              <a:tailEnd/>
            </a:ln>
            <a:effectLst/>
          </p:spPr>
          <p:txBody>
            <a:bodyPr wrap="none">
              <a:spAutoFit/>
            </a:bodyPr>
            <a:lstStyle/>
            <a:p>
              <a:pPr algn="ctr" eaLnBrk="1" hangingPunct="1">
                <a:defRPr/>
              </a:pPr>
              <a:r>
                <a:rPr lang="en-US" sz="2400" b="0">
                  <a:solidFill>
                    <a:schemeClr val="tx1"/>
                  </a:solidFill>
                  <a:effectLst>
                    <a:outerShdw blurRad="38100" dist="38100" dir="2700000" algn="tl">
                      <a:srgbClr val="C0C0C0"/>
                    </a:outerShdw>
                  </a:effectLst>
                  <a:latin typeface="Times New Roman" pitchFamily="18" charset="0"/>
                  <a:cs typeface="Times New Roman" pitchFamily="18" charset="0"/>
                </a:rPr>
                <a:t>1.8x</a:t>
              </a:r>
            </a:p>
          </p:txBody>
        </p:sp>
        <p:sp>
          <p:nvSpPr>
            <p:cNvPr id="563261" name="Text Box 61"/>
            <p:cNvSpPr txBox="1">
              <a:spLocks noChangeArrowheads="1"/>
            </p:cNvSpPr>
            <p:nvPr/>
          </p:nvSpPr>
          <p:spPr bwMode="auto">
            <a:xfrm>
              <a:off x="3977" y="743"/>
              <a:ext cx="308" cy="288"/>
            </a:xfrm>
            <a:prstGeom prst="rect">
              <a:avLst/>
            </a:prstGeom>
            <a:noFill/>
            <a:ln w="9525">
              <a:noFill/>
              <a:miter lim="800000"/>
              <a:headEnd/>
              <a:tailEnd/>
            </a:ln>
            <a:effectLst/>
          </p:spPr>
          <p:txBody>
            <a:bodyPr wrap="none">
              <a:spAutoFit/>
            </a:bodyPr>
            <a:lstStyle/>
            <a:p>
              <a:pPr algn="ctr" eaLnBrk="1" hangingPunct="1">
                <a:defRPr/>
              </a:pPr>
              <a:r>
                <a:rPr lang="en-US" sz="2400" b="0">
                  <a:solidFill>
                    <a:schemeClr val="tx1"/>
                  </a:solidFill>
                  <a:effectLst>
                    <a:outerShdw blurRad="38100" dist="38100" dir="2700000" algn="tl">
                      <a:srgbClr val="C0C0C0"/>
                    </a:outerShdw>
                  </a:effectLst>
                  <a:latin typeface="Times New Roman" pitchFamily="18" charset="0"/>
                  <a:cs typeface="Times New Roman" pitchFamily="18" charset="0"/>
                </a:rPr>
                <a:t>7x</a:t>
              </a:r>
            </a:p>
          </p:txBody>
        </p:sp>
        <p:sp>
          <p:nvSpPr>
            <p:cNvPr id="563262" name="Text Box 62"/>
            <p:cNvSpPr txBox="1">
              <a:spLocks noChangeArrowheads="1"/>
            </p:cNvSpPr>
            <p:nvPr/>
          </p:nvSpPr>
          <p:spPr bwMode="auto">
            <a:xfrm>
              <a:off x="2608" y="1044"/>
              <a:ext cx="452" cy="288"/>
            </a:xfrm>
            <a:prstGeom prst="rect">
              <a:avLst/>
            </a:prstGeom>
            <a:noFill/>
            <a:ln w="9525">
              <a:noFill/>
              <a:miter lim="800000"/>
              <a:headEnd/>
              <a:tailEnd/>
            </a:ln>
            <a:effectLst/>
          </p:spPr>
          <p:txBody>
            <a:bodyPr wrap="none">
              <a:spAutoFit/>
            </a:bodyPr>
            <a:lstStyle/>
            <a:p>
              <a:pPr algn="ctr" eaLnBrk="1" hangingPunct="1">
                <a:defRPr/>
              </a:pPr>
              <a:r>
                <a:rPr lang="en-US" sz="2400" b="0">
                  <a:solidFill>
                    <a:schemeClr val="tx1"/>
                  </a:solidFill>
                  <a:effectLst>
                    <a:outerShdw blurRad="38100" dist="38100" dir="2700000" algn="tl">
                      <a:srgbClr val="C0C0C0"/>
                    </a:outerShdw>
                  </a:effectLst>
                  <a:latin typeface="Times New Roman" pitchFamily="18" charset="0"/>
                  <a:cs typeface="Times New Roman" pitchFamily="18" charset="0"/>
                </a:rPr>
                <a:t>3.6x</a:t>
              </a:r>
            </a:p>
          </p:txBody>
        </p:sp>
      </p:grpSp>
      <p:sp>
        <p:nvSpPr>
          <p:cNvPr id="563434" name="Text Box 234"/>
          <p:cNvSpPr txBox="1">
            <a:spLocks noChangeArrowheads="1"/>
          </p:cNvSpPr>
          <p:nvPr/>
        </p:nvSpPr>
        <p:spPr bwMode="auto">
          <a:xfrm>
            <a:off x="1004888" y="5483225"/>
            <a:ext cx="4619625" cy="457200"/>
          </a:xfrm>
          <a:prstGeom prst="rect">
            <a:avLst/>
          </a:prstGeom>
          <a:noFill/>
          <a:ln w="9525">
            <a:noFill/>
            <a:miter lim="800000"/>
            <a:headEnd/>
            <a:tailEnd/>
          </a:ln>
        </p:spPr>
        <p:txBody>
          <a:bodyPr wrap="none">
            <a:prstTxWarp prst="textNoShape">
              <a:avLst/>
            </a:prstTxWarp>
            <a:spAutoFit/>
          </a:bodyPr>
          <a:lstStyle/>
          <a:p>
            <a:pPr algn="ctr" eaLnBrk="1" hangingPunct="1"/>
            <a:r>
              <a:rPr lang="en-US" sz="2400">
                <a:solidFill>
                  <a:srgbClr val="CC0000"/>
                </a:solidFill>
                <a:ea typeface="Arial" charset="0"/>
                <a:cs typeface="Arial" charset="0"/>
              </a:rPr>
              <a:t>Unfortunately, not so simple…</a:t>
            </a:r>
          </a:p>
        </p:txBody>
      </p:sp>
      <p:sp>
        <p:nvSpPr>
          <p:cNvPr id="22537" name="Rectangle 236"/>
          <p:cNvSpPr>
            <a:spLocks noChangeArrowheads="1"/>
          </p:cNvSpPr>
          <p:nvPr/>
        </p:nvSpPr>
        <p:spPr bwMode="auto">
          <a:xfrm>
            <a:off x="4568825" y="3224213"/>
            <a:ext cx="515938" cy="31908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38" name="Rectangle 239"/>
          <p:cNvSpPr>
            <a:spLocks noChangeArrowheads="1"/>
          </p:cNvSpPr>
          <p:nvPr/>
        </p:nvSpPr>
        <p:spPr bwMode="auto">
          <a:xfrm>
            <a:off x="2624138" y="3224213"/>
            <a:ext cx="544512" cy="71278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39" name="Rectangle 240"/>
          <p:cNvSpPr>
            <a:spLocks noChangeArrowheads="1"/>
          </p:cNvSpPr>
          <p:nvPr/>
        </p:nvSpPr>
        <p:spPr bwMode="auto">
          <a:xfrm>
            <a:off x="3213100" y="3230563"/>
            <a:ext cx="544513" cy="71278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40" name="Rectangle 241"/>
          <p:cNvSpPr>
            <a:spLocks noChangeArrowheads="1"/>
          </p:cNvSpPr>
          <p:nvPr/>
        </p:nvSpPr>
        <p:spPr bwMode="auto">
          <a:xfrm>
            <a:off x="5140325" y="3232150"/>
            <a:ext cx="515938" cy="319088"/>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41" name="Rectangle 242"/>
          <p:cNvSpPr>
            <a:spLocks noChangeArrowheads="1"/>
          </p:cNvSpPr>
          <p:nvPr/>
        </p:nvSpPr>
        <p:spPr bwMode="auto">
          <a:xfrm>
            <a:off x="4576763" y="3640138"/>
            <a:ext cx="515937" cy="31908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42" name="Rectangle 243"/>
          <p:cNvSpPr>
            <a:spLocks noChangeArrowheads="1"/>
          </p:cNvSpPr>
          <p:nvPr/>
        </p:nvSpPr>
        <p:spPr bwMode="auto">
          <a:xfrm>
            <a:off x="5148263" y="3632200"/>
            <a:ext cx="515937" cy="319088"/>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43" name="Rectangle 244"/>
          <p:cNvSpPr>
            <a:spLocks noChangeArrowheads="1"/>
          </p:cNvSpPr>
          <p:nvPr/>
        </p:nvSpPr>
        <p:spPr bwMode="auto">
          <a:xfrm>
            <a:off x="6462713" y="3240088"/>
            <a:ext cx="219075" cy="327025"/>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44" name="Rectangle 245"/>
          <p:cNvSpPr>
            <a:spLocks noChangeArrowheads="1"/>
          </p:cNvSpPr>
          <p:nvPr/>
        </p:nvSpPr>
        <p:spPr bwMode="auto">
          <a:xfrm>
            <a:off x="6723063" y="3240088"/>
            <a:ext cx="220662" cy="327025"/>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45" name="Rectangle 246"/>
          <p:cNvSpPr>
            <a:spLocks noChangeArrowheads="1"/>
          </p:cNvSpPr>
          <p:nvPr/>
        </p:nvSpPr>
        <p:spPr bwMode="auto">
          <a:xfrm>
            <a:off x="6464300" y="3633788"/>
            <a:ext cx="222250" cy="32543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46" name="Rectangle 247"/>
          <p:cNvSpPr>
            <a:spLocks noChangeArrowheads="1"/>
          </p:cNvSpPr>
          <p:nvPr/>
        </p:nvSpPr>
        <p:spPr bwMode="auto">
          <a:xfrm>
            <a:off x="6726238" y="3633788"/>
            <a:ext cx="220662" cy="32543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47" name="Rectangle 250"/>
          <p:cNvSpPr>
            <a:spLocks noChangeArrowheads="1"/>
          </p:cNvSpPr>
          <p:nvPr/>
        </p:nvSpPr>
        <p:spPr bwMode="auto">
          <a:xfrm>
            <a:off x="7007225" y="3240088"/>
            <a:ext cx="219075" cy="327025"/>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48" name="Rectangle 251"/>
          <p:cNvSpPr>
            <a:spLocks noChangeArrowheads="1"/>
          </p:cNvSpPr>
          <p:nvPr/>
        </p:nvSpPr>
        <p:spPr bwMode="auto">
          <a:xfrm>
            <a:off x="7281863" y="3240088"/>
            <a:ext cx="220662" cy="327025"/>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49" name="Rectangle 252"/>
          <p:cNvSpPr>
            <a:spLocks noChangeArrowheads="1"/>
          </p:cNvSpPr>
          <p:nvPr/>
        </p:nvSpPr>
        <p:spPr bwMode="auto">
          <a:xfrm>
            <a:off x="7008813" y="3633788"/>
            <a:ext cx="222250" cy="32543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2550" name="Rectangle 253"/>
          <p:cNvSpPr>
            <a:spLocks noChangeArrowheads="1"/>
          </p:cNvSpPr>
          <p:nvPr/>
        </p:nvSpPr>
        <p:spPr bwMode="auto">
          <a:xfrm>
            <a:off x="7285038" y="3633788"/>
            <a:ext cx="220662" cy="32543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grpSp>
        <p:nvGrpSpPr>
          <p:cNvPr id="3" name="Group 276"/>
          <p:cNvGrpSpPr>
            <a:grpSpLocks/>
          </p:cNvGrpSpPr>
          <p:nvPr/>
        </p:nvGrpSpPr>
        <p:grpSpPr bwMode="auto">
          <a:xfrm>
            <a:off x="2709863" y="4311650"/>
            <a:ext cx="227012" cy="344488"/>
            <a:chOff x="2496" y="2725"/>
            <a:chExt cx="712" cy="739"/>
          </a:xfrm>
        </p:grpSpPr>
        <p:sp>
          <p:nvSpPr>
            <p:cNvPr id="22698" name="Rectangle 277"/>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699" name="Freeform 278"/>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4" name="Group 279"/>
            <p:cNvGrpSpPr>
              <a:grpSpLocks/>
            </p:cNvGrpSpPr>
            <p:nvPr/>
          </p:nvGrpSpPr>
          <p:grpSpPr bwMode="auto">
            <a:xfrm>
              <a:off x="3072" y="2832"/>
              <a:ext cx="136" cy="632"/>
              <a:chOff x="3072" y="2832"/>
              <a:chExt cx="136" cy="632"/>
            </a:xfrm>
          </p:grpSpPr>
          <p:sp>
            <p:nvSpPr>
              <p:cNvPr id="22705" name="Freeform 280"/>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706" name="Freeform 281"/>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707" name="Freeform 282"/>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5" name="Group 283"/>
            <p:cNvGrpSpPr>
              <a:grpSpLocks/>
            </p:cNvGrpSpPr>
            <p:nvPr/>
          </p:nvGrpSpPr>
          <p:grpSpPr bwMode="auto">
            <a:xfrm flipH="1">
              <a:off x="2496" y="2832"/>
              <a:ext cx="136" cy="632"/>
              <a:chOff x="3072" y="2832"/>
              <a:chExt cx="136" cy="632"/>
            </a:xfrm>
          </p:grpSpPr>
          <p:sp>
            <p:nvSpPr>
              <p:cNvPr id="22702" name="Freeform 284"/>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703" name="Freeform 285"/>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704" name="Freeform 286"/>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6" name="Group 287"/>
          <p:cNvGrpSpPr>
            <a:grpSpLocks/>
          </p:cNvGrpSpPr>
          <p:nvPr/>
        </p:nvGrpSpPr>
        <p:grpSpPr bwMode="auto">
          <a:xfrm>
            <a:off x="3414713" y="4311650"/>
            <a:ext cx="227012" cy="344488"/>
            <a:chOff x="2496" y="2725"/>
            <a:chExt cx="712" cy="739"/>
          </a:xfrm>
        </p:grpSpPr>
        <p:sp>
          <p:nvSpPr>
            <p:cNvPr id="22688" name="Rectangle 288"/>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689" name="Freeform 289"/>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7" name="Group 290"/>
            <p:cNvGrpSpPr>
              <a:grpSpLocks/>
            </p:cNvGrpSpPr>
            <p:nvPr/>
          </p:nvGrpSpPr>
          <p:grpSpPr bwMode="auto">
            <a:xfrm>
              <a:off x="3072" y="2832"/>
              <a:ext cx="136" cy="632"/>
              <a:chOff x="3072" y="2832"/>
              <a:chExt cx="136" cy="632"/>
            </a:xfrm>
          </p:grpSpPr>
          <p:sp>
            <p:nvSpPr>
              <p:cNvPr id="22695" name="Freeform 291"/>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96" name="Freeform 292"/>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97" name="Freeform 293"/>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8" name="Group 294"/>
            <p:cNvGrpSpPr>
              <a:grpSpLocks/>
            </p:cNvGrpSpPr>
            <p:nvPr/>
          </p:nvGrpSpPr>
          <p:grpSpPr bwMode="auto">
            <a:xfrm flipH="1">
              <a:off x="2496" y="2832"/>
              <a:ext cx="136" cy="632"/>
              <a:chOff x="3072" y="2832"/>
              <a:chExt cx="136" cy="632"/>
            </a:xfrm>
          </p:grpSpPr>
          <p:sp>
            <p:nvSpPr>
              <p:cNvPr id="22692" name="Freeform 295"/>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93" name="Freeform 296"/>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94" name="Freeform 297"/>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9" name="Group 298"/>
          <p:cNvGrpSpPr>
            <a:grpSpLocks/>
          </p:cNvGrpSpPr>
          <p:nvPr/>
        </p:nvGrpSpPr>
        <p:grpSpPr bwMode="auto">
          <a:xfrm>
            <a:off x="4662488" y="4319588"/>
            <a:ext cx="227012" cy="344487"/>
            <a:chOff x="2496" y="2725"/>
            <a:chExt cx="712" cy="739"/>
          </a:xfrm>
        </p:grpSpPr>
        <p:sp>
          <p:nvSpPr>
            <p:cNvPr id="22678" name="Rectangle 299"/>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679" name="Freeform 300"/>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10" name="Group 301"/>
            <p:cNvGrpSpPr>
              <a:grpSpLocks/>
            </p:cNvGrpSpPr>
            <p:nvPr/>
          </p:nvGrpSpPr>
          <p:grpSpPr bwMode="auto">
            <a:xfrm>
              <a:off x="3072" y="2832"/>
              <a:ext cx="136" cy="632"/>
              <a:chOff x="3072" y="2832"/>
              <a:chExt cx="136" cy="632"/>
            </a:xfrm>
          </p:grpSpPr>
          <p:sp>
            <p:nvSpPr>
              <p:cNvPr id="22685" name="Freeform 302"/>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86" name="Freeform 303"/>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87" name="Freeform 304"/>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11" name="Group 305"/>
            <p:cNvGrpSpPr>
              <a:grpSpLocks/>
            </p:cNvGrpSpPr>
            <p:nvPr/>
          </p:nvGrpSpPr>
          <p:grpSpPr bwMode="auto">
            <a:xfrm flipH="1">
              <a:off x="2496" y="2832"/>
              <a:ext cx="136" cy="632"/>
              <a:chOff x="3072" y="2832"/>
              <a:chExt cx="136" cy="632"/>
            </a:xfrm>
          </p:grpSpPr>
          <p:sp>
            <p:nvSpPr>
              <p:cNvPr id="22682" name="Freeform 306"/>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83" name="Freeform 307"/>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84" name="Freeform 308"/>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12" name="Group 309"/>
          <p:cNvGrpSpPr>
            <a:grpSpLocks/>
          </p:cNvGrpSpPr>
          <p:nvPr/>
        </p:nvGrpSpPr>
        <p:grpSpPr bwMode="auto">
          <a:xfrm>
            <a:off x="5295900" y="4305300"/>
            <a:ext cx="227013" cy="344488"/>
            <a:chOff x="2496" y="2725"/>
            <a:chExt cx="712" cy="739"/>
          </a:xfrm>
        </p:grpSpPr>
        <p:sp>
          <p:nvSpPr>
            <p:cNvPr id="22668" name="Rectangle 310"/>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669" name="Freeform 311"/>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13" name="Group 312"/>
            <p:cNvGrpSpPr>
              <a:grpSpLocks/>
            </p:cNvGrpSpPr>
            <p:nvPr/>
          </p:nvGrpSpPr>
          <p:grpSpPr bwMode="auto">
            <a:xfrm>
              <a:off x="3072" y="2832"/>
              <a:ext cx="136" cy="632"/>
              <a:chOff x="3072" y="2832"/>
              <a:chExt cx="136" cy="632"/>
            </a:xfrm>
          </p:grpSpPr>
          <p:sp>
            <p:nvSpPr>
              <p:cNvPr id="22675" name="Freeform 313"/>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76" name="Freeform 314"/>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77" name="Freeform 315"/>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14" name="Group 316"/>
            <p:cNvGrpSpPr>
              <a:grpSpLocks/>
            </p:cNvGrpSpPr>
            <p:nvPr/>
          </p:nvGrpSpPr>
          <p:grpSpPr bwMode="auto">
            <a:xfrm flipH="1">
              <a:off x="2496" y="2832"/>
              <a:ext cx="136" cy="632"/>
              <a:chOff x="3072" y="2832"/>
              <a:chExt cx="136" cy="632"/>
            </a:xfrm>
          </p:grpSpPr>
          <p:sp>
            <p:nvSpPr>
              <p:cNvPr id="22672" name="Freeform 317"/>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73" name="Freeform 318"/>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74" name="Freeform 319"/>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15" name="Group 320"/>
          <p:cNvGrpSpPr>
            <a:grpSpLocks/>
          </p:cNvGrpSpPr>
          <p:nvPr/>
        </p:nvGrpSpPr>
        <p:grpSpPr bwMode="auto">
          <a:xfrm>
            <a:off x="4670425" y="4733925"/>
            <a:ext cx="227013" cy="344488"/>
            <a:chOff x="2496" y="2725"/>
            <a:chExt cx="712" cy="739"/>
          </a:xfrm>
        </p:grpSpPr>
        <p:sp>
          <p:nvSpPr>
            <p:cNvPr id="22658" name="Rectangle 321"/>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659" name="Freeform 322"/>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16" name="Group 323"/>
            <p:cNvGrpSpPr>
              <a:grpSpLocks/>
            </p:cNvGrpSpPr>
            <p:nvPr/>
          </p:nvGrpSpPr>
          <p:grpSpPr bwMode="auto">
            <a:xfrm>
              <a:off x="3072" y="2832"/>
              <a:ext cx="136" cy="632"/>
              <a:chOff x="3072" y="2832"/>
              <a:chExt cx="136" cy="632"/>
            </a:xfrm>
          </p:grpSpPr>
          <p:sp>
            <p:nvSpPr>
              <p:cNvPr id="22665" name="Freeform 324"/>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66" name="Freeform 325"/>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67" name="Freeform 326"/>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17" name="Group 327"/>
            <p:cNvGrpSpPr>
              <a:grpSpLocks/>
            </p:cNvGrpSpPr>
            <p:nvPr/>
          </p:nvGrpSpPr>
          <p:grpSpPr bwMode="auto">
            <a:xfrm flipH="1">
              <a:off x="2496" y="2832"/>
              <a:ext cx="136" cy="632"/>
              <a:chOff x="3072" y="2832"/>
              <a:chExt cx="136" cy="632"/>
            </a:xfrm>
          </p:grpSpPr>
          <p:sp>
            <p:nvSpPr>
              <p:cNvPr id="22662" name="Freeform 328"/>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63" name="Freeform 329"/>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64" name="Freeform 330"/>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18" name="Group 331"/>
          <p:cNvGrpSpPr>
            <a:grpSpLocks/>
          </p:cNvGrpSpPr>
          <p:nvPr/>
        </p:nvGrpSpPr>
        <p:grpSpPr bwMode="auto">
          <a:xfrm>
            <a:off x="5289550" y="4733925"/>
            <a:ext cx="227013" cy="344488"/>
            <a:chOff x="2496" y="2725"/>
            <a:chExt cx="712" cy="739"/>
          </a:xfrm>
        </p:grpSpPr>
        <p:sp>
          <p:nvSpPr>
            <p:cNvPr id="22648" name="Rectangle 332"/>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649" name="Freeform 333"/>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19" name="Group 334"/>
            <p:cNvGrpSpPr>
              <a:grpSpLocks/>
            </p:cNvGrpSpPr>
            <p:nvPr/>
          </p:nvGrpSpPr>
          <p:grpSpPr bwMode="auto">
            <a:xfrm>
              <a:off x="3072" y="2832"/>
              <a:ext cx="136" cy="632"/>
              <a:chOff x="3072" y="2832"/>
              <a:chExt cx="136" cy="632"/>
            </a:xfrm>
          </p:grpSpPr>
          <p:sp>
            <p:nvSpPr>
              <p:cNvPr id="22655" name="Freeform 335"/>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56" name="Freeform 336"/>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57" name="Freeform 337"/>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0" name="Group 338"/>
            <p:cNvGrpSpPr>
              <a:grpSpLocks/>
            </p:cNvGrpSpPr>
            <p:nvPr/>
          </p:nvGrpSpPr>
          <p:grpSpPr bwMode="auto">
            <a:xfrm flipH="1">
              <a:off x="2496" y="2832"/>
              <a:ext cx="136" cy="632"/>
              <a:chOff x="3072" y="2832"/>
              <a:chExt cx="136" cy="632"/>
            </a:xfrm>
          </p:grpSpPr>
          <p:sp>
            <p:nvSpPr>
              <p:cNvPr id="22652" name="Freeform 339"/>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53" name="Freeform 340"/>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54" name="Freeform 341"/>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sp>
        <p:nvSpPr>
          <p:cNvPr id="22557" name="Rectangle 50"/>
          <p:cNvSpPr>
            <a:spLocks noChangeArrowheads="1"/>
          </p:cNvSpPr>
          <p:nvPr/>
        </p:nvSpPr>
        <p:spPr bwMode="auto">
          <a:xfrm>
            <a:off x="4503738" y="4276725"/>
            <a:ext cx="1160462" cy="842963"/>
          </a:xfrm>
          <a:prstGeom prst="rect">
            <a:avLst/>
          </a:prstGeom>
          <a:solidFill>
            <a:schemeClr val="accent1">
              <a:alpha val="50195"/>
            </a:schemeClr>
          </a:solidFill>
          <a:ln w="9525">
            <a:solidFill>
              <a:schemeClr val="tx1"/>
            </a:solidFill>
            <a:miter lim="800000"/>
            <a:headEnd/>
            <a:tailEnd/>
          </a:ln>
        </p:spPr>
        <p:txBody>
          <a:bodyPr wrap="none" anchor="ctr">
            <a:prstTxWarp prst="textNoShape">
              <a:avLst/>
            </a:prstTxWarp>
          </a:bodyPr>
          <a:lstStyle/>
          <a:p>
            <a:endParaRPr lang="en-US"/>
          </a:p>
        </p:txBody>
      </p:sp>
      <p:sp>
        <p:nvSpPr>
          <p:cNvPr id="22558" name="Rectangle 49"/>
          <p:cNvSpPr>
            <a:spLocks noChangeArrowheads="1"/>
          </p:cNvSpPr>
          <p:nvPr/>
        </p:nvSpPr>
        <p:spPr bwMode="auto">
          <a:xfrm>
            <a:off x="2633663" y="4275138"/>
            <a:ext cx="1101725" cy="452437"/>
          </a:xfrm>
          <a:prstGeom prst="rect">
            <a:avLst/>
          </a:prstGeom>
          <a:solidFill>
            <a:schemeClr val="accent1">
              <a:alpha val="50195"/>
            </a:schemeClr>
          </a:solidFill>
          <a:ln w="9525">
            <a:solidFill>
              <a:schemeClr val="tx1"/>
            </a:solidFill>
            <a:miter lim="800000"/>
            <a:headEnd/>
            <a:tailEnd/>
          </a:ln>
        </p:spPr>
        <p:txBody>
          <a:bodyPr wrap="none" anchor="ctr">
            <a:prstTxWarp prst="textNoShape">
              <a:avLst/>
            </a:prstTxWarp>
          </a:bodyPr>
          <a:lstStyle/>
          <a:p>
            <a:endParaRPr lang="en-US"/>
          </a:p>
        </p:txBody>
      </p:sp>
      <p:grpSp>
        <p:nvGrpSpPr>
          <p:cNvPr id="21" name="Group 342"/>
          <p:cNvGrpSpPr>
            <a:grpSpLocks/>
          </p:cNvGrpSpPr>
          <p:nvPr/>
        </p:nvGrpSpPr>
        <p:grpSpPr bwMode="auto">
          <a:xfrm>
            <a:off x="6556375" y="4298950"/>
            <a:ext cx="227013" cy="344488"/>
            <a:chOff x="2496" y="2725"/>
            <a:chExt cx="712" cy="739"/>
          </a:xfrm>
        </p:grpSpPr>
        <p:sp>
          <p:nvSpPr>
            <p:cNvPr id="22638" name="Rectangle 343"/>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639" name="Freeform 344"/>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2" name="Group 345"/>
            <p:cNvGrpSpPr>
              <a:grpSpLocks/>
            </p:cNvGrpSpPr>
            <p:nvPr/>
          </p:nvGrpSpPr>
          <p:grpSpPr bwMode="auto">
            <a:xfrm>
              <a:off x="3072" y="2832"/>
              <a:ext cx="136" cy="632"/>
              <a:chOff x="3072" y="2832"/>
              <a:chExt cx="136" cy="632"/>
            </a:xfrm>
          </p:grpSpPr>
          <p:sp>
            <p:nvSpPr>
              <p:cNvPr id="22645" name="Freeform 346"/>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46" name="Freeform 347"/>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47" name="Freeform 348"/>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 name="Group 349"/>
            <p:cNvGrpSpPr>
              <a:grpSpLocks/>
            </p:cNvGrpSpPr>
            <p:nvPr/>
          </p:nvGrpSpPr>
          <p:grpSpPr bwMode="auto">
            <a:xfrm flipH="1">
              <a:off x="2496" y="2832"/>
              <a:ext cx="136" cy="632"/>
              <a:chOff x="3072" y="2832"/>
              <a:chExt cx="136" cy="632"/>
            </a:xfrm>
          </p:grpSpPr>
          <p:sp>
            <p:nvSpPr>
              <p:cNvPr id="22642" name="Freeform 350"/>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43" name="Freeform 351"/>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44" name="Freeform 352"/>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4" name="Group 353"/>
          <p:cNvGrpSpPr>
            <a:grpSpLocks/>
          </p:cNvGrpSpPr>
          <p:nvPr/>
        </p:nvGrpSpPr>
        <p:grpSpPr bwMode="auto">
          <a:xfrm>
            <a:off x="7189788" y="4284663"/>
            <a:ext cx="227012" cy="344487"/>
            <a:chOff x="2496" y="2725"/>
            <a:chExt cx="712" cy="739"/>
          </a:xfrm>
        </p:grpSpPr>
        <p:sp>
          <p:nvSpPr>
            <p:cNvPr id="22628" name="Rectangle 354"/>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629" name="Freeform 355"/>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5" name="Group 356"/>
            <p:cNvGrpSpPr>
              <a:grpSpLocks/>
            </p:cNvGrpSpPr>
            <p:nvPr/>
          </p:nvGrpSpPr>
          <p:grpSpPr bwMode="auto">
            <a:xfrm>
              <a:off x="3072" y="2832"/>
              <a:ext cx="136" cy="632"/>
              <a:chOff x="3072" y="2832"/>
              <a:chExt cx="136" cy="632"/>
            </a:xfrm>
          </p:grpSpPr>
          <p:sp>
            <p:nvSpPr>
              <p:cNvPr id="22635" name="Freeform 357"/>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36" name="Freeform 358"/>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37" name="Freeform 359"/>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6" name="Group 360"/>
            <p:cNvGrpSpPr>
              <a:grpSpLocks/>
            </p:cNvGrpSpPr>
            <p:nvPr/>
          </p:nvGrpSpPr>
          <p:grpSpPr bwMode="auto">
            <a:xfrm flipH="1">
              <a:off x="2496" y="2832"/>
              <a:ext cx="136" cy="632"/>
              <a:chOff x="3072" y="2832"/>
              <a:chExt cx="136" cy="632"/>
            </a:xfrm>
          </p:grpSpPr>
          <p:sp>
            <p:nvSpPr>
              <p:cNvPr id="22632" name="Freeform 361"/>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33" name="Freeform 362"/>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34" name="Freeform 363"/>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7" name="Group 364"/>
          <p:cNvGrpSpPr>
            <a:grpSpLocks/>
          </p:cNvGrpSpPr>
          <p:nvPr/>
        </p:nvGrpSpPr>
        <p:grpSpPr bwMode="auto">
          <a:xfrm>
            <a:off x="6564313" y="4713288"/>
            <a:ext cx="227012" cy="344487"/>
            <a:chOff x="2496" y="2725"/>
            <a:chExt cx="712" cy="739"/>
          </a:xfrm>
        </p:grpSpPr>
        <p:sp>
          <p:nvSpPr>
            <p:cNvPr id="22618" name="Rectangle 365"/>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619" name="Freeform 366"/>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8" name="Group 367"/>
            <p:cNvGrpSpPr>
              <a:grpSpLocks/>
            </p:cNvGrpSpPr>
            <p:nvPr/>
          </p:nvGrpSpPr>
          <p:grpSpPr bwMode="auto">
            <a:xfrm>
              <a:off x="3072" y="2832"/>
              <a:ext cx="136" cy="632"/>
              <a:chOff x="3072" y="2832"/>
              <a:chExt cx="136" cy="632"/>
            </a:xfrm>
          </p:grpSpPr>
          <p:sp>
            <p:nvSpPr>
              <p:cNvPr id="22625" name="Freeform 368"/>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26" name="Freeform 369"/>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27" name="Freeform 370"/>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9" name="Group 371"/>
            <p:cNvGrpSpPr>
              <a:grpSpLocks/>
            </p:cNvGrpSpPr>
            <p:nvPr/>
          </p:nvGrpSpPr>
          <p:grpSpPr bwMode="auto">
            <a:xfrm flipH="1">
              <a:off x="2496" y="2832"/>
              <a:ext cx="136" cy="632"/>
              <a:chOff x="3072" y="2832"/>
              <a:chExt cx="136" cy="632"/>
            </a:xfrm>
          </p:grpSpPr>
          <p:sp>
            <p:nvSpPr>
              <p:cNvPr id="22622" name="Freeform 372"/>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23" name="Freeform 373"/>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24" name="Freeform 374"/>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30" name="Group 375"/>
          <p:cNvGrpSpPr>
            <a:grpSpLocks/>
          </p:cNvGrpSpPr>
          <p:nvPr/>
        </p:nvGrpSpPr>
        <p:grpSpPr bwMode="auto">
          <a:xfrm>
            <a:off x="7183438" y="4713288"/>
            <a:ext cx="227012" cy="344487"/>
            <a:chOff x="2496" y="2725"/>
            <a:chExt cx="712" cy="739"/>
          </a:xfrm>
        </p:grpSpPr>
        <p:sp>
          <p:nvSpPr>
            <p:cNvPr id="22608" name="Rectangle 376"/>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609" name="Freeform 377"/>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31" name="Group 378"/>
            <p:cNvGrpSpPr>
              <a:grpSpLocks/>
            </p:cNvGrpSpPr>
            <p:nvPr/>
          </p:nvGrpSpPr>
          <p:grpSpPr bwMode="auto">
            <a:xfrm>
              <a:off x="3072" y="2832"/>
              <a:ext cx="136" cy="632"/>
              <a:chOff x="3072" y="2832"/>
              <a:chExt cx="136" cy="632"/>
            </a:xfrm>
          </p:grpSpPr>
          <p:sp>
            <p:nvSpPr>
              <p:cNvPr id="22615" name="Freeform 379"/>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16" name="Freeform 380"/>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17" name="Freeform 381"/>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2630" name="Group 382"/>
            <p:cNvGrpSpPr>
              <a:grpSpLocks/>
            </p:cNvGrpSpPr>
            <p:nvPr/>
          </p:nvGrpSpPr>
          <p:grpSpPr bwMode="auto">
            <a:xfrm flipH="1">
              <a:off x="2496" y="2832"/>
              <a:ext cx="136" cy="632"/>
              <a:chOff x="3072" y="2832"/>
              <a:chExt cx="136" cy="632"/>
            </a:xfrm>
          </p:grpSpPr>
          <p:sp>
            <p:nvSpPr>
              <p:cNvPr id="22612" name="Freeform 383"/>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13" name="Freeform 384"/>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14" name="Freeform 385"/>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2631" name="Group 386"/>
          <p:cNvGrpSpPr>
            <a:grpSpLocks/>
          </p:cNvGrpSpPr>
          <p:nvPr/>
        </p:nvGrpSpPr>
        <p:grpSpPr bwMode="auto">
          <a:xfrm>
            <a:off x="6548438" y="5162550"/>
            <a:ext cx="227012" cy="344488"/>
            <a:chOff x="2496" y="2725"/>
            <a:chExt cx="712" cy="739"/>
          </a:xfrm>
        </p:grpSpPr>
        <p:sp>
          <p:nvSpPr>
            <p:cNvPr id="22598" name="Rectangle 387"/>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599" name="Freeform 388"/>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2640" name="Group 389"/>
            <p:cNvGrpSpPr>
              <a:grpSpLocks/>
            </p:cNvGrpSpPr>
            <p:nvPr/>
          </p:nvGrpSpPr>
          <p:grpSpPr bwMode="auto">
            <a:xfrm>
              <a:off x="3072" y="2832"/>
              <a:ext cx="136" cy="632"/>
              <a:chOff x="3072" y="2832"/>
              <a:chExt cx="136" cy="632"/>
            </a:xfrm>
          </p:grpSpPr>
          <p:sp>
            <p:nvSpPr>
              <p:cNvPr id="22605" name="Freeform 390"/>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06" name="Freeform 391"/>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07" name="Freeform 392"/>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2641" name="Group 393"/>
            <p:cNvGrpSpPr>
              <a:grpSpLocks/>
            </p:cNvGrpSpPr>
            <p:nvPr/>
          </p:nvGrpSpPr>
          <p:grpSpPr bwMode="auto">
            <a:xfrm flipH="1">
              <a:off x="2496" y="2832"/>
              <a:ext cx="136" cy="632"/>
              <a:chOff x="3072" y="2832"/>
              <a:chExt cx="136" cy="632"/>
            </a:xfrm>
          </p:grpSpPr>
          <p:sp>
            <p:nvSpPr>
              <p:cNvPr id="22602" name="Freeform 394"/>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03" name="Freeform 395"/>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604" name="Freeform 396"/>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2650" name="Group 397"/>
          <p:cNvGrpSpPr>
            <a:grpSpLocks/>
          </p:cNvGrpSpPr>
          <p:nvPr/>
        </p:nvGrpSpPr>
        <p:grpSpPr bwMode="auto">
          <a:xfrm>
            <a:off x="7181850" y="5148263"/>
            <a:ext cx="227013" cy="344487"/>
            <a:chOff x="2496" y="2725"/>
            <a:chExt cx="712" cy="739"/>
          </a:xfrm>
        </p:grpSpPr>
        <p:sp>
          <p:nvSpPr>
            <p:cNvPr id="22588" name="Rectangle 398"/>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589" name="Freeform 399"/>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2651" name="Group 400"/>
            <p:cNvGrpSpPr>
              <a:grpSpLocks/>
            </p:cNvGrpSpPr>
            <p:nvPr/>
          </p:nvGrpSpPr>
          <p:grpSpPr bwMode="auto">
            <a:xfrm>
              <a:off x="3072" y="2832"/>
              <a:ext cx="136" cy="632"/>
              <a:chOff x="3072" y="2832"/>
              <a:chExt cx="136" cy="632"/>
            </a:xfrm>
          </p:grpSpPr>
          <p:sp>
            <p:nvSpPr>
              <p:cNvPr id="22595" name="Freeform 401"/>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96" name="Freeform 402"/>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97" name="Freeform 403"/>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2660" name="Group 404"/>
            <p:cNvGrpSpPr>
              <a:grpSpLocks/>
            </p:cNvGrpSpPr>
            <p:nvPr/>
          </p:nvGrpSpPr>
          <p:grpSpPr bwMode="auto">
            <a:xfrm flipH="1">
              <a:off x="2496" y="2832"/>
              <a:ext cx="136" cy="632"/>
              <a:chOff x="3072" y="2832"/>
              <a:chExt cx="136" cy="632"/>
            </a:xfrm>
          </p:grpSpPr>
          <p:sp>
            <p:nvSpPr>
              <p:cNvPr id="22592" name="Freeform 405"/>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93" name="Freeform 406"/>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94" name="Freeform 407"/>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2661" name="Group 408"/>
          <p:cNvGrpSpPr>
            <a:grpSpLocks/>
          </p:cNvGrpSpPr>
          <p:nvPr/>
        </p:nvGrpSpPr>
        <p:grpSpPr bwMode="auto">
          <a:xfrm>
            <a:off x="6556375" y="5576888"/>
            <a:ext cx="227013" cy="344487"/>
            <a:chOff x="2496" y="2725"/>
            <a:chExt cx="712" cy="739"/>
          </a:xfrm>
        </p:grpSpPr>
        <p:sp>
          <p:nvSpPr>
            <p:cNvPr id="22578" name="Rectangle 409"/>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579" name="Freeform 410"/>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2670" name="Group 411"/>
            <p:cNvGrpSpPr>
              <a:grpSpLocks/>
            </p:cNvGrpSpPr>
            <p:nvPr/>
          </p:nvGrpSpPr>
          <p:grpSpPr bwMode="auto">
            <a:xfrm>
              <a:off x="3072" y="2832"/>
              <a:ext cx="136" cy="632"/>
              <a:chOff x="3072" y="2832"/>
              <a:chExt cx="136" cy="632"/>
            </a:xfrm>
          </p:grpSpPr>
          <p:sp>
            <p:nvSpPr>
              <p:cNvPr id="22585" name="Freeform 412"/>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86" name="Freeform 413"/>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87" name="Freeform 414"/>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2671" name="Group 415"/>
            <p:cNvGrpSpPr>
              <a:grpSpLocks/>
            </p:cNvGrpSpPr>
            <p:nvPr/>
          </p:nvGrpSpPr>
          <p:grpSpPr bwMode="auto">
            <a:xfrm flipH="1">
              <a:off x="2496" y="2832"/>
              <a:ext cx="136" cy="632"/>
              <a:chOff x="3072" y="2832"/>
              <a:chExt cx="136" cy="632"/>
            </a:xfrm>
          </p:grpSpPr>
          <p:sp>
            <p:nvSpPr>
              <p:cNvPr id="22582" name="Freeform 416"/>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83" name="Freeform 417"/>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84" name="Freeform 418"/>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2680" name="Group 419"/>
          <p:cNvGrpSpPr>
            <a:grpSpLocks/>
          </p:cNvGrpSpPr>
          <p:nvPr/>
        </p:nvGrpSpPr>
        <p:grpSpPr bwMode="auto">
          <a:xfrm>
            <a:off x="7175500" y="5576888"/>
            <a:ext cx="227013" cy="344487"/>
            <a:chOff x="2496" y="2725"/>
            <a:chExt cx="712" cy="739"/>
          </a:xfrm>
        </p:grpSpPr>
        <p:sp>
          <p:nvSpPr>
            <p:cNvPr id="22568" name="Rectangle 420"/>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2569" name="Freeform 421"/>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2681" name="Group 422"/>
            <p:cNvGrpSpPr>
              <a:grpSpLocks/>
            </p:cNvGrpSpPr>
            <p:nvPr/>
          </p:nvGrpSpPr>
          <p:grpSpPr bwMode="auto">
            <a:xfrm>
              <a:off x="3072" y="2832"/>
              <a:ext cx="136" cy="632"/>
              <a:chOff x="3072" y="2832"/>
              <a:chExt cx="136" cy="632"/>
            </a:xfrm>
          </p:grpSpPr>
          <p:sp>
            <p:nvSpPr>
              <p:cNvPr id="22575" name="Freeform 423"/>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76" name="Freeform 424"/>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77" name="Freeform 425"/>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563424" name="Group 426"/>
            <p:cNvGrpSpPr>
              <a:grpSpLocks/>
            </p:cNvGrpSpPr>
            <p:nvPr/>
          </p:nvGrpSpPr>
          <p:grpSpPr bwMode="auto">
            <a:xfrm flipH="1">
              <a:off x="2496" y="2832"/>
              <a:ext cx="136" cy="632"/>
              <a:chOff x="3072" y="2832"/>
              <a:chExt cx="136" cy="632"/>
            </a:xfrm>
          </p:grpSpPr>
          <p:sp>
            <p:nvSpPr>
              <p:cNvPr id="22572" name="Freeform 427"/>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73" name="Freeform 428"/>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2574" name="Freeform 429"/>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sp>
        <p:nvSpPr>
          <p:cNvPr id="22567" name="Rectangle 51"/>
          <p:cNvSpPr>
            <a:spLocks noChangeArrowheads="1"/>
          </p:cNvSpPr>
          <p:nvPr/>
        </p:nvSpPr>
        <p:spPr bwMode="auto">
          <a:xfrm>
            <a:off x="6418263" y="4230688"/>
            <a:ext cx="1160462" cy="1757362"/>
          </a:xfrm>
          <a:prstGeom prst="rect">
            <a:avLst/>
          </a:prstGeom>
          <a:solidFill>
            <a:schemeClr val="accent1">
              <a:alpha val="50195"/>
            </a:schemeClr>
          </a:solidFill>
          <a:ln w="9525">
            <a:solidFill>
              <a:schemeClr val="tx1"/>
            </a:solidFill>
            <a:miter lim="800000"/>
            <a:headEnd/>
            <a:tailEnd/>
          </a:ln>
        </p:spPr>
        <p:txBody>
          <a:bodyPr wrap="none" anchor="ctr">
            <a:prstTxWarp prst="textNoShape">
              <a:avLst/>
            </a:prstTxWarp>
          </a:bodyPr>
          <a:lstStyle/>
          <a:p>
            <a:endParaRPr lang="en-US"/>
          </a:p>
        </p:txBody>
      </p:sp>
      <p:sp>
        <p:nvSpPr>
          <p:cNvPr id="189" name="Footer Placeholder 3"/>
          <p:cNvSpPr txBox="1">
            <a:spLocks/>
          </p:cNvSpPr>
          <p:nvPr/>
        </p:nvSpPr>
        <p:spPr>
          <a:xfrm>
            <a:off x="457199" y="6356350"/>
            <a:ext cx="3839633" cy="365125"/>
          </a:xfrm>
          <a:prstGeom prst="rect">
            <a:avLst/>
          </a:prstGeom>
          <a:noFill/>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Comic Sans MS" charset="0"/>
                <a:ea typeface="+mn-ea"/>
                <a:cs typeface="+mn-cs"/>
              </a:rPr>
              <a:t>slide from: Art of Multiprocessor Programming</a:t>
            </a:r>
            <a:endParaRPr kumimoji="0" lang="en-US" sz="1200" b="0" i="0" u="none" strike="noStrike" kern="1200" cap="none" spc="0" normalizeH="0" baseline="0" noProof="0" dirty="0">
              <a:ln>
                <a:noFill/>
              </a:ln>
              <a:solidFill>
                <a:schemeClr val="tx1">
                  <a:tint val="75000"/>
                </a:schemeClr>
              </a:solidFill>
              <a:effectLst/>
              <a:uLnTx/>
              <a:uFillTx/>
              <a:latin typeface="Comic Sans MS"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434"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5" name="Slide Number Placeholder 4"/>
          <p:cNvSpPr>
            <a:spLocks noGrp="1"/>
          </p:cNvSpPr>
          <p:nvPr>
            <p:ph type="sldNum" sz="quarter" idx="11"/>
          </p:nvPr>
        </p:nvSpPr>
        <p:spPr>
          <a:noFill/>
        </p:spPr>
        <p:txBody>
          <a:bodyPr/>
          <a:lstStyle/>
          <a:p>
            <a:fld id="{0B83889E-2132-7E47-9594-4AE941DFD595}" type="slidenum">
              <a:rPr lang="ar-sa"/>
              <a:pPr/>
              <a:t>9</a:t>
            </a:fld>
            <a:endParaRPr lang="en-US"/>
          </a:p>
        </p:txBody>
      </p:sp>
      <p:sp>
        <p:nvSpPr>
          <p:cNvPr id="23556" name="Rectangle 306"/>
          <p:cNvSpPr>
            <a:spLocks noChangeArrowheads="1"/>
          </p:cNvSpPr>
          <p:nvPr/>
        </p:nvSpPr>
        <p:spPr bwMode="auto">
          <a:xfrm>
            <a:off x="4351338" y="2992438"/>
            <a:ext cx="646112" cy="31908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57" name="Rectangle 307"/>
          <p:cNvSpPr>
            <a:spLocks noChangeArrowheads="1"/>
          </p:cNvSpPr>
          <p:nvPr/>
        </p:nvSpPr>
        <p:spPr bwMode="auto">
          <a:xfrm>
            <a:off x="2406650" y="2992438"/>
            <a:ext cx="544513" cy="71278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58" name="Rectangle 308"/>
          <p:cNvSpPr>
            <a:spLocks noChangeArrowheads="1"/>
          </p:cNvSpPr>
          <p:nvPr/>
        </p:nvSpPr>
        <p:spPr bwMode="auto">
          <a:xfrm>
            <a:off x="2995613" y="2998788"/>
            <a:ext cx="544512" cy="71278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59" name="Rectangle 309"/>
          <p:cNvSpPr>
            <a:spLocks noChangeArrowheads="1"/>
          </p:cNvSpPr>
          <p:nvPr/>
        </p:nvSpPr>
        <p:spPr bwMode="auto">
          <a:xfrm>
            <a:off x="5054600" y="3000375"/>
            <a:ext cx="384175" cy="404813"/>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60" name="Rectangle 310"/>
          <p:cNvSpPr>
            <a:spLocks noChangeArrowheads="1"/>
          </p:cNvSpPr>
          <p:nvPr/>
        </p:nvSpPr>
        <p:spPr bwMode="auto">
          <a:xfrm>
            <a:off x="4359275" y="3379788"/>
            <a:ext cx="646113" cy="347662"/>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61" name="Rectangle 311"/>
          <p:cNvSpPr>
            <a:spLocks noChangeArrowheads="1"/>
          </p:cNvSpPr>
          <p:nvPr/>
        </p:nvSpPr>
        <p:spPr bwMode="auto">
          <a:xfrm>
            <a:off x="5032375" y="3486150"/>
            <a:ext cx="414338" cy="233363"/>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62" name="Rectangle 312"/>
          <p:cNvSpPr>
            <a:spLocks noChangeArrowheads="1"/>
          </p:cNvSpPr>
          <p:nvPr/>
        </p:nvSpPr>
        <p:spPr bwMode="auto">
          <a:xfrm>
            <a:off x="6245225" y="3008313"/>
            <a:ext cx="320675" cy="341312"/>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63" name="Rectangle 313"/>
          <p:cNvSpPr>
            <a:spLocks noChangeArrowheads="1"/>
          </p:cNvSpPr>
          <p:nvPr/>
        </p:nvSpPr>
        <p:spPr bwMode="auto">
          <a:xfrm>
            <a:off x="6592888" y="3008313"/>
            <a:ext cx="133350" cy="298450"/>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64" name="Rectangle 314"/>
          <p:cNvSpPr>
            <a:spLocks noChangeArrowheads="1"/>
          </p:cNvSpPr>
          <p:nvPr/>
        </p:nvSpPr>
        <p:spPr bwMode="auto">
          <a:xfrm>
            <a:off x="6246813" y="3402013"/>
            <a:ext cx="222250" cy="32543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65" name="Rectangle 315"/>
          <p:cNvSpPr>
            <a:spLocks noChangeArrowheads="1"/>
          </p:cNvSpPr>
          <p:nvPr/>
        </p:nvSpPr>
        <p:spPr bwMode="auto">
          <a:xfrm>
            <a:off x="6508750" y="3402013"/>
            <a:ext cx="220663" cy="32543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66" name="Rectangle 316"/>
          <p:cNvSpPr>
            <a:spLocks noChangeArrowheads="1"/>
          </p:cNvSpPr>
          <p:nvPr/>
        </p:nvSpPr>
        <p:spPr bwMode="auto">
          <a:xfrm>
            <a:off x="6804025" y="3008313"/>
            <a:ext cx="204788" cy="254000"/>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67" name="Rectangle 317"/>
          <p:cNvSpPr>
            <a:spLocks noChangeArrowheads="1"/>
          </p:cNvSpPr>
          <p:nvPr/>
        </p:nvSpPr>
        <p:spPr bwMode="auto">
          <a:xfrm>
            <a:off x="7064375" y="3008313"/>
            <a:ext cx="219075" cy="500062"/>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68" name="Rectangle 318"/>
          <p:cNvSpPr>
            <a:spLocks noChangeArrowheads="1"/>
          </p:cNvSpPr>
          <p:nvPr/>
        </p:nvSpPr>
        <p:spPr bwMode="auto">
          <a:xfrm>
            <a:off x="6791325" y="3300413"/>
            <a:ext cx="222250" cy="427037"/>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69" name="Rectangle 319"/>
          <p:cNvSpPr>
            <a:spLocks noChangeArrowheads="1"/>
          </p:cNvSpPr>
          <p:nvPr/>
        </p:nvSpPr>
        <p:spPr bwMode="auto">
          <a:xfrm>
            <a:off x="7067550" y="3517900"/>
            <a:ext cx="206375" cy="209550"/>
          </a:xfrm>
          <a:prstGeom prst="rect">
            <a:avLst/>
          </a:prstGeom>
          <a:solidFill>
            <a:srgbClr val="FFFFCC"/>
          </a:solidFill>
          <a:ln w="9525">
            <a:solidFill>
              <a:schemeClr val="tx1"/>
            </a:solidFill>
            <a:miter lim="800000"/>
            <a:headEnd/>
            <a:tailEnd/>
          </a:ln>
        </p:spPr>
        <p:txBody>
          <a:bodyPr wrap="none" anchor="ctr">
            <a:prstTxWarp prst="textNoShape">
              <a:avLst/>
            </a:prstTxWarp>
          </a:bodyPr>
          <a:lstStyle/>
          <a:p>
            <a:endParaRPr lang="en-US"/>
          </a:p>
        </p:txBody>
      </p:sp>
      <p:sp>
        <p:nvSpPr>
          <p:cNvPr id="23570" name="Rectangle 2"/>
          <p:cNvSpPr>
            <a:spLocks noGrp="1" noChangeArrowheads="1"/>
          </p:cNvSpPr>
          <p:nvPr>
            <p:ph type="title"/>
          </p:nvPr>
        </p:nvSpPr>
        <p:spPr>
          <a:xfrm>
            <a:off x="714375" y="190500"/>
            <a:ext cx="7772400" cy="1143000"/>
          </a:xfrm>
        </p:spPr>
        <p:txBody>
          <a:bodyPr/>
          <a:lstStyle/>
          <a:p>
            <a:r>
              <a:rPr lang="en-US"/>
              <a:t>Real-World Scaling Process</a:t>
            </a:r>
          </a:p>
        </p:txBody>
      </p:sp>
      <p:grpSp>
        <p:nvGrpSpPr>
          <p:cNvPr id="2" name="Group 49"/>
          <p:cNvGrpSpPr>
            <a:grpSpLocks/>
          </p:cNvGrpSpPr>
          <p:nvPr/>
        </p:nvGrpSpPr>
        <p:grpSpPr bwMode="auto">
          <a:xfrm>
            <a:off x="3209925" y="3454400"/>
            <a:ext cx="82550" cy="185738"/>
            <a:chOff x="1029" y="2668"/>
            <a:chExt cx="363" cy="445"/>
          </a:xfrm>
        </p:grpSpPr>
        <p:grpSp>
          <p:nvGrpSpPr>
            <p:cNvPr id="3" name="Group 50"/>
            <p:cNvGrpSpPr>
              <a:grpSpLocks/>
            </p:cNvGrpSpPr>
            <p:nvPr/>
          </p:nvGrpSpPr>
          <p:grpSpPr bwMode="auto">
            <a:xfrm>
              <a:off x="1101" y="2668"/>
              <a:ext cx="217" cy="238"/>
              <a:chOff x="1075" y="2731"/>
              <a:chExt cx="244" cy="166"/>
            </a:xfrm>
          </p:grpSpPr>
          <p:sp>
            <p:nvSpPr>
              <p:cNvPr id="23978" name="Oval 51"/>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79" name="Oval 52"/>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75" name="Rectangle 53"/>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76" name="Oval 54"/>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77" name="AutoShape 55"/>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4" name="Group 56"/>
          <p:cNvGrpSpPr>
            <a:grpSpLocks/>
          </p:cNvGrpSpPr>
          <p:nvPr/>
        </p:nvGrpSpPr>
        <p:grpSpPr bwMode="auto">
          <a:xfrm>
            <a:off x="2439988" y="3030538"/>
            <a:ext cx="93662" cy="185737"/>
            <a:chOff x="1029" y="2668"/>
            <a:chExt cx="363" cy="445"/>
          </a:xfrm>
        </p:grpSpPr>
        <p:grpSp>
          <p:nvGrpSpPr>
            <p:cNvPr id="5" name="Group 57"/>
            <p:cNvGrpSpPr>
              <a:grpSpLocks/>
            </p:cNvGrpSpPr>
            <p:nvPr/>
          </p:nvGrpSpPr>
          <p:grpSpPr bwMode="auto">
            <a:xfrm>
              <a:off x="1101" y="2668"/>
              <a:ext cx="217" cy="238"/>
              <a:chOff x="1075" y="2731"/>
              <a:chExt cx="244" cy="166"/>
            </a:xfrm>
          </p:grpSpPr>
          <p:sp>
            <p:nvSpPr>
              <p:cNvPr id="23972" name="Oval 58"/>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73" name="Oval 59"/>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69" name="Rectangle 60"/>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70" name="Oval 61"/>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71" name="AutoShape 62"/>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6" name="Group 63"/>
          <p:cNvGrpSpPr>
            <a:grpSpLocks/>
          </p:cNvGrpSpPr>
          <p:nvPr/>
        </p:nvGrpSpPr>
        <p:grpSpPr bwMode="auto">
          <a:xfrm>
            <a:off x="2800350" y="3454400"/>
            <a:ext cx="82550" cy="185738"/>
            <a:chOff x="1029" y="2668"/>
            <a:chExt cx="363" cy="445"/>
          </a:xfrm>
        </p:grpSpPr>
        <p:grpSp>
          <p:nvGrpSpPr>
            <p:cNvPr id="7" name="Group 64"/>
            <p:cNvGrpSpPr>
              <a:grpSpLocks/>
            </p:cNvGrpSpPr>
            <p:nvPr/>
          </p:nvGrpSpPr>
          <p:grpSpPr bwMode="auto">
            <a:xfrm>
              <a:off x="1101" y="2668"/>
              <a:ext cx="217" cy="238"/>
              <a:chOff x="1075" y="2731"/>
              <a:chExt cx="244" cy="166"/>
            </a:xfrm>
          </p:grpSpPr>
          <p:sp>
            <p:nvSpPr>
              <p:cNvPr id="23966" name="Oval 65"/>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67" name="Oval 66"/>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63" name="Rectangle 67"/>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64" name="Oval 68"/>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65" name="AutoShape 69"/>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8" name="Group 70"/>
          <p:cNvGrpSpPr>
            <a:grpSpLocks/>
          </p:cNvGrpSpPr>
          <p:nvPr/>
        </p:nvGrpSpPr>
        <p:grpSpPr bwMode="auto">
          <a:xfrm>
            <a:off x="3208338" y="3048000"/>
            <a:ext cx="82550" cy="185738"/>
            <a:chOff x="1029" y="2668"/>
            <a:chExt cx="363" cy="445"/>
          </a:xfrm>
        </p:grpSpPr>
        <p:grpSp>
          <p:nvGrpSpPr>
            <p:cNvPr id="9" name="Group 71"/>
            <p:cNvGrpSpPr>
              <a:grpSpLocks/>
            </p:cNvGrpSpPr>
            <p:nvPr/>
          </p:nvGrpSpPr>
          <p:grpSpPr bwMode="auto">
            <a:xfrm>
              <a:off x="1101" y="2668"/>
              <a:ext cx="217" cy="238"/>
              <a:chOff x="1075" y="2731"/>
              <a:chExt cx="244" cy="166"/>
            </a:xfrm>
          </p:grpSpPr>
          <p:sp>
            <p:nvSpPr>
              <p:cNvPr id="23960" name="Oval 72"/>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61" name="Oval 73"/>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57" name="Rectangle 74"/>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58" name="Oval 75"/>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59" name="AutoShape 76"/>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10" name="Group 77"/>
          <p:cNvGrpSpPr>
            <a:grpSpLocks/>
          </p:cNvGrpSpPr>
          <p:nvPr/>
        </p:nvGrpSpPr>
        <p:grpSpPr bwMode="auto">
          <a:xfrm>
            <a:off x="2447925" y="3443288"/>
            <a:ext cx="93663" cy="187325"/>
            <a:chOff x="1029" y="2668"/>
            <a:chExt cx="363" cy="445"/>
          </a:xfrm>
        </p:grpSpPr>
        <p:grpSp>
          <p:nvGrpSpPr>
            <p:cNvPr id="11" name="Group 78"/>
            <p:cNvGrpSpPr>
              <a:grpSpLocks/>
            </p:cNvGrpSpPr>
            <p:nvPr/>
          </p:nvGrpSpPr>
          <p:grpSpPr bwMode="auto">
            <a:xfrm>
              <a:off x="1101" y="2668"/>
              <a:ext cx="217" cy="238"/>
              <a:chOff x="1075" y="2731"/>
              <a:chExt cx="244" cy="166"/>
            </a:xfrm>
          </p:grpSpPr>
          <p:sp>
            <p:nvSpPr>
              <p:cNvPr id="23954" name="Oval 79"/>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55" name="Oval 80"/>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51" name="Rectangle 81"/>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52" name="Oval 82"/>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53" name="AutoShape 83"/>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12" name="Group 84"/>
          <p:cNvGrpSpPr>
            <a:grpSpLocks/>
          </p:cNvGrpSpPr>
          <p:nvPr/>
        </p:nvGrpSpPr>
        <p:grpSpPr bwMode="auto">
          <a:xfrm>
            <a:off x="2870200" y="3046413"/>
            <a:ext cx="82550" cy="185737"/>
            <a:chOff x="1029" y="2668"/>
            <a:chExt cx="363" cy="445"/>
          </a:xfrm>
        </p:grpSpPr>
        <p:grpSp>
          <p:nvGrpSpPr>
            <p:cNvPr id="13" name="Group 85"/>
            <p:cNvGrpSpPr>
              <a:grpSpLocks/>
            </p:cNvGrpSpPr>
            <p:nvPr/>
          </p:nvGrpSpPr>
          <p:grpSpPr bwMode="auto">
            <a:xfrm>
              <a:off x="1101" y="2668"/>
              <a:ext cx="217" cy="238"/>
              <a:chOff x="1075" y="2731"/>
              <a:chExt cx="244" cy="166"/>
            </a:xfrm>
          </p:grpSpPr>
          <p:sp>
            <p:nvSpPr>
              <p:cNvPr id="23948" name="Oval 86"/>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49" name="Oval 87"/>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45" name="Rectangle 88"/>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46" name="Oval 89"/>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47" name="AutoShape 90"/>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14" name="Group 91"/>
          <p:cNvGrpSpPr>
            <a:grpSpLocks/>
          </p:cNvGrpSpPr>
          <p:nvPr/>
        </p:nvGrpSpPr>
        <p:grpSpPr bwMode="auto">
          <a:xfrm>
            <a:off x="3368675" y="3222625"/>
            <a:ext cx="82550" cy="185738"/>
            <a:chOff x="1029" y="2668"/>
            <a:chExt cx="363" cy="445"/>
          </a:xfrm>
        </p:grpSpPr>
        <p:grpSp>
          <p:nvGrpSpPr>
            <p:cNvPr id="15" name="Group 92"/>
            <p:cNvGrpSpPr>
              <a:grpSpLocks/>
            </p:cNvGrpSpPr>
            <p:nvPr/>
          </p:nvGrpSpPr>
          <p:grpSpPr bwMode="auto">
            <a:xfrm>
              <a:off x="1101" y="2668"/>
              <a:ext cx="217" cy="238"/>
              <a:chOff x="1075" y="2731"/>
              <a:chExt cx="244" cy="166"/>
            </a:xfrm>
          </p:grpSpPr>
          <p:sp>
            <p:nvSpPr>
              <p:cNvPr id="23942" name="Oval 93"/>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43" name="Oval 94"/>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39" name="Rectangle 95"/>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40" name="Oval 96"/>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41" name="AutoShape 97"/>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16" name="Group 98"/>
          <p:cNvGrpSpPr>
            <a:grpSpLocks/>
          </p:cNvGrpSpPr>
          <p:nvPr/>
        </p:nvGrpSpPr>
        <p:grpSpPr bwMode="auto">
          <a:xfrm>
            <a:off x="2767013" y="3214688"/>
            <a:ext cx="82550" cy="187325"/>
            <a:chOff x="1029" y="2668"/>
            <a:chExt cx="363" cy="445"/>
          </a:xfrm>
        </p:grpSpPr>
        <p:grpSp>
          <p:nvGrpSpPr>
            <p:cNvPr id="17" name="Group 99"/>
            <p:cNvGrpSpPr>
              <a:grpSpLocks/>
            </p:cNvGrpSpPr>
            <p:nvPr/>
          </p:nvGrpSpPr>
          <p:grpSpPr bwMode="auto">
            <a:xfrm>
              <a:off x="1101" y="2668"/>
              <a:ext cx="217" cy="238"/>
              <a:chOff x="1075" y="2731"/>
              <a:chExt cx="244" cy="166"/>
            </a:xfrm>
          </p:grpSpPr>
          <p:sp>
            <p:nvSpPr>
              <p:cNvPr id="23936" name="Oval 100"/>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37" name="Oval 101"/>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33" name="Rectangle 102"/>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34" name="Oval 103"/>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35" name="AutoShape 104"/>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18" name="Group 106"/>
          <p:cNvGrpSpPr>
            <a:grpSpLocks/>
          </p:cNvGrpSpPr>
          <p:nvPr/>
        </p:nvGrpSpPr>
        <p:grpSpPr bwMode="auto">
          <a:xfrm>
            <a:off x="7070725" y="3481388"/>
            <a:ext cx="82550" cy="185737"/>
            <a:chOff x="1029" y="2668"/>
            <a:chExt cx="363" cy="445"/>
          </a:xfrm>
        </p:grpSpPr>
        <p:grpSp>
          <p:nvGrpSpPr>
            <p:cNvPr id="19" name="Group 107"/>
            <p:cNvGrpSpPr>
              <a:grpSpLocks/>
            </p:cNvGrpSpPr>
            <p:nvPr/>
          </p:nvGrpSpPr>
          <p:grpSpPr bwMode="auto">
            <a:xfrm>
              <a:off x="1101" y="2668"/>
              <a:ext cx="217" cy="238"/>
              <a:chOff x="1075" y="2731"/>
              <a:chExt cx="244" cy="166"/>
            </a:xfrm>
          </p:grpSpPr>
          <p:sp>
            <p:nvSpPr>
              <p:cNvPr id="23930" name="Oval 108"/>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31" name="Oval 109"/>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27" name="Rectangle 110"/>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28" name="Oval 111"/>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29" name="AutoShape 112"/>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20" name="Group 113"/>
          <p:cNvGrpSpPr>
            <a:grpSpLocks/>
          </p:cNvGrpSpPr>
          <p:nvPr/>
        </p:nvGrpSpPr>
        <p:grpSpPr bwMode="auto">
          <a:xfrm>
            <a:off x="6259513" y="3000375"/>
            <a:ext cx="82550" cy="185738"/>
            <a:chOff x="1029" y="2668"/>
            <a:chExt cx="363" cy="445"/>
          </a:xfrm>
        </p:grpSpPr>
        <p:grpSp>
          <p:nvGrpSpPr>
            <p:cNvPr id="21" name="Group 114"/>
            <p:cNvGrpSpPr>
              <a:grpSpLocks/>
            </p:cNvGrpSpPr>
            <p:nvPr/>
          </p:nvGrpSpPr>
          <p:grpSpPr bwMode="auto">
            <a:xfrm>
              <a:off x="1101" y="2668"/>
              <a:ext cx="217" cy="238"/>
              <a:chOff x="1075" y="2731"/>
              <a:chExt cx="244" cy="166"/>
            </a:xfrm>
          </p:grpSpPr>
          <p:sp>
            <p:nvSpPr>
              <p:cNvPr id="23924" name="Oval 115"/>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25" name="Oval 116"/>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21" name="Rectangle 117"/>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22" name="Oval 118"/>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23" name="AutoShape 119"/>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22" name="Group 120"/>
          <p:cNvGrpSpPr>
            <a:grpSpLocks/>
          </p:cNvGrpSpPr>
          <p:nvPr/>
        </p:nvGrpSpPr>
        <p:grpSpPr bwMode="auto">
          <a:xfrm>
            <a:off x="6645275" y="3395663"/>
            <a:ext cx="82550" cy="185737"/>
            <a:chOff x="1029" y="2668"/>
            <a:chExt cx="363" cy="445"/>
          </a:xfrm>
        </p:grpSpPr>
        <p:grpSp>
          <p:nvGrpSpPr>
            <p:cNvPr id="23" name="Group 121"/>
            <p:cNvGrpSpPr>
              <a:grpSpLocks/>
            </p:cNvGrpSpPr>
            <p:nvPr/>
          </p:nvGrpSpPr>
          <p:grpSpPr bwMode="auto">
            <a:xfrm>
              <a:off x="1101" y="2668"/>
              <a:ext cx="217" cy="238"/>
              <a:chOff x="1075" y="2731"/>
              <a:chExt cx="244" cy="166"/>
            </a:xfrm>
          </p:grpSpPr>
          <p:sp>
            <p:nvSpPr>
              <p:cNvPr id="23918" name="Oval 122"/>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19" name="Oval 123"/>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15" name="Rectangle 124"/>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16" name="Oval 125"/>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17" name="AutoShape 126"/>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24" name="Group 127"/>
          <p:cNvGrpSpPr>
            <a:grpSpLocks/>
          </p:cNvGrpSpPr>
          <p:nvPr/>
        </p:nvGrpSpPr>
        <p:grpSpPr bwMode="auto">
          <a:xfrm>
            <a:off x="6894513" y="3017838"/>
            <a:ext cx="82550" cy="185737"/>
            <a:chOff x="1029" y="2668"/>
            <a:chExt cx="363" cy="445"/>
          </a:xfrm>
        </p:grpSpPr>
        <p:grpSp>
          <p:nvGrpSpPr>
            <p:cNvPr id="25" name="Group 128"/>
            <p:cNvGrpSpPr>
              <a:grpSpLocks/>
            </p:cNvGrpSpPr>
            <p:nvPr/>
          </p:nvGrpSpPr>
          <p:grpSpPr bwMode="auto">
            <a:xfrm>
              <a:off x="1101" y="2668"/>
              <a:ext cx="217" cy="238"/>
              <a:chOff x="1075" y="2731"/>
              <a:chExt cx="244" cy="166"/>
            </a:xfrm>
          </p:grpSpPr>
          <p:sp>
            <p:nvSpPr>
              <p:cNvPr id="23912" name="Oval 129"/>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13" name="Oval 130"/>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09" name="Rectangle 131"/>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10" name="Oval 132"/>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11" name="AutoShape 133"/>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26" name="Group 134"/>
          <p:cNvGrpSpPr>
            <a:grpSpLocks/>
          </p:cNvGrpSpPr>
          <p:nvPr/>
        </p:nvGrpSpPr>
        <p:grpSpPr bwMode="auto">
          <a:xfrm>
            <a:off x="6267450" y="3470275"/>
            <a:ext cx="82550" cy="187325"/>
            <a:chOff x="1029" y="2668"/>
            <a:chExt cx="363" cy="445"/>
          </a:xfrm>
        </p:grpSpPr>
        <p:grpSp>
          <p:nvGrpSpPr>
            <p:cNvPr id="27" name="Group 135"/>
            <p:cNvGrpSpPr>
              <a:grpSpLocks/>
            </p:cNvGrpSpPr>
            <p:nvPr/>
          </p:nvGrpSpPr>
          <p:grpSpPr bwMode="auto">
            <a:xfrm>
              <a:off x="1101" y="2668"/>
              <a:ext cx="217" cy="238"/>
              <a:chOff x="1075" y="2731"/>
              <a:chExt cx="244" cy="166"/>
            </a:xfrm>
          </p:grpSpPr>
          <p:sp>
            <p:nvSpPr>
              <p:cNvPr id="23906" name="Oval 136"/>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07" name="Oval 137"/>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903" name="Rectangle 138"/>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904" name="Oval 139"/>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905" name="AutoShape 140"/>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28" name="Group 141"/>
          <p:cNvGrpSpPr>
            <a:grpSpLocks/>
          </p:cNvGrpSpPr>
          <p:nvPr/>
        </p:nvGrpSpPr>
        <p:grpSpPr bwMode="auto">
          <a:xfrm>
            <a:off x="6643688" y="3016250"/>
            <a:ext cx="82550" cy="185738"/>
            <a:chOff x="1029" y="2668"/>
            <a:chExt cx="363" cy="445"/>
          </a:xfrm>
        </p:grpSpPr>
        <p:grpSp>
          <p:nvGrpSpPr>
            <p:cNvPr id="29" name="Group 142"/>
            <p:cNvGrpSpPr>
              <a:grpSpLocks/>
            </p:cNvGrpSpPr>
            <p:nvPr/>
          </p:nvGrpSpPr>
          <p:grpSpPr bwMode="auto">
            <a:xfrm>
              <a:off x="1101" y="2668"/>
              <a:ext cx="217" cy="238"/>
              <a:chOff x="1075" y="2731"/>
              <a:chExt cx="244" cy="166"/>
            </a:xfrm>
          </p:grpSpPr>
          <p:sp>
            <p:nvSpPr>
              <p:cNvPr id="23900" name="Oval 143"/>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901" name="Oval 144"/>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897" name="Rectangle 145"/>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898" name="Oval 146"/>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899" name="AutoShape 147"/>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30" name="Group 148"/>
          <p:cNvGrpSpPr>
            <a:grpSpLocks/>
          </p:cNvGrpSpPr>
          <p:nvPr/>
        </p:nvGrpSpPr>
        <p:grpSpPr bwMode="auto">
          <a:xfrm>
            <a:off x="7158038" y="3105150"/>
            <a:ext cx="82550" cy="185738"/>
            <a:chOff x="1029" y="2668"/>
            <a:chExt cx="363" cy="445"/>
          </a:xfrm>
        </p:grpSpPr>
        <p:grpSp>
          <p:nvGrpSpPr>
            <p:cNvPr id="31" name="Group 149"/>
            <p:cNvGrpSpPr>
              <a:grpSpLocks/>
            </p:cNvGrpSpPr>
            <p:nvPr/>
          </p:nvGrpSpPr>
          <p:grpSpPr bwMode="auto">
            <a:xfrm>
              <a:off x="1101" y="2668"/>
              <a:ext cx="217" cy="238"/>
              <a:chOff x="1075" y="2731"/>
              <a:chExt cx="244" cy="166"/>
            </a:xfrm>
          </p:grpSpPr>
          <p:sp>
            <p:nvSpPr>
              <p:cNvPr id="23894" name="Oval 150"/>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895" name="Oval 151"/>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891" name="Rectangle 152"/>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892" name="Oval 153"/>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893" name="AutoShape 154"/>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564512" name="Group 155"/>
          <p:cNvGrpSpPr>
            <a:grpSpLocks/>
          </p:cNvGrpSpPr>
          <p:nvPr/>
        </p:nvGrpSpPr>
        <p:grpSpPr bwMode="auto">
          <a:xfrm>
            <a:off x="6554788" y="3446463"/>
            <a:ext cx="82550" cy="187325"/>
            <a:chOff x="1029" y="2668"/>
            <a:chExt cx="363" cy="445"/>
          </a:xfrm>
        </p:grpSpPr>
        <p:grpSp>
          <p:nvGrpSpPr>
            <p:cNvPr id="564513" name="Group 156"/>
            <p:cNvGrpSpPr>
              <a:grpSpLocks/>
            </p:cNvGrpSpPr>
            <p:nvPr/>
          </p:nvGrpSpPr>
          <p:grpSpPr bwMode="auto">
            <a:xfrm>
              <a:off x="1101" y="2668"/>
              <a:ext cx="217" cy="238"/>
              <a:chOff x="1075" y="2731"/>
              <a:chExt cx="244" cy="166"/>
            </a:xfrm>
          </p:grpSpPr>
          <p:sp>
            <p:nvSpPr>
              <p:cNvPr id="23888" name="Oval 157"/>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889" name="Oval 158"/>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885" name="Rectangle 159"/>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886" name="Oval 160"/>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887" name="AutoShape 161"/>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564514" name="Group 162"/>
          <p:cNvGrpSpPr>
            <a:grpSpLocks/>
          </p:cNvGrpSpPr>
          <p:nvPr/>
        </p:nvGrpSpPr>
        <p:grpSpPr bwMode="auto">
          <a:xfrm>
            <a:off x="6848475" y="2663825"/>
            <a:ext cx="176213" cy="388938"/>
            <a:chOff x="2160" y="1548"/>
            <a:chExt cx="309" cy="441"/>
          </a:xfrm>
        </p:grpSpPr>
        <p:sp>
          <p:nvSpPr>
            <p:cNvPr id="23877" name="Freeform 163"/>
            <p:cNvSpPr>
              <a:spLocks/>
            </p:cNvSpPr>
            <p:nvPr/>
          </p:nvSpPr>
          <p:spPr bwMode="auto">
            <a:xfrm>
              <a:off x="2160" y="1548"/>
              <a:ext cx="141" cy="428"/>
            </a:xfrm>
            <a:custGeom>
              <a:avLst/>
              <a:gdLst>
                <a:gd name="T0" fmla="*/ 117 w 141"/>
                <a:gd name="T1" fmla="*/ 419 h 428"/>
                <a:gd name="T2" fmla="*/ 113 w 141"/>
                <a:gd name="T3" fmla="*/ 402 h 428"/>
                <a:gd name="T4" fmla="*/ 97 w 141"/>
                <a:gd name="T5" fmla="*/ 386 h 428"/>
                <a:gd name="T6" fmla="*/ 82 w 141"/>
                <a:gd name="T7" fmla="*/ 365 h 428"/>
                <a:gd name="T8" fmla="*/ 70 w 141"/>
                <a:gd name="T9" fmla="*/ 349 h 428"/>
                <a:gd name="T10" fmla="*/ 58 w 141"/>
                <a:gd name="T11" fmla="*/ 337 h 428"/>
                <a:gd name="T12" fmla="*/ 47 w 141"/>
                <a:gd name="T13" fmla="*/ 324 h 428"/>
                <a:gd name="T14" fmla="*/ 35 w 141"/>
                <a:gd name="T15" fmla="*/ 308 h 428"/>
                <a:gd name="T16" fmla="*/ 23 w 141"/>
                <a:gd name="T17" fmla="*/ 296 h 428"/>
                <a:gd name="T18" fmla="*/ 16 w 141"/>
                <a:gd name="T19" fmla="*/ 279 h 428"/>
                <a:gd name="T20" fmla="*/ 12 w 141"/>
                <a:gd name="T21" fmla="*/ 263 h 428"/>
                <a:gd name="T22" fmla="*/ 4 w 141"/>
                <a:gd name="T23" fmla="*/ 246 h 428"/>
                <a:gd name="T24" fmla="*/ 0 w 141"/>
                <a:gd name="T25" fmla="*/ 230 h 428"/>
                <a:gd name="T26" fmla="*/ 4 w 141"/>
                <a:gd name="T27" fmla="*/ 214 h 428"/>
                <a:gd name="T28" fmla="*/ 8 w 141"/>
                <a:gd name="T29" fmla="*/ 197 h 428"/>
                <a:gd name="T30" fmla="*/ 16 w 141"/>
                <a:gd name="T31" fmla="*/ 177 h 428"/>
                <a:gd name="T32" fmla="*/ 19 w 141"/>
                <a:gd name="T33" fmla="*/ 160 h 428"/>
                <a:gd name="T34" fmla="*/ 23 w 141"/>
                <a:gd name="T35" fmla="*/ 135 h 428"/>
                <a:gd name="T36" fmla="*/ 27 w 141"/>
                <a:gd name="T37" fmla="*/ 115 h 428"/>
                <a:gd name="T38" fmla="*/ 35 w 141"/>
                <a:gd name="T39" fmla="*/ 99 h 428"/>
                <a:gd name="T40" fmla="*/ 39 w 141"/>
                <a:gd name="T41" fmla="*/ 82 h 428"/>
                <a:gd name="T42" fmla="*/ 43 w 141"/>
                <a:gd name="T43" fmla="*/ 66 h 428"/>
                <a:gd name="T44" fmla="*/ 47 w 141"/>
                <a:gd name="T45" fmla="*/ 49 h 428"/>
                <a:gd name="T46" fmla="*/ 51 w 141"/>
                <a:gd name="T47" fmla="*/ 33 h 428"/>
                <a:gd name="T48" fmla="*/ 58 w 141"/>
                <a:gd name="T49" fmla="*/ 16 h 428"/>
                <a:gd name="T50" fmla="*/ 62 w 141"/>
                <a:gd name="T51" fmla="*/ 0 h 428"/>
                <a:gd name="T52" fmla="*/ 66 w 141"/>
                <a:gd name="T53" fmla="*/ 16 h 428"/>
                <a:gd name="T54" fmla="*/ 66 w 141"/>
                <a:gd name="T55" fmla="*/ 33 h 428"/>
                <a:gd name="T56" fmla="*/ 66 w 141"/>
                <a:gd name="T57" fmla="*/ 49 h 428"/>
                <a:gd name="T58" fmla="*/ 70 w 141"/>
                <a:gd name="T59" fmla="*/ 66 h 428"/>
                <a:gd name="T60" fmla="*/ 78 w 141"/>
                <a:gd name="T61" fmla="*/ 82 h 428"/>
                <a:gd name="T62" fmla="*/ 86 w 141"/>
                <a:gd name="T63" fmla="*/ 99 h 428"/>
                <a:gd name="T64" fmla="*/ 97 w 141"/>
                <a:gd name="T65" fmla="*/ 115 h 428"/>
                <a:gd name="T66" fmla="*/ 109 w 141"/>
                <a:gd name="T67" fmla="*/ 131 h 428"/>
                <a:gd name="T68" fmla="*/ 117 w 141"/>
                <a:gd name="T69" fmla="*/ 148 h 428"/>
                <a:gd name="T70" fmla="*/ 124 w 141"/>
                <a:gd name="T71" fmla="*/ 164 h 428"/>
                <a:gd name="T72" fmla="*/ 132 w 141"/>
                <a:gd name="T73" fmla="*/ 181 h 428"/>
                <a:gd name="T74" fmla="*/ 136 w 141"/>
                <a:gd name="T75" fmla="*/ 197 h 428"/>
                <a:gd name="T76" fmla="*/ 140 w 141"/>
                <a:gd name="T77" fmla="*/ 214 h 428"/>
                <a:gd name="T78" fmla="*/ 140 w 141"/>
                <a:gd name="T79" fmla="*/ 230 h 428"/>
                <a:gd name="T80" fmla="*/ 140 w 141"/>
                <a:gd name="T81" fmla="*/ 246 h 428"/>
                <a:gd name="T82" fmla="*/ 140 w 141"/>
                <a:gd name="T83" fmla="*/ 263 h 428"/>
                <a:gd name="T84" fmla="*/ 140 w 141"/>
                <a:gd name="T85" fmla="*/ 279 h 428"/>
                <a:gd name="T86" fmla="*/ 136 w 141"/>
                <a:gd name="T87" fmla="*/ 296 h 428"/>
                <a:gd name="T88" fmla="*/ 136 w 141"/>
                <a:gd name="T89" fmla="*/ 312 h 428"/>
                <a:gd name="T90" fmla="*/ 136 w 141"/>
                <a:gd name="T91" fmla="*/ 328 h 428"/>
                <a:gd name="T92" fmla="*/ 132 w 141"/>
                <a:gd name="T93" fmla="*/ 345 h 428"/>
                <a:gd name="T94" fmla="*/ 128 w 141"/>
                <a:gd name="T95" fmla="*/ 361 h 428"/>
                <a:gd name="T96" fmla="*/ 128 w 141"/>
                <a:gd name="T97" fmla="*/ 378 h 428"/>
                <a:gd name="T98" fmla="*/ 124 w 141"/>
                <a:gd name="T99" fmla="*/ 394 h 428"/>
                <a:gd name="T100" fmla="*/ 117 w 141"/>
                <a:gd name="T101" fmla="*/ 411 h 42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1"/>
                <a:gd name="T154" fmla="*/ 0 h 428"/>
                <a:gd name="T155" fmla="*/ 141 w 141"/>
                <a:gd name="T156" fmla="*/ 428 h 42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1" h="428">
                  <a:moveTo>
                    <a:pt x="117" y="427"/>
                  </a:moveTo>
                  <a:lnTo>
                    <a:pt x="117" y="419"/>
                  </a:lnTo>
                  <a:lnTo>
                    <a:pt x="117" y="411"/>
                  </a:lnTo>
                  <a:lnTo>
                    <a:pt x="113" y="402"/>
                  </a:lnTo>
                  <a:lnTo>
                    <a:pt x="105" y="390"/>
                  </a:lnTo>
                  <a:lnTo>
                    <a:pt x="97" y="386"/>
                  </a:lnTo>
                  <a:lnTo>
                    <a:pt x="89" y="378"/>
                  </a:lnTo>
                  <a:lnTo>
                    <a:pt x="82" y="365"/>
                  </a:lnTo>
                  <a:lnTo>
                    <a:pt x="74" y="357"/>
                  </a:lnTo>
                  <a:lnTo>
                    <a:pt x="70" y="349"/>
                  </a:lnTo>
                  <a:lnTo>
                    <a:pt x="62" y="345"/>
                  </a:lnTo>
                  <a:lnTo>
                    <a:pt x="58" y="337"/>
                  </a:lnTo>
                  <a:lnTo>
                    <a:pt x="54" y="328"/>
                  </a:lnTo>
                  <a:lnTo>
                    <a:pt x="47" y="324"/>
                  </a:lnTo>
                  <a:lnTo>
                    <a:pt x="39" y="316"/>
                  </a:lnTo>
                  <a:lnTo>
                    <a:pt x="35" y="308"/>
                  </a:lnTo>
                  <a:lnTo>
                    <a:pt x="27" y="304"/>
                  </a:lnTo>
                  <a:lnTo>
                    <a:pt x="23" y="296"/>
                  </a:lnTo>
                  <a:lnTo>
                    <a:pt x="19" y="287"/>
                  </a:lnTo>
                  <a:lnTo>
                    <a:pt x="16" y="279"/>
                  </a:lnTo>
                  <a:lnTo>
                    <a:pt x="12" y="271"/>
                  </a:lnTo>
                  <a:lnTo>
                    <a:pt x="12" y="263"/>
                  </a:lnTo>
                  <a:lnTo>
                    <a:pt x="8" y="255"/>
                  </a:lnTo>
                  <a:lnTo>
                    <a:pt x="4" y="246"/>
                  </a:lnTo>
                  <a:lnTo>
                    <a:pt x="4" y="238"/>
                  </a:lnTo>
                  <a:lnTo>
                    <a:pt x="0" y="230"/>
                  </a:lnTo>
                  <a:lnTo>
                    <a:pt x="0" y="222"/>
                  </a:lnTo>
                  <a:lnTo>
                    <a:pt x="4" y="214"/>
                  </a:lnTo>
                  <a:lnTo>
                    <a:pt x="8" y="205"/>
                  </a:lnTo>
                  <a:lnTo>
                    <a:pt x="8" y="197"/>
                  </a:lnTo>
                  <a:lnTo>
                    <a:pt x="12" y="185"/>
                  </a:lnTo>
                  <a:lnTo>
                    <a:pt x="16" y="177"/>
                  </a:lnTo>
                  <a:lnTo>
                    <a:pt x="16" y="168"/>
                  </a:lnTo>
                  <a:lnTo>
                    <a:pt x="19" y="160"/>
                  </a:lnTo>
                  <a:lnTo>
                    <a:pt x="19" y="148"/>
                  </a:lnTo>
                  <a:lnTo>
                    <a:pt x="23" y="135"/>
                  </a:lnTo>
                  <a:lnTo>
                    <a:pt x="27" y="127"/>
                  </a:lnTo>
                  <a:lnTo>
                    <a:pt x="27" y="115"/>
                  </a:lnTo>
                  <a:lnTo>
                    <a:pt x="31" y="107"/>
                  </a:lnTo>
                  <a:lnTo>
                    <a:pt x="35" y="99"/>
                  </a:lnTo>
                  <a:lnTo>
                    <a:pt x="39" y="90"/>
                  </a:lnTo>
                  <a:lnTo>
                    <a:pt x="39" y="82"/>
                  </a:lnTo>
                  <a:lnTo>
                    <a:pt x="43" y="74"/>
                  </a:lnTo>
                  <a:lnTo>
                    <a:pt x="43" y="66"/>
                  </a:lnTo>
                  <a:lnTo>
                    <a:pt x="47" y="57"/>
                  </a:lnTo>
                  <a:lnTo>
                    <a:pt x="47" y="49"/>
                  </a:lnTo>
                  <a:lnTo>
                    <a:pt x="51" y="41"/>
                  </a:lnTo>
                  <a:lnTo>
                    <a:pt x="51" y="33"/>
                  </a:lnTo>
                  <a:lnTo>
                    <a:pt x="54" y="25"/>
                  </a:lnTo>
                  <a:lnTo>
                    <a:pt x="58" y="16"/>
                  </a:lnTo>
                  <a:lnTo>
                    <a:pt x="62" y="8"/>
                  </a:lnTo>
                  <a:lnTo>
                    <a:pt x="62" y="0"/>
                  </a:lnTo>
                  <a:lnTo>
                    <a:pt x="66" y="8"/>
                  </a:lnTo>
                  <a:lnTo>
                    <a:pt x="66" y="16"/>
                  </a:lnTo>
                  <a:lnTo>
                    <a:pt x="66" y="25"/>
                  </a:lnTo>
                  <a:lnTo>
                    <a:pt x="66" y="33"/>
                  </a:lnTo>
                  <a:lnTo>
                    <a:pt x="66" y="41"/>
                  </a:lnTo>
                  <a:lnTo>
                    <a:pt x="66" y="49"/>
                  </a:lnTo>
                  <a:lnTo>
                    <a:pt x="66" y="57"/>
                  </a:lnTo>
                  <a:lnTo>
                    <a:pt x="70" y="66"/>
                  </a:lnTo>
                  <a:lnTo>
                    <a:pt x="74" y="74"/>
                  </a:lnTo>
                  <a:lnTo>
                    <a:pt x="78" y="82"/>
                  </a:lnTo>
                  <a:lnTo>
                    <a:pt x="82" y="90"/>
                  </a:lnTo>
                  <a:lnTo>
                    <a:pt x="86" y="99"/>
                  </a:lnTo>
                  <a:lnTo>
                    <a:pt x="89" y="107"/>
                  </a:lnTo>
                  <a:lnTo>
                    <a:pt x="97" y="115"/>
                  </a:lnTo>
                  <a:lnTo>
                    <a:pt x="101" y="123"/>
                  </a:lnTo>
                  <a:lnTo>
                    <a:pt x="109" y="131"/>
                  </a:lnTo>
                  <a:lnTo>
                    <a:pt x="113" y="140"/>
                  </a:lnTo>
                  <a:lnTo>
                    <a:pt x="117" y="148"/>
                  </a:lnTo>
                  <a:lnTo>
                    <a:pt x="121" y="156"/>
                  </a:lnTo>
                  <a:lnTo>
                    <a:pt x="124" y="164"/>
                  </a:lnTo>
                  <a:lnTo>
                    <a:pt x="128" y="172"/>
                  </a:lnTo>
                  <a:lnTo>
                    <a:pt x="132" y="181"/>
                  </a:lnTo>
                  <a:lnTo>
                    <a:pt x="136" y="189"/>
                  </a:lnTo>
                  <a:lnTo>
                    <a:pt x="136" y="197"/>
                  </a:lnTo>
                  <a:lnTo>
                    <a:pt x="140" y="205"/>
                  </a:lnTo>
                  <a:lnTo>
                    <a:pt x="140" y="214"/>
                  </a:lnTo>
                  <a:lnTo>
                    <a:pt x="140" y="222"/>
                  </a:lnTo>
                  <a:lnTo>
                    <a:pt x="140" y="230"/>
                  </a:lnTo>
                  <a:lnTo>
                    <a:pt x="140" y="238"/>
                  </a:lnTo>
                  <a:lnTo>
                    <a:pt x="140" y="246"/>
                  </a:lnTo>
                  <a:lnTo>
                    <a:pt x="140" y="255"/>
                  </a:lnTo>
                  <a:lnTo>
                    <a:pt x="140" y="263"/>
                  </a:lnTo>
                  <a:lnTo>
                    <a:pt x="140" y="271"/>
                  </a:lnTo>
                  <a:lnTo>
                    <a:pt x="140" y="279"/>
                  </a:lnTo>
                  <a:lnTo>
                    <a:pt x="140" y="287"/>
                  </a:lnTo>
                  <a:lnTo>
                    <a:pt x="136" y="296"/>
                  </a:lnTo>
                  <a:lnTo>
                    <a:pt x="136" y="304"/>
                  </a:lnTo>
                  <a:lnTo>
                    <a:pt x="136" y="312"/>
                  </a:lnTo>
                  <a:lnTo>
                    <a:pt x="136" y="320"/>
                  </a:lnTo>
                  <a:lnTo>
                    <a:pt x="136" y="328"/>
                  </a:lnTo>
                  <a:lnTo>
                    <a:pt x="136" y="337"/>
                  </a:lnTo>
                  <a:lnTo>
                    <a:pt x="132" y="345"/>
                  </a:lnTo>
                  <a:lnTo>
                    <a:pt x="132" y="353"/>
                  </a:lnTo>
                  <a:lnTo>
                    <a:pt x="128" y="361"/>
                  </a:lnTo>
                  <a:lnTo>
                    <a:pt x="128" y="370"/>
                  </a:lnTo>
                  <a:lnTo>
                    <a:pt x="128" y="378"/>
                  </a:lnTo>
                  <a:lnTo>
                    <a:pt x="128" y="386"/>
                  </a:lnTo>
                  <a:lnTo>
                    <a:pt x="124" y="394"/>
                  </a:lnTo>
                  <a:lnTo>
                    <a:pt x="121" y="402"/>
                  </a:lnTo>
                  <a:lnTo>
                    <a:pt x="117" y="411"/>
                  </a:lnTo>
                  <a:lnTo>
                    <a:pt x="117" y="419"/>
                  </a:lnTo>
                </a:path>
              </a:pathLst>
            </a:custGeom>
            <a:solidFill>
              <a:srgbClr val="FF6600"/>
            </a:solidFill>
            <a:ln w="25400" cap="rnd">
              <a:solidFill>
                <a:srgbClr val="F35B1B"/>
              </a:solidFill>
              <a:round/>
              <a:headEnd/>
              <a:tailEnd/>
            </a:ln>
          </p:spPr>
          <p:txBody>
            <a:bodyPr>
              <a:prstTxWarp prst="textNoShape">
                <a:avLst/>
              </a:prstTxWarp>
            </a:bodyPr>
            <a:lstStyle/>
            <a:p>
              <a:endParaRPr lang="en-US"/>
            </a:p>
          </p:txBody>
        </p:sp>
        <p:sp>
          <p:nvSpPr>
            <p:cNvPr id="23878" name="Freeform 164"/>
            <p:cNvSpPr>
              <a:spLocks/>
            </p:cNvSpPr>
            <p:nvPr/>
          </p:nvSpPr>
          <p:spPr bwMode="auto">
            <a:xfrm>
              <a:off x="2266" y="1693"/>
              <a:ext cx="145" cy="292"/>
            </a:xfrm>
            <a:custGeom>
              <a:avLst/>
              <a:gdLst>
                <a:gd name="T0" fmla="*/ 24 w 145"/>
                <a:gd name="T1" fmla="*/ 285 h 292"/>
                <a:gd name="T2" fmla="*/ 28 w 145"/>
                <a:gd name="T3" fmla="*/ 274 h 292"/>
                <a:gd name="T4" fmla="*/ 44 w 145"/>
                <a:gd name="T5" fmla="*/ 263 h 292"/>
                <a:gd name="T6" fmla="*/ 60 w 145"/>
                <a:gd name="T7" fmla="*/ 249 h 292"/>
                <a:gd name="T8" fmla="*/ 72 w 145"/>
                <a:gd name="T9" fmla="*/ 238 h 292"/>
                <a:gd name="T10" fmla="*/ 84 w 145"/>
                <a:gd name="T11" fmla="*/ 229 h 292"/>
                <a:gd name="T12" fmla="*/ 96 w 145"/>
                <a:gd name="T13" fmla="*/ 221 h 292"/>
                <a:gd name="T14" fmla="*/ 108 w 145"/>
                <a:gd name="T15" fmla="*/ 210 h 292"/>
                <a:gd name="T16" fmla="*/ 120 w 145"/>
                <a:gd name="T17" fmla="*/ 201 h 292"/>
                <a:gd name="T18" fmla="*/ 128 w 145"/>
                <a:gd name="T19" fmla="*/ 190 h 292"/>
                <a:gd name="T20" fmla="*/ 132 w 145"/>
                <a:gd name="T21" fmla="*/ 179 h 292"/>
                <a:gd name="T22" fmla="*/ 140 w 145"/>
                <a:gd name="T23" fmla="*/ 168 h 292"/>
                <a:gd name="T24" fmla="*/ 144 w 145"/>
                <a:gd name="T25" fmla="*/ 157 h 292"/>
                <a:gd name="T26" fmla="*/ 140 w 145"/>
                <a:gd name="T27" fmla="*/ 146 h 292"/>
                <a:gd name="T28" fmla="*/ 136 w 145"/>
                <a:gd name="T29" fmla="*/ 134 h 292"/>
                <a:gd name="T30" fmla="*/ 128 w 145"/>
                <a:gd name="T31" fmla="*/ 120 h 292"/>
                <a:gd name="T32" fmla="*/ 124 w 145"/>
                <a:gd name="T33" fmla="*/ 109 h 292"/>
                <a:gd name="T34" fmla="*/ 120 w 145"/>
                <a:gd name="T35" fmla="*/ 92 h 292"/>
                <a:gd name="T36" fmla="*/ 116 w 145"/>
                <a:gd name="T37" fmla="*/ 78 h 292"/>
                <a:gd name="T38" fmla="*/ 108 w 145"/>
                <a:gd name="T39" fmla="*/ 67 h 292"/>
                <a:gd name="T40" fmla="*/ 104 w 145"/>
                <a:gd name="T41" fmla="*/ 56 h 292"/>
                <a:gd name="T42" fmla="*/ 100 w 145"/>
                <a:gd name="T43" fmla="*/ 45 h 292"/>
                <a:gd name="T44" fmla="*/ 96 w 145"/>
                <a:gd name="T45" fmla="*/ 34 h 292"/>
                <a:gd name="T46" fmla="*/ 92 w 145"/>
                <a:gd name="T47" fmla="*/ 22 h 292"/>
                <a:gd name="T48" fmla="*/ 84 w 145"/>
                <a:gd name="T49" fmla="*/ 11 h 292"/>
                <a:gd name="T50" fmla="*/ 80 w 145"/>
                <a:gd name="T51" fmla="*/ 0 h 292"/>
                <a:gd name="T52" fmla="*/ 76 w 145"/>
                <a:gd name="T53" fmla="*/ 11 h 292"/>
                <a:gd name="T54" fmla="*/ 76 w 145"/>
                <a:gd name="T55" fmla="*/ 22 h 292"/>
                <a:gd name="T56" fmla="*/ 76 w 145"/>
                <a:gd name="T57" fmla="*/ 34 h 292"/>
                <a:gd name="T58" fmla="*/ 72 w 145"/>
                <a:gd name="T59" fmla="*/ 45 h 292"/>
                <a:gd name="T60" fmla="*/ 64 w 145"/>
                <a:gd name="T61" fmla="*/ 56 h 292"/>
                <a:gd name="T62" fmla="*/ 56 w 145"/>
                <a:gd name="T63" fmla="*/ 67 h 292"/>
                <a:gd name="T64" fmla="*/ 44 w 145"/>
                <a:gd name="T65" fmla="*/ 78 h 292"/>
                <a:gd name="T66" fmla="*/ 32 w 145"/>
                <a:gd name="T67" fmla="*/ 90 h 292"/>
                <a:gd name="T68" fmla="*/ 24 w 145"/>
                <a:gd name="T69" fmla="*/ 101 h 292"/>
                <a:gd name="T70" fmla="*/ 16 w 145"/>
                <a:gd name="T71" fmla="*/ 112 h 292"/>
                <a:gd name="T72" fmla="*/ 8 w 145"/>
                <a:gd name="T73" fmla="*/ 123 h 292"/>
                <a:gd name="T74" fmla="*/ 4 w 145"/>
                <a:gd name="T75" fmla="*/ 134 h 292"/>
                <a:gd name="T76" fmla="*/ 0 w 145"/>
                <a:gd name="T77" fmla="*/ 146 h 292"/>
                <a:gd name="T78" fmla="*/ 0 w 145"/>
                <a:gd name="T79" fmla="*/ 157 h 292"/>
                <a:gd name="T80" fmla="*/ 0 w 145"/>
                <a:gd name="T81" fmla="*/ 168 h 292"/>
                <a:gd name="T82" fmla="*/ 0 w 145"/>
                <a:gd name="T83" fmla="*/ 179 h 292"/>
                <a:gd name="T84" fmla="*/ 0 w 145"/>
                <a:gd name="T85" fmla="*/ 190 h 292"/>
                <a:gd name="T86" fmla="*/ 4 w 145"/>
                <a:gd name="T87" fmla="*/ 201 h 292"/>
                <a:gd name="T88" fmla="*/ 4 w 145"/>
                <a:gd name="T89" fmla="*/ 213 h 292"/>
                <a:gd name="T90" fmla="*/ 4 w 145"/>
                <a:gd name="T91" fmla="*/ 224 h 292"/>
                <a:gd name="T92" fmla="*/ 8 w 145"/>
                <a:gd name="T93" fmla="*/ 235 h 292"/>
                <a:gd name="T94" fmla="*/ 12 w 145"/>
                <a:gd name="T95" fmla="*/ 246 h 292"/>
                <a:gd name="T96" fmla="*/ 12 w 145"/>
                <a:gd name="T97" fmla="*/ 257 h 292"/>
                <a:gd name="T98" fmla="*/ 16 w 145"/>
                <a:gd name="T99" fmla="*/ 269 h 292"/>
                <a:gd name="T100" fmla="*/ 24 w 145"/>
                <a:gd name="T101" fmla="*/ 280 h 2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5"/>
                <a:gd name="T154" fmla="*/ 0 h 292"/>
                <a:gd name="T155" fmla="*/ 145 w 145"/>
                <a:gd name="T156" fmla="*/ 292 h 29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5" h="292">
                  <a:moveTo>
                    <a:pt x="24" y="291"/>
                  </a:moveTo>
                  <a:lnTo>
                    <a:pt x="24" y="285"/>
                  </a:lnTo>
                  <a:lnTo>
                    <a:pt x="24" y="280"/>
                  </a:lnTo>
                  <a:lnTo>
                    <a:pt x="28" y="274"/>
                  </a:lnTo>
                  <a:lnTo>
                    <a:pt x="36" y="266"/>
                  </a:lnTo>
                  <a:lnTo>
                    <a:pt x="44" y="263"/>
                  </a:lnTo>
                  <a:lnTo>
                    <a:pt x="52" y="257"/>
                  </a:lnTo>
                  <a:lnTo>
                    <a:pt x="60" y="249"/>
                  </a:lnTo>
                  <a:lnTo>
                    <a:pt x="68" y="243"/>
                  </a:lnTo>
                  <a:lnTo>
                    <a:pt x="72" y="238"/>
                  </a:lnTo>
                  <a:lnTo>
                    <a:pt x="80" y="235"/>
                  </a:lnTo>
                  <a:lnTo>
                    <a:pt x="84" y="229"/>
                  </a:lnTo>
                  <a:lnTo>
                    <a:pt x="88" y="224"/>
                  </a:lnTo>
                  <a:lnTo>
                    <a:pt x="96" y="221"/>
                  </a:lnTo>
                  <a:lnTo>
                    <a:pt x="104" y="215"/>
                  </a:lnTo>
                  <a:lnTo>
                    <a:pt x="108" y="210"/>
                  </a:lnTo>
                  <a:lnTo>
                    <a:pt x="116" y="207"/>
                  </a:lnTo>
                  <a:lnTo>
                    <a:pt x="120" y="201"/>
                  </a:lnTo>
                  <a:lnTo>
                    <a:pt x="124" y="196"/>
                  </a:lnTo>
                  <a:lnTo>
                    <a:pt x="128" y="190"/>
                  </a:lnTo>
                  <a:lnTo>
                    <a:pt x="132" y="185"/>
                  </a:lnTo>
                  <a:lnTo>
                    <a:pt x="132" y="179"/>
                  </a:lnTo>
                  <a:lnTo>
                    <a:pt x="136" y="173"/>
                  </a:lnTo>
                  <a:lnTo>
                    <a:pt x="140" y="168"/>
                  </a:lnTo>
                  <a:lnTo>
                    <a:pt x="140" y="162"/>
                  </a:lnTo>
                  <a:lnTo>
                    <a:pt x="144" y="157"/>
                  </a:lnTo>
                  <a:lnTo>
                    <a:pt x="144" y="151"/>
                  </a:lnTo>
                  <a:lnTo>
                    <a:pt x="140" y="146"/>
                  </a:lnTo>
                  <a:lnTo>
                    <a:pt x="136" y="140"/>
                  </a:lnTo>
                  <a:lnTo>
                    <a:pt x="136" y="134"/>
                  </a:lnTo>
                  <a:lnTo>
                    <a:pt x="132" y="126"/>
                  </a:lnTo>
                  <a:lnTo>
                    <a:pt x="128" y="120"/>
                  </a:lnTo>
                  <a:lnTo>
                    <a:pt x="128" y="115"/>
                  </a:lnTo>
                  <a:lnTo>
                    <a:pt x="124" y="109"/>
                  </a:lnTo>
                  <a:lnTo>
                    <a:pt x="124" y="101"/>
                  </a:lnTo>
                  <a:lnTo>
                    <a:pt x="120" y="92"/>
                  </a:lnTo>
                  <a:lnTo>
                    <a:pt x="116" y="87"/>
                  </a:lnTo>
                  <a:lnTo>
                    <a:pt x="116" y="78"/>
                  </a:lnTo>
                  <a:lnTo>
                    <a:pt x="112" y="73"/>
                  </a:lnTo>
                  <a:lnTo>
                    <a:pt x="108" y="67"/>
                  </a:lnTo>
                  <a:lnTo>
                    <a:pt x="104" y="62"/>
                  </a:lnTo>
                  <a:lnTo>
                    <a:pt x="104" y="56"/>
                  </a:lnTo>
                  <a:lnTo>
                    <a:pt x="100" y="50"/>
                  </a:lnTo>
                  <a:lnTo>
                    <a:pt x="100" y="45"/>
                  </a:lnTo>
                  <a:lnTo>
                    <a:pt x="96" y="39"/>
                  </a:lnTo>
                  <a:lnTo>
                    <a:pt x="96" y="34"/>
                  </a:lnTo>
                  <a:lnTo>
                    <a:pt x="92" y="28"/>
                  </a:lnTo>
                  <a:lnTo>
                    <a:pt x="92" y="22"/>
                  </a:lnTo>
                  <a:lnTo>
                    <a:pt x="88" y="17"/>
                  </a:lnTo>
                  <a:lnTo>
                    <a:pt x="84" y="11"/>
                  </a:lnTo>
                  <a:lnTo>
                    <a:pt x="80" y="6"/>
                  </a:lnTo>
                  <a:lnTo>
                    <a:pt x="80" y="0"/>
                  </a:lnTo>
                  <a:lnTo>
                    <a:pt x="76" y="6"/>
                  </a:lnTo>
                  <a:lnTo>
                    <a:pt x="76" y="11"/>
                  </a:lnTo>
                  <a:lnTo>
                    <a:pt x="76" y="17"/>
                  </a:lnTo>
                  <a:lnTo>
                    <a:pt x="76" y="22"/>
                  </a:lnTo>
                  <a:lnTo>
                    <a:pt x="76" y="28"/>
                  </a:lnTo>
                  <a:lnTo>
                    <a:pt x="76" y="34"/>
                  </a:lnTo>
                  <a:lnTo>
                    <a:pt x="76" y="39"/>
                  </a:lnTo>
                  <a:lnTo>
                    <a:pt x="72" y="45"/>
                  </a:lnTo>
                  <a:lnTo>
                    <a:pt x="68" y="50"/>
                  </a:lnTo>
                  <a:lnTo>
                    <a:pt x="64" y="56"/>
                  </a:lnTo>
                  <a:lnTo>
                    <a:pt x="60" y="62"/>
                  </a:lnTo>
                  <a:lnTo>
                    <a:pt x="56" y="67"/>
                  </a:lnTo>
                  <a:lnTo>
                    <a:pt x="52" y="73"/>
                  </a:lnTo>
                  <a:lnTo>
                    <a:pt x="44" y="78"/>
                  </a:lnTo>
                  <a:lnTo>
                    <a:pt x="40" y="84"/>
                  </a:lnTo>
                  <a:lnTo>
                    <a:pt x="32" y="90"/>
                  </a:lnTo>
                  <a:lnTo>
                    <a:pt x="28" y="95"/>
                  </a:lnTo>
                  <a:lnTo>
                    <a:pt x="24" y="101"/>
                  </a:lnTo>
                  <a:lnTo>
                    <a:pt x="20" y="106"/>
                  </a:lnTo>
                  <a:lnTo>
                    <a:pt x="16" y="112"/>
                  </a:lnTo>
                  <a:lnTo>
                    <a:pt x="12" y="118"/>
                  </a:lnTo>
                  <a:lnTo>
                    <a:pt x="8" y="123"/>
                  </a:lnTo>
                  <a:lnTo>
                    <a:pt x="4" y="129"/>
                  </a:lnTo>
                  <a:lnTo>
                    <a:pt x="4" y="134"/>
                  </a:lnTo>
                  <a:lnTo>
                    <a:pt x="0" y="140"/>
                  </a:lnTo>
                  <a:lnTo>
                    <a:pt x="0" y="146"/>
                  </a:lnTo>
                  <a:lnTo>
                    <a:pt x="0" y="151"/>
                  </a:lnTo>
                  <a:lnTo>
                    <a:pt x="0" y="157"/>
                  </a:lnTo>
                  <a:lnTo>
                    <a:pt x="0" y="162"/>
                  </a:lnTo>
                  <a:lnTo>
                    <a:pt x="0" y="168"/>
                  </a:lnTo>
                  <a:lnTo>
                    <a:pt x="0" y="173"/>
                  </a:lnTo>
                  <a:lnTo>
                    <a:pt x="0" y="179"/>
                  </a:lnTo>
                  <a:lnTo>
                    <a:pt x="0" y="185"/>
                  </a:lnTo>
                  <a:lnTo>
                    <a:pt x="0" y="190"/>
                  </a:lnTo>
                  <a:lnTo>
                    <a:pt x="0" y="196"/>
                  </a:lnTo>
                  <a:lnTo>
                    <a:pt x="4" y="201"/>
                  </a:lnTo>
                  <a:lnTo>
                    <a:pt x="4" y="207"/>
                  </a:lnTo>
                  <a:lnTo>
                    <a:pt x="4" y="213"/>
                  </a:lnTo>
                  <a:lnTo>
                    <a:pt x="4" y="218"/>
                  </a:lnTo>
                  <a:lnTo>
                    <a:pt x="4" y="224"/>
                  </a:lnTo>
                  <a:lnTo>
                    <a:pt x="4" y="229"/>
                  </a:lnTo>
                  <a:lnTo>
                    <a:pt x="8" y="235"/>
                  </a:lnTo>
                  <a:lnTo>
                    <a:pt x="8" y="241"/>
                  </a:lnTo>
                  <a:lnTo>
                    <a:pt x="12" y="246"/>
                  </a:lnTo>
                  <a:lnTo>
                    <a:pt x="12" y="252"/>
                  </a:lnTo>
                  <a:lnTo>
                    <a:pt x="12" y="257"/>
                  </a:lnTo>
                  <a:lnTo>
                    <a:pt x="12" y="263"/>
                  </a:lnTo>
                  <a:lnTo>
                    <a:pt x="16" y="269"/>
                  </a:lnTo>
                  <a:lnTo>
                    <a:pt x="20" y="274"/>
                  </a:lnTo>
                  <a:lnTo>
                    <a:pt x="24" y="280"/>
                  </a:lnTo>
                  <a:lnTo>
                    <a:pt x="24" y="285"/>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879" name="Freeform 165"/>
            <p:cNvSpPr>
              <a:spLocks/>
            </p:cNvSpPr>
            <p:nvPr/>
          </p:nvSpPr>
          <p:spPr bwMode="auto">
            <a:xfrm>
              <a:off x="2201" y="1586"/>
              <a:ext cx="232" cy="313"/>
            </a:xfrm>
            <a:custGeom>
              <a:avLst/>
              <a:gdLst>
                <a:gd name="T0" fmla="*/ 94 w 232"/>
                <a:gd name="T1" fmla="*/ 306 h 313"/>
                <a:gd name="T2" fmla="*/ 98 w 232"/>
                <a:gd name="T3" fmla="*/ 294 h 313"/>
                <a:gd name="T4" fmla="*/ 117 w 232"/>
                <a:gd name="T5" fmla="*/ 282 h 313"/>
                <a:gd name="T6" fmla="*/ 135 w 232"/>
                <a:gd name="T7" fmla="*/ 267 h 313"/>
                <a:gd name="T8" fmla="*/ 149 w 232"/>
                <a:gd name="T9" fmla="*/ 255 h 313"/>
                <a:gd name="T10" fmla="*/ 162 w 232"/>
                <a:gd name="T11" fmla="*/ 246 h 313"/>
                <a:gd name="T12" fmla="*/ 177 w 232"/>
                <a:gd name="T13" fmla="*/ 237 h 313"/>
                <a:gd name="T14" fmla="*/ 190 w 232"/>
                <a:gd name="T15" fmla="*/ 225 h 313"/>
                <a:gd name="T16" fmla="*/ 203 w 232"/>
                <a:gd name="T17" fmla="*/ 216 h 313"/>
                <a:gd name="T18" fmla="*/ 213 w 232"/>
                <a:gd name="T19" fmla="*/ 204 h 313"/>
                <a:gd name="T20" fmla="*/ 218 w 232"/>
                <a:gd name="T21" fmla="*/ 192 h 313"/>
                <a:gd name="T22" fmla="*/ 226 w 232"/>
                <a:gd name="T23" fmla="*/ 180 h 313"/>
                <a:gd name="T24" fmla="*/ 231 w 232"/>
                <a:gd name="T25" fmla="*/ 168 h 313"/>
                <a:gd name="T26" fmla="*/ 226 w 232"/>
                <a:gd name="T27" fmla="*/ 156 h 313"/>
                <a:gd name="T28" fmla="*/ 221 w 232"/>
                <a:gd name="T29" fmla="*/ 144 h 313"/>
                <a:gd name="T30" fmla="*/ 213 w 232"/>
                <a:gd name="T31" fmla="*/ 129 h 313"/>
                <a:gd name="T32" fmla="*/ 208 w 232"/>
                <a:gd name="T33" fmla="*/ 118 h 313"/>
                <a:gd name="T34" fmla="*/ 203 w 232"/>
                <a:gd name="T35" fmla="*/ 99 h 313"/>
                <a:gd name="T36" fmla="*/ 200 w 232"/>
                <a:gd name="T37" fmla="*/ 84 h 313"/>
                <a:gd name="T38" fmla="*/ 190 w 232"/>
                <a:gd name="T39" fmla="*/ 72 h 313"/>
                <a:gd name="T40" fmla="*/ 185 w 232"/>
                <a:gd name="T41" fmla="*/ 60 h 313"/>
                <a:gd name="T42" fmla="*/ 180 w 232"/>
                <a:gd name="T43" fmla="*/ 48 h 313"/>
                <a:gd name="T44" fmla="*/ 181 w 232"/>
                <a:gd name="T45" fmla="*/ 100 h 313"/>
                <a:gd name="T46" fmla="*/ 172 w 232"/>
                <a:gd name="T47" fmla="*/ 24 h 313"/>
                <a:gd name="T48" fmla="*/ 162 w 232"/>
                <a:gd name="T49" fmla="*/ 12 h 313"/>
                <a:gd name="T50" fmla="*/ 158 w 232"/>
                <a:gd name="T51" fmla="*/ 0 h 313"/>
                <a:gd name="T52" fmla="*/ 154 w 232"/>
                <a:gd name="T53" fmla="*/ 12 h 313"/>
                <a:gd name="T54" fmla="*/ 154 w 232"/>
                <a:gd name="T55" fmla="*/ 24 h 313"/>
                <a:gd name="T56" fmla="*/ 154 w 232"/>
                <a:gd name="T57" fmla="*/ 36 h 313"/>
                <a:gd name="T58" fmla="*/ 149 w 232"/>
                <a:gd name="T59" fmla="*/ 48 h 313"/>
                <a:gd name="T60" fmla="*/ 139 w 232"/>
                <a:gd name="T61" fmla="*/ 60 h 313"/>
                <a:gd name="T62" fmla="*/ 131 w 232"/>
                <a:gd name="T63" fmla="*/ 72 h 313"/>
                <a:gd name="T64" fmla="*/ 117 w 232"/>
                <a:gd name="T65" fmla="*/ 84 h 313"/>
                <a:gd name="T66" fmla="*/ 103 w 232"/>
                <a:gd name="T67" fmla="*/ 96 h 313"/>
                <a:gd name="T68" fmla="*/ 94 w 232"/>
                <a:gd name="T69" fmla="*/ 108 h 313"/>
                <a:gd name="T70" fmla="*/ 85 w 232"/>
                <a:gd name="T71" fmla="*/ 120 h 313"/>
                <a:gd name="T72" fmla="*/ 76 w 232"/>
                <a:gd name="T73" fmla="*/ 132 h 313"/>
                <a:gd name="T74" fmla="*/ 71 w 232"/>
                <a:gd name="T75" fmla="*/ 144 h 313"/>
                <a:gd name="T76" fmla="*/ 67 w 232"/>
                <a:gd name="T77" fmla="*/ 156 h 313"/>
                <a:gd name="T78" fmla="*/ 67 w 232"/>
                <a:gd name="T79" fmla="*/ 168 h 313"/>
                <a:gd name="T80" fmla="*/ 67 w 232"/>
                <a:gd name="T81" fmla="*/ 180 h 313"/>
                <a:gd name="T82" fmla="*/ 67 w 232"/>
                <a:gd name="T83" fmla="*/ 192 h 313"/>
                <a:gd name="T84" fmla="*/ 67 w 232"/>
                <a:gd name="T85" fmla="*/ 204 h 313"/>
                <a:gd name="T86" fmla="*/ 71 w 232"/>
                <a:gd name="T87" fmla="*/ 216 h 313"/>
                <a:gd name="T88" fmla="*/ 71 w 232"/>
                <a:gd name="T89" fmla="*/ 228 h 313"/>
                <a:gd name="T90" fmla="*/ 71 w 232"/>
                <a:gd name="T91" fmla="*/ 240 h 313"/>
                <a:gd name="T92" fmla="*/ 76 w 232"/>
                <a:gd name="T93" fmla="*/ 252 h 313"/>
                <a:gd name="T94" fmla="*/ 80 w 232"/>
                <a:gd name="T95" fmla="*/ 264 h 313"/>
                <a:gd name="T96" fmla="*/ 80 w 232"/>
                <a:gd name="T97" fmla="*/ 276 h 313"/>
                <a:gd name="T98" fmla="*/ 85 w 232"/>
                <a:gd name="T99" fmla="*/ 288 h 313"/>
                <a:gd name="T100" fmla="*/ 94 w 232"/>
                <a:gd name="T101" fmla="*/ 300 h 3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32"/>
                <a:gd name="T154" fmla="*/ 0 h 313"/>
                <a:gd name="T155" fmla="*/ 232 w 232"/>
                <a:gd name="T156" fmla="*/ 313 h 3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32" h="313">
                  <a:moveTo>
                    <a:pt x="94" y="312"/>
                  </a:moveTo>
                  <a:lnTo>
                    <a:pt x="94" y="306"/>
                  </a:lnTo>
                  <a:lnTo>
                    <a:pt x="94" y="300"/>
                  </a:lnTo>
                  <a:lnTo>
                    <a:pt x="98" y="294"/>
                  </a:lnTo>
                  <a:lnTo>
                    <a:pt x="108" y="285"/>
                  </a:lnTo>
                  <a:lnTo>
                    <a:pt x="117" y="282"/>
                  </a:lnTo>
                  <a:lnTo>
                    <a:pt x="0" y="276"/>
                  </a:lnTo>
                  <a:lnTo>
                    <a:pt x="135" y="267"/>
                  </a:lnTo>
                  <a:lnTo>
                    <a:pt x="144" y="261"/>
                  </a:lnTo>
                  <a:lnTo>
                    <a:pt x="149" y="255"/>
                  </a:lnTo>
                  <a:lnTo>
                    <a:pt x="158" y="252"/>
                  </a:lnTo>
                  <a:lnTo>
                    <a:pt x="162" y="246"/>
                  </a:lnTo>
                  <a:lnTo>
                    <a:pt x="167" y="240"/>
                  </a:lnTo>
                  <a:lnTo>
                    <a:pt x="177" y="237"/>
                  </a:lnTo>
                  <a:lnTo>
                    <a:pt x="185" y="231"/>
                  </a:lnTo>
                  <a:lnTo>
                    <a:pt x="190" y="225"/>
                  </a:lnTo>
                  <a:lnTo>
                    <a:pt x="200" y="222"/>
                  </a:lnTo>
                  <a:lnTo>
                    <a:pt x="203" y="216"/>
                  </a:lnTo>
                  <a:lnTo>
                    <a:pt x="208" y="210"/>
                  </a:lnTo>
                  <a:lnTo>
                    <a:pt x="213" y="204"/>
                  </a:lnTo>
                  <a:lnTo>
                    <a:pt x="218" y="198"/>
                  </a:lnTo>
                  <a:lnTo>
                    <a:pt x="218" y="192"/>
                  </a:lnTo>
                  <a:lnTo>
                    <a:pt x="221" y="186"/>
                  </a:lnTo>
                  <a:lnTo>
                    <a:pt x="226" y="180"/>
                  </a:lnTo>
                  <a:lnTo>
                    <a:pt x="226" y="174"/>
                  </a:lnTo>
                  <a:lnTo>
                    <a:pt x="231" y="168"/>
                  </a:lnTo>
                  <a:lnTo>
                    <a:pt x="231" y="162"/>
                  </a:lnTo>
                  <a:lnTo>
                    <a:pt x="226" y="156"/>
                  </a:lnTo>
                  <a:lnTo>
                    <a:pt x="221" y="150"/>
                  </a:lnTo>
                  <a:lnTo>
                    <a:pt x="221" y="144"/>
                  </a:lnTo>
                  <a:lnTo>
                    <a:pt x="218" y="135"/>
                  </a:lnTo>
                  <a:lnTo>
                    <a:pt x="213" y="129"/>
                  </a:lnTo>
                  <a:lnTo>
                    <a:pt x="213" y="123"/>
                  </a:lnTo>
                  <a:lnTo>
                    <a:pt x="208" y="118"/>
                  </a:lnTo>
                  <a:lnTo>
                    <a:pt x="208" y="108"/>
                  </a:lnTo>
                  <a:lnTo>
                    <a:pt x="203" y="99"/>
                  </a:lnTo>
                  <a:lnTo>
                    <a:pt x="200" y="93"/>
                  </a:lnTo>
                  <a:lnTo>
                    <a:pt x="200" y="84"/>
                  </a:lnTo>
                  <a:lnTo>
                    <a:pt x="195" y="78"/>
                  </a:lnTo>
                  <a:lnTo>
                    <a:pt x="190" y="72"/>
                  </a:lnTo>
                  <a:lnTo>
                    <a:pt x="185" y="66"/>
                  </a:lnTo>
                  <a:lnTo>
                    <a:pt x="185" y="60"/>
                  </a:lnTo>
                  <a:lnTo>
                    <a:pt x="180" y="54"/>
                  </a:lnTo>
                  <a:lnTo>
                    <a:pt x="180" y="48"/>
                  </a:lnTo>
                  <a:lnTo>
                    <a:pt x="177" y="42"/>
                  </a:lnTo>
                  <a:lnTo>
                    <a:pt x="181" y="100"/>
                  </a:lnTo>
                  <a:lnTo>
                    <a:pt x="172" y="30"/>
                  </a:lnTo>
                  <a:lnTo>
                    <a:pt x="172" y="24"/>
                  </a:lnTo>
                  <a:lnTo>
                    <a:pt x="167" y="18"/>
                  </a:lnTo>
                  <a:lnTo>
                    <a:pt x="162" y="12"/>
                  </a:lnTo>
                  <a:lnTo>
                    <a:pt x="158" y="6"/>
                  </a:lnTo>
                  <a:lnTo>
                    <a:pt x="158" y="0"/>
                  </a:lnTo>
                  <a:lnTo>
                    <a:pt x="100" y="122"/>
                  </a:lnTo>
                  <a:lnTo>
                    <a:pt x="154" y="12"/>
                  </a:lnTo>
                  <a:lnTo>
                    <a:pt x="154" y="18"/>
                  </a:lnTo>
                  <a:lnTo>
                    <a:pt x="154" y="24"/>
                  </a:lnTo>
                  <a:lnTo>
                    <a:pt x="154" y="30"/>
                  </a:lnTo>
                  <a:lnTo>
                    <a:pt x="154" y="36"/>
                  </a:lnTo>
                  <a:lnTo>
                    <a:pt x="154" y="42"/>
                  </a:lnTo>
                  <a:lnTo>
                    <a:pt x="149" y="48"/>
                  </a:lnTo>
                  <a:lnTo>
                    <a:pt x="144" y="54"/>
                  </a:lnTo>
                  <a:lnTo>
                    <a:pt x="139" y="60"/>
                  </a:lnTo>
                  <a:lnTo>
                    <a:pt x="135" y="66"/>
                  </a:lnTo>
                  <a:lnTo>
                    <a:pt x="131" y="72"/>
                  </a:lnTo>
                  <a:lnTo>
                    <a:pt x="126" y="78"/>
                  </a:lnTo>
                  <a:lnTo>
                    <a:pt x="117" y="84"/>
                  </a:lnTo>
                  <a:lnTo>
                    <a:pt x="112" y="90"/>
                  </a:lnTo>
                  <a:lnTo>
                    <a:pt x="103" y="96"/>
                  </a:lnTo>
                  <a:lnTo>
                    <a:pt x="98" y="102"/>
                  </a:lnTo>
                  <a:lnTo>
                    <a:pt x="94" y="108"/>
                  </a:lnTo>
                  <a:lnTo>
                    <a:pt x="89" y="114"/>
                  </a:lnTo>
                  <a:lnTo>
                    <a:pt x="85" y="120"/>
                  </a:lnTo>
                  <a:lnTo>
                    <a:pt x="80" y="126"/>
                  </a:lnTo>
                  <a:lnTo>
                    <a:pt x="76" y="132"/>
                  </a:lnTo>
                  <a:lnTo>
                    <a:pt x="71" y="138"/>
                  </a:lnTo>
                  <a:lnTo>
                    <a:pt x="71" y="144"/>
                  </a:lnTo>
                  <a:lnTo>
                    <a:pt x="67" y="150"/>
                  </a:lnTo>
                  <a:lnTo>
                    <a:pt x="67" y="156"/>
                  </a:lnTo>
                  <a:lnTo>
                    <a:pt x="67" y="162"/>
                  </a:lnTo>
                  <a:lnTo>
                    <a:pt x="67" y="168"/>
                  </a:lnTo>
                  <a:lnTo>
                    <a:pt x="67" y="174"/>
                  </a:lnTo>
                  <a:lnTo>
                    <a:pt x="67" y="180"/>
                  </a:lnTo>
                  <a:lnTo>
                    <a:pt x="67" y="186"/>
                  </a:lnTo>
                  <a:lnTo>
                    <a:pt x="67" y="192"/>
                  </a:lnTo>
                  <a:lnTo>
                    <a:pt x="67" y="198"/>
                  </a:lnTo>
                  <a:lnTo>
                    <a:pt x="67" y="204"/>
                  </a:lnTo>
                  <a:lnTo>
                    <a:pt x="67" y="210"/>
                  </a:lnTo>
                  <a:lnTo>
                    <a:pt x="71" y="216"/>
                  </a:lnTo>
                  <a:lnTo>
                    <a:pt x="71" y="222"/>
                  </a:lnTo>
                  <a:lnTo>
                    <a:pt x="71" y="228"/>
                  </a:lnTo>
                  <a:lnTo>
                    <a:pt x="71" y="234"/>
                  </a:lnTo>
                  <a:lnTo>
                    <a:pt x="71" y="240"/>
                  </a:lnTo>
                  <a:lnTo>
                    <a:pt x="71" y="246"/>
                  </a:lnTo>
                  <a:lnTo>
                    <a:pt x="76" y="252"/>
                  </a:lnTo>
                  <a:lnTo>
                    <a:pt x="76" y="258"/>
                  </a:lnTo>
                  <a:lnTo>
                    <a:pt x="80" y="264"/>
                  </a:lnTo>
                  <a:lnTo>
                    <a:pt x="80" y="270"/>
                  </a:lnTo>
                  <a:lnTo>
                    <a:pt x="80" y="276"/>
                  </a:lnTo>
                  <a:lnTo>
                    <a:pt x="80" y="282"/>
                  </a:lnTo>
                  <a:lnTo>
                    <a:pt x="85" y="288"/>
                  </a:lnTo>
                  <a:lnTo>
                    <a:pt x="89" y="294"/>
                  </a:lnTo>
                  <a:lnTo>
                    <a:pt x="94" y="300"/>
                  </a:lnTo>
                  <a:lnTo>
                    <a:pt x="94" y="306"/>
                  </a:lnTo>
                </a:path>
              </a:pathLst>
            </a:custGeom>
            <a:solidFill>
              <a:srgbClr val="FF6600"/>
            </a:solidFill>
            <a:ln w="25400" cap="rnd">
              <a:solidFill>
                <a:srgbClr val="FAFD00"/>
              </a:solidFill>
              <a:round/>
              <a:headEnd/>
              <a:tailEnd/>
            </a:ln>
          </p:spPr>
          <p:txBody>
            <a:bodyPr>
              <a:prstTxWarp prst="textNoShape">
                <a:avLst/>
              </a:prstTxWarp>
            </a:bodyPr>
            <a:lstStyle/>
            <a:p>
              <a:endParaRPr lang="en-US"/>
            </a:p>
          </p:txBody>
        </p:sp>
        <p:sp>
          <p:nvSpPr>
            <p:cNvPr id="23880" name="Freeform 166"/>
            <p:cNvSpPr>
              <a:spLocks/>
            </p:cNvSpPr>
            <p:nvPr/>
          </p:nvSpPr>
          <p:spPr bwMode="auto">
            <a:xfrm>
              <a:off x="2280" y="1681"/>
              <a:ext cx="189" cy="291"/>
            </a:xfrm>
            <a:custGeom>
              <a:avLst/>
              <a:gdLst>
                <a:gd name="T0" fmla="*/ 31 w 189"/>
                <a:gd name="T1" fmla="*/ 284 h 291"/>
                <a:gd name="T2" fmla="*/ 37 w 189"/>
                <a:gd name="T3" fmla="*/ 273 h 291"/>
                <a:gd name="T4" fmla="*/ 57 w 189"/>
                <a:gd name="T5" fmla="*/ 262 h 291"/>
                <a:gd name="T6" fmla="*/ 78 w 189"/>
                <a:gd name="T7" fmla="*/ 248 h 291"/>
                <a:gd name="T8" fmla="*/ 94 w 189"/>
                <a:gd name="T9" fmla="*/ 237 h 291"/>
                <a:gd name="T10" fmla="*/ 110 w 189"/>
                <a:gd name="T11" fmla="*/ 229 h 291"/>
                <a:gd name="T12" fmla="*/ 125 w 189"/>
                <a:gd name="T13" fmla="*/ 220 h 291"/>
                <a:gd name="T14" fmla="*/ 141 w 189"/>
                <a:gd name="T15" fmla="*/ 209 h 291"/>
                <a:gd name="T16" fmla="*/ 157 w 189"/>
                <a:gd name="T17" fmla="*/ 201 h 291"/>
                <a:gd name="T18" fmla="*/ 167 w 189"/>
                <a:gd name="T19" fmla="*/ 190 h 291"/>
                <a:gd name="T20" fmla="*/ 172 w 189"/>
                <a:gd name="T21" fmla="*/ 178 h 291"/>
                <a:gd name="T22" fmla="*/ 183 w 189"/>
                <a:gd name="T23" fmla="*/ 167 h 291"/>
                <a:gd name="T24" fmla="*/ 188 w 189"/>
                <a:gd name="T25" fmla="*/ 156 h 291"/>
                <a:gd name="T26" fmla="*/ 183 w 189"/>
                <a:gd name="T27" fmla="*/ 145 h 291"/>
                <a:gd name="T28" fmla="*/ 178 w 189"/>
                <a:gd name="T29" fmla="*/ 134 h 291"/>
                <a:gd name="T30" fmla="*/ 167 w 189"/>
                <a:gd name="T31" fmla="*/ 120 h 291"/>
                <a:gd name="T32" fmla="*/ 162 w 189"/>
                <a:gd name="T33" fmla="*/ 109 h 291"/>
                <a:gd name="T34" fmla="*/ 157 w 189"/>
                <a:gd name="T35" fmla="*/ 92 h 291"/>
                <a:gd name="T36" fmla="*/ 151 w 189"/>
                <a:gd name="T37" fmla="*/ 78 h 291"/>
                <a:gd name="T38" fmla="*/ 141 w 189"/>
                <a:gd name="T39" fmla="*/ 67 h 291"/>
                <a:gd name="T40" fmla="*/ 136 w 189"/>
                <a:gd name="T41" fmla="*/ 56 h 291"/>
                <a:gd name="T42" fmla="*/ 131 w 189"/>
                <a:gd name="T43" fmla="*/ 45 h 291"/>
                <a:gd name="T44" fmla="*/ 125 w 189"/>
                <a:gd name="T45" fmla="*/ 33 h 291"/>
                <a:gd name="T46" fmla="*/ 120 w 189"/>
                <a:gd name="T47" fmla="*/ 22 h 291"/>
                <a:gd name="T48" fmla="*/ 110 w 189"/>
                <a:gd name="T49" fmla="*/ 11 h 291"/>
                <a:gd name="T50" fmla="*/ 104 w 189"/>
                <a:gd name="T51" fmla="*/ 0 h 291"/>
                <a:gd name="T52" fmla="*/ 99 w 189"/>
                <a:gd name="T53" fmla="*/ 11 h 291"/>
                <a:gd name="T54" fmla="*/ 99 w 189"/>
                <a:gd name="T55" fmla="*/ 22 h 291"/>
                <a:gd name="T56" fmla="*/ 99 w 189"/>
                <a:gd name="T57" fmla="*/ 33 h 291"/>
                <a:gd name="T58" fmla="*/ 94 w 189"/>
                <a:gd name="T59" fmla="*/ 45 h 291"/>
                <a:gd name="T60" fmla="*/ 84 w 189"/>
                <a:gd name="T61" fmla="*/ 56 h 291"/>
                <a:gd name="T62" fmla="*/ 73 w 189"/>
                <a:gd name="T63" fmla="*/ 67 h 291"/>
                <a:gd name="T64" fmla="*/ 57 w 189"/>
                <a:gd name="T65" fmla="*/ 78 h 291"/>
                <a:gd name="T66" fmla="*/ 42 w 189"/>
                <a:gd name="T67" fmla="*/ 89 h 291"/>
                <a:gd name="T68" fmla="*/ 31 w 189"/>
                <a:gd name="T69" fmla="*/ 100 h 291"/>
                <a:gd name="T70" fmla="*/ 21 w 189"/>
                <a:gd name="T71" fmla="*/ 112 h 291"/>
                <a:gd name="T72" fmla="*/ 10 w 189"/>
                <a:gd name="T73" fmla="*/ 123 h 291"/>
                <a:gd name="T74" fmla="*/ 5 w 189"/>
                <a:gd name="T75" fmla="*/ 134 h 291"/>
                <a:gd name="T76" fmla="*/ 0 w 189"/>
                <a:gd name="T77" fmla="*/ 145 h 291"/>
                <a:gd name="T78" fmla="*/ 0 w 189"/>
                <a:gd name="T79" fmla="*/ 156 h 291"/>
                <a:gd name="T80" fmla="*/ 0 w 189"/>
                <a:gd name="T81" fmla="*/ 167 h 291"/>
                <a:gd name="T82" fmla="*/ 0 w 189"/>
                <a:gd name="T83" fmla="*/ 178 h 291"/>
                <a:gd name="T84" fmla="*/ 0 w 189"/>
                <a:gd name="T85" fmla="*/ 190 h 291"/>
                <a:gd name="T86" fmla="*/ 5 w 189"/>
                <a:gd name="T87" fmla="*/ 201 h 291"/>
                <a:gd name="T88" fmla="*/ 5 w 189"/>
                <a:gd name="T89" fmla="*/ 212 h 291"/>
                <a:gd name="T90" fmla="*/ 5 w 189"/>
                <a:gd name="T91" fmla="*/ 223 h 291"/>
                <a:gd name="T92" fmla="*/ 10 w 189"/>
                <a:gd name="T93" fmla="*/ 234 h 291"/>
                <a:gd name="T94" fmla="*/ 16 w 189"/>
                <a:gd name="T95" fmla="*/ 245 h 291"/>
                <a:gd name="T96" fmla="*/ 16 w 189"/>
                <a:gd name="T97" fmla="*/ 257 h 291"/>
                <a:gd name="T98" fmla="*/ 21 w 189"/>
                <a:gd name="T99" fmla="*/ 268 h 291"/>
                <a:gd name="T100" fmla="*/ 31 w 189"/>
                <a:gd name="T101" fmla="*/ 279 h 2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9"/>
                <a:gd name="T154" fmla="*/ 0 h 291"/>
                <a:gd name="T155" fmla="*/ 189 w 189"/>
                <a:gd name="T156" fmla="*/ 291 h 2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9" h="291">
                  <a:moveTo>
                    <a:pt x="31" y="290"/>
                  </a:moveTo>
                  <a:lnTo>
                    <a:pt x="31" y="284"/>
                  </a:lnTo>
                  <a:lnTo>
                    <a:pt x="31" y="279"/>
                  </a:lnTo>
                  <a:lnTo>
                    <a:pt x="37" y="273"/>
                  </a:lnTo>
                  <a:lnTo>
                    <a:pt x="47" y="265"/>
                  </a:lnTo>
                  <a:lnTo>
                    <a:pt x="57" y="262"/>
                  </a:lnTo>
                  <a:lnTo>
                    <a:pt x="68" y="257"/>
                  </a:lnTo>
                  <a:lnTo>
                    <a:pt x="78" y="248"/>
                  </a:lnTo>
                  <a:lnTo>
                    <a:pt x="89" y="243"/>
                  </a:lnTo>
                  <a:lnTo>
                    <a:pt x="94" y="237"/>
                  </a:lnTo>
                  <a:lnTo>
                    <a:pt x="104" y="234"/>
                  </a:lnTo>
                  <a:lnTo>
                    <a:pt x="110" y="229"/>
                  </a:lnTo>
                  <a:lnTo>
                    <a:pt x="115" y="223"/>
                  </a:lnTo>
                  <a:lnTo>
                    <a:pt x="125" y="220"/>
                  </a:lnTo>
                  <a:lnTo>
                    <a:pt x="136" y="215"/>
                  </a:lnTo>
                  <a:lnTo>
                    <a:pt x="141" y="209"/>
                  </a:lnTo>
                  <a:lnTo>
                    <a:pt x="151" y="206"/>
                  </a:lnTo>
                  <a:lnTo>
                    <a:pt x="157" y="201"/>
                  </a:lnTo>
                  <a:lnTo>
                    <a:pt x="162" y="195"/>
                  </a:lnTo>
                  <a:lnTo>
                    <a:pt x="167" y="190"/>
                  </a:lnTo>
                  <a:lnTo>
                    <a:pt x="172" y="184"/>
                  </a:lnTo>
                  <a:lnTo>
                    <a:pt x="172" y="178"/>
                  </a:lnTo>
                  <a:lnTo>
                    <a:pt x="178" y="173"/>
                  </a:lnTo>
                  <a:lnTo>
                    <a:pt x="183" y="167"/>
                  </a:lnTo>
                  <a:lnTo>
                    <a:pt x="183" y="162"/>
                  </a:lnTo>
                  <a:lnTo>
                    <a:pt x="188" y="156"/>
                  </a:lnTo>
                  <a:lnTo>
                    <a:pt x="188" y="151"/>
                  </a:lnTo>
                  <a:lnTo>
                    <a:pt x="183" y="145"/>
                  </a:lnTo>
                  <a:lnTo>
                    <a:pt x="178" y="139"/>
                  </a:lnTo>
                  <a:lnTo>
                    <a:pt x="178" y="134"/>
                  </a:lnTo>
                  <a:lnTo>
                    <a:pt x="172" y="125"/>
                  </a:lnTo>
                  <a:lnTo>
                    <a:pt x="167" y="120"/>
                  </a:lnTo>
                  <a:lnTo>
                    <a:pt x="167" y="114"/>
                  </a:lnTo>
                  <a:lnTo>
                    <a:pt x="162" y="109"/>
                  </a:lnTo>
                  <a:lnTo>
                    <a:pt x="162" y="100"/>
                  </a:lnTo>
                  <a:lnTo>
                    <a:pt x="157" y="92"/>
                  </a:lnTo>
                  <a:lnTo>
                    <a:pt x="151" y="86"/>
                  </a:lnTo>
                  <a:lnTo>
                    <a:pt x="151" y="78"/>
                  </a:lnTo>
                  <a:lnTo>
                    <a:pt x="146" y="73"/>
                  </a:lnTo>
                  <a:lnTo>
                    <a:pt x="141" y="67"/>
                  </a:lnTo>
                  <a:lnTo>
                    <a:pt x="136" y="61"/>
                  </a:lnTo>
                  <a:lnTo>
                    <a:pt x="136" y="56"/>
                  </a:lnTo>
                  <a:lnTo>
                    <a:pt x="131" y="50"/>
                  </a:lnTo>
                  <a:lnTo>
                    <a:pt x="131" y="45"/>
                  </a:lnTo>
                  <a:lnTo>
                    <a:pt x="125" y="39"/>
                  </a:lnTo>
                  <a:lnTo>
                    <a:pt x="125" y="33"/>
                  </a:lnTo>
                  <a:lnTo>
                    <a:pt x="120" y="28"/>
                  </a:lnTo>
                  <a:lnTo>
                    <a:pt x="120" y="22"/>
                  </a:lnTo>
                  <a:lnTo>
                    <a:pt x="115" y="17"/>
                  </a:lnTo>
                  <a:lnTo>
                    <a:pt x="110" y="11"/>
                  </a:lnTo>
                  <a:lnTo>
                    <a:pt x="104" y="6"/>
                  </a:lnTo>
                  <a:lnTo>
                    <a:pt x="104" y="0"/>
                  </a:lnTo>
                  <a:lnTo>
                    <a:pt x="99" y="6"/>
                  </a:lnTo>
                  <a:lnTo>
                    <a:pt x="99" y="11"/>
                  </a:lnTo>
                  <a:lnTo>
                    <a:pt x="99" y="17"/>
                  </a:lnTo>
                  <a:lnTo>
                    <a:pt x="99" y="22"/>
                  </a:lnTo>
                  <a:lnTo>
                    <a:pt x="99" y="28"/>
                  </a:lnTo>
                  <a:lnTo>
                    <a:pt x="99" y="33"/>
                  </a:lnTo>
                  <a:lnTo>
                    <a:pt x="99" y="39"/>
                  </a:lnTo>
                  <a:lnTo>
                    <a:pt x="94" y="45"/>
                  </a:lnTo>
                  <a:lnTo>
                    <a:pt x="89" y="50"/>
                  </a:lnTo>
                  <a:lnTo>
                    <a:pt x="84" y="56"/>
                  </a:lnTo>
                  <a:lnTo>
                    <a:pt x="78" y="61"/>
                  </a:lnTo>
                  <a:lnTo>
                    <a:pt x="73" y="67"/>
                  </a:lnTo>
                  <a:lnTo>
                    <a:pt x="68" y="73"/>
                  </a:lnTo>
                  <a:lnTo>
                    <a:pt x="57" y="78"/>
                  </a:lnTo>
                  <a:lnTo>
                    <a:pt x="52" y="84"/>
                  </a:lnTo>
                  <a:lnTo>
                    <a:pt x="42" y="89"/>
                  </a:lnTo>
                  <a:lnTo>
                    <a:pt x="37" y="95"/>
                  </a:lnTo>
                  <a:lnTo>
                    <a:pt x="31" y="100"/>
                  </a:lnTo>
                  <a:lnTo>
                    <a:pt x="26" y="106"/>
                  </a:lnTo>
                  <a:lnTo>
                    <a:pt x="21" y="112"/>
                  </a:lnTo>
                  <a:lnTo>
                    <a:pt x="16" y="117"/>
                  </a:lnTo>
                  <a:lnTo>
                    <a:pt x="10" y="123"/>
                  </a:lnTo>
                  <a:lnTo>
                    <a:pt x="5" y="128"/>
                  </a:lnTo>
                  <a:lnTo>
                    <a:pt x="5" y="134"/>
                  </a:lnTo>
                  <a:lnTo>
                    <a:pt x="0" y="139"/>
                  </a:lnTo>
                  <a:lnTo>
                    <a:pt x="0" y="145"/>
                  </a:lnTo>
                  <a:lnTo>
                    <a:pt x="0" y="151"/>
                  </a:lnTo>
                  <a:lnTo>
                    <a:pt x="0" y="156"/>
                  </a:lnTo>
                  <a:lnTo>
                    <a:pt x="0" y="162"/>
                  </a:lnTo>
                  <a:lnTo>
                    <a:pt x="0" y="167"/>
                  </a:lnTo>
                  <a:lnTo>
                    <a:pt x="0" y="173"/>
                  </a:lnTo>
                  <a:lnTo>
                    <a:pt x="0" y="178"/>
                  </a:lnTo>
                  <a:lnTo>
                    <a:pt x="0" y="184"/>
                  </a:lnTo>
                  <a:lnTo>
                    <a:pt x="0" y="190"/>
                  </a:lnTo>
                  <a:lnTo>
                    <a:pt x="0" y="195"/>
                  </a:lnTo>
                  <a:lnTo>
                    <a:pt x="5" y="201"/>
                  </a:lnTo>
                  <a:lnTo>
                    <a:pt x="5" y="206"/>
                  </a:lnTo>
                  <a:lnTo>
                    <a:pt x="5" y="212"/>
                  </a:lnTo>
                  <a:lnTo>
                    <a:pt x="5" y="218"/>
                  </a:lnTo>
                  <a:lnTo>
                    <a:pt x="5" y="223"/>
                  </a:lnTo>
                  <a:lnTo>
                    <a:pt x="5" y="229"/>
                  </a:lnTo>
                  <a:lnTo>
                    <a:pt x="10" y="234"/>
                  </a:lnTo>
                  <a:lnTo>
                    <a:pt x="10" y="240"/>
                  </a:lnTo>
                  <a:lnTo>
                    <a:pt x="16" y="245"/>
                  </a:lnTo>
                  <a:lnTo>
                    <a:pt x="16" y="251"/>
                  </a:lnTo>
                  <a:lnTo>
                    <a:pt x="16" y="257"/>
                  </a:lnTo>
                  <a:lnTo>
                    <a:pt x="16" y="262"/>
                  </a:lnTo>
                  <a:lnTo>
                    <a:pt x="21" y="268"/>
                  </a:lnTo>
                  <a:lnTo>
                    <a:pt x="26" y="273"/>
                  </a:lnTo>
                  <a:lnTo>
                    <a:pt x="31" y="279"/>
                  </a:lnTo>
                  <a:lnTo>
                    <a:pt x="31" y="284"/>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881" name="Freeform 167"/>
            <p:cNvSpPr>
              <a:spLocks/>
            </p:cNvSpPr>
            <p:nvPr/>
          </p:nvSpPr>
          <p:spPr bwMode="auto">
            <a:xfrm>
              <a:off x="2174" y="1633"/>
              <a:ext cx="170" cy="356"/>
            </a:xfrm>
            <a:custGeom>
              <a:avLst/>
              <a:gdLst>
                <a:gd name="T0" fmla="*/ 141 w 170"/>
                <a:gd name="T1" fmla="*/ 348 h 356"/>
                <a:gd name="T2" fmla="*/ 136 w 170"/>
                <a:gd name="T3" fmla="*/ 335 h 356"/>
                <a:gd name="T4" fmla="*/ 117 w 170"/>
                <a:gd name="T5" fmla="*/ 321 h 356"/>
                <a:gd name="T6" fmla="*/ 99 w 170"/>
                <a:gd name="T7" fmla="*/ 304 h 356"/>
                <a:gd name="T8" fmla="*/ 85 w 170"/>
                <a:gd name="T9" fmla="*/ 290 h 356"/>
                <a:gd name="T10" fmla="*/ 70 w 170"/>
                <a:gd name="T11" fmla="*/ 280 h 356"/>
                <a:gd name="T12" fmla="*/ 56 w 170"/>
                <a:gd name="T13" fmla="*/ 270 h 356"/>
                <a:gd name="T14" fmla="*/ 42 w 170"/>
                <a:gd name="T15" fmla="*/ 256 h 356"/>
                <a:gd name="T16" fmla="*/ 28 w 170"/>
                <a:gd name="T17" fmla="*/ 246 h 356"/>
                <a:gd name="T18" fmla="*/ 19 w 170"/>
                <a:gd name="T19" fmla="*/ 232 h 356"/>
                <a:gd name="T20" fmla="*/ 14 w 170"/>
                <a:gd name="T21" fmla="*/ 218 h 356"/>
                <a:gd name="T22" fmla="*/ 5 w 170"/>
                <a:gd name="T23" fmla="*/ 205 h 356"/>
                <a:gd name="T24" fmla="*/ 0 w 170"/>
                <a:gd name="T25" fmla="*/ 191 h 356"/>
                <a:gd name="T26" fmla="*/ 5 w 170"/>
                <a:gd name="T27" fmla="*/ 178 h 356"/>
                <a:gd name="T28" fmla="*/ 9 w 170"/>
                <a:gd name="T29" fmla="*/ 164 h 356"/>
                <a:gd name="T30" fmla="*/ 19 w 170"/>
                <a:gd name="T31" fmla="*/ 147 h 356"/>
                <a:gd name="T32" fmla="*/ 23 w 170"/>
                <a:gd name="T33" fmla="*/ 133 h 356"/>
                <a:gd name="T34" fmla="*/ 28 w 170"/>
                <a:gd name="T35" fmla="*/ 113 h 356"/>
                <a:gd name="T36" fmla="*/ 33 w 170"/>
                <a:gd name="T37" fmla="*/ 96 h 356"/>
                <a:gd name="T38" fmla="*/ 42 w 170"/>
                <a:gd name="T39" fmla="*/ 82 h 356"/>
                <a:gd name="T40" fmla="*/ 47 w 170"/>
                <a:gd name="T41" fmla="*/ 68 h 356"/>
                <a:gd name="T42" fmla="*/ 52 w 170"/>
                <a:gd name="T43" fmla="*/ 55 h 356"/>
                <a:gd name="T44" fmla="*/ 56 w 170"/>
                <a:gd name="T45" fmla="*/ 41 h 356"/>
                <a:gd name="T46" fmla="*/ 61 w 170"/>
                <a:gd name="T47" fmla="*/ 27 h 356"/>
                <a:gd name="T48" fmla="*/ 70 w 170"/>
                <a:gd name="T49" fmla="*/ 14 h 356"/>
                <a:gd name="T50" fmla="*/ 75 w 170"/>
                <a:gd name="T51" fmla="*/ 0 h 356"/>
                <a:gd name="T52" fmla="*/ 80 w 170"/>
                <a:gd name="T53" fmla="*/ 14 h 356"/>
                <a:gd name="T54" fmla="*/ 80 w 170"/>
                <a:gd name="T55" fmla="*/ 27 h 356"/>
                <a:gd name="T56" fmla="*/ 80 w 170"/>
                <a:gd name="T57" fmla="*/ 41 h 356"/>
                <a:gd name="T58" fmla="*/ 85 w 170"/>
                <a:gd name="T59" fmla="*/ 55 h 356"/>
                <a:gd name="T60" fmla="*/ 94 w 170"/>
                <a:gd name="T61" fmla="*/ 68 h 356"/>
                <a:gd name="T62" fmla="*/ 103 w 170"/>
                <a:gd name="T63" fmla="*/ 82 h 356"/>
                <a:gd name="T64" fmla="*/ 117 w 170"/>
                <a:gd name="T65" fmla="*/ 96 h 356"/>
                <a:gd name="T66" fmla="*/ 131 w 170"/>
                <a:gd name="T67" fmla="*/ 109 h 356"/>
                <a:gd name="T68" fmla="*/ 141 w 170"/>
                <a:gd name="T69" fmla="*/ 123 h 356"/>
                <a:gd name="T70" fmla="*/ 150 w 170"/>
                <a:gd name="T71" fmla="*/ 137 h 356"/>
                <a:gd name="T72" fmla="*/ 160 w 170"/>
                <a:gd name="T73" fmla="*/ 150 h 356"/>
                <a:gd name="T74" fmla="*/ 164 w 170"/>
                <a:gd name="T75" fmla="*/ 164 h 356"/>
                <a:gd name="T76" fmla="*/ 169 w 170"/>
                <a:gd name="T77" fmla="*/ 178 h 356"/>
                <a:gd name="T78" fmla="*/ 169 w 170"/>
                <a:gd name="T79" fmla="*/ 191 h 356"/>
                <a:gd name="T80" fmla="*/ 169 w 170"/>
                <a:gd name="T81" fmla="*/ 205 h 356"/>
                <a:gd name="T82" fmla="*/ 169 w 170"/>
                <a:gd name="T83" fmla="*/ 218 h 356"/>
                <a:gd name="T84" fmla="*/ 169 w 170"/>
                <a:gd name="T85" fmla="*/ 232 h 356"/>
                <a:gd name="T86" fmla="*/ 164 w 170"/>
                <a:gd name="T87" fmla="*/ 246 h 356"/>
                <a:gd name="T88" fmla="*/ 164 w 170"/>
                <a:gd name="T89" fmla="*/ 259 h 356"/>
                <a:gd name="T90" fmla="*/ 164 w 170"/>
                <a:gd name="T91" fmla="*/ 273 h 356"/>
                <a:gd name="T92" fmla="*/ 160 w 170"/>
                <a:gd name="T93" fmla="*/ 287 h 356"/>
                <a:gd name="T94" fmla="*/ 155 w 170"/>
                <a:gd name="T95" fmla="*/ 300 h 356"/>
                <a:gd name="T96" fmla="*/ 155 w 170"/>
                <a:gd name="T97" fmla="*/ 314 h 356"/>
                <a:gd name="T98" fmla="*/ 150 w 170"/>
                <a:gd name="T99" fmla="*/ 328 h 356"/>
                <a:gd name="T100" fmla="*/ 141 w 170"/>
                <a:gd name="T101" fmla="*/ 341 h 3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356"/>
                <a:gd name="T155" fmla="*/ 170 w 170"/>
                <a:gd name="T156" fmla="*/ 356 h 35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356">
                  <a:moveTo>
                    <a:pt x="141" y="355"/>
                  </a:moveTo>
                  <a:lnTo>
                    <a:pt x="141" y="348"/>
                  </a:lnTo>
                  <a:lnTo>
                    <a:pt x="141" y="341"/>
                  </a:lnTo>
                  <a:lnTo>
                    <a:pt x="136" y="335"/>
                  </a:lnTo>
                  <a:lnTo>
                    <a:pt x="127" y="324"/>
                  </a:lnTo>
                  <a:lnTo>
                    <a:pt x="117" y="321"/>
                  </a:lnTo>
                  <a:lnTo>
                    <a:pt x="108" y="314"/>
                  </a:lnTo>
                  <a:lnTo>
                    <a:pt x="99" y="304"/>
                  </a:lnTo>
                  <a:lnTo>
                    <a:pt x="89" y="297"/>
                  </a:lnTo>
                  <a:lnTo>
                    <a:pt x="85" y="290"/>
                  </a:lnTo>
                  <a:lnTo>
                    <a:pt x="75" y="287"/>
                  </a:lnTo>
                  <a:lnTo>
                    <a:pt x="70" y="280"/>
                  </a:lnTo>
                  <a:lnTo>
                    <a:pt x="66" y="273"/>
                  </a:lnTo>
                  <a:lnTo>
                    <a:pt x="56" y="270"/>
                  </a:lnTo>
                  <a:lnTo>
                    <a:pt x="47" y="263"/>
                  </a:lnTo>
                  <a:lnTo>
                    <a:pt x="42" y="256"/>
                  </a:lnTo>
                  <a:lnTo>
                    <a:pt x="33" y="253"/>
                  </a:lnTo>
                  <a:lnTo>
                    <a:pt x="28" y="246"/>
                  </a:lnTo>
                  <a:lnTo>
                    <a:pt x="23" y="239"/>
                  </a:lnTo>
                  <a:lnTo>
                    <a:pt x="19" y="232"/>
                  </a:lnTo>
                  <a:lnTo>
                    <a:pt x="14" y="225"/>
                  </a:lnTo>
                  <a:lnTo>
                    <a:pt x="14" y="218"/>
                  </a:lnTo>
                  <a:lnTo>
                    <a:pt x="9" y="212"/>
                  </a:lnTo>
                  <a:lnTo>
                    <a:pt x="5" y="205"/>
                  </a:lnTo>
                  <a:lnTo>
                    <a:pt x="5" y="198"/>
                  </a:lnTo>
                  <a:lnTo>
                    <a:pt x="0" y="191"/>
                  </a:lnTo>
                  <a:lnTo>
                    <a:pt x="0" y="184"/>
                  </a:lnTo>
                  <a:lnTo>
                    <a:pt x="5" y="178"/>
                  </a:lnTo>
                  <a:lnTo>
                    <a:pt x="9" y="171"/>
                  </a:lnTo>
                  <a:lnTo>
                    <a:pt x="9" y="164"/>
                  </a:lnTo>
                  <a:lnTo>
                    <a:pt x="14" y="154"/>
                  </a:lnTo>
                  <a:lnTo>
                    <a:pt x="19" y="147"/>
                  </a:lnTo>
                  <a:lnTo>
                    <a:pt x="19" y="140"/>
                  </a:lnTo>
                  <a:lnTo>
                    <a:pt x="23" y="133"/>
                  </a:lnTo>
                  <a:lnTo>
                    <a:pt x="23" y="123"/>
                  </a:lnTo>
                  <a:lnTo>
                    <a:pt x="28" y="113"/>
                  </a:lnTo>
                  <a:lnTo>
                    <a:pt x="33" y="106"/>
                  </a:lnTo>
                  <a:lnTo>
                    <a:pt x="33" y="96"/>
                  </a:lnTo>
                  <a:lnTo>
                    <a:pt x="38" y="89"/>
                  </a:lnTo>
                  <a:lnTo>
                    <a:pt x="42" y="82"/>
                  </a:lnTo>
                  <a:lnTo>
                    <a:pt x="47" y="75"/>
                  </a:lnTo>
                  <a:lnTo>
                    <a:pt x="47" y="68"/>
                  </a:lnTo>
                  <a:lnTo>
                    <a:pt x="52" y="61"/>
                  </a:lnTo>
                  <a:lnTo>
                    <a:pt x="52" y="55"/>
                  </a:lnTo>
                  <a:lnTo>
                    <a:pt x="56" y="48"/>
                  </a:lnTo>
                  <a:lnTo>
                    <a:pt x="56" y="41"/>
                  </a:lnTo>
                  <a:lnTo>
                    <a:pt x="61" y="34"/>
                  </a:lnTo>
                  <a:lnTo>
                    <a:pt x="61" y="27"/>
                  </a:lnTo>
                  <a:lnTo>
                    <a:pt x="66" y="20"/>
                  </a:lnTo>
                  <a:lnTo>
                    <a:pt x="70" y="14"/>
                  </a:lnTo>
                  <a:lnTo>
                    <a:pt x="75" y="7"/>
                  </a:lnTo>
                  <a:lnTo>
                    <a:pt x="75" y="0"/>
                  </a:lnTo>
                  <a:lnTo>
                    <a:pt x="80" y="7"/>
                  </a:lnTo>
                  <a:lnTo>
                    <a:pt x="80" y="14"/>
                  </a:lnTo>
                  <a:lnTo>
                    <a:pt x="80" y="20"/>
                  </a:lnTo>
                  <a:lnTo>
                    <a:pt x="80" y="27"/>
                  </a:lnTo>
                  <a:lnTo>
                    <a:pt x="80" y="34"/>
                  </a:lnTo>
                  <a:lnTo>
                    <a:pt x="80" y="41"/>
                  </a:lnTo>
                  <a:lnTo>
                    <a:pt x="80" y="48"/>
                  </a:lnTo>
                  <a:lnTo>
                    <a:pt x="85" y="55"/>
                  </a:lnTo>
                  <a:lnTo>
                    <a:pt x="89" y="61"/>
                  </a:lnTo>
                  <a:lnTo>
                    <a:pt x="94" y="68"/>
                  </a:lnTo>
                  <a:lnTo>
                    <a:pt x="99" y="75"/>
                  </a:lnTo>
                  <a:lnTo>
                    <a:pt x="103" y="82"/>
                  </a:lnTo>
                  <a:lnTo>
                    <a:pt x="108" y="89"/>
                  </a:lnTo>
                  <a:lnTo>
                    <a:pt x="117" y="96"/>
                  </a:lnTo>
                  <a:lnTo>
                    <a:pt x="122" y="102"/>
                  </a:lnTo>
                  <a:lnTo>
                    <a:pt x="131" y="109"/>
                  </a:lnTo>
                  <a:lnTo>
                    <a:pt x="136" y="116"/>
                  </a:lnTo>
                  <a:lnTo>
                    <a:pt x="141" y="123"/>
                  </a:lnTo>
                  <a:lnTo>
                    <a:pt x="146" y="130"/>
                  </a:lnTo>
                  <a:lnTo>
                    <a:pt x="150" y="137"/>
                  </a:lnTo>
                  <a:lnTo>
                    <a:pt x="155" y="143"/>
                  </a:lnTo>
                  <a:lnTo>
                    <a:pt x="160" y="150"/>
                  </a:lnTo>
                  <a:lnTo>
                    <a:pt x="164" y="157"/>
                  </a:lnTo>
                  <a:lnTo>
                    <a:pt x="164" y="164"/>
                  </a:lnTo>
                  <a:lnTo>
                    <a:pt x="169" y="171"/>
                  </a:lnTo>
                  <a:lnTo>
                    <a:pt x="169" y="178"/>
                  </a:lnTo>
                  <a:lnTo>
                    <a:pt x="169" y="184"/>
                  </a:lnTo>
                  <a:lnTo>
                    <a:pt x="169" y="191"/>
                  </a:lnTo>
                  <a:lnTo>
                    <a:pt x="169" y="198"/>
                  </a:lnTo>
                  <a:lnTo>
                    <a:pt x="169" y="205"/>
                  </a:lnTo>
                  <a:lnTo>
                    <a:pt x="169" y="212"/>
                  </a:lnTo>
                  <a:lnTo>
                    <a:pt x="169" y="218"/>
                  </a:lnTo>
                  <a:lnTo>
                    <a:pt x="169" y="225"/>
                  </a:lnTo>
                  <a:lnTo>
                    <a:pt x="169" y="232"/>
                  </a:lnTo>
                  <a:lnTo>
                    <a:pt x="169" y="239"/>
                  </a:lnTo>
                  <a:lnTo>
                    <a:pt x="164" y="246"/>
                  </a:lnTo>
                  <a:lnTo>
                    <a:pt x="164" y="253"/>
                  </a:lnTo>
                  <a:lnTo>
                    <a:pt x="164" y="259"/>
                  </a:lnTo>
                  <a:lnTo>
                    <a:pt x="164" y="266"/>
                  </a:lnTo>
                  <a:lnTo>
                    <a:pt x="164" y="273"/>
                  </a:lnTo>
                  <a:lnTo>
                    <a:pt x="164" y="280"/>
                  </a:lnTo>
                  <a:lnTo>
                    <a:pt x="160" y="287"/>
                  </a:lnTo>
                  <a:lnTo>
                    <a:pt x="160" y="294"/>
                  </a:lnTo>
                  <a:lnTo>
                    <a:pt x="155" y="300"/>
                  </a:lnTo>
                  <a:lnTo>
                    <a:pt x="155" y="307"/>
                  </a:lnTo>
                  <a:lnTo>
                    <a:pt x="155" y="314"/>
                  </a:lnTo>
                  <a:lnTo>
                    <a:pt x="155" y="321"/>
                  </a:lnTo>
                  <a:lnTo>
                    <a:pt x="150" y="328"/>
                  </a:lnTo>
                  <a:lnTo>
                    <a:pt x="146" y="335"/>
                  </a:lnTo>
                  <a:lnTo>
                    <a:pt x="141" y="341"/>
                  </a:lnTo>
                  <a:lnTo>
                    <a:pt x="141" y="348"/>
                  </a:lnTo>
                </a:path>
              </a:pathLst>
            </a:custGeom>
            <a:solidFill>
              <a:srgbClr val="FFFF00"/>
            </a:solidFill>
            <a:ln w="25400" cap="rnd">
              <a:solidFill>
                <a:srgbClr val="EF9100"/>
              </a:solidFill>
              <a:round/>
              <a:headEnd/>
              <a:tailEnd/>
            </a:ln>
          </p:spPr>
          <p:txBody>
            <a:bodyPr>
              <a:prstTxWarp prst="textNoShape">
                <a:avLst/>
              </a:prstTxWarp>
            </a:bodyPr>
            <a:lstStyle/>
            <a:p>
              <a:endParaRPr lang="en-US"/>
            </a:p>
          </p:txBody>
        </p:sp>
        <p:sp>
          <p:nvSpPr>
            <p:cNvPr id="23882" name="Freeform 168"/>
            <p:cNvSpPr>
              <a:spLocks/>
            </p:cNvSpPr>
            <p:nvPr/>
          </p:nvSpPr>
          <p:spPr bwMode="auto">
            <a:xfrm>
              <a:off x="2251" y="1590"/>
              <a:ext cx="112" cy="386"/>
            </a:xfrm>
            <a:custGeom>
              <a:avLst/>
              <a:gdLst>
                <a:gd name="T0" fmla="*/ 19 w 112"/>
                <a:gd name="T1" fmla="*/ 378 h 386"/>
                <a:gd name="T2" fmla="*/ 22 w 112"/>
                <a:gd name="T3" fmla="*/ 363 h 386"/>
                <a:gd name="T4" fmla="*/ 34 w 112"/>
                <a:gd name="T5" fmla="*/ 348 h 386"/>
                <a:gd name="T6" fmla="*/ 46 w 112"/>
                <a:gd name="T7" fmla="*/ 329 h 386"/>
                <a:gd name="T8" fmla="*/ 56 w 112"/>
                <a:gd name="T9" fmla="*/ 315 h 386"/>
                <a:gd name="T10" fmla="*/ 65 w 112"/>
                <a:gd name="T11" fmla="*/ 304 h 386"/>
                <a:gd name="T12" fmla="*/ 74 w 112"/>
                <a:gd name="T13" fmla="*/ 292 h 386"/>
                <a:gd name="T14" fmla="*/ 83 w 112"/>
                <a:gd name="T15" fmla="*/ 278 h 386"/>
                <a:gd name="T16" fmla="*/ 93 w 112"/>
                <a:gd name="T17" fmla="*/ 267 h 386"/>
                <a:gd name="T18" fmla="*/ 99 w 112"/>
                <a:gd name="T19" fmla="*/ 252 h 386"/>
                <a:gd name="T20" fmla="*/ 102 w 112"/>
                <a:gd name="T21" fmla="*/ 237 h 386"/>
                <a:gd name="T22" fmla="*/ 108 w 112"/>
                <a:gd name="T23" fmla="*/ 222 h 386"/>
                <a:gd name="T24" fmla="*/ 111 w 112"/>
                <a:gd name="T25" fmla="*/ 207 h 386"/>
                <a:gd name="T26" fmla="*/ 108 w 112"/>
                <a:gd name="T27" fmla="*/ 193 h 386"/>
                <a:gd name="T28" fmla="*/ 105 w 112"/>
                <a:gd name="T29" fmla="*/ 178 h 386"/>
                <a:gd name="T30" fmla="*/ 99 w 112"/>
                <a:gd name="T31" fmla="*/ 159 h 386"/>
                <a:gd name="T32" fmla="*/ 96 w 112"/>
                <a:gd name="T33" fmla="*/ 144 h 386"/>
                <a:gd name="T34" fmla="*/ 93 w 112"/>
                <a:gd name="T35" fmla="*/ 122 h 386"/>
                <a:gd name="T36" fmla="*/ 89 w 112"/>
                <a:gd name="T37" fmla="*/ 104 h 386"/>
                <a:gd name="T38" fmla="*/ 83 w 112"/>
                <a:gd name="T39" fmla="*/ 89 h 386"/>
                <a:gd name="T40" fmla="*/ 80 w 112"/>
                <a:gd name="T41" fmla="*/ 74 h 386"/>
                <a:gd name="T42" fmla="*/ 77 w 112"/>
                <a:gd name="T43" fmla="*/ 59 h 386"/>
                <a:gd name="T44" fmla="*/ 74 w 112"/>
                <a:gd name="T45" fmla="*/ 44 h 386"/>
                <a:gd name="T46" fmla="*/ 71 w 112"/>
                <a:gd name="T47" fmla="*/ 30 h 386"/>
                <a:gd name="T48" fmla="*/ 65 w 112"/>
                <a:gd name="T49" fmla="*/ 15 h 386"/>
                <a:gd name="T50" fmla="*/ 62 w 112"/>
                <a:gd name="T51" fmla="*/ 0 h 386"/>
                <a:gd name="T52" fmla="*/ 59 w 112"/>
                <a:gd name="T53" fmla="*/ 15 h 386"/>
                <a:gd name="T54" fmla="*/ 59 w 112"/>
                <a:gd name="T55" fmla="*/ 30 h 386"/>
                <a:gd name="T56" fmla="*/ 59 w 112"/>
                <a:gd name="T57" fmla="*/ 44 h 386"/>
                <a:gd name="T58" fmla="*/ 56 w 112"/>
                <a:gd name="T59" fmla="*/ 59 h 386"/>
                <a:gd name="T60" fmla="*/ 49 w 112"/>
                <a:gd name="T61" fmla="*/ 74 h 386"/>
                <a:gd name="T62" fmla="*/ 43 w 112"/>
                <a:gd name="T63" fmla="*/ 89 h 386"/>
                <a:gd name="T64" fmla="*/ 34 w 112"/>
                <a:gd name="T65" fmla="*/ 104 h 386"/>
                <a:gd name="T66" fmla="*/ 25 w 112"/>
                <a:gd name="T67" fmla="*/ 118 h 386"/>
                <a:gd name="T68" fmla="*/ 19 w 112"/>
                <a:gd name="T69" fmla="*/ 133 h 386"/>
                <a:gd name="T70" fmla="*/ 12 w 112"/>
                <a:gd name="T71" fmla="*/ 148 h 386"/>
                <a:gd name="T72" fmla="*/ 6 w 112"/>
                <a:gd name="T73" fmla="*/ 163 h 386"/>
                <a:gd name="T74" fmla="*/ 3 w 112"/>
                <a:gd name="T75" fmla="*/ 178 h 386"/>
                <a:gd name="T76" fmla="*/ 0 w 112"/>
                <a:gd name="T77" fmla="*/ 193 h 386"/>
                <a:gd name="T78" fmla="*/ 0 w 112"/>
                <a:gd name="T79" fmla="*/ 207 h 386"/>
                <a:gd name="T80" fmla="*/ 0 w 112"/>
                <a:gd name="T81" fmla="*/ 222 h 386"/>
                <a:gd name="T82" fmla="*/ 0 w 112"/>
                <a:gd name="T83" fmla="*/ 237 h 386"/>
                <a:gd name="T84" fmla="*/ 0 w 112"/>
                <a:gd name="T85" fmla="*/ 252 h 386"/>
                <a:gd name="T86" fmla="*/ 3 w 112"/>
                <a:gd name="T87" fmla="*/ 267 h 386"/>
                <a:gd name="T88" fmla="*/ 3 w 112"/>
                <a:gd name="T89" fmla="*/ 281 h 386"/>
                <a:gd name="T90" fmla="*/ 3 w 112"/>
                <a:gd name="T91" fmla="*/ 296 h 386"/>
                <a:gd name="T92" fmla="*/ 6 w 112"/>
                <a:gd name="T93" fmla="*/ 311 h 386"/>
                <a:gd name="T94" fmla="*/ 9 w 112"/>
                <a:gd name="T95" fmla="*/ 326 h 386"/>
                <a:gd name="T96" fmla="*/ 9 w 112"/>
                <a:gd name="T97" fmla="*/ 341 h 386"/>
                <a:gd name="T98" fmla="*/ 12 w 112"/>
                <a:gd name="T99" fmla="*/ 355 h 386"/>
                <a:gd name="T100" fmla="*/ 19 w 112"/>
                <a:gd name="T101" fmla="*/ 370 h 3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2"/>
                <a:gd name="T154" fmla="*/ 0 h 386"/>
                <a:gd name="T155" fmla="*/ 112 w 112"/>
                <a:gd name="T156" fmla="*/ 386 h 3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2" h="386">
                  <a:moveTo>
                    <a:pt x="19" y="385"/>
                  </a:moveTo>
                  <a:lnTo>
                    <a:pt x="19" y="378"/>
                  </a:lnTo>
                  <a:lnTo>
                    <a:pt x="19" y="370"/>
                  </a:lnTo>
                  <a:lnTo>
                    <a:pt x="22" y="363"/>
                  </a:lnTo>
                  <a:lnTo>
                    <a:pt x="28" y="352"/>
                  </a:lnTo>
                  <a:lnTo>
                    <a:pt x="34" y="348"/>
                  </a:lnTo>
                  <a:lnTo>
                    <a:pt x="40" y="341"/>
                  </a:lnTo>
                  <a:lnTo>
                    <a:pt x="46" y="329"/>
                  </a:lnTo>
                  <a:lnTo>
                    <a:pt x="52" y="322"/>
                  </a:lnTo>
                  <a:lnTo>
                    <a:pt x="56" y="315"/>
                  </a:lnTo>
                  <a:lnTo>
                    <a:pt x="62" y="311"/>
                  </a:lnTo>
                  <a:lnTo>
                    <a:pt x="65" y="304"/>
                  </a:lnTo>
                  <a:lnTo>
                    <a:pt x="68" y="296"/>
                  </a:lnTo>
                  <a:lnTo>
                    <a:pt x="74" y="292"/>
                  </a:lnTo>
                  <a:lnTo>
                    <a:pt x="80" y="285"/>
                  </a:lnTo>
                  <a:lnTo>
                    <a:pt x="83" y="278"/>
                  </a:lnTo>
                  <a:lnTo>
                    <a:pt x="89" y="274"/>
                  </a:lnTo>
                  <a:lnTo>
                    <a:pt x="93" y="267"/>
                  </a:lnTo>
                  <a:lnTo>
                    <a:pt x="96" y="259"/>
                  </a:lnTo>
                  <a:lnTo>
                    <a:pt x="99" y="252"/>
                  </a:lnTo>
                  <a:lnTo>
                    <a:pt x="102" y="244"/>
                  </a:lnTo>
                  <a:lnTo>
                    <a:pt x="102" y="237"/>
                  </a:lnTo>
                  <a:lnTo>
                    <a:pt x="105" y="230"/>
                  </a:lnTo>
                  <a:lnTo>
                    <a:pt x="108" y="222"/>
                  </a:lnTo>
                  <a:lnTo>
                    <a:pt x="108" y="215"/>
                  </a:lnTo>
                  <a:lnTo>
                    <a:pt x="111" y="207"/>
                  </a:lnTo>
                  <a:lnTo>
                    <a:pt x="111" y="200"/>
                  </a:lnTo>
                  <a:lnTo>
                    <a:pt x="108" y="193"/>
                  </a:lnTo>
                  <a:lnTo>
                    <a:pt x="105" y="185"/>
                  </a:lnTo>
                  <a:lnTo>
                    <a:pt x="105" y="178"/>
                  </a:lnTo>
                  <a:lnTo>
                    <a:pt x="102" y="167"/>
                  </a:lnTo>
                  <a:lnTo>
                    <a:pt x="99" y="159"/>
                  </a:lnTo>
                  <a:lnTo>
                    <a:pt x="99" y="152"/>
                  </a:lnTo>
                  <a:lnTo>
                    <a:pt x="96" y="144"/>
                  </a:lnTo>
                  <a:lnTo>
                    <a:pt x="96" y="133"/>
                  </a:lnTo>
                  <a:lnTo>
                    <a:pt x="93" y="122"/>
                  </a:lnTo>
                  <a:lnTo>
                    <a:pt x="89" y="115"/>
                  </a:lnTo>
                  <a:lnTo>
                    <a:pt x="89" y="104"/>
                  </a:lnTo>
                  <a:lnTo>
                    <a:pt x="86" y="96"/>
                  </a:lnTo>
                  <a:lnTo>
                    <a:pt x="83" y="89"/>
                  </a:lnTo>
                  <a:lnTo>
                    <a:pt x="80" y="81"/>
                  </a:lnTo>
                  <a:lnTo>
                    <a:pt x="80" y="74"/>
                  </a:lnTo>
                  <a:lnTo>
                    <a:pt x="77" y="67"/>
                  </a:lnTo>
                  <a:lnTo>
                    <a:pt x="77" y="59"/>
                  </a:lnTo>
                  <a:lnTo>
                    <a:pt x="74" y="52"/>
                  </a:lnTo>
                  <a:lnTo>
                    <a:pt x="74" y="44"/>
                  </a:lnTo>
                  <a:lnTo>
                    <a:pt x="71" y="37"/>
                  </a:lnTo>
                  <a:lnTo>
                    <a:pt x="71" y="30"/>
                  </a:lnTo>
                  <a:lnTo>
                    <a:pt x="68" y="22"/>
                  </a:lnTo>
                  <a:lnTo>
                    <a:pt x="65" y="15"/>
                  </a:lnTo>
                  <a:lnTo>
                    <a:pt x="62" y="7"/>
                  </a:lnTo>
                  <a:lnTo>
                    <a:pt x="62" y="0"/>
                  </a:lnTo>
                  <a:lnTo>
                    <a:pt x="59" y="7"/>
                  </a:lnTo>
                  <a:lnTo>
                    <a:pt x="59" y="15"/>
                  </a:lnTo>
                  <a:lnTo>
                    <a:pt x="59" y="22"/>
                  </a:lnTo>
                  <a:lnTo>
                    <a:pt x="59" y="30"/>
                  </a:lnTo>
                  <a:lnTo>
                    <a:pt x="59" y="37"/>
                  </a:lnTo>
                  <a:lnTo>
                    <a:pt x="59" y="44"/>
                  </a:lnTo>
                  <a:lnTo>
                    <a:pt x="59" y="52"/>
                  </a:lnTo>
                  <a:lnTo>
                    <a:pt x="56" y="59"/>
                  </a:lnTo>
                  <a:lnTo>
                    <a:pt x="52" y="67"/>
                  </a:lnTo>
                  <a:lnTo>
                    <a:pt x="49" y="74"/>
                  </a:lnTo>
                  <a:lnTo>
                    <a:pt x="46" y="81"/>
                  </a:lnTo>
                  <a:lnTo>
                    <a:pt x="43" y="89"/>
                  </a:lnTo>
                  <a:lnTo>
                    <a:pt x="40" y="96"/>
                  </a:lnTo>
                  <a:lnTo>
                    <a:pt x="34" y="104"/>
                  </a:lnTo>
                  <a:lnTo>
                    <a:pt x="31" y="111"/>
                  </a:lnTo>
                  <a:lnTo>
                    <a:pt x="25" y="118"/>
                  </a:lnTo>
                  <a:lnTo>
                    <a:pt x="22" y="126"/>
                  </a:lnTo>
                  <a:lnTo>
                    <a:pt x="19" y="133"/>
                  </a:lnTo>
                  <a:lnTo>
                    <a:pt x="15" y="141"/>
                  </a:lnTo>
                  <a:lnTo>
                    <a:pt x="12" y="148"/>
                  </a:lnTo>
                  <a:lnTo>
                    <a:pt x="9" y="155"/>
                  </a:lnTo>
                  <a:lnTo>
                    <a:pt x="6" y="163"/>
                  </a:lnTo>
                  <a:lnTo>
                    <a:pt x="3" y="170"/>
                  </a:lnTo>
                  <a:lnTo>
                    <a:pt x="3" y="178"/>
                  </a:lnTo>
                  <a:lnTo>
                    <a:pt x="0" y="185"/>
                  </a:lnTo>
                  <a:lnTo>
                    <a:pt x="0" y="193"/>
                  </a:lnTo>
                  <a:lnTo>
                    <a:pt x="0" y="200"/>
                  </a:lnTo>
                  <a:lnTo>
                    <a:pt x="0" y="207"/>
                  </a:lnTo>
                  <a:lnTo>
                    <a:pt x="0" y="215"/>
                  </a:lnTo>
                  <a:lnTo>
                    <a:pt x="0" y="222"/>
                  </a:lnTo>
                  <a:lnTo>
                    <a:pt x="0" y="230"/>
                  </a:lnTo>
                  <a:lnTo>
                    <a:pt x="0" y="237"/>
                  </a:lnTo>
                  <a:lnTo>
                    <a:pt x="0" y="244"/>
                  </a:lnTo>
                  <a:lnTo>
                    <a:pt x="0" y="252"/>
                  </a:lnTo>
                  <a:lnTo>
                    <a:pt x="0" y="259"/>
                  </a:lnTo>
                  <a:lnTo>
                    <a:pt x="3" y="267"/>
                  </a:lnTo>
                  <a:lnTo>
                    <a:pt x="3" y="274"/>
                  </a:lnTo>
                  <a:lnTo>
                    <a:pt x="3" y="281"/>
                  </a:lnTo>
                  <a:lnTo>
                    <a:pt x="3" y="289"/>
                  </a:lnTo>
                  <a:lnTo>
                    <a:pt x="3" y="296"/>
                  </a:lnTo>
                  <a:lnTo>
                    <a:pt x="3" y="304"/>
                  </a:lnTo>
                  <a:lnTo>
                    <a:pt x="6" y="311"/>
                  </a:lnTo>
                  <a:lnTo>
                    <a:pt x="6" y="318"/>
                  </a:lnTo>
                  <a:lnTo>
                    <a:pt x="9" y="326"/>
                  </a:lnTo>
                  <a:lnTo>
                    <a:pt x="9" y="333"/>
                  </a:lnTo>
                  <a:lnTo>
                    <a:pt x="9" y="341"/>
                  </a:lnTo>
                  <a:lnTo>
                    <a:pt x="9" y="348"/>
                  </a:lnTo>
                  <a:lnTo>
                    <a:pt x="12" y="355"/>
                  </a:lnTo>
                  <a:lnTo>
                    <a:pt x="15" y="363"/>
                  </a:lnTo>
                  <a:lnTo>
                    <a:pt x="19" y="370"/>
                  </a:lnTo>
                  <a:lnTo>
                    <a:pt x="19" y="378"/>
                  </a:lnTo>
                </a:path>
              </a:pathLst>
            </a:custGeom>
            <a:solidFill>
              <a:srgbClr val="FF0000"/>
            </a:solidFill>
            <a:ln w="25400" cap="rnd">
              <a:solidFill>
                <a:srgbClr val="FE9B03"/>
              </a:solidFill>
              <a:round/>
              <a:headEnd/>
              <a:tailEnd/>
            </a:ln>
          </p:spPr>
          <p:txBody>
            <a:bodyPr>
              <a:prstTxWarp prst="textNoShape">
                <a:avLst/>
              </a:prstTxWarp>
            </a:bodyPr>
            <a:lstStyle/>
            <a:p>
              <a:endParaRPr lang="en-US"/>
            </a:p>
          </p:txBody>
        </p:sp>
        <p:sp>
          <p:nvSpPr>
            <p:cNvPr id="23883" name="Freeform 169"/>
            <p:cNvSpPr>
              <a:spLocks/>
            </p:cNvSpPr>
            <p:nvPr/>
          </p:nvSpPr>
          <p:spPr bwMode="auto">
            <a:xfrm>
              <a:off x="2304" y="1843"/>
              <a:ext cx="127" cy="129"/>
            </a:xfrm>
            <a:custGeom>
              <a:avLst/>
              <a:gdLst>
                <a:gd name="T0" fmla="*/ 0 w 127"/>
                <a:gd name="T1" fmla="*/ 128 h 129"/>
                <a:gd name="T2" fmla="*/ 10 w 127"/>
                <a:gd name="T3" fmla="*/ 128 h 129"/>
                <a:gd name="T4" fmla="*/ 15 w 127"/>
                <a:gd name="T5" fmla="*/ 119 h 129"/>
                <a:gd name="T6" fmla="*/ 24 w 127"/>
                <a:gd name="T7" fmla="*/ 119 h 129"/>
                <a:gd name="T8" fmla="*/ 34 w 127"/>
                <a:gd name="T9" fmla="*/ 111 h 129"/>
                <a:gd name="T10" fmla="*/ 44 w 127"/>
                <a:gd name="T11" fmla="*/ 107 h 129"/>
                <a:gd name="T12" fmla="*/ 48 w 127"/>
                <a:gd name="T13" fmla="*/ 98 h 129"/>
                <a:gd name="T14" fmla="*/ 58 w 127"/>
                <a:gd name="T15" fmla="*/ 98 h 129"/>
                <a:gd name="T16" fmla="*/ 63 w 127"/>
                <a:gd name="T17" fmla="*/ 90 h 129"/>
                <a:gd name="T18" fmla="*/ 68 w 127"/>
                <a:gd name="T19" fmla="*/ 81 h 129"/>
                <a:gd name="T20" fmla="*/ 78 w 127"/>
                <a:gd name="T21" fmla="*/ 73 h 129"/>
                <a:gd name="T22" fmla="*/ 78 w 127"/>
                <a:gd name="T23" fmla="*/ 64 h 129"/>
                <a:gd name="T24" fmla="*/ 87 w 127"/>
                <a:gd name="T25" fmla="*/ 60 h 129"/>
                <a:gd name="T26" fmla="*/ 87 w 127"/>
                <a:gd name="T27" fmla="*/ 51 h 129"/>
                <a:gd name="T28" fmla="*/ 87 w 127"/>
                <a:gd name="T29" fmla="*/ 43 h 129"/>
                <a:gd name="T30" fmla="*/ 92 w 127"/>
                <a:gd name="T31" fmla="*/ 34 h 129"/>
                <a:gd name="T32" fmla="*/ 102 w 127"/>
                <a:gd name="T33" fmla="*/ 30 h 129"/>
                <a:gd name="T34" fmla="*/ 102 w 127"/>
                <a:gd name="T35" fmla="*/ 21 h 129"/>
                <a:gd name="T36" fmla="*/ 107 w 127"/>
                <a:gd name="T37" fmla="*/ 13 h 129"/>
                <a:gd name="T38" fmla="*/ 107 w 127"/>
                <a:gd name="T39" fmla="*/ 4 h 129"/>
                <a:gd name="T40" fmla="*/ 116 w 127"/>
                <a:gd name="T41" fmla="*/ 0 h 129"/>
                <a:gd name="T42" fmla="*/ 116 w 127"/>
                <a:gd name="T43" fmla="*/ 9 h 129"/>
                <a:gd name="T44" fmla="*/ 116 w 127"/>
                <a:gd name="T45" fmla="*/ 17 h 129"/>
                <a:gd name="T46" fmla="*/ 121 w 127"/>
                <a:gd name="T47" fmla="*/ 26 h 129"/>
                <a:gd name="T48" fmla="*/ 121 w 127"/>
                <a:gd name="T49" fmla="*/ 34 h 129"/>
                <a:gd name="T50" fmla="*/ 121 w 127"/>
                <a:gd name="T51" fmla="*/ 43 h 129"/>
                <a:gd name="T52" fmla="*/ 126 w 127"/>
                <a:gd name="T53" fmla="*/ 51 h 129"/>
                <a:gd name="T54" fmla="*/ 126 w 127"/>
                <a:gd name="T55" fmla="*/ 60 h 129"/>
                <a:gd name="T56" fmla="*/ 126 w 127"/>
                <a:gd name="T57" fmla="*/ 68 h 129"/>
                <a:gd name="T58" fmla="*/ 126 w 127"/>
                <a:gd name="T59" fmla="*/ 77 h 129"/>
                <a:gd name="T60" fmla="*/ 126 w 127"/>
                <a:gd name="T61" fmla="*/ 85 h 129"/>
                <a:gd name="T62" fmla="*/ 121 w 127"/>
                <a:gd name="T63" fmla="*/ 94 h 129"/>
                <a:gd name="T64" fmla="*/ 111 w 127"/>
                <a:gd name="T65" fmla="*/ 94 h 129"/>
                <a:gd name="T66" fmla="*/ 107 w 127"/>
                <a:gd name="T67" fmla="*/ 102 h 129"/>
                <a:gd name="T68" fmla="*/ 97 w 127"/>
                <a:gd name="T69" fmla="*/ 107 h 129"/>
                <a:gd name="T70" fmla="*/ 87 w 127"/>
                <a:gd name="T71" fmla="*/ 111 h 129"/>
                <a:gd name="T72" fmla="*/ 78 w 127"/>
                <a:gd name="T73" fmla="*/ 115 h 129"/>
                <a:gd name="T74" fmla="*/ 68 w 127"/>
                <a:gd name="T75" fmla="*/ 115 h 129"/>
                <a:gd name="T76" fmla="*/ 58 w 127"/>
                <a:gd name="T77" fmla="*/ 115 h 129"/>
                <a:gd name="T78" fmla="*/ 48 w 127"/>
                <a:gd name="T79" fmla="*/ 115 h 129"/>
                <a:gd name="T80" fmla="*/ 39 w 127"/>
                <a:gd name="T81" fmla="*/ 115 h 129"/>
                <a:gd name="T82" fmla="*/ 29 w 127"/>
                <a:gd name="T83" fmla="*/ 119 h 129"/>
                <a:gd name="T84" fmla="*/ 19 w 127"/>
                <a:gd name="T85" fmla="*/ 124 h 129"/>
                <a:gd name="T86" fmla="*/ 10 w 127"/>
                <a:gd name="T87" fmla="*/ 128 h 129"/>
                <a:gd name="T88" fmla="*/ 0 w 127"/>
                <a:gd name="T89" fmla="*/ 128 h 129"/>
                <a:gd name="T90" fmla="*/ 63 w 127"/>
                <a:gd name="T91" fmla="*/ 98 h 12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7"/>
                <a:gd name="T139" fmla="*/ 0 h 129"/>
                <a:gd name="T140" fmla="*/ 127 w 127"/>
                <a:gd name="T141" fmla="*/ 129 h 12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7" h="129">
                  <a:moveTo>
                    <a:pt x="0" y="128"/>
                  </a:moveTo>
                  <a:lnTo>
                    <a:pt x="10" y="128"/>
                  </a:lnTo>
                  <a:lnTo>
                    <a:pt x="15" y="119"/>
                  </a:lnTo>
                  <a:lnTo>
                    <a:pt x="24" y="119"/>
                  </a:lnTo>
                  <a:lnTo>
                    <a:pt x="34" y="111"/>
                  </a:lnTo>
                  <a:lnTo>
                    <a:pt x="44" y="107"/>
                  </a:lnTo>
                  <a:lnTo>
                    <a:pt x="48" y="98"/>
                  </a:lnTo>
                  <a:lnTo>
                    <a:pt x="58" y="98"/>
                  </a:lnTo>
                  <a:lnTo>
                    <a:pt x="63" y="90"/>
                  </a:lnTo>
                  <a:lnTo>
                    <a:pt x="68" y="81"/>
                  </a:lnTo>
                  <a:lnTo>
                    <a:pt x="78" y="73"/>
                  </a:lnTo>
                  <a:lnTo>
                    <a:pt x="78" y="64"/>
                  </a:lnTo>
                  <a:lnTo>
                    <a:pt x="87" y="60"/>
                  </a:lnTo>
                  <a:lnTo>
                    <a:pt x="87" y="51"/>
                  </a:lnTo>
                  <a:lnTo>
                    <a:pt x="87" y="43"/>
                  </a:lnTo>
                  <a:lnTo>
                    <a:pt x="92" y="34"/>
                  </a:lnTo>
                  <a:lnTo>
                    <a:pt x="102" y="30"/>
                  </a:lnTo>
                  <a:lnTo>
                    <a:pt x="102" y="21"/>
                  </a:lnTo>
                  <a:lnTo>
                    <a:pt x="107" y="13"/>
                  </a:lnTo>
                  <a:lnTo>
                    <a:pt x="107" y="4"/>
                  </a:lnTo>
                  <a:lnTo>
                    <a:pt x="116" y="0"/>
                  </a:lnTo>
                  <a:lnTo>
                    <a:pt x="116" y="9"/>
                  </a:lnTo>
                  <a:lnTo>
                    <a:pt x="116" y="17"/>
                  </a:lnTo>
                  <a:lnTo>
                    <a:pt x="121" y="26"/>
                  </a:lnTo>
                  <a:lnTo>
                    <a:pt x="121" y="34"/>
                  </a:lnTo>
                  <a:lnTo>
                    <a:pt x="121" y="43"/>
                  </a:lnTo>
                  <a:lnTo>
                    <a:pt x="126" y="51"/>
                  </a:lnTo>
                  <a:lnTo>
                    <a:pt x="126" y="60"/>
                  </a:lnTo>
                  <a:lnTo>
                    <a:pt x="126" y="68"/>
                  </a:lnTo>
                  <a:lnTo>
                    <a:pt x="126" y="77"/>
                  </a:lnTo>
                  <a:lnTo>
                    <a:pt x="126" y="85"/>
                  </a:lnTo>
                  <a:lnTo>
                    <a:pt x="121" y="94"/>
                  </a:lnTo>
                  <a:lnTo>
                    <a:pt x="111" y="94"/>
                  </a:lnTo>
                  <a:lnTo>
                    <a:pt x="107" y="102"/>
                  </a:lnTo>
                  <a:lnTo>
                    <a:pt x="97" y="107"/>
                  </a:lnTo>
                  <a:lnTo>
                    <a:pt x="87" y="111"/>
                  </a:lnTo>
                  <a:lnTo>
                    <a:pt x="78" y="115"/>
                  </a:lnTo>
                  <a:lnTo>
                    <a:pt x="68" y="115"/>
                  </a:lnTo>
                  <a:lnTo>
                    <a:pt x="58" y="115"/>
                  </a:lnTo>
                  <a:lnTo>
                    <a:pt x="48" y="115"/>
                  </a:lnTo>
                  <a:lnTo>
                    <a:pt x="39" y="115"/>
                  </a:lnTo>
                  <a:lnTo>
                    <a:pt x="29" y="119"/>
                  </a:lnTo>
                  <a:lnTo>
                    <a:pt x="19" y="124"/>
                  </a:lnTo>
                  <a:lnTo>
                    <a:pt x="10" y="128"/>
                  </a:lnTo>
                  <a:lnTo>
                    <a:pt x="0" y="128"/>
                  </a:lnTo>
                  <a:lnTo>
                    <a:pt x="63" y="98"/>
                  </a:lnTo>
                </a:path>
              </a:pathLst>
            </a:custGeom>
            <a:solidFill>
              <a:srgbClr val="FFCC99"/>
            </a:solidFill>
            <a:ln w="25400" cap="rnd">
              <a:solidFill>
                <a:srgbClr val="FF0000"/>
              </a:solidFill>
              <a:round/>
              <a:headEnd/>
              <a:tailEnd/>
            </a:ln>
          </p:spPr>
          <p:txBody>
            <a:bodyPr>
              <a:prstTxWarp prst="textNoShape">
                <a:avLst/>
              </a:prstTxWarp>
            </a:bodyPr>
            <a:lstStyle/>
            <a:p>
              <a:endParaRPr lang="en-US"/>
            </a:p>
          </p:txBody>
        </p:sp>
      </p:grpSp>
      <p:grpSp>
        <p:nvGrpSpPr>
          <p:cNvPr id="564515" name="Group 170"/>
          <p:cNvGrpSpPr>
            <a:grpSpLocks/>
          </p:cNvGrpSpPr>
          <p:nvPr/>
        </p:nvGrpSpPr>
        <p:grpSpPr bwMode="auto">
          <a:xfrm>
            <a:off x="6608763" y="2647950"/>
            <a:ext cx="192087" cy="417513"/>
            <a:chOff x="2160" y="1548"/>
            <a:chExt cx="309" cy="441"/>
          </a:xfrm>
        </p:grpSpPr>
        <p:sp>
          <p:nvSpPr>
            <p:cNvPr id="23870" name="Freeform 171"/>
            <p:cNvSpPr>
              <a:spLocks/>
            </p:cNvSpPr>
            <p:nvPr/>
          </p:nvSpPr>
          <p:spPr bwMode="auto">
            <a:xfrm>
              <a:off x="2160" y="1548"/>
              <a:ext cx="141" cy="428"/>
            </a:xfrm>
            <a:custGeom>
              <a:avLst/>
              <a:gdLst>
                <a:gd name="T0" fmla="*/ 117 w 141"/>
                <a:gd name="T1" fmla="*/ 419 h 428"/>
                <a:gd name="T2" fmla="*/ 113 w 141"/>
                <a:gd name="T3" fmla="*/ 402 h 428"/>
                <a:gd name="T4" fmla="*/ 97 w 141"/>
                <a:gd name="T5" fmla="*/ 386 h 428"/>
                <a:gd name="T6" fmla="*/ 82 w 141"/>
                <a:gd name="T7" fmla="*/ 365 h 428"/>
                <a:gd name="T8" fmla="*/ 70 w 141"/>
                <a:gd name="T9" fmla="*/ 349 h 428"/>
                <a:gd name="T10" fmla="*/ 58 w 141"/>
                <a:gd name="T11" fmla="*/ 337 h 428"/>
                <a:gd name="T12" fmla="*/ 47 w 141"/>
                <a:gd name="T13" fmla="*/ 324 h 428"/>
                <a:gd name="T14" fmla="*/ 35 w 141"/>
                <a:gd name="T15" fmla="*/ 308 h 428"/>
                <a:gd name="T16" fmla="*/ 23 w 141"/>
                <a:gd name="T17" fmla="*/ 296 h 428"/>
                <a:gd name="T18" fmla="*/ 16 w 141"/>
                <a:gd name="T19" fmla="*/ 279 h 428"/>
                <a:gd name="T20" fmla="*/ 12 w 141"/>
                <a:gd name="T21" fmla="*/ 263 h 428"/>
                <a:gd name="T22" fmla="*/ 4 w 141"/>
                <a:gd name="T23" fmla="*/ 246 h 428"/>
                <a:gd name="T24" fmla="*/ 0 w 141"/>
                <a:gd name="T25" fmla="*/ 230 h 428"/>
                <a:gd name="T26" fmla="*/ 4 w 141"/>
                <a:gd name="T27" fmla="*/ 214 h 428"/>
                <a:gd name="T28" fmla="*/ 8 w 141"/>
                <a:gd name="T29" fmla="*/ 197 h 428"/>
                <a:gd name="T30" fmla="*/ 16 w 141"/>
                <a:gd name="T31" fmla="*/ 177 h 428"/>
                <a:gd name="T32" fmla="*/ 19 w 141"/>
                <a:gd name="T33" fmla="*/ 160 h 428"/>
                <a:gd name="T34" fmla="*/ 23 w 141"/>
                <a:gd name="T35" fmla="*/ 135 h 428"/>
                <a:gd name="T36" fmla="*/ 27 w 141"/>
                <a:gd name="T37" fmla="*/ 115 h 428"/>
                <a:gd name="T38" fmla="*/ 35 w 141"/>
                <a:gd name="T39" fmla="*/ 99 h 428"/>
                <a:gd name="T40" fmla="*/ 39 w 141"/>
                <a:gd name="T41" fmla="*/ 82 h 428"/>
                <a:gd name="T42" fmla="*/ 43 w 141"/>
                <a:gd name="T43" fmla="*/ 66 h 428"/>
                <a:gd name="T44" fmla="*/ 47 w 141"/>
                <a:gd name="T45" fmla="*/ 49 h 428"/>
                <a:gd name="T46" fmla="*/ 51 w 141"/>
                <a:gd name="T47" fmla="*/ 33 h 428"/>
                <a:gd name="T48" fmla="*/ 58 w 141"/>
                <a:gd name="T49" fmla="*/ 16 h 428"/>
                <a:gd name="T50" fmla="*/ 62 w 141"/>
                <a:gd name="T51" fmla="*/ 0 h 428"/>
                <a:gd name="T52" fmla="*/ 66 w 141"/>
                <a:gd name="T53" fmla="*/ 16 h 428"/>
                <a:gd name="T54" fmla="*/ 66 w 141"/>
                <a:gd name="T55" fmla="*/ 33 h 428"/>
                <a:gd name="T56" fmla="*/ 66 w 141"/>
                <a:gd name="T57" fmla="*/ 49 h 428"/>
                <a:gd name="T58" fmla="*/ 70 w 141"/>
                <a:gd name="T59" fmla="*/ 66 h 428"/>
                <a:gd name="T60" fmla="*/ 78 w 141"/>
                <a:gd name="T61" fmla="*/ 82 h 428"/>
                <a:gd name="T62" fmla="*/ 86 w 141"/>
                <a:gd name="T63" fmla="*/ 99 h 428"/>
                <a:gd name="T64" fmla="*/ 97 w 141"/>
                <a:gd name="T65" fmla="*/ 115 h 428"/>
                <a:gd name="T66" fmla="*/ 109 w 141"/>
                <a:gd name="T67" fmla="*/ 131 h 428"/>
                <a:gd name="T68" fmla="*/ 117 w 141"/>
                <a:gd name="T69" fmla="*/ 148 h 428"/>
                <a:gd name="T70" fmla="*/ 124 w 141"/>
                <a:gd name="T71" fmla="*/ 164 h 428"/>
                <a:gd name="T72" fmla="*/ 132 w 141"/>
                <a:gd name="T73" fmla="*/ 181 h 428"/>
                <a:gd name="T74" fmla="*/ 136 w 141"/>
                <a:gd name="T75" fmla="*/ 197 h 428"/>
                <a:gd name="T76" fmla="*/ 140 w 141"/>
                <a:gd name="T77" fmla="*/ 214 h 428"/>
                <a:gd name="T78" fmla="*/ 140 w 141"/>
                <a:gd name="T79" fmla="*/ 230 h 428"/>
                <a:gd name="T80" fmla="*/ 140 w 141"/>
                <a:gd name="T81" fmla="*/ 246 h 428"/>
                <a:gd name="T82" fmla="*/ 140 w 141"/>
                <a:gd name="T83" fmla="*/ 263 h 428"/>
                <a:gd name="T84" fmla="*/ 140 w 141"/>
                <a:gd name="T85" fmla="*/ 279 h 428"/>
                <a:gd name="T86" fmla="*/ 136 w 141"/>
                <a:gd name="T87" fmla="*/ 296 h 428"/>
                <a:gd name="T88" fmla="*/ 136 w 141"/>
                <a:gd name="T89" fmla="*/ 312 h 428"/>
                <a:gd name="T90" fmla="*/ 136 w 141"/>
                <a:gd name="T91" fmla="*/ 328 h 428"/>
                <a:gd name="T92" fmla="*/ 132 w 141"/>
                <a:gd name="T93" fmla="*/ 345 h 428"/>
                <a:gd name="T94" fmla="*/ 128 w 141"/>
                <a:gd name="T95" fmla="*/ 361 h 428"/>
                <a:gd name="T96" fmla="*/ 128 w 141"/>
                <a:gd name="T97" fmla="*/ 378 h 428"/>
                <a:gd name="T98" fmla="*/ 124 w 141"/>
                <a:gd name="T99" fmla="*/ 394 h 428"/>
                <a:gd name="T100" fmla="*/ 117 w 141"/>
                <a:gd name="T101" fmla="*/ 411 h 42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1"/>
                <a:gd name="T154" fmla="*/ 0 h 428"/>
                <a:gd name="T155" fmla="*/ 141 w 141"/>
                <a:gd name="T156" fmla="*/ 428 h 42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1" h="428">
                  <a:moveTo>
                    <a:pt x="117" y="427"/>
                  </a:moveTo>
                  <a:lnTo>
                    <a:pt x="117" y="419"/>
                  </a:lnTo>
                  <a:lnTo>
                    <a:pt x="117" y="411"/>
                  </a:lnTo>
                  <a:lnTo>
                    <a:pt x="113" y="402"/>
                  </a:lnTo>
                  <a:lnTo>
                    <a:pt x="105" y="390"/>
                  </a:lnTo>
                  <a:lnTo>
                    <a:pt x="97" y="386"/>
                  </a:lnTo>
                  <a:lnTo>
                    <a:pt x="89" y="378"/>
                  </a:lnTo>
                  <a:lnTo>
                    <a:pt x="82" y="365"/>
                  </a:lnTo>
                  <a:lnTo>
                    <a:pt x="74" y="357"/>
                  </a:lnTo>
                  <a:lnTo>
                    <a:pt x="70" y="349"/>
                  </a:lnTo>
                  <a:lnTo>
                    <a:pt x="62" y="345"/>
                  </a:lnTo>
                  <a:lnTo>
                    <a:pt x="58" y="337"/>
                  </a:lnTo>
                  <a:lnTo>
                    <a:pt x="54" y="328"/>
                  </a:lnTo>
                  <a:lnTo>
                    <a:pt x="47" y="324"/>
                  </a:lnTo>
                  <a:lnTo>
                    <a:pt x="39" y="316"/>
                  </a:lnTo>
                  <a:lnTo>
                    <a:pt x="35" y="308"/>
                  </a:lnTo>
                  <a:lnTo>
                    <a:pt x="27" y="304"/>
                  </a:lnTo>
                  <a:lnTo>
                    <a:pt x="23" y="296"/>
                  </a:lnTo>
                  <a:lnTo>
                    <a:pt x="19" y="287"/>
                  </a:lnTo>
                  <a:lnTo>
                    <a:pt x="16" y="279"/>
                  </a:lnTo>
                  <a:lnTo>
                    <a:pt x="12" y="271"/>
                  </a:lnTo>
                  <a:lnTo>
                    <a:pt x="12" y="263"/>
                  </a:lnTo>
                  <a:lnTo>
                    <a:pt x="8" y="255"/>
                  </a:lnTo>
                  <a:lnTo>
                    <a:pt x="4" y="246"/>
                  </a:lnTo>
                  <a:lnTo>
                    <a:pt x="4" y="238"/>
                  </a:lnTo>
                  <a:lnTo>
                    <a:pt x="0" y="230"/>
                  </a:lnTo>
                  <a:lnTo>
                    <a:pt x="0" y="222"/>
                  </a:lnTo>
                  <a:lnTo>
                    <a:pt x="4" y="214"/>
                  </a:lnTo>
                  <a:lnTo>
                    <a:pt x="8" y="205"/>
                  </a:lnTo>
                  <a:lnTo>
                    <a:pt x="8" y="197"/>
                  </a:lnTo>
                  <a:lnTo>
                    <a:pt x="12" y="185"/>
                  </a:lnTo>
                  <a:lnTo>
                    <a:pt x="16" y="177"/>
                  </a:lnTo>
                  <a:lnTo>
                    <a:pt x="16" y="168"/>
                  </a:lnTo>
                  <a:lnTo>
                    <a:pt x="19" y="160"/>
                  </a:lnTo>
                  <a:lnTo>
                    <a:pt x="19" y="148"/>
                  </a:lnTo>
                  <a:lnTo>
                    <a:pt x="23" y="135"/>
                  </a:lnTo>
                  <a:lnTo>
                    <a:pt x="27" y="127"/>
                  </a:lnTo>
                  <a:lnTo>
                    <a:pt x="27" y="115"/>
                  </a:lnTo>
                  <a:lnTo>
                    <a:pt x="31" y="107"/>
                  </a:lnTo>
                  <a:lnTo>
                    <a:pt x="35" y="99"/>
                  </a:lnTo>
                  <a:lnTo>
                    <a:pt x="39" y="90"/>
                  </a:lnTo>
                  <a:lnTo>
                    <a:pt x="39" y="82"/>
                  </a:lnTo>
                  <a:lnTo>
                    <a:pt x="43" y="74"/>
                  </a:lnTo>
                  <a:lnTo>
                    <a:pt x="43" y="66"/>
                  </a:lnTo>
                  <a:lnTo>
                    <a:pt x="47" y="57"/>
                  </a:lnTo>
                  <a:lnTo>
                    <a:pt x="47" y="49"/>
                  </a:lnTo>
                  <a:lnTo>
                    <a:pt x="51" y="41"/>
                  </a:lnTo>
                  <a:lnTo>
                    <a:pt x="51" y="33"/>
                  </a:lnTo>
                  <a:lnTo>
                    <a:pt x="54" y="25"/>
                  </a:lnTo>
                  <a:lnTo>
                    <a:pt x="58" y="16"/>
                  </a:lnTo>
                  <a:lnTo>
                    <a:pt x="62" y="8"/>
                  </a:lnTo>
                  <a:lnTo>
                    <a:pt x="62" y="0"/>
                  </a:lnTo>
                  <a:lnTo>
                    <a:pt x="66" y="8"/>
                  </a:lnTo>
                  <a:lnTo>
                    <a:pt x="66" y="16"/>
                  </a:lnTo>
                  <a:lnTo>
                    <a:pt x="66" y="25"/>
                  </a:lnTo>
                  <a:lnTo>
                    <a:pt x="66" y="33"/>
                  </a:lnTo>
                  <a:lnTo>
                    <a:pt x="66" y="41"/>
                  </a:lnTo>
                  <a:lnTo>
                    <a:pt x="66" y="49"/>
                  </a:lnTo>
                  <a:lnTo>
                    <a:pt x="66" y="57"/>
                  </a:lnTo>
                  <a:lnTo>
                    <a:pt x="70" y="66"/>
                  </a:lnTo>
                  <a:lnTo>
                    <a:pt x="74" y="74"/>
                  </a:lnTo>
                  <a:lnTo>
                    <a:pt x="78" y="82"/>
                  </a:lnTo>
                  <a:lnTo>
                    <a:pt x="82" y="90"/>
                  </a:lnTo>
                  <a:lnTo>
                    <a:pt x="86" y="99"/>
                  </a:lnTo>
                  <a:lnTo>
                    <a:pt x="89" y="107"/>
                  </a:lnTo>
                  <a:lnTo>
                    <a:pt x="97" y="115"/>
                  </a:lnTo>
                  <a:lnTo>
                    <a:pt x="101" y="123"/>
                  </a:lnTo>
                  <a:lnTo>
                    <a:pt x="109" y="131"/>
                  </a:lnTo>
                  <a:lnTo>
                    <a:pt x="113" y="140"/>
                  </a:lnTo>
                  <a:lnTo>
                    <a:pt x="117" y="148"/>
                  </a:lnTo>
                  <a:lnTo>
                    <a:pt x="121" y="156"/>
                  </a:lnTo>
                  <a:lnTo>
                    <a:pt x="124" y="164"/>
                  </a:lnTo>
                  <a:lnTo>
                    <a:pt x="128" y="172"/>
                  </a:lnTo>
                  <a:lnTo>
                    <a:pt x="132" y="181"/>
                  </a:lnTo>
                  <a:lnTo>
                    <a:pt x="136" y="189"/>
                  </a:lnTo>
                  <a:lnTo>
                    <a:pt x="136" y="197"/>
                  </a:lnTo>
                  <a:lnTo>
                    <a:pt x="140" y="205"/>
                  </a:lnTo>
                  <a:lnTo>
                    <a:pt x="140" y="214"/>
                  </a:lnTo>
                  <a:lnTo>
                    <a:pt x="140" y="222"/>
                  </a:lnTo>
                  <a:lnTo>
                    <a:pt x="140" y="230"/>
                  </a:lnTo>
                  <a:lnTo>
                    <a:pt x="140" y="238"/>
                  </a:lnTo>
                  <a:lnTo>
                    <a:pt x="140" y="246"/>
                  </a:lnTo>
                  <a:lnTo>
                    <a:pt x="140" y="255"/>
                  </a:lnTo>
                  <a:lnTo>
                    <a:pt x="140" y="263"/>
                  </a:lnTo>
                  <a:lnTo>
                    <a:pt x="140" y="271"/>
                  </a:lnTo>
                  <a:lnTo>
                    <a:pt x="140" y="279"/>
                  </a:lnTo>
                  <a:lnTo>
                    <a:pt x="140" y="287"/>
                  </a:lnTo>
                  <a:lnTo>
                    <a:pt x="136" y="296"/>
                  </a:lnTo>
                  <a:lnTo>
                    <a:pt x="136" y="304"/>
                  </a:lnTo>
                  <a:lnTo>
                    <a:pt x="136" y="312"/>
                  </a:lnTo>
                  <a:lnTo>
                    <a:pt x="136" y="320"/>
                  </a:lnTo>
                  <a:lnTo>
                    <a:pt x="136" y="328"/>
                  </a:lnTo>
                  <a:lnTo>
                    <a:pt x="136" y="337"/>
                  </a:lnTo>
                  <a:lnTo>
                    <a:pt x="132" y="345"/>
                  </a:lnTo>
                  <a:lnTo>
                    <a:pt x="132" y="353"/>
                  </a:lnTo>
                  <a:lnTo>
                    <a:pt x="128" y="361"/>
                  </a:lnTo>
                  <a:lnTo>
                    <a:pt x="128" y="370"/>
                  </a:lnTo>
                  <a:lnTo>
                    <a:pt x="128" y="378"/>
                  </a:lnTo>
                  <a:lnTo>
                    <a:pt x="128" y="386"/>
                  </a:lnTo>
                  <a:lnTo>
                    <a:pt x="124" y="394"/>
                  </a:lnTo>
                  <a:lnTo>
                    <a:pt x="121" y="402"/>
                  </a:lnTo>
                  <a:lnTo>
                    <a:pt x="117" y="411"/>
                  </a:lnTo>
                  <a:lnTo>
                    <a:pt x="117" y="419"/>
                  </a:lnTo>
                </a:path>
              </a:pathLst>
            </a:custGeom>
            <a:solidFill>
              <a:srgbClr val="FF6600"/>
            </a:solidFill>
            <a:ln w="25400" cap="rnd">
              <a:solidFill>
                <a:srgbClr val="F35B1B"/>
              </a:solidFill>
              <a:round/>
              <a:headEnd/>
              <a:tailEnd/>
            </a:ln>
          </p:spPr>
          <p:txBody>
            <a:bodyPr>
              <a:prstTxWarp prst="textNoShape">
                <a:avLst/>
              </a:prstTxWarp>
            </a:bodyPr>
            <a:lstStyle/>
            <a:p>
              <a:endParaRPr lang="en-US"/>
            </a:p>
          </p:txBody>
        </p:sp>
        <p:sp>
          <p:nvSpPr>
            <p:cNvPr id="23871" name="Freeform 172"/>
            <p:cNvSpPr>
              <a:spLocks/>
            </p:cNvSpPr>
            <p:nvPr/>
          </p:nvSpPr>
          <p:spPr bwMode="auto">
            <a:xfrm>
              <a:off x="2266" y="1693"/>
              <a:ext cx="145" cy="292"/>
            </a:xfrm>
            <a:custGeom>
              <a:avLst/>
              <a:gdLst>
                <a:gd name="T0" fmla="*/ 24 w 145"/>
                <a:gd name="T1" fmla="*/ 285 h 292"/>
                <a:gd name="T2" fmla="*/ 28 w 145"/>
                <a:gd name="T3" fmla="*/ 274 h 292"/>
                <a:gd name="T4" fmla="*/ 44 w 145"/>
                <a:gd name="T5" fmla="*/ 263 h 292"/>
                <a:gd name="T6" fmla="*/ 60 w 145"/>
                <a:gd name="T7" fmla="*/ 249 h 292"/>
                <a:gd name="T8" fmla="*/ 72 w 145"/>
                <a:gd name="T9" fmla="*/ 238 h 292"/>
                <a:gd name="T10" fmla="*/ 84 w 145"/>
                <a:gd name="T11" fmla="*/ 229 h 292"/>
                <a:gd name="T12" fmla="*/ 96 w 145"/>
                <a:gd name="T13" fmla="*/ 221 h 292"/>
                <a:gd name="T14" fmla="*/ 108 w 145"/>
                <a:gd name="T15" fmla="*/ 210 h 292"/>
                <a:gd name="T16" fmla="*/ 120 w 145"/>
                <a:gd name="T17" fmla="*/ 201 h 292"/>
                <a:gd name="T18" fmla="*/ 128 w 145"/>
                <a:gd name="T19" fmla="*/ 190 h 292"/>
                <a:gd name="T20" fmla="*/ 132 w 145"/>
                <a:gd name="T21" fmla="*/ 179 h 292"/>
                <a:gd name="T22" fmla="*/ 140 w 145"/>
                <a:gd name="T23" fmla="*/ 168 h 292"/>
                <a:gd name="T24" fmla="*/ 144 w 145"/>
                <a:gd name="T25" fmla="*/ 157 h 292"/>
                <a:gd name="T26" fmla="*/ 140 w 145"/>
                <a:gd name="T27" fmla="*/ 146 h 292"/>
                <a:gd name="T28" fmla="*/ 136 w 145"/>
                <a:gd name="T29" fmla="*/ 134 h 292"/>
                <a:gd name="T30" fmla="*/ 128 w 145"/>
                <a:gd name="T31" fmla="*/ 120 h 292"/>
                <a:gd name="T32" fmla="*/ 124 w 145"/>
                <a:gd name="T33" fmla="*/ 109 h 292"/>
                <a:gd name="T34" fmla="*/ 120 w 145"/>
                <a:gd name="T35" fmla="*/ 92 h 292"/>
                <a:gd name="T36" fmla="*/ 116 w 145"/>
                <a:gd name="T37" fmla="*/ 78 h 292"/>
                <a:gd name="T38" fmla="*/ 108 w 145"/>
                <a:gd name="T39" fmla="*/ 67 h 292"/>
                <a:gd name="T40" fmla="*/ 104 w 145"/>
                <a:gd name="T41" fmla="*/ 56 h 292"/>
                <a:gd name="T42" fmla="*/ 100 w 145"/>
                <a:gd name="T43" fmla="*/ 45 h 292"/>
                <a:gd name="T44" fmla="*/ 96 w 145"/>
                <a:gd name="T45" fmla="*/ 34 h 292"/>
                <a:gd name="T46" fmla="*/ 92 w 145"/>
                <a:gd name="T47" fmla="*/ 22 h 292"/>
                <a:gd name="T48" fmla="*/ 84 w 145"/>
                <a:gd name="T49" fmla="*/ 11 h 292"/>
                <a:gd name="T50" fmla="*/ 80 w 145"/>
                <a:gd name="T51" fmla="*/ 0 h 292"/>
                <a:gd name="T52" fmla="*/ 76 w 145"/>
                <a:gd name="T53" fmla="*/ 11 h 292"/>
                <a:gd name="T54" fmla="*/ 76 w 145"/>
                <a:gd name="T55" fmla="*/ 22 h 292"/>
                <a:gd name="T56" fmla="*/ 76 w 145"/>
                <a:gd name="T57" fmla="*/ 34 h 292"/>
                <a:gd name="T58" fmla="*/ 72 w 145"/>
                <a:gd name="T59" fmla="*/ 45 h 292"/>
                <a:gd name="T60" fmla="*/ 64 w 145"/>
                <a:gd name="T61" fmla="*/ 56 h 292"/>
                <a:gd name="T62" fmla="*/ 56 w 145"/>
                <a:gd name="T63" fmla="*/ 67 h 292"/>
                <a:gd name="T64" fmla="*/ 44 w 145"/>
                <a:gd name="T65" fmla="*/ 78 h 292"/>
                <a:gd name="T66" fmla="*/ 32 w 145"/>
                <a:gd name="T67" fmla="*/ 90 h 292"/>
                <a:gd name="T68" fmla="*/ 24 w 145"/>
                <a:gd name="T69" fmla="*/ 101 h 292"/>
                <a:gd name="T70" fmla="*/ 16 w 145"/>
                <a:gd name="T71" fmla="*/ 112 h 292"/>
                <a:gd name="T72" fmla="*/ 8 w 145"/>
                <a:gd name="T73" fmla="*/ 123 h 292"/>
                <a:gd name="T74" fmla="*/ 4 w 145"/>
                <a:gd name="T75" fmla="*/ 134 h 292"/>
                <a:gd name="T76" fmla="*/ 0 w 145"/>
                <a:gd name="T77" fmla="*/ 146 h 292"/>
                <a:gd name="T78" fmla="*/ 0 w 145"/>
                <a:gd name="T79" fmla="*/ 157 h 292"/>
                <a:gd name="T80" fmla="*/ 0 w 145"/>
                <a:gd name="T81" fmla="*/ 168 h 292"/>
                <a:gd name="T82" fmla="*/ 0 w 145"/>
                <a:gd name="T83" fmla="*/ 179 h 292"/>
                <a:gd name="T84" fmla="*/ 0 w 145"/>
                <a:gd name="T85" fmla="*/ 190 h 292"/>
                <a:gd name="T86" fmla="*/ 4 w 145"/>
                <a:gd name="T87" fmla="*/ 201 h 292"/>
                <a:gd name="T88" fmla="*/ 4 w 145"/>
                <a:gd name="T89" fmla="*/ 213 h 292"/>
                <a:gd name="T90" fmla="*/ 4 w 145"/>
                <a:gd name="T91" fmla="*/ 224 h 292"/>
                <a:gd name="T92" fmla="*/ 8 w 145"/>
                <a:gd name="T93" fmla="*/ 235 h 292"/>
                <a:gd name="T94" fmla="*/ 12 w 145"/>
                <a:gd name="T95" fmla="*/ 246 h 292"/>
                <a:gd name="T96" fmla="*/ 12 w 145"/>
                <a:gd name="T97" fmla="*/ 257 h 292"/>
                <a:gd name="T98" fmla="*/ 16 w 145"/>
                <a:gd name="T99" fmla="*/ 269 h 292"/>
                <a:gd name="T100" fmla="*/ 24 w 145"/>
                <a:gd name="T101" fmla="*/ 280 h 2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5"/>
                <a:gd name="T154" fmla="*/ 0 h 292"/>
                <a:gd name="T155" fmla="*/ 145 w 145"/>
                <a:gd name="T156" fmla="*/ 292 h 29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5" h="292">
                  <a:moveTo>
                    <a:pt x="24" y="291"/>
                  </a:moveTo>
                  <a:lnTo>
                    <a:pt x="24" y="285"/>
                  </a:lnTo>
                  <a:lnTo>
                    <a:pt x="24" y="280"/>
                  </a:lnTo>
                  <a:lnTo>
                    <a:pt x="28" y="274"/>
                  </a:lnTo>
                  <a:lnTo>
                    <a:pt x="36" y="266"/>
                  </a:lnTo>
                  <a:lnTo>
                    <a:pt x="44" y="263"/>
                  </a:lnTo>
                  <a:lnTo>
                    <a:pt x="52" y="257"/>
                  </a:lnTo>
                  <a:lnTo>
                    <a:pt x="60" y="249"/>
                  </a:lnTo>
                  <a:lnTo>
                    <a:pt x="68" y="243"/>
                  </a:lnTo>
                  <a:lnTo>
                    <a:pt x="72" y="238"/>
                  </a:lnTo>
                  <a:lnTo>
                    <a:pt x="80" y="235"/>
                  </a:lnTo>
                  <a:lnTo>
                    <a:pt x="84" y="229"/>
                  </a:lnTo>
                  <a:lnTo>
                    <a:pt x="88" y="224"/>
                  </a:lnTo>
                  <a:lnTo>
                    <a:pt x="96" y="221"/>
                  </a:lnTo>
                  <a:lnTo>
                    <a:pt x="104" y="215"/>
                  </a:lnTo>
                  <a:lnTo>
                    <a:pt x="108" y="210"/>
                  </a:lnTo>
                  <a:lnTo>
                    <a:pt x="116" y="207"/>
                  </a:lnTo>
                  <a:lnTo>
                    <a:pt x="120" y="201"/>
                  </a:lnTo>
                  <a:lnTo>
                    <a:pt x="124" y="196"/>
                  </a:lnTo>
                  <a:lnTo>
                    <a:pt x="128" y="190"/>
                  </a:lnTo>
                  <a:lnTo>
                    <a:pt x="132" y="185"/>
                  </a:lnTo>
                  <a:lnTo>
                    <a:pt x="132" y="179"/>
                  </a:lnTo>
                  <a:lnTo>
                    <a:pt x="136" y="173"/>
                  </a:lnTo>
                  <a:lnTo>
                    <a:pt x="140" y="168"/>
                  </a:lnTo>
                  <a:lnTo>
                    <a:pt x="140" y="162"/>
                  </a:lnTo>
                  <a:lnTo>
                    <a:pt x="144" y="157"/>
                  </a:lnTo>
                  <a:lnTo>
                    <a:pt x="144" y="151"/>
                  </a:lnTo>
                  <a:lnTo>
                    <a:pt x="140" y="146"/>
                  </a:lnTo>
                  <a:lnTo>
                    <a:pt x="136" y="140"/>
                  </a:lnTo>
                  <a:lnTo>
                    <a:pt x="136" y="134"/>
                  </a:lnTo>
                  <a:lnTo>
                    <a:pt x="132" y="126"/>
                  </a:lnTo>
                  <a:lnTo>
                    <a:pt x="128" y="120"/>
                  </a:lnTo>
                  <a:lnTo>
                    <a:pt x="128" y="115"/>
                  </a:lnTo>
                  <a:lnTo>
                    <a:pt x="124" y="109"/>
                  </a:lnTo>
                  <a:lnTo>
                    <a:pt x="124" y="101"/>
                  </a:lnTo>
                  <a:lnTo>
                    <a:pt x="120" y="92"/>
                  </a:lnTo>
                  <a:lnTo>
                    <a:pt x="116" y="87"/>
                  </a:lnTo>
                  <a:lnTo>
                    <a:pt x="116" y="78"/>
                  </a:lnTo>
                  <a:lnTo>
                    <a:pt x="112" y="73"/>
                  </a:lnTo>
                  <a:lnTo>
                    <a:pt x="108" y="67"/>
                  </a:lnTo>
                  <a:lnTo>
                    <a:pt x="104" y="62"/>
                  </a:lnTo>
                  <a:lnTo>
                    <a:pt x="104" y="56"/>
                  </a:lnTo>
                  <a:lnTo>
                    <a:pt x="100" y="50"/>
                  </a:lnTo>
                  <a:lnTo>
                    <a:pt x="100" y="45"/>
                  </a:lnTo>
                  <a:lnTo>
                    <a:pt x="96" y="39"/>
                  </a:lnTo>
                  <a:lnTo>
                    <a:pt x="96" y="34"/>
                  </a:lnTo>
                  <a:lnTo>
                    <a:pt x="92" y="28"/>
                  </a:lnTo>
                  <a:lnTo>
                    <a:pt x="92" y="22"/>
                  </a:lnTo>
                  <a:lnTo>
                    <a:pt x="88" y="17"/>
                  </a:lnTo>
                  <a:lnTo>
                    <a:pt x="84" y="11"/>
                  </a:lnTo>
                  <a:lnTo>
                    <a:pt x="80" y="6"/>
                  </a:lnTo>
                  <a:lnTo>
                    <a:pt x="80" y="0"/>
                  </a:lnTo>
                  <a:lnTo>
                    <a:pt x="76" y="6"/>
                  </a:lnTo>
                  <a:lnTo>
                    <a:pt x="76" y="11"/>
                  </a:lnTo>
                  <a:lnTo>
                    <a:pt x="76" y="17"/>
                  </a:lnTo>
                  <a:lnTo>
                    <a:pt x="76" y="22"/>
                  </a:lnTo>
                  <a:lnTo>
                    <a:pt x="76" y="28"/>
                  </a:lnTo>
                  <a:lnTo>
                    <a:pt x="76" y="34"/>
                  </a:lnTo>
                  <a:lnTo>
                    <a:pt x="76" y="39"/>
                  </a:lnTo>
                  <a:lnTo>
                    <a:pt x="72" y="45"/>
                  </a:lnTo>
                  <a:lnTo>
                    <a:pt x="68" y="50"/>
                  </a:lnTo>
                  <a:lnTo>
                    <a:pt x="64" y="56"/>
                  </a:lnTo>
                  <a:lnTo>
                    <a:pt x="60" y="62"/>
                  </a:lnTo>
                  <a:lnTo>
                    <a:pt x="56" y="67"/>
                  </a:lnTo>
                  <a:lnTo>
                    <a:pt x="52" y="73"/>
                  </a:lnTo>
                  <a:lnTo>
                    <a:pt x="44" y="78"/>
                  </a:lnTo>
                  <a:lnTo>
                    <a:pt x="40" y="84"/>
                  </a:lnTo>
                  <a:lnTo>
                    <a:pt x="32" y="90"/>
                  </a:lnTo>
                  <a:lnTo>
                    <a:pt x="28" y="95"/>
                  </a:lnTo>
                  <a:lnTo>
                    <a:pt x="24" y="101"/>
                  </a:lnTo>
                  <a:lnTo>
                    <a:pt x="20" y="106"/>
                  </a:lnTo>
                  <a:lnTo>
                    <a:pt x="16" y="112"/>
                  </a:lnTo>
                  <a:lnTo>
                    <a:pt x="12" y="118"/>
                  </a:lnTo>
                  <a:lnTo>
                    <a:pt x="8" y="123"/>
                  </a:lnTo>
                  <a:lnTo>
                    <a:pt x="4" y="129"/>
                  </a:lnTo>
                  <a:lnTo>
                    <a:pt x="4" y="134"/>
                  </a:lnTo>
                  <a:lnTo>
                    <a:pt x="0" y="140"/>
                  </a:lnTo>
                  <a:lnTo>
                    <a:pt x="0" y="146"/>
                  </a:lnTo>
                  <a:lnTo>
                    <a:pt x="0" y="151"/>
                  </a:lnTo>
                  <a:lnTo>
                    <a:pt x="0" y="157"/>
                  </a:lnTo>
                  <a:lnTo>
                    <a:pt x="0" y="162"/>
                  </a:lnTo>
                  <a:lnTo>
                    <a:pt x="0" y="168"/>
                  </a:lnTo>
                  <a:lnTo>
                    <a:pt x="0" y="173"/>
                  </a:lnTo>
                  <a:lnTo>
                    <a:pt x="0" y="179"/>
                  </a:lnTo>
                  <a:lnTo>
                    <a:pt x="0" y="185"/>
                  </a:lnTo>
                  <a:lnTo>
                    <a:pt x="0" y="190"/>
                  </a:lnTo>
                  <a:lnTo>
                    <a:pt x="0" y="196"/>
                  </a:lnTo>
                  <a:lnTo>
                    <a:pt x="4" y="201"/>
                  </a:lnTo>
                  <a:lnTo>
                    <a:pt x="4" y="207"/>
                  </a:lnTo>
                  <a:lnTo>
                    <a:pt x="4" y="213"/>
                  </a:lnTo>
                  <a:lnTo>
                    <a:pt x="4" y="218"/>
                  </a:lnTo>
                  <a:lnTo>
                    <a:pt x="4" y="224"/>
                  </a:lnTo>
                  <a:lnTo>
                    <a:pt x="4" y="229"/>
                  </a:lnTo>
                  <a:lnTo>
                    <a:pt x="8" y="235"/>
                  </a:lnTo>
                  <a:lnTo>
                    <a:pt x="8" y="241"/>
                  </a:lnTo>
                  <a:lnTo>
                    <a:pt x="12" y="246"/>
                  </a:lnTo>
                  <a:lnTo>
                    <a:pt x="12" y="252"/>
                  </a:lnTo>
                  <a:lnTo>
                    <a:pt x="12" y="257"/>
                  </a:lnTo>
                  <a:lnTo>
                    <a:pt x="12" y="263"/>
                  </a:lnTo>
                  <a:lnTo>
                    <a:pt x="16" y="269"/>
                  </a:lnTo>
                  <a:lnTo>
                    <a:pt x="20" y="274"/>
                  </a:lnTo>
                  <a:lnTo>
                    <a:pt x="24" y="280"/>
                  </a:lnTo>
                  <a:lnTo>
                    <a:pt x="24" y="285"/>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872" name="Freeform 173"/>
            <p:cNvSpPr>
              <a:spLocks/>
            </p:cNvSpPr>
            <p:nvPr/>
          </p:nvSpPr>
          <p:spPr bwMode="auto">
            <a:xfrm>
              <a:off x="2201" y="1586"/>
              <a:ext cx="232" cy="313"/>
            </a:xfrm>
            <a:custGeom>
              <a:avLst/>
              <a:gdLst>
                <a:gd name="T0" fmla="*/ 94 w 232"/>
                <a:gd name="T1" fmla="*/ 306 h 313"/>
                <a:gd name="T2" fmla="*/ 98 w 232"/>
                <a:gd name="T3" fmla="*/ 294 h 313"/>
                <a:gd name="T4" fmla="*/ 117 w 232"/>
                <a:gd name="T5" fmla="*/ 282 h 313"/>
                <a:gd name="T6" fmla="*/ 135 w 232"/>
                <a:gd name="T7" fmla="*/ 267 h 313"/>
                <a:gd name="T8" fmla="*/ 149 w 232"/>
                <a:gd name="T9" fmla="*/ 255 h 313"/>
                <a:gd name="T10" fmla="*/ 162 w 232"/>
                <a:gd name="T11" fmla="*/ 246 h 313"/>
                <a:gd name="T12" fmla="*/ 177 w 232"/>
                <a:gd name="T13" fmla="*/ 237 h 313"/>
                <a:gd name="T14" fmla="*/ 190 w 232"/>
                <a:gd name="T15" fmla="*/ 225 h 313"/>
                <a:gd name="T16" fmla="*/ 203 w 232"/>
                <a:gd name="T17" fmla="*/ 216 h 313"/>
                <a:gd name="T18" fmla="*/ 213 w 232"/>
                <a:gd name="T19" fmla="*/ 204 h 313"/>
                <a:gd name="T20" fmla="*/ 218 w 232"/>
                <a:gd name="T21" fmla="*/ 192 h 313"/>
                <a:gd name="T22" fmla="*/ 226 w 232"/>
                <a:gd name="T23" fmla="*/ 180 h 313"/>
                <a:gd name="T24" fmla="*/ 231 w 232"/>
                <a:gd name="T25" fmla="*/ 168 h 313"/>
                <a:gd name="T26" fmla="*/ 226 w 232"/>
                <a:gd name="T27" fmla="*/ 156 h 313"/>
                <a:gd name="T28" fmla="*/ 221 w 232"/>
                <a:gd name="T29" fmla="*/ 144 h 313"/>
                <a:gd name="T30" fmla="*/ 213 w 232"/>
                <a:gd name="T31" fmla="*/ 129 h 313"/>
                <a:gd name="T32" fmla="*/ 208 w 232"/>
                <a:gd name="T33" fmla="*/ 118 h 313"/>
                <a:gd name="T34" fmla="*/ 203 w 232"/>
                <a:gd name="T35" fmla="*/ 99 h 313"/>
                <a:gd name="T36" fmla="*/ 200 w 232"/>
                <a:gd name="T37" fmla="*/ 84 h 313"/>
                <a:gd name="T38" fmla="*/ 190 w 232"/>
                <a:gd name="T39" fmla="*/ 72 h 313"/>
                <a:gd name="T40" fmla="*/ 185 w 232"/>
                <a:gd name="T41" fmla="*/ 60 h 313"/>
                <a:gd name="T42" fmla="*/ 180 w 232"/>
                <a:gd name="T43" fmla="*/ 48 h 313"/>
                <a:gd name="T44" fmla="*/ 181 w 232"/>
                <a:gd name="T45" fmla="*/ 100 h 313"/>
                <a:gd name="T46" fmla="*/ 172 w 232"/>
                <a:gd name="T47" fmla="*/ 24 h 313"/>
                <a:gd name="T48" fmla="*/ 162 w 232"/>
                <a:gd name="T49" fmla="*/ 12 h 313"/>
                <a:gd name="T50" fmla="*/ 158 w 232"/>
                <a:gd name="T51" fmla="*/ 0 h 313"/>
                <a:gd name="T52" fmla="*/ 154 w 232"/>
                <a:gd name="T53" fmla="*/ 12 h 313"/>
                <a:gd name="T54" fmla="*/ 154 w 232"/>
                <a:gd name="T55" fmla="*/ 24 h 313"/>
                <a:gd name="T56" fmla="*/ 154 w 232"/>
                <a:gd name="T57" fmla="*/ 36 h 313"/>
                <a:gd name="T58" fmla="*/ 149 w 232"/>
                <a:gd name="T59" fmla="*/ 48 h 313"/>
                <a:gd name="T60" fmla="*/ 139 w 232"/>
                <a:gd name="T61" fmla="*/ 60 h 313"/>
                <a:gd name="T62" fmla="*/ 131 w 232"/>
                <a:gd name="T63" fmla="*/ 72 h 313"/>
                <a:gd name="T64" fmla="*/ 117 w 232"/>
                <a:gd name="T65" fmla="*/ 84 h 313"/>
                <a:gd name="T66" fmla="*/ 103 w 232"/>
                <a:gd name="T67" fmla="*/ 96 h 313"/>
                <a:gd name="T68" fmla="*/ 94 w 232"/>
                <a:gd name="T69" fmla="*/ 108 h 313"/>
                <a:gd name="T70" fmla="*/ 85 w 232"/>
                <a:gd name="T71" fmla="*/ 120 h 313"/>
                <a:gd name="T72" fmla="*/ 76 w 232"/>
                <a:gd name="T73" fmla="*/ 132 h 313"/>
                <a:gd name="T74" fmla="*/ 71 w 232"/>
                <a:gd name="T75" fmla="*/ 144 h 313"/>
                <a:gd name="T76" fmla="*/ 67 w 232"/>
                <a:gd name="T77" fmla="*/ 156 h 313"/>
                <a:gd name="T78" fmla="*/ 67 w 232"/>
                <a:gd name="T79" fmla="*/ 168 h 313"/>
                <a:gd name="T80" fmla="*/ 67 w 232"/>
                <a:gd name="T81" fmla="*/ 180 h 313"/>
                <a:gd name="T82" fmla="*/ 67 w 232"/>
                <a:gd name="T83" fmla="*/ 192 h 313"/>
                <a:gd name="T84" fmla="*/ 67 w 232"/>
                <a:gd name="T85" fmla="*/ 204 h 313"/>
                <a:gd name="T86" fmla="*/ 71 w 232"/>
                <a:gd name="T87" fmla="*/ 216 h 313"/>
                <a:gd name="T88" fmla="*/ 71 w 232"/>
                <a:gd name="T89" fmla="*/ 228 h 313"/>
                <a:gd name="T90" fmla="*/ 71 w 232"/>
                <a:gd name="T91" fmla="*/ 240 h 313"/>
                <a:gd name="T92" fmla="*/ 76 w 232"/>
                <a:gd name="T93" fmla="*/ 252 h 313"/>
                <a:gd name="T94" fmla="*/ 80 w 232"/>
                <a:gd name="T95" fmla="*/ 264 h 313"/>
                <a:gd name="T96" fmla="*/ 80 w 232"/>
                <a:gd name="T97" fmla="*/ 276 h 313"/>
                <a:gd name="T98" fmla="*/ 85 w 232"/>
                <a:gd name="T99" fmla="*/ 288 h 313"/>
                <a:gd name="T100" fmla="*/ 94 w 232"/>
                <a:gd name="T101" fmla="*/ 300 h 3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32"/>
                <a:gd name="T154" fmla="*/ 0 h 313"/>
                <a:gd name="T155" fmla="*/ 232 w 232"/>
                <a:gd name="T156" fmla="*/ 313 h 3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32" h="313">
                  <a:moveTo>
                    <a:pt x="94" y="312"/>
                  </a:moveTo>
                  <a:lnTo>
                    <a:pt x="94" y="306"/>
                  </a:lnTo>
                  <a:lnTo>
                    <a:pt x="94" y="300"/>
                  </a:lnTo>
                  <a:lnTo>
                    <a:pt x="98" y="294"/>
                  </a:lnTo>
                  <a:lnTo>
                    <a:pt x="108" y="285"/>
                  </a:lnTo>
                  <a:lnTo>
                    <a:pt x="117" y="282"/>
                  </a:lnTo>
                  <a:lnTo>
                    <a:pt x="0" y="276"/>
                  </a:lnTo>
                  <a:lnTo>
                    <a:pt x="135" y="267"/>
                  </a:lnTo>
                  <a:lnTo>
                    <a:pt x="144" y="261"/>
                  </a:lnTo>
                  <a:lnTo>
                    <a:pt x="149" y="255"/>
                  </a:lnTo>
                  <a:lnTo>
                    <a:pt x="158" y="252"/>
                  </a:lnTo>
                  <a:lnTo>
                    <a:pt x="162" y="246"/>
                  </a:lnTo>
                  <a:lnTo>
                    <a:pt x="167" y="240"/>
                  </a:lnTo>
                  <a:lnTo>
                    <a:pt x="177" y="237"/>
                  </a:lnTo>
                  <a:lnTo>
                    <a:pt x="185" y="231"/>
                  </a:lnTo>
                  <a:lnTo>
                    <a:pt x="190" y="225"/>
                  </a:lnTo>
                  <a:lnTo>
                    <a:pt x="200" y="222"/>
                  </a:lnTo>
                  <a:lnTo>
                    <a:pt x="203" y="216"/>
                  </a:lnTo>
                  <a:lnTo>
                    <a:pt x="208" y="210"/>
                  </a:lnTo>
                  <a:lnTo>
                    <a:pt x="213" y="204"/>
                  </a:lnTo>
                  <a:lnTo>
                    <a:pt x="218" y="198"/>
                  </a:lnTo>
                  <a:lnTo>
                    <a:pt x="218" y="192"/>
                  </a:lnTo>
                  <a:lnTo>
                    <a:pt x="221" y="186"/>
                  </a:lnTo>
                  <a:lnTo>
                    <a:pt x="226" y="180"/>
                  </a:lnTo>
                  <a:lnTo>
                    <a:pt x="226" y="174"/>
                  </a:lnTo>
                  <a:lnTo>
                    <a:pt x="231" y="168"/>
                  </a:lnTo>
                  <a:lnTo>
                    <a:pt x="231" y="162"/>
                  </a:lnTo>
                  <a:lnTo>
                    <a:pt x="226" y="156"/>
                  </a:lnTo>
                  <a:lnTo>
                    <a:pt x="221" y="150"/>
                  </a:lnTo>
                  <a:lnTo>
                    <a:pt x="221" y="144"/>
                  </a:lnTo>
                  <a:lnTo>
                    <a:pt x="218" y="135"/>
                  </a:lnTo>
                  <a:lnTo>
                    <a:pt x="213" y="129"/>
                  </a:lnTo>
                  <a:lnTo>
                    <a:pt x="213" y="123"/>
                  </a:lnTo>
                  <a:lnTo>
                    <a:pt x="208" y="118"/>
                  </a:lnTo>
                  <a:lnTo>
                    <a:pt x="208" y="108"/>
                  </a:lnTo>
                  <a:lnTo>
                    <a:pt x="203" y="99"/>
                  </a:lnTo>
                  <a:lnTo>
                    <a:pt x="200" y="93"/>
                  </a:lnTo>
                  <a:lnTo>
                    <a:pt x="200" y="84"/>
                  </a:lnTo>
                  <a:lnTo>
                    <a:pt x="195" y="78"/>
                  </a:lnTo>
                  <a:lnTo>
                    <a:pt x="190" y="72"/>
                  </a:lnTo>
                  <a:lnTo>
                    <a:pt x="185" y="66"/>
                  </a:lnTo>
                  <a:lnTo>
                    <a:pt x="185" y="60"/>
                  </a:lnTo>
                  <a:lnTo>
                    <a:pt x="180" y="54"/>
                  </a:lnTo>
                  <a:lnTo>
                    <a:pt x="180" y="48"/>
                  </a:lnTo>
                  <a:lnTo>
                    <a:pt x="177" y="42"/>
                  </a:lnTo>
                  <a:lnTo>
                    <a:pt x="181" y="100"/>
                  </a:lnTo>
                  <a:lnTo>
                    <a:pt x="172" y="30"/>
                  </a:lnTo>
                  <a:lnTo>
                    <a:pt x="172" y="24"/>
                  </a:lnTo>
                  <a:lnTo>
                    <a:pt x="167" y="18"/>
                  </a:lnTo>
                  <a:lnTo>
                    <a:pt x="162" y="12"/>
                  </a:lnTo>
                  <a:lnTo>
                    <a:pt x="158" y="6"/>
                  </a:lnTo>
                  <a:lnTo>
                    <a:pt x="158" y="0"/>
                  </a:lnTo>
                  <a:lnTo>
                    <a:pt x="100" y="122"/>
                  </a:lnTo>
                  <a:lnTo>
                    <a:pt x="154" y="12"/>
                  </a:lnTo>
                  <a:lnTo>
                    <a:pt x="154" y="18"/>
                  </a:lnTo>
                  <a:lnTo>
                    <a:pt x="154" y="24"/>
                  </a:lnTo>
                  <a:lnTo>
                    <a:pt x="154" y="30"/>
                  </a:lnTo>
                  <a:lnTo>
                    <a:pt x="154" y="36"/>
                  </a:lnTo>
                  <a:lnTo>
                    <a:pt x="154" y="42"/>
                  </a:lnTo>
                  <a:lnTo>
                    <a:pt x="149" y="48"/>
                  </a:lnTo>
                  <a:lnTo>
                    <a:pt x="144" y="54"/>
                  </a:lnTo>
                  <a:lnTo>
                    <a:pt x="139" y="60"/>
                  </a:lnTo>
                  <a:lnTo>
                    <a:pt x="135" y="66"/>
                  </a:lnTo>
                  <a:lnTo>
                    <a:pt x="131" y="72"/>
                  </a:lnTo>
                  <a:lnTo>
                    <a:pt x="126" y="78"/>
                  </a:lnTo>
                  <a:lnTo>
                    <a:pt x="117" y="84"/>
                  </a:lnTo>
                  <a:lnTo>
                    <a:pt x="112" y="90"/>
                  </a:lnTo>
                  <a:lnTo>
                    <a:pt x="103" y="96"/>
                  </a:lnTo>
                  <a:lnTo>
                    <a:pt x="98" y="102"/>
                  </a:lnTo>
                  <a:lnTo>
                    <a:pt x="94" y="108"/>
                  </a:lnTo>
                  <a:lnTo>
                    <a:pt x="89" y="114"/>
                  </a:lnTo>
                  <a:lnTo>
                    <a:pt x="85" y="120"/>
                  </a:lnTo>
                  <a:lnTo>
                    <a:pt x="80" y="126"/>
                  </a:lnTo>
                  <a:lnTo>
                    <a:pt x="76" y="132"/>
                  </a:lnTo>
                  <a:lnTo>
                    <a:pt x="71" y="138"/>
                  </a:lnTo>
                  <a:lnTo>
                    <a:pt x="71" y="144"/>
                  </a:lnTo>
                  <a:lnTo>
                    <a:pt x="67" y="150"/>
                  </a:lnTo>
                  <a:lnTo>
                    <a:pt x="67" y="156"/>
                  </a:lnTo>
                  <a:lnTo>
                    <a:pt x="67" y="162"/>
                  </a:lnTo>
                  <a:lnTo>
                    <a:pt x="67" y="168"/>
                  </a:lnTo>
                  <a:lnTo>
                    <a:pt x="67" y="174"/>
                  </a:lnTo>
                  <a:lnTo>
                    <a:pt x="67" y="180"/>
                  </a:lnTo>
                  <a:lnTo>
                    <a:pt x="67" y="186"/>
                  </a:lnTo>
                  <a:lnTo>
                    <a:pt x="67" y="192"/>
                  </a:lnTo>
                  <a:lnTo>
                    <a:pt x="67" y="198"/>
                  </a:lnTo>
                  <a:lnTo>
                    <a:pt x="67" y="204"/>
                  </a:lnTo>
                  <a:lnTo>
                    <a:pt x="67" y="210"/>
                  </a:lnTo>
                  <a:lnTo>
                    <a:pt x="71" y="216"/>
                  </a:lnTo>
                  <a:lnTo>
                    <a:pt x="71" y="222"/>
                  </a:lnTo>
                  <a:lnTo>
                    <a:pt x="71" y="228"/>
                  </a:lnTo>
                  <a:lnTo>
                    <a:pt x="71" y="234"/>
                  </a:lnTo>
                  <a:lnTo>
                    <a:pt x="71" y="240"/>
                  </a:lnTo>
                  <a:lnTo>
                    <a:pt x="71" y="246"/>
                  </a:lnTo>
                  <a:lnTo>
                    <a:pt x="76" y="252"/>
                  </a:lnTo>
                  <a:lnTo>
                    <a:pt x="76" y="258"/>
                  </a:lnTo>
                  <a:lnTo>
                    <a:pt x="80" y="264"/>
                  </a:lnTo>
                  <a:lnTo>
                    <a:pt x="80" y="270"/>
                  </a:lnTo>
                  <a:lnTo>
                    <a:pt x="80" y="276"/>
                  </a:lnTo>
                  <a:lnTo>
                    <a:pt x="80" y="282"/>
                  </a:lnTo>
                  <a:lnTo>
                    <a:pt x="85" y="288"/>
                  </a:lnTo>
                  <a:lnTo>
                    <a:pt x="89" y="294"/>
                  </a:lnTo>
                  <a:lnTo>
                    <a:pt x="94" y="300"/>
                  </a:lnTo>
                  <a:lnTo>
                    <a:pt x="94" y="306"/>
                  </a:lnTo>
                </a:path>
              </a:pathLst>
            </a:custGeom>
            <a:solidFill>
              <a:srgbClr val="FF6600"/>
            </a:solidFill>
            <a:ln w="25400" cap="rnd">
              <a:solidFill>
                <a:srgbClr val="FAFD00"/>
              </a:solidFill>
              <a:round/>
              <a:headEnd/>
              <a:tailEnd/>
            </a:ln>
          </p:spPr>
          <p:txBody>
            <a:bodyPr>
              <a:prstTxWarp prst="textNoShape">
                <a:avLst/>
              </a:prstTxWarp>
            </a:bodyPr>
            <a:lstStyle/>
            <a:p>
              <a:endParaRPr lang="en-US"/>
            </a:p>
          </p:txBody>
        </p:sp>
        <p:sp>
          <p:nvSpPr>
            <p:cNvPr id="23873" name="Freeform 174"/>
            <p:cNvSpPr>
              <a:spLocks/>
            </p:cNvSpPr>
            <p:nvPr/>
          </p:nvSpPr>
          <p:spPr bwMode="auto">
            <a:xfrm>
              <a:off x="2280" y="1681"/>
              <a:ext cx="189" cy="291"/>
            </a:xfrm>
            <a:custGeom>
              <a:avLst/>
              <a:gdLst>
                <a:gd name="T0" fmla="*/ 31 w 189"/>
                <a:gd name="T1" fmla="*/ 284 h 291"/>
                <a:gd name="T2" fmla="*/ 37 w 189"/>
                <a:gd name="T3" fmla="*/ 273 h 291"/>
                <a:gd name="T4" fmla="*/ 57 w 189"/>
                <a:gd name="T5" fmla="*/ 262 h 291"/>
                <a:gd name="T6" fmla="*/ 78 w 189"/>
                <a:gd name="T7" fmla="*/ 248 h 291"/>
                <a:gd name="T8" fmla="*/ 94 w 189"/>
                <a:gd name="T9" fmla="*/ 237 h 291"/>
                <a:gd name="T10" fmla="*/ 110 w 189"/>
                <a:gd name="T11" fmla="*/ 229 h 291"/>
                <a:gd name="T12" fmla="*/ 125 w 189"/>
                <a:gd name="T13" fmla="*/ 220 h 291"/>
                <a:gd name="T14" fmla="*/ 141 w 189"/>
                <a:gd name="T15" fmla="*/ 209 h 291"/>
                <a:gd name="T16" fmla="*/ 157 w 189"/>
                <a:gd name="T17" fmla="*/ 201 h 291"/>
                <a:gd name="T18" fmla="*/ 167 w 189"/>
                <a:gd name="T19" fmla="*/ 190 h 291"/>
                <a:gd name="T20" fmla="*/ 172 w 189"/>
                <a:gd name="T21" fmla="*/ 178 h 291"/>
                <a:gd name="T22" fmla="*/ 183 w 189"/>
                <a:gd name="T23" fmla="*/ 167 h 291"/>
                <a:gd name="T24" fmla="*/ 188 w 189"/>
                <a:gd name="T25" fmla="*/ 156 h 291"/>
                <a:gd name="T26" fmla="*/ 183 w 189"/>
                <a:gd name="T27" fmla="*/ 145 h 291"/>
                <a:gd name="T28" fmla="*/ 178 w 189"/>
                <a:gd name="T29" fmla="*/ 134 h 291"/>
                <a:gd name="T30" fmla="*/ 167 w 189"/>
                <a:gd name="T31" fmla="*/ 120 h 291"/>
                <a:gd name="T32" fmla="*/ 162 w 189"/>
                <a:gd name="T33" fmla="*/ 109 h 291"/>
                <a:gd name="T34" fmla="*/ 157 w 189"/>
                <a:gd name="T35" fmla="*/ 92 h 291"/>
                <a:gd name="T36" fmla="*/ 151 w 189"/>
                <a:gd name="T37" fmla="*/ 78 h 291"/>
                <a:gd name="T38" fmla="*/ 141 w 189"/>
                <a:gd name="T39" fmla="*/ 67 h 291"/>
                <a:gd name="T40" fmla="*/ 136 w 189"/>
                <a:gd name="T41" fmla="*/ 56 h 291"/>
                <a:gd name="T42" fmla="*/ 131 w 189"/>
                <a:gd name="T43" fmla="*/ 45 h 291"/>
                <a:gd name="T44" fmla="*/ 125 w 189"/>
                <a:gd name="T45" fmla="*/ 33 h 291"/>
                <a:gd name="T46" fmla="*/ 120 w 189"/>
                <a:gd name="T47" fmla="*/ 22 h 291"/>
                <a:gd name="T48" fmla="*/ 110 w 189"/>
                <a:gd name="T49" fmla="*/ 11 h 291"/>
                <a:gd name="T50" fmla="*/ 104 w 189"/>
                <a:gd name="T51" fmla="*/ 0 h 291"/>
                <a:gd name="T52" fmla="*/ 99 w 189"/>
                <a:gd name="T53" fmla="*/ 11 h 291"/>
                <a:gd name="T54" fmla="*/ 99 w 189"/>
                <a:gd name="T55" fmla="*/ 22 h 291"/>
                <a:gd name="T56" fmla="*/ 99 w 189"/>
                <a:gd name="T57" fmla="*/ 33 h 291"/>
                <a:gd name="T58" fmla="*/ 94 w 189"/>
                <a:gd name="T59" fmla="*/ 45 h 291"/>
                <a:gd name="T60" fmla="*/ 84 w 189"/>
                <a:gd name="T61" fmla="*/ 56 h 291"/>
                <a:gd name="T62" fmla="*/ 73 w 189"/>
                <a:gd name="T63" fmla="*/ 67 h 291"/>
                <a:gd name="T64" fmla="*/ 57 w 189"/>
                <a:gd name="T65" fmla="*/ 78 h 291"/>
                <a:gd name="T66" fmla="*/ 42 w 189"/>
                <a:gd name="T67" fmla="*/ 89 h 291"/>
                <a:gd name="T68" fmla="*/ 31 w 189"/>
                <a:gd name="T69" fmla="*/ 100 h 291"/>
                <a:gd name="T70" fmla="*/ 21 w 189"/>
                <a:gd name="T71" fmla="*/ 112 h 291"/>
                <a:gd name="T72" fmla="*/ 10 w 189"/>
                <a:gd name="T73" fmla="*/ 123 h 291"/>
                <a:gd name="T74" fmla="*/ 5 w 189"/>
                <a:gd name="T75" fmla="*/ 134 h 291"/>
                <a:gd name="T76" fmla="*/ 0 w 189"/>
                <a:gd name="T77" fmla="*/ 145 h 291"/>
                <a:gd name="T78" fmla="*/ 0 w 189"/>
                <a:gd name="T79" fmla="*/ 156 h 291"/>
                <a:gd name="T80" fmla="*/ 0 w 189"/>
                <a:gd name="T81" fmla="*/ 167 h 291"/>
                <a:gd name="T82" fmla="*/ 0 w 189"/>
                <a:gd name="T83" fmla="*/ 178 h 291"/>
                <a:gd name="T84" fmla="*/ 0 w 189"/>
                <a:gd name="T85" fmla="*/ 190 h 291"/>
                <a:gd name="T86" fmla="*/ 5 w 189"/>
                <a:gd name="T87" fmla="*/ 201 h 291"/>
                <a:gd name="T88" fmla="*/ 5 w 189"/>
                <a:gd name="T89" fmla="*/ 212 h 291"/>
                <a:gd name="T90" fmla="*/ 5 w 189"/>
                <a:gd name="T91" fmla="*/ 223 h 291"/>
                <a:gd name="T92" fmla="*/ 10 w 189"/>
                <a:gd name="T93" fmla="*/ 234 h 291"/>
                <a:gd name="T94" fmla="*/ 16 w 189"/>
                <a:gd name="T95" fmla="*/ 245 h 291"/>
                <a:gd name="T96" fmla="*/ 16 w 189"/>
                <a:gd name="T97" fmla="*/ 257 h 291"/>
                <a:gd name="T98" fmla="*/ 21 w 189"/>
                <a:gd name="T99" fmla="*/ 268 h 291"/>
                <a:gd name="T100" fmla="*/ 31 w 189"/>
                <a:gd name="T101" fmla="*/ 279 h 2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9"/>
                <a:gd name="T154" fmla="*/ 0 h 291"/>
                <a:gd name="T155" fmla="*/ 189 w 189"/>
                <a:gd name="T156" fmla="*/ 291 h 2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9" h="291">
                  <a:moveTo>
                    <a:pt x="31" y="290"/>
                  </a:moveTo>
                  <a:lnTo>
                    <a:pt x="31" y="284"/>
                  </a:lnTo>
                  <a:lnTo>
                    <a:pt x="31" y="279"/>
                  </a:lnTo>
                  <a:lnTo>
                    <a:pt x="37" y="273"/>
                  </a:lnTo>
                  <a:lnTo>
                    <a:pt x="47" y="265"/>
                  </a:lnTo>
                  <a:lnTo>
                    <a:pt x="57" y="262"/>
                  </a:lnTo>
                  <a:lnTo>
                    <a:pt x="68" y="257"/>
                  </a:lnTo>
                  <a:lnTo>
                    <a:pt x="78" y="248"/>
                  </a:lnTo>
                  <a:lnTo>
                    <a:pt x="89" y="243"/>
                  </a:lnTo>
                  <a:lnTo>
                    <a:pt x="94" y="237"/>
                  </a:lnTo>
                  <a:lnTo>
                    <a:pt x="104" y="234"/>
                  </a:lnTo>
                  <a:lnTo>
                    <a:pt x="110" y="229"/>
                  </a:lnTo>
                  <a:lnTo>
                    <a:pt x="115" y="223"/>
                  </a:lnTo>
                  <a:lnTo>
                    <a:pt x="125" y="220"/>
                  </a:lnTo>
                  <a:lnTo>
                    <a:pt x="136" y="215"/>
                  </a:lnTo>
                  <a:lnTo>
                    <a:pt x="141" y="209"/>
                  </a:lnTo>
                  <a:lnTo>
                    <a:pt x="151" y="206"/>
                  </a:lnTo>
                  <a:lnTo>
                    <a:pt x="157" y="201"/>
                  </a:lnTo>
                  <a:lnTo>
                    <a:pt x="162" y="195"/>
                  </a:lnTo>
                  <a:lnTo>
                    <a:pt x="167" y="190"/>
                  </a:lnTo>
                  <a:lnTo>
                    <a:pt x="172" y="184"/>
                  </a:lnTo>
                  <a:lnTo>
                    <a:pt x="172" y="178"/>
                  </a:lnTo>
                  <a:lnTo>
                    <a:pt x="178" y="173"/>
                  </a:lnTo>
                  <a:lnTo>
                    <a:pt x="183" y="167"/>
                  </a:lnTo>
                  <a:lnTo>
                    <a:pt x="183" y="162"/>
                  </a:lnTo>
                  <a:lnTo>
                    <a:pt x="188" y="156"/>
                  </a:lnTo>
                  <a:lnTo>
                    <a:pt x="188" y="151"/>
                  </a:lnTo>
                  <a:lnTo>
                    <a:pt x="183" y="145"/>
                  </a:lnTo>
                  <a:lnTo>
                    <a:pt x="178" y="139"/>
                  </a:lnTo>
                  <a:lnTo>
                    <a:pt x="178" y="134"/>
                  </a:lnTo>
                  <a:lnTo>
                    <a:pt x="172" y="125"/>
                  </a:lnTo>
                  <a:lnTo>
                    <a:pt x="167" y="120"/>
                  </a:lnTo>
                  <a:lnTo>
                    <a:pt x="167" y="114"/>
                  </a:lnTo>
                  <a:lnTo>
                    <a:pt x="162" y="109"/>
                  </a:lnTo>
                  <a:lnTo>
                    <a:pt x="162" y="100"/>
                  </a:lnTo>
                  <a:lnTo>
                    <a:pt x="157" y="92"/>
                  </a:lnTo>
                  <a:lnTo>
                    <a:pt x="151" y="86"/>
                  </a:lnTo>
                  <a:lnTo>
                    <a:pt x="151" y="78"/>
                  </a:lnTo>
                  <a:lnTo>
                    <a:pt x="146" y="73"/>
                  </a:lnTo>
                  <a:lnTo>
                    <a:pt x="141" y="67"/>
                  </a:lnTo>
                  <a:lnTo>
                    <a:pt x="136" y="61"/>
                  </a:lnTo>
                  <a:lnTo>
                    <a:pt x="136" y="56"/>
                  </a:lnTo>
                  <a:lnTo>
                    <a:pt x="131" y="50"/>
                  </a:lnTo>
                  <a:lnTo>
                    <a:pt x="131" y="45"/>
                  </a:lnTo>
                  <a:lnTo>
                    <a:pt x="125" y="39"/>
                  </a:lnTo>
                  <a:lnTo>
                    <a:pt x="125" y="33"/>
                  </a:lnTo>
                  <a:lnTo>
                    <a:pt x="120" y="28"/>
                  </a:lnTo>
                  <a:lnTo>
                    <a:pt x="120" y="22"/>
                  </a:lnTo>
                  <a:lnTo>
                    <a:pt x="115" y="17"/>
                  </a:lnTo>
                  <a:lnTo>
                    <a:pt x="110" y="11"/>
                  </a:lnTo>
                  <a:lnTo>
                    <a:pt x="104" y="6"/>
                  </a:lnTo>
                  <a:lnTo>
                    <a:pt x="104" y="0"/>
                  </a:lnTo>
                  <a:lnTo>
                    <a:pt x="99" y="6"/>
                  </a:lnTo>
                  <a:lnTo>
                    <a:pt x="99" y="11"/>
                  </a:lnTo>
                  <a:lnTo>
                    <a:pt x="99" y="17"/>
                  </a:lnTo>
                  <a:lnTo>
                    <a:pt x="99" y="22"/>
                  </a:lnTo>
                  <a:lnTo>
                    <a:pt x="99" y="28"/>
                  </a:lnTo>
                  <a:lnTo>
                    <a:pt x="99" y="33"/>
                  </a:lnTo>
                  <a:lnTo>
                    <a:pt x="99" y="39"/>
                  </a:lnTo>
                  <a:lnTo>
                    <a:pt x="94" y="45"/>
                  </a:lnTo>
                  <a:lnTo>
                    <a:pt x="89" y="50"/>
                  </a:lnTo>
                  <a:lnTo>
                    <a:pt x="84" y="56"/>
                  </a:lnTo>
                  <a:lnTo>
                    <a:pt x="78" y="61"/>
                  </a:lnTo>
                  <a:lnTo>
                    <a:pt x="73" y="67"/>
                  </a:lnTo>
                  <a:lnTo>
                    <a:pt x="68" y="73"/>
                  </a:lnTo>
                  <a:lnTo>
                    <a:pt x="57" y="78"/>
                  </a:lnTo>
                  <a:lnTo>
                    <a:pt x="52" y="84"/>
                  </a:lnTo>
                  <a:lnTo>
                    <a:pt x="42" y="89"/>
                  </a:lnTo>
                  <a:lnTo>
                    <a:pt x="37" y="95"/>
                  </a:lnTo>
                  <a:lnTo>
                    <a:pt x="31" y="100"/>
                  </a:lnTo>
                  <a:lnTo>
                    <a:pt x="26" y="106"/>
                  </a:lnTo>
                  <a:lnTo>
                    <a:pt x="21" y="112"/>
                  </a:lnTo>
                  <a:lnTo>
                    <a:pt x="16" y="117"/>
                  </a:lnTo>
                  <a:lnTo>
                    <a:pt x="10" y="123"/>
                  </a:lnTo>
                  <a:lnTo>
                    <a:pt x="5" y="128"/>
                  </a:lnTo>
                  <a:lnTo>
                    <a:pt x="5" y="134"/>
                  </a:lnTo>
                  <a:lnTo>
                    <a:pt x="0" y="139"/>
                  </a:lnTo>
                  <a:lnTo>
                    <a:pt x="0" y="145"/>
                  </a:lnTo>
                  <a:lnTo>
                    <a:pt x="0" y="151"/>
                  </a:lnTo>
                  <a:lnTo>
                    <a:pt x="0" y="156"/>
                  </a:lnTo>
                  <a:lnTo>
                    <a:pt x="0" y="162"/>
                  </a:lnTo>
                  <a:lnTo>
                    <a:pt x="0" y="167"/>
                  </a:lnTo>
                  <a:lnTo>
                    <a:pt x="0" y="173"/>
                  </a:lnTo>
                  <a:lnTo>
                    <a:pt x="0" y="178"/>
                  </a:lnTo>
                  <a:lnTo>
                    <a:pt x="0" y="184"/>
                  </a:lnTo>
                  <a:lnTo>
                    <a:pt x="0" y="190"/>
                  </a:lnTo>
                  <a:lnTo>
                    <a:pt x="0" y="195"/>
                  </a:lnTo>
                  <a:lnTo>
                    <a:pt x="5" y="201"/>
                  </a:lnTo>
                  <a:lnTo>
                    <a:pt x="5" y="206"/>
                  </a:lnTo>
                  <a:lnTo>
                    <a:pt x="5" y="212"/>
                  </a:lnTo>
                  <a:lnTo>
                    <a:pt x="5" y="218"/>
                  </a:lnTo>
                  <a:lnTo>
                    <a:pt x="5" y="223"/>
                  </a:lnTo>
                  <a:lnTo>
                    <a:pt x="5" y="229"/>
                  </a:lnTo>
                  <a:lnTo>
                    <a:pt x="10" y="234"/>
                  </a:lnTo>
                  <a:lnTo>
                    <a:pt x="10" y="240"/>
                  </a:lnTo>
                  <a:lnTo>
                    <a:pt x="16" y="245"/>
                  </a:lnTo>
                  <a:lnTo>
                    <a:pt x="16" y="251"/>
                  </a:lnTo>
                  <a:lnTo>
                    <a:pt x="16" y="257"/>
                  </a:lnTo>
                  <a:lnTo>
                    <a:pt x="16" y="262"/>
                  </a:lnTo>
                  <a:lnTo>
                    <a:pt x="21" y="268"/>
                  </a:lnTo>
                  <a:lnTo>
                    <a:pt x="26" y="273"/>
                  </a:lnTo>
                  <a:lnTo>
                    <a:pt x="31" y="279"/>
                  </a:lnTo>
                  <a:lnTo>
                    <a:pt x="31" y="284"/>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874" name="Freeform 175"/>
            <p:cNvSpPr>
              <a:spLocks/>
            </p:cNvSpPr>
            <p:nvPr/>
          </p:nvSpPr>
          <p:spPr bwMode="auto">
            <a:xfrm>
              <a:off x="2174" y="1633"/>
              <a:ext cx="170" cy="356"/>
            </a:xfrm>
            <a:custGeom>
              <a:avLst/>
              <a:gdLst>
                <a:gd name="T0" fmla="*/ 141 w 170"/>
                <a:gd name="T1" fmla="*/ 348 h 356"/>
                <a:gd name="T2" fmla="*/ 136 w 170"/>
                <a:gd name="T3" fmla="*/ 335 h 356"/>
                <a:gd name="T4" fmla="*/ 117 w 170"/>
                <a:gd name="T5" fmla="*/ 321 h 356"/>
                <a:gd name="T6" fmla="*/ 99 w 170"/>
                <a:gd name="T7" fmla="*/ 304 h 356"/>
                <a:gd name="T8" fmla="*/ 85 w 170"/>
                <a:gd name="T9" fmla="*/ 290 h 356"/>
                <a:gd name="T10" fmla="*/ 70 w 170"/>
                <a:gd name="T11" fmla="*/ 280 h 356"/>
                <a:gd name="T12" fmla="*/ 56 w 170"/>
                <a:gd name="T13" fmla="*/ 270 h 356"/>
                <a:gd name="T14" fmla="*/ 42 w 170"/>
                <a:gd name="T15" fmla="*/ 256 h 356"/>
                <a:gd name="T16" fmla="*/ 28 w 170"/>
                <a:gd name="T17" fmla="*/ 246 h 356"/>
                <a:gd name="T18" fmla="*/ 19 w 170"/>
                <a:gd name="T19" fmla="*/ 232 h 356"/>
                <a:gd name="T20" fmla="*/ 14 w 170"/>
                <a:gd name="T21" fmla="*/ 218 h 356"/>
                <a:gd name="T22" fmla="*/ 5 w 170"/>
                <a:gd name="T23" fmla="*/ 205 h 356"/>
                <a:gd name="T24" fmla="*/ 0 w 170"/>
                <a:gd name="T25" fmla="*/ 191 h 356"/>
                <a:gd name="T26" fmla="*/ 5 w 170"/>
                <a:gd name="T27" fmla="*/ 178 h 356"/>
                <a:gd name="T28" fmla="*/ 9 w 170"/>
                <a:gd name="T29" fmla="*/ 164 h 356"/>
                <a:gd name="T30" fmla="*/ 19 w 170"/>
                <a:gd name="T31" fmla="*/ 147 h 356"/>
                <a:gd name="T32" fmla="*/ 23 w 170"/>
                <a:gd name="T33" fmla="*/ 133 h 356"/>
                <a:gd name="T34" fmla="*/ 28 w 170"/>
                <a:gd name="T35" fmla="*/ 113 h 356"/>
                <a:gd name="T36" fmla="*/ 33 w 170"/>
                <a:gd name="T37" fmla="*/ 96 h 356"/>
                <a:gd name="T38" fmla="*/ 42 w 170"/>
                <a:gd name="T39" fmla="*/ 82 h 356"/>
                <a:gd name="T40" fmla="*/ 47 w 170"/>
                <a:gd name="T41" fmla="*/ 68 h 356"/>
                <a:gd name="T42" fmla="*/ 52 w 170"/>
                <a:gd name="T43" fmla="*/ 55 h 356"/>
                <a:gd name="T44" fmla="*/ 56 w 170"/>
                <a:gd name="T45" fmla="*/ 41 h 356"/>
                <a:gd name="T46" fmla="*/ 61 w 170"/>
                <a:gd name="T47" fmla="*/ 27 h 356"/>
                <a:gd name="T48" fmla="*/ 70 w 170"/>
                <a:gd name="T49" fmla="*/ 14 h 356"/>
                <a:gd name="T50" fmla="*/ 75 w 170"/>
                <a:gd name="T51" fmla="*/ 0 h 356"/>
                <a:gd name="T52" fmla="*/ 80 w 170"/>
                <a:gd name="T53" fmla="*/ 14 h 356"/>
                <a:gd name="T54" fmla="*/ 80 w 170"/>
                <a:gd name="T55" fmla="*/ 27 h 356"/>
                <a:gd name="T56" fmla="*/ 80 w 170"/>
                <a:gd name="T57" fmla="*/ 41 h 356"/>
                <a:gd name="T58" fmla="*/ 85 w 170"/>
                <a:gd name="T59" fmla="*/ 55 h 356"/>
                <a:gd name="T60" fmla="*/ 94 w 170"/>
                <a:gd name="T61" fmla="*/ 68 h 356"/>
                <a:gd name="T62" fmla="*/ 103 w 170"/>
                <a:gd name="T63" fmla="*/ 82 h 356"/>
                <a:gd name="T64" fmla="*/ 117 w 170"/>
                <a:gd name="T65" fmla="*/ 96 h 356"/>
                <a:gd name="T66" fmla="*/ 131 w 170"/>
                <a:gd name="T67" fmla="*/ 109 h 356"/>
                <a:gd name="T68" fmla="*/ 141 w 170"/>
                <a:gd name="T69" fmla="*/ 123 h 356"/>
                <a:gd name="T70" fmla="*/ 150 w 170"/>
                <a:gd name="T71" fmla="*/ 137 h 356"/>
                <a:gd name="T72" fmla="*/ 160 w 170"/>
                <a:gd name="T73" fmla="*/ 150 h 356"/>
                <a:gd name="T74" fmla="*/ 164 w 170"/>
                <a:gd name="T75" fmla="*/ 164 h 356"/>
                <a:gd name="T76" fmla="*/ 169 w 170"/>
                <a:gd name="T77" fmla="*/ 178 h 356"/>
                <a:gd name="T78" fmla="*/ 169 w 170"/>
                <a:gd name="T79" fmla="*/ 191 h 356"/>
                <a:gd name="T80" fmla="*/ 169 w 170"/>
                <a:gd name="T81" fmla="*/ 205 h 356"/>
                <a:gd name="T82" fmla="*/ 169 w 170"/>
                <a:gd name="T83" fmla="*/ 218 h 356"/>
                <a:gd name="T84" fmla="*/ 169 w 170"/>
                <a:gd name="T85" fmla="*/ 232 h 356"/>
                <a:gd name="T86" fmla="*/ 164 w 170"/>
                <a:gd name="T87" fmla="*/ 246 h 356"/>
                <a:gd name="T88" fmla="*/ 164 w 170"/>
                <a:gd name="T89" fmla="*/ 259 h 356"/>
                <a:gd name="T90" fmla="*/ 164 w 170"/>
                <a:gd name="T91" fmla="*/ 273 h 356"/>
                <a:gd name="T92" fmla="*/ 160 w 170"/>
                <a:gd name="T93" fmla="*/ 287 h 356"/>
                <a:gd name="T94" fmla="*/ 155 w 170"/>
                <a:gd name="T95" fmla="*/ 300 h 356"/>
                <a:gd name="T96" fmla="*/ 155 w 170"/>
                <a:gd name="T97" fmla="*/ 314 h 356"/>
                <a:gd name="T98" fmla="*/ 150 w 170"/>
                <a:gd name="T99" fmla="*/ 328 h 356"/>
                <a:gd name="T100" fmla="*/ 141 w 170"/>
                <a:gd name="T101" fmla="*/ 341 h 3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356"/>
                <a:gd name="T155" fmla="*/ 170 w 170"/>
                <a:gd name="T156" fmla="*/ 356 h 35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356">
                  <a:moveTo>
                    <a:pt x="141" y="355"/>
                  </a:moveTo>
                  <a:lnTo>
                    <a:pt x="141" y="348"/>
                  </a:lnTo>
                  <a:lnTo>
                    <a:pt x="141" y="341"/>
                  </a:lnTo>
                  <a:lnTo>
                    <a:pt x="136" y="335"/>
                  </a:lnTo>
                  <a:lnTo>
                    <a:pt x="127" y="324"/>
                  </a:lnTo>
                  <a:lnTo>
                    <a:pt x="117" y="321"/>
                  </a:lnTo>
                  <a:lnTo>
                    <a:pt x="108" y="314"/>
                  </a:lnTo>
                  <a:lnTo>
                    <a:pt x="99" y="304"/>
                  </a:lnTo>
                  <a:lnTo>
                    <a:pt x="89" y="297"/>
                  </a:lnTo>
                  <a:lnTo>
                    <a:pt x="85" y="290"/>
                  </a:lnTo>
                  <a:lnTo>
                    <a:pt x="75" y="287"/>
                  </a:lnTo>
                  <a:lnTo>
                    <a:pt x="70" y="280"/>
                  </a:lnTo>
                  <a:lnTo>
                    <a:pt x="66" y="273"/>
                  </a:lnTo>
                  <a:lnTo>
                    <a:pt x="56" y="270"/>
                  </a:lnTo>
                  <a:lnTo>
                    <a:pt x="47" y="263"/>
                  </a:lnTo>
                  <a:lnTo>
                    <a:pt x="42" y="256"/>
                  </a:lnTo>
                  <a:lnTo>
                    <a:pt x="33" y="253"/>
                  </a:lnTo>
                  <a:lnTo>
                    <a:pt x="28" y="246"/>
                  </a:lnTo>
                  <a:lnTo>
                    <a:pt x="23" y="239"/>
                  </a:lnTo>
                  <a:lnTo>
                    <a:pt x="19" y="232"/>
                  </a:lnTo>
                  <a:lnTo>
                    <a:pt x="14" y="225"/>
                  </a:lnTo>
                  <a:lnTo>
                    <a:pt x="14" y="218"/>
                  </a:lnTo>
                  <a:lnTo>
                    <a:pt x="9" y="212"/>
                  </a:lnTo>
                  <a:lnTo>
                    <a:pt x="5" y="205"/>
                  </a:lnTo>
                  <a:lnTo>
                    <a:pt x="5" y="198"/>
                  </a:lnTo>
                  <a:lnTo>
                    <a:pt x="0" y="191"/>
                  </a:lnTo>
                  <a:lnTo>
                    <a:pt x="0" y="184"/>
                  </a:lnTo>
                  <a:lnTo>
                    <a:pt x="5" y="178"/>
                  </a:lnTo>
                  <a:lnTo>
                    <a:pt x="9" y="171"/>
                  </a:lnTo>
                  <a:lnTo>
                    <a:pt x="9" y="164"/>
                  </a:lnTo>
                  <a:lnTo>
                    <a:pt x="14" y="154"/>
                  </a:lnTo>
                  <a:lnTo>
                    <a:pt x="19" y="147"/>
                  </a:lnTo>
                  <a:lnTo>
                    <a:pt x="19" y="140"/>
                  </a:lnTo>
                  <a:lnTo>
                    <a:pt x="23" y="133"/>
                  </a:lnTo>
                  <a:lnTo>
                    <a:pt x="23" y="123"/>
                  </a:lnTo>
                  <a:lnTo>
                    <a:pt x="28" y="113"/>
                  </a:lnTo>
                  <a:lnTo>
                    <a:pt x="33" y="106"/>
                  </a:lnTo>
                  <a:lnTo>
                    <a:pt x="33" y="96"/>
                  </a:lnTo>
                  <a:lnTo>
                    <a:pt x="38" y="89"/>
                  </a:lnTo>
                  <a:lnTo>
                    <a:pt x="42" y="82"/>
                  </a:lnTo>
                  <a:lnTo>
                    <a:pt x="47" y="75"/>
                  </a:lnTo>
                  <a:lnTo>
                    <a:pt x="47" y="68"/>
                  </a:lnTo>
                  <a:lnTo>
                    <a:pt x="52" y="61"/>
                  </a:lnTo>
                  <a:lnTo>
                    <a:pt x="52" y="55"/>
                  </a:lnTo>
                  <a:lnTo>
                    <a:pt x="56" y="48"/>
                  </a:lnTo>
                  <a:lnTo>
                    <a:pt x="56" y="41"/>
                  </a:lnTo>
                  <a:lnTo>
                    <a:pt x="61" y="34"/>
                  </a:lnTo>
                  <a:lnTo>
                    <a:pt x="61" y="27"/>
                  </a:lnTo>
                  <a:lnTo>
                    <a:pt x="66" y="20"/>
                  </a:lnTo>
                  <a:lnTo>
                    <a:pt x="70" y="14"/>
                  </a:lnTo>
                  <a:lnTo>
                    <a:pt x="75" y="7"/>
                  </a:lnTo>
                  <a:lnTo>
                    <a:pt x="75" y="0"/>
                  </a:lnTo>
                  <a:lnTo>
                    <a:pt x="80" y="7"/>
                  </a:lnTo>
                  <a:lnTo>
                    <a:pt x="80" y="14"/>
                  </a:lnTo>
                  <a:lnTo>
                    <a:pt x="80" y="20"/>
                  </a:lnTo>
                  <a:lnTo>
                    <a:pt x="80" y="27"/>
                  </a:lnTo>
                  <a:lnTo>
                    <a:pt x="80" y="34"/>
                  </a:lnTo>
                  <a:lnTo>
                    <a:pt x="80" y="41"/>
                  </a:lnTo>
                  <a:lnTo>
                    <a:pt x="80" y="48"/>
                  </a:lnTo>
                  <a:lnTo>
                    <a:pt x="85" y="55"/>
                  </a:lnTo>
                  <a:lnTo>
                    <a:pt x="89" y="61"/>
                  </a:lnTo>
                  <a:lnTo>
                    <a:pt x="94" y="68"/>
                  </a:lnTo>
                  <a:lnTo>
                    <a:pt x="99" y="75"/>
                  </a:lnTo>
                  <a:lnTo>
                    <a:pt x="103" y="82"/>
                  </a:lnTo>
                  <a:lnTo>
                    <a:pt x="108" y="89"/>
                  </a:lnTo>
                  <a:lnTo>
                    <a:pt x="117" y="96"/>
                  </a:lnTo>
                  <a:lnTo>
                    <a:pt x="122" y="102"/>
                  </a:lnTo>
                  <a:lnTo>
                    <a:pt x="131" y="109"/>
                  </a:lnTo>
                  <a:lnTo>
                    <a:pt x="136" y="116"/>
                  </a:lnTo>
                  <a:lnTo>
                    <a:pt x="141" y="123"/>
                  </a:lnTo>
                  <a:lnTo>
                    <a:pt x="146" y="130"/>
                  </a:lnTo>
                  <a:lnTo>
                    <a:pt x="150" y="137"/>
                  </a:lnTo>
                  <a:lnTo>
                    <a:pt x="155" y="143"/>
                  </a:lnTo>
                  <a:lnTo>
                    <a:pt x="160" y="150"/>
                  </a:lnTo>
                  <a:lnTo>
                    <a:pt x="164" y="157"/>
                  </a:lnTo>
                  <a:lnTo>
                    <a:pt x="164" y="164"/>
                  </a:lnTo>
                  <a:lnTo>
                    <a:pt x="169" y="171"/>
                  </a:lnTo>
                  <a:lnTo>
                    <a:pt x="169" y="178"/>
                  </a:lnTo>
                  <a:lnTo>
                    <a:pt x="169" y="184"/>
                  </a:lnTo>
                  <a:lnTo>
                    <a:pt x="169" y="191"/>
                  </a:lnTo>
                  <a:lnTo>
                    <a:pt x="169" y="198"/>
                  </a:lnTo>
                  <a:lnTo>
                    <a:pt x="169" y="205"/>
                  </a:lnTo>
                  <a:lnTo>
                    <a:pt x="169" y="212"/>
                  </a:lnTo>
                  <a:lnTo>
                    <a:pt x="169" y="218"/>
                  </a:lnTo>
                  <a:lnTo>
                    <a:pt x="169" y="225"/>
                  </a:lnTo>
                  <a:lnTo>
                    <a:pt x="169" y="232"/>
                  </a:lnTo>
                  <a:lnTo>
                    <a:pt x="169" y="239"/>
                  </a:lnTo>
                  <a:lnTo>
                    <a:pt x="164" y="246"/>
                  </a:lnTo>
                  <a:lnTo>
                    <a:pt x="164" y="253"/>
                  </a:lnTo>
                  <a:lnTo>
                    <a:pt x="164" y="259"/>
                  </a:lnTo>
                  <a:lnTo>
                    <a:pt x="164" y="266"/>
                  </a:lnTo>
                  <a:lnTo>
                    <a:pt x="164" y="273"/>
                  </a:lnTo>
                  <a:lnTo>
                    <a:pt x="164" y="280"/>
                  </a:lnTo>
                  <a:lnTo>
                    <a:pt x="160" y="287"/>
                  </a:lnTo>
                  <a:lnTo>
                    <a:pt x="160" y="294"/>
                  </a:lnTo>
                  <a:lnTo>
                    <a:pt x="155" y="300"/>
                  </a:lnTo>
                  <a:lnTo>
                    <a:pt x="155" y="307"/>
                  </a:lnTo>
                  <a:lnTo>
                    <a:pt x="155" y="314"/>
                  </a:lnTo>
                  <a:lnTo>
                    <a:pt x="155" y="321"/>
                  </a:lnTo>
                  <a:lnTo>
                    <a:pt x="150" y="328"/>
                  </a:lnTo>
                  <a:lnTo>
                    <a:pt x="146" y="335"/>
                  </a:lnTo>
                  <a:lnTo>
                    <a:pt x="141" y="341"/>
                  </a:lnTo>
                  <a:lnTo>
                    <a:pt x="141" y="348"/>
                  </a:lnTo>
                </a:path>
              </a:pathLst>
            </a:custGeom>
            <a:solidFill>
              <a:srgbClr val="FFFF00"/>
            </a:solidFill>
            <a:ln w="25400" cap="rnd">
              <a:solidFill>
                <a:srgbClr val="EF9100"/>
              </a:solidFill>
              <a:round/>
              <a:headEnd/>
              <a:tailEnd/>
            </a:ln>
          </p:spPr>
          <p:txBody>
            <a:bodyPr>
              <a:prstTxWarp prst="textNoShape">
                <a:avLst/>
              </a:prstTxWarp>
            </a:bodyPr>
            <a:lstStyle/>
            <a:p>
              <a:endParaRPr lang="en-US"/>
            </a:p>
          </p:txBody>
        </p:sp>
        <p:sp>
          <p:nvSpPr>
            <p:cNvPr id="23875" name="Freeform 176"/>
            <p:cNvSpPr>
              <a:spLocks/>
            </p:cNvSpPr>
            <p:nvPr/>
          </p:nvSpPr>
          <p:spPr bwMode="auto">
            <a:xfrm>
              <a:off x="2251" y="1590"/>
              <a:ext cx="112" cy="386"/>
            </a:xfrm>
            <a:custGeom>
              <a:avLst/>
              <a:gdLst>
                <a:gd name="T0" fmla="*/ 19 w 112"/>
                <a:gd name="T1" fmla="*/ 378 h 386"/>
                <a:gd name="T2" fmla="*/ 22 w 112"/>
                <a:gd name="T3" fmla="*/ 363 h 386"/>
                <a:gd name="T4" fmla="*/ 34 w 112"/>
                <a:gd name="T5" fmla="*/ 348 h 386"/>
                <a:gd name="T6" fmla="*/ 46 w 112"/>
                <a:gd name="T7" fmla="*/ 329 h 386"/>
                <a:gd name="T8" fmla="*/ 56 w 112"/>
                <a:gd name="T9" fmla="*/ 315 h 386"/>
                <a:gd name="T10" fmla="*/ 65 w 112"/>
                <a:gd name="T11" fmla="*/ 304 h 386"/>
                <a:gd name="T12" fmla="*/ 74 w 112"/>
                <a:gd name="T13" fmla="*/ 292 h 386"/>
                <a:gd name="T14" fmla="*/ 83 w 112"/>
                <a:gd name="T15" fmla="*/ 278 h 386"/>
                <a:gd name="T16" fmla="*/ 93 w 112"/>
                <a:gd name="T17" fmla="*/ 267 h 386"/>
                <a:gd name="T18" fmla="*/ 99 w 112"/>
                <a:gd name="T19" fmla="*/ 252 h 386"/>
                <a:gd name="T20" fmla="*/ 102 w 112"/>
                <a:gd name="T21" fmla="*/ 237 h 386"/>
                <a:gd name="T22" fmla="*/ 108 w 112"/>
                <a:gd name="T23" fmla="*/ 222 h 386"/>
                <a:gd name="T24" fmla="*/ 111 w 112"/>
                <a:gd name="T25" fmla="*/ 207 h 386"/>
                <a:gd name="T26" fmla="*/ 108 w 112"/>
                <a:gd name="T27" fmla="*/ 193 h 386"/>
                <a:gd name="T28" fmla="*/ 105 w 112"/>
                <a:gd name="T29" fmla="*/ 178 h 386"/>
                <a:gd name="T30" fmla="*/ 99 w 112"/>
                <a:gd name="T31" fmla="*/ 159 h 386"/>
                <a:gd name="T32" fmla="*/ 96 w 112"/>
                <a:gd name="T33" fmla="*/ 144 h 386"/>
                <a:gd name="T34" fmla="*/ 93 w 112"/>
                <a:gd name="T35" fmla="*/ 122 h 386"/>
                <a:gd name="T36" fmla="*/ 89 w 112"/>
                <a:gd name="T37" fmla="*/ 104 h 386"/>
                <a:gd name="T38" fmla="*/ 83 w 112"/>
                <a:gd name="T39" fmla="*/ 89 h 386"/>
                <a:gd name="T40" fmla="*/ 80 w 112"/>
                <a:gd name="T41" fmla="*/ 74 h 386"/>
                <a:gd name="T42" fmla="*/ 77 w 112"/>
                <a:gd name="T43" fmla="*/ 59 h 386"/>
                <a:gd name="T44" fmla="*/ 74 w 112"/>
                <a:gd name="T45" fmla="*/ 44 h 386"/>
                <a:gd name="T46" fmla="*/ 71 w 112"/>
                <a:gd name="T47" fmla="*/ 30 h 386"/>
                <a:gd name="T48" fmla="*/ 65 w 112"/>
                <a:gd name="T49" fmla="*/ 15 h 386"/>
                <a:gd name="T50" fmla="*/ 62 w 112"/>
                <a:gd name="T51" fmla="*/ 0 h 386"/>
                <a:gd name="T52" fmla="*/ 59 w 112"/>
                <a:gd name="T53" fmla="*/ 15 h 386"/>
                <a:gd name="T54" fmla="*/ 59 w 112"/>
                <a:gd name="T55" fmla="*/ 30 h 386"/>
                <a:gd name="T56" fmla="*/ 59 w 112"/>
                <a:gd name="T57" fmla="*/ 44 h 386"/>
                <a:gd name="T58" fmla="*/ 56 w 112"/>
                <a:gd name="T59" fmla="*/ 59 h 386"/>
                <a:gd name="T60" fmla="*/ 49 w 112"/>
                <a:gd name="T61" fmla="*/ 74 h 386"/>
                <a:gd name="T62" fmla="*/ 43 w 112"/>
                <a:gd name="T63" fmla="*/ 89 h 386"/>
                <a:gd name="T64" fmla="*/ 34 w 112"/>
                <a:gd name="T65" fmla="*/ 104 h 386"/>
                <a:gd name="T66" fmla="*/ 25 w 112"/>
                <a:gd name="T67" fmla="*/ 118 h 386"/>
                <a:gd name="T68" fmla="*/ 19 w 112"/>
                <a:gd name="T69" fmla="*/ 133 h 386"/>
                <a:gd name="T70" fmla="*/ 12 w 112"/>
                <a:gd name="T71" fmla="*/ 148 h 386"/>
                <a:gd name="T72" fmla="*/ 6 w 112"/>
                <a:gd name="T73" fmla="*/ 163 h 386"/>
                <a:gd name="T74" fmla="*/ 3 w 112"/>
                <a:gd name="T75" fmla="*/ 178 h 386"/>
                <a:gd name="T76" fmla="*/ 0 w 112"/>
                <a:gd name="T77" fmla="*/ 193 h 386"/>
                <a:gd name="T78" fmla="*/ 0 w 112"/>
                <a:gd name="T79" fmla="*/ 207 h 386"/>
                <a:gd name="T80" fmla="*/ 0 w 112"/>
                <a:gd name="T81" fmla="*/ 222 h 386"/>
                <a:gd name="T82" fmla="*/ 0 w 112"/>
                <a:gd name="T83" fmla="*/ 237 h 386"/>
                <a:gd name="T84" fmla="*/ 0 w 112"/>
                <a:gd name="T85" fmla="*/ 252 h 386"/>
                <a:gd name="T86" fmla="*/ 3 w 112"/>
                <a:gd name="T87" fmla="*/ 267 h 386"/>
                <a:gd name="T88" fmla="*/ 3 w 112"/>
                <a:gd name="T89" fmla="*/ 281 h 386"/>
                <a:gd name="T90" fmla="*/ 3 w 112"/>
                <a:gd name="T91" fmla="*/ 296 h 386"/>
                <a:gd name="T92" fmla="*/ 6 w 112"/>
                <a:gd name="T93" fmla="*/ 311 h 386"/>
                <a:gd name="T94" fmla="*/ 9 w 112"/>
                <a:gd name="T95" fmla="*/ 326 h 386"/>
                <a:gd name="T96" fmla="*/ 9 w 112"/>
                <a:gd name="T97" fmla="*/ 341 h 386"/>
                <a:gd name="T98" fmla="*/ 12 w 112"/>
                <a:gd name="T99" fmla="*/ 355 h 386"/>
                <a:gd name="T100" fmla="*/ 19 w 112"/>
                <a:gd name="T101" fmla="*/ 370 h 3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2"/>
                <a:gd name="T154" fmla="*/ 0 h 386"/>
                <a:gd name="T155" fmla="*/ 112 w 112"/>
                <a:gd name="T156" fmla="*/ 386 h 3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2" h="386">
                  <a:moveTo>
                    <a:pt x="19" y="385"/>
                  </a:moveTo>
                  <a:lnTo>
                    <a:pt x="19" y="378"/>
                  </a:lnTo>
                  <a:lnTo>
                    <a:pt x="19" y="370"/>
                  </a:lnTo>
                  <a:lnTo>
                    <a:pt x="22" y="363"/>
                  </a:lnTo>
                  <a:lnTo>
                    <a:pt x="28" y="352"/>
                  </a:lnTo>
                  <a:lnTo>
                    <a:pt x="34" y="348"/>
                  </a:lnTo>
                  <a:lnTo>
                    <a:pt x="40" y="341"/>
                  </a:lnTo>
                  <a:lnTo>
                    <a:pt x="46" y="329"/>
                  </a:lnTo>
                  <a:lnTo>
                    <a:pt x="52" y="322"/>
                  </a:lnTo>
                  <a:lnTo>
                    <a:pt x="56" y="315"/>
                  </a:lnTo>
                  <a:lnTo>
                    <a:pt x="62" y="311"/>
                  </a:lnTo>
                  <a:lnTo>
                    <a:pt x="65" y="304"/>
                  </a:lnTo>
                  <a:lnTo>
                    <a:pt x="68" y="296"/>
                  </a:lnTo>
                  <a:lnTo>
                    <a:pt x="74" y="292"/>
                  </a:lnTo>
                  <a:lnTo>
                    <a:pt x="80" y="285"/>
                  </a:lnTo>
                  <a:lnTo>
                    <a:pt x="83" y="278"/>
                  </a:lnTo>
                  <a:lnTo>
                    <a:pt x="89" y="274"/>
                  </a:lnTo>
                  <a:lnTo>
                    <a:pt x="93" y="267"/>
                  </a:lnTo>
                  <a:lnTo>
                    <a:pt x="96" y="259"/>
                  </a:lnTo>
                  <a:lnTo>
                    <a:pt x="99" y="252"/>
                  </a:lnTo>
                  <a:lnTo>
                    <a:pt x="102" y="244"/>
                  </a:lnTo>
                  <a:lnTo>
                    <a:pt x="102" y="237"/>
                  </a:lnTo>
                  <a:lnTo>
                    <a:pt x="105" y="230"/>
                  </a:lnTo>
                  <a:lnTo>
                    <a:pt x="108" y="222"/>
                  </a:lnTo>
                  <a:lnTo>
                    <a:pt x="108" y="215"/>
                  </a:lnTo>
                  <a:lnTo>
                    <a:pt x="111" y="207"/>
                  </a:lnTo>
                  <a:lnTo>
                    <a:pt x="111" y="200"/>
                  </a:lnTo>
                  <a:lnTo>
                    <a:pt x="108" y="193"/>
                  </a:lnTo>
                  <a:lnTo>
                    <a:pt x="105" y="185"/>
                  </a:lnTo>
                  <a:lnTo>
                    <a:pt x="105" y="178"/>
                  </a:lnTo>
                  <a:lnTo>
                    <a:pt x="102" y="167"/>
                  </a:lnTo>
                  <a:lnTo>
                    <a:pt x="99" y="159"/>
                  </a:lnTo>
                  <a:lnTo>
                    <a:pt x="99" y="152"/>
                  </a:lnTo>
                  <a:lnTo>
                    <a:pt x="96" y="144"/>
                  </a:lnTo>
                  <a:lnTo>
                    <a:pt x="96" y="133"/>
                  </a:lnTo>
                  <a:lnTo>
                    <a:pt x="93" y="122"/>
                  </a:lnTo>
                  <a:lnTo>
                    <a:pt x="89" y="115"/>
                  </a:lnTo>
                  <a:lnTo>
                    <a:pt x="89" y="104"/>
                  </a:lnTo>
                  <a:lnTo>
                    <a:pt x="86" y="96"/>
                  </a:lnTo>
                  <a:lnTo>
                    <a:pt x="83" y="89"/>
                  </a:lnTo>
                  <a:lnTo>
                    <a:pt x="80" y="81"/>
                  </a:lnTo>
                  <a:lnTo>
                    <a:pt x="80" y="74"/>
                  </a:lnTo>
                  <a:lnTo>
                    <a:pt x="77" y="67"/>
                  </a:lnTo>
                  <a:lnTo>
                    <a:pt x="77" y="59"/>
                  </a:lnTo>
                  <a:lnTo>
                    <a:pt x="74" y="52"/>
                  </a:lnTo>
                  <a:lnTo>
                    <a:pt x="74" y="44"/>
                  </a:lnTo>
                  <a:lnTo>
                    <a:pt x="71" y="37"/>
                  </a:lnTo>
                  <a:lnTo>
                    <a:pt x="71" y="30"/>
                  </a:lnTo>
                  <a:lnTo>
                    <a:pt x="68" y="22"/>
                  </a:lnTo>
                  <a:lnTo>
                    <a:pt x="65" y="15"/>
                  </a:lnTo>
                  <a:lnTo>
                    <a:pt x="62" y="7"/>
                  </a:lnTo>
                  <a:lnTo>
                    <a:pt x="62" y="0"/>
                  </a:lnTo>
                  <a:lnTo>
                    <a:pt x="59" y="7"/>
                  </a:lnTo>
                  <a:lnTo>
                    <a:pt x="59" y="15"/>
                  </a:lnTo>
                  <a:lnTo>
                    <a:pt x="59" y="22"/>
                  </a:lnTo>
                  <a:lnTo>
                    <a:pt x="59" y="30"/>
                  </a:lnTo>
                  <a:lnTo>
                    <a:pt x="59" y="37"/>
                  </a:lnTo>
                  <a:lnTo>
                    <a:pt x="59" y="44"/>
                  </a:lnTo>
                  <a:lnTo>
                    <a:pt x="59" y="52"/>
                  </a:lnTo>
                  <a:lnTo>
                    <a:pt x="56" y="59"/>
                  </a:lnTo>
                  <a:lnTo>
                    <a:pt x="52" y="67"/>
                  </a:lnTo>
                  <a:lnTo>
                    <a:pt x="49" y="74"/>
                  </a:lnTo>
                  <a:lnTo>
                    <a:pt x="46" y="81"/>
                  </a:lnTo>
                  <a:lnTo>
                    <a:pt x="43" y="89"/>
                  </a:lnTo>
                  <a:lnTo>
                    <a:pt x="40" y="96"/>
                  </a:lnTo>
                  <a:lnTo>
                    <a:pt x="34" y="104"/>
                  </a:lnTo>
                  <a:lnTo>
                    <a:pt x="31" y="111"/>
                  </a:lnTo>
                  <a:lnTo>
                    <a:pt x="25" y="118"/>
                  </a:lnTo>
                  <a:lnTo>
                    <a:pt x="22" y="126"/>
                  </a:lnTo>
                  <a:lnTo>
                    <a:pt x="19" y="133"/>
                  </a:lnTo>
                  <a:lnTo>
                    <a:pt x="15" y="141"/>
                  </a:lnTo>
                  <a:lnTo>
                    <a:pt x="12" y="148"/>
                  </a:lnTo>
                  <a:lnTo>
                    <a:pt x="9" y="155"/>
                  </a:lnTo>
                  <a:lnTo>
                    <a:pt x="6" y="163"/>
                  </a:lnTo>
                  <a:lnTo>
                    <a:pt x="3" y="170"/>
                  </a:lnTo>
                  <a:lnTo>
                    <a:pt x="3" y="178"/>
                  </a:lnTo>
                  <a:lnTo>
                    <a:pt x="0" y="185"/>
                  </a:lnTo>
                  <a:lnTo>
                    <a:pt x="0" y="193"/>
                  </a:lnTo>
                  <a:lnTo>
                    <a:pt x="0" y="200"/>
                  </a:lnTo>
                  <a:lnTo>
                    <a:pt x="0" y="207"/>
                  </a:lnTo>
                  <a:lnTo>
                    <a:pt x="0" y="215"/>
                  </a:lnTo>
                  <a:lnTo>
                    <a:pt x="0" y="222"/>
                  </a:lnTo>
                  <a:lnTo>
                    <a:pt x="0" y="230"/>
                  </a:lnTo>
                  <a:lnTo>
                    <a:pt x="0" y="237"/>
                  </a:lnTo>
                  <a:lnTo>
                    <a:pt x="0" y="244"/>
                  </a:lnTo>
                  <a:lnTo>
                    <a:pt x="0" y="252"/>
                  </a:lnTo>
                  <a:lnTo>
                    <a:pt x="0" y="259"/>
                  </a:lnTo>
                  <a:lnTo>
                    <a:pt x="3" y="267"/>
                  </a:lnTo>
                  <a:lnTo>
                    <a:pt x="3" y="274"/>
                  </a:lnTo>
                  <a:lnTo>
                    <a:pt x="3" y="281"/>
                  </a:lnTo>
                  <a:lnTo>
                    <a:pt x="3" y="289"/>
                  </a:lnTo>
                  <a:lnTo>
                    <a:pt x="3" y="296"/>
                  </a:lnTo>
                  <a:lnTo>
                    <a:pt x="3" y="304"/>
                  </a:lnTo>
                  <a:lnTo>
                    <a:pt x="6" y="311"/>
                  </a:lnTo>
                  <a:lnTo>
                    <a:pt x="6" y="318"/>
                  </a:lnTo>
                  <a:lnTo>
                    <a:pt x="9" y="326"/>
                  </a:lnTo>
                  <a:lnTo>
                    <a:pt x="9" y="333"/>
                  </a:lnTo>
                  <a:lnTo>
                    <a:pt x="9" y="341"/>
                  </a:lnTo>
                  <a:lnTo>
                    <a:pt x="9" y="348"/>
                  </a:lnTo>
                  <a:lnTo>
                    <a:pt x="12" y="355"/>
                  </a:lnTo>
                  <a:lnTo>
                    <a:pt x="15" y="363"/>
                  </a:lnTo>
                  <a:lnTo>
                    <a:pt x="19" y="370"/>
                  </a:lnTo>
                  <a:lnTo>
                    <a:pt x="19" y="378"/>
                  </a:lnTo>
                </a:path>
              </a:pathLst>
            </a:custGeom>
            <a:solidFill>
              <a:srgbClr val="FF0000"/>
            </a:solidFill>
            <a:ln w="25400" cap="rnd">
              <a:solidFill>
                <a:srgbClr val="FE9B03"/>
              </a:solidFill>
              <a:round/>
              <a:headEnd/>
              <a:tailEnd/>
            </a:ln>
          </p:spPr>
          <p:txBody>
            <a:bodyPr>
              <a:prstTxWarp prst="textNoShape">
                <a:avLst/>
              </a:prstTxWarp>
            </a:bodyPr>
            <a:lstStyle/>
            <a:p>
              <a:endParaRPr lang="en-US"/>
            </a:p>
          </p:txBody>
        </p:sp>
        <p:sp>
          <p:nvSpPr>
            <p:cNvPr id="23876" name="Freeform 177"/>
            <p:cNvSpPr>
              <a:spLocks/>
            </p:cNvSpPr>
            <p:nvPr/>
          </p:nvSpPr>
          <p:spPr bwMode="auto">
            <a:xfrm>
              <a:off x="2304" y="1843"/>
              <a:ext cx="127" cy="129"/>
            </a:xfrm>
            <a:custGeom>
              <a:avLst/>
              <a:gdLst>
                <a:gd name="T0" fmla="*/ 0 w 127"/>
                <a:gd name="T1" fmla="*/ 128 h 129"/>
                <a:gd name="T2" fmla="*/ 10 w 127"/>
                <a:gd name="T3" fmla="*/ 128 h 129"/>
                <a:gd name="T4" fmla="*/ 15 w 127"/>
                <a:gd name="T5" fmla="*/ 119 h 129"/>
                <a:gd name="T6" fmla="*/ 24 w 127"/>
                <a:gd name="T7" fmla="*/ 119 h 129"/>
                <a:gd name="T8" fmla="*/ 34 w 127"/>
                <a:gd name="T9" fmla="*/ 111 h 129"/>
                <a:gd name="T10" fmla="*/ 44 w 127"/>
                <a:gd name="T11" fmla="*/ 107 h 129"/>
                <a:gd name="T12" fmla="*/ 48 w 127"/>
                <a:gd name="T13" fmla="*/ 98 h 129"/>
                <a:gd name="T14" fmla="*/ 58 w 127"/>
                <a:gd name="T15" fmla="*/ 98 h 129"/>
                <a:gd name="T16" fmla="*/ 63 w 127"/>
                <a:gd name="T17" fmla="*/ 90 h 129"/>
                <a:gd name="T18" fmla="*/ 68 w 127"/>
                <a:gd name="T19" fmla="*/ 81 h 129"/>
                <a:gd name="T20" fmla="*/ 78 w 127"/>
                <a:gd name="T21" fmla="*/ 73 h 129"/>
                <a:gd name="T22" fmla="*/ 78 w 127"/>
                <a:gd name="T23" fmla="*/ 64 h 129"/>
                <a:gd name="T24" fmla="*/ 87 w 127"/>
                <a:gd name="T25" fmla="*/ 60 h 129"/>
                <a:gd name="T26" fmla="*/ 87 w 127"/>
                <a:gd name="T27" fmla="*/ 51 h 129"/>
                <a:gd name="T28" fmla="*/ 87 w 127"/>
                <a:gd name="T29" fmla="*/ 43 h 129"/>
                <a:gd name="T30" fmla="*/ 92 w 127"/>
                <a:gd name="T31" fmla="*/ 34 h 129"/>
                <a:gd name="T32" fmla="*/ 102 w 127"/>
                <a:gd name="T33" fmla="*/ 30 h 129"/>
                <a:gd name="T34" fmla="*/ 102 w 127"/>
                <a:gd name="T35" fmla="*/ 21 h 129"/>
                <a:gd name="T36" fmla="*/ 107 w 127"/>
                <a:gd name="T37" fmla="*/ 13 h 129"/>
                <a:gd name="T38" fmla="*/ 107 w 127"/>
                <a:gd name="T39" fmla="*/ 4 h 129"/>
                <a:gd name="T40" fmla="*/ 116 w 127"/>
                <a:gd name="T41" fmla="*/ 0 h 129"/>
                <a:gd name="T42" fmla="*/ 116 w 127"/>
                <a:gd name="T43" fmla="*/ 9 h 129"/>
                <a:gd name="T44" fmla="*/ 116 w 127"/>
                <a:gd name="T45" fmla="*/ 17 h 129"/>
                <a:gd name="T46" fmla="*/ 121 w 127"/>
                <a:gd name="T47" fmla="*/ 26 h 129"/>
                <a:gd name="T48" fmla="*/ 121 w 127"/>
                <a:gd name="T49" fmla="*/ 34 h 129"/>
                <a:gd name="T50" fmla="*/ 121 w 127"/>
                <a:gd name="T51" fmla="*/ 43 h 129"/>
                <a:gd name="T52" fmla="*/ 126 w 127"/>
                <a:gd name="T53" fmla="*/ 51 h 129"/>
                <a:gd name="T54" fmla="*/ 126 w 127"/>
                <a:gd name="T55" fmla="*/ 60 h 129"/>
                <a:gd name="T56" fmla="*/ 126 w 127"/>
                <a:gd name="T57" fmla="*/ 68 h 129"/>
                <a:gd name="T58" fmla="*/ 126 w 127"/>
                <a:gd name="T59" fmla="*/ 77 h 129"/>
                <a:gd name="T60" fmla="*/ 126 w 127"/>
                <a:gd name="T61" fmla="*/ 85 h 129"/>
                <a:gd name="T62" fmla="*/ 121 w 127"/>
                <a:gd name="T63" fmla="*/ 94 h 129"/>
                <a:gd name="T64" fmla="*/ 111 w 127"/>
                <a:gd name="T65" fmla="*/ 94 h 129"/>
                <a:gd name="T66" fmla="*/ 107 w 127"/>
                <a:gd name="T67" fmla="*/ 102 h 129"/>
                <a:gd name="T68" fmla="*/ 97 w 127"/>
                <a:gd name="T69" fmla="*/ 107 h 129"/>
                <a:gd name="T70" fmla="*/ 87 w 127"/>
                <a:gd name="T71" fmla="*/ 111 h 129"/>
                <a:gd name="T72" fmla="*/ 78 w 127"/>
                <a:gd name="T73" fmla="*/ 115 h 129"/>
                <a:gd name="T74" fmla="*/ 68 w 127"/>
                <a:gd name="T75" fmla="*/ 115 h 129"/>
                <a:gd name="T76" fmla="*/ 58 w 127"/>
                <a:gd name="T77" fmla="*/ 115 h 129"/>
                <a:gd name="T78" fmla="*/ 48 w 127"/>
                <a:gd name="T79" fmla="*/ 115 h 129"/>
                <a:gd name="T80" fmla="*/ 39 w 127"/>
                <a:gd name="T81" fmla="*/ 115 h 129"/>
                <a:gd name="T82" fmla="*/ 29 w 127"/>
                <a:gd name="T83" fmla="*/ 119 h 129"/>
                <a:gd name="T84" fmla="*/ 19 w 127"/>
                <a:gd name="T85" fmla="*/ 124 h 129"/>
                <a:gd name="T86" fmla="*/ 10 w 127"/>
                <a:gd name="T87" fmla="*/ 128 h 129"/>
                <a:gd name="T88" fmla="*/ 0 w 127"/>
                <a:gd name="T89" fmla="*/ 128 h 129"/>
                <a:gd name="T90" fmla="*/ 63 w 127"/>
                <a:gd name="T91" fmla="*/ 98 h 12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7"/>
                <a:gd name="T139" fmla="*/ 0 h 129"/>
                <a:gd name="T140" fmla="*/ 127 w 127"/>
                <a:gd name="T141" fmla="*/ 129 h 12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7" h="129">
                  <a:moveTo>
                    <a:pt x="0" y="128"/>
                  </a:moveTo>
                  <a:lnTo>
                    <a:pt x="10" y="128"/>
                  </a:lnTo>
                  <a:lnTo>
                    <a:pt x="15" y="119"/>
                  </a:lnTo>
                  <a:lnTo>
                    <a:pt x="24" y="119"/>
                  </a:lnTo>
                  <a:lnTo>
                    <a:pt x="34" y="111"/>
                  </a:lnTo>
                  <a:lnTo>
                    <a:pt x="44" y="107"/>
                  </a:lnTo>
                  <a:lnTo>
                    <a:pt x="48" y="98"/>
                  </a:lnTo>
                  <a:lnTo>
                    <a:pt x="58" y="98"/>
                  </a:lnTo>
                  <a:lnTo>
                    <a:pt x="63" y="90"/>
                  </a:lnTo>
                  <a:lnTo>
                    <a:pt x="68" y="81"/>
                  </a:lnTo>
                  <a:lnTo>
                    <a:pt x="78" y="73"/>
                  </a:lnTo>
                  <a:lnTo>
                    <a:pt x="78" y="64"/>
                  </a:lnTo>
                  <a:lnTo>
                    <a:pt x="87" y="60"/>
                  </a:lnTo>
                  <a:lnTo>
                    <a:pt x="87" y="51"/>
                  </a:lnTo>
                  <a:lnTo>
                    <a:pt x="87" y="43"/>
                  </a:lnTo>
                  <a:lnTo>
                    <a:pt x="92" y="34"/>
                  </a:lnTo>
                  <a:lnTo>
                    <a:pt x="102" y="30"/>
                  </a:lnTo>
                  <a:lnTo>
                    <a:pt x="102" y="21"/>
                  </a:lnTo>
                  <a:lnTo>
                    <a:pt x="107" y="13"/>
                  </a:lnTo>
                  <a:lnTo>
                    <a:pt x="107" y="4"/>
                  </a:lnTo>
                  <a:lnTo>
                    <a:pt x="116" y="0"/>
                  </a:lnTo>
                  <a:lnTo>
                    <a:pt x="116" y="9"/>
                  </a:lnTo>
                  <a:lnTo>
                    <a:pt x="116" y="17"/>
                  </a:lnTo>
                  <a:lnTo>
                    <a:pt x="121" y="26"/>
                  </a:lnTo>
                  <a:lnTo>
                    <a:pt x="121" y="34"/>
                  </a:lnTo>
                  <a:lnTo>
                    <a:pt x="121" y="43"/>
                  </a:lnTo>
                  <a:lnTo>
                    <a:pt x="126" y="51"/>
                  </a:lnTo>
                  <a:lnTo>
                    <a:pt x="126" y="60"/>
                  </a:lnTo>
                  <a:lnTo>
                    <a:pt x="126" y="68"/>
                  </a:lnTo>
                  <a:lnTo>
                    <a:pt x="126" y="77"/>
                  </a:lnTo>
                  <a:lnTo>
                    <a:pt x="126" y="85"/>
                  </a:lnTo>
                  <a:lnTo>
                    <a:pt x="121" y="94"/>
                  </a:lnTo>
                  <a:lnTo>
                    <a:pt x="111" y="94"/>
                  </a:lnTo>
                  <a:lnTo>
                    <a:pt x="107" y="102"/>
                  </a:lnTo>
                  <a:lnTo>
                    <a:pt x="97" y="107"/>
                  </a:lnTo>
                  <a:lnTo>
                    <a:pt x="87" y="111"/>
                  </a:lnTo>
                  <a:lnTo>
                    <a:pt x="78" y="115"/>
                  </a:lnTo>
                  <a:lnTo>
                    <a:pt x="68" y="115"/>
                  </a:lnTo>
                  <a:lnTo>
                    <a:pt x="58" y="115"/>
                  </a:lnTo>
                  <a:lnTo>
                    <a:pt x="48" y="115"/>
                  </a:lnTo>
                  <a:lnTo>
                    <a:pt x="39" y="115"/>
                  </a:lnTo>
                  <a:lnTo>
                    <a:pt x="29" y="119"/>
                  </a:lnTo>
                  <a:lnTo>
                    <a:pt x="19" y="124"/>
                  </a:lnTo>
                  <a:lnTo>
                    <a:pt x="10" y="128"/>
                  </a:lnTo>
                  <a:lnTo>
                    <a:pt x="0" y="128"/>
                  </a:lnTo>
                  <a:lnTo>
                    <a:pt x="63" y="98"/>
                  </a:lnTo>
                </a:path>
              </a:pathLst>
            </a:custGeom>
            <a:solidFill>
              <a:srgbClr val="FFCC99"/>
            </a:solidFill>
            <a:ln w="25400" cap="rnd">
              <a:solidFill>
                <a:srgbClr val="FF0000"/>
              </a:solidFill>
              <a:round/>
              <a:headEnd/>
              <a:tailEnd/>
            </a:ln>
          </p:spPr>
          <p:txBody>
            <a:bodyPr>
              <a:prstTxWarp prst="textNoShape">
                <a:avLst/>
              </a:prstTxWarp>
            </a:bodyPr>
            <a:lstStyle/>
            <a:p>
              <a:endParaRPr lang="en-US"/>
            </a:p>
          </p:txBody>
        </p:sp>
      </p:grpSp>
      <p:grpSp>
        <p:nvGrpSpPr>
          <p:cNvPr id="564516" name="Group 178"/>
          <p:cNvGrpSpPr>
            <a:grpSpLocks/>
          </p:cNvGrpSpPr>
          <p:nvPr/>
        </p:nvGrpSpPr>
        <p:grpSpPr bwMode="auto">
          <a:xfrm>
            <a:off x="6215063" y="3114675"/>
            <a:ext cx="206375" cy="344488"/>
            <a:chOff x="2160" y="1548"/>
            <a:chExt cx="309" cy="441"/>
          </a:xfrm>
        </p:grpSpPr>
        <p:sp>
          <p:nvSpPr>
            <p:cNvPr id="23863" name="Freeform 179"/>
            <p:cNvSpPr>
              <a:spLocks/>
            </p:cNvSpPr>
            <p:nvPr/>
          </p:nvSpPr>
          <p:spPr bwMode="auto">
            <a:xfrm>
              <a:off x="2160" y="1548"/>
              <a:ext cx="141" cy="428"/>
            </a:xfrm>
            <a:custGeom>
              <a:avLst/>
              <a:gdLst>
                <a:gd name="T0" fmla="*/ 117 w 141"/>
                <a:gd name="T1" fmla="*/ 419 h 428"/>
                <a:gd name="T2" fmla="*/ 113 w 141"/>
                <a:gd name="T3" fmla="*/ 402 h 428"/>
                <a:gd name="T4" fmla="*/ 97 w 141"/>
                <a:gd name="T5" fmla="*/ 386 h 428"/>
                <a:gd name="T6" fmla="*/ 82 w 141"/>
                <a:gd name="T7" fmla="*/ 365 h 428"/>
                <a:gd name="T8" fmla="*/ 70 w 141"/>
                <a:gd name="T9" fmla="*/ 349 h 428"/>
                <a:gd name="T10" fmla="*/ 58 w 141"/>
                <a:gd name="T11" fmla="*/ 337 h 428"/>
                <a:gd name="T12" fmla="*/ 47 w 141"/>
                <a:gd name="T13" fmla="*/ 324 h 428"/>
                <a:gd name="T14" fmla="*/ 35 w 141"/>
                <a:gd name="T15" fmla="*/ 308 h 428"/>
                <a:gd name="T16" fmla="*/ 23 w 141"/>
                <a:gd name="T17" fmla="*/ 296 h 428"/>
                <a:gd name="T18" fmla="*/ 16 w 141"/>
                <a:gd name="T19" fmla="*/ 279 h 428"/>
                <a:gd name="T20" fmla="*/ 12 w 141"/>
                <a:gd name="T21" fmla="*/ 263 h 428"/>
                <a:gd name="T22" fmla="*/ 4 w 141"/>
                <a:gd name="T23" fmla="*/ 246 h 428"/>
                <a:gd name="T24" fmla="*/ 0 w 141"/>
                <a:gd name="T25" fmla="*/ 230 h 428"/>
                <a:gd name="T26" fmla="*/ 4 w 141"/>
                <a:gd name="T27" fmla="*/ 214 h 428"/>
                <a:gd name="T28" fmla="*/ 8 w 141"/>
                <a:gd name="T29" fmla="*/ 197 h 428"/>
                <a:gd name="T30" fmla="*/ 16 w 141"/>
                <a:gd name="T31" fmla="*/ 177 h 428"/>
                <a:gd name="T32" fmla="*/ 19 w 141"/>
                <a:gd name="T33" fmla="*/ 160 h 428"/>
                <a:gd name="T34" fmla="*/ 23 w 141"/>
                <a:gd name="T35" fmla="*/ 135 h 428"/>
                <a:gd name="T36" fmla="*/ 27 w 141"/>
                <a:gd name="T37" fmla="*/ 115 h 428"/>
                <a:gd name="T38" fmla="*/ 35 w 141"/>
                <a:gd name="T39" fmla="*/ 99 h 428"/>
                <a:gd name="T40" fmla="*/ 39 w 141"/>
                <a:gd name="T41" fmla="*/ 82 h 428"/>
                <a:gd name="T42" fmla="*/ 43 w 141"/>
                <a:gd name="T43" fmla="*/ 66 h 428"/>
                <a:gd name="T44" fmla="*/ 47 w 141"/>
                <a:gd name="T45" fmla="*/ 49 h 428"/>
                <a:gd name="T46" fmla="*/ 51 w 141"/>
                <a:gd name="T47" fmla="*/ 33 h 428"/>
                <a:gd name="T48" fmla="*/ 58 w 141"/>
                <a:gd name="T49" fmla="*/ 16 h 428"/>
                <a:gd name="T50" fmla="*/ 62 w 141"/>
                <a:gd name="T51" fmla="*/ 0 h 428"/>
                <a:gd name="T52" fmla="*/ 66 w 141"/>
                <a:gd name="T53" fmla="*/ 16 h 428"/>
                <a:gd name="T54" fmla="*/ 66 w 141"/>
                <a:gd name="T55" fmla="*/ 33 h 428"/>
                <a:gd name="T56" fmla="*/ 66 w 141"/>
                <a:gd name="T57" fmla="*/ 49 h 428"/>
                <a:gd name="T58" fmla="*/ 70 w 141"/>
                <a:gd name="T59" fmla="*/ 66 h 428"/>
                <a:gd name="T60" fmla="*/ 78 w 141"/>
                <a:gd name="T61" fmla="*/ 82 h 428"/>
                <a:gd name="T62" fmla="*/ 86 w 141"/>
                <a:gd name="T63" fmla="*/ 99 h 428"/>
                <a:gd name="T64" fmla="*/ 97 w 141"/>
                <a:gd name="T65" fmla="*/ 115 h 428"/>
                <a:gd name="T66" fmla="*/ 109 w 141"/>
                <a:gd name="T67" fmla="*/ 131 h 428"/>
                <a:gd name="T68" fmla="*/ 117 w 141"/>
                <a:gd name="T69" fmla="*/ 148 h 428"/>
                <a:gd name="T70" fmla="*/ 124 w 141"/>
                <a:gd name="T71" fmla="*/ 164 h 428"/>
                <a:gd name="T72" fmla="*/ 132 w 141"/>
                <a:gd name="T73" fmla="*/ 181 h 428"/>
                <a:gd name="T74" fmla="*/ 136 w 141"/>
                <a:gd name="T75" fmla="*/ 197 h 428"/>
                <a:gd name="T76" fmla="*/ 140 w 141"/>
                <a:gd name="T77" fmla="*/ 214 h 428"/>
                <a:gd name="T78" fmla="*/ 140 w 141"/>
                <a:gd name="T79" fmla="*/ 230 h 428"/>
                <a:gd name="T80" fmla="*/ 140 w 141"/>
                <a:gd name="T81" fmla="*/ 246 h 428"/>
                <a:gd name="T82" fmla="*/ 140 w 141"/>
                <a:gd name="T83" fmla="*/ 263 h 428"/>
                <a:gd name="T84" fmla="*/ 140 w 141"/>
                <a:gd name="T85" fmla="*/ 279 h 428"/>
                <a:gd name="T86" fmla="*/ 136 w 141"/>
                <a:gd name="T87" fmla="*/ 296 h 428"/>
                <a:gd name="T88" fmla="*/ 136 w 141"/>
                <a:gd name="T89" fmla="*/ 312 h 428"/>
                <a:gd name="T90" fmla="*/ 136 w 141"/>
                <a:gd name="T91" fmla="*/ 328 h 428"/>
                <a:gd name="T92" fmla="*/ 132 w 141"/>
                <a:gd name="T93" fmla="*/ 345 h 428"/>
                <a:gd name="T94" fmla="*/ 128 w 141"/>
                <a:gd name="T95" fmla="*/ 361 h 428"/>
                <a:gd name="T96" fmla="*/ 128 w 141"/>
                <a:gd name="T97" fmla="*/ 378 h 428"/>
                <a:gd name="T98" fmla="*/ 124 w 141"/>
                <a:gd name="T99" fmla="*/ 394 h 428"/>
                <a:gd name="T100" fmla="*/ 117 w 141"/>
                <a:gd name="T101" fmla="*/ 411 h 42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1"/>
                <a:gd name="T154" fmla="*/ 0 h 428"/>
                <a:gd name="T155" fmla="*/ 141 w 141"/>
                <a:gd name="T156" fmla="*/ 428 h 42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1" h="428">
                  <a:moveTo>
                    <a:pt x="117" y="427"/>
                  </a:moveTo>
                  <a:lnTo>
                    <a:pt x="117" y="419"/>
                  </a:lnTo>
                  <a:lnTo>
                    <a:pt x="117" y="411"/>
                  </a:lnTo>
                  <a:lnTo>
                    <a:pt x="113" y="402"/>
                  </a:lnTo>
                  <a:lnTo>
                    <a:pt x="105" y="390"/>
                  </a:lnTo>
                  <a:lnTo>
                    <a:pt x="97" y="386"/>
                  </a:lnTo>
                  <a:lnTo>
                    <a:pt x="89" y="378"/>
                  </a:lnTo>
                  <a:lnTo>
                    <a:pt x="82" y="365"/>
                  </a:lnTo>
                  <a:lnTo>
                    <a:pt x="74" y="357"/>
                  </a:lnTo>
                  <a:lnTo>
                    <a:pt x="70" y="349"/>
                  </a:lnTo>
                  <a:lnTo>
                    <a:pt x="62" y="345"/>
                  </a:lnTo>
                  <a:lnTo>
                    <a:pt x="58" y="337"/>
                  </a:lnTo>
                  <a:lnTo>
                    <a:pt x="54" y="328"/>
                  </a:lnTo>
                  <a:lnTo>
                    <a:pt x="47" y="324"/>
                  </a:lnTo>
                  <a:lnTo>
                    <a:pt x="39" y="316"/>
                  </a:lnTo>
                  <a:lnTo>
                    <a:pt x="35" y="308"/>
                  </a:lnTo>
                  <a:lnTo>
                    <a:pt x="27" y="304"/>
                  </a:lnTo>
                  <a:lnTo>
                    <a:pt x="23" y="296"/>
                  </a:lnTo>
                  <a:lnTo>
                    <a:pt x="19" y="287"/>
                  </a:lnTo>
                  <a:lnTo>
                    <a:pt x="16" y="279"/>
                  </a:lnTo>
                  <a:lnTo>
                    <a:pt x="12" y="271"/>
                  </a:lnTo>
                  <a:lnTo>
                    <a:pt x="12" y="263"/>
                  </a:lnTo>
                  <a:lnTo>
                    <a:pt x="8" y="255"/>
                  </a:lnTo>
                  <a:lnTo>
                    <a:pt x="4" y="246"/>
                  </a:lnTo>
                  <a:lnTo>
                    <a:pt x="4" y="238"/>
                  </a:lnTo>
                  <a:lnTo>
                    <a:pt x="0" y="230"/>
                  </a:lnTo>
                  <a:lnTo>
                    <a:pt x="0" y="222"/>
                  </a:lnTo>
                  <a:lnTo>
                    <a:pt x="4" y="214"/>
                  </a:lnTo>
                  <a:lnTo>
                    <a:pt x="8" y="205"/>
                  </a:lnTo>
                  <a:lnTo>
                    <a:pt x="8" y="197"/>
                  </a:lnTo>
                  <a:lnTo>
                    <a:pt x="12" y="185"/>
                  </a:lnTo>
                  <a:lnTo>
                    <a:pt x="16" y="177"/>
                  </a:lnTo>
                  <a:lnTo>
                    <a:pt x="16" y="168"/>
                  </a:lnTo>
                  <a:lnTo>
                    <a:pt x="19" y="160"/>
                  </a:lnTo>
                  <a:lnTo>
                    <a:pt x="19" y="148"/>
                  </a:lnTo>
                  <a:lnTo>
                    <a:pt x="23" y="135"/>
                  </a:lnTo>
                  <a:lnTo>
                    <a:pt x="27" y="127"/>
                  </a:lnTo>
                  <a:lnTo>
                    <a:pt x="27" y="115"/>
                  </a:lnTo>
                  <a:lnTo>
                    <a:pt x="31" y="107"/>
                  </a:lnTo>
                  <a:lnTo>
                    <a:pt x="35" y="99"/>
                  </a:lnTo>
                  <a:lnTo>
                    <a:pt x="39" y="90"/>
                  </a:lnTo>
                  <a:lnTo>
                    <a:pt x="39" y="82"/>
                  </a:lnTo>
                  <a:lnTo>
                    <a:pt x="43" y="74"/>
                  </a:lnTo>
                  <a:lnTo>
                    <a:pt x="43" y="66"/>
                  </a:lnTo>
                  <a:lnTo>
                    <a:pt x="47" y="57"/>
                  </a:lnTo>
                  <a:lnTo>
                    <a:pt x="47" y="49"/>
                  </a:lnTo>
                  <a:lnTo>
                    <a:pt x="51" y="41"/>
                  </a:lnTo>
                  <a:lnTo>
                    <a:pt x="51" y="33"/>
                  </a:lnTo>
                  <a:lnTo>
                    <a:pt x="54" y="25"/>
                  </a:lnTo>
                  <a:lnTo>
                    <a:pt x="58" y="16"/>
                  </a:lnTo>
                  <a:lnTo>
                    <a:pt x="62" y="8"/>
                  </a:lnTo>
                  <a:lnTo>
                    <a:pt x="62" y="0"/>
                  </a:lnTo>
                  <a:lnTo>
                    <a:pt x="66" y="8"/>
                  </a:lnTo>
                  <a:lnTo>
                    <a:pt x="66" y="16"/>
                  </a:lnTo>
                  <a:lnTo>
                    <a:pt x="66" y="25"/>
                  </a:lnTo>
                  <a:lnTo>
                    <a:pt x="66" y="33"/>
                  </a:lnTo>
                  <a:lnTo>
                    <a:pt x="66" y="41"/>
                  </a:lnTo>
                  <a:lnTo>
                    <a:pt x="66" y="49"/>
                  </a:lnTo>
                  <a:lnTo>
                    <a:pt x="66" y="57"/>
                  </a:lnTo>
                  <a:lnTo>
                    <a:pt x="70" y="66"/>
                  </a:lnTo>
                  <a:lnTo>
                    <a:pt x="74" y="74"/>
                  </a:lnTo>
                  <a:lnTo>
                    <a:pt x="78" y="82"/>
                  </a:lnTo>
                  <a:lnTo>
                    <a:pt x="82" y="90"/>
                  </a:lnTo>
                  <a:lnTo>
                    <a:pt x="86" y="99"/>
                  </a:lnTo>
                  <a:lnTo>
                    <a:pt x="89" y="107"/>
                  </a:lnTo>
                  <a:lnTo>
                    <a:pt x="97" y="115"/>
                  </a:lnTo>
                  <a:lnTo>
                    <a:pt x="101" y="123"/>
                  </a:lnTo>
                  <a:lnTo>
                    <a:pt x="109" y="131"/>
                  </a:lnTo>
                  <a:lnTo>
                    <a:pt x="113" y="140"/>
                  </a:lnTo>
                  <a:lnTo>
                    <a:pt x="117" y="148"/>
                  </a:lnTo>
                  <a:lnTo>
                    <a:pt x="121" y="156"/>
                  </a:lnTo>
                  <a:lnTo>
                    <a:pt x="124" y="164"/>
                  </a:lnTo>
                  <a:lnTo>
                    <a:pt x="128" y="172"/>
                  </a:lnTo>
                  <a:lnTo>
                    <a:pt x="132" y="181"/>
                  </a:lnTo>
                  <a:lnTo>
                    <a:pt x="136" y="189"/>
                  </a:lnTo>
                  <a:lnTo>
                    <a:pt x="136" y="197"/>
                  </a:lnTo>
                  <a:lnTo>
                    <a:pt x="140" y="205"/>
                  </a:lnTo>
                  <a:lnTo>
                    <a:pt x="140" y="214"/>
                  </a:lnTo>
                  <a:lnTo>
                    <a:pt x="140" y="222"/>
                  </a:lnTo>
                  <a:lnTo>
                    <a:pt x="140" y="230"/>
                  </a:lnTo>
                  <a:lnTo>
                    <a:pt x="140" y="238"/>
                  </a:lnTo>
                  <a:lnTo>
                    <a:pt x="140" y="246"/>
                  </a:lnTo>
                  <a:lnTo>
                    <a:pt x="140" y="255"/>
                  </a:lnTo>
                  <a:lnTo>
                    <a:pt x="140" y="263"/>
                  </a:lnTo>
                  <a:lnTo>
                    <a:pt x="140" y="271"/>
                  </a:lnTo>
                  <a:lnTo>
                    <a:pt x="140" y="279"/>
                  </a:lnTo>
                  <a:lnTo>
                    <a:pt x="140" y="287"/>
                  </a:lnTo>
                  <a:lnTo>
                    <a:pt x="136" y="296"/>
                  </a:lnTo>
                  <a:lnTo>
                    <a:pt x="136" y="304"/>
                  </a:lnTo>
                  <a:lnTo>
                    <a:pt x="136" y="312"/>
                  </a:lnTo>
                  <a:lnTo>
                    <a:pt x="136" y="320"/>
                  </a:lnTo>
                  <a:lnTo>
                    <a:pt x="136" y="328"/>
                  </a:lnTo>
                  <a:lnTo>
                    <a:pt x="136" y="337"/>
                  </a:lnTo>
                  <a:lnTo>
                    <a:pt x="132" y="345"/>
                  </a:lnTo>
                  <a:lnTo>
                    <a:pt x="132" y="353"/>
                  </a:lnTo>
                  <a:lnTo>
                    <a:pt x="128" y="361"/>
                  </a:lnTo>
                  <a:lnTo>
                    <a:pt x="128" y="370"/>
                  </a:lnTo>
                  <a:lnTo>
                    <a:pt x="128" y="378"/>
                  </a:lnTo>
                  <a:lnTo>
                    <a:pt x="128" y="386"/>
                  </a:lnTo>
                  <a:lnTo>
                    <a:pt x="124" y="394"/>
                  </a:lnTo>
                  <a:lnTo>
                    <a:pt x="121" y="402"/>
                  </a:lnTo>
                  <a:lnTo>
                    <a:pt x="117" y="411"/>
                  </a:lnTo>
                  <a:lnTo>
                    <a:pt x="117" y="419"/>
                  </a:lnTo>
                </a:path>
              </a:pathLst>
            </a:custGeom>
            <a:solidFill>
              <a:srgbClr val="FF6600"/>
            </a:solidFill>
            <a:ln w="25400" cap="rnd">
              <a:solidFill>
                <a:srgbClr val="F35B1B"/>
              </a:solidFill>
              <a:round/>
              <a:headEnd/>
              <a:tailEnd/>
            </a:ln>
          </p:spPr>
          <p:txBody>
            <a:bodyPr>
              <a:prstTxWarp prst="textNoShape">
                <a:avLst/>
              </a:prstTxWarp>
            </a:bodyPr>
            <a:lstStyle/>
            <a:p>
              <a:endParaRPr lang="en-US"/>
            </a:p>
          </p:txBody>
        </p:sp>
        <p:sp>
          <p:nvSpPr>
            <p:cNvPr id="23864" name="Freeform 180"/>
            <p:cNvSpPr>
              <a:spLocks/>
            </p:cNvSpPr>
            <p:nvPr/>
          </p:nvSpPr>
          <p:spPr bwMode="auto">
            <a:xfrm>
              <a:off x="2266" y="1693"/>
              <a:ext cx="145" cy="292"/>
            </a:xfrm>
            <a:custGeom>
              <a:avLst/>
              <a:gdLst>
                <a:gd name="T0" fmla="*/ 24 w 145"/>
                <a:gd name="T1" fmla="*/ 285 h 292"/>
                <a:gd name="T2" fmla="*/ 28 w 145"/>
                <a:gd name="T3" fmla="*/ 274 h 292"/>
                <a:gd name="T4" fmla="*/ 44 w 145"/>
                <a:gd name="T5" fmla="*/ 263 h 292"/>
                <a:gd name="T6" fmla="*/ 60 w 145"/>
                <a:gd name="T7" fmla="*/ 249 h 292"/>
                <a:gd name="T8" fmla="*/ 72 w 145"/>
                <a:gd name="T9" fmla="*/ 238 h 292"/>
                <a:gd name="T10" fmla="*/ 84 w 145"/>
                <a:gd name="T11" fmla="*/ 229 h 292"/>
                <a:gd name="T12" fmla="*/ 96 w 145"/>
                <a:gd name="T13" fmla="*/ 221 h 292"/>
                <a:gd name="T14" fmla="*/ 108 w 145"/>
                <a:gd name="T15" fmla="*/ 210 h 292"/>
                <a:gd name="T16" fmla="*/ 120 w 145"/>
                <a:gd name="T17" fmla="*/ 201 h 292"/>
                <a:gd name="T18" fmla="*/ 128 w 145"/>
                <a:gd name="T19" fmla="*/ 190 h 292"/>
                <a:gd name="T20" fmla="*/ 132 w 145"/>
                <a:gd name="T21" fmla="*/ 179 h 292"/>
                <a:gd name="T22" fmla="*/ 140 w 145"/>
                <a:gd name="T23" fmla="*/ 168 h 292"/>
                <a:gd name="T24" fmla="*/ 144 w 145"/>
                <a:gd name="T25" fmla="*/ 157 h 292"/>
                <a:gd name="T26" fmla="*/ 140 w 145"/>
                <a:gd name="T27" fmla="*/ 146 h 292"/>
                <a:gd name="T28" fmla="*/ 136 w 145"/>
                <a:gd name="T29" fmla="*/ 134 h 292"/>
                <a:gd name="T30" fmla="*/ 128 w 145"/>
                <a:gd name="T31" fmla="*/ 120 h 292"/>
                <a:gd name="T32" fmla="*/ 124 w 145"/>
                <a:gd name="T33" fmla="*/ 109 h 292"/>
                <a:gd name="T34" fmla="*/ 120 w 145"/>
                <a:gd name="T35" fmla="*/ 92 h 292"/>
                <a:gd name="T36" fmla="*/ 116 w 145"/>
                <a:gd name="T37" fmla="*/ 78 h 292"/>
                <a:gd name="T38" fmla="*/ 108 w 145"/>
                <a:gd name="T39" fmla="*/ 67 h 292"/>
                <a:gd name="T40" fmla="*/ 104 w 145"/>
                <a:gd name="T41" fmla="*/ 56 h 292"/>
                <a:gd name="T42" fmla="*/ 100 w 145"/>
                <a:gd name="T43" fmla="*/ 45 h 292"/>
                <a:gd name="T44" fmla="*/ 96 w 145"/>
                <a:gd name="T45" fmla="*/ 34 h 292"/>
                <a:gd name="T46" fmla="*/ 92 w 145"/>
                <a:gd name="T47" fmla="*/ 22 h 292"/>
                <a:gd name="T48" fmla="*/ 84 w 145"/>
                <a:gd name="T49" fmla="*/ 11 h 292"/>
                <a:gd name="T50" fmla="*/ 80 w 145"/>
                <a:gd name="T51" fmla="*/ 0 h 292"/>
                <a:gd name="T52" fmla="*/ 76 w 145"/>
                <a:gd name="T53" fmla="*/ 11 h 292"/>
                <a:gd name="T54" fmla="*/ 76 w 145"/>
                <a:gd name="T55" fmla="*/ 22 h 292"/>
                <a:gd name="T56" fmla="*/ 76 w 145"/>
                <a:gd name="T57" fmla="*/ 34 h 292"/>
                <a:gd name="T58" fmla="*/ 72 w 145"/>
                <a:gd name="T59" fmla="*/ 45 h 292"/>
                <a:gd name="T60" fmla="*/ 64 w 145"/>
                <a:gd name="T61" fmla="*/ 56 h 292"/>
                <a:gd name="T62" fmla="*/ 56 w 145"/>
                <a:gd name="T63" fmla="*/ 67 h 292"/>
                <a:gd name="T64" fmla="*/ 44 w 145"/>
                <a:gd name="T65" fmla="*/ 78 h 292"/>
                <a:gd name="T66" fmla="*/ 32 w 145"/>
                <a:gd name="T67" fmla="*/ 90 h 292"/>
                <a:gd name="T68" fmla="*/ 24 w 145"/>
                <a:gd name="T69" fmla="*/ 101 h 292"/>
                <a:gd name="T70" fmla="*/ 16 w 145"/>
                <a:gd name="T71" fmla="*/ 112 h 292"/>
                <a:gd name="T72" fmla="*/ 8 w 145"/>
                <a:gd name="T73" fmla="*/ 123 h 292"/>
                <a:gd name="T74" fmla="*/ 4 w 145"/>
                <a:gd name="T75" fmla="*/ 134 h 292"/>
                <a:gd name="T76" fmla="*/ 0 w 145"/>
                <a:gd name="T77" fmla="*/ 146 h 292"/>
                <a:gd name="T78" fmla="*/ 0 w 145"/>
                <a:gd name="T79" fmla="*/ 157 h 292"/>
                <a:gd name="T80" fmla="*/ 0 w 145"/>
                <a:gd name="T81" fmla="*/ 168 h 292"/>
                <a:gd name="T82" fmla="*/ 0 w 145"/>
                <a:gd name="T83" fmla="*/ 179 h 292"/>
                <a:gd name="T84" fmla="*/ 0 w 145"/>
                <a:gd name="T85" fmla="*/ 190 h 292"/>
                <a:gd name="T86" fmla="*/ 4 w 145"/>
                <a:gd name="T87" fmla="*/ 201 h 292"/>
                <a:gd name="T88" fmla="*/ 4 w 145"/>
                <a:gd name="T89" fmla="*/ 213 h 292"/>
                <a:gd name="T90" fmla="*/ 4 w 145"/>
                <a:gd name="T91" fmla="*/ 224 h 292"/>
                <a:gd name="T92" fmla="*/ 8 w 145"/>
                <a:gd name="T93" fmla="*/ 235 h 292"/>
                <a:gd name="T94" fmla="*/ 12 w 145"/>
                <a:gd name="T95" fmla="*/ 246 h 292"/>
                <a:gd name="T96" fmla="*/ 12 w 145"/>
                <a:gd name="T97" fmla="*/ 257 h 292"/>
                <a:gd name="T98" fmla="*/ 16 w 145"/>
                <a:gd name="T99" fmla="*/ 269 h 292"/>
                <a:gd name="T100" fmla="*/ 24 w 145"/>
                <a:gd name="T101" fmla="*/ 280 h 2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5"/>
                <a:gd name="T154" fmla="*/ 0 h 292"/>
                <a:gd name="T155" fmla="*/ 145 w 145"/>
                <a:gd name="T156" fmla="*/ 292 h 29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5" h="292">
                  <a:moveTo>
                    <a:pt x="24" y="291"/>
                  </a:moveTo>
                  <a:lnTo>
                    <a:pt x="24" y="285"/>
                  </a:lnTo>
                  <a:lnTo>
                    <a:pt x="24" y="280"/>
                  </a:lnTo>
                  <a:lnTo>
                    <a:pt x="28" y="274"/>
                  </a:lnTo>
                  <a:lnTo>
                    <a:pt x="36" y="266"/>
                  </a:lnTo>
                  <a:lnTo>
                    <a:pt x="44" y="263"/>
                  </a:lnTo>
                  <a:lnTo>
                    <a:pt x="52" y="257"/>
                  </a:lnTo>
                  <a:lnTo>
                    <a:pt x="60" y="249"/>
                  </a:lnTo>
                  <a:lnTo>
                    <a:pt x="68" y="243"/>
                  </a:lnTo>
                  <a:lnTo>
                    <a:pt x="72" y="238"/>
                  </a:lnTo>
                  <a:lnTo>
                    <a:pt x="80" y="235"/>
                  </a:lnTo>
                  <a:lnTo>
                    <a:pt x="84" y="229"/>
                  </a:lnTo>
                  <a:lnTo>
                    <a:pt x="88" y="224"/>
                  </a:lnTo>
                  <a:lnTo>
                    <a:pt x="96" y="221"/>
                  </a:lnTo>
                  <a:lnTo>
                    <a:pt x="104" y="215"/>
                  </a:lnTo>
                  <a:lnTo>
                    <a:pt x="108" y="210"/>
                  </a:lnTo>
                  <a:lnTo>
                    <a:pt x="116" y="207"/>
                  </a:lnTo>
                  <a:lnTo>
                    <a:pt x="120" y="201"/>
                  </a:lnTo>
                  <a:lnTo>
                    <a:pt x="124" y="196"/>
                  </a:lnTo>
                  <a:lnTo>
                    <a:pt x="128" y="190"/>
                  </a:lnTo>
                  <a:lnTo>
                    <a:pt x="132" y="185"/>
                  </a:lnTo>
                  <a:lnTo>
                    <a:pt x="132" y="179"/>
                  </a:lnTo>
                  <a:lnTo>
                    <a:pt x="136" y="173"/>
                  </a:lnTo>
                  <a:lnTo>
                    <a:pt x="140" y="168"/>
                  </a:lnTo>
                  <a:lnTo>
                    <a:pt x="140" y="162"/>
                  </a:lnTo>
                  <a:lnTo>
                    <a:pt x="144" y="157"/>
                  </a:lnTo>
                  <a:lnTo>
                    <a:pt x="144" y="151"/>
                  </a:lnTo>
                  <a:lnTo>
                    <a:pt x="140" y="146"/>
                  </a:lnTo>
                  <a:lnTo>
                    <a:pt x="136" y="140"/>
                  </a:lnTo>
                  <a:lnTo>
                    <a:pt x="136" y="134"/>
                  </a:lnTo>
                  <a:lnTo>
                    <a:pt x="132" y="126"/>
                  </a:lnTo>
                  <a:lnTo>
                    <a:pt x="128" y="120"/>
                  </a:lnTo>
                  <a:lnTo>
                    <a:pt x="128" y="115"/>
                  </a:lnTo>
                  <a:lnTo>
                    <a:pt x="124" y="109"/>
                  </a:lnTo>
                  <a:lnTo>
                    <a:pt x="124" y="101"/>
                  </a:lnTo>
                  <a:lnTo>
                    <a:pt x="120" y="92"/>
                  </a:lnTo>
                  <a:lnTo>
                    <a:pt x="116" y="87"/>
                  </a:lnTo>
                  <a:lnTo>
                    <a:pt x="116" y="78"/>
                  </a:lnTo>
                  <a:lnTo>
                    <a:pt x="112" y="73"/>
                  </a:lnTo>
                  <a:lnTo>
                    <a:pt x="108" y="67"/>
                  </a:lnTo>
                  <a:lnTo>
                    <a:pt x="104" y="62"/>
                  </a:lnTo>
                  <a:lnTo>
                    <a:pt x="104" y="56"/>
                  </a:lnTo>
                  <a:lnTo>
                    <a:pt x="100" y="50"/>
                  </a:lnTo>
                  <a:lnTo>
                    <a:pt x="100" y="45"/>
                  </a:lnTo>
                  <a:lnTo>
                    <a:pt x="96" y="39"/>
                  </a:lnTo>
                  <a:lnTo>
                    <a:pt x="96" y="34"/>
                  </a:lnTo>
                  <a:lnTo>
                    <a:pt x="92" y="28"/>
                  </a:lnTo>
                  <a:lnTo>
                    <a:pt x="92" y="22"/>
                  </a:lnTo>
                  <a:lnTo>
                    <a:pt x="88" y="17"/>
                  </a:lnTo>
                  <a:lnTo>
                    <a:pt x="84" y="11"/>
                  </a:lnTo>
                  <a:lnTo>
                    <a:pt x="80" y="6"/>
                  </a:lnTo>
                  <a:lnTo>
                    <a:pt x="80" y="0"/>
                  </a:lnTo>
                  <a:lnTo>
                    <a:pt x="76" y="6"/>
                  </a:lnTo>
                  <a:lnTo>
                    <a:pt x="76" y="11"/>
                  </a:lnTo>
                  <a:lnTo>
                    <a:pt x="76" y="17"/>
                  </a:lnTo>
                  <a:lnTo>
                    <a:pt x="76" y="22"/>
                  </a:lnTo>
                  <a:lnTo>
                    <a:pt x="76" y="28"/>
                  </a:lnTo>
                  <a:lnTo>
                    <a:pt x="76" y="34"/>
                  </a:lnTo>
                  <a:lnTo>
                    <a:pt x="76" y="39"/>
                  </a:lnTo>
                  <a:lnTo>
                    <a:pt x="72" y="45"/>
                  </a:lnTo>
                  <a:lnTo>
                    <a:pt x="68" y="50"/>
                  </a:lnTo>
                  <a:lnTo>
                    <a:pt x="64" y="56"/>
                  </a:lnTo>
                  <a:lnTo>
                    <a:pt x="60" y="62"/>
                  </a:lnTo>
                  <a:lnTo>
                    <a:pt x="56" y="67"/>
                  </a:lnTo>
                  <a:lnTo>
                    <a:pt x="52" y="73"/>
                  </a:lnTo>
                  <a:lnTo>
                    <a:pt x="44" y="78"/>
                  </a:lnTo>
                  <a:lnTo>
                    <a:pt x="40" y="84"/>
                  </a:lnTo>
                  <a:lnTo>
                    <a:pt x="32" y="90"/>
                  </a:lnTo>
                  <a:lnTo>
                    <a:pt x="28" y="95"/>
                  </a:lnTo>
                  <a:lnTo>
                    <a:pt x="24" y="101"/>
                  </a:lnTo>
                  <a:lnTo>
                    <a:pt x="20" y="106"/>
                  </a:lnTo>
                  <a:lnTo>
                    <a:pt x="16" y="112"/>
                  </a:lnTo>
                  <a:lnTo>
                    <a:pt x="12" y="118"/>
                  </a:lnTo>
                  <a:lnTo>
                    <a:pt x="8" y="123"/>
                  </a:lnTo>
                  <a:lnTo>
                    <a:pt x="4" y="129"/>
                  </a:lnTo>
                  <a:lnTo>
                    <a:pt x="4" y="134"/>
                  </a:lnTo>
                  <a:lnTo>
                    <a:pt x="0" y="140"/>
                  </a:lnTo>
                  <a:lnTo>
                    <a:pt x="0" y="146"/>
                  </a:lnTo>
                  <a:lnTo>
                    <a:pt x="0" y="151"/>
                  </a:lnTo>
                  <a:lnTo>
                    <a:pt x="0" y="157"/>
                  </a:lnTo>
                  <a:lnTo>
                    <a:pt x="0" y="162"/>
                  </a:lnTo>
                  <a:lnTo>
                    <a:pt x="0" y="168"/>
                  </a:lnTo>
                  <a:lnTo>
                    <a:pt x="0" y="173"/>
                  </a:lnTo>
                  <a:lnTo>
                    <a:pt x="0" y="179"/>
                  </a:lnTo>
                  <a:lnTo>
                    <a:pt x="0" y="185"/>
                  </a:lnTo>
                  <a:lnTo>
                    <a:pt x="0" y="190"/>
                  </a:lnTo>
                  <a:lnTo>
                    <a:pt x="0" y="196"/>
                  </a:lnTo>
                  <a:lnTo>
                    <a:pt x="4" y="201"/>
                  </a:lnTo>
                  <a:lnTo>
                    <a:pt x="4" y="207"/>
                  </a:lnTo>
                  <a:lnTo>
                    <a:pt x="4" y="213"/>
                  </a:lnTo>
                  <a:lnTo>
                    <a:pt x="4" y="218"/>
                  </a:lnTo>
                  <a:lnTo>
                    <a:pt x="4" y="224"/>
                  </a:lnTo>
                  <a:lnTo>
                    <a:pt x="4" y="229"/>
                  </a:lnTo>
                  <a:lnTo>
                    <a:pt x="8" y="235"/>
                  </a:lnTo>
                  <a:lnTo>
                    <a:pt x="8" y="241"/>
                  </a:lnTo>
                  <a:lnTo>
                    <a:pt x="12" y="246"/>
                  </a:lnTo>
                  <a:lnTo>
                    <a:pt x="12" y="252"/>
                  </a:lnTo>
                  <a:lnTo>
                    <a:pt x="12" y="257"/>
                  </a:lnTo>
                  <a:lnTo>
                    <a:pt x="12" y="263"/>
                  </a:lnTo>
                  <a:lnTo>
                    <a:pt x="16" y="269"/>
                  </a:lnTo>
                  <a:lnTo>
                    <a:pt x="20" y="274"/>
                  </a:lnTo>
                  <a:lnTo>
                    <a:pt x="24" y="280"/>
                  </a:lnTo>
                  <a:lnTo>
                    <a:pt x="24" y="285"/>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865" name="Freeform 181"/>
            <p:cNvSpPr>
              <a:spLocks/>
            </p:cNvSpPr>
            <p:nvPr/>
          </p:nvSpPr>
          <p:spPr bwMode="auto">
            <a:xfrm>
              <a:off x="2201" y="1586"/>
              <a:ext cx="232" cy="313"/>
            </a:xfrm>
            <a:custGeom>
              <a:avLst/>
              <a:gdLst>
                <a:gd name="T0" fmla="*/ 94 w 232"/>
                <a:gd name="T1" fmla="*/ 306 h 313"/>
                <a:gd name="T2" fmla="*/ 98 w 232"/>
                <a:gd name="T3" fmla="*/ 294 h 313"/>
                <a:gd name="T4" fmla="*/ 117 w 232"/>
                <a:gd name="T5" fmla="*/ 282 h 313"/>
                <a:gd name="T6" fmla="*/ 135 w 232"/>
                <a:gd name="T7" fmla="*/ 267 h 313"/>
                <a:gd name="T8" fmla="*/ 149 w 232"/>
                <a:gd name="T9" fmla="*/ 255 h 313"/>
                <a:gd name="T10" fmla="*/ 162 w 232"/>
                <a:gd name="T11" fmla="*/ 246 h 313"/>
                <a:gd name="T12" fmla="*/ 177 w 232"/>
                <a:gd name="T13" fmla="*/ 237 h 313"/>
                <a:gd name="T14" fmla="*/ 190 w 232"/>
                <a:gd name="T15" fmla="*/ 225 h 313"/>
                <a:gd name="T16" fmla="*/ 203 w 232"/>
                <a:gd name="T17" fmla="*/ 216 h 313"/>
                <a:gd name="T18" fmla="*/ 213 w 232"/>
                <a:gd name="T19" fmla="*/ 204 h 313"/>
                <a:gd name="T20" fmla="*/ 218 w 232"/>
                <a:gd name="T21" fmla="*/ 192 h 313"/>
                <a:gd name="T22" fmla="*/ 226 w 232"/>
                <a:gd name="T23" fmla="*/ 180 h 313"/>
                <a:gd name="T24" fmla="*/ 231 w 232"/>
                <a:gd name="T25" fmla="*/ 168 h 313"/>
                <a:gd name="T26" fmla="*/ 226 w 232"/>
                <a:gd name="T27" fmla="*/ 156 h 313"/>
                <a:gd name="T28" fmla="*/ 221 w 232"/>
                <a:gd name="T29" fmla="*/ 144 h 313"/>
                <a:gd name="T30" fmla="*/ 213 w 232"/>
                <a:gd name="T31" fmla="*/ 129 h 313"/>
                <a:gd name="T32" fmla="*/ 208 w 232"/>
                <a:gd name="T33" fmla="*/ 118 h 313"/>
                <a:gd name="T34" fmla="*/ 203 w 232"/>
                <a:gd name="T35" fmla="*/ 99 h 313"/>
                <a:gd name="T36" fmla="*/ 200 w 232"/>
                <a:gd name="T37" fmla="*/ 84 h 313"/>
                <a:gd name="T38" fmla="*/ 190 w 232"/>
                <a:gd name="T39" fmla="*/ 72 h 313"/>
                <a:gd name="T40" fmla="*/ 185 w 232"/>
                <a:gd name="T41" fmla="*/ 60 h 313"/>
                <a:gd name="T42" fmla="*/ 180 w 232"/>
                <a:gd name="T43" fmla="*/ 48 h 313"/>
                <a:gd name="T44" fmla="*/ 181 w 232"/>
                <a:gd name="T45" fmla="*/ 100 h 313"/>
                <a:gd name="T46" fmla="*/ 172 w 232"/>
                <a:gd name="T47" fmla="*/ 24 h 313"/>
                <a:gd name="T48" fmla="*/ 162 w 232"/>
                <a:gd name="T49" fmla="*/ 12 h 313"/>
                <a:gd name="T50" fmla="*/ 158 w 232"/>
                <a:gd name="T51" fmla="*/ 0 h 313"/>
                <a:gd name="T52" fmla="*/ 154 w 232"/>
                <a:gd name="T53" fmla="*/ 12 h 313"/>
                <a:gd name="T54" fmla="*/ 154 w 232"/>
                <a:gd name="T55" fmla="*/ 24 h 313"/>
                <a:gd name="T56" fmla="*/ 154 w 232"/>
                <a:gd name="T57" fmla="*/ 36 h 313"/>
                <a:gd name="T58" fmla="*/ 149 w 232"/>
                <a:gd name="T59" fmla="*/ 48 h 313"/>
                <a:gd name="T60" fmla="*/ 139 w 232"/>
                <a:gd name="T61" fmla="*/ 60 h 313"/>
                <a:gd name="T62" fmla="*/ 131 w 232"/>
                <a:gd name="T63" fmla="*/ 72 h 313"/>
                <a:gd name="T64" fmla="*/ 117 w 232"/>
                <a:gd name="T65" fmla="*/ 84 h 313"/>
                <a:gd name="T66" fmla="*/ 103 w 232"/>
                <a:gd name="T67" fmla="*/ 96 h 313"/>
                <a:gd name="T68" fmla="*/ 94 w 232"/>
                <a:gd name="T69" fmla="*/ 108 h 313"/>
                <a:gd name="T70" fmla="*/ 85 w 232"/>
                <a:gd name="T71" fmla="*/ 120 h 313"/>
                <a:gd name="T72" fmla="*/ 76 w 232"/>
                <a:gd name="T73" fmla="*/ 132 h 313"/>
                <a:gd name="T74" fmla="*/ 71 w 232"/>
                <a:gd name="T75" fmla="*/ 144 h 313"/>
                <a:gd name="T76" fmla="*/ 67 w 232"/>
                <a:gd name="T77" fmla="*/ 156 h 313"/>
                <a:gd name="T78" fmla="*/ 67 w 232"/>
                <a:gd name="T79" fmla="*/ 168 h 313"/>
                <a:gd name="T80" fmla="*/ 67 w 232"/>
                <a:gd name="T81" fmla="*/ 180 h 313"/>
                <a:gd name="T82" fmla="*/ 67 w 232"/>
                <a:gd name="T83" fmla="*/ 192 h 313"/>
                <a:gd name="T84" fmla="*/ 67 w 232"/>
                <a:gd name="T85" fmla="*/ 204 h 313"/>
                <a:gd name="T86" fmla="*/ 71 w 232"/>
                <a:gd name="T87" fmla="*/ 216 h 313"/>
                <a:gd name="T88" fmla="*/ 71 w 232"/>
                <a:gd name="T89" fmla="*/ 228 h 313"/>
                <a:gd name="T90" fmla="*/ 71 w 232"/>
                <a:gd name="T91" fmla="*/ 240 h 313"/>
                <a:gd name="T92" fmla="*/ 76 w 232"/>
                <a:gd name="T93" fmla="*/ 252 h 313"/>
                <a:gd name="T94" fmla="*/ 80 w 232"/>
                <a:gd name="T95" fmla="*/ 264 h 313"/>
                <a:gd name="T96" fmla="*/ 80 w 232"/>
                <a:gd name="T97" fmla="*/ 276 h 313"/>
                <a:gd name="T98" fmla="*/ 85 w 232"/>
                <a:gd name="T99" fmla="*/ 288 h 313"/>
                <a:gd name="T100" fmla="*/ 94 w 232"/>
                <a:gd name="T101" fmla="*/ 300 h 3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32"/>
                <a:gd name="T154" fmla="*/ 0 h 313"/>
                <a:gd name="T155" fmla="*/ 232 w 232"/>
                <a:gd name="T156" fmla="*/ 313 h 3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32" h="313">
                  <a:moveTo>
                    <a:pt x="94" y="312"/>
                  </a:moveTo>
                  <a:lnTo>
                    <a:pt x="94" y="306"/>
                  </a:lnTo>
                  <a:lnTo>
                    <a:pt x="94" y="300"/>
                  </a:lnTo>
                  <a:lnTo>
                    <a:pt x="98" y="294"/>
                  </a:lnTo>
                  <a:lnTo>
                    <a:pt x="108" y="285"/>
                  </a:lnTo>
                  <a:lnTo>
                    <a:pt x="117" y="282"/>
                  </a:lnTo>
                  <a:lnTo>
                    <a:pt x="0" y="276"/>
                  </a:lnTo>
                  <a:lnTo>
                    <a:pt x="135" y="267"/>
                  </a:lnTo>
                  <a:lnTo>
                    <a:pt x="144" y="261"/>
                  </a:lnTo>
                  <a:lnTo>
                    <a:pt x="149" y="255"/>
                  </a:lnTo>
                  <a:lnTo>
                    <a:pt x="158" y="252"/>
                  </a:lnTo>
                  <a:lnTo>
                    <a:pt x="162" y="246"/>
                  </a:lnTo>
                  <a:lnTo>
                    <a:pt x="167" y="240"/>
                  </a:lnTo>
                  <a:lnTo>
                    <a:pt x="177" y="237"/>
                  </a:lnTo>
                  <a:lnTo>
                    <a:pt x="185" y="231"/>
                  </a:lnTo>
                  <a:lnTo>
                    <a:pt x="190" y="225"/>
                  </a:lnTo>
                  <a:lnTo>
                    <a:pt x="200" y="222"/>
                  </a:lnTo>
                  <a:lnTo>
                    <a:pt x="203" y="216"/>
                  </a:lnTo>
                  <a:lnTo>
                    <a:pt x="208" y="210"/>
                  </a:lnTo>
                  <a:lnTo>
                    <a:pt x="213" y="204"/>
                  </a:lnTo>
                  <a:lnTo>
                    <a:pt x="218" y="198"/>
                  </a:lnTo>
                  <a:lnTo>
                    <a:pt x="218" y="192"/>
                  </a:lnTo>
                  <a:lnTo>
                    <a:pt x="221" y="186"/>
                  </a:lnTo>
                  <a:lnTo>
                    <a:pt x="226" y="180"/>
                  </a:lnTo>
                  <a:lnTo>
                    <a:pt x="226" y="174"/>
                  </a:lnTo>
                  <a:lnTo>
                    <a:pt x="231" y="168"/>
                  </a:lnTo>
                  <a:lnTo>
                    <a:pt x="231" y="162"/>
                  </a:lnTo>
                  <a:lnTo>
                    <a:pt x="226" y="156"/>
                  </a:lnTo>
                  <a:lnTo>
                    <a:pt x="221" y="150"/>
                  </a:lnTo>
                  <a:lnTo>
                    <a:pt x="221" y="144"/>
                  </a:lnTo>
                  <a:lnTo>
                    <a:pt x="218" y="135"/>
                  </a:lnTo>
                  <a:lnTo>
                    <a:pt x="213" y="129"/>
                  </a:lnTo>
                  <a:lnTo>
                    <a:pt x="213" y="123"/>
                  </a:lnTo>
                  <a:lnTo>
                    <a:pt x="208" y="118"/>
                  </a:lnTo>
                  <a:lnTo>
                    <a:pt x="208" y="108"/>
                  </a:lnTo>
                  <a:lnTo>
                    <a:pt x="203" y="99"/>
                  </a:lnTo>
                  <a:lnTo>
                    <a:pt x="200" y="93"/>
                  </a:lnTo>
                  <a:lnTo>
                    <a:pt x="200" y="84"/>
                  </a:lnTo>
                  <a:lnTo>
                    <a:pt x="195" y="78"/>
                  </a:lnTo>
                  <a:lnTo>
                    <a:pt x="190" y="72"/>
                  </a:lnTo>
                  <a:lnTo>
                    <a:pt x="185" y="66"/>
                  </a:lnTo>
                  <a:lnTo>
                    <a:pt x="185" y="60"/>
                  </a:lnTo>
                  <a:lnTo>
                    <a:pt x="180" y="54"/>
                  </a:lnTo>
                  <a:lnTo>
                    <a:pt x="180" y="48"/>
                  </a:lnTo>
                  <a:lnTo>
                    <a:pt x="177" y="42"/>
                  </a:lnTo>
                  <a:lnTo>
                    <a:pt x="181" y="100"/>
                  </a:lnTo>
                  <a:lnTo>
                    <a:pt x="172" y="30"/>
                  </a:lnTo>
                  <a:lnTo>
                    <a:pt x="172" y="24"/>
                  </a:lnTo>
                  <a:lnTo>
                    <a:pt x="167" y="18"/>
                  </a:lnTo>
                  <a:lnTo>
                    <a:pt x="162" y="12"/>
                  </a:lnTo>
                  <a:lnTo>
                    <a:pt x="158" y="6"/>
                  </a:lnTo>
                  <a:lnTo>
                    <a:pt x="158" y="0"/>
                  </a:lnTo>
                  <a:lnTo>
                    <a:pt x="100" y="122"/>
                  </a:lnTo>
                  <a:lnTo>
                    <a:pt x="154" y="12"/>
                  </a:lnTo>
                  <a:lnTo>
                    <a:pt x="154" y="18"/>
                  </a:lnTo>
                  <a:lnTo>
                    <a:pt x="154" y="24"/>
                  </a:lnTo>
                  <a:lnTo>
                    <a:pt x="154" y="30"/>
                  </a:lnTo>
                  <a:lnTo>
                    <a:pt x="154" y="36"/>
                  </a:lnTo>
                  <a:lnTo>
                    <a:pt x="154" y="42"/>
                  </a:lnTo>
                  <a:lnTo>
                    <a:pt x="149" y="48"/>
                  </a:lnTo>
                  <a:lnTo>
                    <a:pt x="144" y="54"/>
                  </a:lnTo>
                  <a:lnTo>
                    <a:pt x="139" y="60"/>
                  </a:lnTo>
                  <a:lnTo>
                    <a:pt x="135" y="66"/>
                  </a:lnTo>
                  <a:lnTo>
                    <a:pt x="131" y="72"/>
                  </a:lnTo>
                  <a:lnTo>
                    <a:pt x="126" y="78"/>
                  </a:lnTo>
                  <a:lnTo>
                    <a:pt x="117" y="84"/>
                  </a:lnTo>
                  <a:lnTo>
                    <a:pt x="112" y="90"/>
                  </a:lnTo>
                  <a:lnTo>
                    <a:pt x="103" y="96"/>
                  </a:lnTo>
                  <a:lnTo>
                    <a:pt x="98" y="102"/>
                  </a:lnTo>
                  <a:lnTo>
                    <a:pt x="94" y="108"/>
                  </a:lnTo>
                  <a:lnTo>
                    <a:pt x="89" y="114"/>
                  </a:lnTo>
                  <a:lnTo>
                    <a:pt x="85" y="120"/>
                  </a:lnTo>
                  <a:lnTo>
                    <a:pt x="80" y="126"/>
                  </a:lnTo>
                  <a:lnTo>
                    <a:pt x="76" y="132"/>
                  </a:lnTo>
                  <a:lnTo>
                    <a:pt x="71" y="138"/>
                  </a:lnTo>
                  <a:lnTo>
                    <a:pt x="71" y="144"/>
                  </a:lnTo>
                  <a:lnTo>
                    <a:pt x="67" y="150"/>
                  </a:lnTo>
                  <a:lnTo>
                    <a:pt x="67" y="156"/>
                  </a:lnTo>
                  <a:lnTo>
                    <a:pt x="67" y="162"/>
                  </a:lnTo>
                  <a:lnTo>
                    <a:pt x="67" y="168"/>
                  </a:lnTo>
                  <a:lnTo>
                    <a:pt x="67" y="174"/>
                  </a:lnTo>
                  <a:lnTo>
                    <a:pt x="67" y="180"/>
                  </a:lnTo>
                  <a:lnTo>
                    <a:pt x="67" y="186"/>
                  </a:lnTo>
                  <a:lnTo>
                    <a:pt x="67" y="192"/>
                  </a:lnTo>
                  <a:lnTo>
                    <a:pt x="67" y="198"/>
                  </a:lnTo>
                  <a:lnTo>
                    <a:pt x="67" y="204"/>
                  </a:lnTo>
                  <a:lnTo>
                    <a:pt x="67" y="210"/>
                  </a:lnTo>
                  <a:lnTo>
                    <a:pt x="71" y="216"/>
                  </a:lnTo>
                  <a:lnTo>
                    <a:pt x="71" y="222"/>
                  </a:lnTo>
                  <a:lnTo>
                    <a:pt x="71" y="228"/>
                  </a:lnTo>
                  <a:lnTo>
                    <a:pt x="71" y="234"/>
                  </a:lnTo>
                  <a:lnTo>
                    <a:pt x="71" y="240"/>
                  </a:lnTo>
                  <a:lnTo>
                    <a:pt x="71" y="246"/>
                  </a:lnTo>
                  <a:lnTo>
                    <a:pt x="76" y="252"/>
                  </a:lnTo>
                  <a:lnTo>
                    <a:pt x="76" y="258"/>
                  </a:lnTo>
                  <a:lnTo>
                    <a:pt x="80" y="264"/>
                  </a:lnTo>
                  <a:lnTo>
                    <a:pt x="80" y="270"/>
                  </a:lnTo>
                  <a:lnTo>
                    <a:pt x="80" y="276"/>
                  </a:lnTo>
                  <a:lnTo>
                    <a:pt x="80" y="282"/>
                  </a:lnTo>
                  <a:lnTo>
                    <a:pt x="85" y="288"/>
                  </a:lnTo>
                  <a:lnTo>
                    <a:pt x="89" y="294"/>
                  </a:lnTo>
                  <a:lnTo>
                    <a:pt x="94" y="300"/>
                  </a:lnTo>
                  <a:lnTo>
                    <a:pt x="94" y="306"/>
                  </a:lnTo>
                </a:path>
              </a:pathLst>
            </a:custGeom>
            <a:solidFill>
              <a:srgbClr val="FF6600"/>
            </a:solidFill>
            <a:ln w="25400" cap="rnd">
              <a:solidFill>
                <a:srgbClr val="FAFD00"/>
              </a:solidFill>
              <a:round/>
              <a:headEnd/>
              <a:tailEnd/>
            </a:ln>
          </p:spPr>
          <p:txBody>
            <a:bodyPr>
              <a:prstTxWarp prst="textNoShape">
                <a:avLst/>
              </a:prstTxWarp>
            </a:bodyPr>
            <a:lstStyle/>
            <a:p>
              <a:endParaRPr lang="en-US"/>
            </a:p>
          </p:txBody>
        </p:sp>
        <p:sp>
          <p:nvSpPr>
            <p:cNvPr id="23866" name="Freeform 182"/>
            <p:cNvSpPr>
              <a:spLocks/>
            </p:cNvSpPr>
            <p:nvPr/>
          </p:nvSpPr>
          <p:spPr bwMode="auto">
            <a:xfrm>
              <a:off x="2280" y="1681"/>
              <a:ext cx="189" cy="291"/>
            </a:xfrm>
            <a:custGeom>
              <a:avLst/>
              <a:gdLst>
                <a:gd name="T0" fmla="*/ 31 w 189"/>
                <a:gd name="T1" fmla="*/ 284 h 291"/>
                <a:gd name="T2" fmla="*/ 37 w 189"/>
                <a:gd name="T3" fmla="*/ 273 h 291"/>
                <a:gd name="T4" fmla="*/ 57 w 189"/>
                <a:gd name="T5" fmla="*/ 262 h 291"/>
                <a:gd name="T6" fmla="*/ 78 w 189"/>
                <a:gd name="T7" fmla="*/ 248 h 291"/>
                <a:gd name="T8" fmla="*/ 94 w 189"/>
                <a:gd name="T9" fmla="*/ 237 h 291"/>
                <a:gd name="T10" fmla="*/ 110 w 189"/>
                <a:gd name="T11" fmla="*/ 229 h 291"/>
                <a:gd name="T12" fmla="*/ 125 w 189"/>
                <a:gd name="T13" fmla="*/ 220 h 291"/>
                <a:gd name="T14" fmla="*/ 141 w 189"/>
                <a:gd name="T15" fmla="*/ 209 h 291"/>
                <a:gd name="T16" fmla="*/ 157 w 189"/>
                <a:gd name="T17" fmla="*/ 201 h 291"/>
                <a:gd name="T18" fmla="*/ 167 w 189"/>
                <a:gd name="T19" fmla="*/ 190 h 291"/>
                <a:gd name="T20" fmla="*/ 172 w 189"/>
                <a:gd name="T21" fmla="*/ 178 h 291"/>
                <a:gd name="T22" fmla="*/ 183 w 189"/>
                <a:gd name="T23" fmla="*/ 167 h 291"/>
                <a:gd name="T24" fmla="*/ 188 w 189"/>
                <a:gd name="T25" fmla="*/ 156 h 291"/>
                <a:gd name="T26" fmla="*/ 183 w 189"/>
                <a:gd name="T27" fmla="*/ 145 h 291"/>
                <a:gd name="T28" fmla="*/ 178 w 189"/>
                <a:gd name="T29" fmla="*/ 134 h 291"/>
                <a:gd name="T30" fmla="*/ 167 w 189"/>
                <a:gd name="T31" fmla="*/ 120 h 291"/>
                <a:gd name="T32" fmla="*/ 162 w 189"/>
                <a:gd name="T33" fmla="*/ 109 h 291"/>
                <a:gd name="T34" fmla="*/ 157 w 189"/>
                <a:gd name="T35" fmla="*/ 92 h 291"/>
                <a:gd name="T36" fmla="*/ 151 w 189"/>
                <a:gd name="T37" fmla="*/ 78 h 291"/>
                <a:gd name="T38" fmla="*/ 141 w 189"/>
                <a:gd name="T39" fmla="*/ 67 h 291"/>
                <a:gd name="T40" fmla="*/ 136 w 189"/>
                <a:gd name="T41" fmla="*/ 56 h 291"/>
                <a:gd name="T42" fmla="*/ 131 w 189"/>
                <a:gd name="T43" fmla="*/ 45 h 291"/>
                <a:gd name="T44" fmla="*/ 125 w 189"/>
                <a:gd name="T45" fmla="*/ 33 h 291"/>
                <a:gd name="T46" fmla="*/ 120 w 189"/>
                <a:gd name="T47" fmla="*/ 22 h 291"/>
                <a:gd name="T48" fmla="*/ 110 w 189"/>
                <a:gd name="T49" fmla="*/ 11 h 291"/>
                <a:gd name="T50" fmla="*/ 104 w 189"/>
                <a:gd name="T51" fmla="*/ 0 h 291"/>
                <a:gd name="T52" fmla="*/ 99 w 189"/>
                <a:gd name="T53" fmla="*/ 11 h 291"/>
                <a:gd name="T54" fmla="*/ 99 w 189"/>
                <a:gd name="T55" fmla="*/ 22 h 291"/>
                <a:gd name="T56" fmla="*/ 99 w 189"/>
                <a:gd name="T57" fmla="*/ 33 h 291"/>
                <a:gd name="T58" fmla="*/ 94 w 189"/>
                <a:gd name="T59" fmla="*/ 45 h 291"/>
                <a:gd name="T60" fmla="*/ 84 w 189"/>
                <a:gd name="T61" fmla="*/ 56 h 291"/>
                <a:gd name="T62" fmla="*/ 73 w 189"/>
                <a:gd name="T63" fmla="*/ 67 h 291"/>
                <a:gd name="T64" fmla="*/ 57 w 189"/>
                <a:gd name="T65" fmla="*/ 78 h 291"/>
                <a:gd name="T66" fmla="*/ 42 w 189"/>
                <a:gd name="T67" fmla="*/ 89 h 291"/>
                <a:gd name="T68" fmla="*/ 31 w 189"/>
                <a:gd name="T69" fmla="*/ 100 h 291"/>
                <a:gd name="T70" fmla="*/ 21 w 189"/>
                <a:gd name="T71" fmla="*/ 112 h 291"/>
                <a:gd name="T72" fmla="*/ 10 w 189"/>
                <a:gd name="T73" fmla="*/ 123 h 291"/>
                <a:gd name="T74" fmla="*/ 5 w 189"/>
                <a:gd name="T75" fmla="*/ 134 h 291"/>
                <a:gd name="T76" fmla="*/ 0 w 189"/>
                <a:gd name="T77" fmla="*/ 145 h 291"/>
                <a:gd name="T78" fmla="*/ 0 w 189"/>
                <a:gd name="T79" fmla="*/ 156 h 291"/>
                <a:gd name="T80" fmla="*/ 0 w 189"/>
                <a:gd name="T81" fmla="*/ 167 h 291"/>
                <a:gd name="T82" fmla="*/ 0 w 189"/>
                <a:gd name="T83" fmla="*/ 178 h 291"/>
                <a:gd name="T84" fmla="*/ 0 w 189"/>
                <a:gd name="T85" fmla="*/ 190 h 291"/>
                <a:gd name="T86" fmla="*/ 5 w 189"/>
                <a:gd name="T87" fmla="*/ 201 h 291"/>
                <a:gd name="T88" fmla="*/ 5 w 189"/>
                <a:gd name="T89" fmla="*/ 212 h 291"/>
                <a:gd name="T90" fmla="*/ 5 w 189"/>
                <a:gd name="T91" fmla="*/ 223 h 291"/>
                <a:gd name="T92" fmla="*/ 10 w 189"/>
                <a:gd name="T93" fmla="*/ 234 h 291"/>
                <a:gd name="T94" fmla="*/ 16 w 189"/>
                <a:gd name="T95" fmla="*/ 245 h 291"/>
                <a:gd name="T96" fmla="*/ 16 w 189"/>
                <a:gd name="T97" fmla="*/ 257 h 291"/>
                <a:gd name="T98" fmla="*/ 21 w 189"/>
                <a:gd name="T99" fmla="*/ 268 h 291"/>
                <a:gd name="T100" fmla="*/ 31 w 189"/>
                <a:gd name="T101" fmla="*/ 279 h 2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9"/>
                <a:gd name="T154" fmla="*/ 0 h 291"/>
                <a:gd name="T155" fmla="*/ 189 w 189"/>
                <a:gd name="T156" fmla="*/ 291 h 2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9" h="291">
                  <a:moveTo>
                    <a:pt x="31" y="290"/>
                  </a:moveTo>
                  <a:lnTo>
                    <a:pt x="31" y="284"/>
                  </a:lnTo>
                  <a:lnTo>
                    <a:pt x="31" y="279"/>
                  </a:lnTo>
                  <a:lnTo>
                    <a:pt x="37" y="273"/>
                  </a:lnTo>
                  <a:lnTo>
                    <a:pt x="47" y="265"/>
                  </a:lnTo>
                  <a:lnTo>
                    <a:pt x="57" y="262"/>
                  </a:lnTo>
                  <a:lnTo>
                    <a:pt x="68" y="257"/>
                  </a:lnTo>
                  <a:lnTo>
                    <a:pt x="78" y="248"/>
                  </a:lnTo>
                  <a:lnTo>
                    <a:pt x="89" y="243"/>
                  </a:lnTo>
                  <a:lnTo>
                    <a:pt x="94" y="237"/>
                  </a:lnTo>
                  <a:lnTo>
                    <a:pt x="104" y="234"/>
                  </a:lnTo>
                  <a:lnTo>
                    <a:pt x="110" y="229"/>
                  </a:lnTo>
                  <a:lnTo>
                    <a:pt x="115" y="223"/>
                  </a:lnTo>
                  <a:lnTo>
                    <a:pt x="125" y="220"/>
                  </a:lnTo>
                  <a:lnTo>
                    <a:pt x="136" y="215"/>
                  </a:lnTo>
                  <a:lnTo>
                    <a:pt x="141" y="209"/>
                  </a:lnTo>
                  <a:lnTo>
                    <a:pt x="151" y="206"/>
                  </a:lnTo>
                  <a:lnTo>
                    <a:pt x="157" y="201"/>
                  </a:lnTo>
                  <a:lnTo>
                    <a:pt x="162" y="195"/>
                  </a:lnTo>
                  <a:lnTo>
                    <a:pt x="167" y="190"/>
                  </a:lnTo>
                  <a:lnTo>
                    <a:pt x="172" y="184"/>
                  </a:lnTo>
                  <a:lnTo>
                    <a:pt x="172" y="178"/>
                  </a:lnTo>
                  <a:lnTo>
                    <a:pt x="178" y="173"/>
                  </a:lnTo>
                  <a:lnTo>
                    <a:pt x="183" y="167"/>
                  </a:lnTo>
                  <a:lnTo>
                    <a:pt x="183" y="162"/>
                  </a:lnTo>
                  <a:lnTo>
                    <a:pt x="188" y="156"/>
                  </a:lnTo>
                  <a:lnTo>
                    <a:pt x="188" y="151"/>
                  </a:lnTo>
                  <a:lnTo>
                    <a:pt x="183" y="145"/>
                  </a:lnTo>
                  <a:lnTo>
                    <a:pt x="178" y="139"/>
                  </a:lnTo>
                  <a:lnTo>
                    <a:pt x="178" y="134"/>
                  </a:lnTo>
                  <a:lnTo>
                    <a:pt x="172" y="125"/>
                  </a:lnTo>
                  <a:lnTo>
                    <a:pt x="167" y="120"/>
                  </a:lnTo>
                  <a:lnTo>
                    <a:pt x="167" y="114"/>
                  </a:lnTo>
                  <a:lnTo>
                    <a:pt x="162" y="109"/>
                  </a:lnTo>
                  <a:lnTo>
                    <a:pt x="162" y="100"/>
                  </a:lnTo>
                  <a:lnTo>
                    <a:pt x="157" y="92"/>
                  </a:lnTo>
                  <a:lnTo>
                    <a:pt x="151" y="86"/>
                  </a:lnTo>
                  <a:lnTo>
                    <a:pt x="151" y="78"/>
                  </a:lnTo>
                  <a:lnTo>
                    <a:pt x="146" y="73"/>
                  </a:lnTo>
                  <a:lnTo>
                    <a:pt x="141" y="67"/>
                  </a:lnTo>
                  <a:lnTo>
                    <a:pt x="136" y="61"/>
                  </a:lnTo>
                  <a:lnTo>
                    <a:pt x="136" y="56"/>
                  </a:lnTo>
                  <a:lnTo>
                    <a:pt x="131" y="50"/>
                  </a:lnTo>
                  <a:lnTo>
                    <a:pt x="131" y="45"/>
                  </a:lnTo>
                  <a:lnTo>
                    <a:pt x="125" y="39"/>
                  </a:lnTo>
                  <a:lnTo>
                    <a:pt x="125" y="33"/>
                  </a:lnTo>
                  <a:lnTo>
                    <a:pt x="120" y="28"/>
                  </a:lnTo>
                  <a:lnTo>
                    <a:pt x="120" y="22"/>
                  </a:lnTo>
                  <a:lnTo>
                    <a:pt x="115" y="17"/>
                  </a:lnTo>
                  <a:lnTo>
                    <a:pt x="110" y="11"/>
                  </a:lnTo>
                  <a:lnTo>
                    <a:pt x="104" y="6"/>
                  </a:lnTo>
                  <a:lnTo>
                    <a:pt x="104" y="0"/>
                  </a:lnTo>
                  <a:lnTo>
                    <a:pt x="99" y="6"/>
                  </a:lnTo>
                  <a:lnTo>
                    <a:pt x="99" y="11"/>
                  </a:lnTo>
                  <a:lnTo>
                    <a:pt x="99" y="17"/>
                  </a:lnTo>
                  <a:lnTo>
                    <a:pt x="99" y="22"/>
                  </a:lnTo>
                  <a:lnTo>
                    <a:pt x="99" y="28"/>
                  </a:lnTo>
                  <a:lnTo>
                    <a:pt x="99" y="33"/>
                  </a:lnTo>
                  <a:lnTo>
                    <a:pt x="99" y="39"/>
                  </a:lnTo>
                  <a:lnTo>
                    <a:pt x="94" y="45"/>
                  </a:lnTo>
                  <a:lnTo>
                    <a:pt x="89" y="50"/>
                  </a:lnTo>
                  <a:lnTo>
                    <a:pt x="84" y="56"/>
                  </a:lnTo>
                  <a:lnTo>
                    <a:pt x="78" y="61"/>
                  </a:lnTo>
                  <a:lnTo>
                    <a:pt x="73" y="67"/>
                  </a:lnTo>
                  <a:lnTo>
                    <a:pt x="68" y="73"/>
                  </a:lnTo>
                  <a:lnTo>
                    <a:pt x="57" y="78"/>
                  </a:lnTo>
                  <a:lnTo>
                    <a:pt x="52" y="84"/>
                  </a:lnTo>
                  <a:lnTo>
                    <a:pt x="42" y="89"/>
                  </a:lnTo>
                  <a:lnTo>
                    <a:pt x="37" y="95"/>
                  </a:lnTo>
                  <a:lnTo>
                    <a:pt x="31" y="100"/>
                  </a:lnTo>
                  <a:lnTo>
                    <a:pt x="26" y="106"/>
                  </a:lnTo>
                  <a:lnTo>
                    <a:pt x="21" y="112"/>
                  </a:lnTo>
                  <a:lnTo>
                    <a:pt x="16" y="117"/>
                  </a:lnTo>
                  <a:lnTo>
                    <a:pt x="10" y="123"/>
                  </a:lnTo>
                  <a:lnTo>
                    <a:pt x="5" y="128"/>
                  </a:lnTo>
                  <a:lnTo>
                    <a:pt x="5" y="134"/>
                  </a:lnTo>
                  <a:lnTo>
                    <a:pt x="0" y="139"/>
                  </a:lnTo>
                  <a:lnTo>
                    <a:pt x="0" y="145"/>
                  </a:lnTo>
                  <a:lnTo>
                    <a:pt x="0" y="151"/>
                  </a:lnTo>
                  <a:lnTo>
                    <a:pt x="0" y="156"/>
                  </a:lnTo>
                  <a:lnTo>
                    <a:pt x="0" y="162"/>
                  </a:lnTo>
                  <a:lnTo>
                    <a:pt x="0" y="167"/>
                  </a:lnTo>
                  <a:lnTo>
                    <a:pt x="0" y="173"/>
                  </a:lnTo>
                  <a:lnTo>
                    <a:pt x="0" y="178"/>
                  </a:lnTo>
                  <a:lnTo>
                    <a:pt x="0" y="184"/>
                  </a:lnTo>
                  <a:lnTo>
                    <a:pt x="0" y="190"/>
                  </a:lnTo>
                  <a:lnTo>
                    <a:pt x="0" y="195"/>
                  </a:lnTo>
                  <a:lnTo>
                    <a:pt x="5" y="201"/>
                  </a:lnTo>
                  <a:lnTo>
                    <a:pt x="5" y="206"/>
                  </a:lnTo>
                  <a:lnTo>
                    <a:pt x="5" y="212"/>
                  </a:lnTo>
                  <a:lnTo>
                    <a:pt x="5" y="218"/>
                  </a:lnTo>
                  <a:lnTo>
                    <a:pt x="5" y="223"/>
                  </a:lnTo>
                  <a:lnTo>
                    <a:pt x="5" y="229"/>
                  </a:lnTo>
                  <a:lnTo>
                    <a:pt x="10" y="234"/>
                  </a:lnTo>
                  <a:lnTo>
                    <a:pt x="10" y="240"/>
                  </a:lnTo>
                  <a:lnTo>
                    <a:pt x="16" y="245"/>
                  </a:lnTo>
                  <a:lnTo>
                    <a:pt x="16" y="251"/>
                  </a:lnTo>
                  <a:lnTo>
                    <a:pt x="16" y="257"/>
                  </a:lnTo>
                  <a:lnTo>
                    <a:pt x="16" y="262"/>
                  </a:lnTo>
                  <a:lnTo>
                    <a:pt x="21" y="268"/>
                  </a:lnTo>
                  <a:lnTo>
                    <a:pt x="26" y="273"/>
                  </a:lnTo>
                  <a:lnTo>
                    <a:pt x="31" y="279"/>
                  </a:lnTo>
                  <a:lnTo>
                    <a:pt x="31" y="284"/>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867" name="Freeform 183"/>
            <p:cNvSpPr>
              <a:spLocks/>
            </p:cNvSpPr>
            <p:nvPr/>
          </p:nvSpPr>
          <p:spPr bwMode="auto">
            <a:xfrm>
              <a:off x="2174" y="1633"/>
              <a:ext cx="170" cy="356"/>
            </a:xfrm>
            <a:custGeom>
              <a:avLst/>
              <a:gdLst>
                <a:gd name="T0" fmla="*/ 141 w 170"/>
                <a:gd name="T1" fmla="*/ 348 h 356"/>
                <a:gd name="T2" fmla="*/ 136 w 170"/>
                <a:gd name="T3" fmla="*/ 335 h 356"/>
                <a:gd name="T4" fmla="*/ 117 w 170"/>
                <a:gd name="T5" fmla="*/ 321 h 356"/>
                <a:gd name="T6" fmla="*/ 99 w 170"/>
                <a:gd name="T7" fmla="*/ 304 h 356"/>
                <a:gd name="T8" fmla="*/ 85 w 170"/>
                <a:gd name="T9" fmla="*/ 290 h 356"/>
                <a:gd name="T10" fmla="*/ 70 w 170"/>
                <a:gd name="T11" fmla="*/ 280 h 356"/>
                <a:gd name="T12" fmla="*/ 56 w 170"/>
                <a:gd name="T13" fmla="*/ 270 h 356"/>
                <a:gd name="T14" fmla="*/ 42 w 170"/>
                <a:gd name="T15" fmla="*/ 256 h 356"/>
                <a:gd name="T16" fmla="*/ 28 w 170"/>
                <a:gd name="T17" fmla="*/ 246 h 356"/>
                <a:gd name="T18" fmla="*/ 19 w 170"/>
                <a:gd name="T19" fmla="*/ 232 h 356"/>
                <a:gd name="T20" fmla="*/ 14 w 170"/>
                <a:gd name="T21" fmla="*/ 218 h 356"/>
                <a:gd name="T22" fmla="*/ 5 w 170"/>
                <a:gd name="T23" fmla="*/ 205 h 356"/>
                <a:gd name="T24" fmla="*/ 0 w 170"/>
                <a:gd name="T25" fmla="*/ 191 h 356"/>
                <a:gd name="T26" fmla="*/ 5 w 170"/>
                <a:gd name="T27" fmla="*/ 178 h 356"/>
                <a:gd name="T28" fmla="*/ 9 w 170"/>
                <a:gd name="T29" fmla="*/ 164 h 356"/>
                <a:gd name="T30" fmla="*/ 19 w 170"/>
                <a:gd name="T31" fmla="*/ 147 h 356"/>
                <a:gd name="T32" fmla="*/ 23 w 170"/>
                <a:gd name="T33" fmla="*/ 133 h 356"/>
                <a:gd name="T34" fmla="*/ 28 w 170"/>
                <a:gd name="T35" fmla="*/ 113 h 356"/>
                <a:gd name="T36" fmla="*/ 33 w 170"/>
                <a:gd name="T37" fmla="*/ 96 h 356"/>
                <a:gd name="T38" fmla="*/ 42 w 170"/>
                <a:gd name="T39" fmla="*/ 82 h 356"/>
                <a:gd name="T40" fmla="*/ 47 w 170"/>
                <a:gd name="T41" fmla="*/ 68 h 356"/>
                <a:gd name="T42" fmla="*/ 52 w 170"/>
                <a:gd name="T43" fmla="*/ 55 h 356"/>
                <a:gd name="T44" fmla="*/ 56 w 170"/>
                <a:gd name="T45" fmla="*/ 41 h 356"/>
                <a:gd name="T46" fmla="*/ 61 w 170"/>
                <a:gd name="T47" fmla="*/ 27 h 356"/>
                <a:gd name="T48" fmla="*/ 70 w 170"/>
                <a:gd name="T49" fmla="*/ 14 h 356"/>
                <a:gd name="T50" fmla="*/ 75 w 170"/>
                <a:gd name="T51" fmla="*/ 0 h 356"/>
                <a:gd name="T52" fmla="*/ 80 w 170"/>
                <a:gd name="T53" fmla="*/ 14 h 356"/>
                <a:gd name="T54" fmla="*/ 80 w 170"/>
                <a:gd name="T55" fmla="*/ 27 h 356"/>
                <a:gd name="T56" fmla="*/ 80 w 170"/>
                <a:gd name="T57" fmla="*/ 41 h 356"/>
                <a:gd name="T58" fmla="*/ 85 w 170"/>
                <a:gd name="T59" fmla="*/ 55 h 356"/>
                <a:gd name="T60" fmla="*/ 94 w 170"/>
                <a:gd name="T61" fmla="*/ 68 h 356"/>
                <a:gd name="T62" fmla="*/ 103 w 170"/>
                <a:gd name="T63" fmla="*/ 82 h 356"/>
                <a:gd name="T64" fmla="*/ 117 w 170"/>
                <a:gd name="T65" fmla="*/ 96 h 356"/>
                <a:gd name="T66" fmla="*/ 131 w 170"/>
                <a:gd name="T67" fmla="*/ 109 h 356"/>
                <a:gd name="T68" fmla="*/ 141 w 170"/>
                <a:gd name="T69" fmla="*/ 123 h 356"/>
                <a:gd name="T70" fmla="*/ 150 w 170"/>
                <a:gd name="T71" fmla="*/ 137 h 356"/>
                <a:gd name="T72" fmla="*/ 160 w 170"/>
                <a:gd name="T73" fmla="*/ 150 h 356"/>
                <a:gd name="T74" fmla="*/ 164 w 170"/>
                <a:gd name="T75" fmla="*/ 164 h 356"/>
                <a:gd name="T76" fmla="*/ 169 w 170"/>
                <a:gd name="T77" fmla="*/ 178 h 356"/>
                <a:gd name="T78" fmla="*/ 169 w 170"/>
                <a:gd name="T79" fmla="*/ 191 h 356"/>
                <a:gd name="T80" fmla="*/ 169 w 170"/>
                <a:gd name="T81" fmla="*/ 205 h 356"/>
                <a:gd name="T82" fmla="*/ 169 w 170"/>
                <a:gd name="T83" fmla="*/ 218 h 356"/>
                <a:gd name="T84" fmla="*/ 169 w 170"/>
                <a:gd name="T85" fmla="*/ 232 h 356"/>
                <a:gd name="T86" fmla="*/ 164 w 170"/>
                <a:gd name="T87" fmla="*/ 246 h 356"/>
                <a:gd name="T88" fmla="*/ 164 w 170"/>
                <a:gd name="T89" fmla="*/ 259 h 356"/>
                <a:gd name="T90" fmla="*/ 164 w 170"/>
                <a:gd name="T91" fmla="*/ 273 h 356"/>
                <a:gd name="T92" fmla="*/ 160 w 170"/>
                <a:gd name="T93" fmla="*/ 287 h 356"/>
                <a:gd name="T94" fmla="*/ 155 w 170"/>
                <a:gd name="T95" fmla="*/ 300 h 356"/>
                <a:gd name="T96" fmla="*/ 155 w 170"/>
                <a:gd name="T97" fmla="*/ 314 h 356"/>
                <a:gd name="T98" fmla="*/ 150 w 170"/>
                <a:gd name="T99" fmla="*/ 328 h 356"/>
                <a:gd name="T100" fmla="*/ 141 w 170"/>
                <a:gd name="T101" fmla="*/ 341 h 3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356"/>
                <a:gd name="T155" fmla="*/ 170 w 170"/>
                <a:gd name="T156" fmla="*/ 356 h 35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356">
                  <a:moveTo>
                    <a:pt x="141" y="355"/>
                  </a:moveTo>
                  <a:lnTo>
                    <a:pt x="141" y="348"/>
                  </a:lnTo>
                  <a:lnTo>
                    <a:pt x="141" y="341"/>
                  </a:lnTo>
                  <a:lnTo>
                    <a:pt x="136" y="335"/>
                  </a:lnTo>
                  <a:lnTo>
                    <a:pt x="127" y="324"/>
                  </a:lnTo>
                  <a:lnTo>
                    <a:pt x="117" y="321"/>
                  </a:lnTo>
                  <a:lnTo>
                    <a:pt x="108" y="314"/>
                  </a:lnTo>
                  <a:lnTo>
                    <a:pt x="99" y="304"/>
                  </a:lnTo>
                  <a:lnTo>
                    <a:pt x="89" y="297"/>
                  </a:lnTo>
                  <a:lnTo>
                    <a:pt x="85" y="290"/>
                  </a:lnTo>
                  <a:lnTo>
                    <a:pt x="75" y="287"/>
                  </a:lnTo>
                  <a:lnTo>
                    <a:pt x="70" y="280"/>
                  </a:lnTo>
                  <a:lnTo>
                    <a:pt x="66" y="273"/>
                  </a:lnTo>
                  <a:lnTo>
                    <a:pt x="56" y="270"/>
                  </a:lnTo>
                  <a:lnTo>
                    <a:pt x="47" y="263"/>
                  </a:lnTo>
                  <a:lnTo>
                    <a:pt x="42" y="256"/>
                  </a:lnTo>
                  <a:lnTo>
                    <a:pt x="33" y="253"/>
                  </a:lnTo>
                  <a:lnTo>
                    <a:pt x="28" y="246"/>
                  </a:lnTo>
                  <a:lnTo>
                    <a:pt x="23" y="239"/>
                  </a:lnTo>
                  <a:lnTo>
                    <a:pt x="19" y="232"/>
                  </a:lnTo>
                  <a:lnTo>
                    <a:pt x="14" y="225"/>
                  </a:lnTo>
                  <a:lnTo>
                    <a:pt x="14" y="218"/>
                  </a:lnTo>
                  <a:lnTo>
                    <a:pt x="9" y="212"/>
                  </a:lnTo>
                  <a:lnTo>
                    <a:pt x="5" y="205"/>
                  </a:lnTo>
                  <a:lnTo>
                    <a:pt x="5" y="198"/>
                  </a:lnTo>
                  <a:lnTo>
                    <a:pt x="0" y="191"/>
                  </a:lnTo>
                  <a:lnTo>
                    <a:pt x="0" y="184"/>
                  </a:lnTo>
                  <a:lnTo>
                    <a:pt x="5" y="178"/>
                  </a:lnTo>
                  <a:lnTo>
                    <a:pt x="9" y="171"/>
                  </a:lnTo>
                  <a:lnTo>
                    <a:pt x="9" y="164"/>
                  </a:lnTo>
                  <a:lnTo>
                    <a:pt x="14" y="154"/>
                  </a:lnTo>
                  <a:lnTo>
                    <a:pt x="19" y="147"/>
                  </a:lnTo>
                  <a:lnTo>
                    <a:pt x="19" y="140"/>
                  </a:lnTo>
                  <a:lnTo>
                    <a:pt x="23" y="133"/>
                  </a:lnTo>
                  <a:lnTo>
                    <a:pt x="23" y="123"/>
                  </a:lnTo>
                  <a:lnTo>
                    <a:pt x="28" y="113"/>
                  </a:lnTo>
                  <a:lnTo>
                    <a:pt x="33" y="106"/>
                  </a:lnTo>
                  <a:lnTo>
                    <a:pt x="33" y="96"/>
                  </a:lnTo>
                  <a:lnTo>
                    <a:pt x="38" y="89"/>
                  </a:lnTo>
                  <a:lnTo>
                    <a:pt x="42" y="82"/>
                  </a:lnTo>
                  <a:lnTo>
                    <a:pt x="47" y="75"/>
                  </a:lnTo>
                  <a:lnTo>
                    <a:pt x="47" y="68"/>
                  </a:lnTo>
                  <a:lnTo>
                    <a:pt x="52" y="61"/>
                  </a:lnTo>
                  <a:lnTo>
                    <a:pt x="52" y="55"/>
                  </a:lnTo>
                  <a:lnTo>
                    <a:pt x="56" y="48"/>
                  </a:lnTo>
                  <a:lnTo>
                    <a:pt x="56" y="41"/>
                  </a:lnTo>
                  <a:lnTo>
                    <a:pt x="61" y="34"/>
                  </a:lnTo>
                  <a:lnTo>
                    <a:pt x="61" y="27"/>
                  </a:lnTo>
                  <a:lnTo>
                    <a:pt x="66" y="20"/>
                  </a:lnTo>
                  <a:lnTo>
                    <a:pt x="70" y="14"/>
                  </a:lnTo>
                  <a:lnTo>
                    <a:pt x="75" y="7"/>
                  </a:lnTo>
                  <a:lnTo>
                    <a:pt x="75" y="0"/>
                  </a:lnTo>
                  <a:lnTo>
                    <a:pt x="80" y="7"/>
                  </a:lnTo>
                  <a:lnTo>
                    <a:pt x="80" y="14"/>
                  </a:lnTo>
                  <a:lnTo>
                    <a:pt x="80" y="20"/>
                  </a:lnTo>
                  <a:lnTo>
                    <a:pt x="80" y="27"/>
                  </a:lnTo>
                  <a:lnTo>
                    <a:pt x="80" y="34"/>
                  </a:lnTo>
                  <a:lnTo>
                    <a:pt x="80" y="41"/>
                  </a:lnTo>
                  <a:lnTo>
                    <a:pt x="80" y="48"/>
                  </a:lnTo>
                  <a:lnTo>
                    <a:pt x="85" y="55"/>
                  </a:lnTo>
                  <a:lnTo>
                    <a:pt x="89" y="61"/>
                  </a:lnTo>
                  <a:lnTo>
                    <a:pt x="94" y="68"/>
                  </a:lnTo>
                  <a:lnTo>
                    <a:pt x="99" y="75"/>
                  </a:lnTo>
                  <a:lnTo>
                    <a:pt x="103" y="82"/>
                  </a:lnTo>
                  <a:lnTo>
                    <a:pt x="108" y="89"/>
                  </a:lnTo>
                  <a:lnTo>
                    <a:pt x="117" y="96"/>
                  </a:lnTo>
                  <a:lnTo>
                    <a:pt x="122" y="102"/>
                  </a:lnTo>
                  <a:lnTo>
                    <a:pt x="131" y="109"/>
                  </a:lnTo>
                  <a:lnTo>
                    <a:pt x="136" y="116"/>
                  </a:lnTo>
                  <a:lnTo>
                    <a:pt x="141" y="123"/>
                  </a:lnTo>
                  <a:lnTo>
                    <a:pt x="146" y="130"/>
                  </a:lnTo>
                  <a:lnTo>
                    <a:pt x="150" y="137"/>
                  </a:lnTo>
                  <a:lnTo>
                    <a:pt x="155" y="143"/>
                  </a:lnTo>
                  <a:lnTo>
                    <a:pt x="160" y="150"/>
                  </a:lnTo>
                  <a:lnTo>
                    <a:pt x="164" y="157"/>
                  </a:lnTo>
                  <a:lnTo>
                    <a:pt x="164" y="164"/>
                  </a:lnTo>
                  <a:lnTo>
                    <a:pt x="169" y="171"/>
                  </a:lnTo>
                  <a:lnTo>
                    <a:pt x="169" y="178"/>
                  </a:lnTo>
                  <a:lnTo>
                    <a:pt x="169" y="184"/>
                  </a:lnTo>
                  <a:lnTo>
                    <a:pt x="169" y="191"/>
                  </a:lnTo>
                  <a:lnTo>
                    <a:pt x="169" y="198"/>
                  </a:lnTo>
                  <a:lnTo>
                    <a:pt x="169" y="205"/>
                  </a:lnTo>
                  <a:lnTo>
                    <a:pt x="169" y="212"/>
                  </a:lnTo>
                  <a:lnTo>
                    <a:pt x="169" y="218"/>
                  </a:lnTo>
                  <a:lnTo>
                    <a:pt x="169" y="225"/>
                  </a:lnTo>
                  <a:lnTo>
                    <a:pt x="169" y="232"/>
                  </a:lnTo>
                  <a:lnTo>
                    <a:pt x="169" y="239"/>
                  </a:lnTo>
                  <a:lnTo>
                    <a:pt x="164" y="246"/>
                  </a:lnTo>
                  <a:lnTo>
                    <a:pt x="164" y="253"/>
                  </a:lnTo>
                  <a:lnTo>
                    <a:pt x="164" y="259"/>
                  </a:lnTo>
                  <a:lnTo>
                    <a:pt x="164" y="266"/>
                  </a:lnTo>
                  <a:lnTo>
                    <a:pt x="164" y="273"/>
                  </a:lnTo>
                  <a:lnTo>
                    <a:pt x="164" y="280"/>
                  </a:lnTo>
                  <a:lnTo>
                    <a:pt x="160" y="287"/>
                  </a:lnTo>
                  <a:lnTo>
                    <a:pt x="160" y="294"/>
                  </a:lnTo>
                  <a:lnTo>
                    <a:pt x="155" y="300"/>
                  </a:lnTo>
                  <a:lnTo>
                    <a:pt x="155" y="307"/>
                  </a:lnTo>
                  <a:lnTo>
                    <a:pt x="155" y="314"/>
                  </a:lnTo>
                  <a:lnTo>
                    <a:pt x="155" y="321"/>
                  </a:lnTo>
                  <a:lnTo>
                    <a:pt x="150" y="328"/>
                  </a:lnTo>
                  <a:lnTo>
                    <a:pt x="146" y="335"/>
                  </a:lnTo>
                  <a:lnTo>
                    <a:pt x="141" y="341"/>
                  </a:lnTo>
                  <a:lnTo>
                    <a:pt x="141" y="348"/>
                  </a:lnTo>
                </a:path>
              </a:pathLst>
            </a:custGeom>
            <a:solidFill>
              <a:srgbClr val="FFFF00"/>
            </a:solidFill>
            <a:ln w="25400" cap="rnd">
              <a:solidFill>
                <a:srgbClr val="EF9100"/>
              </a:solidFill>
              <a:round/>
              <a:headEnd/>
              <a:tailEnd/>
            </a:ln>
          </p:spPr>
          <p:txBody>
            <a:bodyPr>
              <a:prstTxWarp prst="textNoShape">
                <a:avLst/>
              </a:prstTxWarp>
            </a:bodyPr>
            <a:lstStyle/>
            <a:p>
              <a:endParaRPr lang="en-US"/>
            </a:p>
          </p:txBody>
        </p:sp>
        <p:sp>
          <p:nvSpPr>
            <p:cNvPr id="23868" name="Freeform 184"/>
            <p:cNvSpPr>
              <a:spLocks/>
            </p:cNvSpPr>
            <p:nvPr/>
          </p:nvSpPr>
          <p:spPr bwMode="auto">
            <a:xfrm>
              <a:off x="2251" y="1590"/>
              <a:ext cx="112" cy="386"/>
            </a:xfrm>
            <a:custGeom>
              <a:avLst/>
              <a:gdLst>
                <a:gd name="T0" fmla="*/ 19 w 112"/>
                <a:gd name="T1" fmla="*/ 378 h 386"/>
                <a:gd name="T2" fmla="*/ 22 w 112"/>
                <a:gd name="T3" fmla="*/ 363 h 386"/>
                <a:gd name="T4" fmla="*/ 34 w 112"/>
                <a:gd name="T5" fmla="*/ 348 h 386"/>
                <a:gd name="T6" fmla="*/ 46 w 112"/>
                <a:gd name="T7" fmla="*/ 329 h 386"/>
                <a:gd name="T8" fmla="*/ 56 w 112"/>
                <a:gd name="T9" fmla="*/ 315 h 386"/>
                <a:gd name="T10" fmla="*/ 65 w 112"/>
                <a:gd name="T11" fmla="*/ 304 h 386"/>
                <a:gd name="T12" fmla="*/ 74 w 112"/>
                <a:gd name="T13" fmla="*/ 292 h 386"/>
                <a:gd name="T14" fmla="*/ 83 w 112"/>
                <a:gd name="T15" fmla="*/ 278 h 386"/>
                <a:gd name="T16" fmla="*/ 93 w 112"/>
                <a:gd name="T17" fmla="*/ 267 h 386"/>
                <a:gd name="T18" fmla="*/ 99 w 112"/>
                <a:gd name="T19" fmla="*/ 252 h 386"/>
                <a:gd name="T20" fmla="*/ 102 w 112"/>
                <a:gd name="T21" fmla="*/ 237 h 386"/>
                <a:gd name="T22" fmla="*/ 108 w 112"/>
                <a:gd name="T23" fmla="*/ 222 h 386"/>
                <a:gd name="T24" fmla="*/ 111 w 112"/>
                <a:gd name="T25" fmla="*/ 207 h 386"/>
                <a:gd name="T26" fmla="*/ 108 w 112"/>
                <a:gd name="T27" fmla="*/ 193 h 386"/>
                <a:gd name="T28" fmla="*/ 105 w 112"/>
                <a:gd name="T29" fmla="*/ 178 h 386"/>
                <a:gd name="T30" fmla="*/ 99 w 112"/>
                <a:gd name="T31" fmla="*/ 159 h 386"/>
                <a:gd name="T32" fmla="*/ 96 w 112"/>
                <a:gd name="T33" fmla="*/ 144 h 386"/>
                <a:gd name="T34" fmla="*/ 93 w 112"/>
                <a:gd name="T35" fmla="*/ 122 h 386"/>
                <a:gd name="T36" fmla="*/ 89 w 112"/>
                <a:gd name="T37" fmla="*/ 104 h 386"/>
                <a:gd name="T38" fmla="*/ 83 w 112"/>
                <a:gd name="T39" fmla="*/ 89 h 386"/>
                <a:gd name="T40" fmla="*/ 80 w 112"/>
                <a:gd name="T41" fmla="*/ 74 h 386"/>
                <a:gd name="T42" fmla="*/ 77 w 112"/>
                <a:gd name="T43" fmla="*/ 59 h 386"/>
                <a:gd name="T44" fmla="*/ 74 w 112"/>
                <a:gd name="T45" fmla="*/ 44 h 386"/>
                <a:gd name="T46" fmla="*/ 71 w 112"/>
                <a:gd name="T47" fmla="*/ 30 h 386"/>
                <a:gd name="T48" fmla="*/ 65 w 112"/>
                <a:gd name="T49" fmla="*/ 15 h 386"/>
                <a:gd name="T50" fmla="*/ 62 w 112"/>
                <a:gd name="T51" fmla="*/ 0 h 386"/>
                <a:gd name="T52" fmla="*/ 59 w 112"/>
                <a:gd name="T53" fmla="*/ 15 h 386"/>
                <a:gd name="T54" fmla="*/ 59 w 112"/>
                <a:gd name="T55" fmla="*/ 30 h 386"/>
                <a:gd name="T56" fmla="*/ 59 w 112"/>
                <a:gd name="T57" fmla="*/ 44 h 386"/>
                <a:gd name="T58" fmla="*/ 56 w 112"/>
                <a:gd name="T59" fmla="*/ 59 h 386"/>
                <a:gd name="T60" fmla="*/ 49 w 112"/>
                <a:gd name="T61" fmla="*/ 74 h 386"/>
                <a:gd name="T62" fmla="*/ 43 w 112"/>
                <a:gd name="T63" fmla="*/ 89 h 386"/>
                <a:gd name="T64" fmla="*/ 34 w 112"/>
                <a:gd name="T65" fmla="*/ 104 h 386"/>
                <a:gd name="T66" fmla="*/ 25 w 112"/>
                <a:gd name="T67" fmla="*/ 118 h 386"/>
                <a:gd name="T68" fmla="*/ 19 w 112"/>
                <a:gd name="T69" fmla="*/ 133 h 386"/>
                <a:gd name="T70" fmla="*/ 12 w 112"/>
                <a:gd name="T71" fmla="*/ 148 h 386"/>
                <a:gd name="T72" fmla="*/ 6 w 112"/>
                <a:gd name="T73" fmla="*/ 163 h 386"/>
                <a:gd name="T74" fmla="*/ 3 w 112"/>
                <a:gd name="T75" fmla="*/ 178 h 386"/>
                <a:gd name="T76" fmla="*/ 0 w 112"/>
                <a:gd name="T77" fmla="*/ 193 h 386"/>
                <a:gd name="T78" fmla="*/ 0 w 112"/>
                <a:gd name="T79" fmla="*/ 207 h 386"/>
                <a:gd name="T80" fmla="*/ 0 w 112"/>
                <a:gd name="T81" fmla="*/ 222 h 386"/>
                <a:gd name="T82" fmla="*/ 0 w 112"/>
                <a:gd name="T83" fmla="*/ 237 h 386"/>
                <a:gd name="T84" fmla="*/ 0 w 112"/>
                <a:gd name="T85" fmla="*/ 252 h 386"/>
                <a:gd name="T86" fmla="*/ 3 w 112"/>
                <a:gd name="T87" fmla="*/ 267 h 386"/>
                <a:gd name="T88" fmla="*/ 3 w 112"/>
                <a:gd name="T89" fmla="*/ 281 h 386"/>
                <a:gd name="T90" fmla="*/ 3 w 112"/>
                <a:gd name="T91" fmla="*/ 296 h 386"/>
                <a:gd name="T92" fmla="*/ 6 w 112"/>
                <a:gd name="T93" fmla="*/ 311 h 386"/>
                <a:gd name="T94" fmla="*/ 9 w 112"/>
                <a:gd name="T95" fmla="*/ 326 h 386"/>
                <a:gd name="T96" fmla="*/ 9 w 112"/>
                <a:gd name="T97" fmla="*/ 341 h 386"/>
                <a:gd name="T98" fmla="*/ 12 w 112"/>
                <a:gd name="T99" fmla="*/ 355 h 386"/>
                <a:gd name="T100" fmla="*/ 19 w 112"/>
                <a:gd name="T101" fmla="*/ 370 h 3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2"/>
                <a:gd name="T154" fmla="*/ 0 h 386"/>
                <a:gd name="T155" fmla="*/ 112 w 112"/>
                <a:gd name="T156" fmla="*/ 386 h 3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2" h="386">
                  <a:moveTo>
                    <a:pt x="19" y="385"/>
                  </a:moveTo>
                  <a:lnTo>
                    <a:pt x="19" y="378"/>
                  </a:lnTo>
                  <a:lnTo>
                    <a:pt x="19" y="370"/>
                  </a:lnTo>
                  <a:lnTo>
                    <a:pt x="22" y="363"/>
                  </a:lnTo>
                  <a:lnTo>
                    <a:pt x="28" y="352"/>
                  </a:lnTo>
                  <a:lnTo>
                    <a:pt x="34" y="348"/>
                  </a:lnTo>
                  <a:lnTo>
                    <a:pt x="40" y="341"/>
                  </a:lnTo>
                  <a:lnTo>
                    <a:pt x="46" y="329"/>
                  </a:lnTo>
                  <a:lnTo>
                    <a:pt x="52" y="322"/>
                  </a:lnTo>
                  <a:lnTo>
                    <a:pt x="56" y="315"/>
                  </a:lnTo>
                  <a:lnTo>
                    <a:pt x="62" y="311"/>
                  </a:lnTo>
                  <a:lnTo>
                    <a:pt x="65" y="304"/>
                  </a:lnTo>
                  <a:lnTo>
                    <a:pt x="68" y="296"/>
                  </a:lnTo>
                  <a:lnTo>
                    <a:pt x="74" y="292"/>
                  </a:lnTo>
                  <a:lnTo>
                    <a:pt x="80" y="285"/>
                  </a:lnTo>
                  <a:lnTo>
                    <a:pt x="83" y="278"/>
                  </a:lnTo>
                  <a:lnTo>
                    <a:pt x="89" y="274"/>
                  </a:lnTo>
                  <a:lnTo>
                    <a:pt x="93" y="267"/>
                  </a:lnTo>
                  <a:lnTo>
                    <a:pt x="96" y="259"/>
                  </a:lnTo>
                  <a:lnTo>
                    <a:pt x="99" y="252"/>
                  </a:lnTo>
                  <a:lnTo>
                    <a:pt x="102" y="244"/>
                  </a:lnTo>
                  <a:lnTo>
                    <a:pt x="102" y="237"/>
                  </a:lnTo>
                  <a:lnTo>
                    <a:pt x="105" y="230"/>
                  </a:lnTo>
                  <a:lnTo>
                    <a:pt x="108" y="222"/>
                  </a:lnTo>
                  <a:lnTo>
                    <a:pt x="108" y="215"/>
                  </a:lnTo>
                  <a:lnTo>
                    <a:pt x="111" y="207"/>
                  </a:lnTo>
                  <a:lnTo>
                    <a:pt x="111" y="200"/>
                  </a:lnTo>
                  <a:lnTo>
                    <a:pt x="108" y="193"/>
                  </a:lnTo>
                  <a:lnTo>
                    <a:pt x="105" y="185"/>
                  </a:lnTo>
                  <a:lnTo>
                    <a:pt x="105" y="178"/>
                  </a:lnTo>
                  <a:lnTo>
                    <a:pt x="102" y="167"/>
                  </a:lnTo>
                  <a:lnTo>
                    <a:pt x="99" y="159"/>
                  </a:lnTo>
                  <a:lnTo>
                    <a:pt x="99" y="152"/>
                  </a:lnTo>
                  <a:lnTo>
                    <a:pt x="96" y="144"/>
                  </a:lnTo>
                  <a:lnTo>
                    <a:pt x="96" y="133"/>
                  </a:lnTo>
                  <a:lnTo>
                    <a:pt x="93" y="122"/>
                  </a:lnTo>
                  <a:lnTo>
                    <a:pt x="89" y="115"/>
                  </a:lnTo>
                  <a:lnTo>
                    <a:pt x="89" y="104"/>
                  </a:lnTo>
                  <a:lnTo>
                    <a:pt x="86" y="96"/>
                  </a:lnTo>
                  <a:lnTo>
                    <a:pt x="83" y="89"/>
                  </a:lnTo>
                  <a:lnTo>
                    <a:pt x="80" y="81"/>
                  </a:lnTo>
                  <a:lnTo>
                    <a:pt x="80" y="74"/>
                  </a:lnTo>
                  <a:lnTo>
                    <a:pt x="77" y="67"/>
                  </a:lnTo>
                  <a:lnTo>
                    <a:pt x="77" y="59"/>
                  </a:lnTo>
                  <a:lnTo>
                    <a:pt x="74" y="52"/>
                  </a:lnTo>
                  <a:lnTo>
                    <a:pt x="74" y="44"/>
                  </a:lnTo>
                  <a:lnTo>
                    <a:pt x="71" y="37"/>
                  </a:lnTo>
                  <a:lnTo>
                    <a:pt x="71" y="30"/>
                  </a:lnTo>
                  <a:lnTo>
                    <a:pt x="68" y="22"/>
                  </a:lnTo>
                  <a:lnTo>
                    <a:pt x="65" y="15"/>
                  </a:lnTo>
                  <a:lnTo>
                    <a:pt x="62" y="7"/>
                  </a:lnTo>
                  <a:lnTo>
                    <a:pt x="62" y="0"/>
                  </a:lnTo>
                  <a:lnTo>
                    <a:pt x="59" y="7"/>
                  </a:lnTo>
                  <a:lnTo>
                    <a:pt x="59" y="15"/>
                  </a:lnTo>
                  <a:lnTo>
                    <a:pt x="59" y="22"/>
                  </a:lnTo>
                  <a:lnTo>
                    <a:pt x="59" y="30"/>
                  </a:lnTo>
                  <a:lnTo>
                    <a:pt x="59" y="37"/>
                  </a:lnTo>
                  <a:lnTo>
                    <a:pt x="59" y="44"/>
                  </a:lnTo>
                  <a:lnTo>
                    <a:pt x="59" y="52"/>
                  </a:lnTo>
                  <a:lnTo>
                    <a:pt x="56" y="59"/>
                  </a:lnTo>
                  <a:lnTo>
                    <a:pt x="52" y="67"/>
                  </a:lnTo>
                  <a:lnTo>
                    <a:pt x="49" y="74"/>
                  </a:lnTo>
                  <a:lnTo>
                    <a:pt x="46" y="81"/>
                  </a:lnTo>
                  <a:lnTo>
                    <a:pt x="43" y="89"/>
                  </a:lnTo>
                  <a:lnTo>
                    <a:pt x="40" y="96"/>
                  </a:lnTo>
                  <a:lnTo>
                    <a:pt x="34" y="104"/>
                  </a:lnTo>
                  <a:lnTo>
                    <a:pt x="31" y="111"/>
                  </a:lnTo>
                  <a:lnTo>
                    <a:pt x="25" y="118"/>
                  </a:lnTo>
                  <a:lnTo>
                    <a:pt x="22" y="126"/>
                  </a:lnTo>
                  <a:lnTo>
                    <a:pt x="19" y="133"/>
                  </a:lnTo>
                  <a:lnTo>
                    <a:pt x="15" y="141"/>
                  </a:lnTo>
                  <a:lnTo>
                    <a:pt x="12" y="148"/>
                  </a:lnTo>
                  <a:lnTo>
                    <a:pt x="9" y="155"/>
                  </a:lnTo>
                  <a:lnTo>
                    <a:pt x="6" y="163"/>
                  </a:lnTo>
                  <a:lnTo>
                    <a:pt x="3" y="170"/>
                  </a:lnTo>
                  <a:lnTo>
                    <a:pt x="3" y="178"/>
                  </a:lnTo>
                  <a:lnTo>
                    <a:pt x="0" y="185"/>
                  </a:lnTo>
                  <a:lnTo>
                    <a:pt x="0" y="193"/>
                  </a:lnTo>
                  <a:lnTo>
                    <a:pt x="0" y="200"/>
                  </a:lnTo>
                  <a:lnTo>
                    <a:pt x="0" y="207"/>
                  </a:lnTo>
                  <a:lnTo>
                    <a:pt x="0" y="215"/>
                  </a:lnTo>
                  <a:lnTo>
                    <a:pt x="0" y="222"/>
                  </a:lnTo>
                  <a:lnTo>
                    <a:pt x="0" y="230"/>
                  </a:lnTo>
                  <a:lnTo>
                    <a:pt x="0" y="237"/>
                  </a:lnTo>
                  <a:lnTo>
                    <a:pt x="0" y="244"/>
                  </a:lnTo>
                  <a:lnTo>
                    <a:pt x="0" y="252"/>
                  </a:lnTo>
                  <a:lnTo>
                    <a:pt x="0" y="259"/>
                  </a:lnTo>
                  <a:lnTo>
                    <a:pt x="3" y="267"/>
                  </a:lnTo>
                  <a:lnTo>
                    <a:pt x="3" y="274"/>
                  </a:lnTo>
                  <a:lnTo>
                    <a:pt x="3" y="281"/>
                  </a:lnTo>
                  <a:lnTo>
                    <a:pt x="3" y="289"/>
                  </a:lnTo>
                  <a:lnTo>
                    <a:pt x="3" y="296"/>
                  </a:lnTo>
                  <a:lnTo>
                    <a:pt x="3" y="304"/>
                  </a:lnTo>
                  <a:lnTo>
                    <a:pt x="6" y="311"/>
                  </a:lnTo>
                  <a:lnTo>
                    <a:pt x="6" y="318"/>
                  </a:lnTo>
                  <a:lnTo>
                    <a:pt x="9" y="326"/>
                  </a:lnTo>
                  <a:lnTo>
                    <a:pt x="9" y="333"/>
                  </a:lnTo>
                  <a:lnTo>
                    <a:pt x="9" y="341"/>
                  </a:lnTo>
                  <a:lnTo>
                    <a:pt x="9" y="348"/>
                  </a:lnTo>
                  <a:lnTo>
                    <a:pt x="12" y="355"/>
                  </a:lnTo>
                  <a:lnTo>
                    <a:pt x="15" y="363"/>
                  </a:lnTo>
                  <a:lnTo>
                    <a:pt x="19" y="370"/>
                  </a:lnTo>
                  <a:lnTo>
                    <a:pt x="19" y="378"/>
                  </a:lnTo>
                </a:path>
              </a:pathLst>
            </a:custGeom>
            <a:solidFill>
              <a:srgbClr val="FF0000"/>
            </a:solidFill>
            <a:ln w="25400" cap="rnd">
              <a:solidFill>
                <a:srgbClr val="FE9B03"/>
              </a:solidFill>
              <a:round/>
              <a:headEnd/>
              <a:tailEnd/>
            </a:ln>
          </p:spPr>
          <p:txBody>
            <a:bodyPr>
              <a:prstTxWarp prst="textNoShape">
                <a:avLst/>
              </a:prstTxWarp>
            </a:bodyPr>
            <a:lstStyle/>
            <a:p>
              <a:endParaRPr lang="en-US"/>
            </a:p>
          </p:txBody>
        </p:sp>
        <p:sp>
          <p:nvSpPr>
            <p:cNvPr id="23869" name="Freeform 185"/>
            <p:cNvSpPr>
              <a:spLocks/>
            </p:cNvSpPr>
            <p:nvPr/>
          </p:nvSpPr>
          <p:spPr bwMode="auto">
            <a:xfrm>
              <a:off x="2304" y="1843"/>
              <a:ext cx="127" cy="129"/>
            </a:xfrm>
            <a:custGeom>
              <a:avLst/>
              <a:gdLst>
                <a:gd name="T0" fmla="*/ 0 w 127"/>
                <a:gd name="T1" fmla="*/ 128 h 129"/>
                <a:gd name="T2" fmla="*/ 10 w 127"/>
                <a:gd name="T3" fmla="*/ 128 h 129"/>
                <a:gd name="T4" fmla="*/ 15 w 127"/>
                <a:gd name="T5" fmla="*/ 119 h 129"/>
                <a:gd name="T6" fmla="*/ 24 w 127"/>
                <a:gd name="T7" fmla="*/ 119 h 129"/>
                <a:gd name="T8" fmla="*/ 34 w 127"/>
                <a:gd name="T9" fmla="*/ 111 h 129"/>
                <a:gd name="T10" fmla="*/ 44 w 127"/>
                <a:gd name="T11" fmla="*/ 107 h 129"/>
                <a:gd name="T12" fmla="*/ 48 w 127"/>
                <a:gd name="T13" fmla="*/ 98 h 129"/>
                <a:gd name="T14" fmla="*/ 58 w 127"/>
                <a:gd name="T15" fmla="*/ 98 h 129"/>
                <a:gd name="T16" fmla="*/ 63 w 127"/>
                <a:gd name="T17" fmla="*/ 90 h 129"/>
                <a:gd name="T18" fmla="*/ 68 w 127"/>
                <a:gd name="T19" fmla="*/ 81 h 129"/>
                <a:gd name="T20" fmla="*/ 78 w 127"/>
                <a:gd name="T21" fmla="*/ 73 h 129"/>
                <a:gd name="T22" fmla="*/ 78 w 127"/>
                <a:gd name="T23" fmla="*/ 64 h 129"/>
                <a:gd name="T24" fmla="*/ 87 w 127"/>
                <a:gd name="T25" fmla="*/ 60 h 129"/>
                <a:gd name="T26" fmla="*/ 87 w 127"/>
                <a:gd name="T27" fmla="*/ 51 h 129"/>
                <a:gd name="T28" fmla="*/ 87 w 127"/>
                <a:gd name="T29" fmla="*/ 43 h 129"/>
                <a:gd name="T30" fmla="*/ 92 w 127"/>
                <a:gd name="T31" fmla="*/ 34 h 129"/>
                <a:gd name="T32" fmla="*/ 102 w 127"/>
                <a:gd name="T33" fmla="*/ 30 h 129"/>
                <a:gd name="T34" fmla="*/ 102 w 127"/>
                <a:gd name="T35" fmla="*/ 21 h 129"/>
                <a:gd name="T36" fmla="*/ 107 w 127"/>
                <a:gd name="T37" fmla="*/ 13 h 129"/>
                <a:gd name="T38" fmla="*/ 107 w 127"/>
                <a:gd name="T39" fmla="*/ 4 h 129"/>
                <a:gd name="T40" fmla="*/ 116 w 127"/>
                <a:gd name="T41" fmla="*/ 0 h 129"/>
                <a:gd name="T42" fmla="*/ 116 w 127"/>
                <a:gd name="T43" fmla="*/ 9 h 129"/>
                <a:gd name="T44" fmla="*/ 116 w 127"/>
                <a:gd name="T45" fmla="*/ 17 h 129"/>
                <a:gd name="T46" fmla="*/ 121 w 127"/>
                <a:gd name="T47" fmla="*/ 26 h 129"/>
                <a:gd name="T48" fmla="*/ 121 w 127"/>
                <a:gd name="T49" fmla="*/ 34 h 129"/>
                <a:gd name="T50" fmla="*/ 121 w 127"/>
                <a:gd name="T51" fmla="*/ 43 h 129"/>
                <a:gd name="T52" fmla="*/ 126 w 127"/>
                <a:gd name="T53" fmla="*/ 51 h 129"/>
                <a:gd name="T54" fmla="*/ 126 w 127"/>
                <a:gd name="T55" fmla="*/ 60 h 129"/>
                <a:gd name="T56" fmla="*/ 126 w 127"/>
                <a:gd name="T57" fmla="*/ 68 h 129"/>
                <a:gd name="T58" fmla="*/ 126 w 127"/>
                <a:gd name="T59" fmla="*/ 77 h 129"/>
                <a:gd name="T60" fmla="*/ 126 w 127"/>
                <a:gd name="T61" fmla="*/ 85 h 129"/>
                <a:gd name="T62" fmla="*/ 121 w 127"/>
                <a:gd name="T63" fmla="*/ 94 h 129"/>
                <a:gd name="T64" fmla="*/ 111 w 127"/>
                <a:gd name="T65" fmla="*/ 94 h 129"/>
                <a:gd name="T66" fmla="*/ 107 w 127"/>
                <a:gd name="T67" fmla="*/ 102 h 129"/>
                <a:gd name="T68" fmla="*/ 97 w 127"/>
                <a:gd name="T69" fmla="*/ 107 h 129"/>
                <a:gd name="T70" fmla="*/ 87 w 127"/>
                <a:gd name="T71" fmla="*/ 111 h 129"/>
                <a:gd name="T72" fmla="*/ 78 w 127"/>
                <a:gd name="T73" fmla="*/ 115 h 129"/>
                <a:gd name="T74" fmla="*/ 68 w 127"/>
                <a:gd name="T75" fmla="*/ 115 h 129"/>
                <a:gd name="T76" fmla="*/ 58 w 127"/>
                <a:gd name="T77" fmla="*/ 115 h 129"/>
                <a:gd name="T78" fmla="*/ 48 w 127"/>
                <a:gd name="T79" fmla="*/ 115 h 129"/>
                <a:gd name="T80" fmla="*/ 39 w 127"/>
                <a:gd name="T81" fmla="*/ 115 h 129"/>
                <a:gd name="T82" fmla="*/ 29 w 127"/>
                <a:gd name="T83" fmla="*/ 119 h 129"/>
                <a:gd name="T84" fmla="*/ 19 w 127"/>
                <a:gd name="T85" fmla="*/ 124 h 129"/>
                <a:gd name="T86" fmla="*/ 10 w 127"/>
                <a:gd name="T87" fmla="*/ 128 h 129"/>
                <a:gd name="T88" fmla="*/ 0 w 127"/>
                <a:gd name="T89" fmla="*/ 128 h 129"/>
                <a:gd name="T90" fmla="*/ 63 w 127"/>
                <a:gd name="T91" fmla="*/ 98 h 12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7"/>
                <a:gd name="T139" fmla="*/ 0 h 129"/>
                <a:gd name="T140" fmla="*/ 127 w 127"/>
                <a:gd name="T141" fmla="*/ 129 h 12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7" h="129">
                  <a:moveTo>
                    <a:pt x="0" y="128"/>
                  </a:moveTo>
                  <a:lnTo>
                    <a:pt x="10" y="128"/>
                  </a:lnTo>
                  <a:lnTo>
                    <a:pt x="15" y="119"/>
                  </a:lnTo>
                  <a:lnTo>
                    <a:pt x="24" y="119"/>
                  </a:lnTo>
                  <a:lnTo>
                    <a:pt x="34" y="111"/>
                  </a:lnTo>
                  <a:lnTo>
                    <a:pt x="44" y="107"/>
                  </a:lnTo>
                  <a:lnTo>
                    <a:pt x="48" y="98"/>
                  </a:lnTo>
                  <a:lnTo>
                    <a:pt x="58" y="98"/>
                  </a:lnTo>
                  <a:lnTo>
                    <a:pt x="63" y="90"/>
                  </a:lnTo>
                  <a:lnTo>
                    <a:pt x="68" y="81"/>
                  </a:lnTo>
                  <a:lnTo>
                    <a:pt x="78" y="73"/>
                  </a:lnTo>
                  <a:lnTo>
                    <a:pt x="78" y="64"/>
                  </a:lnTo>
                  <a:lnTo>
                    <a:pt x="87" y="60"/>
                  </a:lnTo>
                  <a:lnTo>
                    <a:pt x="87" y="51"/>
                  </a:lnTo>
                  <a:lnTo>
                    <a:pt x="87" y="43"/>
                  </a:lnTo>
                  <a:lnTo>
                    <a:pt x="92" y="34"/>
                  </a:lnTo>
                  <a:lnTo>
                    <a:pt x="102" y="30"/>
                  </a:lnTo>
                  <a:lnTo>
                    <a:pt x="102" y="21"/>
                  </a:lnTo>
                  <a:lnTo>
                    <a:pt x="107" y="13"/>
                  </a:lnTo>
                  <a:lnTo>
                    <a:pt x="107" y="4"/>
                  </a:lnTo>
                  <a:lnTo>
                    <a:pt x="116" y="0"/>
                  </a:lnTo>
                  <a:lnTo>
                    <a:pt x="116" y="9"/>
                  </a:lnTo>
                  <a:lnTo>
                    <a:pt x="116" y="17"/>
                  </a:lnTo>
                  <a:lnTo>
                    <a:pt x="121" y="26"/>
                  </a:lnTo>
                  <a:lnTo>
                    <a:pt x="121" y="34"/>
                  </a:lnTo>
                  <a:lnTo>
                    <a:pt x="121" y="43"/>
                  </a:lnTo>
                  <a:lnTo>
                    <a:pt x="126" y="51"/>
                  </a:lnTo>
                  <a:lnTo>
                    <a:pt x="126" y="60"/>
                  </a:lnTo>
                  <a:lnTo>
                    <a:pt x="126" y="68"/>
                  </a:lnTo>
                  <a:lnTo>
                    <a:pt x="126" y="77"/>
                  </a:lnTo>
                  <a:lnTo>
                    <a:pt x="126" y="85"/>
                  </a:lnTo>
                  <a:lnTo>
                    <a:pt x="121" y="94"/>
                  </a:lnTo>
                  <a:lnTo>
                    <a:pt x="111" y="94"/>
                  </a:lnTo>
                  <a:lnTo>
                    <a:pt x="107" y="102"/>
                  </a:lnTo>
                  <a:lnTo>
                    <a:pt x="97" y="107"/>
                  </a:lnTo>
                  <a:lnTo>
                    <a:pt x="87" y="111"/>
                  </a:lnTo>
                  <a:lnTo>
                    <a:pt x="78" y="115"/>
                  </a:lnTo>
                  <a:lnTo>
                    <a:pt x="68" y="115"/>
                  </a:lnTo>
                  <a:lnTo>
                    <a:pt x="58" y="115"/>
                  </a:lnTo>
                  <a:lnTo>
                    <a:pt x="48" y="115"/>
                  </a:lnTo>
                  <a:lnTo>
                    <a:pt x="39" y="115"/>
                  </a:lnTo>
                  <a:lnTo>
                    <a:pt x="29" y="119"/>
                  </a:lnTo>
                  <a:lnTo>
                    <a:pt x="19" y="124"/>
                  </a:lnTo>
                  <a:lnTo>
                    <a:pt x="10" y="128"/>
                  </a:lnTo>
                  <a:lnTo>
                    <a:pt x="0" y="128"/>
                  </a:lnTo>
                  <a:lnTo>
                    <a:pt x="63" y="98"/>
                  </a:lnTo>
                </a:path>
              </a:pathLst>
            </a:custGeom>
            <a:solidFill>
              <a:srgbClr val="FFCC99"/>
            </a:solidFill>
            <a:ln w="25400" cap="rnd">
              <a:solidFill>
                <a:srgbClr val="FF0000"/>
              </a:solidFill>
              <a:round/>
              <a:headEnd/>
              <a:tailEnd/>
            </a:ln>
          </p:spPr>
          <p:txBody>
            <a:bodyPr>
              <a:prstTxWarp prst="textNoShape">
                <a:avLst/>
              </a:prstTxWarp>
            </a:bodyPr>
            <a:lstStyle/>
            <a:p>
              <a:endParaRPr lang="en-US"/>
            </a:p>
          </p:txBody>
        </p:sp>
      </p:grpSp>
      <p:grpSp>
        <p:nvGrpSpPr>
          <p:cNvPr id="564517" name="Group 187"/>
          <p:cNvGrpSpPr>
            <a:grpSpLocks/>
          </p:cNvGrpSpPr>
          <p:nvPr/>
        </p:nvGrpSpPr>
        <p:grpSpPr bwMode="auto">
          <a:xfrm>
            <a:off x="5124450" y="3424238"/>
            <a:ext cx="82550" cy="185737"/>
            <a:chOff x="1029" y="2668"/>
            <a:chExt cx="363" cy="445"/>
          </a:xfrm>
        </p:grpSpPr>
        <p:grpSp>
          <p:nvGrpSpPr>
            <p:cNvPr id="564518" name="Group 188"/>
            <p:cNvGrpSpPr>
              <a:grpSpLocks/>
            </p:cNvGrpSpPr>
            <p:nvPr/>
          </p:nvGrpSpPr>
          <p:grpSpPr bwMode="auto">
            <a:xfrm>
              <a:off x="1101" y="2668"/>
              <a:ext cx="217" cy="238"/>
              <a:chOff x="1075" y="2731"/>
              <a:chExt cx="244" cy="166"/>
            </a:xfrm>
          </p:grpSpPr>
          <p:sp>
            <p:nvSpPr>
              <p:cNvPr id="23861" name="Oval 189"/>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862" name="Oval 190"/>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858" name="Rectangle 191"/>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859" name="Oval 192"/>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860" name="AutoShape 193"/>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564519" name="Group 194"/>
          <p:cNvGrpSpPr>
            <a:grpSpLocks/>
          </p:cNvGrpSpPr>
          <p:nvPr/>
        </p:nvGrpSpPr>
        <p:grpSpPr bwMode="auto">
          <a:xfrm>
            <a:off x="4357688" y="3000375"/>
            <a:ext cx="82550" cy="185738"/>
            <a:chOff x="1029" y="2668"/>
            <a:chExt cx="363" cy="445"/>
          </a:xfrm>
        </p:grpSpPr>
        <p:grpSp>
          <p:nvGrpSpPr>
            <p:cNvPr id="564520" name="Group 195"/>
            <p:cNvGrpSpPr>
              <a:grpSpLocks/>
            </p:cNvGrpSpPr>
            <p:nvPr/>
          </p:nvGrpSpPr>
          <p:grpSpPr bwMode="auto">
            <a:xfrm>
              <a:off x="1101" y="2668"/>
              <a:ext cx="217" cy="238"/>
              <a:chOff x="1075" y="2731"/>
              <a:chExt cx="244" cy="166"/>
            </a:xfrm>
          </p:grpSpPr>
          <p:sp>
            <p:nvSpPr>
              <p:cNvPr id="23855" name="Oval 196"/>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856" name="Oval 197"/>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852" name="Rectangle 198"/>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853" name="Oval 199"/>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854" name="AutoShape 200"/>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564521" name="Group 201"/>
          <p:cNvGrpSpPr>
            <a:grpSpLocks/>
          </p:cNvGrpSpPr>
          <p:nvPr/>
        </p:nvGrpSpPr>
        <p:grpSpPr bwMode="auto">
          <a:xfrm>
            <a:off x="4743450" y="3409950"/>
            <a:ext cx="82550" cy="185738"/>
            <a:chOff x="1029" y="2668"/>
            <a:chExt cx="363" cy="445"/>
          </a:xfrm>
        </p:grpSpPr>
        <p:grpSp>
          <p:nvGrpSpPr>
            <p:cNvPr id="564522" name="Group 202"/>
            <p:cNvGrpSpPr>
              <a:grpSpLocks/>
            </p:cNvGrpSpPr>
            <p:nvPr/>
          </p:nvGrpSpPr>
          <p:grpSpPr bwMode="auto">
            <a:xfrm>
              <a:off x="1101" y="2668"/>
              <a:ext cx="217" cy="238"/>
              <a:chOff x="1075" y="2731"/>
              <a:chExt cx="244" cy="166"/>
            </a:xfrm>
          </p:grpSpPr>
          <p:sp>
            <p:nvSpPr>
              <p:cNvPr id="23849" name="Oval 203"/>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850" name="Oval 204"/>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846" name="Rectangle 205"/>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847" name="Oval 206"/>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848" name="AutoShape 207"/>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564526" name="Group 208"/>
          <p:cNvGrpSpPr>
            <a:grpSpLocks/>
          </p:cNvGrpSpPr>
          <p:nvPr/>
        </p:nvGrpSpPr>
        <p:grpSpPr bwMode="auto">
          <a:xfrm>
            <a:off x="5122863" y="3017838"/>
            <a:ext cx="82550" cy="185737"/>
            <a:chOff x="1029" y="2668"/>
            <a:chExt cx="363" cy="445"/>
          </a:xfrm>
        </p:grpSpPr>
        <p:grpSp>
          <p:nvGrpSpPr>
            <p:cNvPr id="564527" name="Group 209"/>
            <p:cNvGrpSpPr>
              <a:grpSpLocks/>
            </p:cNvGrpSpPr>
            <p:nvPr/>
          </p:nvGrpSpPr>
          <p:grpSpPr bwMode="auto">
            <a:xfrm>
              <a:off x="1101" y="2668"/>
              <a:ext cx="217" cy="238"/>
              <a:chOff x="1075" y="2731"/>
              <a:chExt cx="244" cy="166"/>
            </a:xfrm>
          </p:grpSpPr>
          <p:sp>
            <p:nvSpPr>
              <p:cNvPr id="23843" name="Oval 210"/>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844" name="Oval 211"/>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840" name="Rectangle 212"/>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841" name="Oval 213"/>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842" name="AutoShape 214"/>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564528" name="Group 215"/>
          <p:cNvGrpSpPr>
            <a:grpSpLocks/>
          </p:cNvGrpSpPr>
          <p:nvPr/>
        </p:nvGrpSpPr>
        <p:grpSpPr bwMode="auto">
          <a:xfrm>
            <a:off x="4410075" y="3455988"/>
            <a:ext cx="82550" cy="187325"/>
            <a:chOff x="1029" y="2668"/>
            <a:chExt cx="363" cy="445"/>
          </a:xfrm>
        </p:grpSpPr>
        <p:grpSp>
          <p:nvGrpSpPr>
            <p:cNvPr id="564530" name="Group 216"/>
            <p:cNvGrpSpPr>
              <a:grpSpLocks/>
            </p:cNvGrpSpPr>
            <p:nvPr/>
          </p:nvGrpSpPr>
          <p:grpSpPr bwMode="auto">
            <a:xfrm>
              <a:off x="1101" y="2668"/>
              <a:ext cx="217" cy="238"/>
              <a:chOff x="1075" y="2731"/>
              <a:chExt cx="244" cy="166"/>
            </a:xfrm>
          </p:grpSpPr>
          <p:sp>
            <p:nvSpPr>
              <p:cNvPr id="23837" name="Oval 217"/>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838" name="Oval 218"/>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834" name="Rectangle 219"/>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835" name="Oval 220"/>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836" name="AutoShape 221"/>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564531" name="Group 222"/>
          <p:cNvGrpSpPr>
            <a:grpSpLocks/>
          </p:cNvGrpSpPr>
          <p:nvPr/>
        </p:nvGrpSpPr>
        <p:grpSpPr bwMode="auto">
          <a:xfrm>
            <a:off x="4784725" y="3016250"/>
            <a:ext cx="82550" cy="185738"/>
            <a:chOff x="1029" y="2668"/>
            <a:chExt cx="363" cy="445"/>
          </a:xfrm>
        </p:grpSpPr>
        <p:grpSp>
          <p:nvGrpSpPr>
            <p:cNvPr id="564532" name="Group 223"/>
            <p:cNvGrpSpPr>
              <a:grpSpLocks/>
            </p:cNvGrpSpPr>
            <p:nvPr/>
          </p:nvGrpSpPr>
          <p:grpSpPr bwMode="auto">
            <a:xfrm>
              <a:off x="1101" y="2668"/>
              <a:ext cx="217" cy="238"/>
              <a:chOff x="1075" y="2731"/>
              <a:chExt cx="244" cy="166"/>
            </a:xfrm>
          </p:grpSpPr>
          <p:sp>
            <p:nvSpPr>
              <p:cNvPr id="23831" name="Oval 224"/>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832" name="Oval 225"/>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828" name="Rectangle 226"/>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829" name="Oval 227"/>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830" name="AutoShape 228"/>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564533" name="Group 229"/>
          <p:cNvGrpSpPr>
            <a:grpSpLocks/>
          </p:cNvGrpSpPr>
          <p:nvPr/>
        </p:nvGrpSpPr>
        <p:grpSpPr bwMode="auto">
          <a:xfrm>
            <a:off x="5313363" y="3089275"/>
            <a:ext cx="82550" cy="185738"/>
            <a:chOff x="1029" y="2668"/>
            <a:chExt cx="363" cy="445"/>
          </a:xfrm>
        </p:grpSpPr>
        <p:grpSp>
          <p:nvGrpSpPr>
            <p:cNvPr id="564534" name="Group 230"/>
            <p:cNvGrpSpPr>
              <a:grpSpLocks/>
            </p:cNvGrpSpPr>
            <p:nvPr/>
          </p:nvGrpSpPr>
          <p:grpSpPr bwMode="auto">
            <a:xfrm>
              <a:off x="1101" y="2668"/>
              <a:ext cx="217" cy="238"/>
              <a:chOff x="1075" y="2731"/>
              <a:chExt cx="244" cy="166"/>
            </a:xfrm>
          </p:grpSpPr>
          <p:sp>
            <p:nvSpPr>
              <p:cNvPr id="23825" name="Oval 231"/>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826" name="Oval 232"/>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822" name="Rectangle 233"/>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823" name="Oval 234"/>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824" name="AutoShape 235"/>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564535" name="Group 236"/>
          <p:cNvGrpSpPr>
            <a:grpSpLocks/>
          </p:cNvGrpSpPr>
          <p:nvPr/>
        </p:nvGrpSpPr>
        <p:grpSpPr bwMode="auto">
          <a:xfrm>
            <a:off x="4608513" y="3082925"/>
            <a:ext cx="82550" cy="187325"/>
            <a:chOff x="1029" y="2668"/>
            <a:chExt cx="363" cy="445"/>
          </a:xfrm>
        </p:grpSpPr>
        <p:grpSp>
          <p:nvGrpSpPr>
            <p:cNvPr id="564536" name="Group 237"/>
            <p:cNvGrpSpPr>
              <a:grpSpLocks/>
            </p:cNvGrpSpPr>
            <p:nvPr/>
          </p:nvGrpSpPr>
          <p:grpSpPr bwMode="auto">
            <a:xfrm>
              <a:off x="1101" y="2668"/>
              <a:ext cx="217" cy="238"/>
              <a:chOff x="1075" y="2731"/>
              <a:chExt cx="244" cy="166"/>
            </a:xfrm>
          </p:grpSpPr>
          <p:sp>
            <p:nvSpPr>
              <p:cNvPr id="23819" name="Oval 238"/>
              <p:cNvSpPr>
                <a:spLocks noChangeArrowheads="1"/>
              </p:cNvSpPr>
              <p:nvPr/>
            </p:nvSpPr>
            <p:spPr bwMode="auto">
              <a:xfrm>
                <a:off x="1075" y="2731"/>
                <a:ext cx="244" cy="166"/>
              </a:xfrm>
              <a:prstGeom prst="ellipse">
                <a:avLst/>
              </a:prstGeom>
              <a:solidFill>
                <a:schemeClr val="tx1"/>
              </a:solidFill>
              <a:ln w="12700">
                <a:solidFill>
                  <a:schemeClr val="tx2"/>
                </a:solidFill>
                <a:round/>
                <a:headEnd/>
                <a:tailEnd/>
              </a:ln>
            </p:spPr>
            <p:txBody>
              <a:bodyPr wrap="none" anchor="ctr">
                <a:prstTxWarp prst="textNoShape">
                  <a:avLst/>
                </a:prstTxWarp>
              </a:bodyPr>
              <a:lstStyle/>
              <a:p>
                <a:endParaRPr lang="en-US"/>
              </a:p>
            </p:txBody>
          </p:sp>
          <p:sp>
            <p:nvSpPr>
              <p:cNvPr id="23820" name="Oval 239"/>
              <p:cNvSpPr>
                <a:spLocks noChangeArrowheads="1"/>
              </p:cNvSpPr>
              <p:nvPr/>
            </p:nvSpPr>
            <p:spPr bwMode="auto">
              <a:xfrm>
                <a:off x="1135" y="2750"/>
                <a:ext cx="158" cy="112"/>
              </a:xfrm>
              <a:prstGeom prst="ellipse">
                <a:avLst/>
              </a:prstGeom>
              <a:solidFill>
                <a:srgbClr val="CCCC00"/>
              </a:solidFill>
              <a:ln w="12700">
                <a:solidFill>
                  <a:schemeClr val="tx2"/>
                </a:solidFill>
                <a:round/>
                <a:headEnd/>
                <a:tailEnd/>
              </a:ln>
            </p:spPr>
            <p:txBody>
              <a:bodyPr wrap="none" anchor="ctr">
                <a:prstTxWarp prst="textNoShape">
                  <a:avLst/>
                </a:prstTxWarp>
              </a:bodyPr>
              <a:lstStyle/>
              <a:p>
                <a:endParaRPr lang="en-US"/>
              </a:p>
            </p:txBody>
          </p:sp>
        </p:grpSp>
        <p:sp>
          <p:nvSpPr>
            <p:cNvPr id="23816" name="Rectangle 240"/>
            <p:cNvSpPr>
              <a:spLocks noChangeArrowheads="1"/>
            </p:cNvSpPr>
            <p:nvPr/>
          </p:nvSpPr>
          <p:spPr bwMode="auto">
            <a:xfrm>
              <a:off x="1029" y="2795"/>
              <a:ext cx="363" cy="318"/>
            </a:xfrm>
            <a:prstGeom prst="rect">
              <a:avLst/>
            </a:prstGeom>
            <a:solidFill>
              <a:srgbClr val="00FFCC"/>
            </a:solidFill>
            <a:ln w="9525">
              <a:solidFill>
                <a:schemeClr val="tx1"/>
              </a:solidFill>
              <a:miter lim="800000"/>
              <a:headEnd/>
              <a:tailEnd/>
            </a:ln>
          </p:spPr>
          <p:txBody>
            <a:bodyPr wrap="none" anchor="ctr">
              <a:prstTxWarp prst="textNoShape">
                <a:avLst/>
              </a:prstTxWarp>
            </a:bodyPr>
            <a:lstStyle/>
            <a:p>
              <a:endParaRPr lang="en-US"/>
            </a:p>
          </p:txBody>
        </p:sp>
        <p:sp>
          <p:nvSpPr>
            <p:cNvPr id="23817" name="Oval 241"/>
            <p:cNvSpPr>
              <a:spLocks noChangeArrowheads="1"/>
            </p:cNvSpPr>
            <p:nvPr/>
          </p:nvSpPr>
          <p:spPr bwMode="auto">
            <a:xfrm>
              <a:off x="1151" y="2880"/>
              <a:ext cx="141" cy="65"/>
            </a:xfrm>
            <a:prstGeom prst="ellipse">
              <a:avLst/>
            </a:prstGeom>
            <a:solidFill>
              <a:schemeClr val="tx1"/>
            </a:solidFill>
            <a:ln w="25400">
              <a:noFill/>
              <a:round/>
              <a:headEnd/>
              <a:tailEnd/>
            </a:ln>
          </p:spPr>
          <p:txBody>
            <a:bodyPr wrap="none" anchor="ctr">
              <a:prstTxWarp prst="textNoShape">
                <a:avLst/>
              </a:prstTxWarp>
            </a:bodyPr>
            <a:lstStyle/>
            <a:p>
              <a:endParaRPr lang="en-US"/>
            </a:p>
          </p:txBody>
        </p:sp>
        <p:sp>
          <p:nvSpPr>
            <p:cNvPr id="23818" name="AutoShape 242"/>
            <p:cNvSpPr>
              <a:spLocks noChangeArrowheads="1"/>
            </p:cNvSpPr>
            <p:nvPr/>
          </p:nvSpPr>
          <p:spPr bwMode="auto">
            <a:xfrm flipV="1">
              <a:off x="1151" y="2915"/>
              <a:ext cx="139" cy="10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6 w 21600"/>
                <a:gd name="T13" fmla="*/ 4441 h 21600"/>
                <a:gd name="T14" fmla="*/ 17094 w 21600"/>
                <a:gd name="T15" fmla="*/ 1715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close/>
                </a:path>
              </a:pathLst>
            </a:custGeom>
            <a:solidFill>
              <a:schemeClr val="tx1"/>
            </a:solidFill>
            <a:ln w="25400">
              <a:noFill/>
              <a:miter lim="800000"/>
              <a:headEnd/>
              <a:tailEnd/>
            </a:ln>
          </p:spPr>
          <p:txBody>
            <a:bodyPr wrap="none" anchor="ctr">
              <a:prstTxWarp prst="textNoShape">
                <a:avLst/>
              </a:prstTxWarp>
            </a:bodyPr>
            <a:lstStyle/>
            <a:p>
              <a:endParaRPr lang="en-US"/>
            </a:p>
          </p:txBody>
        </p:sp>
      </p:grpSp>
      <p:grpSp>
        <p:nvGrpSpPr>
          <p:cNvPr id="564537" name="Group 243"/>
          <p:cNvGrpSpPr>
            <a:grpSpLocks/>
          </p:cNvGrpSpPr>
          <p:nvPr/>
        </p:nvGrpSpPr>
        <p:grpSpPr bwMode="auto">
          <a:xfrm>
            <a:off x="5133975" y="2867025"/>
            <a:ext cx="119063" cy="200025"/>
            <a:chOff x="2160" y="1548"/>
            <a:chExt cx="309" cy="441"/>
          </a:xfrm>
        </p:grpSpPr>
        <p:sp>
          <p:nvSpPr>
            <p:cNvPr id="23808" name="Freeform 244"/>
            <p:cNvSpPr>
              <a:spLocks/>
            </p:cNvSpPr>
            <p:nvPr/>
          </p:nvSpPr>
          <p:spPr bwMode="auto">
            <a:xfrm>
              <a:off x="2160" y="1548"/>
              <a:ext cx="141" cy="428"/>
            </a:xfrm>
            <a:custGeom>
              <a:avLst/>
              <a:gdLst>
                <a:gd name="T0" fmla="*/ 117 w 141"/>
                <a:gd name="T1" fmla="*/ 419 h 428"/>
                <a:gd name="T2" fmla="*/ 113 w 141"/>
                <a:gd name="T3" fmla="*/ 402 h 428"/>
                <a:gd name="T4" fmla="*/ 97 w 141"/>
                <a:gd name="T5" fmla="*/ 386 h 428"/>
                <a:gd name="T6" fmla="*/ 82 w 141"/>
                <a:gd name="T7" fmla="*/ 365 h 428"/>
                <a:gd name="T8" fmla="*/ 70 w 141"/>
                <a:gd name="T9" fmla="*/ 349 h 428"/>
                <a:gd name="T10" fmla="*/ 58 w 141"/>
                <a:gd name="T11" fmla="*/ 337 h 428"/>
                <a:gd name="T12" fmla="*/ 47 w 141"/>
                <a:gd name="T13" fmla="*/ 324 h 428"/>
                <a:gd name="T14" fmla="*/ 35 w 141"/>
                <a:gd name="T15" fmla="*/ 308 h 428"/>
                <a:gd name="T16" fmla="*/ 23 w 141"/>
                <a:gd name="T17" fmla="*/ 296 h 428"/>
                <a:gd name="T18" fmla="*/ 16 w 141"/>
                <a:gd name="T19" fmla="*/ 279 h 428"/>
                <a:gd name="T20" fmla="*/ 12 w 141"/>
                <a:gd name="T21" fmla="*/ 263 h 428"/>
                <a:gd name="T22" fmla="*/ 4 w 141"/>
                <a:gd name="T23" fmla="*/ 246 h 428"/>
                <a:gd name="T24" fmla="*/ 0 w 141"/>
                <a:gd name="T25" fmla="*/ 230 h 428"/>
                <a:gd name="T26" fmla="*/ 4 w 141"/>
                <a:gd name="T27" fmla="*/ 214 h 428"/>
                <a:gd name="T28" fmla="*/ 8 w 141"/>
                <a:gd name="T29" fmla="*/ 197 h 428"/>
                <a:gd name="T30" fmla="*/ 16 w 141"/>
                <a:gd name="T31" fmla="*/ 177 h 428"/>
                <a:gd name="T32" fmla="*/ 19 w 141"/>
                <a:gd name="T33" fmla="*/ 160 h 428"/>
                <a:gd name="T34" fmla="*/ 23 w 141"/>
                <a:gd name="T35" fmla="*/ 135 h 428"/>
                <a:gd name="T36" fmla="*/ 27 w 141"/>
                <a:gd name="T37" fmla="*/ 115 h 428"/>
                <a:gd name="T38" fmla="*/ 35 w 141"/>
                <a:gd name="T39" fmla="*/ 99 h 428"/>
                <a:gd name="T40" fmla="*/ 39 w 141"/>
                <a:gd name="T41" fmla="*/ 82 h 428"/>
                <a:gd name="T42" fmla="*/ 43 w 141"/>
                <a:gd name="T43" fmla="*/ 66 h 428"/>
                <a:gd name="T44" fmla="*/ 47 w 141"/>
                <a:gd name="T45" fmla="*/ 49 h 428"/>
                <a:gd name="T46" fmla="*/ 51 w 141"/>
                <a:gd name="T47" fmla="*/ 33 h 428"/>
                <a:gd name="T48" fmla="*/ 58 w 141"/>
                <a:gd name="T49" fmla="*/ 16 h 428"/>
                <a:gd name="T50" fmla="*/ 62 w 141"/>
                <a:gd name="T51" fmla="*/ 0 h 428"/>
                <a:gd name="T52" fmla="*/ 66 w 141"/>
                <a:gd name="T53" fmla="*/ 16 h 428"/>
                <a:gd name="T54" fmla="*/ 66 w 141"/>
                <a:gd name="T55" fmla="*/ 33 h 428"/>
                <a:gd name="T56" fmla="*/ 66 w 141"/>
                <a:gd name="T57" fmla="*/ 49 h 428"/>
                <a:gd name="T58" fmla="*/ 70 w 141"/>
                <a:gd name="T59" fmla="*/ 66 h 428"/>
                <a:gd name="T60" fmla="*/ 78 w 141"/>
                <a:gd name="T61" fmla="*/ 82 h 428"/>
                <a:gd name="T62" fmla="*/ 86 w 141"/>
                <a:gd name="T63" fmla="*/ 99 h 428"/>
                <a:gd name="T64" fmla="*/ 97 w 141"/>
                <a:gd name="T65" fmla="*/ 115 h 428"/>
                <a:gd name="T66" fmla="*/ 109 w 141"/>
                <a:gd name="T67" fmla="*/ 131 h 428"/>
                <a:gd name="T68" fmla="*/ 117 w 141"/>
                <a:gd name="T69" fmla="*/ 148 h 428"/>
                <a:gd name="T70" fmla="*/ 124 w 141"/>
                <a:gd name="T71" fmla="*/ 164 h 428"/>
                <a:gd name="T72" fmla="*/ 132 w 141"/>
                <a:gd name="T73" fmla="*/ 181 h 428"/>
                <a:gd name="T74" fmla="*/ 136 w 141"/>
                <a:gd name="T75" fmla="*/ 197 h 428"/>
                <a:gd name="T76" fmla="*/ 140 w 141"/>
                <a:gd name="T77" fmla="*/ 214 h 428"/>
                <a:gd name="T78" fmla="*/ 140 w 141"/>
                <a:gd name="T79" fmla="*/ 230 h 428"/>
                <a:gd name="T80" fmla="*/ 140 w 141"/>
                <a:gd name="T81" fmla="*/ 246 h 428"/>
                <a:gd name="T82" fmla="*/ 140 w 141"/>
                <a:gd name="T83" fmla="*/ 263 h 428"/>
                <a:gd name="T84" fmla="*/ 140 w 141"/>
                <a:gd name="T85" fmla="*/ 279 h 428"/>
                <a:gd name="T86" fmla="*/ 136 w 141"/>
                <a:gd name="T87" fmla="*/ 296 h 428"/>
                <a:gd name="T88" fmla="*/ 136 w 141"/>
                <a:gd name="T89" fmla="*/ 312 h 428"/>
                <a:gd name="T90" fmla="*/ 136 w 141"/>
                <a:gd name="T91" fmla="*/ 328 h 428"/>
                <a:gd name="T92" fmla="*/ 132 w 141"/>
                <a:gd name="T93" fmla="*/ 345 h 428"/>
                <a:gd name="T94" fmla="*/ 128 w 141"/>
                <a:gd name="T95" fmla="*/ 361 h 428"/>
                <a:gd name="T96" fmla="*/ 128 w 141"/>
                <a:gd name="T97" fmla="*/ 378 h 428"/>
                <a:gd name="T98" fmla="*/ 124 w 141"/>
                <a:gd name="T99" fmla="*/ 394 h 428"/>
                <a:gd name="T100" fmla="*/ 117 w 141"/>
                <a:gd name="T101" fmla="*/ 411 h 42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1"/>
                <a:gd name="T154" fmla="*/ 0 h 428"/>
                <a:gd name="T155" fmla="*/ 141 w 141"/>
                <a:gd name="T156" fmla="*/ 428 h 42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1" h="428">
                  <a:moveTo>
                    <a:pt x="117" y="427"/>
                  </a:moveTo>
                  <a:lnTo>
                    <a:pt x="117" y="419"/>
                  </a:lnTo>
                  <a:lnTo>
                    <a:pt x="117" y="411"/>
                  </a:lnTo>
                  <a:lnTo>
                    <a:pt x="113" y="402"/>
                  </a:lnTo>
                  <a:lnTo>
                    <a:pt x="105" y="390"/>
                  </a:lnTo>
                  <a:lnTo>
                    <a:pt x="97" y="386"/>
                  </a:lnTo>
                  <a:lnTo>
                    <a:pt x="89" y="378"/>
                  </a:lnTo>
                  <a:lnTo>
                    <a:pt x="82" y="365"/>
                  </a:lnTo>
                  <a:lnTo>
                    <a:pt x="74" y="357"/>
                  </a:lnTo>
                  <a:lnTo>
                    <a:pt x="70" y="349"/>
                  </a:lnTo>
                  <a:lnTo>
                    <a:pt x="62" y="345"/>
                  </a:lnTo>
                  <a:lnTo>
                    <a:pt x="58" y="337"/>
                  </a:lnTo>
                  <a:lnTo>
                    <a:pt x="54" y="328"/>
                  </a:lnTo>
                  <a:lnTo>
                    <a:pt x="47" y="324"/>
                  </a:lnTo>
                  <a:lnTo>
                    <a:pt x="39" y="316"/>
                  </a:lnTo>
                  <a:lnTo>
                    <a:pt x="35" y="308"/>
                  </a:lnTo>
                  <a:lnTo>
                    <a:pt x="27" y="304"/>
                  </a:lnTo>
                  <a:lnTo>
                    <a:pt x="23" y="296"/>
                  </a:lnTo>
                  <a:lnTo>
                    <a:pt x="19" y="287"/>
                  </a:lnTo>
                  <a:lnTo>
                    <a:pt x="16" y="279"/>
                  </a:lnTo>
                  <a:lnTo>
                    <a:pt x="12" y="271"/>
                  </a:lnTo>
                  <a:lnTo>
                    <a:pt x="12" y="263"/>
                  </a:lnTo>
                  <a:lnTo>
                    <a:pt x="8" y="255"/>
                  </a:lnTo>
                  <a:lnTo>
                    <a:pt x="4" y="246"/>
                  </a:lnTo>
                  <a:lnTo>
                    <a:pt x="4" y="238"/>
                  </a:lnTo>
                  <a:lnTo>
                    <a:pt x="0" y="230"/>
                  </a:lnTo>
                  <a:lnTo>
                    <a:pt x="0" y="222"/>
                  </a:lnTo>
                  <a:lnTo>
                    <a:pt x="4" y="214"/>
                  </a:lnTo>
                  <a:lnTo>
                    <a:pt x="8" y="205"/>
                  </a:lnTo>
                  <a:lnTo>
                    <a:pt x="8" y="197"/>
                  </a:lnTo>
                  <a:lnTo>
                    <a:pt x="12" y="185"/>
                  </a:lnTo>
                  <a:lnTo>
                    <a:pt x="16" y="177"/>
                  </a:lnTo>
                  <a:lnTo>
                    <a:pt x="16" y="168"/>
                  </a:lnTo>
                  <a:lnTo>
                    <a:pt x="19" y="160"/>
                  </a:lnTo>
                  <a:lnTo>
                    <a:pt x="19" y="148"/>
                  </a:lnTo>
                  <a:lnTo>
                    <a:pt x="23" y="135"/>
                  </a:lnTo>
                  <a:lnTo>
                    <a:pt x="27" y="127"/>
                  </a:lnTo>
                  <a:lnTo>
                    <a:pt x="27" y="115"/>
                  </a:lnTo>
                  <a:lnTo>
                    <a:pt x="31" y="107"/>
                  </a:lnTo>
                  <a:lnTo>
                    <a:pt x="35" y="99"/>
                  </a:lnTo>
                  <a:lnTo>
                    <a:pt x="39" y="90"/>
                  </a:lnTo>
                  <a:lnTo>
                    <a:pt x="39" y="82"/>
                  </a:lnTo>
                  <a:lnTo>
                    <a:pt x="43" y="74"/>
                  </a:lnTo>
                  <a:lnTo>
                    <a:pt x="43" y="66"/>
                  </a:lnTo>
                  <a:lnTo>
                    <a:pt x="47" y="57"/>
                  </a:lnTo>
                  <a:lnTo>
                    <a:pt x="47" y="49"/>
                  </a:lnTo>
                  <a:lnTo>
                    <a:pt x="51" y="41"/>
                  </a:lnTo>
                  <a:lnTo>
                    <a:pt x="51" y="33"/>
                  </a:lnTo>
                  <a:lnTo>
                    <a:pt x="54" y="25"/>
                  </a:lnTo>
                  <a:lnTo>
                    <a:pt x="58" y="16"/>
                  </a:lnTo>
                  <a:lnTo>
                    <a:pt x="62" y="8"/>
                  </a:lnTo>
                  <a:lnTo>
                    <a:pt x="62" y="0"/>
                  </a:lnTo>
                  <a:lnTo>
                    <a:pt x="66" y="8"/>
                  </a:lnTo>
                  <a:lnTo>
                    <a:pt x="66" y="16"/>
                  </a:lnTo>
                  <a:lnTo>
                    <a:pt x="66" y="25"/>
                  </a:lnTo>
                  <a:lnTo>
                    <a:pt x="66" y="33"/>
                  </a:lnTo>
                  <a:lnTo>
                    <a:pt x="66" y="41"/>
                  </a:lnTo>
                  <a:lnTo>
                    <a:pt x="66" y="49"/>
                  </a:lnTo>
                  <a:lnTo>
                    <a:pt x="66" y="57"/>
                  </a:lnTo>
                  <a:lnTo>
                    <a:pt x="70" y="66"/>
                  </a:lnTo>
                  <a:lnTo>
                    <a:pt x="74" y="74"/>
                  </a:lnTo>
                  <a:lnTo>
                    <a:pt x="78" y="82"/>
                  </a:lnTo>
                  <a:lnTo>
                    <a:pt x="82" y="90"/>
                  </a:lnTo>
                  <a:lnTo>
                    <a:pt x="86" y="99"/>
                  </a:lnTo>
                  <a:lnTo>
                    <a:pt x="89" y="107"/>
                  </a:lnTo>
                  <a:lnTo>
                    <a:pt x="97" y="115"/>
                  </a:lnTo>
                  <a:lnTo>
                    <a:pt x="101" y="123"/>
                  </a:lnTo>
                  <a:lnTo>
                    <a:pt x="109" y="131"/>
                  </a:lnTo>
                  <a:lnTo>
                    <a:pt x="113" y="140"/>
                  </a:lnTo>
                  <a:lnTo>
                    <a:pt x="117" y="148"/>
                  </a:lnTo>
                  <a:lnTo>
                    <a:pt x="121" y="156"/>
                  </a:lnTo>
                  <a:lnTo>
                    <a:pt x="124" y="164"/>
                  </a:lnTo>
                  <a:lnTo>
                    <a:pt x="128" y="172"/>
                  </a:lnTo>
                  <a:lnTo>
                    <a:pt x="132" y="181"/>
                  </a:lnTo>
                  <a:lnTo>
                    <a:pt x="136" y="189"/>
                  </a:lnTo>
                  <a:lnTo>
                    <a:pt x="136" y="197"/>
                  </a:lnTo>
                  <a:lnTo>
                    <a:pt x="140" y="205"/>
                  </a:lnTo>
                  <a:lnTo>
                    <a:pt x="140" y="214"/>
                  </a:lnTo>
                  <a:lnTo>
                    <a:pt x="140" y="222"/>
                  </a:lnTo>
                  <a:lnTo>
                    <a:pt x="140" y="230"/>
                  </a:lnTo>
                  <a:lnTo>
                    <a:pt x="140" y="238"/>
                  </a:lnTo>
                  <a:lnTo>
                    <a:pt x="140" y="246"/>
                  </a:lnTo>
                  <a:lnTo>
                    <a:pt x="140" y="255"/>
                  </a:lnTo>
                  <a:lnTo>
                    <a:pt x="140" y="263"/>
                  </a:lnTo>
                  <a:lnTo>
                    <a:pt x="140" y="271"/>
                  </a:lnTo>
                  <a:lnTo>
                    <a:pt x="140" y="279"/>
                  </a:lnTo>
                  <a:lnTo>
                    <a:pt x="140" y="287"/>
                  </a:lnTo>
                  <a:lnTo>
                    <a:pt x="136" y="296"/>
                  </a:lnTo>
                  <a:lnTo>
                    <a:pt x="136" y="304"/>
                  </a:lnTo>
                  <a:lnTo>
                    <a:pt x="136" y="312"/>
                  </a:lnTo>
                  <a:lnTo>
                    <a:pt x="136" y="320"/>
                  </a:lnTo>
                  <a:lnTo>
                    <a:pt x="136" y="328"/>
                  </a:lnTo>
                  <a:lnTo>
                    <a:pt x="136" y="337"/>
                  </a:lnTo>
                  <a:lnTo>
                    <a:pt x="132" y="345"/>
                  </a:lnTo>
                  <a:lnTo>
                    <a:pt x="132" y="353"/>
                  </a:lnTo>
                  <a:lnTo>
                    <a:pt x="128" y="361"/>
                  </a:lnTo>
                  <a:lnTo>
                    <a:pt x="128" y="370"/>
                  </a:lnTo>
                  <a:lnTo>
                    <a:pt x="128" y="378"/>
                  </a:lnTo>
                  <a:lnTo>
                    <a:pt x="128" y="386"/>
                  </a:lnTo>
                  <a:lnTo>
                    <a:pt x="124" y="394"/>
                  </a:lnTo>
                  <a:lnTo>
                    <a:pt x="121" y="402"/>
                  </a:lnTo>
                  <a:lnTo>
                    <a:pt x="117" y="411"/>
                  </a:lnTo>
                  <a:lnTo>
                    <a:pt x="117" y="419"/>
                  </a:lnTo>
                </a:path>
              </a:pathLst>
            </a:custGeom>
            <a:solidFill>
              <a:srgbClr val="FF6600"/>
            </a:solidFill>
            <a:ln w="25400" cap="rnd">
              <a:solidFill>
                <a:srgbClr val="F35B1B"/>
              </a:solidFill>
              <a:round/>
              <a:headEnd/>
              <a:tailEnd/>
            </a:ln>
          </p:spPr>
          <p:txBody>
            <a:bodyPr>
              <a:prstTxWarp prst="textNoShape">
                <a:avLst/>
              </a:prstTxWarp>
            </a:bodyPr>
            <a:lstStyle/>
            <a:p>
              <a:endParaRPr lang="en-US"/>
            </a:p>
          </p:txBody>
        </p:sp>
        <p:sp>
          <p:nvSpPr>
            <p:cNvPr id="23809" name="Freeform 245"/>
            <p:cNvSpPr>
              <a:spLocks/>
            </p:cNvSpPr>
            <p:nvPr/>
          </p:nvSpPr>
          <p:spPr bwMode="auto">
            <a:xfrm>
              <a:off x="2266" y="1693"/>
              <a:ext cx="145" cy="292"/>
            </a:xfrm>
            <a:custGeom>
              <a:avLst/>
              <a:gdLst>
                <a:gd name="T0" fmla="*/ 24 w 145"/>
                <a:gd name="T1" fmla="*/ 285 h 292"/>
                <a:gd name="T2" fmla="*/ 28 w 145"/>
                <a:gd name="T3" fmla="*/ 274 h 292"/>
                <a:gd name="T4" fmla="*/ 44 w 145"/>
                <a:gd name="T5" fmla="*/ 263 h 292"/>
                <a:gd name="T6" fmla="*/ 60 w 145"/>
                <a:gd name="T7" fmla="*/ 249 h 292"/>
                <a:gd name="T8" fmla="*/ 72 w 145"/>
                <a:gd name="T9" fmla="*/ 238 h 292"/>
                <a:gd name="T10" fmla="*/ 84 w 145"/>
                <a:gd name="T11" fmla="*/ 229 h 292"/>
                <a:gd name="T12" fmla="*/ 96 w 145"/>
                <a:gd name="T13" fmla="*/ 221 h 292"/>
                <a:gd name="T14" fmla="*/ 108 w 145"/>
                <a:gd name="T15" fmla="*/ 210 h 292"/>
                <a:gd name="T16" fmla="*/ 120 w 145"/>
                <a:gd name="T17" fmla="*/ 201 h 292"/>
                <a:gd name="T18" fmla="*/ 128 w 145"/>
                <a:gd name="T19" fmla="*/ 190 h 292"/>
                <a:gd name="T20" fmla="*/ 132 w 145"/>
                <a:gd name="T21" fmla="*/ 179 h 292"/>
                <a:gd name="T22" fmla="*/ 140 w 145"/>
                <a:gd name="T23" fmla="*/ 168 h 292"/>
                <a:gd name="T24" fmla="*/ 144 w 145"/>
                <a:gd name="T25" fmla="*/ 157 h 292"/>
                <a:gd name="T26" fmla="*/ 140 w 145"/>
                <a:gd name="T27" fmla="*/ 146 h 292"/>
                <a:gd name="T28" fmla="*/ 136 w 145"/>
                <a:gd name="T29" fmla="*/ 134 h 292"/>
                <a:gd name="T30" fmla="*/ 128 w 145"/>
                <a:gd name="T31" fmla="*/ 120 h 292"/>
                <a:gd name="T32" fmla="*/ 124 w 145"/>
                <a:gd name="T33" fmla="*/ 109 h 292"/>
                <a:gd name="T34" fmla="*/ 120 w 145"/>
                <a:gd name="T35" fmla="*/ 92 h 292"/>
                <a:gd name="T36" fmla="*/ 116 w 145"/>
                <a:gd name="T37" fmla="*/ 78 h 292"/>
                <a:gd name="T38" fmla="*/ 108 w 145"/>
                <a:gd name="T39" fmla="*/ 67 h 292"/>
                <a:gd name="T40" fmla="*/ 104 w 145"/>
                <a:gd name="T41" fmla="*/ 56 h 292"/>
                <a:gd name="T42" fmla="*/ 100 w 145"/>
                <a:gd name="T43" fmla="*/ 45 h 292"/>
                <a:gd name="T44" fmla="*/ 96 w 145"/>
                <a:gd name="T45" fmla="*/ 34 h 292"/>
                <a:gd name="T46" fmla="*/ 92 w 145"/>
                <a:gd name="T47" fmla="*/ 22 h 292"/>
                <a:gd name="T48" fmla="*/ 84 w 145"/>
                <a:gd name="T49" fmla="*/ 11 h 292"/>
                <a:gd name="T50" fmla="*/ 80 w 145"/>
                <a:gd name="T51" fmla="*/ 0 h 292"/>
                <a:gd name="T52" fmla="*/ 76 w 145"/>
                <a:gd name="T53" fmla="*/ 11 h 292"/>
                <a:gd name="T54" fmla="*/ 76 w 145"/>
                <a:gd name="T55" fmla="*/ 22 h 292"/>
                <a:gd name="T56" fmla="*/ 76 w 145"/>
                <a:gd name="T57" fmla="*/ 34 h 292"/>
                <a:gd name="T58" fmla="*/ 72 w 145"/>
                <a:gd name="T59" fmla="*/ 45 h 292"/>
                <a:gd name="T60" fmla="*/ 64 w 145"/>
                <a:gd name="T61" fmla="*/ 56 h 292"/>
                <a:gd name="T62" fmla="*/ 56 w 145"/>
                <a:gd name="T63" fmla="*/ 67 h 292"/>
                <a:gd name="T64" fmla="*/ 44 w 145"/>
                <a:gd name="T65" fmla="*/ 78 h 292"/>
                <a:gd name="T66" fmla="*/ 32 w 145"/>
                <a:gd name="T67" fmla="*/ 90 h 292"/>
                <a:gd name="T68" fmla="*/ 24 w 145"/>
                <a:gd name="T69" fmla="*/ 101 h 292"/>
                <a:gd name="T70" fmla="*/ 16 w 145"/>
                <a:gd name="T71" fmla="*/ 112 h 292"/>
                <a:gd name="T72" fmla="*/ 8 w 145"/>
                <a:gd name="T73" fmla="*/ 123 h 292"/>
                <a:gd name="T74" fmla="*/ 4 w 145"/>
                <a:gd name="T75" fmla="*/ 134 h 292"/>
                <a:gd name="T76" fmla="*/ 0 w 145"/>
                <a:gd name="T77" fmla="*/ 146 h 292"/>
                <a:gd name="T78" fmla="*/ 0 w 145"/>
                <a:gd name="T79" fmla="*/ 157 h 292"/>
                <a:gd name="T80" fmla="*/ 0 w 145"/>
                <a:gd name="T81" fmla="*/ 168 h 292"/>
                <a:gd name="T82" fmla="*/ 0 w 145"/>
                <a:gd name="T83" fmla="*/ 179 h 292"/>
                <a:gd name="T84" fmla="*/ 0 w 145"/>
                <a:gd name="T85" fmla="*/ 190 h 292"/>
                <a:gd name="T86" fmla="*/ 4 w 145"/>
                <a:gd name="T87" fmla="*/ 201 h 292"/>
                <a:gd name="T88" fmla="*/ 4 w 145"/>
                <a:gd name="T89" fmla="*/ 213 h 292"/>
                <a:gd name="T90" fmla="*/ 4 w 145"/>
                <a:gd name="T91" fmla="*/ 224 h 292"/>
                <a:gd name="T92" fmla="*/ 8 w 145"/>
                <a:gd name="T93" fmla="*/ 235 h 292"/>
                <a:gd name="T94" fmla="*/ 12 w 145"/>
                <a:gd name="T95" fmla="*/ 246 h 292"/>
                <a:gd name="T96" fmla="*/ 12 w 145"/>
                <a:gd name="T97" fmla="*/ 257 h 292"/>
                <a:gd name="T98" fmla="*/ 16 w 145"/>
                <a:gd name="T99" fmla="*/ 269 h 292"/>
                <a:gd name="T100" fmla="*/ 24 w 145"/>
                <a:gd name="T101" fmla="*/ 280 h 2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5"/>
                <a:gd name="T154" fmla="*/ 0 h 292"/>
                <a:gd name="T155" fmla="*/ 145 w 145"/>
                <a:gd name="T156" fmla="*/ 292 h 29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5" h="292">
                  <a:moveTo>
                    <a:pt x="24" y="291"/>
                  </a:moveTo>
                  <a:lnTo>
                    <a:pt x="24" y="285"/>
                  </a:lnTo>
                  <a:lnTo>
                    <a:pt x="24" y="280"/>
                  </a:lnTo>
                  <a:lnTo>
                    <a:pt x="28" y="274"/>
                  </a:lnTo>
                  <a:lnTo>
                    <a:pt x="36" y="266"/>
                  </a:lnTo>
                  <a:lnTo>
                    <a:pt x="44" y="263"/>
                  </a:lnTo>
                  <a:lnTo>
                    <a:pt x="52" y="257"/>
                  </a:lnTo>
                  <a:lnTo>
                    <a:pt x="60" y="249"/>
                  </a:lnTo>
                  <a:lnTo>
                    <a:pt x="68" y="243"/>
                  </a:lnTo>
                  <a:lnTo>
                    <a:pt x="72" y="238"/>
                  </a:lnTo>
                  <a:lnTo>
                    <a:pt x="80" y="235"/>
                  </a:lnTo>
                  <a:lnTo>
                    <a:pt x="84" y="229"/>
                  </a:lnTo>
                  <a:lnTo>
                    <a:pt x="88" y="224"/>
                  </a:lnTo>
                  <a:lnTo>
                    <a:pt x="96" y="221"/>
                  </a:lnTo>
                  <a:lnTo>
                    <a:pt x="104" y="215"/>
                  </a:lnTo>
                  <a:lnTo>
                    <a:pt x="108" y="210"/>
                  </a:lnTo>
                  <a:lnTo>
                    <a:pt x="116" y="207"/>
                  </a:lnTo>
                  <a:lnTo>
                    <a:pt x="120" y="201"/>
                  </a:lnTo>
                  <a:lnTo>
                    <a:pt x="124" y="196"/>
                  </a:lnTo>
                  <a:lnTo>
                    <a:pt x="128" y="190"/>
                  </a:lnTo>
                  <a:lnTo>
                    <a:pt x="132" y="185"/>
                  </a:lnTo>
                  <a:lnTo>
                    <a:pt x="132" y="179"/>
                  </a:lnTo>
                  <a:lnTo>
                    <a:pt x="136" y="173"/>
                  </a:lnTo>
                  <a:lnTo>
                    <a:pt x="140" y="168"/>
                  </a:lnTo>
                  <a:lnTo>
                    <a:pt x="140" y="162"/>
                  </a:lnTo>
                  <a:lnTo>
                    <a:pt x="144" y="157"/>
                  </a:lnTo>
                  <a:lnTo>
                    <a:pt x="144" y="151"/>
                  </a:lnTo>
                  <a:lnTo>
                    <a:pt x="140" y="146"/>
                  </a:lnTo>
                  <a:lnTo>
                    <a:pt x="136" y="140"/>
                  </a:lnTo>
                  <a:lnTo>
                    <a:pt x="136" y="134"/>
                  </a:lnTo>
                  <a:lnTo>
                    <a:pt x="132" y="126"/>
                  </a:lnTo>
                  <a:lnTo>
                    <a:pt x="128" y="120"/>
                  </a:lnTo>
                  <a:lnTo>
                    <a:pt x="128" y="115"/>
                  </a:lnTo>
                  <a:lnTo>
                    <a:pt x="124" y="109"/>
                  </a:lnTo>
                  <a:lnTo>
                    <a:pt x="124" y="101"/>
                  </a:lnTo>
                  <a:lnTo>
                    <a:pt x="120" y="92"/>
                  </a:lnTo>
                  <a:lnTo>
                    <a:pt x="116" y="87"/>
                  </a:lnTo>
                  <a:lnTo>
                    <a:pt x="116" y="78"/>
                  </a:lnTo>
                  <a:lnTo>
                    <a:pt x="112" y="73"/>
                  </a:lnTo>
                  <a:lnTo>
                    <a:pt x="108" y="67"/>
                  </a:lnTo>
                  <a:lnTo>
                    <a:pt x="104" y="62"/>
                  </a:lnTo>
                  <a:lnTo>
                    <a:pt x="104" y="56"/>
                  </a:lnTo>
                  <a:lnTo>
                    <a:pt x="100" y="50"/>
                  </a:lnTo>
                  <a:lnTo>
                    <a:pt x="100" y="45"/>
                  </a:lnTo>
                  <a:lnTo>
                    <a:pt x="96" y="39"/>
                  </a:lnTo>
                  <a:lnTo>
                    <a:pt x="96" y="34"/>
                  </a:lnTo>
                  <a:lnTo>
                    <a:pt x="92" y="28"/>
                  </a:lnTo>
                  <a:lnTo>
                    <a:pt x="92" y="22"/>
                  </a:lnTo>
                  <a:lnTo>
                    <a:pt x="88" y="17"/>
                  </a:lnTo>
                  <a:lnTo>
                    <a:pt x="84" y="11"/>
                  </a:lnTo>
                  <a:lnTo>
                    <a:pt x="80" y="6"/>
                  </a:lnTo>
                  <a:lnTo>
                    <a:pt x="80" y="0"/>
                  </a:lnTo>
                  <a:lnTo>
                    <a:pt x="76" y="6"/>
                  </a:lnTo>
                  <a:lnTo>
                    <a:pt x="76" y="11"/>
                  </a:lnTo>
                  <a:lnTo>
                    <a:pt x="76" y="17"/>
                  </a:lnTo>
                  <a:lnTo>
                    <a:pt x="76" y="22"/>
                  </a:lnTo>
                  <a:lnTo>
                    <a:pt x="76" y="28"/>
                  </a:lnTo>
                  <a:lnTo>
                    <a:pt x="76" y="34"/>
                  </a:lnTo>
                  <a:lnTo>
                    <a:pt x="76" y="39"/>
                  </a:lnTo>
                  <a:lnTo>
                    <a:pt x="72" y="45"/>
                  </a:lnTo>
                  <a:lnTo>
                    <a:pt x="68" y="50"/>
                  </a:lnTo>
                  <a:lnTo>
                    <a:pt x="64" y="56"/>
                  </a:lnTo>
                  <a:lnTo>
                    <a:pt x="60" y="62"/>
                  </a:lnTo>
                  <a:lnTo>
                    <a:pt x="56" y="67"/>
                  </a:lnTo>
                  <a:lnTo>
                    <a:pt x="52" y="73"/>
                  </a:lnTo>
                  <a:lnTo>
                    <a:pt x="44" y="78"/>
                  </a:lnTo>
                  <a:lnTo>
                    <a:pt x="40" y="84"/>
                  </a:lnTo>
                  <a:lnTo>
                    <a:pt x="32" y="90"/>
                  </a:lnTo>
                  <a:lnTo>
                    <a:pt x="28" y="95"/>
                  </a:lnTo>
                  <a:lnTo>
                    <a:pt x="24" y="101"/>
                  </a:lnTo>
                  <a:lnTo>
                    <a:pt x="20" y="106"/>
                  </a:lnTo>
                  <a:lnTo>
                    <a:pt x="16" y="112"/>
                  </a:lnTo>
                  <a:lnTo>
                    <a:pt x="12" y="118"/>
                  </a:lnTo>
                  <a:lnTo>
                    <a:pt x="8" y="123"/>
                  </a:lnTo>
                  <a:lnTo>
                    <a:pt x="4" y="129"/>
                  </a:lnTo>
                  <a:lnTo>
                    <a:pt x="4" y="134"/>
                  </a:lnTo>
                  <a:lnTo>
                    <a:pt x="0" y="140"/>
                  </a:lnTo>
                  <a:lnTo>
                    <a:pt x="0" y="146"/>
                  </a:lnTo>
                  <a:lnTo>
                    <a:pt x="0" y="151"/>
                  </a:lnTo>
                  <a:lnTo>
                    <a:pt x="0" y="157"/>
                  </a:lnTo>
                  <a:lnTo>
                    <a:pt x="0" y="162"/>
                  </a:lnTo>
                  <a:lnTo>
                    <a:pt x="0" y="168"/>
                  </a:lnTo>
                  <a:lnTo>
                    <a:pt x="0" y="173"/>
                  </a:lnTo>
                  <a:lnTo>
                    <a:pt x="0" y="179"/>
                  </a:lnTo>
                  <a:lnTo>
                    <a:pt x="0" y="185"/>
                  </a:lnTo>
                  <a:lnTo>
                    <a:pt x="0" y="190"/>
                  </a:lnTo>
                  <a:lnTo>
                    <a:pt x="0" y="196"/>
                  </a:lnTo>
                  <a:lnTo>
                    <a:pt x="4" y="201"/>
                  </a:lnTo>
                  <a:lnTo>
                    <a:pt x="4" y="207"/>
                  </a:lnTo>
                  <a:lnTo>
                    <a:pt x="4" y="213"/>
                  </a:lnTo>
                  <a:lnTo>
                    <a:pt x="4" y="218"/>
                  </a:lnTo>
                  <a:lnTo>
                    <a:pt x="4" y="224"/>
                  </a:lnTo>
                  <a:lnTo>
                    <a:pt x="4" y="229"/>
                  </a:lnTo>
                  <a:lnTo>
                    <a:pt x="8" y="235"/>
                  </a:lnTo>
                  <a:lnTo>
                    <a:pt x="8" y="241"/>
                  </a:lnTo>
                  <a:lnTo>
                    <a:pt x="12" y="246"/>
                  </a:lnTo>
                  <a:lnTo>
                    <a:pt x="12" y="252"/>
                  </a:lnTo>
                  <a:lnTo>
                    <a:pt x="12" y="257"/>
                  </a:lnTo>
                  <a:lnTo>
                    <a:pt x="12" y="263"/>
                  </a:lnTo>
                  <a:lnTo>
                    <a:pt x="16" y="269"/>
                  </a:lnTo>
                  <a:lnTo>
                    <a:pt x="20" y="274"/>
                  </a:lnTo>
                  <a:lnTo>
                    <a:pt x="24" y="280"/>
                  </a:lnTo>
                  <a:lnTo>
                    <a:pt x="24" y="285"/>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810" name="Freeform 246"/>
            <p:cNvSpPr>
              <a:spLocks/>
            </p:cNvSpPr>
            <p:nvPr/>
          </p:nvSpPr>
          <p:spPr bwMode="auto">
            <a:xfrm>
              <a:off x="2201" y="1586"/>
              <a:ext cx="232" cy="313"/>
            </a:xfrm>
            <a:custGeom>
              <a:avLst/>
              <a:gdLst>
                <a:gd name="T0" fmla="*/ 94 w 232"/>
                <a:gd name="T1" fmla="*/ 306 h 313"/>
                <a:gd name="T2" fmla="*/ 98 w 232"/>
                <a:gd name="T3" fmla="*/ 294 h 313"/>
                <a:gd name="T4" fmla="*/ 117 w 232"/>
                <a:gd name="T5" fmla="*/ 282 h 313"/>
                <a:gd name="T6" fmla="*/ 135 w 232"/>
                <a:gd name="T7" fmla="*/ 267 h 313"/>
                <a:gd name="T8" fmla="*/ 149 w 232"/>
                <a:gd name="T9" fmla="*/ 255 h 313"/>
                <a:gd name="T10" fmla="*/ 162 w 232"/>
                <a:gd name="T11" fmla="*/ 246 h 313"/>
                <a:gd name="T12" fmla="*/ 177 w 232"/>
                <a:gd name="T13" fmla="*/ 237 h 313"/>
                <a:gd name="T14" fmla="*/ 190 w 232"/>
                <a:gd name="T15" fmla="*/ 225 h 313"/>
                <a:gd name="T16" fmla="*/ 203 w 232"/>
                <a:gd name="T17" fmla="*/ 216 h 313"/>
                <a:gd name="T18" fmla="*/ 213 w 232"/>
                <a:gd name="T19" fmla="*/ 204 h 313"/>
                <a:gd name="T20" fmla="*/ 218 w 232"/>
                <a:gd name="T21" fmla="*/ 192 h 313"/>
                <a:gd name="T22" fmla="*/ 226 w 232"/>
                <a:gd name="T23" fmla="*/ 180 h 313"/>
                <a:gd name="T24" fmla="*/ 231 w 232"/>
                <a:gd name="T25" fmla="*/ 168 h 313"/>
                <a:gd name="T26" fmla="*/ 226 w 232"/>
                <a:gd name="T27" fmla="*/ 156 h 313"/>
                <a:gd name="T28" fmla="*/ 221 w 232"/>
                <a:gd name="T29" fmla="*/ 144 h 313"/>
                <a:gd name="T30" fmla="*/ 213 w 232"/>
                <a:gd name="T31" fmla="*/ 129 h 313"/>
                <a:gd name="T32" fmla="*/ 208 w 232"/>
                <a:gd name="T33" fmla="*/ 118 h 313"/>
                <a:gd name="T34" fmla="*/ 203 w 232"/>
                <a:gd name="T35" fmla="*/ 99 h 313"/>
                <a:gd name="T36" fmla="*/ 200 w 232"/>
                <a:gd name="T37" fmla="*/ 84 h 313"/>
                <a:gd name="T38" fmla="*/ 190 w 232"/>
                <a:gd name="T39" fmla="*/ 72 h 313"/>
                <a:gd name="T40" fmla="*/ 185 w 232"/>
                <a:gd name="T41" fmla="*/ 60 h 313"/>
                <a:gd name="T42" fmla="*/ 180 w 232"/>
                <a:gd name="T43" fmla="*/ 48 h 313"/>
                <a:gd name="T44" fmla="*/ 181 w 232"/>
                <a:gd name="T45" fmla="*/ 100 h 313"/>
                <a:gd name="T46" fmla="*/ 172 w 232"/>
                <a:gd name="T47" fmla="*/ 24 h 313"/>
                <a:gd name="T48" fmla="*/ 162 w 232"/>
                <a:gd name="T49" fmla="*/ 12 h 313"/>
                <a:gd name="T50" fmla="*/ 158 w 232"/>
                <a:gd name="T51" fmla="*/ 0 h 313"/>
                <a:gd name="T52" fmla="*/ 154 w 232"/>
                <a:gd name="T53" fmla="*/ 12 h 313"/>
                <a:gd name="T54" fmla="*/ 154 w 232"/>
                <a:gd name="T55" fmla="*/ 24 h 313"/>
                <a:gd name="T56" fmla="*/ 154 w 232"/>
                <a:gd name="T57" fmla="*/ 36 h 313"/>
                <a:gd name="T58" fmla="*/ 149 w 232"/>
                <a:gd name="T59" fmla="*/ 48 h 313"/>
                <a:gd name="T60" fmla="*/ 139 w 232"/>
                <a:gd name="T61" fmla="*/ 60 h 313"/>
                <a:gd name="T62" fmla="*/ 131 w 232"/>
                <a:gd name="T63" fmla="*/ 72 h 313"/>
                <a:gd name="T64" fmla="*/ 117 w 232"/>
                <a:gd name="T65" fmla="*/ 84 h 313"/>
                <a:gd name="T66" fmla="*/ 103 w 232"/>
                <a:gd name="T67" fmla="*/ 96 h 313"/>
                <a:gd name="T68" fmla="*/ 94 w 232"/>
                <a:gd name="T69" fmla="*/ 108 h 313"/>
                <a:gd name="T70" fmla="*/ 85 w 232"/>
                <a:gd name="T71" fmla="*/ 120 h 313"/>
                <a:gd name="T72" fmla="*/ 76 w 232"/>
                <a:gd name="T73" fmla="*/ 132 h 313"/>
                <a:gd name="T74" fmla="*/ 71 w 232"/>
                <a:gd name="T75" fmla="*/ 144 h 313"/>
                <a:gd name="T76" fmla="*/ 67 w 232"/>
                <a:gd name="T77" fmla="*/ 156 h 313"/>
                <a:gd name="T78" fmla="*/ 67 w 232"/>
                <a:gd name="T79" fmla="*/ 168 h 313"/>
                <a:gd name="T80" fmla="*/ 67 w 232"/>
                <a:gd name="T81" fmla="*/ 180 h 313"/>
                <a:gd name="T82" fmla="*/ 67 w 232"/>
                <a:gd name="T83" fmla="*/ 192 h 313"/>
                <a:gd name="T84" fmla="*/ 67 w 232"/>
                <a:gd name="T85" fmla="*/ 204 h 313"/>
                <a:gd name="T86" fmla="*/ 71 w 232"/>
                <a:gd name="T87" fmla="*/ 216 h 313"/>
                <a:gd name="T88" fmla="*/ 71 w 232"/>
                <a:gd name="T89" fmla="*/ 228 h 313"/>
                <a:gd name="T90" fmla="*/ 71 w 232"/>
                <a:gd name="T91" fmla="*/ 240 h 313"/>
                <a:gd name="T92" fmla="*/ 76 w 232"/>
                <a:gd name="T93" fmla="*/ 252 h 313"/>
                <a:gd name="T94" fmla="*/ 80 w 232"/>
                <a:gd name="T95" fmla="*/ 264 h 313"/>
                <a:gd name="T96" fmla="*/ 80 w 232"/>
                <a:gd name="T97" fmla="*/ 276 h 313"/>
                <a:gd name="T98" fmla="*/ 85 w 232"/>
                <a:gd name="T99" fmla="*/ 288 h 313"/>
                <a:gd name="T100" fmla="*/ 94 w 232"/>
                <a:gd name="T101" fmla="*/ 300 h 3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32"/>
                <a:gd name="T154" fmla="*/ 0 h 313"/>
                <a:gd name="T155" fmla="*/ 232 w 232"/>
                <a:gd name="T156" fmla="*/ 313 h 3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32" h="313">
                  <a:moveTo>
                    <a:pt x="94" y="312"/>
                  </a:moveTo>
                  <a:lnTo>
                    <a:pt x="94" y="306"/>
                  </a:lnTo>
                  <a:lnTo>
                    <a:pt x="94" y="300"/>
                  </a:lnTo>
                  <a:lnTo>
                    <a:pt x="98" y="294"/>
                  </a:lnTo>
                  <a:lnTo>
                    <a:pt x="108" y="285"/>
                  </a:lnTo>
                  <a:lnTo>
                    <a:pt x="117" y="282"/>
                  </a:lnTo>
                  <a:lnTo>
                    <a:pt x="0" y="276"/>
                  </a:lnTo>
                  <a:lnTo>
                    <a:pt x="135" y="267"/>
                  </a:lnTo>
                  <a:lnTo>
                    <a:pt x="144" y="261"/>
                  </a:lnTo>
                  <a:lnTo>
                    <a:pt x="149" y="255"/>
                  </a:lnTo>
                  <a:lnTo>
                    <a:pt x="158" y="252"/>
                  </a:lnTo>
                  <a:lnTo>
                    <a:pt x="162" y="246"/>
                  </a:lnTo>
                  <a:lnTo>
                    <a:pt x="167" y="240"/>
                  </a:lnTo>
                  <a:lnTo>
                    <a:pt x="177" y="237"/>
                  </a:lnTo>
                  <a:lnTo>
                    <a:pt x="185" y="231"/>
                  </a:lnTo>
                  <a:lnTo>
                    <a:pt x="190" y="225"/>
                  </a:lnTo>
                  <a:lnTo>
                    <a:pt x="200" y="222"/>
                  </a:lnTo>
                  <a:lnTo>
                    <a:pt x="203" y="216"/>
                  </a:lnTo>
                  <a:lnTo>
                    <a:pt x="208" y="210"/>
                  </a:lnTo>
                  <a:lnTo>
                    <a:pt x="213" y="204"/>
                  </a:lnTo>
                  <a:lnTo>
                    <a:pt x="218" y="198"/>
                  </a:lnTo>
                  <a:lnTo>
                    <a:pt x="218" y="192"/>
                  </a:lnTo>
                  <a:lnTo>
                    <a:pt x="221" y="186"/>
                  </a:lnTo>
                  <a:lnTo>
                    <a:pt x="226" y="180"/>
                  </a:lnTo>
                  <a:lnTo>
                    <a:pt x="226" y="174"/>
                  </a:lnTo>
                  <a:lnTo>
                    <a:pt x="231" y="168"/>
                  </a:lnTo>
                  <a:lnTo>
                    <a:pt x="231" y="162"/>
                  </a:lnTo>
                  <a:lnTo>
                    <a:pt x="226" y="156"/>
                  </a:lnTo>
                  <a:lnTo>
                    <a:pt x="221" y="150"/>
                  </a:lnTo>
                  <a:lnTo>
                    <a:pt x="221" y="144"/>
                  </a:lnTo>
                  <a:lnTo>
                    <a:pt x="218" y="135"/>
                  </a:lnTo>
                  <a:lnTo>
                    <a:pt x="213" y="129"/>
                  </a:lnTo>
                  <a:lnTo>
                    <a:pt x="213" y="123"/>
                  </a:lnTo>
                  <a:lnTo>
                    <a:pt x="208" y="118"/>
                  </a:lnTo>
                  <a:lnTo>
                    <a:pt x="208" y="108"/>
                  </a:lnTo>
                  <a:lnTo>
                    <a:pt x="203" y="99"/>
                  </a:lnTo>
                  <a:lnTo>
                    <a:pt x="200" y="93"/>
                  </a:lnTo>
                  <a:lnTo>
                    <a:pt x="200" y="84"/>
                  </a:lnTo>
                  <a:lnTo>
                    <a:pt x="195" y="78"/>
                  </a:lnTo>
                  <a:lnTo>
                    <a:pt x="190" y="72"/>
                  </a:lnTo>
                  <a:lnTo>
                    <a:pt x="185" y="66"/>
                  </a:lnTo>
                  <a:lnTo>
                    <a:pt x="185" y="60"/>
                  </a:lnTo>
                  <a:lnTo>
                    <a:pt x="180" y="54"/>
                  </a:lnTo>
                  <a:lnTo>
                    <a:pt x="180" y="48"/>
                  </a:lnTo>
                  <a:lnTo>
                    <a:pt x="177" y="42"/>
                  </a:lnTo>
                  <a:lnTo>
                    <a:pt x="181" y="100"/>
                  </a:lnTo>
                  <a:lnTo>
                    <a:pt x="172" y="30"/>
                  </a:lnTo>
                  <a:lnTo>
                    <a:pt x="172" y="24"/>
                  </a:lnTo>
                  <a:lnTo>
                    <a:pt x="167" y="18"/>
                  </a:lnTo>
                  <a:lnTo>
                    <a:pt x="162" y="12"/>
                  </a:lnTo>
                  <a:lnTo>
                    <a:pt x="158" y="6"/>
                  </a:lnTo>
                  <a:lnTo>
                    <a:pt x="158" y="0"/>
                  </a:lnTo>
                  <a:lnTo>
                    <a:pt x="100" y="122"/>
                  </a:lnTo>
                  <a:lnTo>
                    <a:pt x="154" y="12"/>
                  </a:lnTo>
                  <a:lnTo>
                    <a:pt x="154" y="18"/>
                  </a:lnTo>
                  <a:lnTo>
                    <a:pt x="154" y="24"/>
                  </a:lnTo>
                  <a:lnTo>
                    <a:pt x="154" y="30"/>
                  </a:lnTo>
                  <a:lnTo>
                    <a:pt x="154" y="36"/>
                  </a:lnTo>
                  <a:lnTo>
                    <a:pt x="154" y="42"/>
                  </a:lnTo>
                  <a:lnTo>
                    <a:pt x="149" y="48"/>
                  </a:lnTo>
                  <a:lnTo>
                    <a:pt x="144" y="54"/>
                  </a:lnTo>
                  <a:lnTo>
                    <a:pt x="139" y="60"/>
                  </a:lnTo>
                  <a:lnTo>
                    <a:pt x="135" y="66"/>
                  </a:lnTo>
                  <a:lnTo>
                    <a:pt x="131" y="72"/>
                  </a:lnTo>
                  <a:lnTo>
                    <a:pt x="126" y="78"/>
                  </a:lnTo>
                  <a:lnTo>
                    <a:pt x="117" y="84"/>
                  </a:lnTo>
                  <a:lnTo>
                    <a:pt x="112" y="90"/>
                  </a:lnTo>
                  <a:lnTo>
                    <a:pt x="103" y="96"/>
                  </a:lnTo>
                  <a:lnTo>
                    <a:pt x="98" y="102"/>
                  </a:lnTo>
                  <a:lnTo>
                    <a:pt x="94" y="108"/>
                  </a:lnTo>
                  <a:lnTo>
                    <a:pt x="89" y="114"/>
                  </a:lnTo>
                  <a:lnTo>
                    <a:pt x="85" y="120"/>
                  </a:lnTo>
                  <a:lnTo>
                    <a:pt x="80" y="126"/>
                  </a:lnTo>
                  <a:lnTo>
                    <a:pt x="76" y="132"/>
                  </a:lnTo>
                  <a:lnTo>
                    <a:pt x="71" y="138"/>
                  </a:lnTo>
                  <a:lnTo>
                    <a:pt x="71" y="144"/>
                  </a:lnTo>
                  <a:lnTo>
                    <a:pt x="67" y="150"/>
                  </a:lnTo>
                  <a:lnTo>
                    <a:pt x="67" y="156"/>
                  </a:lnTo>
                  <a:lnTo>
                    <a:pt x="67" y="162"/>
                  </a:lnTo>
                  <a:lnTo>
                    <a:pt x="67" y="168"/>
                  </a:lnTo>
                  <a:lnTo>
                    <a:pt x="67" y="174"/>
                  </a:lnTo>
                  <a:lnTo>
                    <a:pt x="67" y="180"/>
                  </a:lnTo>
                  <a:lnTo>
                    <a:pt x="67" y="186"/>
                  </a:lnTo>
                  <a:lnTo>
                    <a:pt x="67" y="192"/>
                  </a:lnTo>
                  <a:lnTo>
                    <a:pt x="67" y="198"/>
                  </a:lnTo>
                  <a:lnTo>
                    <a:pt x="67" y="204"/>
                  </a:lnTo>
                  <a:lnTo>
                    <a:pt x="67" y="210"/>
                  </a:lnTo>
                  <a:lnTo>
                    <a:pt x="71" y="216"/>
                  </a:lnTo>
                  <a:lnTo>
                    <a:pt x="71" y="222"/>
                  </a:lnTo>
                  <a:lnTo>
                    <a:pt x="71" y="228"/>
                  </a:lnTo>
                  <a:lnTo>
                    <a:pt x="71" y="234"/>
                  </a:lnTo>
                  <a:lnTo>
                    <a:pt x="71" y="240"/>
                  </a:lnTo>
                  <a:lnTo>
                    <a:pt x="71" y="246"/>
                  </a:lnTo>
                  <a:lnTo>
                    <a:pt x="76" y="252"/>
                  </a:lnTo>
                  <a:lnTo>
                    <a:pt x="76" y="258"/>
                  </a:lnTo>
                  <a:lnTo>
                    <a:pt x="80" y="264"/>
                  </a:lnTo>
                  <a:lnTo>
                    <a:pt x="80" y="270"/>
                  </a:lnTo>
                  <a:lnTo>
                    <a:pt x="80" y="276"/>
                  </a:lnTo>
                  <a:lnTo>
                    <a:pt x="80" y="282"/>
                  </a:lnTo>
                  <a:lnTo>
                    <a:pt x="85" y="288"/>
                  </a:lnTo>
                  <a:lnTo>
                    <a:pt x="89" y="294"/>
                  </a:lnTo>
                  <a:lnTo>
                    <a:pt x="94" y="300"/>
                  </a:lnTo>
                  <a:lnTo>
                    <a:pt x="94" y="306"/>
                  </a:lnTo>
                </a:path>
              </a:pathLst>
            </a:custGeom>
            <a:solidFill>
              <a:srgbClr val="FF6600"/>
            </a:solidFill>
            <a:ln w="25400" cap="rnd">
              <a:solidFill>
                <a:srgbClr val="FAFD00"/>
              </a:solidFill>
              <a:round/>
              <a:headEnd/>
              <a:tailEnd/>
            </a:ln>
          </p:spPr>
          <p:txBody>
            <a:bodyPr>
              <a:prstTxWarp prst="textNoShape">
                <a:avLst/>
              </a:prstTxWarp>
            </a:bodyPr>
            <a:lstStyle/>
            <a:p>
              <a:endParaRPr lang="en-US"/>
            </a:p>
          </p:txBody>
        </p:sp>
        <p:sp>
          <p:nvSpPr>
            <p:cNvPr id="23811" name="Freeform 247"/>
            <p:cNvSpPr>
              <a:spLocks/>
            </p:cNvSpPr>
            <p:nvPr/>
          </p:nvSpPr>
          <p:spPr bwMode="auto">
            <a:xfrm>
              <a:off x="2280" y="1681"/>
              <a:ext cx="189" cy="291"/>
            </a:xfrm>
            <a:custGeom>
              <a:avLst/>
              <a:gdLst>
                <a:gd name="T0" fmla="*/ 31 w 189"/>
                <a:gd name="T1" fmla="*/ 284 h 291"/>
                <a:gd name="T2" fmla="*/ 37 w 189"/>
                <a:gd name="T3" fmla="*/ 273 h 291"/>
                <a:gd name="T4" fmla="*/ 57 w 189"/>
                <a:gd name="T5" fmla="*/ 262 h 291"/>
                <a:gd name="T6" fmla="*/ 78 w 189"/>
                <a:gd name="T7" fmla="*/ 248 h 291"/>
                <a:gd name="T8" fmla="*/ 94 w 189"/>
                <a:gd name="T9" fmla="*/ 237 h 291"/>
                <a:gd name="T10" fmla="*/ 110 w 189"/>
                <a:gd name="T11" fmla="*/ 229 h 291"/>
                <a:gd name="T12" fmla="*/ 125 w 189"/>
                <a:gd name="T13" fmla="*/ 220 h 291"/>
                <a:gd name="T14" fmla="*/ 141 w 189"/>
                <a:gd name="T15" fmla="*/ 209 h 291"/>
                <a:gd name="T16" fmla="*/ 157 w 189"/>
                <a:gd name="T17" fmla="*/ 201 h 291"/>
                <a:gd name="T18" fmla="*/ 167 w 189"/>
                <a:gd name="T19" fmla="*/ 190 h 291"/>
                <a:gd name="T20" fmla="*/ 172 w 189"/>
                <a:gd name="T21" fmla="*/ 178 h 291"/>
                <a:gd name="T22" fmla="*/ 183 w 189"/>
                <a:gd name="T23" fmla="*/ 167 h 291"/>
                <a:gd name="T24" fmla="*/ 188 w 189"/>
                <a:gd name="T25" fmla="*/ 156 h 291"/>
                <a:gd name="T26" fmla="*/ 183 w 189"/>
                <a:gd name="T27" fmla="*/ 145 h 291"/>
                <a:gd name="T28" fmla="*/ 178 w 189"/>
                <a:gd name="T29" fmla="*/ 134 h 291"/>
                <a:gd name="T30" fmla="*/ 167 w 189"/>
                <a:gd name="T31" fmla="*/ 120 h 291"/>
                <a:gd name="T32" fmla="*/ 162 w 189"/>
                <a:gd name="T33" fmla="*/ 109 h 291"/>
                <a:gd name="T34" fmla="*/ 157 w 189"/>
                <a:gd name="T35" fmla="*/ 92 h 291"/>
                <a:gd name="T36" fmla="*/ 151 w 189"/>
                <a:gd name="T37" fmla="*/ 78 h 291"/>
                <a:gd name="T38" fmla="*/ 141 w 189"/>
                <a:gd name="T39" fmla="*/ 67 h 291"/>
                <a:gd name="T40" fmla="*/ 136 w 189"/>
                <a:gd name="T41" fmla="*/ 56 h 291"/>
                <a:gd name="T42" fmla="*/ 131 w 189"/>
                <a:gd name="T43" fmla="*/ 45 h 291"/>
                <a:gd name="T44" fmla="*/ 125 w 189"/>
                <a:gd name="T45" fmla="*/ 33 h 291"/>
                <a:gd name="T46" fmla="*/ 120 w 189"/>
                <a:gd name="T47" fmla="*/ 22 h 291"/>
                <a:gd name="T48" fmla="*/ 110 w 189"/>
                <a:gd name="T49" fmla="*/ 11 h 291"/>
                <a:gd name="T50" fmla="*/ 104 w 189"/>
                <a:gd name="T51" fmla="*/ 0 h 291"/>
                <a:gd name="T52" fmla="*/ 99 w 189"/>
                <a:gd name="T53" fmla="*/ 11 h 291"/>
                <a:gd name="T54" fmla="*/ 99 w 189"/>
                <a:gd name="T55" fmla="*/ 22 h 291"/>
                <a:gd name="T56" fmla="*/ 99 w 189"/>
                <a:gd name="T57" fmla="*/ 33 h 291"/>
                <a:gd name="T58" fmla="*/ 94 w 189"/>
                <a:gd name="T59" fmla="*/ 45 h 291"/>
                <a:gd name="T60" fmla="*/ 84 w 189"/>
                <a:gd name="T61" fmla="*/ 56 h 291"/>
                <a:gd name="T62" fmla="*/ 73 w 189"/>
                <a:gd name="T63" fmla="*/ 67 h 291"/>
                <a:gd name="T64" fmla="*/ 57 w 189"/>
                <a:gd name="T65" fmla="*/ 78 h 291"/>
                <a:gd name="T66" fmla="*/ 42 w 189"/>
                <a:gd name="T67" fmla="*/ 89 h 291"/>
                <a:gd name="T68" fmla="*/ 31 w 189"/>
                <a:gd name="T69" fmla="*/ 100 h 291"/>
                <a:gd name="T70" fmla="*/ 21 w 189"/>
                <a:gd name="T71" fmla="*/ 112 h 291"/>
                <a:gd name="T72" fmla="*/ 10 w 189"/>
                <a:gd name="T73" fmla="*/ 123 h 291"/>
                <a:gd name="T74" fmla="*/ 5 w 189"/>
                <a:gd name="T75" fmla="*/ 134 h 291"/>
                <a:gd name="T76" fmla="*/ 0 w 189"/>
                <a:gd name="T77" fmla="*/ 145 h 291"/>
                <a:gd name="T78" fmla="*/ 0 w 189"/>
                <a:gd name="T79" fmla="*/ 156 h 291"/>
                <a:gd name="T80" fmla="*/ 0 w 189"/>
                <a:gd name="T81" fmla="*/ 167 h 291"/>
                <a:gd name="T82" fmla="*/ 0 w 189"/>
                <a:gd name="T83" fmla="*/ 178 h 291"/>
                <a:gd name="T84" fmla="*/ 0 w 189"/>
                <a:gd name="T85" fmla="*/ 190 h 291"/>
                <a:gd name="T86" fmla="*/ 5 w 189"/>
                <a:gd name="T87" fmla="*/ 201 h 291"/>
                <a:gd name="T88" fmla="*/ 5 w 189"/>
                <a:gd name="T89" fmla="*/ 212 h 291"/>
                <a:gd name="T90" fmla="*/ 5 w 189"/>
                <a:gd name="T91" fmla="*/ 223 h 291"/>
                <a:gd name="T92" fmla="*/ 10 w 189"/>
                <a:gd name="T93" fmla="*/ 234 h 291"/>
                <a:gd name="T94" fmla="*/ 16 w 189"/>
                <a:gd name="T95" fmla="*/ 245 h 291"/>
                <a:gd name="T96" fmla="*/ 16 w 189"/>
                <a:gd name="T97" fmla="*/ 257 h 291"/>
                <a:gd name="T98" fmla="*/ 21 w 189"/>
                <a:gd name="T99" fmla="*/ 268 h 291"/>
                <a:gd name="T100" fmla="*/ 31 w 189"/>
                <a:gd name="T101" fmla="*/ 279 h 2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9"/>
                <a:gd name="T154" fmla="*/ 0 h 291"/>
                <a:gd name="T155" fmla="*/ 189 w 189"/>
                <a:gd name="T156" fmla="*/ 291 h 2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9" h="291">
                  <a:moveTo>
                    <a:pt x="31" y="290"/>
                  </a:moveTo>
                  <a:lnTo>
                    <a:pt x="31" y="284"/>
                  </a:lnTo>
                  <a:lnTo>
                    <a:pt x="31" y="279"/>
                  </a:lnTo>
                  <a:lnTo>
                    <a:pt x="37" y="273"/>
                  </a:lnTo>
                  <a:lnTo>
                    <a:pt x="47" y="265"/>
                  </a:lnTo>
                  <a:lnTo>
                    <a:pt x="57" y="262"/>
                  </a:lnTo>
                  <a:lnTo>
                    <a:pt x="68" y="257"/>
                  </a:lnTo>
                  <a:lnTo>
                    <a:pt x="78" y="248"/>
                  </a:lnTo>
                  <a:lnTo>
                    <a:pt x="89" y="243"/>
                  </a:lnTo>
                  <a:lnTo>
                    <a:pt x="94" y="237"/>
                  </a:lnTo>
                  <a:lnTo>
                    <a:pt x="104" y="234"/>
                  </a:lnTo>
                  <a:lnTo>
                    <a:pt x="110" y="229"/>
                  </a:lnTo>
                  <a:lnTo>
                    <a:pt x="115" y="223"/>
                  </a:lnTo>
                  <a:lnTo>
                    <a:pt x="125" y="220"/>
                  </a:lnTo>
                  <a:lnTo>
                    <a:pt x="136" y="215"/>
                  </a:lnTo>
                  <a:lnTo>
                    <a:pt x="141" y="209"/>
                  </a:lnTo>
                  <a:lnTo>
                    <a:pt x="151" y="206"/>
                  </a:lnTo>
                  <a:lnTo>
                    <a:pt x="157" y="201"/>
                  </a:lnTo>
                  <a:lnTo>
                    <a:pt x="162" y="195"/>
                  </a:lnTo>
                  <a:lnTo>
                    <a:pt x="167" y="190"/>
                  </a:lnTo>
                  <a:lnTo>
                    <a:pt x="172" y="184"/>
                  </a:lnTo>
                  <a:lnTo>
                    <a:pt x="172" y="178"/>
                  </a:lnTo>
                  <a:lnTo>
                    <a:pt x="178" y="173"/>
                  </a:lnTo>
                  <a:lnTo>
                    <a:pt x="183" y="167"/>
                  </a:lnTo>
                  <a:lnTo>
                    <a:pt x="183" y="162"/>
                  </a:lnTo>
                  <a:lnTo>
                    <a:pt x="188" y="156"/>
                  </a:lnTo>
                  <a:lnTo>
                    <a:pt x="188" y="151"/>
                  </a:lnTo>
                  <a:lnTo>
                    <a:pt x="183" y="145"/>
                  </a:lnTo>
                  <a:lnTo>
                    <a:pt x="178" y="139"/>
                  </a:lnTo>
                  <a:lnTo>
                    <a:pt x="178" y="134"/>
                  </a:lnTo>
                  <a:lnTo>
                    <a:pt x="172" y="125"/>
                  </a:lnTo>
                  <a:lnTo>
                    <a:pt x="167" y="120"/>
                  </a:lnTo>
                  <a:lnTo>
                    <a:pt x="167" y="114"/>
                  </a:lnTo>
                  <a:lnTo>
                    <a:pt x="162" y="109"/>
                  </a:lnTo>
                  <a:lnTo>
                    <a:pt x="162" y="100"/>
                  </a:lnTo>
                  <a:lnTo>
                    <a:pt x="157" y="92"/>
                  </a:lnTo>
                  <a:lnTo>
                    <a:pt x="151" y="86"/>
                  </a:lnTo>
                  <a:lnTo>
                    <a:pt x="151" y="78"/>
                  </a:lnTo>
                  <a:lnTo>
                    <a:pt x="146" y="73"/>
                  </a:lnTo>
                  <a:lnTo>
                    <a:pt x="141" y="67"/>
                  </a:lnTo>
                  <a:lnTo>
                    <a:pt x="136" y="61"/>
                  </a:lnTo>
                  <a:lnTo>
                    <a:pt x="136" y="56"/>
                  </a:lnTo>
                  <a:lnTo>
                    <a:pt x="131" y="50"/>
                  </a:lnTo>
                  <a:lnTo>
                    <a:pt x="131" y="45"/>
                  </a:lnTo>
                  <a:lnTo>
                    <a:pt x="125" y="39"/>
                  </a:lnTo>
                  <a:lnTo>
                    <a:pt x="125" y="33"/>
                  </a:lnTo>
                  <a:lnTo>
                    <a:pt x="120" y="28"/>
                  </a:lnTo>
                  <a:lnTo>
                    <a:pt x="120" y="22"/>
                  </a:lnTo>
                  <a:lnTo>
                    <a:pt x="115" y="17"/>
                  </a:lnTo>
                  <a:lnTo>
                    <a:pt x="110" y="11"/>
                  </a:lnTo>
                  <a:lnTo>
                    <a:pt x="104" y="6"/>
                  </a:lnTo>
                  <a:lnTo>
                    <a:pt x="104" y="0"/>
                  </a:lnTo>
                  <a:lnTo>
                    <a:pt x="99" y="6"/>
                  </a:lnTo>
                  <a:lnTo>
                    <a:pt x="99" y="11"/>
                  </a:lnTo>
                  <a:lnTo>
                    <a:pt x="99" y="17"/>
                  </a:lnTo>
                  <a:lnTo>
                    <a:pt x="99" y="22"/>
                  </a:lnTo>
                  <a:lnTo>
                    <a:pt x="99" y="28"/>
                  </a:lnTo>
                  <a:lnTo>
                    <a:pt x="99" y="33"/>
                  </a:lnTo>
                  <a:lnTo>
                    <a:pt x="99" y="39"/>
                  </a:lnTo>
                  <a:lnTo>
                    <a:pt x="94" y="45"/>
                  </a:lnTo>
                  <a:lnTo>
                    <a:pt x="89" y="50"/>
                  </a:lnTo>
                  <a:lnTo>
                    <a:pt x="84" y="56"/>
                  </a:lnTo>
                  <a:lnTo>
                    <a:pt x="78" y="61"/>
                  </a:lnTo>
                  <a:lnTo>
                    <a:pt x="73" y="67"/>
                  </a:lnTo>
                  <a:lnTo>
                    <a:pt x="68" y="73"/>
                  </a:lnTo>
                  <a:lnTo>
                    <a:pt x="57" y="78"/>
                  </a:lnTo>
                  <a:lnTo>
                    <a:pt x="52" y="84"/>
                  </a:lnTo>
                  <a:lnTo>
                    <a:pt x="42" y="89"/>
                  </a:lnTo>
                  <a:lnTo>
                    <a:pt x="37" y="95"/>
                  </a:lnTo>
                  <a:lnTo>
                    <a:pt x="31" y="100"/>
                  </a:lnTo>
                  <a:lnTo>
                    <a:pt x="26" y="106"/>
                  </a:lnTo>
                  <a:lnTo>
                    <a:pt x="21" y="112"/>
                  </a:lnTo>
                  <a:lnTo>
                    <a:pt x="16" y="117"/>
                  </a:lnTo>
                  <a:lnTo>
                    <a:pt x="10" y="123"/>
                  </a:lnTo>
                  <a:lnTo>
                    <a:pt x="5" y="128"/>
                  </a:lnTo>
                  <a:lnTo>
                    <a:pt x="5" y="134"/>
                  </a:lnTo>
                  <a:lnTo>
                    <a:pt x="0" y="139"/>
                  </a:lnTo>
                  <a:lnTo>
                    <a:pt x="0" y="145"/>
                  </a:lnTo>
                  <a:lnTo>
                    <a:pt x="0" y="151"/>
                  </a:lnTo>
                  <a:lnTo>
                    <a:pt x="0" y="156"/>
                  </a:lnTo>
                  <a:lnTo>
                    <a:pt x="0" y="162"/>
                  </a:lnTo>
                  <a:lnTo>
                    <a:pt x="0" y="167"/>
                  </a:lnTo>
                  <a:lnTo>
                    <a:pt x="0" y="173"/>
                  </a:lnTo>
                  <a:lnTo>
                    <a:pt x="0" y="178"/>
                  </a:lnTo>
                  <a:lnTo>
                    <a:pt x="0" y="184"/>
                  </a:lnTo>
                  <a:lnTo>
                    <a:pt x="0" y="190"/>
                  </a:lnTo>
                  <a:lnTo>
                    <a:pt x="0" y="195"/>
                  </a:lnTo>
                  <a:lnTo>
                    <a:pt x="5" y="201"/>
                  </a:lnTo>
                  <a:lnTo>
                    <a:pt x="5" y="206"/>
                  </a:lnTo>
                  <a:lnTo>
                    <a:pt x="5" y="212"/>
                  </a:lnTo>
                  <a:lnTo>
                    <a:pt x="5" y="218"/>
                  </a:lnTo>
                  <a:lnTo>
                    <a:pt x="5" y="223"/>
                  </a:lnTo>
                  <a:lnTo>
                    <a:pt x="5" y="229"/>
                  </a:lnTo>
                  <a:lnTo>
                    <a:pt x="10" y="234"/>
                  </a:lnTo>
                  <a:lnTo>
                    <a:pt x="10" y="240"/>
                  </a:lnTo>
                  <a:lnTo>
                    <a:pt x="16" y="245"/>
                  </a:lnTo>
                  <a:lnTo>
                    <a:pt x="16" y="251"/>
                  </a:lnTo>
                  <a:lnTo>
                    <a:pt x="16" y="257"/>
                  </a:lnTo>
                  <a:lnTo>
                    <a:pt x="16" y="262"/>
                  </a:lnTo>
                  <a:lnTo>
                    <a:pt x="21" y="268"/>
                  </a:lnTo>
                  <a:lnTo>
                    <a:pt x="26" y="273"/>
                  </a:lnTo>
                  <a:lnTo>
                    <a:pt x="31" y="279"/>
                  </a:lnTo>
                  <a:lnTo>
                    <a:pt x="31" y="284"/>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812" name="Freeform 248"/>
            <p:cNvSpPr>
              <a:spLocks/>
            </p:cNvSpPr>
            <p:nvPr/>
          </p:nvSpPr>
          <p:spPr bwMode="auto">
            <a:xfrm>
              <a:off x="2174" y="1633"/>
              <a:ext cx="170" cy="356"/>
            </a:xfrm>
            <a:custGeom>
              <a:avLst/>
              <a:gdLst>
                <a:gd name="T0" fmla="*/ 141 w 170"/>
                <a:gd name="T1" fmla="*/ 348 h 356"/>
                <a:gd name="T2" fmla="*/ 136 w 170"/>
                <a:gd name="T3" fmla="*/ 335 h 356"/>
                <a:gd name="T4" fmla="*/ 117 w 170"/>
                <a:gd name="T5" fmla="*/ 321 h 356"/>
                <a:gd name="T6" fmla="*/ 99 w 170"/>
                <a:gd name="T7" fmla="*/ 304 h 356"/>
                <a:gd name="T8" fmla="*/ 85 w 170"/>
                <a:gd name="T9" fmla="*/ 290 h 356"/>
                <a:gd name="T10" fmla="*/ 70 w 170"/>
                <a:gd name="T11" fmla="*/ 280 h 356"/>
                <a:gd name="T12" fmla="*/ 56 w 170"/>
                <a:gd name="T13" fmla="*/ 270 h 356"/>
                <a:gd name="T14" fmla="*/ 42 w 170"/>
                <a:gd name="T15" fmla="*/ 256 h 356"/>
                <a:gd name="T16" fmla="*/ 28 w 170"/>
                <a:gd name="T17" fmla="*/ 246 h 356"/>
                <a:gd name="T18" fmla="*/ 19 w 170"/>
                <a:gd name="T19" fmla="*/ 232 h 356"/>
                <a:gd name="T20" fmla="*/ 14 w 170"/>
                <a:gd name="T21" fmla="*/ 218 h 356"/>
                <a:gd name="T22" fmla="*/ 5 w 170"/>
                <a:gd name="T23" fmla="*/ 205 h 356"/>
                <a:gd name="T24" fmla="*/ 0 w 170"/>
                <a:gd name="T25" fmla="*/ 191 h 356"/>
                <a:gd name="T26" fmla="*/ 5 w 170"/>
                <a:gd name="T27" fmla="*/ 178 h 356"/>
                <a:gd name="T28" fmla="*/ 9 w 170"/>
                <a:gd name="T29" fmla="*/ 164 h 356"/>
                <a:gd name="T30" fmla="*/ 19 w 170"/>
                <a:gd name="T31" fmla="*/ 147 h 356"/>
                <a:gd name="T32" fmla="*/ 23 w 170"/>
                <a:gd name="T33" fmla="*/ 133 h 356"/>
                <a:gd name="T34" fmla="*/ 28 w 170"/>
                <a:gd name="T35" fmla="*/ 113 h 356"/>
                <a:gd name="T36" fmla="*/ 33 w 170"/>
                <a:gd name="T37" fmla="*/ 96 h 356"/>
                <a:gd name="T38" fmla="*/ 42 w 170"/>
                <a:gd name="T39" fmla="*/ 82 h 356"/>
                <a:gd name="T40" fmla="*/ 47 w 170"/>
                <a:gd name="T41" fmla="*/ 68 h 356"/>
                <a:gd name="T42" fmla="*/ 52 w 170"/>
                <a:gd name="T43" fmla="*/ 55 h 356"/>
                <a:gd name="T44" fmla="*/ 56 w 170"/>
                <a:gd name="T45" fmla="*/ 41 h 356"/>
                <a:gd name="T46" fmla="*/ 61 w 170"/>
                <a:gd name="T47" fmla="*/ 27 h 356"/>
                <a:gd name="T48" fmla="*/ 70 w 170"/>
                <a:gd name="T49" fmla="*/ 14 h 356"/>
                <a:gd name="T50" fmla="*/ 75 w 170"/>
                <a:gd name="T51" fmla="*/ 0 h 356"/>
                <a:gd name="T52" fmla="*/ 80 w 170"/>
                <a:gd name="T53" fmla="*/ 14 h 356"/>
                <a:gd name="T54" fmla="*/ 80 w 170"/>
                <a:gd name="T55" fmla="*/ 27 h 356"/>
                <a:gd name="T56" fmla="*/ 80 w 170"/>
                <a:gd name="T57" fmla="*/ 41 h 356"/>
                <a:gd name="T58" fmla="*/ 85 w 170"/>
                <a:gd name="T59" fmla="*/ 55 h 356"/>
                <a:gd name="T60" fmla="*/ 94 w 170"/>
                <a:gd name="T61" fmla="*/ 68 h 356"/>
                <a:gd name="T62" fmla="*/ 103 w 170"/>
                <a:gd name="T63" fmla="*/ 82 h 356"/>
                <a:gd name="T64" fmla="*/ 117 w 170"/>
                <a:gd name="T65" fmla="*/ 96 h 356"/>
                <a:gd name="T66" fmla="*/ 131 w 170"/>
                <a:gd name="T67" fmla="*/ 109 h 356"/>
                <a:gd name="T68" fmla="*/ 141 w 170"/>
                <a:gd name="T69" fmla="*/ 123 h 356"/>
                <a:gd name="T70" fmla="*/ 150 w 170"/>
                <a:gd name="T71" fmla="*/ 137 h 356"/>
                <a:gd name="T72" fmla="*/ 160 w 170"/>
                <a:gd name="T73" fmla="*/ 150 h 356"/>
                <a:gd name="T74" fmla="*/ 164 w 170"/>
                <a:gd name="T75" fmla="*/ 164 h 356"/>
                <a:gd name="T76" fmla="*/ 169 w 170"/>
                <a:gd name="T77" fmla="*/ 178 h 356"/>
                <a:gd name="T78" fmla="*/ 169 w 170"/>
                <a:gd name="T79" fmla="*/ 191 h 356"/>
                <a:gd name="T80" fmla="*/ 169 w 170"/>
                <a:gd name="T81" fmla="*/ 205 h 356"/>
                <a:gd name="T82" fmla="*/ 169 w 170"/>
                <a:gd name="T83" fmla="*/ 218 h 356"/>
                <a:gd name="T84" fmla="*/ 169 w 170"/>
                <a:gd name="T85" fmla="*/ 232 h 356"/>
                <a:gd name="T86" fmla="*/ 164 w 170"/>
                <a:gd name="T87" fmla="*/ 246 h 356"/>
                <a:gd name="T88" fmla="*/ 164 w 170"/>
                <a:gd name="T89" fmla="*/ 259 h 356"/>
                <a:gd name="T90" fmla="*/ 164 w 170"/>
                <a:gd name="T91" fmla="*/ 273 h 356"/>
                <a:gd name="T92" fmla="*/ 160 w 170"/>
                <a:gd name="T93" fmla="*/ 287 h 356"/>
                <a:gd name="T94" fmla="*/ 155 w 170"/>
                <a:gd name="T95" fmla="*/ 300 h 356"/>
                <a:gd name="T96" fmla="*/ 155 w 170"/>
                <a:gd name="T97" fmla="*/ 314 h 356"/>
                <a:gd name="T98" fmla="*/ 150 w 170"/>
                <a:gd name="T99" fmla="*/ 328 h 356"/>
                <a:gd name="T100" fmla="*/ 141 w 170"/>
                <a:gd name="T101" fmla="*/ 341 h 3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356"/>
                <a:gd name="T155" fmla="*/ 170 w 170"/>
                <a:gd name="T156" fmla="*/ 356 h 35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356">
                  <a:moveTo>
                    <a:pt x="141" y="355"/>
                  </a:moveTo>
                  <a:lnTo>
                    <a:pt x="141" y="348"/>
                  </a:lnTo>
                  <a:lnTo>
                    <a:pt x="141" y="341"/>
                  </a:lnTo>
                  <a:lnTo>
                    <a:pt x="136" y="335"/>
                  </a:lnTo>
                  <a:lnTo>
                    <a:pt x="127" y="324"/>
                  </a:lnTo>
                  <a:lnTo>
                    <a:pt x="117" y="321"/>
                  </a:lnTo>
                  <a:lnTo>
                    <a:pt x="108" y="314"/>
                  </a:lnTo>
                  <a:lnTo>
                    <a:pt x="99" y="304"/>
                  </a:lnTo>
                  <a:lnTo>
                    <a:pt x="89" y="297"/>
                  </a:lnTo>
                  <a:lnTo>
                    <a:pt x="85" y="290"/>
                  </a:lnTo>
                  <a:lnTo>
                    <a:pt x="75" y="287"/>
                  </a:lnTo>
                  <a:lnTo>
                    <a:pt x="70" y="280"/>
                  </a:lnTo>
                  <a:lnTo>
                    <a:pt x="66" y="273"/>
                  </a:lnTo>
                  <a:lnTo>
                    <a:pt x="56" y="270"/>
                  </a:lnTo>
                  <a:lnTo>
                    <a:pt x="47" y="263"/>
                  </a:lnTo>
                  <a:lnTo>
                    <a:pt x="42" y="256"/>
                  </a:lnTo>
                  <a:lnTo>
                    <a:pt x="33" y="253"/>
                  </a:lnTo>
                  <a:lnTo>
                    <a:pt x="28" y="246"/>
                  </a:lnTo>
                  <a:lnTo>
                    <a:pt x="23" y="239"/>
                  </a:lnTo>
                  <a:lnTo>
                    <a:pt x="19" y="232"/>
                  </a:lnTo>
                  <a:lnTo>
                    <a:pt x="14" y="225"/>
                  </a:lnTo>
                  <a:lnTo>
                    <a:pt x="14" y="218"/>
                  </a:lnTo>
                  <a:lnTo>
                    <a:pt x="9" y="212"/>
                  </a:lnTo>
                  <a:lnTo>
                    <a:pt x="5" y="205"/>
                  </a:lnTo>
                  <a:lnTo>
                    <a:pt x="5" y="198"/>
                  </a:lnTo>
                  <a:lnTo>
                    <a:pt x="0" y="191"/>
                  </a:lnTo>
                  <a:lnTo>
                    <a:pt x="0" y="184"/>
                  </a:lnTo>
                  <a:lnTo>
                    <a:pt x="5" y="178"/>
                  </a:lnTo>
                  <a:lnTo>
                    <a:pt x="9" y="171"/>
                  </a:lnTo>
                  <a:lnTo>
                    <a:pt x="9" y="164"/>
                  </a:lnTo>
                  <a:lnTo>
                    <a:pt x="14" y="154"/>
                  </a:lnTo>
                  <a:lnTo>
                    <a:pt x="19" y="147"/>
                  </a:lnTo>
                  <a:lnTo>
                    <a:pt x="19" y="140"/>
                  </a:lnTo>
                  <a:lnTo>
                    <a:pt x="23" y="133"/>
                  </a:lnTo>
                  <a:lnTo>
                    <a:pt x="23" y="123"/>
                  </a:lnTo>
                  <a:lnTo>
                    <a:pt x="28" y="113"/>
                  </a:lnTo>
                  <a:lnTo>
                    <a:pt x="33" y="106"/>
                  </a:lnTo>
                  <a:lnTo>
                    <a:pt x="33" y="96"/>
                  </a:lnTo>
                  <a:lnTo>
                    <a:pt x="38" y="89"/>
                  </a:lnTo>
                  <a:lnTo>
                    <a:pt x="42" y="82"/>
                  </a:lnTo>
                  <a:lnTo>
                    <a:pt x="47" y="75"/>
                  </a:lnTo>
                  <a:lnTo>
                    <a:pt x="47" y="68"/>
                  </a:lnTo>
                  <a:lnTo>
                    <a:pt x="52" y="61"/>
                  </a:lnTo>
                  <a:lnTo>
                    <a:pt x="52" y="55"/>
                  </a:lnTo>
                  <a:lnTo>
                    <a:pt x="56" y="48"/>
                  </a:lnTo>
                  <a:lnTo>
                    <a:pt x="56" y="41"/>
                  </a:lnTo>
                  <a:lnTo>
                    <a:pt x="61" y="34"/>
                  </a:lnTo>
                  <a:lnTo>
                    <a:pt x="61" y="27"/>
                  </a:lnTo>
                  <a:lnTo>
                    <a:pt x="66" y="20"/>
                  </a:lnTo>
                  <a:lnTo>
                    <a:pt x="70" y="14"/>
                  </a:lnTo>
                  <a:lnTo>
                    <a:pt x="75" y="7"/>
                  </a:lnTo>
                  <a:lnTo>
                    <a:pt x="75" y="0"/>
                  </a:lnTo>
                  <a:lnTo>
                    <a:pt x="80" y="7"/>
                  </a:lnTo>
                  <a:lnTo>
                    <a:pt x="80" y="14"/>
                  </a:lnTo>
                  <a:lnTo>
                    <a:pt x="80" y="20"/>
                  </a:lnTo>
                  <a:lnTo>
                    <a:pt x="80" y="27"/>
                  </a:lnTo>
                  <a:lnTo>
                    <a:pt x="80" y="34"/>
                  </a:lnTo>
                  <a:lnTo>
                    <a:pt x="80" y="41"/>
                  </a:lnTo>
                  <a:lnTo>
                    <a:pt x="80" y="48"/>
                  </a:lnTo>
                  <a:lnTo>
                    <a:pt x="85" y="55"/>
                  </a:lnTo>
                  <a:lnTo>
                    <a:pt x="89" y="61"/>
                  </a:lnTo>
                  <a:lnTo>
                    <a:pt x="94" y="68"/>
                  </a:lnTo>
                  <a:lnTo>
                    <a:pt x="99" y="75"/>
                  </a:lnTo>
                  <a:lnTo>
                    <a:pt x="103" y="82"/>
                  </a:lnTo>
                  <a:lnTo>
                    <a:pt x="108" y="89"/>
                  </a:lnTo>
                  <a:lnTo>
                    <a:pt x="117" y="96"/>
                  </a:lnTo>
                  <a:lnTo>
                    <a:pt x="122" y="102"/>
                  </a:lnTo>
                  <a:lnTo>
                    <a:pt x="131" y="109"/>
                  </a:lnTo>
                  <a:lnTo>
                    <a:pt x="136" y="116"/>
                  </a:lnTo>
                  <a:lnTo>
                    <a:pt x="141" y="123"/>
                  </a:lnTo>
                  <a:lnTo>
                    <a:pt x="146" y="130"/>
                  </a:lnTo>
                  <a:lnTo>
                    <a:pt x="150" y="137"/>
                  </a:lnTo>
                  <a:lnTo>
                    <a:pt x="155" y="143"/>
                  </a:lnTo>
                  <a:lnTo>
                    <a:pt x="160" y="150"/>
                  </a:lnTo>
                  <a:lnTo>
                    <a:pt x="164" y="157"/>
                  </a:lnTo>
                  <a:lnTo>
                    <a:pt x="164" y="164"/>
                  </a:lnTo>
                  <a:lnTo>
                    <a:pt x="169" y="171"/>
                  </a:lnTo>
                  <a:lnTo>
                    <a:pt x="169" y="178"/>
                  </a:lnTo>
                  <a:lnTo>
                    <a:pt x="169" y="184"/>
                  </a:lnTo>
                  <a:lnTo>
                    <a:pt x="169" y="191"/>
                  </a:lnTo>
                  <a:lnTo>
                    <a:pt x="169" y="198"/>
                  </a:lnTo>
                  <a:lnTo>
                    <a:pt x="169" y="205"/>
                  </a:lnTo>
                  <a:lnTo>
                    <a:pt x="169" y="212"/>
                  </a:lnTo>
                  <a:lnTo>
                    <a:pt x="169" y="218"/>
                  </a:lnTo>
                  <a:lnTo>
                    <a:pt x="169" y="225"/>
                  </a:lnTo>
                  <a:lnTo>
                    <a:pt x="169" y="232"/>
                  </a:lnTo>
                  <a:lnTo>
                    <a:pt x="169" y="239"/>
                  </a:lnTo>
                  <a:lnTo>
                    <a:pt x="164" y="246"/>
                  </a:lnTo>
                  <a:lnTo>
                    <a:pt x="164" y="253"/>
                  </a:lnTo>
                  <a:lnTo>
                    <a:pt x="164" y="259"/>
                  </a:lnTo>
                  <a:lnTo>
                    <a:pt x="164" y="266"/>
                  </a:lnTo>
                  <a:lnTo>
                    <a:pt x="164" y="273"/>
                  </a:lnTo>
                  <a:lnTo>
                    <a:pt x="164" y="280"/>
                  </a:lnTo>
                  <a:lnTo>
                    <a:pt x="160" y="287"/>
                  </a:lnTo>
                  <a:lnTo>
                    <a:pt x="160" y="294"/>
                  </a:lnTo>
                  <a:lnTo>
                    <a:pt x="155" y="300"/>
                  </a:lnTo>
                  <a:lnTo>
                    <a:pt x="155" y="307"/>
                  </a:lnTo>
                  <a:lnTo>
                    <a:pt x="155" y="314"/>
                  </a:lnTo>
                  <a:lnTo>
                    <a:pt x="155" y="321"/>
                  </a:lnTo>
                  <a:lnTo>
                    <a:pt x="150" y="328"/>
                  </a:lnTo>
                  <a:lnTo>
                    <a:pt x="146" y="335"/>
                  </a:lnTo>
                  <a:lnTo>
                    <a:pt x="141" y="341"/>
                  </a:lnTo>
                  <a:lnTo>
                    <a:pt x="141" y="348"/>
                  </a:lnTo>
                </a:path>
              </a:pathLst>
            </a:custGeom>
            <a:solidFill>
              <a:srgbClr val="FFFF00"/>
            </a:solidFill>
            <a:ln w="25400" cap="rnd">
              <a:solidFill>
                <a:srgbClr val="EF9100"/>
              </a:solidFill>
              <a:round/>
              <a:headEnd/>
              <a:tailEnd/>
            </a:ln>
          </p:spPr>
          <p:txBody>
            <a:bodyPr>
              <a:prstTxWarp prst="textNoShape">
                <a:avLst/>
              </a:prstTxWarp>
            </a:bodyPr>
            <a:lstStyle/>
            <a:p>
              <a:endParaRPr lang="en-US"/>
            </a:p>
          </p:txBody>
        </p:sp>
        <p:sp>
          <p:nvSpPr>
            <p:cNvPr id="23813" name="Freeform 249"/>
            <p:cNvSpPr>
              <a:spLocks/>
            </p:cNvSpPr>
            <p:nvPr/>
          </p:nvSpPr>
          <p:spPr bwMode="auto">
            <a:xfrm>
              <a:off x="2251" y="1590"/>
              <a:ext cx="112" cy="386"/>
            </a:xfrm>
            <a:custGeom>
              <a:avLst/>
              <a:gdLst>
                <a:gd name="T0" fmla="*/ 19 w 112"/>
                <a:gd name="T1" fmla="*/ 378 h 386"/>
                <a:gd name="T2" fmla="*/ 22 w 112"/>
                <a:gd name="T3" fmla="*/ 363 h 386"/>
                <a:gd name="T4" fmla="*/ 34 w 112"/>
                <a:gd name="T5" fmla="*/ 348 h 386"/>
                <a:gd name="T6" fmla="*/ 46 w 112"/>
                <a:gd name="T7" fmla="*/ 329 h 386"/>
                <a:gd name="T8" fmla="*/ 56 w 112"/>
                <a:gd name="T9" fmla="*/ 315 h 386"/>
                <a:gd name="T10" fmla="*/ 65 w 112"/>
                <a:gd name="T11" fmla="*/ 304 h 386"/>
                <a:gd name="T12" fmla="*/ 74 w 112"/>
                <a:gd name="T13" fmla="*/ 292 h 386"/>
                <a:gd name="T14" fmla="*/ 83 w 112"/>
                <a:gd name="T15" fmla="*/ 278 h 386"/>
                <a:gd name="T16" fmla="*/ 93 w 112"/>
                <a:gd name="T17" fmla="*/ 267 h 386"/>
                <a:gd name="T18" fmla="*/ 99 w 112"/>
                <a:gd name="T19" fmla="*/ 252 h 386"/>
                <a:gd name="T20" fmla="*/ 102 w 112"/>
                <a:gd name="T21" fmla="*/ 237 h 386"/>
                <a:gd name="T22" fmla="*/ 108 w 112"/>
                <a:gd name="T23" fmla="*/ 222 h 386"/>
                <a:gd name="T24" fmla="*/ 111 w 112"/>
                <a:gd name="T25" fmla="*/ 207 h 386"/>
                <a:gd name="T26" fmla="*/ 108 w 112"/>
                <a:gd name="T27" fmla="*/ 193 h 386"/>
                <a:gd name="T28" fmla="*/ 105 w 112"/>
                <a:gd name="T29" fmla="*/ 178 h 386"/>
                <a:gd name="T30" fmla="*/ 99 w 112"/>
                <a:gd name="T31" fmla="*/ 159 h 386"/>
                <a:gd name="T32" fmla="*/ 96 w 112"/>
                <a:gd name="T33" fmla="*/ 144 h 386"/>
                <a:gd name="T34" fmla="*/ 93 w 112"/>
                <a:gd name="T35" fmla="*/ 122 h 386"/>
                <a:gd name="T36" fmla="*/ 89 w 112"/>
                <a:gd name="T37" fmla="*/ 104 h 386"/>
                <a:gd name="T38" fmla="*/ 83 w 112"/>
                <a:gd name="T39" fmla="*/ 89 h 386"/>
                <a:gd name="T40" fmla="*/ 80 w 112"/>
                <a:gd name="T41" fmla="*/ 74 h 386"/>
                <a:gd name="T42" fmla="*/ 77 w 112"/>
                <a:gd name="T43" fmla="*/ 59 h 386"/>
                <a:gd name="T44" fmla="*/ 74 w 112"/>
                <a:gd name="T45" fmla="*/ 44 h 386"/>
                <a:gd name="T46" fmla="*/ 71 w 112"/>
                <a:gd name="T47" fmla="*/ 30 h 386"/>
                <a:gd name="T48" fmla="*/ 65 w 112"/>
                <a:gd name="T49" fmla="*/ 15 h 386"/>
                <a:gd name="T50" fmla="*/ 62 w 112"/>
                <a:gd name="T51" fmla="*/ 0 h 386"/>
                <a:gd name="T52" fmla="*/ 59 w 112"/>
                <a:gd name="T53" fmla="*/ 15 h 386"/>
                <a:gd name="T54" fmla="*/ 59 w 112"/>
                <a:gd name="T55" fmla="*/ 30 h 386"/>
                <a:gd name="T56" fmla="*/ 59 w 112"/>
                <a:gd name="T57" fmla="*/ 44 h 386"/>
                <a:gd name="T58" fmla="*/ 56 w 112"/>
                <a:gd name="T59" fmla="*/ 59 h 386"/>
                <a:gd name="T60" fmla="*/ 49 w 112"/>
                <a:gd name="T61" fmla="*/ 74 h 386"/>
                <a:gd name="T62" fmla="*/ 43 w 112"/>
                <a:gd name="T63" fmla="*/ 89 h 386"/>
                <a:gd name="T64" fmla="*/ 34 w 112"/>
                <a:gd name="T65" fmla="*/ 104 h 386"/>
                <a:gd name="T66" fmla="*/ 25 w 112"/>
                <a:gd name="T67" fmla="*/ 118 h 386"/>
                <a:gd name="T68" fmla="*/ 19 w 112"/>
                <a:gd name="T69" fmla="*/ 133 h 386"/>
                <a:gd name="T70" fmla="*/ 12 w 112"/>
                <a:gd name="T71" fmla="*/ 148 h 386"/>
                <a:gd name="T72" fmla="*/ 6 w 112"/>
                <a:gd name="T73" fmla="*/ 163 h 386"/>
                <a:gd name="T74" fmla="*/ 3 w 112"/>
                <a:gd name="T75" fmla="*/ 178 h 386"/>
                <a:gd name="T76" fmla="*/ 0 w 112"/>
                <a:gd name="T77" fmla="*/ 193 h 386"/>
                <a:gd name="T78" fmla="*/ 0 w 112"/>
                <a:gd name="T79" fmla="*/ 207 h 386"/>
                <a:gd name="T80" fmla="*/ 0 w 112"/>
                <a:gd name="T81" fmla="*/ 222 h 386"/>
                <a:gd name="T82" fmla="*/ 0 w 112"/>
                <a:gd name="T83" fmla="*/ 237 h 386"/>
                <a:gd name="T84" fmla="*/ 0 w 112"/>
                <a:gd name="T85" fmla="*/ 252 h 386"/>
                <a:gd name="T86" fmla="*/ 3 w 112"/>
                <a:gd name="T87" fmla="*/ 267 h 386"/>
                <a:gd name="T88" fmla="*/ 3 w 112"/>
                <a:gd name="T89" fmla="*/ 281 h 386"/>
                <a:gd name="T90" fmla="*/ 3 w 112"/>
                <a:gd name="T91" fmla="*/ 296 h 386"/>
                <a:gd name="T92" fmla="*/ 6 w 112"/>
                <a:gd name="T93" fmla="*/ 311 h 386"/>
                <a:gd name="T94" fmla="*/ 9 w 112"/>
                <a:gd name="T95" fmla="*/ 326 h 386"/>
                <a:gd name="T96" fmla="*/ 9 w 112"/>
                <a:gd name="T97" fmla="*/ 341 h 386"/>
                <a:gd name="T98" fmla="*/ 12 w 112"/>
                <a:gd name="T99" fmla="*/ 355 h 386"/>
                <a:gd name="T100" fmla="*/ 19 w 112"/>
                <a:gd name="T101" fmla="*/ 370 h 3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2"/>
                <a:gd name="T154" fmla="*/ 0 h 386"/>
                <a:gd name="T155" fmla="*/ 112 w 112"/>
                <a:gd name="T156" fmla="*/ 386 h 3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2" h="386">
                  <a:moveTo>
                    <a:pt x="19" y="385"/>
                  </a:moveTo>
                  <a:lnTo>
                    <a:pt x="19" y="378"/>
                  </a:lnTo>
                  <a:lnTo>
                    <a:pt x="19" y="370"/>
                  </a:lnTo>
                  <a:lnTo>
                    <a:pt x="22" y="363"/>
                  </a:lnTo>
                  <a:lnTo>
                    <a:pt x="28" y="352"/>
                  </a:lnTo>
                  <a:lnTo>
                    <a:pt x="34" y="348"/>
                  </a:lnTo>
                  <a:lnTo>
                    <a:pt x="40" y="341"/>
                  </a:lnTo>
                  <a:lnTo>
                    <a:pt x="46" y="329"/>
                  </a:lnTo>
                  <a:lnTo>
                    <a:pt x="52" y="322"/>
                  </a:lnTo>
                  <a:lnTo>
                    <a:pt x="56" y="315"/>
                  </a:lnTo>
                  <a:lnTo>
                    <a:pt x="62" y="311"/>
                  </a:lnTo>
                  <a:lnTo>
                    <a:pt x="65" y="304"/>
                  </a:lnTo>
                  <a:lnTo>
                    <a:pt x="68" y="296"/>
                  </a:lnTo>
                  <a:lnTo>
                    <a:pt x="74" y="292"/>
                  </a:lnTo>
                  <a:lnTo>
                    <a:pt x="80" y="285"/>
                  </a:lnTo>
                  <a:lnTo>
                    <a:pt x="83" y="278"/>
                  </a:lnTo>
                  <a:lnTo>
                    <a:pt x="89" y="274"/>
                  </a:lnTo>
                  <a:lnTo>
                    <a:pt x="93" y="267"/>
                  </a:lnTo>
                  <a:lnTo>
                    <a:pt x="96" y="259"/>
                  </a:lnTo>
                  <a:lnTo>
                    <a:pt x="99" y="252"/>
                  </a:lnTo>
                  <a:lnTo>
                    <a:pt x="102" y="244"/>
                  </a:lnTo>
                  <a:lnTo>
                    <a:pt x="102" y="237"/>
                  </a:lnTo>
                  <a:lnTo>
                    <a:pt x="105" y="230"/>
                  </a:lnTo>
                  <a:lnTo>
                    <a:pt x="108" y="222"/>
                  </a:lnTo>
                  <a:lnTo>
                    <a:pt x="108" y="215"/>
                  </a:lnTo>
                  <a:lnTo>
                    <a:pt x="111" y="207"/>
                  </a:lnTo>
                  <a:lnTo>
                    <a:pt x="111" y="200"/>
                  </a:lnTo>
                  <a:lnTo>
                    <a:pt x="108" y="193"/>
                  </a:lnTo>
                  <a:lnTo>
                    <a:pt x="105" y="185"/>
                  </a:lnTo>
                  <a:lnTo>
                    <a:pt x="105" y="178"/>
                  </a:lnTo>
                  <a:lnTo>
                    <a:pt x="102" y="167"/>
                  </a:lnTo>
                  <a:lnTo>
                    <a:pt x="99" y="159"/>
                  </a:lnTo>
                  <a:lnTo>
                    <a:pt x="99" y="152"/>
                  </a:lnTo>
                  <a:lnTo>
                    <a:pt x="96" y="144"/>
                  </a:lnTo>
                  <a:lnTo>
                    <a:pt x="96" y="133"/>
                  </a:lnTo>
                  <a:lnTo>
                    <a:pt x="93" y="122"/>
                  </a:lnTo>
                  <a:lnTo>
                    <a:pt x="89" y="115"/>
                  </a:lnTo>
                  <a:lnTo>
                    <a:pt x="89" y="104"/>
                  </a:lnTo>
                  <a:lnTo>
                    <a:pt x="86" y="96"/>
                  </a:lnTo>
                  <a:lnTo>
                    <a:pt x="83" y="89"/>
                  </a:lnTo>
                  <a:lnTo>
                    <a:pt x="80" y="81"/>
                  </a:lnTo>
                  <a:lnTo>
                    <a:pt x="80" y="74"/>
                  </a:lnTo>
                  <a:lnTo>
                    <a:pt x="77" y="67"/>
                  </a:lnTo>
                  <a:lnTo>
                    <a:pt x="77" y="59"/>
                  </a:lnTo>
                  <a:lnTo>
                    <a:pt x="74" y="52"/>
                  </a:lnTo>
                  <a:lnTo>
                    <a:pt x="74" y="44"/>
                  </a:lnTo>
                  <a:lnTo>
                    <a:pt x="71" y="37"/>
                  </a:lnTo>
                  <a:lnTo>
                    <a:pt x="71" y="30"/>
                  </a:lnTo>
                  <a:lnTo>
                    <a:pt x="68" y="22"/>
                  </a:lnTo>
                  <a:lnTo>
                    <a:pt x="65" y="15"/>
                  </a:lnTo>
                  <a:lnTo>
                    <a:pt x="62" y="7"/>
                  </a:lnTo>
                  <a:lnTo>
                    <a:pt x="62" y="0"/>
                  </a:lnTo>
                  <a:lnTo>
                    <a:pt x="59" y="7"/>
                  </a:lnTo>
                  <a:lnTo>
                    <a:pt x="59" y="15"/>
                  </a:lnTo>
                  <a:lnTo>
                    <a:pt x="59" y="22"/>
                  </a:lnTo>
                  <a:lnTo>
                    <a:pt x="59" y="30"/>
                  </a:lnTo>
                  <a:lnTo>
                    <a:pt x="59" y="37"/>
                  </a:lnTo>
                  <a:lnTo>
                    <a:pt x="59" y="44"/>
                  </a:lnTo>
                  <a:lnTo>
                    <a:pt x="59" y="52"/>
                  </a:lnTo>
                  <a:lnTo>
                    <a:pt x="56" y="59"/>
                  </a:lnTo>
                  <a:lnTo>
                    <a:pt x="52" y="67"/>
                  </a:lnTo>
                  <a:lnTo>
                    <a:pt x="49" y="74"/>
                  </a:lnTo>
                  <a:lnTo>
                    <a:pt x="46" y="81"/>
                  </a:lnTo>
                  <a:lnTo>
                    <a:pt x="43" y="89"/>
                  </a:lnTo>
                  <a:lnTo>
                    <a:pt x="40" y="96"/>
                  </a:lnTo>
                  <a:lnTo>
                    <a:pt x="34" y="104"/>
                  </a:lnTo>
                  <a:lnTo>
                    <a:pt x="31" y="111"/>
                  </a:lnTo>
                  <a:lnTo>
                    <a:pt x="25" y="118"/>
                  </a:lnTo>
                  <a:lnTo>
                    <a:pt x="22" y="126"/>
                  </a:lnTo>
                  <a:lnTo>
                    <a:pt x="19" y="133"/>
                  </a:lnTo>
                  <a:lnTo>
                    <a:pt x="15" y="141"/>
                  </a:lnTo>
                  <a:lnTo>
                    <a:pt x="12" y="148"/>
                  </a:lnTo>
                  <a:lnTo>
                    <a:pt x="9" y="155"/>
                  </a:lnTo>
                  <a:lnTo>
                    <a:pt x="6" y="163"/>
                  </a:lnTo>
                  <a:lnTo>
                    <a:pt x="3" y="170"/>
                  </a:lnTo>
                  <a:lnTo>
                    <a:pt x="3" y="178"/>
                  </a:lnTo>
                  <a:lnTo>
                    <a:pt x="0" y="185"/>
                  </a:lnTo>
                  <a:lnTo>
                    <a:pt x="0" y="193"/>
                  </a:lnTo>
                  <a:lnTo>
                    <a:pt x="0" y="200"/>
                  </a:lnTo>
                  <a:lnTo>
                    <a:pt x="0" y="207"/>
                  </a:lnTo>
                  <a:lnTo>
                    <a:pt x="0" y="215"/>
                  </a:lnTo>
                  <a:lnTo>
                    <a:pt x="0" y="222"/>
                  </a:lnTo>
                  <a:lnTo>
                    <a:pt x="0" y="230"/>
                  </a:lnTo>
                  <a:lnTo>
                    <a:pt x="0" y="237"/>
                  </a:lnTo>
                  <a:lnTo>
                    <a:pt x="0" y="244"/>
                  </a:lnTo>
                  <a:lnTo>
                    <a:pt x="0" y="252"/>
                  </a:lnTo>
                  <a:lnTo>
                    <a:pt x="0" y="259"/>
                  </a:lnTo>
                  <a:lnTo>
                    <a:pt x="3" y="267"/>
                  </a:lnTo>
                  <a:lnTo>
                    <a:pt x="3" y="274"/>
                  </a:lnTo>
                  <a:lnTo>
                    <a:pt x="3" y="281"/>
                  </a:lnTo>
                  <a:lnTo>
                    <a:pt x="3" y="289"/>
                  </a:lnTo>
                  <a:lnTo>
                    <a:pt x="3" y="296"/>
                  </a:lnTo>
                  <a:lnTo>
                    <a:pt x="3" y="304"/>
                  </a:lnTo>
                  <a:lnTo>
                    <a:pt x="6" y="311"/>
                  </a:lnTo>
                  <a:lnTo>
                    <a:pt x="6" y="318"/>
                  </a:lnTo>
                  <a:lnTo>
                    <a:pt x="9" y="326"/>
                  </a:lnTo>
                  <a:lnTo>
                    <a:pt x="9" y="333"/>
                  </a:lnTo>
                  <a:lnTo>
                    <a:pt x="9" y="341"/>
                  </a:lnTo>
                  <a:lnTo>
                    <a:pt x="9" y="348"/>
                  </a:lnTo>
                  <a:lnTo>
                    <a:pt x="12" y="355"/>
                  </a:lnTo>
                  <a:lnTo>
                    <a:pt x="15" y="363"/>
                  </a:lnTo>
                  <a:lnTo>
                    <a:pt x="19" y="370"/>
                  </a:lnTo>
                  <a:lnTo>
                    <a:pt x="19" y="378"/>
                  </a:lnTo>
                </a:path>
              </a:pathLst>
            </a:custGeom>
            <a:solidFill>
              <a:srgbClr val="FF0000"/>
            </a:solidFill>
            <a:ln w="25400" cap="rnd">
              <a:solidFill>
                <a:srgbClr val="FE9B03"/>
              </a:solidFill>
              <a:round/>
              <a:headEnd/>
              <a:tailEnd/>
            </a:ln>
          </p:spPr>
          <p:txBody>
            <a:bodyPr>
              <a:prstTxWarp prst="textNoShape">
                <a:avLst/>
              </a:prstTxWarp>
            </a:bodyPr>
            <a:lstStyle/>
            <a:p>
              <a:endParaRPr lang="en-US"/>
            </a:p>
          </p:txBody>
        </p:sp>
        <p:sp>
          <p:nvSpPr>
            <p:cNvPr id="23814" name="Freeform 250"/>
            <p:cNvSpPr>
              <a:spLocks/>
            </p:cNvSpPr>
            <p:nvPr/>
          </p:nvSpPr>
          <p:spPr bwMode="auto">
            <a:xfrm>
              <a:off x="2304" y="1843"/>
              <a:ext cx="127" cy="129"/>
            </a:xfrm>
            <a:custGeom>
              <a:avLst/>
              <a:gdLst>
                <a:gd name="T0" fmla="*/ 0 w 127"/>
                <a:gd name="T1" fmla="*/ 128 h 129"/>
                <a:gd name="T2" fmla="*/ 10 w 127"/>
                <a:gd name="T3" fmla="*/ 128 h 129"/>
                <a:gd name="T4" fmla="*/ 15 w 127"/>
                <a:gd name="T5" fmla="*/ 119 h 129"/>
                <a:gd name="T6" fmla="*/ 24 w 127"/>
                <a:gd name="T7" fmla="*/ 119 h 129"/>
                <a:gd name="T8" fmla="*/ 34 w 127"/>
                <a:gd name="T9" fmla="*/ 111 h 129"/>
                <a:gd name="T10" fmla="*/ 44 w 127"/>
                <a:gd name="T11" fmla="*/ 107 h 129"/>
                <a:gd name="T12" fmla="*/ 48 w 127"/>
                <a:gd name="T13" fmla="*/ 98 h 129"/>
                <a:gd name="T14" fmla="*/ 58 w 127"/>
                <a:gd name="T15" fmla="*/ 98 h 129"/>
                <a:gd name="T16" fmla="*/ 63 w 127"/>
                <a:gd name="T17" fmla="*/ 90 h 129"/>
                <a:gd name="T18" fmla="*/ 68 w 127"/>
                <a:gd name="T19" fmla="*/ 81 h 129"/>
                <a:gd name="T20" fmla="*/ 78 w 127"/>
                <a:gd name="T21" fmla="*/ 73 h 129"/>
                <a:gd name="T22" fmla="*/ 78 w 127"/>
                <a:gd name="T23" fmla="*/ 64 h 129"/>
                <a:gd name="T24" fmla="*/ 87 w 127"/>
                <a:gd name="T25" fmla="*/ 60 h 129"/>
                <a:gd name="T26" fmla="*/ 87 w 127"/>
                <a:gd name="T27" fmla="*/ 51 h 129"/>
                <a:gd name="T28" fmla="*/ 87 w 127"/>
                <a:gd name="T29" fmla="*/ 43 h 129"/>
                <a:gd name="T30" fmla="*/ 92 w 127"/>
                <a:gd name="T31" fmla="*/ 34 h 129"/>
                <a:gd name="T32" fmla="*/ 102 w 127"/>
                <a:gd name="T33" fmla="*/ 30 h 129"/>
                <a:gd name="T34" fmla="*/ 102 w 127"/>
                <a:gd name="T35" fmla="*/ 21 h 129"/>
                <a:gd name="T36" fmla="*/ 107 w 127"/>
                <a:gd name="T37" fmla="*/ 13 h 129"/>
                <a:gd name="T38" fmla="*/ 107 w 127"/>
                <a:gd name="T39" fmla="*/ 4 h 129"/>
                <a:gd name="T40" fmla="*/ 116 w 127"/>
                <a:gd name="T41" fmla="*/ 0 h 129"/>
                <a:gd name="T42" fmla="*/ 116 w 127"/>
                <a:gd name="T43" fmla="*/ 9 h 129"/>
                <a:gd name="T44" fmla="*/ 116 w 127"/>
                <a:gd name="T45" fmla="*/ 17 h 129"/>
                <a:gd name="T46" fmla="*/ 121 w 127"/>
                <a:gd name="T47" fmla="*/ 26 h 129"/>
                <a:gd name="T48" fmla="*/ 121 w 127"/>
                <a:gd name="T49" fmla="*/ 34 h 129"/>
                <a:gd name="T50" fmla="*/ 121 w 127"/>
                <a:gd name="T51" fmla="*/ 43 h 129"/>
                <a:gd name="T52" fmla="*/ 126 w 127"/>
                <a:gd name="T53" fmla="*/ 51 h 129"/>
                <a:gd name="T54" fmla="*/ 126 w 127"/>
                <a:gd name="T55" fmla="*/ 60 h 129"/>
                <a:gd name="T56" fmla="*/ 126 w 127"/>
                <a:gd name="T57" fmla="*/ 68 h 129"/>
                <a:gd name="T58" fmla="*/ 126 w 127"/>
                <a:gd name="T59" fmla="*/ 77 h 129"/>
                <a:gd name="T60" fmla="*/ 126 w 127"/>
                <a:gd name="T61" fmla="*/ 85 h 129"/>
                <a:gd name="T62" fmla="*/ 121 w 127"/>
                <a:gd name="T63" fmla="*/ 94 h 129"/>
                <a:gd name="T64" fmla="*/ 111 w 127"/>
                <a:gd name="T65" fmla="*/ 94 h 129"/>
                <a:gd name="T66" fmla="*/ 107 w 127"/>
                <a:gd name="T67" fmla="*/ 102 h 129"/>
                <a:gd name="T68" fmla="*/ 97 w 127"/>
                <a:gd name="T69" fmla="*/ 107 h 129"/>
                <a:gd name="T70" fmla="*/ 87 w 127"/>
                <a:gd name="T71" fmla="*/ 111 h 129"/>
                <a:gd name="T72" fmla="*/ 78 w 127"/>
                <a:gd name="T73" fmla="*/ 115 h 129"/>
                <a:gd name="T74" fmla="*/ 68 w 127"/>
                <a:gd name="T75" fmla="*/ 115 h 129"/>
                <a:gd name="T76" fmla="*/ 58 w 127"/>
                <a:gd name="T77" fmla="*/ 115 h 129"/>
                <a:gd name="T78" fmla="*/ 48 w 127"/>
                <a:gd name="T79" fmla="*/ 115 h 129"/>
                <a:gd name="T80" fmla="*/ 39 w 127"/>
                <a:gd name="T81" fmla="*/ 115 h 129"/>
                <a:gd name="T82" fmla="*/ 29 w 127"/>
                <a:gd name="T83" fmla="*/ 119 h 129"/>
                <a:gd name="T84" fmla="*/ 19 w 127"/>
                <a:gd name="T85" fmla="*/ 124 h 129"/>
                <a:gd name="T86" fmla="*/ 10 w 127"/>
                <a:gd name="T87" fmla="*/ 128 h 129"/>
                <a:gd name="T88" fmla="*/ 0 w 127"/>
                <a:gd name="T89" fmla="*/ 128 h 129"/>
                <a:gd name="T90" fmla="*/ 63 w 127"/>
                <a:gd name="T91" fmla="*/ 98 h 12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7"/>
                <a:gd name="T139" fmla="*/ 0 h 129"/>
                <a:gd name="T140" fmla="*/ 127 w 127"/>
                <a:gd name="T141" fmla="*/ 129 h 12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7" h="129">
                  <a:moveTo>
                    <a:pt x="0" y="128"/>
                  </a:moveTo>
                  <a:lnTo>
                    <a:pt x="10" y="128"/>
                  </a:lnTo>
                  <a:lnTo>
                    <a:pt x="15" y="119"/>
                  </a:lnTo>
                  <a:lnTo>
                    <a:pt x="24" y="119"/>
                  </a:lnTo>
                  <a:lnTo>
                    <a:pt x="34" y="111"/>
                  </a:lnTo>
                  <a:lnTo>
                    <a:pt x="44" y="107"/>
                  </a:lnTo>
                  <a:lnTo>
                    <a:pt x="48" y="98"/>
                  </a:lnTo>
                  <a:lnTo>
                    <a:pt x="58" y="98"/>
                  </a:lnTo>
                  <a:lnTo>
                    <a:pt x="63" y="90"/>
                  </a:lnTo>
                  <a:lnTo>
                    <a:pt x="68" y="81"/>
                  </a:lnTo>
                  <a:lnTo>
                    <a:pt x="78" y="73"/>
                  </a:lnTo>
                  <a:lnTo>
                    <a:pt x="78" y="64"/>
                  </a:lnTo>
                  <a:lnTo>
                    <a:pt x="87" y="60"/>
                  </a:lnTo>
                  <a:lnTo>
                    <a:pt x="87" y="51"/>
                  </a:lnTo>
                  <a:lnTo>
                    <a:pt x="87" y="43"/>
                  </a:lnTo>
                  <a:lnTo>
                    <a:pt x="92" y="34"/>
                  </a:lnTo>
                  <a:lnTo>
                    <a:pt x="102" y="30"/>
                  </a:lnTo>
                  <a:lnTo>
                    <a:pt x="102" y="21"/>
                  </a:lnTo>
                  <a:lnTo>
                    <a:pt x="107" y="13"/>
                  </a:lnTo>
                  <a:lnTo>
                    <a:pt x="107" y="4"/>
                  </a:lnTo>
                  <a:lnTo>
                    <a:pt x="116" y="0"/>
                  </a:lnTo>
                  <a:lnTo>
                    <a:pt x="116" y="9"/>
                  </a:lnTo>
                  <a:lnTo>
                    <a:pt x="116" y="17"/>
                  </a:lnTo>
                  <a:lnTo>
                    <a:pt x="121" y="26"/>
                  </a:lnTo>
                  <a:lnTo>
                    <a:pt x="121" y="34"/>
                  </a:lnTo>
                  <a:lnTo>
                    <a:pt x="121" y="43"/>
                  </a:lnTo>
                  <a:lnTo>
                    <a:pt x="126" y="51"/>
                  </a:lnTo>
                  <a:lnTo>
                    <a:pt x="126" y="60"/>
                  </a:lnTo>
                  <a:lnTo>
                    <a:pt x="126" y="68"/>
                  </a:lnTo>
                  <a:lnTo>
                    <a:pt x="126" y="77"/>
                  </a:lnTo>
                  <a:lnTo>
                    <a:pt x="126" y="85"/>
                  </a:lnTo>
                  <a:lnTo>
                    <a:pt x="121" y="94"/>
                  </a:lnTo>
                  <a:lnTo>
                    <a:pt x="111" y="94"/>
                  </a:lnTo>
                  <a:lnTo>
                    <a:pt x="107" y="102"/>
                  </a:lnTo>
                  <a:lnTo>
                    <a:pt x="97" y="107"/>
                  </a:lnTo>
                  <a:lnTo>
                    <a:pt x="87" y="111"/>
                  </a:lnTo>
                  <a:lnTo>
                    <a:pt x="78" y="115"/>
                  </a:lnTo>
                  <a:lnTo>
                    <a:pt x="68" y="115"/>
                  </a:lnTo>
                  <a:lnTo>
                    <a:pt x="58" y="115"/>
                  </a:lnTo>
                  <a:lnTo>
                    <a:pt x="48" y="115"/>
                  </a:lnTo>
                  <a:lnTo>
                    <a:pt x="39" y="115"/>
                  </a:lnTo>
                  <a:lnTo>
                    <a:pt x="29" y="119"/>
                  </a:lnTo>
                  <a:lnTo>
                    <a:pt x="19" y="124"/>
                  </a:lnTo>
                  <a:lnTo>
                    <a:pt x="10" y="128"/>
                  </a:lnTo>
                  <a:lnTo>
                    <a:pt x="0" y="128"/>
                  </a:lnTo>
                  <a:lnTo>
                    <a:pt x="63" y="98"/>
                  </a:lnTo>
                </a:path>
              </a:pathLst>
            </a:custGeom>
            <a:solidFill>
              <a:srgbClr val="FFCC99"/>
            </a:solidFill>
            <a:ln w="25400" cap="rnd">
              <a:solidFill>
                <a:srgbClr val="FF0000"/>
              </a:solidFill>
              <a:round/>
              <a:headEnd/>
              <a:tailEnd/>
            </a:ln>
          </p:spPr>
          <p:txBody>
            <a:bodyPr>
              <a:prstTxWarp prst="textNoShape">
                <a:avLst/>
              </a:prstTxWarp>
            </a:bodyPr>
            <a:lstStyle/>
            <a:p>
              <a:endParaRPr lang="en-US"/>
            </a:p>
          </p:txBody>
        </p:sp>
      </p:grpSp>
      <p:grpSp>
        <p:nvGrpSpPr>
          <p:cNvPr id="564538" name="Group 251"/>
          <p:cNvGrpSpPr>
            <a:grpSpLocks/>
          </p:cNvGrpSpPr>
          <p:nvPr/>
        </p:nvGrpSpPr>
        <p:grpSpPr bwMode="auto">
          <a:xfrm>
            <a:off x="4749800" y="2865438"/>
            <a:ext cx="119063" cy="200025"/>
            <a:chOff x="2160" y="1548"/>
            <a:chExt cx="309" cy="441"/>
          </a:xfrm>
        </p:grpSpPr>
        <p:sp>
          <p:nvSpPr>
            <p:cNvPr id="23801" name="Freeform 252"/>
            <p:cNvSpPr>
              <a:spLocks/>
            </p:cNvSpPr>
            <p:nvPr/>
          </p:nvSpPr>
          <p:spPr bwMode="auto">
            <a:xfrm>
              <a:off x="2160" y="1548"/>
              <a:ext cx="141" cy="428"/>
            </a:xfrm>
            <a:custGeom>
              <a:avLst/>
              <a:gdLst>
                <a:gd name="T0" fmla="*/ 117 w 141"/>
                <a:gd name="T1" fmla="*/ 419 h 428"/>
                <a:gd name="T2" fmla="*/ 113 w 141"/>
                <a:gd name="T3" fmla="*/ 402 h 428"/>
                <a:gd name="T4" fmla="*/ 97 w 141"/>
                <a:gd name="T5" fmla="*/ 386 h 428"/>
                <a:gd name="T6" fmla="*/ 82 w 141"/>
                <a:gd name="T7" fmla="*/ 365 h 428"/>
                <a:gd name="T8" fmla="*/ 70 w 141"/>
                <a:gd name="T9" fmla="*/ 349 h 428"/>
                <a:gd name="T10" fmla="*/ 58 w 141"/>
                <a:gd name="T11" fmla="*/ 337 h 428"/>
                <a:gd name="T12" fmla="*/ 47 w 141"/>
                <a:gd name="T13" fmla="*/ 324 h 428"/>
                <a:gd name="T14" fmla="*/ 35 w 141"/>
                <a:gd name="T15" fmla="*/ 308 h 428"/>
                <a:gd name="T16" fmla="*/ 23 w 141"/>
                <a:gd name="T17" fmla="*/ 296 h 428"/>
                <a:gd name="T18" fmla="*/ 16 w 141"/>
                <a:gd name="T19" fmla="*/ 279 h 428"/>
                <a:gd name="T20" fmla="*/ 12 w 141"/>
                <a:gd name="T21" fmla="*/ 263 h 428"/>
                <a:gd name="T22" fmla="*/ 4 w 141"/>
                <a:gd name="T23" fmla="*/ 246 h 428"/>
                <a:gd name="T24" fmla="*/ 0 w 141"/>
                <a:gd name="T25" fmla="*/ 230 h 428"/>
                <a:gd name="T26" fmla="*/ 4 w 141"/>
                <a:gd name="T27" fmla="*/ 214 h 428"/>
                <a:gd name="T28" fmla="*/ 8 w 141"/>
                <a:gd name="T29" fmla="*/ 197 h 428"/>
                <a:gd name="T30" fmla="*/ 16 w 141"/>
                <a:gd name="T31" fmla="*/ 177 h 428"/>
                <a:gd name="T32" fmla="*/ 19 w 141"/>
                <a:gd name="T33" fmla="*/ 160 h 428"/>
                <a:gd name="T34" fmla="*/ 23 w 141"/>
                <a:gd name="T35" fmla="*/ 135 h 428"/>
                <a:gd name="T36" fmla="*/ 27 w 141"/>
                <a:gd name="T37" fmla="*/ 115 h 428"/>
                <a:gd name="T38" fmla="*/ 35 w 141"/>
                <a:gd name="T39" fmla="*/ 99 h 428"/>
                <a:gd name="T40" fmla="*/ 39 w 141"/>
                <a:gd name="T41" fmla="*/ 82 h 428"/>
                <a:gd name="T42" fmla="*/ 43 w 141"/>
                <a:gd name="T43" fmla="*/ 66 h 428"/>
                <a:gd name="T44" fmla="*/ 47 w 141"/>
                <a:gd name="T45" fmla="*/ 49 h 428"/>
                <a:gd name="T46" fmla="*/ 51 w 141"/>
                <a:gd name="T47" fmla="*/ 33 h 428"/>
                <a:gd name="T48" fmla="*/ 58 w 141"/>
                <a:gd name="T49" fmla="*/ 16 h 428"/>
                <a:gd name="T50" fmla="*/ 62 w 141"/>
                <a:gd name="T51" fmla="*/ 0 h 428"/>
                <a:gd name="T52" fmla="*/ 66 w 141"/>
                <a:gd name="T53" fmla="*/ 16 h 428"/>
                <a:gd name="T54" fmla="*/ 66 w 141"/>
                <a:gd name="T55" fmla="*/ 33 h 428"/>
                <a:gd name="T56" fmla="*/ 66 w 141"/>
                <a:gd name="T57" fmla="*/ 49 h 428"/>
                <a:gd name="T58" fmla="*/ 70 w 141"/>
                <a:gd name="T59" fmla="*/ 66 h 428"/>
                <a:gd name="T60" fmla="*/ 78 w 141"/>
                <a:gd name="T61" fmla="*/ 82 h 428"/>
                <a:gd name="T62" fmla="*/ 86 w 141"/>
                <a:gd name="T63" fmla="*/ 99 h 428"/>
                <a:gd name="T64" fmla="*/ 97 w 141"/>
                <a:gd name="T65" fmla="*/ 115 h 428"/>
                <a:gd name="T66" fmla="*/ 109 w 141"/>
                <a:gd name="T67" fmla="*/ 131 h 428"/>
                <a:gd name="T68" fmla="*/ 117 w 141"/>
                <a:gd name="T69" fmla="*/ 148 h 428"/>
                <a:gd name="T70" fmla="*/ 124 w 141"/>
                <a:gd name="T71" fmla="*/ 164 h 428"/>
                <a:gd name="T72" fmla="*/ 132 w 141"/>
                <a:gd name="T73" fmla="*/ 181 h 428"/>
                <a:gd name="T74" fmla="*/ 136 w 141"/>
                <a:gd name="T75" fmla="*/ 197 h 428"/>
                <a:gd name="T76" fmla="*/ 140 w 141"/>
                <a:gd name="T77" fmla="*/ 214 h 428"/>
                <a:gd name="T78" fmla="*/ 140 w 141"/>
                <a:gd name="T79" fmla="*/ 230 h 428"/>
                <a:gd name="T80" fmla="*/ 140 w 141"/>
                <a:gd name="T81" fmla="*/ 246 h 428"/>
                <a:gd name="T82" fmla="*/ 140 w 141"/>
                <a:gd name="T83" fmla="*/ 263 h 428"/>
                <a:gd name="T84" fmla="*/ 140 w 141"/>
                <a:gd name="T85" fmla="*/ 279 h 428"/>
                <a:gd name="T86" fmla="*/ 136 w 141"/>
                <a:gd name="T87" fmla="*/ 296 h 428"/>
                <a:gd name="T88" fmla="*/ 136 w 141"/>
                <a:gd name="T89" fmla="*/ 312 h 428"/>
                <a:gd name="T90" fmla="*/ 136 w 141"/>
                <a:gd name="T91" fmla="*/ 328 h 428"/>
                <a:gd name="T92" fmla="*/ 132 w 141"/>
                <a:gd name="T93" fmla="*/ 345 h 428"/>
                <a:gd name="T94" fmla="*/ 128 w 141"/>
                <a:gd name="T95" fmla="*/ 361 h 428"/>
                <a:gd name="T96" fmla="*/ 128 w 141"/>
                <a:gd name="T97" fmla="*/ 378 h 428"/>
                <a:gd name="T98" fmla="*/ 124 w 141"/>
                <a:gd name="T99" fmla="*/ 394 h 428"/>
                <a:gd name="T100" fmla="*/ 117 w 141"/>
                <a:gd name="T101" fmla="*/ 411 h 42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1"/>
                <a:gd name="T154" fmla="*/ 0 h 428"/>
                <a:gd name="T155" fmla="*/ 141 w 141"/>
                <a:gd name="T156" fmla="*/ 428 h 42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1" h="428">
                  <a:moveTo>
                    <a:pt x="117" y="427"/>
                  </a:moveTo>
                  <a:lnTo>
                    <a:pt x="117" y="419"/>
                  </a:lnTo>
                  <a:lnTo>
                    <a:pt x="117" y="411"/>
                  </a:lnTo>
                  <a:lnTo>
                    <a:pt x="113" y="402"/>
                  </a:lnTo>
                  <a:lnTo>
                    <a:pt x="105" y="390"/>
                  </a:lnTo>
                  <a:lnTo>
                    <a:pt x="97" y="386"/>
                  </a:lnTo>
                  <a:lnTo>
                    <a:pt x="89" y="378"/>
                  </a:lnTo>
                  <a:lnTo>
                    <a:pt x="82" y="365"/>
                  </a:lnTo>
                  <a:lnTo>
                    <a:pt x="74" y="357"/>
                  </a:lnTo>
                  <a:lnTo>
                    <a:pt x="70" y="349"/>
                  </a:lnTo>
                  <a:lnTo>
                    <a:pt x="62" y="345"/>
                  </a:lnTo>
                  <a:lnTo>
                    <a:pt x="58" y="337"/>
                  </a:lnTo>
                  <a:lnTo>
                    <a:pt x="54" y="328"/>
                  </a:lnTo>
                  <a:lnTo>
                    <a:pt x="47" y="324"/>
                  </a:lnTo>
                  <a:lnTo>
                    <a:pt x="39" y="316"/>
                  </a:lnTo>
                  <a:lnTo>
                    <a:pt x="35" y="308"/>
                  </a:lnTo>
                  <a:lnTo>
                    <a:pt x="27" y="304"/>
                  </a:lnTo>
                  <a:lnTo>
                    <a:pt x="23" y="296"/>
                  </a:lnTo>
                  <a:lnTo>
                    <a:pt x="19" y="287"/>
                  </a:lnTo>
                  <a:lnTo>
                    <a:pt x="16" y="279"/>
                  </a:lnTo>
                  <a:lnTo>
                    <a:pt x="12" y="271"/>
                  </a:lnTo>
                  <a:lnTo>
                    <a:pt x="12" y="263"/>
                  </a:lnTo>
                  <a:lnTo>
                    <a:pt x="8" y="255"/>
                  </a:lnTo>
                  <a:lnTo>
                    <a:pt x="4" y="246"/>
                  </a:lnTo>
                  <a:lnTo>
                    <a:pt x="4" y="238"/>
                  </a:lnTo>
                  <a:lnTo>
                    <a:pt x="0" y="230"/>
                  </a:lnTo>
                  <a:lnTo>
                    <a:pt x="0" y="222"/>
                  </a:lnTo>
                  <a:lnTo>
                    <a:pt x="4" y="214"/>
                  </a:lnTo>
                  <a:lnTo>
                    <a:pt x="8" y="205"/>
                  </a:lnTo>
                  <a:lnTo>
                    <a:pt x="8" y="197"/>
                  </a:lnTo>
                  <a:lnTo>
                    <a:pt x="12" y="185"/>
                  </a:lnTo>
                  <a:lnTo>
                    <a:pt x="16" y="177"/>
                  </a:lnTo>
                  <a:lnTo>
                    <a:pt x="16" y="168"/>
                  </a:lnTo>
                  <a:lnTo>
                    <a:pt x="19" y="160"/>
                  </a:lnTo>
                  <a:lnTo>
                    <a:pt x="19" y="148"/>
                  </a:lnTo>
                  <a:lnTo>
                    <a:pt x="23" y="135"/>
                  </a:lnTo>
                  <a:lnTo>
                    <a:pt x="27" y="127"/>
                  </a:lnTo>
                  <a:lnTo>
                    <a:pt x="27" y="115"/>
                  </a:lnTo>
                  <a:lnTo>
                    <a:pt x="31" y="107"/>
                  </a:lnTo>
                  <a:lnTo>
                    <a:pt x="35" y="99"/>
                  </a:lnTo>
                  <a:lnTo>
                    <a:pt x="39" y="90"/>
                  </a:lnTo>
                  <a:lnTo>
                    <a:pt x="39" y="82"/>
                  </a:lnTo>
                  <a:lnTo>
                    <a:pt x="43" y="74"/>
                  </a:lnTo>
                  <a:lnTo>
                    <a:pt x="43" y="66"/>
                  </a:lnTo>
                  <a:lnTo>
                    <a:pt x="47" y="57"/>
                  </a:lnTo>
                  <a:lnTo>
                    <a:pt x="47" y="49"/>
                  </a:lnTo>
                  <a:lnTo>
                    <a:pt x="51" y="41"/>
                  </a:lnTo>
                  <a:lnTo>
                    <a:pt x="51" y="33"/>
                  </a:lnTo>
                  <a:lnTo>
                    <a:pt x="54" y="25"/>
                  </a:lnTo>
                  <a:lnTo>
                    <a:pt x="58" y="16"/>
                  </a:lnTo>
                  <a:lnTo>
                    <a:pt x="62" y="8"/>
                  </a:lnTo>
                  <a:lnTo>
                    <a:pt x="62" y="0"/>
                  </a:lnTo>
                  <a:lnTo>
                    <a:pt x="66" y="8"/>
                  </a:lnTo>
                  <a:lnTo>
                    <a:pt x="66" y="16"/>
                  </a:lnTo>
                  <a:lnTo>
                    <a:pt x="66" y="25"/>
                  </a:lnTo>
                  <a:lnTo>
                    <a:pt x="66" y="33"/>
                  </a:lnTo>
                  <a:lnTo>
                    <a:pt x="66" y="41"/>
                  </a:lnTo>
                  <a:lnTo>
                    <a:pt x="66" y="49"/>
                  </a:lnTo>
                  <a:lnTo>
                    <a:pt x="66" y="57"/>
                  </a:lnTo>
                  <a:lnTo>
                    <a:pt x="70" y="66"/>
                  </a:lnTo>
                  <a:lnTo>
                    <a:pt x="74" y="74"/>
                  </a:lnTo>
                  <a:lnTo>
                    <a:pt x="78" y="82"/>
                  </a:lnTo>
                  <a:lnTo>
                    <a:pt x="82" y="90"/>
                  </a:lnTo>
                  <a:lnTo>
                    <a:pt x="86" y="99"/>
                  </a:lnTo>
                  <a:lnTo>
                    <a:pt x="89" y="107"/>
                  </a:lnTo>
                  <a:lnTo>
                    <a:pt x="97" y="115"/>
                  </a:lnTo>
                  <a:lnTo>
                    <a:pt x="101" y="123"/>
                  </a:lnTo>
                  <a:lnTo>
                    <a:pt x="109" y="131"/>
                  </a:lnTo>
                  <a:lnTo>
                    <a:pt x="113" y="140"/>
                  </a:lnTo>
                  <a:lnTo>
                    <a:pt x="117" y="148"/>
                  </a:lnTo>
                  <a:lnTo>
                    <a:pt x="121" y="156"/>
                  </a:lnTo>
                  <a:lnTo>
                    <a:pt x="124" y="164"/>
                  </a:lnTo>
                  <a:lnTo>
                    <a:pt x="128" y="172"/>
                  </a:lnTo>
                  <a:lnTo>
                    <a:pt x="132" y="181"/>
                  </a:lnTo>
                  <a:lnTo>
                    <a:pt x="136" y="189"/>
                  </a:lnTo>
                  <a:lnTo>
                    <a:pt x="136" y="197"/>
                  </a:lnTo>
                  <a:lnTo>
                    <a:pt x="140" y="205"/>
                  </a:lnTo>
                  <a:lnTo>
                    <a:pt x="140" y="214"/>
                  </a:lnTo>
                  <a:lnTo>
                    <a:pt x="140" y="222"/>
                  </a:lnTo>
                  <a:lnTo>
                    <a:pt x="140" y="230"/>
                  </a:lnTo>
                  <a:lnTo>
                    <a:pt x="140" y="238"/>
                  </a:lnTo>
                  <a:lnTo>
                    <a:pt x="140" y="246"/>
                  </a:lnTo>
                  <a:lnTo>
                    <a:pt x="140" y="255"/>
                  </a:lnTo>
                  <a:lnTo>
                    <a:pt x="140" y="263"/>
                  </a:lnTo>
                  <a:lnTo>
                    <a:pt x="140" y="271"/>
                  </a:lnTo>
                  <a:lnTo>
                    <a:pt x="140" y="279"/>
                  </a:lnTo>
                  <a:lnTo>
                    <a:pt x="140" y="287"/>
                  </a:lnTo>
                  <a:lnTo>
                    <a:pt x="136" y="296"/>
                  </a:lnTo>
                  <a:lnTo>
                    <a:pt x="136" y="304"/>
                  </a:lnTo>
                  <a:lnTo>
                    <a:pt x="136" y="312"/>
                  </a:lnTo>
                  <a:lnTo>
                    <a:pt x="136" y="320"/>
                  </a:lnTo>
                  <a:lnTo>
                    <a:pt x="136" y="328"/>
                  </a:lnTo>
                  <a:lnTo>
                    <a:pt x="136" y="337"/>
                  </a:lnTo>
                  <a:lnTo>
                    <a:pt x="132" y="345"/>
                  </a:lnTo>
                  <a:lnTo>
                    <a:pt x="132" y="353"/>
                  </a:lnTo>
                  <a:lnTo>
                    <a:pt x="128" y="361"/>
                  </a:lnTo>
                  <a:lnTo>
                    <a:pt x="128" y="370"/>
                  </a:lnTo>
                  <a:lnTo>
                    <a:pt x="128" y="378"/>
                  </a:lnTo>
                  <a:lnTo>
                    <a:pt x="128" y="386"/>
                  </a:lnTo>
                  <a:lnTo>
                    <a:pt x="124" y="394"/>
                  </a:lnTo>
                  <a:lnTo>
                    <a:pt x="121" y="402"/>
                  </a:lnTo>
                  <a:lnTo>
                    <a:pt x="117" y="411"/>
                  </a:lnTo>
                  <a:lnTo>
                    <a:pt x="117" y="419"/>
                  </a:lnTo>
                </a:path>
              </a:pathLst>
            </a:custGeom>
            <a:solidFill>
              <a:srgbClr val="FF6600"/>
            </a:solidFill>
            <a:ln w="25400" cap="rnd">
              <a:solidFill>
                <a:srgbClr val="F35B1B"/>
              </a:solidFill>
              <a:round/>
              <a:headEnd/>
              <a:tailEnd/>
            </a:ln>
          </p:spPr>
          <p:txBody>
            <a:bodyPr>
              <a:prstTxWarp prst="textNoShape">
                <a:avLst/>
              </a:prstTxWarp>
            </a:bodyPr>
            <a:lstStyle/>
            <a:p>
              <a:endParaRPr lang="en-US"/>
            </a:p>
          </p:txBody>
        </p:sp>
        <p:sp>
          <p:nvSpPr>
            <p:cNvPr id="23802" name="Freeform 253"/>
            <p:cNvSpPr>
              <a:spLocks/>
            </p:cNvSpPr>
            <p:nvPr/>
          </p:nvSpPr>
          <p:spPr bwMode="auto">
            <a:xfrm>
              <a:off x="2266" y="1693"/>
              <a:ext cx="145" cy="292"/>
            </a:xfrm>
            <a:custGeom>
              <a:avLst/>
              <a:gdLst>
                <a:gd name="T0" fmla="*/ 24 w 145"/>
                <a:gd name="T1" fmla="*/ 285 h 292"/>
                <a:gd name="T2" fmla="*/ 28 w 145"/>
                <a:gd name="T3" fmla="*/ 274 h 292"/>
                <a:gd name="T4" fmla="*/ 44 w 145"/>
                <a:gd name="T5" fmla="*/ 263 h 292"/>
                <a:gd name="T6" fmla="*/ 60 w 145"/>
                <a:gd name="T7" fmla="*/ 249 h 292"/>
                <a:gd name="T8" fmla="*/ 72 w 145"/>
                <a:gd name="T9" fmla="*/ 238 h 292"/>
                <a:gd name="T10" fmla="*/ 84 w 145"/>
                <a:gd name="T11" fmla="*/ 229 h 292"/>
                <a:gd name="T12" fmla="*/ 96 w 145"/>
                <a:gd name="T13" fmla="*/ 221 h 292"/>
                <a:gd name="T14" fmla="*/ 108 w 145"/>
                <a:gd name="T15" fmla="*/ 210 h 292"/>
                <a:gd name="T16" fmla="*/ 120 w 145"/>
                <a:gd name="T17" fmla="*/ 201 h 292"/>
                <a:gd name="T18" fmla="*/ 128 w 145"/>
                <a:gd name="T19" fmla="*/ 190 h 292"/>
                <a:gd name="T20" fmla="*/ 132 w 145"/>
                <a:gd name="T21" fmla="*/ 179 h 292"/>
                <a:gd name="T22" fmla="*/ 140 w 145"/>
                <a:gd name="T23" fmla="*/ 168 h 292"/>
                <a:gd name="T24" fmla="*/ 144 w 145"/>
                <a:gd name="T25" fmla="*/ 157 h 292"/>
                <a:gd name="T26" fmla="*/ 140 w 145"/>
                <a:gd name="T27" fmla="*/ 146 h 292"/>
                <a:gd name="T28" fmla="*/ 136 w 145"/>
                <a:gd name="T29" fmla="*/ 134 h 292"/>
                <a:gd name="T30" fmla="*/ 128 w 145"/>
                <a:gd name="T31" fmla="*/ 120 h 292"/>
                <a:gd name="T32" fmla="*/ 124 w 145"/>
                <a:gd name="T33" fmla="*/ 109 h 292"/>
                <a:gd name="T34" fmla="*/ 120 w 145"/>
                <a:gd name="T35" fmla="*/ 92 h 292"/>
                <a:gd name="T36" fmla="*/ 116 w 145"/>
                <a:gd name="T37" fmla="*/ 78 h 292"/>
                <a:gd name="T38" fmla="*/ 108 w 145"/>
                <a:gd name="T39" fmla="*/ 67 h 292"/>
                <a:gd name="T40" fmla="*/ 104 w 145"/>
                <a:gd name="T41" fmla="*/ 56 h 292"/>
                <a:gd name="T42" fmla="*/ 100 w 145"/>
                <a:gd name="T43" fmla="*/ 45 h 292"/>
                <a:gd name="T44" fmla="*/ 96 w 145"/>
                <a:gd name="T45" fmla="*/ 34 h 292"/>
                <a:gd name="T46" fmla="*/ 92 w 145"/>
                <a:gd name="T47" fmla="*/ 22 h 292"/>
                <a:gd name="T48" fmla="*/ 84 w 145"/>
                <a:gd name="T49" fmla="*/ 11 h 292"/>
                <a:gd name="T50" fmla="*/ 80 w 145"/>
                <a:gd name="T51" fmla="*/ 0 h 292"/>
                <a:gd name="T52" fmla="*/ 76 w 145"/>
                <a:gd name="T53" fmla="*/ 11 h 292"/>
                <a:gd name="T54" fmla="*/ 76 w 145"/>
                <a:gd name="T55" fmla="*/ 22 h 292"/>
                <a:gd name="T56" fmla="*/ 76 w 145"/>
                <a:gd name="T57" fmla="*/ 34 h 292"/>
                <a:gd name="T58" fmla="*/ 72 w 145"/>
                <a:gd name="T59" fmla="*/ 45 h 292"/>
                <a:gd name="T60" fmla="*/ 64 w 145"/>
                <a:gd name="T61" fmla="*/ 56 h 292"/>
                <a:gd name="T62" fmla="*/ 56 w 145"/>
                <a:gd name="T63" fmla="*/ 67 h 292"/>
                <a:gd name="T64" fmla="*/ 44 w 145"/>
                <a:gd name="T65" fmla="*/ 78 h 292"/>
                <a:gd name="T66" fmla="*/ 32 w 145"/>
                <a:gd name="T67" fmla="*/ 90 h 292"/>
                <a:gd name="T68" fmla="*/ 24 w 145"/>
                <a:gd name="T69" fmla="*/ 101 h 292"/>
                <a:gd name="T70" fmla="*/ 16 w 145"/>
                <a:gd name="T71" fmla="*/ 112 h 292"/>
                <a:gd name="T72" fmla="*/ 8 w 145"/>
                <a:gd name="T73" fmla="*/ 123 h 292"/>
                <a:gd name="T74" fmla="*/ 4 w 145"/>
                <a:gd name="T75" fmla="*/ 134 h 292"/>
                <a:gd name="T76" fmla="*/ 0 w 145"/>
                <a:gd name="T77" fmla="*/ 146 h 292"/>
                <a:gd name="T78" fmla="*/ 0 w 145"/>
                <a:gd name="T79" fmla="*/ 157 h 292"/>
                <a:gd name="T80" fmla="*/ 0 w 145"/>
                <a:gd name="T81" fmla="*/ 168 h 292"/>
                <a:gd name="T82" fmla="*/ 0 w 145"/>
                <a:gd name="T83" fmla="*/ 179 h 292"/>
                <a:gd name="T84" fmla="*/ 0 w 145"/>
                <a:gd name="T85" fmla="*/ 190 h 292"/>
                <a:gd name="T86" fmla="*/ 4 w 145"/>
                <a:gd name="T87" fmla="*/ 201 h 292"/>
                <a:gd name="T88" fmla="*/ 4 w 145"/>
                <a:gd name="T89" fmla="*/ 213 h 292"/>
                <a:gd name="T90" fmla="*/ 4 w 145"/>
                <a:gd name="T91" fmla="*/ 224 h 292"/>
                <a:gd name="T92" fmla="*/ 8 w 145"/>
                <a:gd name="T93" fmla="*/ 235 h 292"/>
                <a:gd name="T94" fmla="*/ 12 w 145"/>
                <a:gd name="T95" fmla="*/ 246 h 292"/>
                <a:gd name="T96" fmla="*/ 12 w 145"/>
                <a:gd name="T97" fmla="*/ 257 h 292"/>
                <a:gd name="T98" fmla="*/ 16 w 145"/>
                <a:gd name="T99" fmla="*/ 269 h 292"/>
                <a:gd name="T100" fmla="*/ 24 w 145"/>
                <a:gd name="T101" fmla="*/ 280 h 2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5"/>
                <a:gd name="T154" fmla="*/ 0 h 292"/>
                <a:gd name="T155" fmla="*/ 145 w 145"/>
                <a:gd name="T156" fmla="*/ 292 h 29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5" h="292">
                  <a:moveTo>
                    <a:pt x="24" y="291"/>
                  </a:moveTo>
                  <a:lnTo>
                    <a:pt x="24" y="285"/>
                  </a:lnTo>
                  <a:lnTo>
                    <a:pt x="24" y="280"/>
                  </a:lnTo>
                  <a:lnTo>
                    <a:pt x="28" y="274"/>
                  </a:lnTo>
                  <a:lnTo>
                    <a:pt x="36" y="266"/>
                  </a:lnTo>
                  <a:lnTo>
                    <a:pt x="44" y="263"/>
                  </a:lnTo>
                  <a:lnTo>
                    <a:pt x="52" y="257"/>
                  </a:lnTo>
                  <a:lnTo>
                    <a:pt x="60" y="249"/>
                  </a:lnTo>
                  <a:lnTo>
                    <a:pt x="68" y="243"/>
                  </a:lnTo>
                  <a:lnTo>
                    <a:pt x="72" y="238"/>
                  </a:lnTo>
                  <a:lnTo>
                    <a:pt x="80" y="235"/>
                  </a:lnTo>
                  <a:lnTo>
                    <a:pt x="84" y="229"/>
                  </a:lnTo>
                  <a:lnTo>
                    <a:pt x="88" y="224"/>
                  </a:lnTo>
                  <a:lnTo>
                    <a:pt x="96" y="221"/>
                  </a:lnTo>
                  <a:lnTo>
                    <a:pt x="104" y="215"/>
                  </a:lnTo>
                  <a:lnTo>
                    <a:pt x="108" y="210"/>
                  </a:lnTo>
                  <a:lnTo>
                    <a:pt x="116" y="207"/>
                  </a:lnTo>
                  <a:lnTo>
                    <a:pt x="120" y="201"/>
                  </a:lnTo>
                  <a:lnTo>
                    <a:pt x="124" y="196"/>
                  </a:lnTo>
                  <a:lnTo>
                    <a:pt x="128" y="190"/>
                  </a:lnTo>
                  <a:lnTo>
                    <a:pt x="132" y="185"/>
                  </a:lnTo>
                  <a:lnTo>
                    <a:pt x="132" y="179"/>
                  </a:lnTo>
                  <a:lnTo>
                    <a:pt x="136" y="173"/>
                  </a:lnTo>
                  <a:lnTo>
                    <a:pt x="140" y="168"/>
                  </a:lnTo>
                  <a:lnTo>
                    <a:pt x="140" y="162"/>
                  </a:lnTo>
                  <a:lnTo>
                    <a:pt x="144" y="157"/>
                  </a:lnTo>
                  <a:lnTo>
                    <a:pt x="144" y="151"/>
                  </a:lnTo>
                  <a:lnTo>
                    <a:pt x="140" y="146"/>
                  </a:lnTo>
                  <a:lnTo>
                    <a:pt x="136" y="140"/>
                  </a:lnTo>
                  <a:lnTo>
                    <a:pt x="136" y="134"/>
                  </a:lnTo>
                  <a:lnTo>
                    <a:pt x="132" y="126"/>
                  </a:lnTo>
                  <a:lnTo>
                    <a:pt x="128" y="120"/>
                  </a:lnTo>
                  <a:lnTo>
                    <a:pt x="128" y="115"/>
                  </a:lnTo>
                  <a:lnTo>
                    <a:pt x="124" y="109"/>
                  </a:lnTo>
                  <a:lnTo>
                    <a:pt x="124" y="101"/>
                  </a:lnTo>
                  <a:lnTo>
                    <a:pt x="120" y="92"/>
                  </a:lnTo>
                  <a:lnTo>
                    <a:pt x="116" y="87"/>
                  </a:lnTo>
                  <a:lnTo>
                    <a:pt x="116" y="78"/>
                  </a:lnTo>
                  <a:lnTo>
                    <a:pt x="112" y="73"/>
                  </a:lnTo>
                  <a:lnTo>
                    <a:pt x="108" y="67"/>
                  </a:lnTo>
                  <a:lnTo>
                    <a:pt x="104" y="62"/>
                  </a:lnTo>
                  <a:lnTo>
                    <a:pt x="104" y="56"/>
                  </a:lnTo>
                  <a:lnTo>
                    <a:pt x="100" y="50"/>
                  </a:lnTo>
                  <a:lnTo>
                    <a:pt x="100" y="45"/>
                  </a:lnTo>
                  <a:lnTo>
                    <a:pt x="96" y="39"/>
                  </a:lnTo>
                  <a:lnTo>
                    <a:pt x="96" y="34"/>
                  </a:lnTo>
                  <a:lnTo>
                    <a:pt x="92" y="28"/>
                  </a:lnTo>
                  <a:lnTo>
                    <a:pt x="92" y="22"/>
                  </a:lnTo>
                  <a:lnTo>
                    <a:pt x="88" y="17"/>
                  </a:lnTo>
                  <a:lnTo>
                    <a:pt x="84" y="11"/>
                  </a:lnTo>
                  <a:lnTo>
                    <a:pt x="80" y="6"/>
                  </a:lnTo>
                  <a:lnTo>
                    <a:pt x="80" y="0"/>
                  </a:lnTo>
                  <a:lnTo>
                    <a:pt x="76" y="6"/>
                  </a:lnTo>
                  <a:lnTo>
                    <a:pt x="76" y="11"/>
                  </a:lnTo>
                  <a:lnTo>
                    <a:pt x="76" y="17"/>
                  </a:lnTo>
                  <a:lnTo>
                    <a:pt x="76" y="22"/>
                  </a:lnTo>
                  <a:lnTo>
                    <a:pt x="76" y="28"/>
                  </a:lnTo>
                  <a:lnTo>
                    <a:pt x="76" y="34"/>
                  </a:lnTo>
                  <a:lnTo>
                    <a:pt x="76" y="39"/>
                  </a:lnTo>
                  <a:lnTo>
                    <a:pt x="72" y="45"/>
                  </a:lnTo>
                  <a:lnTo>
                    <a:pt x="68" y="50"/>
                  </a:lnTo>
                  <a:lnTo>
                    <a:pt x="64" y="56"/>
                  </a:lnTo>
                  <a:lnTo>
                    <a:pt x="60" y="62"/>
                  </a:lnTo>
                  <a:lnTo>
                    <a:pt x="56" y="67"/>
                  </a:lnTo>
                  <a:lnTo>
                    <a:pt x="52" y="73"/>
                  </a:lnTo>
                  <a:lnTo>
                    <a:pt x="44" y="78"/>
                  </a:lnTo>
                  <a:lnTo>
                    <a:pt x="40" y="84"/>
                  </a:lnTo>
                  <a:lnTo>
                    <a:pt x="32" y="90"/>
                  </a:lnTo>
                  <a:lnTo>
                    <a:pt x="28" y="95"/>
                  </a:lnTo>
                  <a:lnTo>
                    <a:pt x="24" y="101"/>
                  </a:lnTo>
                  <a:lnTo>
                    <a:pt x="20" y="106"/>
                  </a:lnTo>
                  <a:lnTo>
                    <a:pt x="16" y="112"/>
                  </a:lnTo>
                  <a:lnTo>
                    <a:pt x="12" y="118"/>
                  </a:lnTo>
                  <a:lnTo>
                    <a:pt x="8" y="123"/>
                  </a:lnTo>
                  <a:lnTo>
                    <a:pt x="4" y="129"/>
                  </a:lnTo>
                  <a:lnTo>
                    <a:pt x="4" y="134"/>
                  </a:lnTo>
                  <a:lnTo>
                    <a:pt x="0" y="140"/>
                  </a:lnTo>
                  <a:lnTo>
                    <a:pt x="0" y="146"/>
                  </a:lnTo>
                  <a:lnTo>
                    <a:pt x="0" y="151"/>
                  </a:lnTo>
                  <a:lnTo>
                    <a:pt x="0" y="157"/>
                  </a:lnTo>
                  <a:lnTo>
                    <a:pt x="0" y="162"/>
                  </a:lnTo>
                  <a:lnTo>
                    <a:pt x="0" y="168"/>
                  </a:lnTo>
                  <a:lnTo>
                    <a:pt x="0" y="173"/>
                  </a:lnTo>
                  <a:lnTo>
                    <a:pt x="0" y="179"/>
                  </a:lnTo>
                  <a:lnTo>
                    <a:pt x="0" y="185"/>
                  </a:lnTo>
                  <a:lnTo>
                    <a:pt x="0" y="190"/>
                  </a:lnTo>
                  <a:lnTo>
                    <a:pt x="0" y="196"/>
                  </a:lnTo>
                  <a:lnTo>
                    <a:pt x="4" y="201"/>
                  </a:lnTo>
                  <a:lnTo>
                    <a:pt x="4" y="207"/>
                  </a:lnTo>
                  <a:lnTo>
                    <a:pt x="4" y="213"/>
                  </a:lnTo>
                  <a:lnTo>
                    <a:pt x="4" y="218"/>
                  </a:lnTo>
                  <a:lnTo>
                    <a:pt x="4" y="224"/>
                  </a:lnTo>
                  <a:lnTo>
                    <a:pt x="4" y="229"/>
                  </a:lnTo>
                  <a:lnTo>
                    <a:pt x="8" y="235"/>
                  </a:lnTo>
                  <a:lnTo>
                    <a:pt x="8" y="241"/>
                  </a:lnTo>
                  <a:lnTo>
                    <a:pt x="12" y="246"/>
                  </a:lnTo>
                  <a:lnTo>
                    <a:pt x="12" y="252"/>
                  </a:lnTo>
                  <a:lnTo>
                    <a:pt x="12" y="257"/>
                  </a:lnTo>
                  <a:lnTo>
                    <a:pt x="12" y="263"/>
                  </a:lnTo>
                  <a:lnTo>
                    <a:pt x="16" y="269"/>
                  </a:lnTo>
                  <a:lnTo>
                    <a:pt x="20" y="274"/>
                  </a:lnTo>
                  <a:lnTo>
                    <a:pt x="24" y="280"/>
                  </a:lnTo>
                  <a:lnTo>
                    <a:pt x="24" y="285"/>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803" name="Freeform 254"/>
            <p:cNvSpPr>
              <a:spLocks/>
            </p:cNvSpPr>
            <p:nvPr/>
          </p:nvSpPr>
          <p:spPr bwMode="auto">
            <a:xfrm>
              <a:off x="2201" y="1586"/>
              <a:ext cx="232" cy="313"/>
            </a:xfrm>
            <a:custGeom>
              <a:avLst/>
              <a:gdLst>
                <a:gd name="T0" fmla="*/ 94 w 232"/>
                <a:gd name="T1" fmla="*/ 306 h 313"/>
                <a:gd name="T2" fmla="*/ 98 w 232"/>
                <a:gd name="T3" fmla="*/ 294 h 313"/>
                <a:gd name="T4" fmla="*/ 117 w 232"/>
                <a:gd name="T5" fmla="*/ 282 h 313"/>
                <a:gd name="T6" fmla="*/ 135 w 232"/>
                <a:gd name="T7" fmla="*/ 267 h 313"/>
                <a:gd name="T8" fmla="*/ 149 w 232"/>
                <a:gd name="T9" fmla="*/ 255 h 313"/>
                <a:gd name="T10" fmla="*/ 162 w 232"/>
                <a:gd name="T11" fmla="*/ 246 h 313"/>
                <a:gd name="T12" fmla="*/ 177 w 232"/>
                <a:gd name="T13" fmla="*/ 237 h 313"/>
                <a:gd name="T14" fmla="*/ 190 w 232"/>
                <a:gd name="T15" fmla="*/ 225 h 313"/>
                <a:gd name="T16" fmla="*/ 203 w 232"/>
                <a:gd name="T17" fmla="*/ 216 h 313"/>
                <a:gd name="T18" fmla="*/ 213 w 232"/>
                <a:gd name="T19" fmla="*/ 204 h 313"/>
                <a:gd name="T20" fmla="*/ 218 w 232"/>
                <a:gd name="T21" fmla="*/ 192 h 313"/>
                <a:gd name="T22" fmla="*/ 226 w 232"/>
                <a:gd name="T23" fmla="*/ 180 h 313"/>
                <a:gd name="T24" fmla="*/ 231 w 232"/>
                <a:gd name="T25" fmla="*/ 168 h 313"/>
                <a:gd name="T26" fmla="*/ 226 w 232"/>
                <a:gd name="T27" fmla="*/ 156 h 313"/>
                <a:gd name="T28" fmla="*/ 221 w 232"/>
                <a:gd name="T29" fmla="*/ 144 h 313"/>
                <a:gd name="T30" fmla="*/ 213 w 232"/>
                <a:gd name="T31" fmla="*/ 129 h 313"/>
                <a:gd name="T32" fmla="*/ 208 w 232"/>
                <a:gd name="T33" fmla="*/ 118 h 313"/>
                <a:gd name="T34" fmla="*/ 203 w 232"/>
                <a:gd name="T35" fmla="*/ 99 h 313"/>
                <a:gd name="T36" fmla="*/ 200 w 232"/>
                <a:gd name="T37" fmla="*/ 84 h 313"/>
                <a:gd name="T38" fmla="*/ 190 w 232"/>
                <a:gd name="T39" fmla="*/ 72 h 313"/>
                <a:gd name="T40" fmla="*/ 185 w 232"/>
                <a:gd name="T41" fmla="*/ 60 h 313"/>
                <a:gd name="T42" fmla="*/ 180 w 232"/>
                <a:gd name="T43" fmla="*/ 48 h 313"/>
                <a:gd name="T44" fmla="*/ 181 w 232"/>
                <a:gd name="T45" fmla="*/ 100 h 313"/>
                <a:gd name="T46" fmla="*/ 172 w 232"/>
                <a:gd name="T47" fmla="*/ 24 h 313"/>
                <a:gd name="T48" fmla="*/ 162 w 232"/>
                <a:gd name="T49" fmla="*/ 12 h 313"/>
                <a:gd name="T50" fmla="*/ 158 w 232"/>
                <a:gd name="T51" fmla="*/ 0 h 313"/>
                <a:gd name="T52" fmla="*/ 154 w 232"/>
                <a:gd name="T53" fmla="*/ 12 h 313"/>
                <a:gd name="T54" fmla="*/ 154 w 232"/>
                <a:gd name="T55" fmla="*/ 24 h 313"/>
                <a:gd name="T56" fmla="*/ 154 w 232"/>
                <a:gd name="T57" fmla="*/ 36 h 313"/>
                <a:gd name="T58" fmla="*/ 149 w 232"/>
                <a:gd name="T59" fmla="*/ 48 h 313"/>
                <a:gd name="T60" fmla="*/ 139 w 232"/>
                <a:gd name="T61" fmla="*/ 60 h 313"/>
                <a:gd name="T62" fmla="*/ 131 w 232"/>
                <a:gd name="T63" fmla="*/ 72 h 313"/>
                <a:gd name="T64" fmla="*/ 117 w 232"/>
                <a:gd name="T65" fmla="*/ 84 h 313"/>
                <a:gd name="T66" fmla="*/ 103 w 232"/>
                <a:gd name="T67" fmla="*/ 96 h 313"/>
                <a:gd name="T68" fmla="*/ 94 w 232"/>
                <a:gd name="T69" fmla="*/ 108 h 313"/>
                <a:gd name="T70" fmla="*/ 85 w 232"/>
                <a:gd name="T71" fmla="*/ 120 h 313"/>
                <a:gd name="T72" fmla="*/ 76 w 232"/>
                <a:gd name="T73" fmla="*/ 132 h 313"/>
                <a:gd name="T74" fmla="*/ 71 w 232"/>
                <a:gd name="T75" fmla="*/ 144 h 313"/>
                <a:gd name="T76" fmla="*/ 67 w 232"/>
                <a:gd name="T77" fmla="*/ 156 h 313"/>
                <a:gd name="T78" fmla="*/ 67 w 232"/>
                <a:gd name="T79" fmla="*/ 168 h 313"/>
                <a:gd name="T80" fmla="*/ 67 w 232"/>
                <a:gd name="T81" fmla="*/ 180 h 313"/>
                <a:gd name="T82" fmla="*/ 67 w 232"/>
                <a:gd name="T83" fmla="*/ 192 h 313"/>
                <a:gd name="T84" fmla="*/ 67 w 232"/>
                <a:gd name="T85" fmla="*/ 204 h 313"/>
                <a:gd name="T86" fmla="*/ 71 w 232"/>
                <a:gd name="T87" fmla="*/ 216 h 313"/>
                <a:gd name="T88" fmla="*/ 71 w 232"/>
                <a:gd name="T89" fmla="*/ 228 h 313"/>
                <a:gd name="T90" fmla="*/ 71 w 232"/>
                <a:gd name="T91" fmla="*/ 240 h 313"/>
                <a:gd name="T92" fmla="*/ 76 w 232"/>
                <a:gd name="T93" fmla="*/ 252 h 313"/>
                <a:gd name="T94" fmla="*/ 80 w 232"/>
                <a:gd name="T95" fmla="*/ 264 h 313"/>
                <a:gd name="T96" fmla="*/ 80 w 232"/>
                <a:gd name="T97" fmla="*/ 276 h 313"/>
                <a:gd name="T98" fmla="*/ 85 w 232"/>
                <a:gd name="T99" fmla="*/ 288 h 313"/>
                <a:gd name="T100" fmla="*/ 94 w 232"/>
                <a:gd name="T101" fmla="*/ 300 h 3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32"/>
                <a:gd name="T154" fmla="*/ 0 h 313"/>
                <a:gd name="T155" fmla="*/ 232 w 232"/>
                <a:gd name="T156" fmla="*/ 313 h 3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32" h="313">
                  <a:moveTo>
                    <a:pt x="94" y="312"/>
                  </a:moveTo>
                  <a:lnTo>
                    <a:pt x="94" y="306"/>
                  </a:lnTo>
                  <a:lnTo>
                    <a:pt x="94" y="300"/>
                  </a:lnTo>
                  <a:lnTo>
                    <a:pt x="98" y="294"/>
                  </a:lnTo>
                  <a:lnTo>
                    <a:pt x="108" y="285"/>
                  </a:lnTo>
                  <a:lnTo>
                    <a:pt x="117" y="282"/>
                  </a:lnTo>
                  <a:lnTo>
                    <a:pt x="0" y="276"/>
                  </a:lnTo>
                  <a:lnTo>
                    <a:pt x="135" y="267"/>
                  </a:lnTo>
                  <a:lnTo>
                    <a:pt x="144" y="261"/>
                  </a:lnTo>
                  <a:lnTo>
                    <a:pt x="149" y="255"/>
                  </a:lnTo>
                  <a:lnTo>
                    <a:pt x="158" y="252"/>
                  </a:lnTo>
                  <a:lnTo>
                    <a:pt x="162" y="246"/>
                  </a:lnTo>
                  <a:lnTo>
                    <a:pt x="167" y="240"/>
                  </a:lnTo>
                  <a:lnTo>
                    <a:pt x="177" y="237"/>
                  </a:lnTo>
                  <a:lnTo>
                    <a:pt x="185" y="231"/>
                  </a:lnTo>
                  <a:lnTo>
                    <a:pt x="190" y="225"/>
                  </a:lnTo>
                  <a:lnTo>
                    <a:pt x="200" y="222"/>
                  </a:lnTo>
                  <a:lnTo>
                    <a:pt x="203" y="216"/>
                  </a:lnTo>
                  <a:lnTo>
                    <a:pt x="208" y="210"/>
                  </a:lnTo>
                  <a:lnTo>
                    <a:pt x="213" y="204"/>
                  </a:lnTo>
                  <a:lnTo>
                    <a:pt x="218" y="198"/>
                  </a:lnTo>
                  <a:lnTo>
                    <a:pt x="218" y="192"/>
                  </a:lnTo>
                  <a:lnTo>
                    <a:pt x="221" y="186"/>
                  </a:lnTo>
                  <a:lnTo>
                    <a:pt x="226" y="180"/>
                  </a:lnTo>
                  <a:lnTo>
                    <a:pt x="226" y="174"/>
                  </a:lnTo>
                  <a:lnTo>
                    <a:pt x="231" y="168"/>
                  </a:lnTo>
                  <a:lnTo>
                    <a:pt x="231" y="162"/>
                  </a:lnTo>
                  <a:lnTo>
                    <a:pt x="226" y="156"/>
                  </a:lnTo>
                  <a:lnTo>
                    <a:pt x="221" y="150"/>
                  </a:lnTo>
                  <a:lnTo>
                    <a:pt x="221" y="144"/>
                  </a:lnTo>
                  <a:lnTo>
                    <a:pt x="218" y="135"/>
                  </a:lnTo>
                  <a:lnTo>
                    <a:pt x="213" y="129"/>
                  </a:lnTo>
                  <a:lnTo>
                    <a:pt x="213" y="123"/>
                  </a:lnTo>
                  <a:lnTo>
                    <a:pt x="208" y="118"/>
                  </a:lnTo>
                  <a:lnTo>
                    <a:pt x="208" y="108"/>
                  </a:lnTo>
                  <a:lnTo>
                    <a:pt x="203" y="99"/>
                  </a:lnTo>
                  <a:lnTo>
                    <a:pt x="200" y="93"/>
                  </a:lnTo>
                  <a:lnTo>
                    <a:pt x="200" y="84"/>
                  </a:lnTo>
                  <a:lnTo>
                    <a:pt x="195" y="78"/>
                  </a:lnTo>
                  <a:lnTo>
                    <a:pt x="190" y="72"/>
                  </a:lnTo>
                  <a:lnTo>
                    <a:pt x="185" y="66"/>
                  </a:lnTo>
                  <a:lnTo>
                    <a:pt x="185" y="60"/>
                  </a:lnTo>
                  <a:lnTo>
                    <a:pt x="180" y="54"/>
                  </a:lnTo>
                  <a:lnTo>
                    <a:pt x="180" y="48"/>
                  </a:lnTo>
                  <a:lnTo>
                    <a:pt x="177" y="42"/>
                  </a:lnTo>
                  <a:lnTo>
                    <a:pt x="181" y="100"/>
                  </a:lnTo>
                  <a:lnTo>
                    <a:pt x="172" y="30"/>
                  </a:lnTo>
                  <a:lnTo>
                    <a:pt x="172" y="24"/>
                  </a:lnTo>
                  <a:lnTo>
                    <a:pt x="167" y="18"/>
                  </a:lnTo>
                  <a:lnTo>
                    <a:pt x="162" y="12"/>
                  </a:lnTo>
                  <a:lnTo>
                    <a:pt x="158" y="6"/>
                  </a:lnTo>
                  <a:lnTo>
                    <a:pt x="158" y="0"/>
                  </a:lnTo>
                  <a:lnTo>
                    <a:pt x="100" y="122"/>
                  </a:lnTo>
                  <a:lnTo>
                    <a:pt x="154" y="12"/>
                  </a:lnTo>
                  <a:lnTo>
                    <a:pt x="154" y="18"/>
                  </a:lnTo>
                  <a:lnTo>
                    <a:pt x="154" y="24"/>
                  </a:lnTo>
                  <a:lnTo>
                    <a:pt x="154" y="30"/>
                  </a:lnTo>
                  <a:lnTo>
                    <a:pt x="154" y="36"/>
                  </a:lnTo>
                  <a:lnTo>
                    <a:pt x="154" y="42"/>
                  </a:lnTo>
                  <a:lnTo>
                    <a:pt x="149" y="48"/>
                  </a:lnTo>
                  <a:lnTo>
                    <a:pt x="144" y="54"/>
                  </a:lnTo>
                  <a:lnTo>
                    <a:pt x="139" y="60"/>
                  </a:lnTo>
                  <a:lnTo>
                    <a:pt x="135" y="66"/>
                  </a:lnTo>
                  <a:lnTo>
                    <a:pt x="131" y="72"/>
                  </a:lnTo>
                  <a:lnTo>
                    <a:pt x="126" y="78"/>
                  </a:lnTo>
                  <a:lnTo>
                    <a:pt x="117" y="84"/>
                  </a:lnTo>
                  <a:lnTo>
                    <a:pt x="112" y="90"/>
                  </a:lnTo>
                  <a:lnTo>
                    <a:pt x="103" y="96"/>
                  </a:lnTo>
                  <a:lnTo>
                    <a:pt x="98" y="102"/>
                  </a:lnTo>
                  <a:lnTo>
                    <a:pt x="94" y="108"/>
                  </a:lnTo>
                  <a:lnTo>
                    <a:pt x="89" y="114"/>
                  </a:lnTo>
                  <a:lnTo>
                    <a:pt x="85" y="120"/>
                  </a:lnTo>
                  <a:lnTo>
                    <a:pt x="80" y="126"/>
                  </a:lnTo>
                  <a:lnTo>
                    <a:pt x="76" y="132"/>
                  </a:lnTo>
                  <a:lnTo>
                    <a:pt x="71" y="138"/>
                  </a:lnTo>
                  <a:lnTo>
                    <a:pt x="71" y="144"/>
                  </a:lnTo>
                  <a:lnTo>
                    <a:pt x="67" y="150"/>
                  </a:lnTo>
                  <a:lnTo>
                    <a:pt x="67" y="156"/>
                  </a:lnTo>
                  <a:lnTo>
                    <a:pt x="67" y="162"/>
                  </a:lnTo>
                  <a:lnTo>
                    <a:pt x="67" y="168"/>
                  </a:lnTo>
                  <a:lnTo>
                    <a:pt x="67" y="174"/>
                  </a:lnTo>
                  <a:lnTo>
                    <a:pt x="67" y="180"/>
                  </a:lnTo>
                  <a:lnTo>
                    <a:pt x="67" y="186"/>
                  </a:lnTo>
                  <a:lnTo>
                    <a:pt x="67" y="192"/>
                  </a:lnTo>
                  <a:lnTo>
                    <a:pt x="67" y="198"/>
                  </a:lnTo>
                  <a:lnTo>
                    <a:pt x="67" y="204"/>
                  </a:lnTo>
                  <a:lnTo>
                    <a:pt x="67" y="210"/>
                  </a:lnTo>
                  <a:lnTo>
                    <a:pt x="71" y="216"/>
                  </a:lnTo>
                  <a:lnTo>
                    <a:pt x="71" y="222"/>
                  </a:lnTo>
                  <a:lnTo>
                    <a:pt x="71" y="228"/>
                  </a:lnTo>
                  <a:lnTo>
                    <a:pt x="71" y="234"/>
                  </a:lnTo>
                  <a:lnTo>
                    <a:pt x="71" y="240"/>
                  </a:lnTo>
                  <a:lnTo>
                    <a:pt x="71" y="246"/>
                  </a:lnTo>
                  <a:lnTo>
                    <a:pt x="76" y="252"/>
                  </a:lnTo>
                  <a:lnTo>
                    <a:pt x="76" y="258"/>
                  </a:lnTo>
                  <a:lnTo>
                    <a:pt x="80" y="264"/>
                  </a:lnTo>
                  <a:lnTo>
                    <a:pt x="80" y="270"/>
                  </a:lnTo>
                  <a:lnTo>
                    <a:pt x="80" y="276"/>
                  </a:lnTo>
                  <a:lnTo>
                    <a:pt x="80" y="282"/>
                  </a:lnTo>
                  <a:lnTo>
                    <a:pt x="85" y="288"/>
                  </a:lnTo>
                  <a:lnTo>
                    <a:pt x="89" y="294"/>
                  </a:lnTo>
                  <a:lnTo>
                    <a:pt x="94" y="300"/>
                  </a:lnTo>
                  <a:lnTo>
                    <a:pt x="94" y="306"/>
                  </a:lnTo>
                </a:path>
              </a:pathLst>
            </a:custGeom>
            <a:solidFill>
              <a:srgbClr val="FF6600"/>
            </a:solidFill>
            <a:ln w="25400" cap="rnd">
              <a:solidFill>
                <a:srgbClr val="FAFD00"/>
              </a:solidFill>
              <a:round/>
              <a:headEnd/>
              <a:tailEnd/>
            </a:ln>
          </p:spPr>
          <p:txBody>
            <a:bodyPr>
              <a:prstTxWarp prst="textNoShape">
                <a:avLst/>
              </a:prstTxWarp>
            </a:bodyPr>
            <a:lstStyle/>
            <a:p>
              <a:endParaRPr lang="en-US"/>
            </a:p>
          </p:txBody>
        </p:sp>
        <p:sp>
          <p:nvSpPr>
            <p:cNvPr id="23804" name="Freeform 255"/>
            <p:cNvSpPr>
              <a:spLocks/>
            </p:cNvSpPr>
            <p:nvPr/>
          </p:nvSpPr>
          <p:spPr bwMode="auto">
            <a:xfrm>
              <a:off x="2280" y="1681"/>
              <a:ext cx="189" cy="291"/>
            </a:xfrm>
            <a:custGeom>
              <a:avLst/>
              <a:gdLst>
                <a:gd name="T0" fmla="*/ 31 w 189"/>
                <a:gd name="T1" fmla="*/ 284 h 291"/>
                <a:gd name="T2" fmla="*/ 37 w 189"/>
                <a:gd name="T3" fmla="*/ 273 h 291"/>
                <a:gd name="T4" fmla="*/ 57 w 189"/>
                <a:gd name="T5" fmla="*/ 262 h 291"/>
                <a:gd name="T6" fmla="*/ 78 w 189"/>
                <a:gd name="T7" fmla="*/ 248 h 291"/>
                <a:gd name="T8" fmla="*/ 94 w 189"/>
                <a:gd name="T9" fmla="*/ 237 h 291"/>
                <a:gd name="T10" fmla="*/ 110 w 189"/>
                <a:gd name="T11" fmla="*/ 229 h 291"/>
                <a:gd name="T12" fmla="*/ 125 w 189"/>
                <a:gd name="T13" fmla="*/ 220 h 291"/>
                <a:gd name="T14" fmla="*/ 141 w 189"/>
                <a:gd name="T15" fmla="*/ 209 h 291"/>
                <a:gd name="T16" fmla="*/ 157 w 189"/>
                <a:gd name="T17" fmla="*/ 201 h 291"/>
                <a:gd name="T18" fmla="*/ 167 w 189"/>
                <a:gd name="T19" fmla="*/ 190 h 291"/>
                <a:gd name="T20" fmla="*/ 172 w 189"/>
                <a:gd name="T21" fmla="*/ 178 h 291"/>
                <a:gd name="T22" fmla="*/ 183 w 189"/>
                <a:gd name="T23" fmla="*/ 167 h 291"/>
                <a:gd name="T24" fmla="*/ 188 w 189"/>
                <a:gd name="T25" fmla="*/ 156 h 291"/>
                <a:gd name="T26" fmla="*/ 183 w 189"/>
                <a:gd name="T27" fmla="*/ 145 h 291"/>
                <a:gd name="T28" fmla="*/ 178 w 189"/>
                <a:gd name="T29" fmla="*/ 134 h 291"/>
                <a:gd name="T30" fmla="*/ 167 w 189"/>
                <a:gd name="T31" fmla="*/ 120 h 291"/>
                <a:gd name="T32" fmla="*/ 162 w 189"/>
                <a:gd name="T33" fmla="*/ 109 h 291"/>
                <a:gd name="T34" fmla="*/ 157 w 189"/>
                <a:gd name="T35" fmla="*/ 92 h 291"/>
                <a:gd name="T36" fmla="*/ 151 w 189"/>
                <a:gd name="T37" fmla="*/ 78 h 291"/>
                <a:gd name="T38" fmla="*/ 141 w 189"/>
                <a:gd name="T39" fmla="*/ 67 h 291"/>
                <a:gd name="T40" fmla="*/ 136 w 189"/>
                <a:gd name="T41" fmla="*/ 56 h 291"/>
                <a:gd name="T42" fmla="*/ 131 w 189"/>
                <a:gd name="T43" fmla="*/ 45 h 291"/>
                <a:gd name="T44" fmla="*/ 125 w 189"/>
                <a:gd name="T45" fmla="*/ 33 h 291"/>
                <a:gd name="T46" fmla="*/ 120 w 189"/>
                <a:gd name="T47" fmla="*/ 22 h 291"/>
                <a:gd name="T48" fmla="*/ 110 w 189"/>
                <a:gd name="T49" fmla="*/ 11 h 291"/>
                <a:gd name="T50" fmla="*/ 104 w 189"/>
                <a:gd name="T51" fmla="*/ 0 h 291"/>
                <a:gd name="T52" fmla="*/ 99 w 189"/>
                <a:gd name="T53" fmla="*/ 11 h 291"/>
                <a:gd name="T54" fmla="*/ 99 w 189"/>
                <a:gd name="T55" fmla="*/ 22 h 291"/>
                <a:gd name="T56" fmla="*/ 99 w 189"/>
                <a:gd name="T57" fmla="*/ 33 h 291"/>
                <a:gd name="T58" fmla="*/ 94 w 189"/>
                <a:gd name="T59" fmla="*/ 45 h 291"/>
                <a:gd name="T60" fmla="*/ 84 w 189"/>
                <a:gd name="T61" fmla="*/ 56 h 291"/>
                <a:gd name="T62" fmla="*/ 73 w 189"/>
                <a:gd name="T63" fmla="*/ 67 h 291"/>
                <a:gd name="T64" fmla="*/ 57 w 189"/>
                <a:gd name="T65" fmla="*/ 78 h 291"/>
                <a:gd name="T66" fmla="*/ 42 w 189"/>
                <a:gd name="T67" fmla="*/ 89 h 291"/>
                <a:gd name="T68" fmla="*/ 31 w 189"/>
                <a:gd name="T69" fmla="*/ 100 h 291"/>
                <a:gd name="T70" fmla="*/ 21 w 189"/>
                <a:gd name="T71" fmla="*/ 112 h 291"/>
                <a:gd name="T72" fmla="*/ 10 w 189"/>
                <a:gd name="T73" fmla="*/ 123 h 291"/>
                <a:gd name="T74" fmla="*/ 5 w 189"/>
                <a:gd name="T75" fmla="*/ 134 h 291"/>
                <a:gd name="T76" fmla="*/ 0 w 189"/>
                <a:gd name="T77" fmla="*/ 145 h 291"/>
                <a:gd name="T78" fmla="*/ 0 w 189"/>
                <a:gd name="T79" fmla="*/ 156 h 291"/>
                <a:gd name="T80" fmla="*/ 0 w 189"/>
                <a:gd name="T81" fmla="*/ 167 h 291"/>
                <a:gd name="T82" fmla="*/ 0 w 189"/>
                <a:gd name="T83" fmla="*/ 178 h 291"/>
                <a:gd name="T84" fmla="*/ 0 w 189"/>
                <a:gd name="T85" fmla="*/ 190 h 291"/>
                <a:gd name="T86" fmla="*/ 5 w 189"/>
                <a:gd name="T87" fmla="*/ 201 h 291"/>
                <a:gd name="T88" fmla="*/ 5 w 189"/>
                <a:gd name="T89" fmla="*/ 212 h 291"/>
                <a:gd name="T90" fmla="*/ 5 w 189"/>
                <a:gd name="T91" fmla="*/ 223 h 291"/>
                <a:gd name="T92" fmla="*/ 10 w 189"/>
                <a:gd name="T93" fmla="*/ 234 h 291"/>
                <a:gd name="T94" fmla="*/ 16 w 189"/>
                <a:gd name="T95" fmla="*/ 245 h 291"/>
                <a:gd name="T96" fmla="*/ 16 w 189"/>
                <a:gd name="T97" fmla="*/ 257 h 291"/>
                <a:gd name="T98" fmla="*/ 21 w 189"/>
                <a:gd name="T99" fmla="*/ 268 h 291"/>
                <a:gd name="T100" fmla="*/ 31 w 189"/>
                <a:gd name="T101" fmla="*/ 279 h 2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9"/>
                <a:gd name="T154" fmla="*/ 0 h 291"/>
                <a:gd name="T155" fmla="*/ 189 w 189"/>
                <a:gd name="T156" fmla="*/ 291 h 2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9" h="291">
                  <a:moveTo>
                    <a:pt x="31" y="290"/>
                  </a:moveTo>
                  <a:lnTo>
                    <a:pt x="31" y="284"/>
                  </a:lnTo>
                  <a:lnTo>
                    <a:pt x="31" y="279"/>
                  </a:lnTo>
                  <a:lnTo>
                    <a:pt x="37" y="273"/>
                  </a:lnTo>
                  <a:lnTo>
                    <a:pt x="47" y="265"/>
                  </a:lnTo>
                  <a:lnTo>
                    <a:pt x="57" y="262"/>
                  </a:lnTo>
                  <a:lnTo>
                    <a:pt x="68" y="257"/>
                  </a:lnTo>
                  <a:lnTo>
                    <a:pt x="78" y="248"/>
                  </a:lnTo>
                  <a:lnTo>
                    <a:pt x="89" y="243"/>
                  </a:lnTo>
                  <a:lnTo>
                    <a:pt x="94" y="237"/>
                  </a:lnTo>
                  <a:lnTo>
                    <a:pt x="104" y="234"/>
                  </a:lnTo>
                  <a:lnTo>
                    <a:pt x="110" y="229"/>
                  </a:lnTo>
                  <a:lnTo>
                    <a:pt x="115" y="223"/>
                  </a:lnTo>
                  <a:lnTo>
                    <a:pt x="125" y="220"/>
                  </a:lnTo>
                  <a:lnTo>
                    <a:pt x="136" y="215"/>
                  </a:lnTo>
                  <a:lnTo>
                    <a:pt x="141" y="209"/>
                  </a:lnTo>
                  <a:lnTo>
                    <a:pt x="151" y="206"/>
                  </a:lnTo>
                  <a:lnTo>
                    <a:pt x="157" y="201"/>
                  </a:lnTo>
                  <a:lnTo>
                    <a:pt x="162" y="195"/>
                  </a:lnTo>
                  <a:lnTo>
                    <a:pt x="167" y="190"/>
                  </a:lnTo>
                  <a:lnTo>
                    <a:pt x="172" y="184"/>
                  </a:lnTo>
                  <a:lnTo>
                    <a:pt x="172" y="178"/>
                  </a:lnTo>
                  <a:lnTo>
                    <a:pt x="178" y="173"/>
                  </a:lnTo>
                  <a:lnTo>
                    <a:pt x="183" y="167"/>
                  </a:lnTo>
                  <a:lnTo>
                    <a:pt x="183" y="162"/>
                  </a:lnTo>
                  <a:lnTo>
                    <a:pt x="188" y="156"/>
                  </a:lnTo>
                  <a:lnTo>
                    <a:pt x="188" y="151"/>
                  </a:lnTo>
                  <a:lnTo>
                    <a:pt x="183" y="145"/>
                  </a:lnTo>
                  <a:lnTo>
                    <a:pt x="178" y="139"/>
                  </a:lnTo>
                  <a:lnTo>
                    <a:pt x="178" y="134"/>
                  </a:lnTo>
                  <a:lnTo>
                    <a:pt x="172" y="125"/>
                  </a:lnTo>
                  <a:lnTo>
                    <a:pt x="167" y="120"/>
                  </a:lnTo>
                  <a:lnTo>
                    <a:pt x="167" y="114"/>
                  </a:lnTo>
                  <a:lnTo>
                    <a:pt x="162" y="109"/>
                  </a:lnTo>
                  <a:lnTo>
                    <a:pt x="162" y="100"/>
                  </a:lnTo>
                  <a:lnTo>
                    <a:pt x="157" y="92"/>
                  </a:lnTo>
                  <a:lnTo>
                    <a:pt x="151" y="86"/>
                  </a:lnTo>
                  <a:lnTo>
                    <a:pt x="151" y="78"/>
                  </a:lnTo>
                  <a:lnTo>
                    <a:pt x="146" y="73"/>
                  </a:lnTo>
                  <a:lnTo>
                    <a:pt x="141" y="67"/>
                  </a:lnTo>
                  <a:lnTo>
                    <a:pt x="136" y="61"/>
                  </a:lnTo>
                  <a:lnTo>
                    <a:pt x="136" y="56"/>
                  </a:lnTo>
                  <a:lnTo>
                    <a:pt x="131" y="50"/>
                  </a:lnTo>
                  <a:lnTo>
                    <a:pt x="131" y="45"/>
                  </a:lnTo>
                  <a:lnTo>
                    <a:pt x="125" y="39"/>
                  </a:lnTo>
                  <a:lnTo>
                    <a:pt x="125" y="33"/>
                  </a:lnTo>
                  <a:lnTo>
                    <a:pt x="120" y="28"/>
                  </a:lnTo>
                  <a:lnTo>
                    <a:pt x="120" y="22"/>
                  </a:lnTo>
                  <a:lnTo>
                    <a:pt x="115" y="17"/>
                  </a:lnTo>
                  <a:lnTo>
                    <a:pt x="110" y="11"/>
                  </a:lnTo>
                  <a:lnTo>
                    <a:pt x="104" y="6"/>
                  </a:lnTo>
                  <a:lnTo>
                    <a:pt x="104" y="0"/>
                  </a:lnTo>
                  <a:lnTo>
                    <a:pt x="99" y="6"/>
                  </a:lnTo>
                  <a:lnTo>
                    <a:pt x="99" y="11"/>
                  </a:lnTo>
                  <a:lnTo>
                    <a:pt x="99" y="17"/>
                  </a:lnTo>
                  <a:lnTo>
                    <a:pt x="99" y="22"/>
                  </a:lnTo>
                  <a:lnTo>
                    <a:pt x="99" y="28"/>
                  </a:lnTo>
                  <a:lnTo>
                    <a:pt x="99" y="33"/>
                  </a:lnTo>
                  <a:lnTo>
                    <a:pt x="99" y="39"/>
                  </a:lnTo>
                  <a:lnTo>
                    <a:pt x="94" y="45"/>
                  </a:lnTo>
                  <a:lnTo>
                    <a:pt x="89" y="50"/>
                  </a:lnTo>
                  <a:lnTo>
                    <a:pt x="84" y="56"/>
                  </a:lnTo>
                  <a:lnTo>
                    <a:pt x="78" y="61"/>
                  </a:lnTo>
                  <a:lnTo>
                    <a:pt x="73" y="67"/>
                  </a:lnTo>
                  <a:lnTo>
                    <a:pt x="68" y="73"/>
                  </a:lnTo>
                  <a:lnTo>
                    <a:pt x="57" y="78"/>
                  </a:lnTo>
                  <a:lnTo>
                    <a:pt x="52" y="84"/>
                  </a:lnTo>
                  <a:lnTo>
                    <a:pt x="42" y="89"/>
                  </a:lnTo>
                  <a:lnTo>
                    <a:pt x="37" y="95"/>
                  </a:lnTo>
                  <a:lnTo>
                    <a:pt x="31" y="100"/>
                  </a:lnTo>
                  <a:lnTo>
                    <a:pt x="26" y="106"/>
                  </a:lnTo>
                  <a:lnTo>
                    <a:pt x="21" y="112"/>
                  </a:lnTo>
                  <a:lnTo>
                    <a:pt x="16" y="117"/>
                  </a:lnTo>
                  <a:lnTo>
                    <a:pt x="10" y="123"/>
                  </a:lnTo>
                  <a:lnTo>
                    <a:pt x="5" y="128"/>
                  </a:lnTo>
                  <a:lnTo>
                    <a:pt x="5" y="134"/>
                  </a:lnTo>
                  <a:lnTo>
                    <a:pt x="0" y="139"/>
                  </a:lnTo>
                  <a:lnTo>
                    <a:pt x="0" y="145"/>
                  </a:lnTo>
                  <a:lnTo>
                    <a:pt x="0" y="151"/>
                  </a:lnTo>
                  <a:lnTo>
                    <a:pt x="0" y="156"/>
                  </a:lnTo>
                  <a:lnTo>
                    <a:pt x="0" y="162"/>
                  </a:lnTo>
                  <a:lnTo>
                    <a:pt x="0" y="167"/>
                  </a:lnTo>
                  <a:lnTo>
                    <a:pt x="0" y="173"/>
                  </a:lnTo>
                  <a:lnTo>
                    <a:pt x="0" y="178"/>
                  </a:lnTo>
                  <a:lnTo>
                    <a:pt x="0" y="184"/>
                  </a:lnTo>
                  <a:lnTo>
                    <a:pt x="0" y="190"/>
                  </a:lnTo>
                  <a:lnTo>
                    <a:pt x="0" y="195"/>
                  </a:lnTo>
                  <a:lnTo>
                    <a:pt x="5" y="201"/>
                  </a:lnTo>
                  <a:lnTo>
                    <a:pt x="5" y="206"/>
                  </a:lnTo>
                  <a:lnTo>
                    <a:pt x="5" y="212"/>
                  </a:lnTo>
                  <a:lnTo>
                    <a:pt x="5" y="218"/>
                  </a:lnTo>
                  <a:lnTo>
                    <a:pt x="5" y="223"/>
                  </a:lnTo>
                  <a:lnTo>
                    <a:pt x="5" y="229"/>
                  </a:lnTo>
                  <a:lnTo>
                    <a:pt x="10" y="234"/>
                  </a:lnTo>
                  <a:lnTo>
                    <a:pt x="10" y="240"/>
                  </a:lnTo>
                  <a:lnTo>
                    <a:pt x="16" y="245"/>
                  </a:lnTo>
                  <a:lnTo>
                    <a:pt x="16" y="251"/>
                  </a:lnTo>
                  <a:lnTo>
                    <a:pt x="16" y="257"/>
                  </a:lnTo>
                  <a:lnTo>
                    <a:pt x="16" y="262"/>
                  </a:lnTo>
                  <a:lnTo>
                    <a:pt x="21" y="268"/>
                  </a:lnTo>
                  <a:lnTo>
                    <a:pt x="26" y="273"/>
                  </a:lnTo>
                  <a:lnTo>
                    <a:pt x="31" y="279"/>
                  </a:lnTo>
                  <a:lnTo>
                    <a:pt x="31" y="284"/>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805" name="Freeform 256"/>
            <p:cNvSpPr>
              <a:spLocks/>
            </p:cNvSpPr>
            <p:nvPr/>
          </p:nvSpPr>
          <p:spPr bwMode="auto">
            <a:xfrm>
              <a:off x="2174" y="1633"/>
              <a:ext cx="170" cy="356"/>
            </a:xfrm>
            <a:custGeom>
              <a:avLst/>
              <a:gdLst>
                <a:gd name="T0" fmla="*/ 141 w 170"/>
                <a:gd name="T1" fmla="*/ 348 h 356"/>
                <a:gd name="T2" fmla="*/ 136 w 170"/>
                <a:gd name="T3" fmla="*/ 335 h 356"/>
                <a:gd name="T4" fmla="*/ 117 w 170"/>
                <a:gd name="T5" fmla="*/ 321 h 356"/>
                <a:gd name="T6" fmla="*/ 99 w 170"/>
                <a:gd name="T7" fmla="*/ 304 h 356"/>
                <a:gd name="T8" fmla="*/ 85 w 170"/>
                <a:gd name="T9" fmla="*/ 290 h 356"/>
                <a:gd name="T10" fmla="*/ 70 w 170"/>
                <a:gd name="T11" fmla="*/ 280 h 356"/>
                <a:gd name="T12" fmla="*/ 56 w 170"/>
                <a:gd name="T13" fmla="*/ 270 h 356"/>
                <a:gd name="T14" fmla="*/ 42 w 170"/>
                <a:gd name="T15" fmla="*/ 256 h 356"/>
                <a:gd name="T16" fmla="*/ 28 w 170"/>
                <a:gd name="T17" fmla="*/ 246 h 356"/>
                <a:gd name="T18" fmla="*/ 19 w 170"/>
                <a:gd name="T19" fmla="*/ 232 h 356"/>
                <a:gd name="T20" fmla="*/ 14 w 170"/>
                <a:gd name="T21" fmla="*/ 218 h 356"/>
                <a:gd name="T22" fmla="*/ 5 w 170"/>
                <a:gd name="T23" fmla="*/ 205 h 356"/>
                <a:gd name="T24" fmla="*/ 0 w 170"/>
                <a:gd name="T25" fmla="*/ 191 h 356"/>
                <a:gd name="T26" fmla="*/ 5 w 170"/>
                <a:gd name="T27" fmla="*/ 178 h 356"/>
                <a:gd name="T28" fmla="*/ 9 w 170"/>
                <a:gd name="T29" fmla="*/ 164 h 356"/>
                <a:gd name="T30" fmla="*/ 19 w 170"/>
                <a:gd name="T31" fmla="*/ 147 h 356"/>
                <a:gd name="T32" fmla="*/ 23 w 170"/>
                <a:gd name="T33" fmla="*/ 133 h 356"/>
                <a:gd name="T34" fmla="*/ 28 w 170"/>
                <a:gd name="T35" fmla="*/ 113 h 356"/>
                <a:gd name="T36" fmla="*/ 33 w 170"/>
                <a:gd name="T37" fmla="*/ 96 h 356"/>
                <a:gd name="T38" fmla="*/ 42 w 170"/>
                <a:gd name="T39" fmla="*/ 82 h 356"/>
                <a:gd name="T40" fmla="*/ 47 w 170"/>
                <a:gd name="T41" fmla="*/ 68 h 356"/>
                <a:gd name="T42" fmla="*/ 52 w 170"/>
                <a:gd name="T43" fmla="*/ 55 h 356"/>
                <a:gd name="T44" fmla="*/ 56 w 170"/>
                <a:gd name="T45" fmla="*/ 41 h 356"/>
                <a:gd name="T46" fmla="*/ 61 w 170"/>
                <a:gd name="T47" fmla="*/ 27 h 356"/>
                <a:gd name="T48" fmla="*/ 70 w 170"/>
                <a:gd name="T49" fmla="*/ 14 h 356"/>
                <a:gd name="T50" fmla="*/ 75 w 170"/>
                <a:gd name="T51" fmla="*/ 0 h 356"/>
                <a:gd name="T52" fmla="*/ 80 w 170"/>
                <a:gd name="T53" fmla="*/ 14 h 356"/>
                <a:gd name="T54" fmla="*/ 80 w 170"/>
                <a:gd name="T55" fmla="*/ 27 h 356"/>
                <a:gd name="T56" fmla="*/ 80 w 170"/>
                <a:gd name="T57" fmla="*/ 41 h 356"/>
                <a:gd name="T58" fmla="*/ 85 w 170"/>
                <a:gd name="T59" fmla="*/ 55 h 356"/>
                <a:gd name="T60" fmla="*/ 94 w 170"/>
                <a:gd name="T61" fmla="*/ 68 h 356"/>
                <a:gd name="T62" fmla="*/ 103 w 170"/>
                <a:gd name="T63" fmla="*/ 82 h 356"/>
                <a:gd name="T64" fmla="*/ 117 w 170"/>
                <a:gd name="T65" fmla="*/ 96 h 356"/>
                <a:gd name="T66" fmla="*/ 131 w 170"/>
                <a:gd name="T67" fmla="*/ 109 h 356"/>
                <a:gd name="T68" fmla="*/ 141 w 170"/>
                <a:gd name="T69" fmla="*/ 123 h 356"/>
                <a:gd name="T70" fmla="*/ 150 w 170"/>
                <a:gd name="T71" fmla="*/ 137 h 356"/>
                <a:gd name="T72" fmla="*/ 160 w 170"/>
                <a:gd name="T73" fmla="*/ 150 h 356"/>
                <a:gd name="T74" fmla="*/ 164 w 170"/>
                <a:gd name="T75" fmla="*/ 164 h 356"/>
                <a:gd name="T76" fmla="*/ 169 w 170"/>
                <a:gd name="T77" fmla="*/ 178 h 356"/>
                <a:gd name="T78" fmla="*/ 169 w 170"/>
                <a:gd name="T79" fmla="*/ 191 h 356"/>
                <a:gd name="T80" fmla="*/ 169 w 170"/>
                <a:gd name="T81" fmla="*/ 205 h 356"/>
                <a:gd name="T82" fmla="*/ 169 w 170"/>
                <a:gd name="T83" fmla="*/ 218 h 356"/>
                <a:gd name="T84" fmla="*/ 169 w 170"/>
                <a:gd name="T85" fmla="*/ 232 h 356"/>
                <a:gd name="T86" fmla="*/ 164 w 170"/>
                <a:gd name="T87" fmla="*/ 246 h 356"/>
                <a:gd name="T88" fmla="*/ 164 w 170"/>
                <a:gd name="T89" fmla="*/ 259 h 356"/>
                <a:gd name="T90" fmla="*/ 164 w 170"/>
                <a:gd name="T91" fmla="*/ 273 h 356"/>
                <a:gd name="T92" fmla="*/ 160 w 170"/>
                <a:gd name="T93" fmla="*/ 287 h 356"/>
                <a:gd name="T94" fmla="*/ 155 w 170"/>
                <a:gd name="T95" fmla="*/ 300 h 356"/>
                <a:gd name="T96" fmla="*/ 155 w 170"/>
                <a:gd name="T97" fmla="*/ 314 h 356"/>
                <a:gd name="T98" fmla="*/ 150 w 170"/>
                <a:gd name="T99" fmla="*/ 328 h 356"/>
                <a:gd name="T100" fmla="*/ 141 w 170"/>
                <a:gd name="T101" fmla="*/ 341 h 3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356"/>
                <a:gd name="T155" fmla="*/ 170 w 170"/>
                <a:gd name="T156" fmla="*/ 356 h 35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356">
                  <a:moveTo>
                    <a:pt x="141" y="355"/>
                  </a:moveTo>
                  <a:lnTo>
                    <a:pt x="141" y="348"/>
                  </a:lnTo>
                  <a:lnTo>
                    <a:pt x="141" y="341"/>
                  </a:lnTo>
                  <a:lnTo>
                    <a:pt x="136" y="335"/>
                  </a:lnTo>
                  <a:lnTo>
                    <a:pt x="127" y="324"/>
                  </a:lnTo>
                  <a:lnTo>
                    <a:pt x="117" y="321"/>
                  </a:lnTo>
                  <a:lnTo>
                    <a:pt x="108" y="314"/>
                  </a:lnTo>
                  <a:lnTo>
                    <a:pt x="99" y="304"/>
                  </a:lnTo>
                  <a:lnTo>
                    <a:pt x="89" y="297"/>
                  </a:lnTo>
                  <a:lnTo>
                    <a:pt x="85" y="290"/>
                  </a:lnTo>
                  <a:lnTo>
                    <a:pt x="75" y="287"/>
                  </a:lnTo>
                  <a:lnTo>
                    <a:pt x="70" y="280"/>
                  </a:lnTo>
                  <a:lnTo>
                    <a:pt x="66" y="273"/>
                  </a:lnTo>
                  <a:lnTo>
                    <a:pt x="56" y="270"/>
                  </a:lnTo>
                  <a:lnTo>
                    <a:pt x="47" y="263"/>
                  </a:lnTo>
                  <a:lnTo>
                    <a:pt x="42" y="256"/>
                  </a:lnTo>
                  <a:lnTo>
                    <a:pt x="33" y="253"/>
                  </a:lnTo>
                  <a:lnTo>
                    <a:pt x="28" y="246"/>
                  </a:lnTo>
                  <a:lnTo>
                    <a:pt x="23" y="239"/>
                  </a:lnTo>
                  <a:lnTo>
                    <a:pt x="19" y="232"/>
                  </a:lnTo>
                  <a:lnTo>
                    <a:pt x="14" y="225"/>
                  </a:lnTo>
                  <a:lnTo>
                    <a:pt x="14" y="218"/>
                  </a:lnTo>
                  <a:lnTo>
                    <a:pt x="9" y="212"/>
                  </a:lnTo>
                  <a:lnTo>
                    <a:pt x="5" y="205"/>
                  </a:lnTo>
                  <a:lnTo>
                    <a:pt x="5" y="198"/>
                  </a:lnTo>
                  <a:lnTo>
                    <a:pt x="0" y="191"/>
                  </a:lnTo>
                  <a:lnTo>
                    <a:pt x="0" y="184"/>
                  </a:lnTo>
                  <a:lnTo>
                    <a:pt x="5" y="178"/>
                  </a:lnTo>
                  <a:lnTo>
                    <a:pt x="9" y="171"/>
                  </a:lnTo>
                  <a:lnTo>
                    <a:pt x="9" y="164"/>
                  </a:lnTo>
                  <a:lnTo>
                    <a:pt x="14" y="154"/>
                  </a:lnTo>
                  <a:lnTo>
                    <a:pt x="19" y="147"/>
                  </a:lnTo>
                  <a:lnTo>
                    <a:pt x="19" y="140"/>
                  </a:lnTo>
                  <a:lnTo>
                    <a:pt x="23" y="133"/>
                  </a:lnTo>
                  <a:lnTo>
                    <a:pt x="23" y="123"/>
                  </a:lnTo>
                  <a:lnTo>
                    <a:pt x="28" y="113"/>
                  </a:lnTo>
                  <a:lnTo>
                    <a:pt x="33" y="106"/>
                  </a:lnTo>
                  <a:lnTo>
                    <a:pt x="33" y="96"/>
                  </a:lnTo>
                  <a:lnTo>
                    <a:pt x="38" y="89"/>
                  </a:lnTo>
                  <a:lnTo>
                    <a:pt x="42" y="82"/>
                  </a:lnTo>
                  <a:lnTo>
                    <a:pt x="47" y="75"/>
                  </a:lnTo>
                  <a:lnTo>
                    <a:pt x="47" y="68"/>
                  </a:lnTo>
                  <a:lnTo>
                    <a:pt x="52" y="61"/>
                  </a:lnTo>
                  <a:lnTo>
                    <a:pt x="52" y="55"/>
                  </a:lnTo>
                  <a:lnTo>
                    <a:pt x="56" y="48"/>
                  </a:lnTo>
                  <a:lnTo>
                    <a:pt x="56" y="41"/>
                  </a:lnTo>
                  <a:lnTo>
                    <a:pt x="61" y="34"/>
                  </a:lnTo>
                  <a:lnTo>
                    <a:pt x="61" y="27"/>
                  </a:lnTo>
                  <a:lnTo>
                    <a:pt x="66" y="20"/>
                  </a:lnTo>
                  <a:lnTo>
                    <a:pt x="70" y="14"/>
                  </a:lnTo>
                  <a:lnTo>
                    <a:pt x="75" y="7"/>
                  </a:lnTo>
                  <a:lnTo>
                    <a:pt x="75" y="0"/>
                  </a:lnTo>
                  <a:lnTo>
                    <a:pt x="80" y="7"/>
                  </a:lnTo>
                  <a:lnTo>
                    <a:pt x="80" y="14"/>
                  </a:lnTo>
                  <a:lnTo>
                    <a:pt x="80" y="20"/>
                  </a:lnTo>
                  <a:lnTo>
                    <a:pt x="80" y="27"/>
                  </a:lnTo>
                  <a:lnTo>
                    <a:pt x="80" y="34"/>
                  </a:lnTo>
                  <a:lnTo>
                    <a:pt x="80" y="41"/>
                  </a:lnTo>
                  <a:lnTo>
                    <a:pt x="80" y="48"/>
                  </a:lnTo>
                  <a:lnTo>
                    <a:pt x="85" y="55"/>
                  </a:lnTo>
                  <a:lnTo>
                    <a:pt x="89" y="61"/>
                  </a:lnTo>
                  <a:lnTo>
                    <a:pt x="94" y="68"/>
                  </a:lnTo>
                  <a:lnTo>
                    <a:pt x="99" y="75"/>
                  </a:lnTo>
                  <a:lnTo>
                    <a:pt x="103" y="82"/>
                  </a:lnTo>
                  <a:lnTo>
                    <a:pt x="108" y="89"/>
                  </a:lnTo>
                  <a:lnTo>
                    <a:pt x="117" y="96"/>
                  </a:lnTo>
                  <a:lnTo>
                    <a:pt x="122" y="102"/>
                  </a:lnTo>
                  <a:lnTo>
                    <a:pt x="131" y="109"/>
                  </a:lnTo>
                  <a:lnTo>
                    <a:pt x="136" y="116"/>
                  </a:lnTo>
                  <a:lnTo>
                    <a:pt x="141" y="123"/>
                  </a:lnTo>
                  <a:lnTo>
                    <a:pt x="146" y="130"/>
                  </a:lnTo>
                  <a:lnTo>
                    <a:pt x="150" y="137"/>
                  </a:lnTo>
                  <a:lnTo>
                    <a:pt x="155" y="143"/>
                  </a:lnTo>
                  <a:lnTo>
                    <a:pt x="160" y="150"/>
                  </a:lnTo>
                  <a:lnTo>
                    <a:pt x="164" y="157"/>
                  </a:lnTo>
                  <a:lnTo>
                    <a:pt x="164" y="164"/>
                  </a:lnTo>
                  <a:lnTo>
                    <a:pt x="169" y="171"/>
                  </a:lnTo>
                  <a:lnTo>
                    <a:pt x="169" y="178"/>
                  </a:lnTo>
                  <a:lnTo>
                    <a:pt x="169" y="184"/>
                  </a:lnTo>
                  <a:lnTo>
                    <a:pt x="169" y="191"/>
                  </a:lnTo>
                  <a:lnTo>
                    <a:pt x="169" y="198"/>
                  </a:lnTo>
                  <a:lnTo>
                    <a:pt x="169" y="205"/>
                  </a:lnTo>
                  <a:lnTo>
                    <a:pt x="169" y="212"/>
                  </a:lnTo>
                  <a:lnTo>
                    <a:pt x="169" y="218"/>
                  </a:lnTo>
                  <a:lnTo>
                    <a:pt x="169" y="225"/>
                  </a:lnTo>
                  <a:lnTo>
                    <a:pt x="169" y="232"/>
                  </a:lnTo>
                  <a:lnTo>
                    <a:pt x="169" y="239"/>
                  </a:lnTo>
                  <a:lnTo>
                    <a:pt x="164" y="246"/>
                  </a:lnTo>
                  <a:lnTo>
                    <a:pt x="164" y="253"/>
                  </a:lnTo>
                  <a:lnTo>
                    <a:pt x="164" y="259"/>
                  </a:lnTo>
                  <a:lnTo>
                    <a:pt x="164" y="266"/>
                  </a:lnTo>
                  <a:lnTo>
                    <a:pt x="164" y="273"/>
                  </a:lnTo>
                  <a:lnTo>
                    <a:pt x="164" y="280"/>
                  </a:lnTo>
                  <a:lnTo>
                    <a:pt x="160" y="287"/>
                  </a:lnTo>
                  <a:lnTo>
                    <a:pt x="160" y="294"/>
                  </a:lnTo>
                  <a:lnTo>
                    <a:pt x="155" y="300"/>
                  </a:lnTo>
                  <a:lnTo>
                    <a:pt x="155" y="307"/>
                  </a:lnTo>
                  <a:lnTo>
                    <a:pt x="155" y="314"/>
                  </a:lnTo>
                  <a:lnTo>
                    <a:pt x="155" y="321"/>
                  </a:lnTo>
                  <a:lnTo>
                    <a:pt x="150" y="328"/>
                  </a:lnTo>
                  <a:lnTo>
                    <a:pt x="146" y="335"/>
                  </a:lnTo>
                  <a:lnTo>
                    <a:pt x="141" y="341"/>
                  </a:lnTo>
                  <a:lnTo>
                    <a:pt x="141" y="348"/>
                  </a:lnTo>
                </a:path>
              </a:pathLst>
            </a:custGeom>
            <a:solidFill>
              <a:srgbClr val="FFFF00"/>
            </a:solidFill>
            <a:ln w="25400" cap="rnd">
              <a:solidFill>
                <a:srgbClr val="EF9100"/>
              </a:solidFill>
              <a:round/>
              <a:headEnd/>
              <a:tailEnd/>
            </a:ln>
          </p:spPr>
          <p:txBody>
            <a:bodyPr>
              <a:prstTxWarp prst="textNoShape">
                <a:avLst/>
              </a:prstTxWarp>
            </a:bodyPr>
            <a:lstStyle/>
            <a:p>
              <a:endParaRPr lang="en-US"/>
            </a:p>
          </p:txBody>
        </p:sp>
        <p:sp>
          <p:nvSpPr>
            <p:cNvPr id="23806" name="Freeform 257"/>
            <p:cNvSpPr>
              <a:spLocks/>
            </p:cNvSpPr>
            <p:nvPr/>
          </p:nvSpPr>
          <p:spPr bwMode="auto">
            <a:xfrm>
              <a:off x="2251" y="1590"/>
              <a:ext cx="112" cy="386"/>
            </a:xfrm>
            <a:custGeom>
              <a:avLst/>
              <a:gdLst>
                <a:gd name="T0" fmla="*/ 19 w 112"/>
                <a:gd name="T1" fmla="*/ 378 h 386"/>
                <a:gd name="T2" fmla="*/ 22 w 112"/>
                <a:gd name="T3" fmla="*/ 363 h 386"/>
                <a:gd name="T4" fmla="*/ 34 w 112"/>
                <a:gd name="T5" fmla="*/ 348 h 386"/>
                <a:gd name="T6" fmla="*/ 46 w 112"/>
                <a:gd name="T7" fmla="*/ 329 h 386"/>
                <a:gd name="T8" fmla="*/ 56 w 112"/>
                <a:gd name="T9" fmla="*/ 315 h 386"/>
                <a:gd name="T10" fmla="*/ 65 w 112"/>
                <a:gd name="T11" fmla="*/ 304 h 386"/>
                <a:gd name="T12" fmla="*/ 74 w 112"/>
                <a:gd name="T13" fmla="*/ 292 h 386"/>
                <a:gd name="T14" fmla="*/ 83 w 112"/>
                <a:gd name="T15" fmla="*/ 278 h 386"/>
                <a:gd name="T16" fmla="*/ 93 w 112"/>
                <a:gd name="T17" fmla="*/ 267 h 386"/>
                <a:gd name="T18" fmla="*/ 99 w 112"/>
                <a:gd name="T19" fmla="*/ 252 h 386"/>
                <a:gd name="T20" fmla="*/ 102 w 112"/>
                <a:gd name="T21" fmla="*/ 237 h 386"/>
                <a:gd name="T22" fmla="*/ 108 w 112"/>
                <a:gd name="T23" fmla="*/ 222 h 386"/>
                <a:gd name="T24" fmla="*/ 111 w 112"/>
                <a:gd name="T25" fmla="*/ 207 h 386"/>
                <a:gd name="T26" fmla="*/ 108 w 112"/>
                <a:gd name="T27" fmla="*/ 193 h 386"/>
                <a:gd name="T28" fmla="*/ 105 w 112"/>
                <a:gd name="T29" fmla="*/ 178 h 386"/>
                <a:gd name="T30" fmla="*/ 99 w 112"/>
                <a:gd name="T31" fmla="*/ 159 h 386"/>
                <a:gd name="T32" fmla="*/ 96 w 112"/>
                <a:gd name="T33" fmla="*/ 144 h 386"/>
                <a:gd name="T34" fmla="*/ 93 w 112"/>
                <a:gd name="T35" fmla="*/ 122 h 386"/>
                <a:gd name="T36" fmla="*/ 89 w 112"/>
                <a:gd name="T37" fmla="*/ 104 h 386"/>
                <a:gd name="T38" fmla="*/ 83 w 112"/>
                <a:gd name="T39" fmla="*/ 89 h 386"/>
                <a:gd name="T40" fmla="*/ 80 w 112"/>
                <a:gd name="T41" fmla="*/ 74 h 386"/>
                <a:gd name="T42" fmla="*/ 77 w 112"/>
                <a:gd name="T43" fmla="*/ 59 h 386"/>
                <a:gd name="T44" fmla="*/ 74 w 112"/>
                <a:gd name="T45" fmla="*/ 44 h 386"/>
                <a:gd name="T46" fmla="*/ 71 w 112"/>
                <a:gd name="T47" fmla="*/ 30 h 386"/>
                <a:gd name="T48" fmla="*/ 65 w 112"/>
                <a:gd name="T49" fmla="*/ 15 h 386"/>
                <a:gd name="T50" fmla="*/ 62 w 112"/>
                <a:gd name="T51" fmla="*/ 0 h 386"/>
                <a:gd name="T52" fmla="*/ 59 w 112"/>
                <a:gd name="T53" fmla="*/ 15 h 386"/>
                <a:gd name="T54" fmla="*/ 59 w 112"/>
                <a:gd name="T55" fmla="*/ 30 h 386"/>
                <a:gd name="T56" fmla="*/ 59 w 112"/>
                <a:gd name="T57" fmla="*/ 44 h 386"/>
                <a:gd name="T58" fmla="*/ 56 w 112"/>
                <a:gd name="T59" fmla="*/ 59 h 386"/>
                <a:gd name="T60" fmla="*/ 49 w 112"/>
                <a:gd name="T61" fmla="*/ 74 h 386"/>
                <a:gd name="T62" fmla="*/ 43 w 112"/>
                <a:gd name="T63" fmla="*/ 89 h 386"/>
                <a:gd name="T64" fmla="*/ 34 w 112"/>
                <a:gd name="T65" fmla="*/ 104 h 386"/>
                <a:gd name="T66" fmla="*/ 25 w 112"/>
                <a:gd name="T67" fmla="*/ 118 h 386"/>
                <a:gd name="T68" fmla="*/ 19 w 112"/>
                <a:gd name="T69" fmla="*/ 133 h 386"/>
                <a:gd name="T70" fmla="*/ 12 w 112"/>
                <a:gd name="T71" fmla="*/ 148 h 386"/>
                <a:gd name="T72" fmla="*/ 6 w 112"/>
                <a:gd name="T73" fmla="*/ 163 h 386"/>
                <a:gd name="T74" fmla="*/ 3 w 112"/>
                <a:gd name="T75" fmla="*/ 178 h 386"/>
                <a:gd name="T76" fmla="*/ 0 w 112"/>
                <a:gd name="T77" fmla="*/ 193 h 386"/>
                <a:gd name="T78" fmla="*/ 0 w 112"/>
                <a:gd name="T79" fmla="*/ 207 h 386"/>
                <a:gd name="T80" fmla="*/ 0 w 112"/>
                <a:gd name="T81" fmla="*/ 222 h 386"/>
                <a:gd name="T82" fmla="*/ 0 w 112"/>
                <a:gd name="T83" fmla="*/ 237 h 386"/>
                <a:gd name="T84" fmla="*/ 0 w 112"/>
                <a:gd name="T85" fmla="*/ 252 h 386"/>
                <a:gd name="T86" fmla="*/ 3 w 112"/>
                <a:gd name="T87" fmla="*/ 267 h 386"/>
                <a:gd name="T88" fmla="*/ 3 w 112"/>
                <a:gd name="T89" fmla="*/ 281 h 386"/>
                <a:gd name="T90" fmla="*/ 3 w 112"/>
                <a:gd name="T91" fmla="*/ 296 h 386"/>
                <a:gd name="T92" fmla="*/ 6 w 112"/>
                <a:gd name="T93" fmla="*/ 311 h 386"/>
                <a:gd name="T94" fmla="*/ 9 w 112"/>
                <a:gd name="T95" fmla="*/ 326 h 386"/>
                <a:gd name="T96" fmla="*/ 9 w 112"/>
                <a:gd name="T97" fmla="*/ 341 h 386"/>
                <a:gd name="T98" fmla="*/ 12 w 112"/>
                <a:gd name="T99" fmla="*/ 355 h 386"/>
                <a:gd name="T100" fmla="*/ 19 w 112"/>
                <a:gd name="T101" fmla="*/ 370 h 3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2"/>
                <a:gd name="T154" fmla="*/ 0 h 386"/>
                <a:gd name="T155" fmla="*/ 112 w 112"/>
                <a:gd name="T156" fmla="*/ 386 h 3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2" h="386">
                  <a:moveTo>
                    <a:pt x="19" y="385"/>
                  </a:moveTo>
                  <a:lnTo>
                    <a:pt x="19" y="378"/>
                  </a:lnTo>
                  <a:lnTo>
                    <a:pt x="19" y="370"/>
                  </a:lnTo>
                  <a:lnTo>
                    <a:pt x="22" y="363"/>
                  </a:lnTo>
                  <a:lnTo>
                    <a:pt x="28" y="352"/>
                  </a:lnTo>
                  <a:lnTo>
                    <a:pt x="34" y="348"/>
                  </a:lnTo>
                  <a:lnTo>
                    <a:pt x="40" y="341"/>
                  </a:lnTo>
                  <a:lnTo>
                    <a:pt x="46" y="329"/>
                  </a:lnTo>
                  <a:lnTo>
                    <a:pt x="52" y="322"/>
                  </a:lnTo>
                  <a:lnTo>
                    <a:pt x="56" y="315"/>
                  </a:lnTo>
                  <a:lnTo>
                    <a:pt x="62" y="311"/>
                  </a:lnTo>
                  <a:lnTo>
                    <a:pt x="65" y="304"/>
                  </a:lnTo>
                  <a:lnTo>
                    <a:pt x="68" y="296"/>
                  </a:lnTo>
                  <a:lnTo>
                    <a:pt x="74" y="292"/>
                  </a:lnTo>
                  <a:lnTo>
                    <a:pt x="80" y="285"/>
                  </a:lnTo>
                  <a:lnTo>
                    <a:pt x="83" y="278"/>
                  </a:lnTo>
                  <a:lnTo>
                    <a:pt x="89" y="274"/>
                  </a:lnTo>
                  <a:lnTo>
                    <a:pt x="93" y="267"/>
                  </a:lnTo>
                  <a:lnTo>
                    <a:pt x="96" y="259"/>
                  </a:lnTo>
                  <a:lnTo>
                    <a:pt x="99" y="252"/>
                  </a:lnTo>
                  <a:lnTo>
                    <a:pt x="102" y="244"/>
                  </a:lnTo>
                  <a:lnTo>
                    <a:pt x="102" y="237"/>
                  </a:lnTo>
                  <a:lnTo>
                    <a:pt x="105" y="230"/>
                  </a:lnTo>
                  <a:lnTo>
                    <a:pt x="108" y="222"/>
                  </a:lnTo>
                  <a:lnTo>
                    <a:pt x="108" y="215"/>
                  </a:lnTo>
                  <a:lnTo>
                    <a:pt x="111" y="207"/>
                  </a:lnTo>
                  <a:lnTo>
                    <a:pt x="111" y="200"/>
                  </a:lnTo>
                  <a:lnTo>
                    <a:pt x="108" y="193"/>
                  </a:lnTo>
                  <a:lnTo>
                    <a:pt x="105" y="185"/>
                  </a:lnTo>
                  <a:lnTo>
                    <a:pt x="105" y="178"/>
                  </a:lnTo>
                  <a:lnTo>
                    <a:pt x="102" y="167"/>
                  </a:lnTo>
                  <a:lnTo>
                    <a:pt x="99" y="159"/>
                  </a:lnTo>
                  <a:lnTo>
                    <a:pt x="99" y="152"/>
                  </a:lnTo>
                  <a:lnTo>
                    <a:pt x="96" y="144"/>
                  </a:lnTo>
                  <a:lnTo>
                    <a:pt x="96" y="133"/>
                  </a:lnTo>
                  <a:lnTo>
                    <a:pt x="93" y="122"/>
                  </a:lnTo>
                  <a:lnTo>
                    <a:pt x="89" y="115"/>
                  </a:lnTo>
                  <a:lnTo>
                    <a:pt x="89" y="104"/>
                  </a:lnTo>
                  <a:lnTo>
                    <a:pt x="86" y="96"/>
                  </a:lnTo>
                  <a:lnTo>
                    <a:pt x="83" y="89"/>
                  </a:lnTo>
                  <a:lnTo>
                    <a:pt x="80" y="81"/>
                  </a:lnTo>
                  <a:lnTo>
                    <a:pt x="80" y="74"/>
                  </a:lnTo>
                  <a:lnTo>
                    <a:pt x="77" y="67"/>
                  </a:lnTo>
                  <a:lnTo>
                    <a:pt x="77" y="59"/>
                  </a:lnTo>
                  <a:lnTo>
                    <a:pt x="74" y="52"/>
                  </a:lnTo>
                  <a:lnTo>
                    <a:pt x="74" y="44"/>
                  </a:lnTo>
                  <a:lnTo>
                    <a:pt x="71" y="37"/>
                  </a:lnTo>
                  <a:lnTo>
                    <a:pt x="71" y="30"/>
                  </a:lnTo>
                  <a:lnTo>
                    <a:pt x="68" y="22"/>
                  </a:lnTo>
                  <a:lnTo>
                    <a:pt x="65" y="15"/>
                  </a:lnTo>
                  <a:lnTo>
                    <a:pt x="62" y="7"/>
                  </a:lnTo>
                  <a:lnTo>
                    <a:pt x="62" y="0"/>
                  </a:lnTo>
                  <a:lnTo>
                    <a:pt x="59" y="7"/>
                  </a:lnTo>
                  <a:lnTo>
                    <a:pt x="59" y="15"/>
                  </a:lnTo>
                  <a:lnTo>
                    <a:pt x="59" y="22"/>
                  </a:lnTo>
                  <a:lnTo>
                    <a:pt x="59" y="30"/>
                  </a:lnTo>
                  <a:lnTo>
                    <a:pt x="59" y="37"/>
                  </a:lnTo>
                  <a:lnTo>
                    <a:pt x="59" y="44"/>
                  </a:lnTo>
                  <a:lnTo>
                    <a:pt x="59" y="52"/>
                  </a:lnTo>
                  <a:lnTo>
                    <a:pt x="56" y="59"/>
                  </a:lnTo>
                  <a:lnTo>
                    <a:pt x="52" y="67"/>
                  </a:lnTo>
                  <a:lnTo>
                    <a:pt x="49" y="74"/>
                  </a:lnTo>
                  <a:lnTo>
                    <a:pt x="46" y="81"/>
                  </a:lnTo>
                  <a:lnTo>
                    <a:pt x="43" y="89"/>
                  </a:lnTo>
                  <a:lnTo>
                    <a:pt x="40" y="96"/>
                  </a:lnTo>
                  <a:lnTo>
                    <a:pt x="34" y="104"/>
                  </a:lnTo>
                  <a:lnTo>
                    <a:pt x="31" y="111"/>
                  </a:lnTo>
                  <a:lnTo>
                    <a:pt x="25" y="118"/>
                  </a:lnTo>
                  <a:lnTo>
                    <a:pt x="22" y="126"/>
                  </a:lnTo>
                  <a:lnTo>
                    <a:pt x="19" y="133"/>
                  </a:lnTo>
                  <a:lnTo>
                    <a:pt x="15" y="141"/>
                  </a:lnTo>
                  <a:lnTo>
                    <a:pt x="12" y="148"/>
                  </a:lnTo>
                  <a:lnTo>
                    <a:pt x="9" y="155"/>
                  </a:lnTo>
                  <a:lnTo>
                    <a:pt x="6" y="163"/>
                  </a:lnTo>
                  <a:lnTo>
                    <a:pt x="3" y="170"/>
                  </a:lnTo>
                  <a:lnTo>
                    <a:pt x="3" y="178"/>
                  </a:lnTo>
                  <a:lnTo>
                    <a:pt x="0" y="185"/>
                  </a:lnTo>
                  <a:lnTo>
                    <a:pt x="0" y="193"/>
                  </a:lnTo>
                  <a:lnTo>
                    <a:pt x="0" y="200"/>
                  </a:lnTo>
                  <a:lnTo>
                    <a:pt x="0" y="207"/>
                  </a:lnTo>
                  <a:lnTo>
                    <a:pt x="0" y="215"/>
                  </a:lnTo>
                  <a:lnTo>
                    <a:pt x="0" y="222"/>
                  </a:lnTo>
                  <a:lnTo>
                    <a:pt x="0" y="230"/>
                  </a:lnTo>
                  <a:lnTo>
                    <a:pt x="0" y="237"/>
                  </a:lnTo>
                  <a:lnTo>
                    <a:pt x="0" y="244"/>
                  </a:lnTo>
                  <a:lnTo>
                    <a:pt x="0" y="252"/>
                  </a:lnTo>
                  <a:lnTo>
                    <a:pt x="0" y="259"/>
                  </a:lnTo>
                  <a:lnTo>
                    <a:pt x="3" y="267"/>
                  </a:lnTo>
                  <a:lnTo>
                    <a:pt x="3" y="274"/>
                  </a:lnTo>
                  <a:lnTo>
                    <a:pt x="3" y="281"/>
                  </a:lnTo>
                  <a:lnTo>
                    <a:pt x="3" y="289"/>
                  </a:lnTo>
                  <a:lnTo>
                    <a:pt x="3" y="296"/>
                  </a:lnTo>
                  <a:lnTo>
                    <a:pt x="3" y="304"/>
                  </a:lnTo>
                  <a:lnTo>
                    <a:pt x="6" y="311"/>
                  </a:lnTo>
                  <a:lnTo>
                    <a:pt x="6" y="318"/>
                  </a:lnTo>
                  <a:lnTo>
                    <a:pt x="9" y="326"/>
                  </a:lnTo>
                  <a:lnTo>
                    <a:pt x="9" y="333"/>
                  </a:lnTo>
                  <a:lnTo>
                    <a:pt x="9" y="341"/>
                  </a:lnTo>
                  <a:lnTo>
                    <a:pt x="9" y="348"/>
                  </a:lnTo>
                  <a:lnTo>
                    <a:pt x="12" y="355"/>
                  </a:lnTo>
                  <a:lnTo>
                    <a:pt x="15" y="363"/>
                  </a:lnTo>
                  <a:lnTo>
                    <a:pt x="19" y="370"/>
                  </a:lnTo>
                  <a:lnTo>
                    <a:pt x="19" y="378"/>
                  </a:lnTo>
                </a:path>
              </a:pathLst>
            </a:custGeom>
            <a:solidFill>
              <a:srgbClr val="FF0000"/>
            </a:solidFill>
            <a:ln w="25400" cap="rnd">
              <a:solidFill>
                <a:srgbClr val="FE9B03"/>
              </a:solidFill>
              <a:round/>
              <a:headEnd/>
              <a:tailEnd/>
            </a:ln>
          </p:spPr>
          <p:txBody>
            <a:bodyPr>
              <a:prstTxWarp prst="textNoShape">
                <a:avLst/>
              </a:prstTxWarp>
            </a:bodyPr>
            <a:lstStyle/>
            <a:p>
              <a:endParaRPr lang="en-US"/>
            </a:p>
          </p:txBody>
        </p:sp>
        <p:sp>
          <p:nvSpPr>
            <p:cNvPr id="23807" name="Freeform 258"/>
            <p:cNvSpPr>
              <a:spLocks/>
            </p:cNvSpPr>
            <p:nvPr/>
          </p:nvSpPr>
          <p:spPr bwMode="auto">
            <a:xfrm>
              <a:off x="2304" y="1843"/>
              <a:ext cx="127" cy="129"/>
            </a:xfrm>
            <a:custGeom>
              <a:avLst/>
              <a:gdLst>
                <a:gd name="T0" fmla="*/ 0 w 127"/>
                <a:gd name="T1" fmla="*/ 128 h 129"/>
                <a:gd name="T2" fmla="*/ 10 w 127"/>
                <a:gd name="T3" fmla="*/ 128 h 129"/>
                <a:gd name="T4" fmla="*/ 15 w 127"/>
                <a:gd name="T5" fmla="*/ 119 h 129"/>
                <a:gd name="T6" fmla="*/ 24 w 127"/>
                <a:gd name="T7" fmla="*/ 119 h 129"/>
                <a:gd name="T8" fmla="*/ 34 w 127"/>
                <a:gd name="T9" fmla="*/ 111 h 129"/>
                <a:gd name="T10" fmla="*/ 44 w 127"/>
                <a:gd name="T11" fmla="*/ 107 h 129"/>
                <a:gd name="T12" fmla="*/ 48 w 127"/>
                <a:gd name="T13" fmla="*/ 98 h 129"/>
                <a:gd name="T14" fmla="*/ 58 w 127"/>
                <a:gd name="T15" fmla="*/ 98 h 129"/>
                <a:gd name="T16" fmla="*/ 63 w 127"/>
                <a:gd name="T17" fmla="*/ 90 h 129"/>
                <a:gd name="T18" fmla="*/ 68 w 127"/>
                <a:gd name="T19" fmla="*/ 81 h 129"/>
                <a:gd name="T20" fmla="*/ 78 w 127"/>
                <a:gd name="T21" fmla="*/ 73 h 129"/>
                <a:gd name="T22" fmla="*/ 78 w 127"/>
                <a:gd name="T23" fmla="*/ 64 h 129"/>
                <a:gd name="T24" fmla="*/ 87 w 127"/>
                <a:gd name="T25" fmla="*/ 60 h 129"/>
                <a:gd name="T26" fmla="*/ 87 w 127"/>
                <a:gd name="T27" fmla="*/ 51 h 129"/>
                <a:gd name="T28" fmla="*/ 87 w 127"/>
                <a:gd name="T29" fmla="*/ 43 h 129"/>
                <a:gd name="T30" fmla="*/ 92 w 127"/>
                <a:gd name="T31" fmla="*/ 34 h 129"/>
                <a:gd name="T32" fmla="*/ 102 w 127"/>
                <a:gd name="T33" fmla="*/ 30 h 129"/>
                <a:gd name="T34" fmla="*/ 102 w 127"/>
                <a:gd name="T35" fmla="*/ 21 h 129"/>
                <a:gd name="T36" fmla="*/ 107 w 127"/>
                <a:gd name="T37" fmla="*/ 13 h 129"/>
                <a:gd name="T38" fmla="*/ 107 w 127"/>
                <a:gd name="T39" fmla="*/ 4 h 129"/>
                <a:gd name="T40" fmla="*/ 116 w 127"/>
                <a:gd name="T41" fmla="*/ 0 h 129"/>
                <a:gd name="T42" fmla="*/ 116 w 127"/>
                <a:gd name="T43" fmla="*/ 9 h 129"/>
                <a:gd name="T44" fmla="*/ 116 w 127"/>
                <a:gd name="T45" fmla="*/ 17 h 129"/>
                <a:gd name="T46" fmla="*/ 121 w 127"/>
                <a:gd name="T47" fmla="*/ 26 h 129"/>
                <a:gd name="T48" fmla="*/ 121 w 127"/>
                <a:gd name="T49" fmla="*/ 34 h 129"/>
                <a:gd name="T50" fmla="*/ 121 w 127"/>
                <a:gd name="T51" fmla="*/ 43 h 129"/>
                <a:gd name="T52" fmla="*/ 126 w 127"/>
                <a:gd name="T53" fmla="*/ 51 h 129"/>
                <a:gd name="T54" fmla="*/ 126 w 127"/>
                <a:gd name="T55" fmla="*/ 60 h 129"/>
                <a:gd name="T56" fmla="*/ 126 w 127"/>
                <a:gd name="T57" fmla="*/ 68 h 129"/>
                <a:gd name="T58" fmla="*/ 126 w 127"/>
                <a:gd name="T59" fmla="*/ 77 h 129"/>
                <a:gd name="T60" fmla="*/ 126 w 127"/>
                <a:gd name="T61" fmla="*/ 85 h 129"/>
                <a:gd name="T62" fmla="*/ 121 w 127"/>
                <a:gd name="T63" fmla="*/ 94 h 129"/>
                <a:gd name="T64" fmla="*/ 111 w 127"/>
                <a:gd name="T65" fmla="*/ 94 h 129"/>
                <a:gd name="T66" fmla="*/ 107 w 127"/>
                <a:gd name="T67" fmla="*/ 102 h 129"/>
                <a:gd name="T68" fmla="*/ 97 w 127"/>
                <a:gd name="T69" fmla="*/ 107 h 129"/>
                <a:gd name="T70" fmla="*/ 87 w 127"/>
                <a:gd name="T71" fmla="*/ 111 h 129"/>
                <a:gd name="T72" fmla="*/ 78 w 127"/>
                <a:gd name="T73" fmla="*/ 115 h 129"/>
                <a:gd name="T74" fmla="*/ 68 w 127"/>
                <a:gd name="T75" fmla="*/ 115 h 129"/>
                <a:gd name="T76" fmla="*/ 58 w 127"/>
                <a:gd name="T77" fmla="*/ 115 h 129"/>
                <a:gd name="T78" fmla="*/ 48 w 127"/>
                <a:gd name="T79" fmla="*/ 115 h 129"/>
                <a:gd name="T80" fmla="*/ 39 w 127"/>
                <a:gd name="T81" fmla="*/ 115 h 129"/>
                <a:gd name="T82" fmla="*/ 29 w 127"/>
                <a:gd name="T83" fmla="*/ 119 h 129"/>
                <a:gd name="T84" fmla="*/ 19 w 127"/>
                <a:gd name="T85" fmla="*/ 124 h 129"/>
                <a:gd name="T86" fmla="*/ 10 w 127"/>
                <a:gd name="T87" fmla="*/ 128 h 129"/>
                <a:gd name="T88" fmla="*/ 0 w 127"/>
                <a:gd name="T89" fmla="*/ 128 h 129"/>
                <a:gd name="T90" fmla="*/ 63 w 127"/>
                <a:gd name="T91" fmla="*/ 98 h 12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7"/>
                <a:gd name="T139" fmla="*/ 0 h 129"/>
                <a:gd name="T140" fmla="*/ 127 w 127"/>
                <a:gd name="T141" fmla="*/ 129 h 12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7" h="129">
                  <a:moveTo>
                    <a:pt x="0" y="128"/>
                  </a:moveTo>
                  <a:lnTo>
                    <a:pt x="10" y="128"/>
                  </a:lnTo>
                  <a:lnTo>
                    <a:pt x="15" y="119"/>
                  </a:lnTo>
                  <a:lnTo>
                    <a:pt x="24" y="119"/>
                  </a:lnTo>
                  <a:lnTo>
                    <a:pt x="34" y="111"/>
                  </a:lnTo>
                  <a:lnTo>
                    <a:pt x="44" y="107"/>
                  </a:lnTo>
                  <a:lnTo>
                    <a:pt x="48" y="98"/>
                  </a:lnTo>
                  <a:lnTo>
                    <a:pt x="58" y="98"/>
                  </a:lnTo>
                  <a:lnTo>
                    <a:pt x="63" y="90"/>
                  </a:lnTo>
                  <a:lnTo>
                    <a:pt x="68" y="81"/>
                  </a:lnTo>
                  <a:lnTo>
                    <a:pt x="78" y="73"/>
                  </a:lnTo>
                  <a:lnTo>
                    <a:pt x="78" y="64"/>
                  </a:lnTo>
                  <a:lnTo>
                    <a:pt x="87" y="60"/>
                  </a:lnTo>
                  <a:lnTo>
                    <a:pt x="87" y="51"/>
                  </a:lnTo>
                  <a:lnTo>
                    <a:pt x="87" y="43"/>
                  </a:lnTo>
                  <a:lnTo>
                    <a:pt x="92" y="34"/>
                  </a:lnTo>
                  <a:lnTo>
                    <a:pt x="102" y="30"/>
                  </a:lnTo>
                  <a:lnTo>
                    <a:pt x="102" y="21"/>
                  </a:lnTo>
                  <a:lnTo>
                    <a:pt x="107" y="13"/>
                  </a:lnTo>
                  <a:lnTo>
                    <a:pt x="107" y="4"/>
                  </a:lnTo>
                  <a:lnTo>
                    <a:pt x="116" y="0"/>
                  </a:lnTo>
                  <a:lnTo>
                    <a:pt x="116" y="9"/>
                  </a:lnTo>
                  <a:lnTo>
                    <a:pt x="116" y="17"/>
                  </a:lnTo>
                  <a:lnTo>
                    <a:pt x="121" y="26"/>
                  </a:lnTo>
                  <a:lnTo>
                    <a:pt x="121" y="34"/>
                  </a:lnTo>
                  <a:lnTo>
                    <a:pt x="121" y="43"/>
                  </a:lnTo>
                  <a:lnTo>
                    <a:pt x="126" y="51"/>
                  </a:lnTo>
                  <a:lnTo>
                    <a:pt x="126" y="60"/>
                  </a:lnTo>
                  <a:lnTo>
                    <a:pt x="126" y="68"/>
                  </a:lnTo>
                  <a:lnTo>
                    <a:pt x="126" y="77"/>
                  </a:lnTo>
                  <a:lnTo>
                    <a:pt x="126" y="85"/>
                  </a:lnTo>
                  <a:lnTo>
                    <a:pt x="121" y="94"/>
                  </a:lnTo>
                  <a:lnTo>
                    <a:pt x="111" y="94"/>
                  </a:lnTo>
                  <a:lnTo>
                    <a:pt x="107" y="102"/>
                  </a:lnTo>
                  <a:lnTo>
                    <a:pt x="97" y="107"/>
                  </a:lnTo>
                  <a:lnTo>
                    <a:pt x="87" y="111"/>
                  </a:lnTo>
                  <a:lnTo>
                    <a:pt x="78" y="115"/>
                  </a:lnTo>
                  <a:lnTo>
                    <a:pt x="68" y="115"/>
                  </a:lnTo>
                  <a:lnTo>
                    <a:pt x="58" y="115"/>
                  </a:lnTo>
                  <a:lnTo>
                    <a:pt x="48" y="115"/>
                  </a:lnTo>
                  <a:lnTo>
                    <a:pt x="39" y="115"/>
                  </a:lnTo>
                  <a:lnTo>
                    <a:pt x="29" y="119"/>
                  </a:lnTo>
                  <a:lnTo>
                    <a:pt x="19" y="124"/>
                  </a:lnTo>
                  <a:lnTo>
                    <a:pt x="10" y="128"/>
                  </a:lnTo>
                  <a:lnTo>
                    <a:pt x="0" y="128"/>
                  </a:lnTo>
                  <a:lnTo>
                    <a:pt x="63" y="98"/>
                  </a:lnTo>
                </a:path>
              </a:pathLst>
            </a:custGeom>
            <a:solidFill>
              <a:srgbClr val="FFCC99"/>
            </a:solidFill>
            <a:ln w="25400" cap="rnd">
              <a:solidFill>
                <a:srgbClr val="FF0000"/>
              </a:solidFill>
              <a:round/>
              <a:headEnd/>
              <a:tailEnd/>
            </a:ln>
          </p:spPr>
          <p:txBody>
            <a:bodyPr>
              <a:prstTxWarp prst="textNoShape">
                <a:avLst/>
              </a:prstTxWarp>
            </a:bodyPr>
            <a:lstStyle/>
            <a:p>
              <a:endParaRPr lang="en-US"/>
            </a:p>
          </p:txBody>
        </p:sp>
      </p:grpSp>
      <p:grpSp>
        <p:nvGrpSpPr>
          <p:cNvPr id="564539" name="Group 259"/>
          <p:cNvGrpSpPr>
            <a:grpSpLocks/>
          </p:cNvGrpSpPr>
          <p:nvPr/>
        </p:nvGrpSpPr>
        <p:grpSpPr bwMode="auto">
          <a:xfrm>
            <a:off x="4356100" y="3259138"/>
            <a:ext cx="119063" cy="200025"/>
            <a:chOff x="2160" y="1548"/>
            <a:chExt cx="309" cy="441"/>
          </a:xfrm>
        </p:grpSpPr>
        <p:sp>
          <p:nvSpPr>
            <p:cNvPr id="23794" name="Freeform 260"/>
            <p:cNvSpPr>
              <a:spLocks/>
            </p:cNvSpPr>
            <p:nvPr/>
          </p:nvSpPr>
          <p:spPr bwMode="auto">
            <a:xfrm>
              <a:off x="2160" y="1548"/>
              <a:ext cx="141" cy="428"/>
            </a:xfrm>
            <a:custGeom>
              <a:avLst/>
              <a:gdLst>
                <a:gd name="T0" fmla="*/ 117 w 141"/>
                <a:gd name="T1" fmla="*/ 419 h 428"/>
                <a:gd name="T2" fmla="*/ 113 w 141"/>
                <a:gd name="T3" fmla="*/ 402 h 428"/>
                <a:gd name="T4" fmla="*/ 97 w 141"/>
                <a:gd name="T5" fmla="*/ 386 h 428"/>
                <a:gd name="T6" fmla="*/ 82 w 141"/>
                <a:gd name="T7" fmla="*/ 365 h 428"/>
                <a:gd name="T8" fmla="*/ 70 w 141"/>
                <a:gd name="T9" fmla="*/ 349 h 428"/>
                <a:gd name="T10" fmla="*/ 58 w 141"/>
                <a:gd name="T11" fmla="*/ 337 h 428"/>
                <a:gd name="T12" fmla="*/ 47 w 141"/>
                <a:gd name="T13" fmla="*/ 324 h 428"/>
                <a:gd name="T14" fmla="*/ 35 w 141"/>
                <a:gd name="T15" fmla="*/ 308 h 428"/>
                <a:gd name="T16" fmla="*/ 23 w 141"/>
                <a:gd name="T17" fmla="*/ 296 h 428"/>
                <a:gd name="T18" fmla="*/ 16 w 141"/>
                <a:gd name="T19" fmla="*/ 279 h 428"/>
                <a:gd name="T20" fmla="*/ 12 w 141"/>
                <a:gd name="T21" fmla="*/ 263 h 428"/>
                <a:gd name="T22" fmla="*/ 4 w 141"/>
                <a:gd name="T23" fmla="*/ 246 h 428"/>
                <a:gd name="T24" fmla="*/ 0 w 141"/>
                <a:gd name="T25" fmla="*/ 230 h 428"/>
                <a:gd name="T26" fmla="*/ 4 w 141"/>
                <a:gd name="T27" fmla="*/ 214 h 428"/>
                <a:gd name="T28" fmla="*/ 8 w 141"/>
                <a:gd name="T29" fmla="*/ 197 h 428"/>
                <a:gd name="T30" fmla="*/ 16 w 141"/>
                <a:gd name="T31" fmla="*/ 177 h 428"/>
                <a:gd name="T32" fmla="*/ 19 w 141"/>
                <a:gd name="T33" fmla="*/ 160 h 428"/>
                <a:gd name="T34" fmla="*/ 23 w 141"/>
                <a:gd name="T35" fmla="*/ 135 h 428"/>
                <a:gd name="T36" fmla="*/ 27 w 141"/>
                <a:gd name="T37" fmla="*/ 115 h 428"/>
                <a:gd name="T38" fmla="*/ 35 w 141"/>
                <a:gd name="T39" fmla="*/ 99 h 428"/>
                <a:gd name="T40" fmla="*/ 39 w 141"/>
                <a:gd name="T41" fmla="*/ 82 h 428"/>
                <a:gd name="T42" fmla="*/ 43 w 141"/>
                <a:gd name="T43" fmla="*/ 66 h 428"/>
                <a:gd name="T44" fmla="*/ 47 w 141"/>
                <a:gd name="T45" fmla="*/ 49 h 428"/>
                <a:gd name="T46" fmla="*/ 51 w 141"/>
                <a:gd name="T47" fmla="*/ 33 h 428"/>
                <a:gd name="T48" fmla="*/ 58 w 141"/>
                <a:gd name="T49" fmla="*/ 16 h 428"/>
                <a:gd name="T50" fmla="*/ 62 w 141"/>
                <a:gd name="T51" fmla="*/ 0 h 428"/>
                <a:gd name="T52" fmla="*/ 66 w 141"/>
                <a:gd name="T53" fmla="*/ 16 h 428"/>
                <a:gd name="T54" fmla="*/ 66 w 141"/>
                <a:gd name="T55" fmla="*/ 33 h 428"/>
                <a:gd name="T56" fmla="*/ 66 w 141"/>
                <a:gd name="T57" fmla="*/ 49 h 428"/>
                <a:gd name="T58" fmla="*/ 70 w 141"/>
                <a:gd name="T59" fmla="*/ 66 h 428"/>
                <a:gd name="T60" fmla="*/ 78 w 141"/>
                <a:gd name="T61" fmla="*/ 82 h 428"/>
                <a:gd name="T62" fmla="*/ 86 w 141"/>
                <a:gd name="T63" fmla="*/ 99 h 428"/>
                <a:gd name="T64" fmla="*/ 97 w 141"/>
                <a:gd name="T65" fmla="*/ 115 h 428"/>
                <a:gd name="T66" fmla="*/ 109 w 141"/>
                <a:gd name="T67" fmla="*/ 131 h 428"/>
                <a:gd name="T68" fmla="*/ 117 w 141"/>
                <a:gd name="T69" fmla="*/ 148 h 428"/>
                <a:gd name="T70" fmla="*/ 124 w 141"/>
                <a:gd name="T71" fmla="*/ 164 h 428"/>
                <a:gd name="T72" fmla="*/ 132 w 141"/>
                <a:gd name="T73" fmla="*/ 181 h 428"/>
                <a:gd name="T74" fmla="*/ 136 w 141"/>
                <a:gd name="T75" fmla="*/ 197 h 428"/>
                <a:gd name="T76" fmla="*/ 140 w 141"/>
                <a:gd name="T77" fmla="*/ 214 h 428"/>
                <a:gd name="T78" fmla="*/ 140 w 141"/>
                <a:gd name="T79" fmla="*/ 230 h 428"/>
                <a:gd name="T80" fmla="*/ 140 w 141"/>
                <a:gd name="T81" fmla="*/ 246 h 428"/>
                <a:gd name="T82" fmla="*/ 140 w 141"/>
                <a:gd name="T83" fmla="*/ 263 h 428"/>
                <a:gd name="T84" fmla="*/ 140 w 141"/>
                <a:gd name="T85" fmla="*/ 279 h 428"/>
                <a:gd name="T86" fmla="*/ 136 w 141"/>
                <a:gd name="T87" fmla="*/ 296 h 428"/>
                <a:gd name="T88" fmla="*/ 136 w 141"/>
                <a:gd name="T89" fmla="*/ 312 h 428"/>
                <a:gd name="T90" fmla="*/ 136 w 141"/>
                <a:gd name="T91" fmla="*/ 328 h 428"/>
                <a:gd name="T92" fmla="*/ 132 w 141"/>
                <a:gd name="T93" fmla="*/ 345 h 428"/>
                <a:gd name="T94" fmla="*/ 128 w 141"/>
                <a:gd name="T95" fmla="*/ 361 h 428"/>
                <a:gd name="T96" fmla="*/ 128 w 141"/>
                <a:gd name="T97" fmla="*/ 378 h 428"/>
                <a:gd name="T98" fmla="*/ 124 w 141"/>
                <a:gd name="T99" fmla="*/ 394 h 428"/>
                <a:gd name="T100" fmla="*/ 117 w 141"/>
                <a:gd name="T101" fmla="*/ 411 h 42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1"/>
                <a:gd name="T154" fmla="*/ 0 h 428"/>
                <a:gd name="T155" fmla="*/ 141 w 141"/>
                <a:gd name="T156" fmla="*/ 428 h 42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1" h="428">
                  <a:moveTo>
                    <a:pt x="117" y="427"/>
                  </a:moveTo>
                  <a:lnTo>
                    <a:pt x="117" y="419"/>
                  </a:lnTo>
                  <a:lnTo>
                    <a:pt x="117" y="411"/>
                  </a:lnTo>
                  <a:lnTo>
                    <a:pt x="113" y="402"/>
                  </a:lnTo>
                  <a:lnTo>
                    <a:pt x="105" y="390"/>
                  </a:lnTo>
                  <a:lnTo>
                    <a:pt x="97" y="386"/>
                  </a:lnTo>
                  <a:lnTo>
                    <a:pt x="89" y="378"/>
                  </a:lnTo>
                  <a:lnTo>
                    <a:pt x="82" y="365"/>
                  </a:lnTo>
                  <a:lnTo>
                    <a:pt x="74" y="357"/>
                  </a:lnTo>
                  <a:lnTo>
                    <a:pt x="70" y="349"/>
                  </a:lnTo>
                  <a:lnTo>
                    <a:pt x="62" y="345"/>
                  </a:lnTo>
                  <a:lnTo>
                    <a:pt x="58" y="337"/>
                  </a:lnTo>
                  <a:lnTo>
                    <a:pt x="54" y="328"/>
                  </a:lnTo>
                  <a:lnTo>
                    <a:pt x="47" y="324"/>
                  </a:lnTo>
                  <a:lnTo>
                    <a:pt x="39" y="316"/>
                  </a:lnTo>
                  <a:lnTo>
                    <a:pt x="35" y="308"/>
                  </a:lnTo>
                  <a:lnTo>
                    <a:pt x="27" y="304"/>
                  </a:lnTo>
                  <a:lnTo>
                    <a:pt x="23" y="296"/>
                  </a:lnTo>
                  <a:lnTo>
                    <a:pt x="19" y="287"/>
                  </a:lnTo>
                  <a:lnTo>
                    <a:pt x="16" y="279"/>
                  </a:lnTo>
                  <a:lnTo>
                    <a:pt x="12" y="271"/>
                  </a:lnTo>
                  <a:lnTo>
                    <a:pt x="12" y="263"/>
                  </a:lnTo>
                  <a:lnTo>
                    <a:pt x="8" y="255"/>
                  </a:lnTo>
                  <a:lnTo>
                    <a:pt x="4" y="246"/>
                  </a:lnTo>
                  <a:lnTo>
                    <a:pt x="4" y="238"/>
                  </a:lnTo>
                  <a:lnTo>
                    <a:pt x="0" y="230"/>
                  </a:lnTo>
                  <a:lnTo>
                    <a:pt x="0" y="222"/>
                  </a:lnTo>
                  <a:lnTo>
                    <a:pt x="4" y="214"/>
                  </a:lnTo>
                  <a:lnTo>
                    <a:pt x="8" y="205"/>
                  </a:lnTo>
                  <a:lnTo>
                    <a:pt x="8" y="197"/>
                  </a:lnTo>
                  <a:lnTo>
                    <a:pt x="12" y="185"/>
                  </a:lnTo>
                  <a:lnTo>
                    <a:pt x="16" y="177"/>
                  </a:lnTo>
                  <a:lnTo>
                    <a:pt x="16" y="168"/>
                  </a:lnTo>
                  <a:lnTo>
                    <a:pt x="19" y="160"/>
                  </a:lnTo>
                  <a:lnTo>
                    <a:pt x="19" y="148"/>
                  </a:lnTo>
                  <a:lnTo>
                    <a:pt x="23" y="135"/>
                  </a:lnTo>
                  <a:lnTo>
                    <a:pt x="27" y="127"/>
                  </a:lnTo>
                  <a:lnTo>
                    <a:pt x="27" y="115"/>
                  </a:lnTo>
                  <a:lnTo>
                    <a:pt x="31" y="107"/>
                  </a:lnTo>
                  <a:lnTo>
                    <a:pt x="35" y="99"/>
                  </a:lnTo>
                  <a:lnTo>
                    <a:pt x="39" y="90"/>
                  </a:lnTo>
                  <a:lnTo>
                    <a:pt x="39" y="82"/>
                  </a:lnTo>
                  <a:lnTo>
                    <a:pt x="43" y="74"/>
                  </a:lnTo>
                  <a:lnTo>
                    <a:pt x="43" y="66"/>
                  </a:lnTo>
                  <a:lnTo>
                    <a:pt x="47" y="57"/>
                  </a:lnTo>
                  <a:lnTo>
                    <a:pt x="47" y="49"/>
                  </a:lnTo>
                  <a:lnTo>
                    <a:pt x="51" y="41"/>
                  </a:lnTo>
                  <a:lnTo>
                    <a:pt x="51" y="33"/>
                  </a:lnTo>
                  <a:lnTo>
                    <a:pt x="54" y="25"/>
                  </a:lnTo>
                  <a:lnTo>
                    <a:pt x="58" y="16"/>
                  </a:lnTo>
                  <a:lnTo>
                    <a:pt x="62" y="8"/>
                  </a:lnTo>
                  <a:lnTo>
                    <a:pt x="62" y="0"/>
                  </a:lnTo>
                  <a:lnTo>
                    <a:pt x="66" y="8"/>
                  </a:lnTo>
                  <a:lnTo>
                    <a:pt x="66" y="16"/>
                  </a:lnTo>
                  <a:lnTo>
                    <a:pt x="66" y="25"/>
                  </a:lnTo>
                  <a:lnTo>
                    <a:pt x="66" y="33"/>
                  </a:lnTo>
                  <a:lnTo>
                    <a:pt x="66" y="41"/>
                  </a:lnTo>
                  <a:lnTo>
                    <a:pt x="66" y="49"/>
                  </a:lnTo>
                  <a:lnTo>
                    <a:pt x="66" y="57"/>
                  </a:lnTo>
                  <a:lnTo>
                    <a:pt x="70" y="66"/>
                  </a:lnTo>
                  <a:lnTo>
                    <a:pt x="74" y="74"/>
                  </a:lnTo>
                  <a:lnTo>
                    <a:pt x="78" y="82"/>
                  </a:lnTo>
                  <a:lnTo>
                    <a:pt x="82" y="90"/>
                  </a:lnTo>
                  <a:lnTo>
                    <a:pt x="86" y="99"/>
                  </a:lnTo>
                  <a:lnTo>
                    <a:pt x="89" y="107"/>
                  </a:lnTo>
                  <a:lnTo>
                    <a:pt x="97" y="115"/>
                  </a:lnTo>
                  <a:lnTo>
                    <a:pt x="101" y="123"/>
                  </a:lnTo>
                  <a:lnTo>
                    <a:pt x="109" y="131"/>
                  </a:lnTo>
                  <a:lnTo>
                    <a:pt x="113" y="140"/>
                  </a:lnTo>
                  <a:lnTo>
                    <a:pt x="117" y="148"/>
                  </a:lnTo>
                  <a:lnTo>
                    <a:pt x="121" y="156"/>
                  </a:lnTo>
                  <a:lnTo>
                    <a:pt x="124" y="164"/>
                  </a:lnTo>
                  <a:lnTo>
                    <a:pt x="128" y="172"/>
                  </a:lnTo>
                  <a:lnTo>
                    <a:pt x="132" y="181"/>
                  </a:lnTo>
                  <a:lnTo>
                    <a:pt x="136" y="189"/>
                  </a:lnTo>
                  <a:lnTo>
                    <a:pt x="136" y="197"/>
                  </a:lnTo>
                  <a:lnTo>
                    <a:pt x="140" y="205"/>
                  </a:lnTo>
                  <a:lnTo>
                    <a:pt x="140" y="214"/>
                  </a:lnTo>
                  <a:lnTo>
                    <a:pt x="140" y="222"/>
                  </a:lnTo>
                  <a:lnTo>
                    <a:pt x="140" y="230"/>
                  </a:lnTo>
                  <a:lnTo>
                    <a:pt x="140" y="238"/>
                  </a:lnTo>
                  <a:lnTo>
                    <a:pt x="140" y="246"/>
                  </a:lnTo>
                  <a:lnTo>
                    <a:pt x="140" y="255"/>
                  </a:lnTo>
                  <a:lnTo>
                    <a:pt x="140" y="263"/>
                  </a:lnTo>
                  <a:lnTo>
                    <a:pt x="140" y="271"/>
                  </a:lnTo>
                  <a:lnTo>
                    <a:pt x="140" y="279"/>
                  </a:lnTo>
                  <a:lnTo>
                    <a:pt x="140" y="287"/>
                  </a:lnTo>
                  <a:lnTo>
                    <a:pt x="136" y="296"/>
                  </a:lnTo>
                  <a:lnTo>
                    <a:pt x="136" y="304"/>
                  </a:lnTo>
                  <a:lnTo>
                    <a:pt x="136" y="312"/>
                  </a:lnTo>
                  <a:lnTo>
                    <a:pt x="136" y="320"/>
                  </a:lnTo>
                  <a:lnTo>
                    <a:pt x="136" y="328"/>
                  </a:lnTo>
                  <a:lnTo>
                    <a:pt x="136" y="337"/>
                  </a:lnTo>
                  <a:lnTo>
                    <a:pt x="132" y="345"/>
                  </a:lnTo>
                  <a:lnTo>
                    <a:pt x="132" y="353"/>
                  </a:lnTo>
                  <a:lnTo>
                    <a:pt x="128" y="361"/>
                  </a:lnTo>
                  <a:lnTo>
                    <a:pt x="128" y="370"/>
                  </a:lnTo>
                  <a:lnTo>
                    <a:pt x="128" y="378"/>
                  </a:lnTo>
                  <a:lnTo>
                    <a:pt x="128" y="386"/>
                  </a:lnTo>
                  <a:lnTo>
                    <a:pt x="124" y="394"/>
                  </a:lnTo>
                  <a:lnTo>
                    <a:pt x="121" y="402"/>
                  </a:lnTo>
                  <a:lnTo>
                    <a:pt x="117" y="411"/>
                  </a:lnTo>
                  <a:lnTo>
                    <a:pt x="117" y="419"/>
                  </a:lnTo>
                </a:path>
              </a:pathLst>
            </a:custGeom>
            <a:solidFill>
              <a:srgbClr val="FF6600"/>
            </a:solidFill>
            <a:ln w="25400" cap="rnd">
              <a:solidFill>
                <a:srgbClr val="F35B1B"/>
              </a:solidFill>
              <a:round/>
              <a:headEnd/>
              <a:tailEnd/>
            </a:ln>
          </p:spPr>
          <p:txBody>
            <a:bodyPr>
              <a:prstTxWarp prst="textNoShape">
                <a:avLst/>
              </a:prstTxWarp>
            </a:bodyPr>
            <a:lstStyle/>
            <a:p>
              <a:endParaRPr lang="en-US"/>
            </a:p>
          </p:txBody>
        </p:sp>
        <p:sp>
          <p:nvSpPr>
            <p:cNvPr id="23795" name="Freeform 261"/>
            <p:cNvSpPr>
              <a:spLocks/>
            </p:cNvSpPr>
            <p:nvPr/>
          </p:nvSpPr>
          <p:spPr bwMode="auto">
            <a:xfrm>
              <a:off x="2266" y="1693"/>
              <a:ext cx="145" cy="292"/>
            </a:xfrm>
            <a:custGeom>
              <a:avLst/>
              <a:gdLst>
                <a:gd name="T0" fmla="*/ 24 w 145"/>
                <a:gd name="T1" fmla="*/ 285 h 292"/>
                <a:gd name="T2" fmla="*/ 28 w 145"/>
                <a:gd name="T3" fmla="*/ 274 h 292"/>
                <a:gd name="T4" fmla="*/ 44 w 145"/>
                <a:gd name="T5" fmla="*/ 263 h 292"/>
                <a:gd name="T6" fmla="*/ 60 w 145"/>
                <a:gd name="T7" fmla="*/ 249 h 292"/>
                <a:gd name="T8" fmla="*/ 72 w 145"/>
                <a:gd name="T9" fmla="*/ 238 h 292"/>
                <a:gd name="T10" fmla="*/ 84 w 145"/>
                <a:gd name="T11" fmla="*/ 229 h 292"/>
                <a:gd name="T12" fmla="*/ 96 w 145"/>
                <a:gd name="T13" fmla="*/ 221 h 292"/>
                <a:gd name="T14" fmla="*/ 108 w 145"/>
                <a:gd name="T15" fmla="*/ 210 h 292"/>
                <a:gd name="T16" fmla="*/ 120 w 145"/>
                <a:gd name="T17" fmla="*/ 201 h 292"/>
                <a:gd name="T18" fmla="*/ 128 w 145"/>
                <a:gd name="T19" fmla="*/ 190 h 292"/>
                <a:gd name="T20" fmla="*/ 132 w 145"/>
                <a:gd name="T21" fmla="*/ 179 h 292"/>
                <a:gd name="T22" fmla="*/ 140 w 145"/>
                <a:gd name="T23" fmla="*/ 168 h 292"/>
                <a:gd name="T24" fmla="*/ 144 w 145"/>
                <a:gd name="T25" fmla="*/ 157 h 292"/>
                <a:gd name="T26" fmla="*/ 140 w 145"/>
                <a:gd name="T27" fmla="*/ 146 h 292"/>
                <a:gd name="T28" fmla="*/ 136 w 145"/>
                <a:gd name="T29" fmla="*/ 134 h 292"/>
                <a:gd name="T30" fmla="*/ 128 w 145"/>
                <a:gd name="T31" fmla="*/ 120 h 292"/>
                <a:gd name="T32" fmla="*/ 124 w 145"/>
                <a:gd name="T33" fmla="*/ 109 h 292"/>
                <a:gd name="T34" fmla="*/ 120 w 145"/>
                <a:gd name="T35" fmla="*/ 92 h 292"/>
                <a:gd name="T36" fmla="*/ 116 w 145"/>
                <a:gd name="T37" fmla="*/ 78 h 292"/>
                <a:gd name="T38" fmla="*/ 108 w 145"/>
                <a:gd name="T39" fmla="*/ 67 h 292"/>
                <a:gd name="T40" fmla="*/ 104 w 145"/>
                <a:gd name="T41" fmla="*/ 56 h 292"/>
                <a:gd name="T42" fmla="*/ 100 w 145"/>
                <a:gd name="T43" fmla="*/ 45 h 292"/>
                <a:gd name="T44" fmla="*/ 96 w 145"/>
                <a:gd name="T45" fmla="*/ 34 h 292"/>
                <a:gd name="T46" fmla="*/ 92 w 145"/>
                <a:gd name="T47" fmla="*/ 22 h 292"/>
                <a:gd name="T48" fmla="*/ 84 w 145"/>
                <a:gd name="T49" fmla="*/ 11 h 292"/>
                <a:gd name="T50" fmla="*/ 80 w 145"/>
                <a:gd name="T51" fmla="*/ 0 h 292"/>
                <a:gd name="T52" fmla="*/ 76 w 145"/>
                <a:gd name="T53" fmla="*/ 11 h 292"/>
                <a:gd name="T54" fmla="*/ 76 w 145"/>
                <a:gd name="T55" fmla="*/ 22 h 292"/>
                <a:gd name="T56" fmla="*/ 76 w 145"/>
                <a:gd name="T57" fmla="*/ 34 h 292"/>
                <a:gd name="T58" fmla="*/ 72 w 145"/>
                <a:gd name="T59" fmla="*/ 45 h 292"/>
                <a:gd name="T60" fmla="*/ 64 w 145"/>
                <a:gd name="T61" fmla="*/ 56 h 292"/>
                <a:gd name="T62" fmla="*/ 56 w 145"/>
                <a:gd name="T63" fmla="*/ 67 h 292"/>
                <a:gd name="T64" fmla="*/ 44 w 145"/>
                <a:gd name="T65" fmla="*/ 78 h 292"/>
                <a:gd name="T66" fmla="*/ 32 w 145"/>
                <a:gd name="T67" fmla="*/ 90 h 292"/>
                <a:gd name="T68" fmla="*/ 24 w 145"/>
                <a:gd name="T69" fmla="*/ 101 h 292"/>
                <a:gd name="T70" fmla="*/ 16 w 145"/>
                <a:gd name="T71" fmla="*/ 112 h 292"/>
                <a:gd name="T72" fmla="*/ 8 w 145"/>
                <a:gd name="T73" fmla="*/ 123 h 292"/>
                <a:gd name="T74" fmla="*/ 4 w 145"/>
                <a:gd name="T75" fmla="*/ 134 h 292"/>
                <a:gd name="T76" fmla="*/ 0 w 145"/>
                <a:gd name="T77" fmla="*/ 146 h 292"/>
                <a:gd name="T78" fmla="*/ 0 w 145"/>
                <a:gd name="T79" fmla="*/ 157 h 292"/>
                <a:gd name="T80" fmla="*/ 0 w 145"/>
                <a:gd name="T81" fmla="*/ 168 h 292"/>
                <a:gd name="T82" fmla="*/ 0 w 145"/>
                <a:gd name="T83" fmla="*/ 179 h 292"/>
                <a:gd name="T84" fmla="*/ 0 w 145"/>
                <a:gd name="T85" fmla="*/ 190 h 292"/>
                <a:gd name="T86" fmla="*/ 4 w 145"/>
                <a:gd name="T87" fmla="*/ 201 h 292"/>
                <a:gd name="T88" fmla="*/ 4 w 145"/>
                <a:gd name="T89" fmla="*/ 213 h 292"/>
                <a:gd name="T90" fmla="*/ 4 w 145"/>
                <a:gd name="T91" fmla="*/ 224 h 292"/>
                <a:gd name="T92" fmla="*/ 8 w 145"/>
                <a:gd name="T93" fmla="*/ 235 h 292"/>
                <a:gd name="T94" fmla="*/ 12 w 145"/>
                <a:gd name="T95" fmla="*/ 246 h 292"/>
                <a:gd name="T96" fmla="*/ 12 w 145"/>
                <a:gd name="T97" fmla="*/ 257 h 292"/>
                <a:gd name="T98" fmla="*/ 16 w 145"/>
                <a:gd name="T99" fmla="*/ 269 h 292"/>
                <a:gd name="T100" fmla="*/ 24 w 145"/>
                <a:gd name="T101" fmla="*/ 280 h 2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5"/>
                <a:gd name="T154" fmla="*/ 0 h 292"/>
                <a:gd name="T155" fmla="*/ 145 w 145"/>
                <a:gd name="T156" fmla="*/ 292 h 29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5" h="292">
                  <a:moveTo>
                    <a:pt x="24" y="291"/>
                  </a:moveTo>
                  <a:lnTo>
                    <a:pt x="24" y="285"/>
                  </a:lnTo>
                  <a:lnTo>
                    <a:pt x="24" y="280"/>
                  </a:lnTo>
                  <a:lnTo>
                    <a:pt x="28" y="274"/>
                  </a:lnTo>
                  <a:lnTo>
                    <a:pt x="36" y="266"/>
                  </a:lnTo>
                  <a:lnTo>
                    <a:pt x="44" y="263"/>
                  </a:lnTo>
                  <a:lnTo>
                    <a:pt x="52" y="257"/>
                  </a:lnTo>
                  <a:lnTo>
                    <a:pt x="60" y="249"/>
                  </a:lnTo>
                  <a:lnTo>
                    <a:pt x="68" y="243"/>
                  </a:lnTo>
                  <a:lnTo>
                    <a:pt x="72" y="238"/>
                  </a:lnTo>
                  <a:lnTo>
                    <a:pt x="80" y="235"/>
                  </a:lnTo>
                  <a:lnTo>
                    <a:pt x="84" y="229"/>
                  </a:lnTo>
                  <a:lnTo>
                    <a:pt x="88" y="224"/>
                  </a:lnTo>
                  <a:lnTo>
                    <a:pt x="96" y="221"/>
                  </a:lnTo>
                  <a:lnTo>
                    <a:pt x="104" y="215"/>
                  </a:lnTo>
                  <a:lnTo>
                    <a:pt x="108" y="210"/>
                  </a:lnTo>
                  <a:lnTo>
                    <a:pt x="116" y="207"/>
                  </a:lnTo>
                  <a:lnTo>
                    <a:pt x="120" y="201"/>
                  </a:lnTo>
                  <a:lnTo>
                    <a:pt x="124" y="196"/>
                  </a:lnTo>
                  <a:lnTo>
                    <a:pt x="128" y="190"/>
                  </a:lnTo>
                  <a:lnTo>
                    <a:pt x="132" y="185"/>
                  </a:lnTo>
                  <a:lnTo>
                    <a:pt x="132" y="179"/>
                  </a:lnTo>
                  <a:lnTo>
                    <a:pt x="136" y="173"/>
                  </a:lnTo>
                  <a:lnTo>
                    <a:pt x="140" y="168"/>
                  </a:lnTo>
                  <a:lnTo>
                    <a:pt x="140" y="162"/>
                  </a:lnTo>
                  <a:lnTo>
                    <a:pt x="144" y="157"/>
                  </a:lnTo>
                  <a:lnTo>
                    <a:pt x="144" y="151"/>
                  </a:lnTo>
                  <a:lnTo>
                    <a:pt x="140" y="146"/>
                  </a:lnTo>
                  <a:lnTo>
                    <a:pt x="136" y="140"/>
                  </a:lnTo>
                  <a:lnTo>
                    <a:pt x="136" y="134"/>
                  </a:lnTo>
                  <a:lnTo>
                    <a:pt x="132" y="126"/>
                  </a:lnTo>
                  <a:lnTo>
                    <a:pt x="128" y="120"/>
                  </a:lnTo>
                  <a:lnTo>
                    <a:pt x="128" y="115"/>
                  </a:lnTo>
                  <a:lnTo>
                    <a:pt x="124" y="109"/>
                  </a:lnTo>
                  <a:lnTo>
                    <a:pt x="124" y="101"/>
                  </a:lnTo>
                  <a:lnTo>
                    <a:pt x="120" y="92"/>
                  </a:lnTo>
                  <a:lnTo>
                    <a:pt x="116" y="87"/>
                  </a:lnTo>
                  <a:lnTo>
                    <a:pt x="116" y="78"/>
                  </a:lnTo>
                  <a:lnTo>
                    <a:pt x="112" y="73"/>
                  </a:lnTo>
                  <a:lnTo>
                    <a:pt x="108" y="67"/>
                  </a:lnTo>
                  <a:lnTo>
                    <a:pt x="104" y="62"/>
                  </a:lnTo>
                  <a:lnTo>
                    <a:pt x="104" y="56"/>
                  </a:lnTo>
                  <a:lnTo>
                    <a:pt x="100" y="50"/>
                  </a:lnTo>
                  <a:lnTo>
                    <a:pt x="100" y="45"/>
                  </a:lnTo>
                  <a:lnTo>
                    <a:pt x="96" y="39"/>
                  </a:lnTo>
                  <a:lnTo>
                    <a:pt x="96" y="34"/>
                  </a:lnTo>
                  <a:lnTo>
                    <a:pt x="92" y="28"/>
                  </a:lnTo>
                  <a:lnTo>
                    <a:pt x="92" y="22"/>
                  </a:lnTo>
                  <a:lnTo>
                    <a:pt x="88" y="17"/>
                  </a:lnTo>
                  <a:lnTo>
                    <a:pt x="84" y="11"/>
                  </a:lnTo>
                  <a:lnTo>
                    <a:pt x="80" y="6"/>
                  </a:lnTo>
                  <a:lnTo>
                    <a:pt x="80" y="0"/>
                  </a:lnTo>
                  <a:lnTo>
                    <a:pt x="76" y="6"/>
                  </a:lnTo>
                  <a:lnTo>
                    <a:pt x="76" y="11"/>
                  </a:lnTo>
                  <a:lnTo>
                    <a:pt x="76" y="17"/>
                  </a:lnTo>
                  <a:lnTo>
                    <a:pt x="76" y="22"/>
                  </a:lnTo>
                  <a:lnTo>
                    <a:pt x="76" y="28"/>
                  </a:lnTo>
                  <a:lnTo>
                    <a:pt x="76" y="34"/>
                  </a:lnTo>
                  <a:lnTo>
                    <a:pt x="76" y="39"/>
                  </a:lnTo>
                  <a:lnTo>
                    <a:pt x="72" y="45"/>
                  </a:lnTo>
                  <a:lnTo>
                    <a:pt x="68" y="50"/>
                  </a:lnTo>
                  <a:lnTo>
                    <a:pt x="64" y="56"/>
                  </a:lnTo>
                  <a:lnTo>
                    <a:pt x="60" y="62"/>
                  </a:lnTo>
                  <a:lnTo>
                    <a:pt x="56" y="67"/>
                  </a:lnTo>
                  <a:lnTo>
                    <a:pt x="52" y="73"/>
                  </a:lnTo>
                  <a:lnTo>
                    <a:pt x="44" y="78"/>
                  </a:lnTo>
                  <a:lnTo>
                    <a:pt x="40" y="84"/>
                  </a:lnTo>
                  <a:lnTo>
                    <a:pt x="32" y="90"/>
                  </a:lnTo>
                  <a:lnTo>
                    <a:pt x="28" y="95"/>
                  </a:lnTo>
                  <a:lnTo>
                    <a:pt x="24" y="101"/>
                  </a:lnTo>
                  <a:lnTo>
                    <a:pt x="20" y="106"/>
                  </a:lnTo>
                  <a:lnTo>
                    <a:pt x="16" y="112"/>
                  </a:lnTo>
                  <a:lnTo>
                    <a:pt x="12" y="118"/>
                  </a:lnTo>
                  <a:lnTo>
                    <a:pt x="8" y="123"/>
                  </a:lnTo>
                  <a:lnTo>
                    <a:pt x="4" y="129"/>
                  </a:lnTo>
                  <a:lnTo>
                    <a:pt x="4" y="134"/>
                  </a:lnTo>
                  <a:lnTo>
                    <a:pt x="0" y="140"/>
                  </a:lnTo>
                  <a:lnTo>
                    <a:pt x="0" y="146"/>
                  </a:lnTo>
                  <a:lnTo>
                    <a:pt x="0" y="151"/>
                  </a:lnTo>
                  <a:lnTo>
                    <a:pt x="0" y="157"/>
                  </a:lnTo>
                  <a:lnTo>
                    <a:pt x="0" y="162"/>
                  </a:lnTo>
                  <a:lnTo>
                    <a:pt x="0" y="168"/>
                  </a:lnTo>
                  <a:lnTo>
                    <a:pt x="0" y="173"/>
                  </a:lnTo>
                  <a:lnTo>
                    <a:pt x="0" y="179"/>
                  </a:lnTo>
                  <a:lnTo>
                    <a:pt x="0" y="185"/>
                  </a:lnTo>
                  <a:lnTo>
                    <a:pt x="0" y="190"/>
                  </a:lnTo>
                  <a:lnTo>
                    <a:pt x="0" y="196"/>
                  </a:lnTo>
                  <a:lnTo>
                    <a:pt x="4" y="201"/>
                  </a:lnTo>
                  <a:lnTo>
                    <a:pt x="4" y="207"/>
                  </a:lnTo>
                  <a:lnTo>
                    <a:pt x="4" y="213"/>
                  </a:lnTo>
                  <a:lnTo>
                    <a:pt x="4" y="218"/>
                  </a:lnTo>
                  <a:lnTo>
                    <a:pt x="4" y="224"/>
                  </a:lnTo>
                  <a:lnTo>
                    <a:pt x="4" y="229"/>
                  </a:lnTo>
                  <a:lnTo>
                    <a:pt x="8" y="235"/>
                  </a:lnTo>
                  <a:lnTo>
                    <a:pt x="8" y="241"/>
                  </a:lnTo>
                  <a:lnTo>
                    <a:pt x="12" y="246"/>
                  </a:lnTo>
                  <a:lnTo>
                    <a:pt x="12" y="252"/>
                  </a:lnTo>
                  <a:lnTo>
                    <a:pt x="12" y="257"/>
                  </a:lnTo>
                  <a:lnTo>
                    <a:pt x="12" y="263"/>
                  </a:lnTo>
                  <a:lnTo>
                    <a:pt x="16" y="269"/>
                  </a:lnTo>
                  <a:lnTo>
                    <a:pt x="20" y="274"/>
                  </a:lnTo>
                  <a:lnTo>
                    <a:pt x="24" y="280"/>
                  </a:lnTo>
                  <a:lnTo>
                    <a:pt x="24" y="285"/>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796" name="Freeform 262"/>
            <p:cNvSpPr>
              <a:spLocks/>
            </p:cNvSpPr>
            <p:nvPr/>
          </p:nvSpPr>
          <p:spPr bwMode="auto">
            <a:xfrm>
              <a:off x="2201" y="1586"/>
              <a:ext cx="232" cy="313"/>
            </a:xfrm>
            <a:custGeom>
              <a:avLst/>
              <a:gdLst>
                <a:gd name="T0" fmla="*/ 94 w 232"/>
                <a:gd name="T1" fmla="*/ 306 h 313"/>
                <a:gd name="T2" fmla="*/ 98 w 232"/>
                <a:gd name="T3" fmla="*/ 294 h 313"/>
                <a:gd name="T4" fmla="*/ 117 w 232"/>
                <a:gd name="T5" fmla="*/ 282 h 313"/>
                <a:gd name="T6" fmla="*/ 135 w 232"/>
                <a:gd name="T7" fmla="*/ 267 h 313"/>
                <a:gd name="T8" fmla="*/ 149 w 232"/>
                <a:gd name="T9" fmla="*/ 255 h 313"/>
                <a:gd name="T10" fmla="*/ 162 w 232"/>
                <a:gd name="T11" fmla="*/ 246 h 313"/>
                <a:gd name="T12" fmla="*/ 177 w 232"/>
                <a:gd name="T13" fmla="*/ 237 h 313"/>
                <a:gd name="T14" fmla="*/ 190 w 232"/>
                <a:gd name="T15" fmla="*/ 225 h 313"/>
                <a:gd name="T16" fmla="*/ 203 w 232"/>
                <a:gd name="T17" fmla="*/ 216 h 313"/>
                <a:gd name="T18" fmla="*/ 213 w 232"/>
                <a:gd name="T19" fmla="*/ 204 h 313"/>
                <a:gd name="T20" fmla="*/ 218 w 232"/>
                <a:gd name="T21" fmla="*/ 192 h 313"/>
                <a:gd name="T22" fmla="*/ 226 w 232"/>
                <a:gd name="T23" fmla="*/ 180 h 313"/>
                <a:gd name="T24" fmla="*/ 231 w 232"/>
                <a:gd name="T25" fmla="*/ 168 h 313"/>
                <a:gd name="T26" fmla="*/ 226 w 232"/>
                <a:gd name="T27" fmla="*/ 156 h 313"/>
                <a:gd name="T28" fmla="*/ 221 w 232"/>
                <a:gd name="T29" fmla="*/ 144 h 313"/>
                <a:gd name="T30" fmla="*/ 213 w 232"/>
                <a:gd name="T31" fmla="*/ 129 h 313"/>
                <a:gd name="T32" fmla="*/ 208 w 232"/>
                <a:gd name="T33" fmla="*/ 118 h 313"/>
                <a:gd name="T34" fmla="*/ 203 w 232"/>
                <a:gd name="T35" fmla="*/ 99 h 313"/>
                <a:gd name="T36" fmla="*/ 200 w 232"/>
                <a:gd name="T37" fmla="*/ 84 h 313"/>
                <a:gd name="T38" fmla="*/ 190 w 232"/>
                <a:gd name="T39" fmla="*/ 72 h 313"/>
                <a:gd name="T40" fmla="*/ 185 w 232"/>
                <a:gd name="T41" fmla="*/ 60 h 313"/>
                <a:gd name="T42" fmla="*/ 180 w 232"/>
                <a:gd name="T43" fmla="*/ 48 h 313"/>
                <a:gd name="T44" fmla="*/ 181 w 232"/>
                <a:gd name="T45" fmla="*/ 100 h 313"/>
                <a:gd name="T46" fmla="*/ 172 w 232"/>
                <a:gd name="T47" fmla="*/ 24 h 313"/>
                <a:gd name="T48" fmla="*/ 162 w 232"/>
                <a:gd name="T49" fmla="*/ 12 h 313"/>
                <a:gd name="T50" fmla="*/ 158 w 232"/>
                <a:gd name="T51" fmla="*/ 0 h 313"/>
                <a:gd name="T52" fmla="*/ 154 w 232"/>
                <a:gd name="T53" fmla="*/ 12 h 313"/>
                <a:gd name="T54" fmla="*/ 154 w 232"/>
                <a:gd name="T55" fmla="*/ 24 h 313"/>
                <a:gd name="T56" fmla="*/ 154 w 232"/>
                <a:gd name="T57" fmla="*/ 36 h 313"/>
                <a:gd name="T58" fmla="*/ 149 w 232"/>
                <a:gd name="T59" fmla="*/ 48 h 313"/>
                <a:gd name="T60" fmla="*/ 139 w 232"/>
                <a:gd name="T61" fmla="*/ 60 h 313"/>
                <a:gd name="T62" fmla="*/ 131 w 232"/>
                <a:gd name="T63" fmla="*/ 72 h 313"/>
                <a:gd name="T64" fmla="*/ 117 w 232"/>
                <a:gd name="T65" fmla="*/ 84 h 313"/>
                <a:gd name="T66" fmla="*/ 103 w 232"/>
                <a:gd name="T67" fmla="*/ 96 h 313"/>
                <a:gd name="T68" fmla="*/ 94 w 232"/>
                <a:gd name="T69" fmla="*/ 108 h 313"/>
                <a:gd name="T70" fmla="*/ 85 w 232"/>
                <a:gd name="T71" fmla="*/ 120 h 313"/>
                <a:gd name="T72" fmla="*/ 76 w 232"/>
                <a:gd name="T73" fmla="*/ 132 h 313"/>
                <a:gd name="T74" fmla="*/ 71 w 232"/>
                <a:gd name="T75" fmla="*/ 144 h 313"/>
                <a:gd name="T76" fmla="*/ 67 w 232"/>
                <a:gd name="T77" fmla="*/ 156 h 313"/>
                <a:gd name="T78" fmla="*/ 67 w 232"/>
                <a:gd name="T79" fmla="*/ 168 h 313"/>
                <a:gd name="T80" fmla="*/ 67 w 232"/>
                <a:gd name="T81" fmla="*/ 180 h 313"/>
                <a:gd name="T82" fmla="*/ 67 w 232"/>
                <a:gd name="T83" fmla="*/ 192 h 313"/>
                <a:gd name="T84" fmla="*/ 67 w 232"/>
                <a:gd name="T85" fmla="*/ 204 h 313"/>
                <a:gd name="T86" fmla="*/ 71 w 232"/>
                <a:gd name="T87" fmla="*/ 216 h 313"/>
                <a:gd name="T88" fmla="*/ 71 w 232"/>
                <a:gd name="T89" fmla="*/ 228 h 313"/>
                <a:gd name="T90" fmla="*/ 71 w 232"/>
                <a:gd name="T91" fmla="*/ 240 h 313"/>
                <a:gd name="T92" fmla="*/ 76 w 232"/>
                <a:gd name="T93" fmla="*/ 252 h 313"/>
                <a:gd name="T94" fmla="*/ 80 w 232"/>
                <a:gd name="T95" fmla="*/ 264 h 313"/>
                <a:gd name="T96" fmla="*/ 80 w 232"/>
                <a:gd name="T97" fmla="*/ 276 h 313"/>
                <a:gd name="T98" fmla="*/ 85 w 232"/>
                <a:gd name="T99" fmla="*/ 288 h 313"/>
                <a:gd name="T100" fmla="*/ 94 w 232"/>
                <a:gd name="T101" fmla="*/ 300 h 3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32"/>
                <a:gd name="T154" fmla="*/ 0 h 313"/>
                <a:gd name="T155" fmla="*/ 232 w 232"/>
                <a:gd name="T156" fmla="*/ 313 h 3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32" h="313">
                  <a:moveTo>
                    <a:pt x="94" y="312"/>
                  </a:moveTo>
                  <a:lnTo>
                    <a:pt x="94" y="306"/>
                  </a:lnTo>
                  <a:lnTo>
                    <a:pt x="94" y="300"/>
                  </a:lnTo>
                  <a:lnTo>
                    <a:pt x="98" y="294"/>
                  </a:lnTo>
                  <a:lnTo>
                    <a:pt x="108" y="285"/>
                  </a:lnTo>
                  <a:lnTo>
                    <a:pt x="117" y="282"/>
                  </a:lnTo>
                  <a:lnTo>
                    <a:pt x="0" y="276"/>
                  </a:lnTo>
                  <a:lnTo>
                    <a:pt x="135" y="267"/>
                  </a:lnTo>
                  <a:lnTo>
                    <a:pt x="144" y="261"/>
                  </a:lnTo>
                  <a:lnTo>
                    <a:pt x="149" y="255"/>
                  </a:lnTo>
                  <a:lnTo>
                    <a:pt x="158" y="252"/>
                  </a:lnTo>
                  <a:lnTo>
                    <a:pt x="162" y="246"/>
                  </a:lnTo>
                  <a:lnTo>
                    <a:pt x="167" y="240"/>
                  </a:lnTo>
                  <a:lnTo>
                    <a:pt x="177" y="237"/>
                  </a:lnTo>
                  <a:lnTo>
                    <a:pt x="185" y="231"/>
                  </a:lnTo>
                  <a:lnTo>
                    <a:pt x="190" y="225"/>
                  </a:lnTo>
                  <a:lnTo>
                    <a:pt x="200" y="222"/>
                  </a:lnTo>
                  <a:lnTo>
                    <a:pt x="203" y="216"/>
                  </a:lnTo>
                  <a:lnTo>
                    <a:pt x="208" y="210"/>
                  </a:lnTo>
                  <a:lnTo>
                    <a:pt x="213" y="204"/>
                  </a:lnTo>
                  <a:lnTo>
                    <a:pt x="218" y="198"/>
                  </a:lnTo>
                  <a:lnTo>
                    <a:pt x="218" y="192"/>
                  </a:lnTo>
                  <a:lnTo>
                    <a:pt x="221" y="186"/>
                  </a:lnTo>
                  <a:lnTo>
                    <a:pt x="226" y="180"/>
                  </a:lnTo>
                  <a:lnTo>
                    <a:pt x="226" y="174"/>
                  </a:lnTo>
                  <a:lnTo>
                    <a:pt x="231" y="168"/>
                  </a:lnTo>
                  <a:lnTo>
                    <a:pt x="231" y="162"/>
                  </a:lnTo>
                  <a:lnTo>
                    <a:pt x="226" y="156"/>
                  </a:lnTo>
                  <a:lnTo>
                    <a:pt x="221" y="150"/>
                  </a:lnTo>
                  <a:lnTo>
                    <a:pt x="221" y="144"/>
                  </a:lnTo>
                  <a:lnTo>
                    <a:pt x="218" y="135"/>
                  </a:lnTo>
                  <a:lnTo>
                    <a:pt x="213" y="129"/>
                  </a:lnTo>
                  <a:lnTo>
                    <a:pt x="213" y="123"/>
                  </a:lnTo>
                  <a:lnTo>
                    <a:pt x="208" y="118"/>
                  </a:lnTo>
                  <a:lnTo>
                    <a:pt x="208" y="108"/>
                  </a:lnTo>
                  <a:lnTo>
                    <a:pt x="203" y="99"/>
                  </a:lnTo>
                  <a:lnTo>
                    <a:pt x="200" y="93"/>
                  </a:lnTo>
                  <a:lnTo>
                    <a:pt x="200" y="84"/>
                  </a:lnTo>
                  <a:lnTo>
                    <a:pt x="195" y="78"/>
                  </a:lnTo>
                  <a:lnTo>
                    <a:pt x="190" y="72"/>
                  </a:lnTo>
                  <a:lnTo>
                    <a:pt x="185" y="66"/>
                  </a:lnTo>
                  <a:lnTo>
                    <a:pt x="185" y="60"/>
                  </a:lnTo>
                  <a:lnTo>
                    <a:pt x="180" y="54"/>
                  </a:lnTo>
                  <a:lnTo>
                    <a:pt x="180" y="48"/>
                  </a:lnTo>
                  <a:lnTo>
                    <a:pt x="177" y="42"/>
                  </a:lnTo>
                  <a:lnTo>
                    <a:pt x="181" y="100"/>
                  </a:lnTo>
                  <a:lnTo>
                    <a:pt x="172" y="30"/>
                  </a:lnTo>
                  <a:lnTo>
                    <a:pt x="172" y="24"/>
                  </a:lnTo>
                  <a:lnTo>
                    <a:pt x="167" y="18"/>
                  </a:lnTo>
                  <a:lnTo>
                    <a:pt x="162" y="12"/>
                  </a:lnTo>
                  <a:lnTo>
                    <a:pt x="158" y="6"/>
                  </a:lnTo>
                  <a:lnTo>
                    <a:pt x="158" y="0"/>
                  </a:lnTo>
                  <a:lnTo>
                    <a:pt x="100" y="122"/>
                  </a:lnTo>
                  <a:lnTo>
                    <a:pt x="154" y="12"/>
                  </a:lnTo>
                  <a:lnTo>
                    <a:pt x="154" y="18"/>
                  </a:lnTo>
                  <a:lnTo>
                    <a:pt x="154" y="24"/>
                  </a:lnTo>
                  <a:lnTo>
                    <a:pt x="154" y="30"/>
                  </a:lnTo>
                  <a:lnTo>
                    <a:pt x="154" y="36"/>
                  </a:lnTo>
                  <a:lnTo>
                    <a:pt x="154" y="42"/>
                  </a:lnTo>
                  <a:lnTo>
                    <a:pt x="149" y="48"/>
                  </a:lnTo>
                  <a:lnTo>
                    <a:pt x="144" y="54"/>
                  </a:lnTo>
                  <a:lnTo>
                    <a:pt x="139" y="60"/>
                  </a:lnTo>
                  <a:lnTo>
                    <a:pt x="135" y="66"/>
                  </a:lnTo>
                  <a:lnTo>
                    <a:pt x="131" y="72"/>
                  </a:lnTo>
                  <a:lnTo>
                    <a:pt x="126" y="78"/>
                  </a:lnTo>
                  <a:lnTo>
                    <a:pt x="117" y="84"/>
                  </a:lnTo>
                  <a:lnTo>
                    <a:pt x="112" y="90"/>
                  </a:lnTo>
                  <a:lnTo>
                    <a:pt x="103" y="96"/>
                  </a:lnTo>
                  <a:lnTo>
                    <a:pt x="98" y="102"/>
                  </a:lnTo>
                  <a:lnTo>
                    <a:pt x="94" y="108"/>
                  </a:lnTo>
                  <a:lnTo>
                    <a:pt x="89" y="114"/>
                  </a:lnTo>
                  <a:lnTo>
                    <a:pt x="85" y="120"/>
                  </a:lnTo>
                  <a:lnTo>
                    <a:pt x="80" y="126"/>
                  </a:lnTo>
                  <a:lnTo>
                    <a:pt x="76" y="132"/>
                  </a:lnTo>
                  <a:lnTo>
                    <a:pt x="71" y="138"/>
                  </a:lnTo>
                  <a:lnTo>
                    <a:pt x="71" y="144"/>
                  </a:lnTo>
                  <a:lnTo>
                    <a:pt x="67" y="150"/>
                  </a:lnTo>
                  <a:lnTo>
                    <a:pt x="67" y="156"/>
                  </a:lnTo>
                  <a:lnTo>
                    <a:pt x="67" y="162"/>
                  </a:lnTo>
                  <a:lnTo>
                    <a:pt x="67" y="168"/>
                  </a:lnTo>
                  <a:lnTo>
                    <a:pt x="67" y="174"/>
                  </a:lnTo>
                  <a:lnTo>
                    <a:pt x="67" y="180"/>
                  </a:lnTo>
                  <a:lnTo>
                    <a:pt x="67" y="186"/>
                  </a:lnTo>
                  <a:lnTo>
                    <a:pt x="67" y="192"/>
                  </a:lnTo>
                  <a:lnTo>
                    <a:pt x="67" y="198"/>
                  </a:lnTo>
                  <a:lnTo>
                    <a:pt x="67" y="204"/>
                  </a:lnTo>
                  <a:lnTo>
                    <a:pt x="67" y="210"/>
                  </a:lnTo>
                  <a:lnTo>
                    <a:pt x="71" y="216"/>
                  </a:lnTo>
                  <a:lnTo>
                    <a:pt x="71" y="222"/>
                  </a:lnTo>
                  <a:lnTo>
                    <a:pt x="71" y="228"/>
                  </a:lnTo>
                  <a:lnTo>
                    <a:pt x="71" y="234"/>
                  </a:lnTo>
                  <a:lnTo>
                    <a:pt x="71" y="240"/>
                  </a:lnTo>
                  <a:lnTo>
                    <a:pt x="71" y="246"/>
                  </a:lnTo>
                  <a:lnTo>
                    <a:pt x="76" y="252"/>
                  </a:lnTo>
                  <a:lnTo>
                    <a:pt x="76" y="258"/>
                  </a:lnTo>
                  <a:lnTo>
                    <a:pt x="80" y="264"/>
                  </a:lnTo>
                  <a:lnTo>
                    <a:pt x="80" y="270"/>
                  </a:lnTo>
                  <a:lnTo>
                    <a:pt x="80" y="276"/>
                  </a:lnTo>
                  <a:lnTo>
                    <a:pt x="80" y="282"/>
                  </a:lnTo>
                  <a:lnTo>
                    <a:pt x="85" y="288"/>
                  </a:lnTo>
                  <a:lnTo>
                    <a:pt x="89" y="294"/>
                  </a:lnTo>
                  <a:lnTo>
                    <a:pt x="94" y="300"/>
                  </a:lnTo>
                  <a:lnTo>
                    <a:pt x="94" y="306"/>
                  </a:lnTo>
                </a:path>
              </a:pathLst>
            </a:custGeom>
            <a:solidFill>
              <a:srgbClr val="FF6600"/>
            </a:solidFill>
            <a:ln w="25400" cap="rnd">
              <a:solidFill>
                <a:srgbClr val="FAFD00"/>
              </a:solidFill>
              <a:round/>
              <a:headEnd/>
              <a:tailEnd/>
            </a:ln>
          </p:spPr>
          <p:txBody>
            <a:bodyPr>
              <a:prstTxWarp prst="textNoShape">
                <a:avLst/>
              </a:prstTxWarp>
            </a:bodyPr>
            <a:lstStyle/>
            <a:p>
              <a:endParaRPr lang="en-US"/>
            </a:p>
          </p:txBody>
        </p:sp>
        <p:sp>
          <p:nvSpPr>
            <p:cNvPr id="23797" name="Freeform 263"/>
            <p:cNvSpPr>
              <a:spLocks/>
            </p:cNvSpPr>
            <p:nvPr/>
          </p:nvSpPr>
          <p:spPr bwMode="auto">
            <a:xfrm>
              <a:off x="2280" y="1681"/>
              <a:ext cx="189" cy="291"/>
            </a:xfrm>
            <a:custGeom>
              <a:avLst/>
              <a:gdLst>
                <a:gd name="T0" fmla="*/ 31 w 189"/>
                <a:gd name="T1" fmla="*/ 284 h 291"/>
                <a:gd name="T2" fmla="*/ 37 w 189"/>
                <a:gd name="T3" fmla="*/ 273 h 291"/>
                <a:gd name="T4" fmla="*/ 57 w 189"/>
                <a:gd name="T5" fmla="*/ 262 h 291"/>
                <a:gd name="T6" fmla="*/ 78 w 189"/>
                <a:gd name="T7" fmla="*/ 248 h 291"/>
                <a:gd name="T8" fmla="*/ 94 w 189"/>
                <a:gd name="T9" fmla="*/ 237 h 291"/>
                <a:gd name="T10" fmla="*/ 110 w 189"/>
                <a:gd name="T11" fmla="*/ 229 h 291"/>
                <a:gd name="T12" fmla="*/ 125 w 189"/>
                <a:gd name="T13" fmla="*/ 220 h 291"/>
                <a:gd name="T14" fmla="*/ 141 w 189"/>
                <a:gd name="T15" fmla="*/ 209 h 291"/>
                <a:gd name="T16" fmla="*/ 157 w 189"/>
                <a:gd name="T17" fmla="*/ 201 h 291"/>
                <a:gd name="T18" fmla="*/ 167 w 189"/>
                <a:gd name="T19" fmla="*/ 190 h 291"/>
                <a:gd name="T20" fmla="*/ 172 w 189"/>
                <a:gd name="T21" fmla="*/ 178 h 291"/>
                <a:gd name="T22" fmla="*/ 183 w 189"/>
                <a:gd name="T23" fmla="*/ 167 h 291"/>
                <a:gd name="T24" fmla="*/ 188 w 189"/>
                <a:gd name="T25" fmla="*/ 156 h 291"/>
                <a:gd name="T26" fmla="*/ 183 w 189"/>
                <a:gd name="T27" fmla="*/ 145 h 291"/>
                <a:gd name="T28" fmla="*/ 178 w 189"/>
                <a:gd name="T29" fmla="*/ 134 h 291"/>
                <a:gd name="T30" fmla="*/ 167 w 189"/>
                <a:gd name="T31" fmla="*/ 120 h 291"/>
                <a:gd name="T32" fmla="*/ 162 w 189"/>
                <a:gd name="T33" fmla="*/ 109 h 291"/>
                <a:gd name="T34" fmla="*/ 157 w 189"/>
                <a:gd name="T35" fmla="*/ 92 h 291"/>
                <a:gd name="T36" fmla="*/ 151 w 189"/>
                <a:gd name="T37" fmla="*/ 78 h 291"/>
                <a:gd name="T38" fmla="*/ 141 w 189"/>
                <a:gd name="T39" fmla="*/ 67 h 291"/>
                <a:gd name="T40" fmla="*/ 136 w 189"/>
                <a:gd name="T41" fmla="*/ 56 h 291"/>
                <a:gd name="T42" fmla="*/ 131 w 189"/>
                <a:gd name="T43" fmla="*/ 45 h 291"/>
                <a:gd name="T44" fmla="*/ 125 w 189"/>
                <a:gd name="T45" fmla="*/ 33 h 291"/>
                <a:gd name="T46" fmla="*/ 120 w 189"/>
                <a:gd name="T47" fmla="*/ 22 h 291"/>
                <a:gd name="T48" fmla="*/ 110 w 189"/>
                <a:gd name="T49" fmla="*/ 11 h 291"/>
                <a:gd name="T50" fmla="*/ 104 w 189"/>
                <a:gd name="T51" fmla="*/ 0 h 291"/>
                <a:gd name="T52" fmla="*/ 99 w 189"/>
                <a:gd name="T53" fmla="*/ 11 h 291"/>
                <a:gd name="T54" fmla="*/ 99 w 189"/>
                <a:gd name="T55" fmla="*/ 22 h 291"/>
                <a:gd name="T56" fmla="*/ 99 w 189"/>
                <a:gd name="T57" fmla="*/ 33 h 291"/>
                <a:gd name="T58" fmla="*/ 94 w 189"/>
                <a:gd name="T59" fmla="*/ 45 h 291"/>
                <a:gd name="T60" fmla="*/ 84 w 189"/>
                <a:gd name="T61" fmla="*/ 56 h 291"/>
                <a:gd name="T62" fmla="*/ 73 w 189"/>
                <a:gd name="T63" fmla="*/ 67 h 291"/>
                <a:gd name="T64" fmla="*/ 57 w 189"/>
                <a:gd name="T65" fmla="*/ 78 h 291"/>
                <a:gd name="T66" fmla="*/ 42 w 189"/>
                <a:gd name="T67" fmla="*/ 89 h 291"/>
                <a:gd name="T68" fmla="*/ 31 w 189"/>
                <a:gd name="T69" fmla="*/ 100 h 291"/>
                <a:gd name="T70" fmla="*/ 21 w 189"/>
                <a:gd name="T71" fmla="*/ 112 h 291"/>
                <a:gd name="T72" fmla="*/ 10 w 189"/>
                <a:gd name="T73" fmla="*/ 123 h 291"/>
                <a:gd name="T74" fmla="*/ 5 w 189"/>
                <a:gd name="T75" fmla="*/ 134 h 291"/>
                <a:gd name="T76" fmla="*/ 0 w 189"/>
                <a:gd name="T77" fmla="*/ 145 h 291"/>
                <a:gd name="T78" fmla="*/ 0 w 189"/>
                <a:gd name="T79" fmla="*/ 156 h 291"/>
                <a:gd name="T80" fmla="*/ 0 w 189"/>
                <a:gd name="T81" fmla="*/ 167 h 291"/>
                <a:gd name="T82" fmla="*/ 0 w 189"/>
                <a:gd name="T83" fmla="*/ 178 h 291"/>
                <a:gd name="T84" fmla="*/ 0 w 189"/>
                <a:gd name="T85" fmla="*/ 190 h 291"/>
                <a:gd name="T86" fmla="*/ 5 w 189"/>
                <a:gd name="T87" fmla="*/ 201 h 291"/>
                <a:gd name="T88" fmla="*/ 5 w 189"/>
                <a:gd name="T89" fmla="*/ 212 h 291"/>
                <a:gd name="T90" fmla="*/ 5 w 189"/>
                <a:gd name="T91" fmla="*/ 223 h 291"/>
                <a:gd name="T92" fmla="*/ 10 w 189"/>
                <a:gd name="T93" fmla="*/ 234 h 291"/>
                <a:gd name="T94" fmla="*/ 16 w 189"/>
                <a:gd name="T95" fmla="*/ 245 h 291"/>
                <a:gd name="T96" fmla="*/ 16 w 189"/>
                <a:gd name="T97" fmla="*/ 257 h 291"/>
                <a:gd name="T98" fmla="*/ 21 w 189"/>
                <a:gd name="T99" fmla="*/ 268 h 291"/>
                <a:gd name="T100" fmla="*/ 31 w 189"/>
                <a:gd name="T101" fmla="*/ 279 h 2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9"/>
                <a:gd name="T154" fmla="*/ 0 h 291"/>
                <a:gd name="T155" fmla="*/ 189 w 189"/>
                <a:gd name="T156" fmla="*/ 291 h 2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9" h="291">
                  <a:moveTo>
                    <a:pt x="31" y="290"/>
                  </a:moveTo>
                  <a:lnTo>
                    <a:pt x="31" y="284"/>
                  </a:lnTo>
                  <a:lnTo>
                    <a:pt x="31" y="279"/>
                  </a:lnTo>
                  <a:lnTo>
                    <a:pt x="37" y="273"/>
                  </a:lnTo>
                  <a:lnTo>
                    <a:pt x="47" y="265"/>
                  </a:lnTo>
                  <a:lnTo>
                    <a:pt x="57" y="262"/>
                  </a:lnTo>
                  <a:lnTo>
                    <a:pt x="68" y="257"/>
                  </a:lnTo>
                  <a:lnTo>
                    <a:pt x="78" y="248"/>
                  </a:lnTo>
                  <a:lnTo>
                    <a:pt x="89" y="243"/>
                  </a:lnTo>
                  <a:lnTo>
                    <a:pt x="94" y="237"/>
                  </a:lnTo>
                  <a:lnTo>
                    <a:pt x="104" y="234"/>
                  </a:lnTo>
                  <a:lnTo>
                    <a:pt x="110" y="229"/>
                  </a:lnTo>
                  <a:lnTo>
                    <a:pt x="115" y="223"/>
                  </a:lnTo>
                  <a:lnTo>
                    <a:pt x="125" y="220"/>
                  </a:lnTo>
                  <a:lnTo>
                    <a:pt x="136" y="215"/>
                  </a:lnTo>
                  <a:lnTo>
                    <a:pt x="141" y="209"/>
                  </a:lnTo>
                  <a:lnTo>
                    <a:pt x="151" y="206"/>
                  </a:lnTo>
                  <a:lnTo>
                    <a:pt x="157" y="201"/>
                  </a:lnTo>
                  <a:lnTo>
                    <a:pt x="162" y="195"/>
                  </a:lnTo>
                  <a:lnTo>
                    <a:pt x="167" y="190"/>
                  </a:lnTo>
                  <a:lnTo>
                    <a:pt x="172" y="184"/>
                  </a:lnTo>
                  <a:lnTo>
                    <a:pt x="172" y="178"/>
                  </a:lnTo>
                  <a:lnTo>
                    <a:pt x="178" y="173"/>
                  </a:lnTo>
                  <a:lnTo>
                    <a:pt x="183" y="167"/>
                  </a:lnTo>
                  <a:lnTo>
                    <a:pt x="183" y="162"/>
                  </a:lnTo>
                  <a:lnTo>
                    <a:pt x="188" y="156"/>
                  </a:lnTo>
                  <a:lnTo>
                    <a:pt x="188" y="151"/>
                  </a:lnTo>
                  <a:lnTo>
                    <a:pt x="183" y="145"/>
                  </a:lnTo>
                  <a:lnTo>
                    <a:pt x="178" y="139"/>
                  </a:lnTo>
                  <a:lnTo>
                    <a:pt x="178" y="134"/>
                  </a:lnTo>
                  <a:lnTo>
                    <a:pt x="172" y="125"/>
                  </a:lnTo>
                  <a:lnTo>
                    <a:pt x="167" y="120"/>
                  </a:lnTo>
                  <a:lnTo>
                    <a:pt x="167" y="114"/>
                  </a:lnTo>
                  <a:lnTo>
                    <a:pt x="162" y="109"/>
                  </a:lnTo>
                  <a:lnTo>
                    <a:pt x="162" y="100"/>
                  </a:lnTo>
                  <a:lnTo>
                    <a:pt x="157" y="92"/>
                  </a:lnTo>
                  <a:lnTo>
                    <a:pt x="151" y="86"/>
                  </a:lnTo>
                  <a:lnTo>
                    <a:pt x="151" y="78"/>
                  </a:lnTo>
                  <a:lnTo>
                    <a:pt x="146" y="73"/>
                  </a:lnTo>
                  <a:lnTo>
                    <a:pt x="141" y="67"/>
                  </a:lnTo>
                  <a:lnTo>
                    <a:pt x="136" y="61"/>
                  </a:lnTo>
                  <a:lnTo>
                    <a:pt x="136" y="56"/>
                  </a:lnTo>
                  <a:lnTo>
                    <a:pt x="131" y="50"/>
                  </a:lnTo>
                  <a:lnTo>
                    <a:pt x="131" y="45"/>
                  </a:lnTo>
                  <a:lnTo>
                    <a:pt x="125" y="39"/>
                  </a:lnTo>
                  <a:lnTo>
                    <a:pt x="125" y="33"/>
                  </a:lnTo>
                  <a:lnTo>
                    <a:pt x="120" y="28"/>
                  </a:lnTo>
                  <a:lnTo>
                    <a:pt x="120" y="22"/>
                  </a:lnTo>
                  <a:lnTo>
                    <a:pt x="115" y="17"/>
                  </a:lnTo>
                  <a:lnTo>
                    <a:pt x="110" y="11"/>
                  </a:lnTo>
                  <a:lnTo>
                    <a:pt x="104" y="6"/>
                  </a:lnTo>
                  <a:lnTo>
                    <a:pt x="104" y="0"/>
                  </a:lnTo>
                  <a:lnTo>
                    <a:pt x="99" y="6"/>
                  </a:lnTo>
                  <a:lnTo>
                    <a:pt x="99" y="11"/>
                  </a:lnTo>
                  <a:lnTo>
                    <a:pt x="99" y="17"/>
                  </a:lnTo>
                  <a:lnTo>
                    <a:pt x="99" y="22"/>
                  </a:lnTo>
                  <a:lnTo>
                    <a:pt x="99" y="28"/>
                  </a:lnTo>
                  <a:lnTo>
                    <a:pt x="99" y="33"/>
                  </a:lnTo>
                  <a:lnTo>
                    <a:pt x="99" y="39"/>
                  </a:lnTo>
                  <a:lnTo>
                    <a:pt x="94" y="45"/>
                  </a:lnTo>
                  <a:lnTo>
                    <a:pt x="89" y="50"/>
                  </a:lnTo>
                  <a:lnTo>
                    <a:pt x="84" y="56"/>
                  </a:lnTo>
                  <a:lnTo>
                    <a:pt x="78" y="61"/>
                  </a:lnTo>
                  <a:lnTo>
                    <a:pt x="73" y="67"/>
                  </a:lnTo>
                  <a:lnTo>
                    <a:pt x="68" y="73"/>
                  </a:lnTo>
                  <a:lnTo>
                    <a:pt x="57" y="78"/>
                  </a:lnTo>
                  <a:lnTo>
                    <a:pt x="52" y="84"/>
                  </a:lnTo>
                  <a:lnTo>
                    <a:pt x="42" y="89"/>
                  </a:lnTo>
                  <a:lnTo>
                    <a:pt x="37" y="95"/>
                  </a:lnTo>
                  <a:lnTo>
                    <a:pt x="31" y="100"/>
                  </a:lnTo>
                  <a:lnTo>
                    <a:pt x="26" y="106"/>
                  </a:lnTo>
                  <a:lnTo>
                    <a:pt x="21" y="112"/>
                  </a:lnTo>
                  <a:lnTo>
                    <a:pt x="16" y="117"/>
                  </a:lnTo>
                  <a:lnTo>
                    <a:pt x="10" y="123"/>
                  </a:lnTo>
                  <a:lnTo>
                    <a:pt x="5" y="128"/>
                  </a:lnTo>
                  <a:lnTo>
                    <a:pt x="5" y="134"/>
                  </a:lnTo>
                  <a:lnTo>
                    <a:pt x="0" y="139"/>
                  </a:lnTo>
                  <a:lnTo>
                    <a:pt x="0" y="145"/>
                  </a:lnTo>
                  <a:lnTo>
                    <a:pt x="0" y="151"/>
                  </a:lnTo>
                  <a:lnTo>
                    <a:pt x="0" y="156"/>
                  </a:lnTo>
                  <a:lnTo>
                    <a:pt x="0" y="162"/>
                  </a:lnTo>
                  <a:lnTo>
                    <a:pt x="0" y="167"/>
                  </a:lnTo>
                  <a:lnTo>
                    <a:pt x="0" y="173"/>
                  </a:lnTo>
                  <a:lnTo>
                    <a:pt x="0" y="178"/>
                  </a:lnTo>
                  <a:lnTo>
                    <a:pt x="0" y="184"/>
                  </a:lnTo>
                  <a:lnTo>
                    <a:pt x="0" y="190"/>
                  </a:lnTo>
                  <a:lnTo>
                    <a:pt x="0" y="195"/>
                  </a:lnTo>
                  <a:lnTo>
                    <a:pt x="5" y="201"/>
                  </a:lnTo>
                  <a:lnTo>
                    <a:pt x="5" y="206"/>
                  </a:lnTo>
                  <a:lnTo>
                    <a:pt x="5" y="212"/>
                  </a:lnTo>
                  <a:lnTo>
                    <a:pt x="5" y="218"/>
                  </a:lnTo>
                  <a:lnTo>
                    <a:pt x="5" y="223"/>
                  </a:lnTo>
                  <a:lnTo>
                    <a:pt x="5" y="229"/>
                  </a:lnTo>
                  <a:lnTo>
                    <a:pt x="10" y="234"/>
                  </a:lnTo>
                  <a:lnTo>
                    <a:pt x="10" y="240"/>
                  </a:lnTo>
                  <a:lnTo>
                    <a:pt x="16" y="245"/>
                  </a:lnTo>
                  <a:lnTo>
                    <a:pt x="16" y="251"/>
                  </a:lnTo>
                  <a:lnTo>
                    <a:pt x="16" y="257"/>
                  </a:lnTo>
                  <a:lnTo>
                    <a:pt x="16" y="262"/>
                  </a:lnTo>
                  <a:lnTo>
                    <a:pt x="21" y="268"/>
                  </a:lnTo>
                  <a:lnTo>
                    <a:pt x="26" y="273"/>
                  </a:lnTo>
                  <a:lnTo>
                    <a:pt x="31" y="279"/>
                  </a:lnTo>
                  <a:lnTo>
                    <a:pt x="31" y="284"/>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798" name="Freeform 264"/>
            <p:cNvSpPr>
              <a:spLocks/>
            </p:cNvSpPr>
            <p:nvPr/>
          </p:nvSpPr>
          <p:spPr bwMode="auto">
            <a:xfrm>
              <a:off x="2174" y="1633"/>
              <a:ext cx="170" cy="356"/>
            </a:xfrm>
            <a:custGeom>
              <a:avLst/>
              <a:gdLst>
                <a:gd name="T0" fmla="*/ 141 w 170"/>
                <a:gd name="T1" fmla="*/ 348 h 356"/>
                <a:gd name="T2" fmla="*/ 136 w 170"/>
                <a:gd name="T3" fmla="*/ 335 h 356"/>
                <a:gd name="T4" fmla="*/ 117 w 170"/>
                <a:gd name="T5" fmla="*/ 321 h 356"/>
                <a:gd name="T6" fmla="*/ 99 w 170"/>
                <a:gd name="T7" fmla="*/ 304 h 356"/>
                <a:gd name="T8" fmla="*/ 85 w 170"/>
                <a:gd name="T9" fmla="*/ 290 h 356"/>
                <a:gd name="T10" fmla="*/ 70 w 170"/>
                <a:gd name="T11" fmla="*/ 280 h 356"/>
                <a:gd name="T12" fmla="*/ 56 w 170"/>
                <a:gd name="T13" fmla="*/ 270 h 356"/>
                <a:gd name="T14" fmla="*/ 42 w 170"/>
                <a:gd name="T15" fmla="*/ 256 h 356"/>
                <a:gd name="T16" fmla="*/ 28 w 170"/>
                <a:gd name="T17" fmla="*/ 246 h 356"/>
                <a:gd name="T18" fmla="*/ 19 w 170"/>
                <a:gd name="T19" fmla="*/ 232 h 356"/>
                <a:gd name="T20" fmla="*/ 14 w 170"/>
                <a:gd name="T21" fmla="*/ 218 h 356"/>
                <a:gd name="T22" fmla="*/ 5 w 170"/>
                <a:gd name="T23" fmla="*/ 205 h 356"/>
                <a:gd name="T24" fmla="*/ 0 w 170"/>
                <a:gd name="T25" fmla="*/ 191 h 356"/>
                <a:gd name="T26" fmla="*/ 5 w 170"/>
                <a:gd name="T27" fmla="*/ 178 h 356"/>
                <a:gd name="T28" fmla="*/ 9 w 170"/>
                <a:gd name="T29" fmla="*/ 164 h 356"/>
                <a:gd name="T30" fmla="*/ 19 w 170"/>
                <a:gd name="T31" fmla="*/ 147 h 356"/>
                <a:gd name="T32" fmla="*/ 23 w 170"/>
                <a:gd name="T33" fmla="*/ 133 h 356"/>
                <a:gd name="T34" fmla="*/ 28 w 170"/>
                <a:gd name="T35" fmla="*/ 113 h 356"/>
                <a:gd name="T36" fmla="*/ 33 w 170"/>
                <a:gd name="T37" fmla="*/ 96 h 356"/>
                <a:gd name="T38" fmla="*/ 42 w 170"/>
                <a:gd name="T39" fmla="*/ 82 h 356"/>
                <a:gd name="T40" fmla="*/ 47 w 170"/>
                <a:gd name="T41" fmla="*/ 68 h 356"/>
                <a:gd name="T42" fmla="*/ 52 w 170"/>
                <a:gd name="T43" fmla="*/ 55 h 356"/>
                <a:gd name="T44" fmla="*/ 56 w 170"/>
                <a:gd name="T45" fmla="*/ 41 h 356"/>
                <a:gd name="T46" fmla="*/ 61 w 170"/>
                <a:gd name="T47" fmla="*/ 27 h 356"/>
                <a:gd name="T48" fmla="*/ 70 w 170"/>
                <a:gd name="T49" fmla="*/ 14 h 356"/>
                <a:gd name="T50" fmla="*/ 75 w 170"/>
                <a:gd name="T51" fmla="*/ 0 h 356"/>
                <a:gd name="T52" fmla="*/ 80 w 170"/>
                <a:gd name="T53" fmla="*/ 14 h 356"/>
                <a:gd name="T54" fmla="*/ 80 w 170"/>
                <a:gd name="T55" fmla="*/ 27 h 356"/>
                <a:gd name="T56" fmla="*/ 80 w 170"/>
                <a:gd name="T57" fmla="*/ 41 h 356"/>
                <a:gd name="T58" fmla="*/ 85 w 170"/>
                <a:gd name="T59" fmla="*/ 55 h 356"/>
                <a:gd name="T60" fmla="*/ 94 w 170"/>
                <a:gd name="T61" fmla="*/ 68 h 356"/>
                <a:gd name="T62" fmla="*/ 103 w 170"/>
                <a:gd name="T63" fmla="*/ 82 h 356"/>
                <a:gd name="T64" fmla="*/ 117 w 170"/>
                <a:gd name="T65" fmla="*/ 96 h 356"/>
                <a:gd name="T66" fmla="*/ 131 w 170"/>
                <a:gd name="T67" fmla="*/ 109 h 356"/>
                <a:gd name="T68" fmla="*/ 141 w 170"/>
                <a:gd name="T69" fmla="*/ 123 h 356"/>
                <a:gd name="T70" fmla="*/ 150 w 170"/>
                <a:gd name="T71" fmla="*/ 137 h 356"/>
                <a:gd name="T72" fmla="*/ 160 w 170"/>
                <a:gd name="T73" fmla="*/ 150 h 356"/>
                <a:gd name="T74" fmla="*/ 164 w 170"/>
                <a:gd name="T75" fmla="*/ 164 h 356"/>
                <a:gd name="T76" fmla="*/ 169 w 170"/>
                <a:gd name="T77" fmla="*/ 178 h 356"/>
                <a:gd name="T78" fmla="*/ 169 w 170"/>
                <a:gd name="T79" fmla="*/ 191 h 356"/>
                <a:gd name="T80" fmla="*/ 169 w 170"/>
                <a:gd name="T81" fmla="*/ 205 h 356"/>
                <a:gd name="T82" fmla="*/ 169 w 170"/>
                <a:gd name="T83" fmla="*/ 218 h 356"/>
                <a:gd name="T84" fmla="*/ 169 w 170"/>
                <a:gd name="T85" fmla="*/ 232 h 356"/>
                <a:gd name="T86" fmla="*/ 164 w 170"/>
                <a:gd name="T87" fmla="*/ 246 h 356"/>
                <a:gd name="T88" fmla="*/ 164 w 170"/>
                <a:gd name="T89" fmla="*/ 259 h 356"/>
                <a:gd name="T90" fmla="*/ 164 w 170"/>
                <a:gd name="T91" fmla="*/ 273 h 356"/>
                <a:gd name="T92" fmla="*/ 160 w 170"/>
                <a:gd name="T93" fmla="*/ 287 h 356"/>
                <a:gd name="T94" fmla="*/ 155 w 170"/>
                <a:gd name="T95" fmla="*/ 300 h 356"/>
                <a:gd name="T96" fmla="*/ 155 w 170"/>
                <a:gd name="T97" fmla="*/ 314 h 356"/>
                <a:gd name="T98" fmla="*/ 150 w 170"/>
                <a:gd name="T99" fmla="*/ 328 h 356"/>
                <a:gd name="T100" fmla="*/ 141 w 170"/>
                <a:gd name="T101" fmla="*/ 341 h 3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356"/>
                <a:gd name="T155" fmla="*/ 170 w 170"/>
                <a:gd name="T156" fmla="*/ 356 h 35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356">
                  <a:moveTo>
                    <a:pt x="141" y="355"/>
                  </a:moveTo>
                  <a:lnTo>
                    <a:pt x="141" y="348"/>
                  </a:lnTo>
                  <a:lnTo>
                    <a:pt x="141" y="341"/>
                  </a:lnTo>
                  <a:lnTo>
                    <a:pt x="136" y="335"/>
                  </a:lnTo>
                  <a:lnTo>
                    <a:pt x="127" y="324"/>
                  </a:lnTo>
                  <a:lnTo>
                    <a:pt x="117" y="321"/>
                  </a:lnTo>
                  <a:lnTo>
                    <a:pt x="108" y="314"/>
                  </a:lnTo>
                  <a:lnTo>
                    <a:pt x="99" y="304"/>
                  </a:lnTo>
                  <a:lnTo>
                    <a:pt x="89" y="297"/>
                  </a:lnTo>
                  <a:lnTo>
                    <a:pt x="85" y="290"/>
                  </a:lnTo>
                  <a:lnTo>
                    <a:pt x="75" y="287"/>
                  </a:lnTo>
                  <a:lnTo>
                    <a:pt x="70" y="280"/>
                  </a:lnTo>
                  <a:lnTo>
                    <a:pt x="66" y="273"/>
                  </a:lnTo>
                  <a:lnTo>
                    <a:pt x="56" y="270"/>
                  </a:lnTo>
                  <a:lnTo>
                    <a:pt x="47" y="263"/>
                  </a:lnTo>
                  <a:lnTo>
                    <a:pt x="42" y="256"/>
                  </a:lnTo>
                  <a:lnTo>
                    <a:pt x="33" y="253"/>
                  </a:lnTo>
                  <a:lnTo>
                    <a:pt x="28" y="246"/>
                  </a:lnTo>
                  <a:lnTo>
                    <a:pt x="23" y="239"/>
                  </a:lnTo>
                  <a:lnTo>
                    <a:pt x="19" y="232"/>
                  </a:lnTo>
                  <a:lnTo>
                    <a:pt x="14" y="225"/>
                  </a:lnTo>
                  <a:lnTo>
                    <a:pt x="14" y="218"/>
                  </a:lnTo>
                  <a:lnTo>
                    <a:pt x="9" y="212"/>
                  </a:lnTo>
                  <a:lnTo>
                    <a:pt x="5" y="205"/>
                  </a:lnTo>
                  <a:lnTo>
                    <a:pt x="5" y="198"/>
                  </a:lnTo>
                  <a:lnTo>
                    <a:pt x="0" y="191"/>
                  </a:lnTo>
                  <a:lnTo>
                    <a:pt x="0" y="184"/>
                  </a:lnTo>
                  <a:lnTo>
                    <a:pt x="5" y="178"/>
                  </a:lnTo>
                  <a:lnTo>
                    <a:pt x="9" y="171"/>
                  </a:lnTo>
                  <a:lnTo>
                    <a:pt x="9" y="164"/>
                  </a:lnTo>
                  <a:lnTo>
                    <a:pt x="14" y="154"/>
                  </a:lnTo>
                  <a:lnTo>
                    <a:pt x="19" y="147"/>
                  </a:lnTo>
                  <a:lnTo>
                    <a:pt x="19" y="140"/>
                  </a:lnTo>
                  <a:lnTo>
                    <a:pt x="23" y="133"/>
                  </a:lnTo>
                  <a:lnTo>
                    <a:pt x="23" y="123"/>
                  </a:lnTo>
                  <a:lnTo>
                    <a:pt x="28" y="113"/>
                  </a:lnTo>
                  <a:lnTo>
                    <a:pt x="33" y="106"/>
                  </a:lnTo>
                  <a:lnTo>
                    <a:pt x="33" y="96"/>
                  </a:lnTo>
                  <a:lnTo>
                    <a:pt x="38" y="89"/>
                  </a:lnTo>
                  <a:lnTo>
                    <a:pt x="42" y="82"/>
                  </a:lnTo>
                  <a:lnTo>
                    <a:pt x="47" y="75"/>
                  </a:lnTo>
                  <a:lnTo>
                    <a:pt x="47" y="68"/>
                  </a:lnTo>
                  <a:lnTo>
                    <a:pt x="52" y="61"/>
                  </a:lnTo>
                  <a:lnTo>
                    <a:pt x="52" y="55"/>
                  </a:lnTo>
                  <a:lnTo>
                    <a:pt x="56" y="48"/>
                  </a:lnTo>
                  <a:lnTo>
                    <a:pt x="56" y="41"/>
                  </a:lnTo>
                  <a:lnTo>
                    <a:pt x="61" y="34"/>
                  </a:lnTo>
                  <a:lnTo>
                    <a:pt x="61" y="27"/>
                  </a:lnTo>
                  <a:lnTo>
                    <a:pt x="66" y="20"/>
                  </a:lnTo>
                  <a:lnTo>
                    <a:pt x="70" y="14"/>
                  </a:lnTo>
                  <a:lnTo>
                    <a:pt x="75" y="7"/>
                  </a:lnTo>
                  <a:lnTo>
                    <a:pt x="75" y="0"/>
                  </a:lnTo>
                  <a:lnTo>
                    <a:pt x="80" y="7"/>
                  </a:lnTo>
                  <a:lnTo>
                    <a:pt x="80" y="14"/>
                  </a:lnTo>
                  <a:lnTo>
                    <a:pt x="80" y="20"/>
                  </a:lnTo>
                  <a:lnTo>
                    <a:pt x="80" y="27"/>
                  </a:lnTo>
                  <a:lnTo>
                    <a:pt x="80" y="34"/>
                  </a:lnTo>
                  <a:lnTo>
                    <a:pt x="80" y="41"/>
                  </a:lnTo>
                  <a:lnTo>
                    <a:pt x="80" y="48"/>
                  </a:lnTo>
                  <a:lnTo>
                    <a:pt x="85" y="55"/>
                  </a:lnTo>
                  <a:lnTo>
                    <a:pt x="89" y="61"/>
                  </a:lnTo>
                  <a:lnTo>
                    <a:pt x="94" y="68"/>
                  </a:lnTo>
                  <a:lnTo>
                    <a:pt x="99" y="75"/>
                  </a:lnTo>
                  <a:lnTo>
                    <a:pt x="103" y="82"/>
                  </a:lnTo>
                  <a:lnTo>
                    <a:pt x="108" y="89"/>
                  </a:lnTo>
                  <a:lnTo>
                    <a:pt x="117" y="96"/>
                  </a:lnTo>
                  <a:lnTo>
                    <a:pt x="122" y="102"/>
                  </a:lnTo>
                  <a:lnTo>
                    <a:pt x="131" y="109"/>
                  </a:lnTo>
                  <a:lnTo>
                    <a:pt x="136" y="116"/>
                  </a:lnTo>
                  <a:lnTo>
                    <a:pt x="141" y="123"/>
                  </a:lnTo>
                  <a:lnTo>
                    <a:pt x="146" y="130"/>
                  </a:lnTo>
                  <a:lnTo>
                    <a:pt x="150" y="137"/>
                  </a:lnTo>
                  <a:lnTo>
                    <a:pt x="155" y="143"/>
                  </a:lnTo>
                  <a:lnTo>
                    <a:pt x="160" y="150"/>
                  </a:lnTo>
                  <a:lnTo>
                    <a:pt x="164" y="157"/>
                  </a:lnTo>
                  <a:lnTo>
                    <a:pt x="164" y="164"/>
                  </a:lnTo>
                  <a:lnTo>
                    <a:pt x="169" y="171"/>
                  </a:lnTo>
                  <a:lnTo>
                    <a:pt x="169" y="178"/>
                  </a:lnTo>
                  <a:lnTo>
                    <a:pt x="169" y="184"/>
                  </a:lnTo>
                  <a:lnTo>
                    <a:pt x="169" y="191"/>
                  </a:lnTo>
                  <a:lnTo>
                    <a:pt x="169" y="198"/>
                  </a:lnTo>
                  <a:lnTo>
                    <a:pt x="169" y="205"/>
                  </a:lnTo>
                  <a:lnTo>
                    <a:pt x="169" y="212"/>
                  </a:lnTo>
                  <a:lnTo>
                    <a:pt x="169" y="218"/>
                  </a:lnTo>
                  <a:lnTo>
                    <a:pt x="169" y="225"/>
                  </a:lnTo>
                  <a:lnTo>
                    <a:pt x="169" y="232"/>
                  </a:lnTo>
                  <a:lnTo>
                    <a:pt x="169" y="239"/>
                  </a:lnTo>
                  <a:lnTo>
                    <a:pt x="164" y="246"/>
                  </a:lnTo>
                  <a:lnTo>
                    <a:pt x="164" y="253"/>
                  </a:lnTo>
                  <a:lnTo>
                    <a:pt x="164" y="259"/>
                  </a:lnTo>
                  <a:lnTo>
                    <a:pt x="164" y="266"/>
                  </a:lnTo>
                  <a:lnTo>
                    <a:pt x="164" y="273"/>
                  </a:lnTo>
                  <a:lnTo>
                    <a:pt x="164" y="280"/>
                  </a:lnTo>
                  <a:lnTo>
                    <a:pt x="160" y="287"/>
                  </a:lnTo>
                  <a:lnTo>
                    <a:pt x="160" y="294"/>
                  </a:lnTo>
                  <a:lnTo>
                    <a:pt x="155" y="300"/>
                  </a:lnTo>
                  <a:lnTo>
                    <a:pt x="155" y="307"/>
                  </a:lnTo>
                  <a:lnTo>
                    <a:pt x="155" y="314"/>
                  </a:lnTo>
                  <a:lnTo>
                    <a:pt x="155" y="321"/>
                  </a:lnTo>
                  <a:lnTo>
                    <a:pt x="150" y="328"/>
                  </a:lnTo>
                  <a:lnTo>
                    <a:pt x="146" y="335"/>
                  </a:lnTo>
                  <a:lnTo>
                    <a:pt x="141" y="341"/>
                  </a:lnTo>
                  <a:lnTo>
                    <a:pt x="141" y="348"/>
                  </a:lnTo>
                </a:path>
              </a:pathLst>
            </a:custGeom>
            <a:solidFill>
              <a:srgbClr val="FFFF00"/>
            </a:solidFill>
            <a:ln w="25400" cap="rnd">
              <a:solidFill>
                <a:srgbClr val="EF9100"/>
              </a:solidFill>
              <a:round/>
              <a:headEnd/>
              <a:tailEnd/>
            </a:ln>
          </p:spPr>
          <p:txBody>
            <a:bodyPr>
              <a:prstTxWarp prst="textNoShape">
                <a:avLst/>
              </a:prstTxWarp>
            </a:bodyPr>
            <a:lstStyle/>
            <a:p>
              <a:endParaRPr lang="en-US"/>
            </a:p>
          </p:txBody>
        </p:sp>
        <p:sp>
          <p:nvSpPr>
            <p:cNvPr id="23799" name="Freeform 265"/>
            <p:cNvSpPr>
              <a:spLocks/>
            </p:cNvSpPr>
            <p:nvPr/>
          </p:nvSpPr>
          <p:spPr bwMode="auto">
            <a:xfrm>
              <a:off x="2251" y="1590"/>
              <a:ext cx="112" cy="386"/>
            </a:xfrm>
            <a:custGeom>
              <a:avLst/>
              <a:gdLst>
                <a:gd name="T0" fmla="*/ 19 w 112"/>
                <a:gd name="T1" fmla="*/ 378 h 386"/>
                <a:gd name="T2" fmla="*/ 22 w 112"/>
                <a:gd name="T3" fmla="*/ 363 h 386"/>
                <a:gd name="T4" fmla="*/ 34 w 112"/>
                <a:gd name="T5" fmla="*/ 348 h 386"/>
                <a:gd name="T6" fmla="*/ 46 w 112"/>
                <a:gd name="T7" fmla="*/ 329 h 386"/>
                <a:gd name="T8" fmla="*/ 56 w 112"/>
                <a:gd name="T9" fmla="*/ 315 h 386"/>
                <a:gd name="T10" fmla="*/ 65 w 112"/>
                <a:gd name="T11" fmla="*/ 304 h 386"/>
                <a:gd name="T12" fmla="*/ 74 w 112"/>
                <a:gd name="T13" fmla="*/ 292 h 386"/>
                <a:gd name="T14" fmla="*/ 83 w 112"/>
                <a:gd name="T15" fmla="*/ 278 h 386"/>
                <a:gd name="T16" fmla="*/ 93 w 112"/>
                <a:gd name="T17" fmla="*/ 267 h 386"/>
                <a:gd name="T18" fmla="*/ 99 w 112"/>
                <a:gd name="T19" fmla="*/ 252 h 386"/>
                <a:gd name="T20" fmla="*/ 102 w 112"/>
                <a:gd name="T21" fmla="*/ 237 h 386"/>
                <a:gd name="T22" fmla="*/ 108 w 112"/>
                <a:gd name="T23" fmla="*/ 222 h 386"/>
                <a:gd name="T24" fmla="*/ 111 w 112"/>
                <a:gd name="T25" fmla="*/ 207 h 386"/>
                <a:gd name="T26" fmla="*/ 108 w 112"/>
                <a:gd name="T27" fmla="*/ 193 h 386"/>
                <a:gd name="T28" fmla="*/ 105 w 112"/>
                <a:gd name="T29" fmla="*/ 178 h 386"/>
                <a:gd name="T30" fmla="*/ 99 w 112"/>
                <a:gd name="T31" fmla="*/ 159 h 386"/>
                <a:gd name="T32" fmla="*/ 96 w 112"/>
                <a:gd name="T33" fmla="*/ 144 h 386"/>
                <a:gd name="T34" fmla="*/ 93 w 112"/>
                <a:gd name="T35" fmla="*/ 122 h 386"/>
                <a:gd name="T36" fmla="*/ 89 w 112"/>
                <a:gd name="T37" fmla="*/ 104 h 386"/>
                <a:gd name="T38" fmla="*/ 83 w 112"/>
                <a:gd name="T39" fmla="*/ 89 h 386"/>
                <a:gd name="T40" fmla="*/ 80 w 112"/>
                <a:gd name="T41" fmla="*/ 74 h 386"/>
                <a:gd name="T42" fmla="*/ 77 w 112"/>
                <a:gd name="T43" fmla="*/ 59 h 386"/>
                <a:gd name="T44" fmla="*/ 74 w 112"/>
                <a:gd name="T45" fmla="*/ 44 h 386"/>
                <a:gd name="T46" fmla="*/ 71 w 112"/>
                <a:gd name="T47" fmla="*/ 30 h 386"/>
                <a:gd name="T48" fmla="*/ 65 w 112"/>
                <a:gd name="T49" fmla="*/ 15 h 386"/>
                <a:gd name="T50" fmla="*/ 62 w 112"/>
                <a:gd name="T51" fmla="*/ 0 h 386"/>
                <a:gd name="T52" fmla="*/ 59 w 112"/>
                <a:gd name="T53" fmla="*/ 15 h 386"/>
                <a:gd name="T54" fmla="*/ 59 w 112"/>
                <a:gd name="T55" fmla="*/ 30 h 386"/>
                <a:gd name="T56" fmla="*/ 59 w 112"/>
                <a:gd name="T57" fmla="*/ 44 h 386"/>
                <a:gd name="T58" fmla="*/ 56 w 112"/>
                <a:gd name="T59" fmla="*/ 59 h 386"/>
                <a:gd name="T60" fmla="*/ 49 w 112"/>
                <a:gd name="T61" fmla="*/ 74 h 386"/>
                <a:gd name="T62" fmla="*/ 43 w 112"/>
                <a:gd name="T63" fmla="*/ 89 h 386"/>
                <a:gd name="T64" fmla="*/ 34 w 112"/>
                <a:gd name="T65" fmla="*/ 104 h 386"/>
                <a:gd name="T66" fmla="*/ 25 w 112"/>
                <a:gd name="T67" fmla="*/ 118 h 386"/>
                <a:gd name="T68" fmla="*/ 19 w 112"/>
                <a:gd name="T69" fmla="*/ 133 h 386"/>
                <a:gd name="T70" fmla="*/ 12 w 112"/>
                <a:gd name="T71" fmla="*/ 148 h 386"/>
                <a:gd name="T72" fmla="*/ 6 w 112"/>
                <a:gd name="T73" fmla="*/ 163 h 386"/>
                <a:gd name="T74" fmla="*/ 3 w 112"/>
                <a:gd name="T75" fmla="*/ 178 h 386"/>
                <a:gd name="T76" fmla="*/ 0 w 112"/>
                <a:gd name="T77" fmla="*/ 193 h 386"/>
                <a:gd name="T78" fmla="*/ 0 w 112"/>
                <a:gd name="T79" fmla="*/ 207 h 386"/>
                <a:gd name="T80" fmla="*/ 0 w 112"/>
                <a:gd name="T81" fmla="*/ 222 h 386"/>
                <a:gd name="T82" fmla="*/ 0 w 112"/>
                <a:gd name="T83" fmla="*/ 237 h 386"/>
                <a:gd name="T84" fmla="*/ 0 w 112"/>
                <a:gd name="T85" fmla="*/ 252 h 386"/>
                <a:gd name="T86" fmla="*/ 3 w 112"/>
                <a:gd name="T87" fmla="*/ 267 h 386"/>
                <a:gd name="T88" fmla="*/ 3 w 112"/>
                <a:gd name="T89" fmla="*/ 281 h 386"/>
                <a:gd name="T90" fmla="*/ 3 w 112"/>
                <a:gd name="T91" fmla="*/ 296 h 386"/>
                <a:gd name="T92" fmla="*/ 6 w 112"/>
                <a:gd name="T93" fmla="*/ 311 h 386"/>
                <a:gd name="T94" fmla="*/ 9 w 112"/>
                <a:gd name="T95" fmla="*/ 326 h 386"/>
                <a:gd name="T96" fmla="*/ 9 w 112"/>
                <a:gd name="T97" fmla="*/ 341 h 386"/>
                <a:gd name="T98" fmla="*/ 12 w 112"/>
                <a:gd name="T99" fmla="*/ 355 h 386"/>
                <a:gd name="T100" fmla="*/ 19 w 112"/>
                <a:gd name="T101" fmla="*/ 370 h 3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2"/>
                <a:gd name="T154" fmla="*/ 0 h 386"/>
                <a:gd name="T155" fmla="*/ 112 w 112"/>
                <a:gd name="T156" fmla="*/ 386 h 3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2" h="386">
                  <a:moveTo>
                    <a:pt x="19" y="385"/>
                  </a:moveTo>
                  <a:lnTo>
                    <a:pt x="19" y="378"/>
                  </a:lnTo>
                  <a:lnTo>
                    <a:pt x="19" y="370"/>
                  </a:lnTo>
                  <a:lnTo>
                    <a:pt x="22" y="363"/>
                  </a:lnTo>
                  <a:lnTo>
                    <a:pt x="28" y="352"/>
                  </a:lnTo>
                  <a:lnTo>
                    <a:pt x="34" y="348"/>
                  </a:lnTo>
                  <a:lnTo>
                    <a:pt x="40" y="341"/>
                  </a:lnTo>
                  <a:lnTo>
                    <a:pt x="46" y="329"/>
                  </a:lnTo>
                  <a:lnTo>
                    <a:pt x="52" y="322"/>
                  </a:lnTo>
                  <a:lnTo>
                    <a:pt x="56" y="315"/>
                  </a:lnTo>
                  <a:lnTo>
                    <a:pt x="62" y="311"/>
                  </a:lnTo>
                  <a:lnTo>
                    <a:pt x="65" y="304"/>
                  </a:lnTo>
                  <a:lnTo>
                    <a:pt x="68" y="296"/>
                  </a:lnTo>
                  <a:lnTo>
                    <a:pt x="74" y="292"/>
                  </a:lnTo>
                  <a:lnTo>
                    <a:pt x="80" y="285"/>
                  </a:lnTo>
                  <a:lnTo>
                    <a:pt x="83" y="278"/>
                  </a:lnTo>
                  <a:lnTo>
                    <a:pt x="89" y="274"/>
                  </a:lnTo>
                  <a:lnTo>
                    <a:pt x="93" y="267"/>
                  </a:lnTo>
                  <a:lnTo>
                    <a:pt x="96" y="259"/>
                  </a:lnTo>
                  <a:lnTo>
                    <a:pt x="99" y="252"/>
                  </a:lnTo>
                  <a:lnTo>
                    <a:pt x="102" y="244"/>
                  </a:lnTo>
                  <a:lnTo>
                    <a:pt x="102" y="237"/>
                  </a:lnTo>
                  <a:lnTo>
                    <a:pt x="105" y="230"/>
                  </a:lnTo>
                  <a:lnTo>
                    <a:pt x="108" y="222"/>
                  </a:lnTo>
                  <a:lnTo>
                    <a:pt x="108" y="215"/>
                  </a:lnTo>
                  <a:lnTo>
                    <a:pt x="111" y="207"/>
                  </a:lnTo>
                  <a:lnTo>
                    <a:pt x="111" y="200"/>
                  </a:lnTo>
                  <a:lnTo>
                    <a:pt x="108" y="193"/>
                  </a:lnTo>
                  <a:lnTo>
                    <a:pt x="105" y="185"/>
                  </a:lnTo>
                  <a:lnTo>
                    <a:pt x="105" y="178"/>
                  </a:lnTo>
                  <a:lnTo>
                    <a:pt x="102" y="167"/>
                  </a:lnTo>
                  <a:lnTo>
                    <a:pt x="99" y="159"/>
                  </a:lnTo>
                  <a:lnTo>
                    <a:pt x="99" y="152"/>
                  </a:lnTo>
                  <a:lnTo>
                    <a:pt x="96" y="144"/>
                  </a:lnTo>
                  <a:lnTo>
                    <a:pt x="96" y="133"/>
                  </a:lnTo>
                  <a:lnTo>
                    <a:pt x="93" y="122"/>
                  </a:lnTo>
                  <a:lnTo>
                    <a:pt x="89" y="115"/>
                  </a:lnTo>
                  <a:lnTo>
                    <a:pt x="89" y="104"/>
                  </a:lnTo>
                  <a:lnTo>
                    <a:pt x="86" y="96"/>
                  </a:lnTo>
                  <a:lnTo>
                    <a:pt x="83" y="89"/>
                  </a:lnTo>
                  <a:lnTo>
                    <a:pt x="80" y="81"/>
                  </a:lnTo>
                  <a:lnTo>
                    <a:pt x="80" y="74"/>
                  </a:lnTo>
                  <a:lnTo>
                    <a:pt x="77" y="67"/>
                  </a:lnTo>
                  <a:lnTo>
                    <a:pt x="77" y="59"/>
                  </a:lnTo>
                  <a:lnTo>
                    <a:pt x="74" y="52"/>
                  </a:lnTo>
                  <a:lnTo>
                    <a:pt x="74" y="44"/>
                  </a:lnTo>
                  <a:lnTo>
                    <a:pt x="71" y="37"/>
                  </a:lnTo>
                  <a:lnTo>
                    <a:pt x="71" y="30"/>
                  </a:lnTo>
                  <a:lnTo>
                    <a:pt x="68" y="22"/>
                  </a:lnTo>
                  <a:lnTo>
                    <a:pt x="65" y="15"/>
                  </a:lnTo>
                  <a:lnTo>
                    <a:pt x="62" y="7"/>
                  </a:lnTo>
                  <a:lnTo>
                    <a:pt x="62" y="0"/>
                  </a:lnTo>
                  <a:lnTo>
                    <a:pt x="59" y="7"/>
                  </a:lnTo>
                  <a:lnTo>
                    <a:pt x="59" y="15"/>
                  </a:lnTo>
                  <a:lnTo>
                    <a:pt x="59" y="22"/>
                  </a:lnTo>
                  <a:lnTo>
                    <a:pt x="59" y="30"/>
                  </a:lnTo>
                  <a:lnTo>
                    <a:pt x="59" y="37"/>
                  </a:lnTo>
                  <a:lnTo>
                    <a:pt x="59" y="44"/>
                  </a:lnTo>
                  <a:lnTo>
                    <a:pt x="59" y="52"/>
                  </a:lnTo>
                  <a:lnTo>
                    <a:pt x="56" y="59"/>
                  </a:lnTo>
                  <a:lnTo>
                    <a:pt x="52" y="67"/>
                  </a:lnTo>
                  <a:lnTo>
                    <a:pt x="49" y="74"/>
                  </a:lnTo>
                  <a:lnTo>
                    <a:pt x="46" y="81"/>
                  </a:lnTo>
                  <a:lnTo>
                    <a:pt x="43" y="89"/>
                  </a:lnTo>
                  <a:lnTo>
                    <a:pt x="40" y="96"/>
                  </a:lnTo>
                  <a:lnTo>
                    <a:pt x="34" y="104"/>
                  </a:lnTo>
                  <a:lnTo>
                    <a:pt x="31" y="111"/>
                  </a:lnTo>
                  <a:lnTo>
                    <a:pt x="25" y="118"/>
                  </a:lnTo>
                  <a:lnTo>
                    <a:pt x="22" y="126"/>
                  </a:lnTo>
                  <a:lnTo>
                    <a:pt x="19" y="133"/>
                  </a:lnTo>
                  <a:lnTo>
                    <a:pt x="15" y="141"/>
                  </a:lnTo>
                  <a:lnTo>
                    <a:pt x="12" y="148"/>
                  </a:lnTo>
                  <a:lnTo>
                    <a:pt x="9" y="155"/>
                  </a:lnTo>
                  <a:lnTo>
                    <a:pt x="6" y="163"/>
                  </a:lnTo>
                  <a:lnTo>
                    <a:pt x="3" y="170"/>
                  </a:lnTo>
                  <a:lnTo>
                    <a:pt x="3" y="178"/>
                  </a:lnTo>
                  <a:lnTo>
                    <a:pt x="0" y="185"/>
                  </a:lnTo>
                  <a:lnTo>
                    <a:pt x="0" y="193"/>
                  </a:lnTo>
                  <a:lnTo>
                    <a:pt x="0" y="200"/>
                  </a:lnTo>
                  <a:lnTo>
                    <a:pt x="0" y="207"/>
                  </a:lnTo>
                  <a:lnTo>
                    <a:pt x="0" y="215"/>
                  </a:lnTo>
                  <a:lnTo>
                    <a:pt x="0" y="222"/>
                  </a:lnTo>
                  <a:lnTo>
                    <a:pt x="0" y="230"/>
                  </a:lnTo>
                  <a:lnTo>
                    <a:pt x="0" y="237"/>
                  </a:lnTo>
                  <a:lnTo>
                    <a:pt x="0" y="244"/>
                  </a:lnTo>
                  <a:lnTo>
                    <a:pt x="0" y="252"/>
                  </a:lnTo>
                  <a:lnTo>
                    <a:pt x="0" y="259"/>
                  </a:lnTo>
                  <a:lnTo>
                    <a:pt x="3" y="267"/>
                  </a:lnTo>
                  <a:lnTo>
                    <a:pt x="3" y="274"/>
                  </a:lnTo>
                  <a:lnTo>
                    <a:pt x="3" y="281"/>
                  </a:lnTo>
                  <a:lnTo>
                    <a:pt x="3" y="289"/>
                  </a:lnTo>
                  <a:lnTo>
                    <a:pt x="3" y="296"/>
                  </a:lnTo>
                  <a:lnTo>
                    <a:pt x="3" y="304"/>
                  </a:lnTo>
                  <a:lnTo>
                    <a:pt x="6" y="311"/>
                  </a:lnTo>
                  <a:lnTo>
                    <a:pt x="6" y="318"/>
                  </a:lnTo>
                  <a:lnTo>
                    <a:pt x="9" y="326"/>
                  </a:lnTo>
                  <a:lnTo>
                    <a:pt x="9" y="333"/>
                  </a:lnTo>
                  <a:lnTo>
                    <a:pt x="9" y="341"/>
                  </a:lnTo>
                  <a:lnTo>
                    <a:pt x="9" y="348"/>
                  </a:lnTo>
                  <a:lnTo>
                    <a:pt x="12" y="355"/>
                  </a:lnTo>
                  <a:lnTo>
                    <a:pt x="15" y="363"/>
                  </a:lnTo>
                  <a:lnTo>
                    <a:pt x="19" y="370"/>
                  </a:lnTo>
                  <a:lnTo>
                    <a:pt x="19" y="378"/>
                  </a:lnTo>
                </a:path>
              </a:pathLst>
            </a:custGeom>
            <a:solidFill>
              <a:srgbClr val="FF0000"/>
            </a:solidFill>
            <a:ln w="25400" cap="rnd">
              <a:solidFill>
                <a:srgbClr val="FE9B03"/>
              </a:solidFill>
              <a:round/>
              <a:headEnd/>
              <a:tailEnd/>
            </a:ln>
          </p:spPr>
          <p:txBody>
            <a:bodyPr>
              <a:prstTxWarp prst="textNoShape">
                <a:avLst/>
              </a:prstTxWarp>
            </a:bodyPr>
            <a:lstStyle/>
            <a:p>
              <a:endParaRPr lang="en-US"/>
            </a:p>
          </p:txBody>
        </p:sp>
        <p:sp>
          <p:nvSpPr>
            <p:cNvPr id="23800" name="Freeform 266"/>
            <p:cNvSpPr>
              <a:spLocks/>
            </p:cNvSpPr>
            <p:nvPr/>
          </p:nvSpPr>
          <p:spPr bwMode="auto">
            <a:xfrm>
              <a:off x="2304" y="1843"/>
              <a:ext cx="127" cy="129"/>
            </a:xfrm>
            <a:custGeom>
              <a:avLst/>
              <a:gdLst>
                <a:gd name="T0" fmla="*/ 0 w 127"/>
                <a:gd name="T1" fmla="*/ 128 h 129"/>
                <a:gd name="T2" fmla="*/ 10 w 127"/>
                <a:gd name="T3" fmla="*/ 128 h 129"/>
                <a:gd name="T4" fmla="*/ 15 w 127"/>
                <a:gd name="T5" fmla="*/ 119 h 129"/>
                <a:gd name="T6" fmla="*/ 24 w 127"/>
                <a:gd name="T7" fmla="*/ 119 h 129"/>
                <a:gd name="T8" fmla="*/ 34 w 127"/>
                <a:gd name="T9" fmla="*/ 111 h 129"/>
                <a:gd name="T10" fmla="*/ 44 w 127"/>
                <a:gd name="T11" fmla="*/ 107 h 129"/>
                <a:gd name="T12" fmla="*/ 48 w 127"/>
                <a:gd name="T13" fmla="*/ 98 h 129"/>
                <a:gd name="T14" fmla="*/ 58 w 127"/>
                <a:gd name="T15" fmla="*/ 98 h 129"/>
                <a:gd name="T16" fmla="*/ 63 w 127"/>
                <a:gd name="T17" fmla="*/ 90 h 129"/>
                <a:gd name="T18" fmla="*/ 68 w 127"/>
                <a:gd name="T19" fmla="*/ 81 h 129"/>
                <a:gd name="T20" fmla="*/ 78 w 127"/>
                <a:gd name="T21" fmla="*/ 73 h 129"/>
                <a:gd name="T22" fmla="*/ 78 w 127"/>
                <a:gd name="T23" fmla="*/ 64 h 129"/>
                <a:gd name="T24" fmla="*/ 87 w 127"/>
                <a:gd name="T25" fmla="*/ 60 h 129"/>
                <a:gd name="T26" fmla="*/ 87 w 127"/>
                <a:gd name="T27" fmla="*/ 51 h 129"/>
                <a:gd name="T28" fmla="*/ 87 w 127"/>
                <a:gd name="T29" fmla="*/ 43 h 129"/>
                <a:gd name="T30" fmla="*/ 92 w 127"/>
                <a:gd name="T31" fmla="*/ 34 h 129"/>
                <a:gd name="T32" fmla="*/ 102 w 127"/>
                <a:gd name="T33" fmla="*/ 30 h 129"/>
                <a:gd name="T34" fmla="*/ 102 w 127"/>
                <a:gd name="T35" fmla="*/ 21 h 129"/>
                <a:gd name="T36" fmla="*/ 107 w 127"/>
                <a:gd name="T37" fmla="*/ 13 h 129"/>
                <a:gd name="T38" fmla="*/ 107 w 127"/>
                <a:gd name="T39" fmla="*/ 4 h 129"/>
                <a:gd name="T40" fmla="*/ 116 w 127"/>
                <a:gd name="T41" fmla="*/ 0 h 129"/>
                <a:gd name="T42" fmla="*/ 116 w 127"/>
                <a:gd name="T43" fmla="*/ 9 h 129"/>
                <a:gd name="T44" fmla="*/ 116 w 127"/>
                <a:gd name="T45" fmla="*/ 17 h 129"/>
                <a:gd name="T46" fmla="*/ 121 w 127"/>
                <a:gd name="T47" fmla="*/ 26 h 129"/>
                <a:gd name="T48" fmla="*/ 121 w 127"/>
                <a:gd name="T49" fmla="*/ 34 h 129"/>
                <a:gd name="T50" fmla="*/ 121 w 127"/>
                <a:gd name="T51" fmla="*/ 43 h 129"/>
                <a:gd name="T52" fmla="*/ 126 w 127"/>
                <a:gd name="T53" fmla="*/ 51 h 129"/>
                <a:gd name="T54" fmla="*/ 126 w 127"/>
                <a:gd name="T55" fmla="*/ 60 h 129"/>
                <a:gd name="T56" fmla="*/ 126 w 127"/>
                <a:gd name="T57" fmla="*/ 68 h 129"/>
                <a:gd name="T58" fmla="*/ 126 w 127"/>
                <a:gd name="T59" fmla="*/ 77 h 129"/>
                <a:gd name="T60" fmla="*/ 126 w 127"/>
                <a:gd name="T61" fmla="*/ 85 h 129"/>
                <a:gd name="T62" fmla="*/ 121 w 127"/>
                <a:gd name="T63" fmla="*/ 94 h 129"/>
                <a:gd name="T64" fmla="*/ 111 w 127"/>
                <a:gd name="T65" fmla="*/ 94 h 129"/>
                <a:gd name="T66" fmla="*/ 107 w 127"/>
                <a:gd name="T67" fmla="*/ 102 h 129"/>
                <a:gd name="T68" fmla="*/ 97 w 127"/>
                <a:gd name="T69" fmla="*/ 107 h 129"/>
                <a:gd name="T70" fmla="*/ 87 w 127"/>
                <a:gd name="T71" fmla="*/ 111 h 129"/>
                <a:gd name="T72" fmla="*/ 78 w 127"/>
                <a:gd name="T73" fmla="*/ 115 h 129"/>
                <a:gd name="T74" fmla="*/ 68 w 127"/>
                <a:gd name="T75" fmla="*/ 115 h 129"/>
                <a:gd name="T76" fmla="*/ 58 w 127"/>
                <a:gd name="T77" fmla="*/ 115 h 129"/>
                <a:gd name="T78" fmla="*/ 48 w 127"/>
                <a:gd name="T79" fmla="*/ 115 h 129"/>
                <a:gd name="T80" fmla="*/ 39 w 127"/>
                <a:gd name="T81" fmla="*/ 115 h 129"/>
                <a:gd name="T82" fmla="*/ 29 w 127"/>
                <a:gd name="T83" fmla="*/ 119 h 129"/>
                <a:gd name="T84" fmla="*/ 19 w 127"/>
                <a:gd name="T85" fmla="*/ 124 h 129"/>
                <a:gd name="T86" fmla="*/ 10 w 127"/>
                <a:gd name="T87" fmla="*/ 128 h 129"/>
                <a:gd name="T88" fmla="*/ 0 w 127"/>
                <a:gd name="T89" fmla="*/ 128 h 129"/>
                <a:gd name="T90" fmla="*/ 63 w 127"/>
                <a:gd name="T91" fmla="*/ 98 h 12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7"/>
                <a:gd name="T139" fmla="*/ 0 h 129"/>
                <a:gd name="T140" fmla="*/ 127 w 127"/>
                <a:gd name="T141" fmla="*/ 129 h 12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7" h="129">
                  <a:moveTo>
                    <a:pt x="0" y="128"/>
                  </a:moveTo>
                  <a:lnTo>
                    <a:pt x="10" y="128"/>
                  </a:lnTo>
                  <a:lnTo>
                    <a:pt x="15" y="119"/>
                  </a:lnTo>
                  <a:lnTo>
                    <a:pt x="24" y="119"/>
                  </a:lnTo>
                  <a:lnTo>
                    <a:pt x="34" y="111"/>
                  </a:lnTo>
                  <a:lnTo>
                    <a:pt x="44" y="107"/>
                  </a:lnTo>
                  <a:lnTo>
                    <a:pt x="48" y="98"/>
                  </a:lnTo>
                  <a:lnTo>
                    <a:pt x="58" y="98"/>
                  </a:lnTo>
                  <a:lnTo>
                    <a:pt x="63" y="90"/>
                  </a:lnTo>
                  <a:lnTo>
                    <a:pt x="68" y="81"/>
                  </a:lnTo>
                  <a:lnTo>
                    <a:pt x="78" y="73"/>
                  </a:lnTo>
                  <a:lnTo>
                    <a:pt x="78" y="64"/>
                  </a:lnTo>
                  <a:lnTo>
                    <a:pt x="87" y="60"/>
                  </a:lnTo>
                  <a:lnTo>
                    <a:pt x="87" y="51"/>
                  </a:lnTo>
                  <a:lnTo>
                    <a:pt x="87" y="43"/>
                  </a:lnTo>
                  <a:lnTo>
                    <a:pt x="92" y="34"/>
                  </a:lnTo>
                  <a:lnTo>
                    <a:pt x="102" y="30"/>
                  </a:lnTo>
                  <a:lnTo>
                    <a:pt x="102" y="21"/>
                  </a:lnTo>
                  <a:lnTo>
                    <a:pt x="107" y="13"/>
                  </a:lnTo>
                  <a:lnTo>
                    <a:pt x="107" y="4"/>
                  </a:lnTo>
                  <a:lnTo>
                    <a:pt x="116" y="0"/>
                  </a:lnTo>
                  <a:lnTo>
                    <a:pt x="116" y="9"/>
                  </a:lnTo>
                  <a:lnTo>
                    <a:pt x="116" y="17"/>
                  </a:lnTo>
                  <a:lnTo>
                    <a:pt x="121" y="26"/>
                  </a:lnTo>
                  <a:lnTo>
                    <a:pt x="121" y="34"/>
                  </a:lnTo>
                  <a:lnTo>
                    <a:pt x="121" y="43"/>
                  </a:lnTo>
                  <a:lnTo>
                    <a:pt x="126" y="51"/>
                  </a:lnTo>
                  <a:lnTo>
                    <a:pt x="126" y="60"/>
                  </a:lnTo>
                  <a:lnTo>
                    <a:pt x="126" y="68"/>
                  </a:lnTo>
                  <a:lnTo>
                    <a:pt x="126" y="77"/>
                  </a:lnTo>
                  <a:lnTo>
                    <a:pt x="126" y="85"/>
                  </a:lnTo>
                  <a:lnTo>
                    <a:pt x="121" y="94"/>
                  </a:lnTo>
                  <a:lnTo>
                    <a:pt x="111" y="94"/>
                  </a:lnTo>
                  <a:lnTo>
                    <a:pt x="107" y="102"/>
                  </a:lnTo>
                  <a:lnTo>
                    <a:pt x="97" y="107"/>
                  </a:lnTo>
                  <a:lnTo>
                    <a:pt x="87" y="111"/>
                  </a:lnTo>
                  <a:lnTo>
                    <a:pt x="78" y="115"/>
                  </a:lnTo>
                  <a:lnTo>
                    <a:pt x="68" y="115"/>
                  </a:lnTo>
                  <a:lnTo>
                    <a:pt x="58" y="115"/>
                  </a:lnTo>
                  <a:lnTo>
                    <a:pt x="48" y="115"/>
                  </a:lnTo>
                  <a:lnTo>
                    <a:pt x="39" y="115"/>
                  </a:lnTo>
                  <a:lnTo>
                    <a:pt x="29" y="119"/>
                  </a:lnTo>
                  <a:lnTo>
                    <a:pt x="19" y="124"/>
                  </a:lnTo>
                  <a:lnTo>
                    <a:pt x="10" y="128"/>
                  </a:lnTo>
                  <a:lnTo>
                    <a:pt x="0" y="128"/>
                  </a:lnTo>
                  <a:lnTo>
                    <a:pt x="63" y="98"/>
                  </a:lnTo>
                </a:path>
              </a:pathLst>
            </a:custGeom>
            <a:solidFill>
              <a:srgbClr val="FFCC99"/>
            </a:solidFill>
            <a:ln w="25400" cap="rnd">
              <a:solidFill>
                <a:srgbClr val="FF0000"/>
              </a:solidFill>
              <a:round/>
              <a:headEnd/>
              <a:tailEnd/>
            </a:ln>
          </p:spPr>
          <p:txBody>
            <a:bodyPr>
              <a:prstTxWarp prst="textNoShape">
                <a:avLst/>
              </a:prstTxWarp>
            </a:bodyPr>
            <a:lstStyle/>
            <a:p>
              <a:endParaRPr lang="en-US"/>
            </a:p>
          </p:txBody>
        </p:sp>
      </p:grpSp>
      <p:sp>
        <p:nvSpPr>
          <p:cNvPr id="23601" name="Rectangle 267"/>
          <p:cNvSpPr>
            <a:spLocks noChangeArrowheads="1"/>
          </p:cNvSpPr>
          <p:nvPr/>
        </p:nvSpPr>
        <p:spPr bwMode="auto">
          <a:xfrm>
            <a:off x="2403475" y="1473200"/>
            <a:ext cx="4906963" cy="1117600"/>
          </a:xfrm>
          <a:prstGeom prst="rect">
            <a:avLst/>
          </a:prstGeom>
          <a:solidFill>
            <a:schemeClr val="bg1">
              <a:alpha val="50195"/>
            </a:schemeClr>
          </a:solidFill>
          <a:ln w="9525">
            <a:solidFill>
              <a:schemeClr val="tx1"/>
            </a:solidFill>
            <a:miter lim="800000"/>
            <a:headEnd/>
            <a:tailEnd/>
          </a:ln>
        </p:spPr>
        <p:txBody>
          <a:bodyPr wrap="none" anchor="ctr">
            <a:prstTxWarp prst="textNoShape">
              <a:avLst/>
            </a:prstTxWarp>
          </a:bodyPr>
          <a:lstStyle/>
          <a:p>
            <a:endParaRPr lang="en-US"/>
          </a:p>
        </p:txBody>
      </p:sp>
      <p:sp>
        <p:nvSpPr>
          <p:cNvPr id="23602" name="Oval 268"/>
          <p:cNvSpPr>
            <a:spLocks noChangeArrowheads="1"/>
          </p:cNvSpPr>
          <p:nvPr/>
        </p:nvSpPr>
        <p:spPr bwMode="auto">
          <a:xfrm>
            <a:off x="2897188" y="2505075"/>
            <a:ext cx="88900" cy="115888"/>
          </a:xfrm>
          <a:prstGeom prst="ellipse">
            <a:avLst/>
          </a:prstGeom>
          <a:solidFill>
            <a:srgbClr val="CC0000">
              <a:alpha val="50195"/>
            </a:srgbClr>
          </a:solidFill>
          <a:ln w="9525">
            <a:solidFill>
              <a:schemeClr val="tx1"/>
            </a:solidFill>
            <a:round/>
            <a:headEnd/>
            <a:tailEnd/>
          </a:ln>
        </p:spPr>
        <p:txBody>
          <a:bodyPr wrap="none" anchor="ctr">
            <a:prstTxWarp prst="textNoShape">
              <a:avLst/>
            </a:prstTxWarp>
          </a:bodyPr>
          <a:lstStyle/>
          <a:p>
            <a:endParaRPr lang="en-US"/>
          </a:p>
        </p:txBody>
      </p:sp>
      <p:sp>
        <p:nvSpPr>
          <p:cNvPr id="23603" name="Oval 269"/>
          <p:cNvSpPr>
            <a:spLocks noChangeArrowheads="1"/>
          </p:cNvSpPr>
          <p:nvPr/>
        </p:nvSpPr>
        <p:spPr bwMode="auto">
          <a:xfrm>
            <a:off x="4738688" y="2473325"/>
            <a:ext cx="88900" cy="115888"/>
          </a:xfrm>
          <a:prstGeom prst="ellipse">
            <a:avLst/>
          </a:prstGeom>
          <a:solidFill>
            <a:srgbClr val="CC0000">
              <a:alpha val="50195"/>
            </a:srgbClr>
          </a:solidFill>
          <a:ln w="9525">
            <a:solidFill>
              <a:schemeClr val="tx1"/>
            </a:solidFill>
            <a:round/>
            <a:headEnd/>
            <a:tailEnd/>
          </a:ln>
        </p:spPr>
        <p:txBody>
          <a:bodyPr wrap="none" anchor="ctr">
            <a:prstTxWarp prst="textNoShape">
              <a:avLst/>
            </a:prstTxWarp>
          </a:bodyPr>
          <a:lstStyle/>
          <a:p>
            <a:endParaRPr lang="en-US"/>
          </a:p>
        </p:txBody>
      </p:sp>
      <p:sp>
        <p:nvSpPr>
          <p:cNvPr id="23604" name="Oval 270"/>
          <p:cNvSpPr>
            <a:spLocks noChangeArrowheads="1"/>
          </p:cNvSpPr>
          <p:nvPr/>
        </p:nvSpPr>
        <p:spPr bwMode="auto">
          <a:xfrm>
            <a:off x="6769100" y="2341563"/>
            <a:ext cx="88900" cy="115887"/>
          </a:xfrm>
          <a:prstGeom prst="ellipse">
            <a:avLst/>
          </a:prstGeom>
          <a:solidFill>
            <a:srgbClr val="CC0000">
              <a:alpha val="50195"/>
            </a:srgbClr>
          </a:solidFill>
          <a:ln w="9525">
            <a:solidFill>
              <a:schemeClr val="tx1"/>
            </a:solidFill>
            <a:round/>
            <a:headEnd/>
            <a:tailEnd/>
          </a:ln>
        </p:spPr>
        <p:txBody>
          <a:bodyPr wrap="none" anchor="ctr">
            <a:prstTxWarp prst="textNoShape">
              <a:avLst/>
            </a:prstTxWarp>
          </a:bodyPr>
          <a:lstStyle/>
          <a:p>
            <a:endParaRPr lang="en-US"/>
          </a:p>
        </p:txBody>
      </p:sp>
      <p:grpSp>
        <p:nvGrpSpPr>
          <p:cNvPr id="564540" name="Group 271"/>
          <p:cNvGrpSpPr>
            <a:grpSpLocks/>
          </p:cNvGrpSpPr>
          <p:nvPr/>
        </p:nvGrpSpPr>
        <p:grpSpPr bwMode="auto">
          <a:xfrm>
            <a:off x="6192838" y="2808288"/>
            <a:ext cx="119062" cy="200025"/>
            <a:chOff x="2160" y="1548"/>
            <a:chExt cx="309" cy="441"/>
          </a:xfrm>
        </p:grpSpPr>
        <p:sp>
          <p:nvSpPr>
            <p:cNvPr id="23787" name="Freeform 272"/>
            <p:cNvSpPr>
              <a:spLocks/>
            </p:cNvSpPr>
            <p:nvPr/>
          </p:nvSpPr>
          <p:spPr bwMode="auto">
            <a:xfrm>
              <a:off x="2160" y="1548"/>
              <a:ext cx="141" cy="428"/>
            </a:xfrm>
            <a:custGeom>
              <a:avLst/>
              <a:gdLst>
                <a:gd name="T0" fmla="*/ 117 w 141"/>
                <a:gd name="T1" fmla="*/ 419 h 428"/>
                <a:gd name="T2" fmla="*/ 113 w 141"/>
                <a:gd name="T3" fmla="*/ 402 h 428"/>
                <a:gd name="T4" fmla="*/ 97 w 141"/>
                <a:gd name="T5" fmla="*/ 386 h 428"/>
                <a:gd name="T6" fmla="*/ 82 w 141"/>
                <a:gd name="T7" fmla="*/ 365 h 428"/>
                <a:gd name="T8" fmla="*/ 70 w 141"/>
                <a:gd name="T9" fmla="*/ 349 h 428"/>
                <a:gd name="T10" fmla="*/ 58 w 141"/>
                <a:gd name="T11" fmla="*/ 337 h 428"/>
                <a:gd name="T12" fmla="*/ 47 w 141"/>
                <a:gd name="T13" fmla="*/ 324 h 428"/>
                <a:gd name="T14" fmla="*/ 35 w 141"/>
                <a:gd name="T15" fmla="*/ 308 h 428"/>
                <a:gd name="T16" fmla="*/ 23 w 141"/>
                <a:gd name="T17" fmla="*/ 296 h 428"/>
                <a:gd name="T18" fmla="*/ 16 w 141"/>
                <a:gd name="T19" fmla="*/ 279 h 428"/>
                <a:gd name="T20" fmla="*/ 12 w 141"/>
                <a:gd name="T21" fmla="*/ 263 h 428"/>
                <a:gd name="T22" fmla="*/ 4 w 141"/>
                <a:gd name="T23" fmla="*/ 246 h 428"/>
                <a:gd name="T24" fmla="*/ 0 w 141"/>
                <a:gd name="T25" fmla="*/ 230 h 428"/>
                <a:gd name="T26" fmla="*/ 4 w 141"/>
                <a:gd name="T27" fmla="*/ 214 h 428"/>
                <a:gd name="T28" fmla="*/ 8 w 141"/>
                <a:gd name="T29" fmla="*/ 197 h 428"/>
                <a:gd name="T30" fmla="*/ 16 w 141"/>
                <a:gd name="T31" fmla="*/ 177 h 428"/>
                <a:gd name="T32" fmla="*/ 19 w 141"/>
                <a:gd name="T33" fmla="*/ 160 h 428"/>
                <a:gd name="T34" fmla="*/ 23 w 141"/>
                <a:gd name="T35" fmla="*/ 135 h 428"/>
                <a:gd name="T36" fmla="*/ 27 w 141"/>
                <a:gd name="T37" fmla="*/ 115 h 428"/>
                <a:gd name="T38" fmla="*/ 35 w 141"/>
                <a:gd name="T39" fmla="*/ 99 h 428"/>
                <a:gd name="T40" fmla="*/ 39 w 141"/>
                <a:gd name="T41" fmla="*/ 82 h 428"/>
                <a:gd name="T42" fmla="*/ 43 w 141"/>
                <a:gd name="T43" fmla="*/ 66 h 428"/>
                <a:gd name="T44" fmla="*/ 47 w 141"/>
                <a:gd name="T45" fmla="*/ 49 h 428"/>
                <a:gd name="T46" fmla="*/ 51 w 141"/>
                <a:gd name="T47" fmla="*/ 33 h 428"/>
                <a:gd name="T48" fmla="*/ 58 w 141"/>
                <a:gd name="T49" fmla="*/ 16 h 428"/>
                <a:gd name="T50" fmla="*/ 62 w 141"/>
                <a:gd name="T51" fmla="*/ 0 h 428"/>
                <a:gd name="T52" fmla="*/ 66 w 141"/>
                <a:gd name="T53" fmla="*/ 16 h 428"/>
                <a:gd name="T54" fmla="*/ 66 w 141"/>
                <a:gd name="T55" fmla="*/ 33 h 428"/>
                <a:gd name="T56" fmla="*/ 66 w 141"/>
                <a:gd name="T57" fmla="*/ 49 h 428"/>
                <a:gd name="T58" fmla="*/ 70 w 141"/>
                <a:gd name="T59" fmla="*/ 66 h 428"/>
                <a:gd name="T60" fmla="*/ 78 w 141"/>
                <a:gd name="T61" fmla="*/ 82 h 428"/>
                <a:gd name="T62" fmla="*/ 86 w 141"/>
                <a:gd name="T63" fmla="*/ 99 h 428"/>
                <a:gd name="T64" fmla="*/ 97 w 141"/>
                <a:gd name="T65" fmla="*/ 115 h 428"/>
                <a:gd name="T66" fmla="*/ 109 w 141"/>
                <a:gd name="T67" fmla="*/ 131 h 428"/>
                <a:gd name="T68" fmla="*/ 117 w 141"/>
                <a:gd name="T69" fmla="*/ 148 h 428"/>
                <a:gd name="T70" fmla="*/ 124 w 141"/>
                <a:gd name="T71" fmla="*/ 164 h 428"/>
                <a:gd name="T72" fmla="*/ 132 w 141"/>
                <a:gd name="T73" fmla="*/ 181 h 428"/>
                <a:gd name="T74" fmla="*/ 136 w 141"/>
                <a:gd name="T75" fmla="*/ 197 h 428"/>
                <a:gd name="T76" fmla="*/ 140 w 141"/>
                <a:gd name="T77" fmla="*/ 214 h 428"/>
                <a:gd name="T78" fmla="*/ 140 w 141"/>
                <a:gd name="T79" fmla="*/ 230 h 428"/>
                <a:gd name="T80" fmla="*/ 140 w 141"/>
                <a:gd name="T81" fmla="*/ 246 h 428"/>
                <a:gd name="T82" fmla="*/ 140 w 141"/>
                <a:gd name="T83" fmla="*/ 263 h 428"/>
                <a:gd name="T84" fmla="*/ 140 w 141"/>
                <a:gd name="T85" fmla="*/ 279 h 428"/>
                <a:gd name="T86" fmla="*/ 136 w 141"/>
                <a:gd name="T87" fmla="*/ 296 h 428"/>
                <a:gd name="T88" fmla="*/ 136 w 141"/>
                <a:gd name="T89" fmla="*/ 312 h 428"/>
                <a:gd name="T90" fmla="*/ 136 w 141"/>
                <a:gd name="T91" fmla="*/ 328 h 428"/>
                <a:gd name="T92" fmla="*/ 132 w 141"/>
                <a:gd name="T93" fmla="*/ 345 h 428"/>
                <a:gd name="T94" fmla="*/ 128 w 141"/>
                <a:gd name="T95" fmla="*/ 361 h 428"/>
                <a:gd name="T96" fmla="*/ 128 w 141"/>
                <a:gd name="T97" fmla="*/ 378 h 428"/>
                <a:gd name="T98" fmla="*/ 124 w 141"/>
                <a:gd name="T99" fmla="*/ 394 h 428"/>
                <a:gd name="T100" fmla="*/ 117 w 141"/>
                <a:gd name="T101" fmla="*/ 411 h 42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1"/>
                <a:gd name="T154" fmla="*/ 0 h 428"/>
                <a:gd name="T155" fmla="*/ 141 w 141"/>
                <a:gd name="T156" fmla="*/ 428 h 42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1" h="428">
                  <a:moveTo>
                    <a:pt x="117" y="427"/>
                  </a:moveTo>
                  <a:lnTo>
                    <a:pt x="117" y="419"/>
                  </a:lnTo>
                  <a:lnTo>
                    <a:pt x="117" y="411"/>
                  </a:lnTo>
                  <a:lnTo>
                    <a:pt x="113" y="402"/>
                  </a:lnTo>
                  <a:lnTo>
                    <a:pt x="105" y="390"/>
                  </a:lnTo>
                  <a:lnTo>
                    <a:pt x="97" y="386"/>
                  </a:lnTo>
                  <a:lnTo>
                    <a:pt x="89" y="378"/>
                  </a:lnTo>
                  <a:lnTo>
                    <a:pt x="82" y="365"/>
                  </a:lnTo>
                  <a:lnTo>
                    <a:pt x="74" y="357"/>
                  </a:lnTo>
                  <a:lnTo>
                    <a:pt x="70" y="349"/>
                  </a:lnTo>
                  <a:lnTo>
                    <a:pt x="62" y="345"/>
                  </a:lnTo>
                  <a:lnTo>
                    <a:pt x="58" y="337"/>
                  </a:lnTo>
                  <a:lnTo>
                    <a:pt x="54" y="328"/>
                  </a:lnTo>
                  <a:lnTo>
                    <a:pt x="47" y="324"/>
                  </a:lnTo>
                  <a:lnTo>
                    <a:pt x="39" y="316"/>
                  </a:lnTo>
                  <a:lnTo>
                    <a:pt x="35" y="308"/>
                  </a:lnTo>
                  <a:lnTo>
                    <a:pt x="27" y="304"/>
                  </a:lnTo>
                  <a:lnTo>
                    <a:pt x="23" y="296"/>
                  </a:lnTo>
                  <a:lnTo>
                    <a:pt x="19" y="287"/>
                  </a:lnTo>
                  <a:lnTo>
                    <a:pt x="16" y="279"/>
                  </a:lnTo>
                  <a:lnTo>
                    <a:pt x="12" y="271"/>
                  </a:lnTo>
                  <a:lnTo>
                    <a:pt x="12" y="263"/>
                  </a:lnTo>
                  <a:lnTo>
                    <a:pt x="8" y="255"/>
                  </a:lnTo>
                  <a:lnTo>
                    <a:pt x="4" y="246"/>
                  </a:lnTo>
                  <a:lnTo>
                    <a:pt x="4" y="238"/>
                  </a:lnTo>
                  <a:lnTo>
                    <a:pt x="0" y="230"/>
                  </a:lnTo>
                  <a:lnTo>
                    <a:pt x="0" y="222"/>
                  </a:lnTo>
                  <a:lnTo>
                    <a:pt x="4" y="214"/>
                  </a:lnTo>
                  <a:lnTo>
                    <a:pt x="8" y="205"/>
                  </a:lnTo>
                  <a:lnTo>
                    <a:pt x="8" y="197"/>
                  </a:lnTo>
                  <a:lnTo>
                    <a:pt x="12" y="185"/>
                  </a:lnTo>
                  <a:lnTo>
                    <a:pt x="16" y="177"/>
                  </a:lnTo>
                  <a:lnTo>
                    <a:pt x="16" y="168"/>
                  </a:lnTo>
                  <a:lnTo>
                    <a:pt x="19" y="160"/>
                  </a:lnTo>
                  <a:lnTo>
                    <a:pt x="19" y="148"/>
                  </a:lnTo>
                  <a:lnTo>
                    <a:pt x="23" y="135"/>
                  </a:lnTo>
                  <a:lnTo>
                    <a:pt x="27" y="127"/>
                  </a:lnTo>
                  <a:lnTo>
                    <a:pt x="27" y="115"/>
                  </a:lnTo>
                  <a:lnTo>
                    <a:pt x="31" y="107"/>
                  </a:lnTo>
                  <a:lnTo>
                    <a:pt x="35" y="99"/>
                  </a:lnTo>
                  <a:lnTo>
                    <a:pt x="39" y="90"/>
                  </a:lnTo>
                  <a:lnTo>
                    <a:pt x="39" y="82"/>
                  </a:lnTo>
                  <a:lnTo>
                    <a:pt x="43" y="74"/>
                  </a:lnTo>
                  <a:lnTo>
                    <a:pt x="43" y="66"/>
                  </a:lnTo>
                  <a:lnTo>
                    <a:pt x="47" y="57"/>
                  </a:lnTo>
                  <a:lnTo>
                    <a:pt x="47" y="49"/>
                  </a:lnTo>
                  <a:lnTo>
                    <a:pt x="51" y="41"/>
                  </a:lnTo>
                  <a:lnTo>
                    <a:pt x="51" y="33"/>
                  </a:lnTo>
                  <a:lnTo>
                    <a:pt x="54" y="25"/>
                  </a:lnTo>
                  <a:lnTo>
                    <a:pt x="58" y="16"/>
                  </a:lnTo>
                  <a:lnTo>
                    <a:pt x="62" y="8"/>
                  </a:lnTo>
                  <a:lnTo>
                    <a:pt x="62" y="0"/>
                  </a:lnTo>
                  <a:lnTo>
                    <a:pt x="66" y="8"/>
                  </a:lnTo>
                  <a:lnTo>
                    <a:pt x="66" y="16"/>
                  </a:lnTo>
                  <a:lnTo>
                    <a:pt x="66" y="25"/>
                  </a:lnTo>
                  <a:lnTo>
                    <a:pt x="66" y="33"/>
                  </a:lnTo>
                  <a:lnTo>
                    <a:pt x="66" y="41"/>
                  </a:lnTo>
                  <a:lnTo>
                    <a:pt x="66" y="49"/>
                  </a:lnTo>
                  <a:lnTo>
                    <a:pt x="66" y="57"/>
                  </a:lnTo>
                  <a:lnTo>
                    <a:pt x="70" y="66"/>
                  </a:lnTo>
                  <a:lnTo>
                    <a:pt x="74" y="74"/>
                  </a:lnTo>
                  <a:lnTo>
                    <a:pt x="78" y="82"/>
                  </a:lnTo>
                  <a:lnTo>
                    <a:pt x="82" y="90"/>
                  </a:lnTo>
                  <a:lnTo>
                    <a:pt x="86" y="99"/>
                  </a:lnTo>
                  <a:lnTo>
                    <a:pt x="89" y="107"/>
                  </a:lnTo>
                  <a:lnTo>
                    <a:pt x="97" y="115"/>
                  </a:lnTo>
                  <a:lnTo>
                    <a:pt x="101" y="123"/>
                  </a:lnTo>
                  <a:lnTo>
                    <a:pt x="109" y="131"/>
                  </a:lnTo>
                  <a:lnTo>
                    <a:pt x="113" y="140"/>
                  </a:lnTo>
                  <a:lnTo>
                    <a:pt x="117" y="148"/>
                  </a:lnTo>
                  <a:lnTo>
                    <a:pt x="121" y="156"/>
                  </a:lnTo>
                  <a:lnTo>
                    <a:pt x="124" y="164"/>
                  </a:lnTo>
                  <a:lnTo>
                    <a:pt x="128" y="172"/>
                  </a:lnTo>
                  <a:lnTo>
                    <a:pt x="132" y="181"/>
                  </a:lnTo>
                  <a:lnTo>
                    <a:pt x="136" y="189"/>
                  </a:lnTo>
                  <a:lnTo>
                    <a:pt x="136" y="197"/>
                  </a:lnTo>
                  <a:lnTo>
                    <a:pt x="140" y="205"/>
                  </a:lnTo>
                  <a:lnTo>
                    <a:pt x="140" y="214"/>
                  </a:lnTo>
                  <a:lnTo>
                    <a:pt x="140" y="222"/>
                  </a:lnTo>
                  <a:lnTo>
                    <a:pt x="140" y="230"/>
                  </a:lnTo>
                  <a:lnTo>
                    <a:pt x="140" y="238"/>
                  </a:lnTo>
                  <a:lnTo>
                    <a:pt x="140" y="246"/>
                  </a:lnTo>
                  <a:lnTo>
                    <a:pt x="140" y="255"/>
                  </a:lnTo>
                  <a:lnTo>
                    <a:pt x="140" y="263"/>
                  </a:lnTo>
                  <a:lnTo>
                    <a:pt x="140" y="271"/>
                  </a:lnTo>
                  <a:lnTo>
                    <a:pt x="140" y="279"/>
                  </a:lnTo>
                  <a:lnTo>
                    <a:pt x="140" y="287"/>
                  </a:lnTo>
                  <a:lnTo>
                    <a:pt x="136" y="296"/>
                  </a:lnTo>
                  <a:lnTo>
                    <a:pt x="136" y="304"/>
                  </a:lnTo>
                  <a:lnTo>
                    <a:pt x="136" y="312"/>
                  </a:lnTo>
                  <a:lnTo>
                    <a:pt x="136" y="320"/>
                  </a:lnTo>
                  <a:lnTo>
                    <a:pt x="136" y="328"/>
                  </a:lnTo>
                  <a:lnTo>
                    <a:pt x="136" y="337"/>
                  </a:lnTo>
                  <a:lnTo>
                    <a:pt x="132" y="345"/>
                  </a:lnTo>
                  <a:lnTo>
                    <a:pt x="132" y="353"/>
                  </a:lnTo>
                  <a:lnTo>
                    <a:pt x="128" y="361"/>
                  </a:lnTo>
                  <a:lnTo>
                    <a:pt x="128" y="370"/>
                  </a:lnTo>
                  <a:lnTo>
                    <a:pt x="128" y="378"/>
                  </a:lnTo>
                  <a:lnTo>
                    <a:pt x="128" y="386"/>
                  </a:lnTo>
                  <a:lnTo>
                    <a:pt x="124" y="394"/>
                  </a:lnTo>
                  <a:lnTo>
                    <a:pt x="121" y="402"/>
                  </a:lnTo>
                  <a:lnTo>
                    <a:pt x="117" y="411"/>
                  </a:lnTo>
                  <a:lnTo>
                    <a:pt x="117" y="419"/>
                  </a:lnTo>
                </a:path>
              </a:pathLst>
            </a:custGeom>
            <a:solidFill>
              <a:srgbClr val="FF6600"/>
            </a:solidFill>
            <a:ln w="25400" cap="rnd">
              <a:solidFill>
                <a:srgbClr val="F35B1B"/>
              </a:solidFill>
              <a:round/>
              <a:headEnd/>
              <a:tailEnd/>
            </a:ln>
          </p:spPr>
          <p:txBody>
            <a:bodyPr>
              <a:prstTxWarp prst="textNoShape">
                <a:avLst/>
              </a:prstTxWarp>
            </a:bodyPr>
            <a:lstStyle/>
            <a:p>
              <a:endParaRPr lang="en-US"/>
            </a:p>
          </p:txBody>
        </p:sp>
        <p:sp>
          <p:nvSpPr>
            <p:cNvPr id="23788" name="Freeform 273"/>
            <p:cNvSpPr>
              <a:spLocks/>
            </p:cNvSpPr>
            <p:nvPr/>
          </p:nvSpPr>
          <p:spPr bwMode="auto">
            <a:xfrm>
              <a:off x="2266" y="1693"/>
              <a:ext cx="145" cy="292"/>
            </a:xfrm>
            <a:custGeom>
              <a:avLst/>
              <a:gdLst>
                <a:gd name="T0" fmla="*/ 24 w 145"/>
                <a:gd name="T1" fmla="*/ 285 h 292"/>
                <a:gd name="T2" fmla="*/ 28 w 145"/>
                <a:gd name="T3" fmla="*/ 274 h 292"/>
                <a:gd name="T4" fmla="*/ 44 w 145"/>
                <a:gd name="T5" fmla="*/ 263 h 292"/>
                <a:gd name="T6" fmla="*/ 60 w 145"/>
                <a:gd name="T7" fmla="*/ 249 h 292"/>
                <a:gd name="T8" fmla="*/ 72 w 145"/>
                <a:gd name="T9" fmla="*/ 238 h 292"/>
                <a:gd name="T10" fmla="*/ 84 w 145"/>
                <a:gd name="T11" fmla="*/ 229 h 292"/>
                <a:gd name="T12" fmla="*/ 96 w 145"/>
                <a:gd name="T13" fmla="*/ 221 h 292"/>
                <a:gd name="T14" fmla="*/ 108 w 145"/>
                <a:gd name="T15" fmla="*/ 210 h 292"/>
                <a:gd name="T16" fmla="*/ 120 w 145"/>
                <a:gd name="T17" fmla="*/ 201 h 292"/>
                <a:gd name="T18" fmla="*/ 128 w 145"/>
                <a:gd name="T19" fmla="*/ 190 h 292"/>
                <a:gd name="T20" fmla="*/ 132 w 145"/>
                <a:gd name="T21" fmla="*/ 179 h 292"/>
                <a:gd name="T22" fmla="*/ 140 w 145"/>
                <a:gd name="T23" fmla="*/ 168 h 292"/>
                <a:gd name="T24" fmla="*/ 144 w 145"/>
                <a:gd name="T25" fmla="*/ 157 h 292"/>
                <a:gd name="T26" fmla="*/ 140 w 145"/>
                <a:gd name="T27" fmla="*/ 146 h 292"/>
                <a:gd name="T28" fmla="*/ 136 w 145"/>
                <a:gd name="T29" fmla="*/ 134 h 292"/>
                <a:gd name="T30" fmla="*/ 128 w 145"/>
                <a:gd name="T31" fmla="*/ 120 h 292"/>
                <a:gd name="T32" fmla="*/ 124 w 145"/>
                <a:gd name="T33" fmla="*/ 109 h 292"/>
                <a:gd name="T34" fmla="*/ 120 w 145"/>
                <a:gd name="T35" fmla="*/ 92 h 292"/>
                <a:gd name="T36" fmla="*/ 116 w 145"/>
                <a:gd name="T37" fmla="*/ 78 h 292"/>
                <a:gd name="T38" fmla="*/ 108 w 145"/>
                <a:gd name="T39" fmla="*/ 67 h 292"/>
                <a:gd name="T40" fmla="*/ 104 w 145"/>
                <a:gd name="T41" fmla="*/ 56 h 292"/>
                <a:gd name="T42" fmla="*/ 100 w 145"/>
                <a:gd name="T43" fmla="*/ 45 h 292"/>
                <a:gd name="T44" fmla="*/ 96 w 145"/>
                <a:gd name="T45" fmla="*/ 34 h 292"/>
                <a:gd name="T46" fmla="*/ 92 w 145"/>
                <a:gd name="T47" fmla="*/ 22 h 292"/>
                <a:gd name="T48" fmla="*/ 84 w 145"/>
                <a:gd name="T49" fmla="*/ 11 h 292"/>
                <a:gd name="T50" fmla="*/ 80 w 145"/>
                <a:gd name="T51" fmla="*/ 0 h 292"/>
                <a:gd name="T52" fmla="*/ 76 w 145"/>
                <a:gd name="T53" fmla="*/ 11 h 292"/>
                <a:gd name="T54" fmla="*/ 76 w 145"/>
                <a:gd name="T55" fmla="*/ 22 h 292"/>
                <a:gd name="T56" fmla="*/ 76 w 145"/>
                <a:gd name="T57" fmla="*/ 34 h 292"/>
                <a:gd name="T58" fmla="*/ 72 w 145"/>
                <a:gd name="T59" fmla="*/ 45 h 292"/>
                <a:gd name="T60" fmla="*/ 64 w 145"/>
                <a:gd name="T61" fmla="*/ 56 h 292"/>
                <a:gd name="T62" fmla="*/ 56 w 145"/>
                <a:gd name="T63" fmla="*/ 67 h 292"/>
                <a:gd name="T64" fmla="*/ 44 w 145"/>
                <a:gd name="T65" fmla="*/ 78 h 292"/>
                <a:gd name="T66" fmla="*/ 32 w 145"/>
                <a:gd name="T67" fmla="*/ 90 h 292"/>
                <a:gd name="T68" fmla="*/ 24 w 145"/>
                <a:gd name="T69" fmla="*/ 101 h 292"/>
                <a:gd name="T70" fmla="*/ 16 w 145"/>
                <a:gd name="T71" fmla="*/ 112 h 292"/>
                <a:gd name="T72" fmla="*/ 8 w 145"/>
                <a:gd name="T73" fmla="*/ 123 h 292"/>
                <a:gd name="T74" fmla="*/ 4 w 145"/>
                <a:gd name="T75" fmla="*/ 134 h 292"/>
                <a:gd name="T76" fmla="*/ 0 w 145"/>
                <a:gd name="T77" fmla="*/ 146 h 292"/>
                <a:gd name="T78" fmla="*/ 0 w 145"/>
                <a:gd name="T79" fmla="*/ 157 h 292"/>
                <a:gd name="T80" fmla="*/ 0 w 145"/>
                <a:gd name="T81" fmla="*/ 168 h 292"/>
                <a:gd name="T82" fmla="*/ 0 w 145"/>
                <a:gd name="T83" fmla="*/ 179 h 292"/>
                <a:gd name="T84" fmla="*/ 0 w 145"/>
                <a:gd name="T85" fmla="*/ 190 h 292"/>
                <a:gd name="T86" fmla="*/ 4 w 145"/>
                <a:gd name="T87" fmla="*/ 201 h 292"/>
                <a:gd name="T88" fmla="*/ 4 w 145"/>
                <a:gd name="T89" fmla="*/ 213 h 292"/>
                <a:gd name="T90" fmla="*/ 4 w 145"/>
                <a:gd name="T91" fmla="*/ 224 h 292"/>
                <a:gd name="T92" fmla="*/ 8 w 145"/>
                <a:gd name="T93" fmla="*/ 235 h 292"/>
                <a:gd name="T94" fmla="*/ 12 w 145"/>
                <a:gd name="T95" fmla="*/ 246 h 292"/>
                <a:gd name="T96" fmla="*/ 12 w 145"/>
                <a:gd name="T97" fmla="*/ 257 h 292"/>
                <a:gd name="T98" fmla="*/ 16 w 145"/>
                <a:gd name="T99" fmla="*/ 269 h 292"/>
                <a:gd name="T100" fmla="*/ 24 w 145"/>
                <a:gd name="T101" fmla="*/ 280 h 2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5"/>
                <a:gd name="T154" fmla="*/ 0 h 292"/>
                <a:gd name="T155" fmla="*/ 145 w 145"/>
                <a:gd name="T156" fmla="*/ 292 h 29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5" h="292">
                  <a:moveTo>
                    <a:pt x="24" y="291"/>
                  </a:moveTo>
                  <a:lnTo>
                    <a:pt x="24" y="285"/>
                  </a:lnTo>
                  <a:lnTo>
                    <a:pt x="24" y="280"/>
                  </a:lnTo>
                  <a:lnTo>
                    <a:pt x="28" y="274"/>
                  </a:lnTo>
                  <a:lnTo>
                    <a:pt x="36" y="266"/>
                  </a:lnTo>
                  <a:lnTo>
                    <a:pt x="44" y="263"/>
                  </a:lnTo>
                  <a:lnTo>
                    <a:pt x="52" y="257"/>
                  </a:lnTo>
                  <a:lnTo>
                    <a:pt x="60" y="249"/>
                  </a:lnTo>
                  <a:lnTo>
                    <a:pt x="68" y="243"/>
                  </a:lnTo>
                  <a:lnTo>
                    <a:pt x="72" y="238"/>
                  </a:lnTo>
                  <a:lnTo>
                    <a:pt x="80" y="235"/>
                  </a:lnTo>
                  <a:lnTo>
                    <a:pt x="84" y="229"/>
                  </a:lnTo>
                  <a:lnTo>
                    <a:pt x="88" y="224"/>
                  </a:lnTo>
                  <a:lnTo>
                    <a:pt x="96" y="221"/>
                  </a:lnTo>
                  <a:lnTo>
                    <a:pt x="104" y="215"/>
                  </a:lnTo>
                  <a:lnTo>
                    <a:pt x="108" y="210"/>
                  </a:lnTo>
                  <a:lnTo>
                    <a:pt x="116" y="207"/>
                  </a:lnTo>
                  <a:lnTo>
                    <a:pt x="120" y="201"/>
                  </a:lnTo>
                  <a:lnTo>
                    <a:pt x="124" y="196"/>
                  </a:lnTo>
                  <a:lnTo>
                    <a:pt x="128" y="190"/>
                  </a:lnTo>
                  <a:lnTo>
                    <a:pt x="132" y="185"/>
                  </a:lnTo>
                  <a:lnTo>
                    <a:pt x="132" y="179"/>
                  </a:lnTo>
                  <a:lnTo>
                    <a:pt x="136" y="173"/>
                  </a:lnTo>
                  <a:lnTo>
                    <a:pt x="140" y="168"/>
                  </a:lnTo>
                  <a:lnTo>
                    <a:pt x="140" y="162"/>
                  </a:lnTo>
                  <a:lnTo>
                    <a:pt x="144" y="157"/>
                  </a:lnTo>
                  <a:lnTo>
                    <a:pt x="144" y="151"/>
                  </a:lnTo>
                  <a:lnTo>
                    <a:pt x="140" y="146"/>
                  </a:lnTo>
                  <a:lnTo>
                    <a:pt x="136" y="140"/>
                  </a:lnTo>
                  <a:lnTo>
                    <a:pt x="136" y="134"/>
                  </a:lnTo>
                  <a:lnTo>
                    <a:pt x="132" y="126"/>
                  </a:lnTo>
                  <a:lnTo>
                    <a:pt x="128" y="120"/>
                  </a:lnTo>
                  <a:lnTo>
                    <a:pt x="128" y="115"/>
                  </a:lnTo>
                  <a:lnTo>
                    <a:pt x="124" y="109"/>
                  </a:lnTo>
                  <a:lnTo>
                    <a:pt x="124" y="101"/>
                  </a:lnTo>
                  <a:lnTo>
                    <a:pt x="120" y="92"/>
                  </a:lnTo>
                  <a:lnTo>
                    <a:pt x="116" y="87"/>
                  </a:lnTo>
                  <a:lnTo>
                    <a:pt x="116" y="78"/>
                  </a:lnTo>
                  <a:lnTo>
                    <a:pt x="112" y="73"/>
                  </a:lnTo>
                  <a:lnTo>
                    <a:pt x="108" y="67"/>
                  </a:lnTo>
                  <a:lnTo>
                    <a:pt x="104" y="62"/>
                  </a:lnTo>
                  <a:lnTo>
                    <a:pt x="104" y="56"/>
                  </a:lnTo>
                  <a:lnTo>
                    <a:pt x="100" y="50"/>
                  </a:lnTo>
                  <a:lnTo>
                    <a:pt x="100" y="45"/>
                  </a:lnTo>
                  <a:lnTo>
                    <a:pt x="96" y="39"/>
                  </a:lnTo>
                  <a:lnTo>
                    <a:pt x="96" y="34"/>
                  </a:lnTo>
                  <a:lnTo>
                    <a:pt x="92" y="28"/>
                  </a:lnTo>
                  <a:lnTo>
                    <a:pt x="92" y="22"/>
                  </a:lnTo>
                  <a:lnTo>
                    <a:pt x="88" y="17"/>
                  </a:lnTo>
                  <a:lnTo>
                    <a:pt x="84" y="11"/>
                  </a:lnTo>
                  <a:lnTo>
                    <a:pt x="80" y="6"/>
                  </a:lnTo>
                  <a:lnTo>
                    <a:pt x="80" y="0"/>
                  </a:lnTo>
                  <a:lnTo>
                    <a:pt x="76" y="6"/>
                  </a:lnTo>
                  <a:lnTo>
                    <a:pt x="76" y="11"/>
                  </a:lnTo>
                  <a:lnTo>
                    <a:pt x="76" y="17"/>
                  </a:lnTo>
                  <a:lnTo>
                    <a:pt x="76" y="22"/>
                  </a:lnTo>
                  <a:lnTo>
                    <a:pt x="76" y="28"/>
                  </a:lnTo>
                  <a:lnTo>
                    <a:pt x="76" y="34"/>
                  </a:lnTo>
                  <a:lnTo>
                    <a:pt x="76" y="39"/>
                  </a:lnTo>
                  <a:lnTo>
                    <a:pt x="72" y="45"/>
                  </a:lnTo>
                  <a:lnTo>
                    <a:pt x="68" y="50"/>
                  </a:lnTo>
                  <a:lnTo>
                    <a:pt x="64" y="56"/>
                  </a:lnTo>
                  <a:lnTo>
                    <a:pt x="60" y="62"/>
                  </a:lnTo>
                  <a:lnTo>
                    <a:pt x="56" y="67"/>
                  </a:lnTo>
                  <a:lnTo>
                    <a:pt x="52" y="73"/>
                  </a:lnTo>
                  <a:lnTo>
                    <a:pt x="44" y="78"/>
                  </a:lnTo>
                  <a:lnTo>
                    <a:pt x="40" y="84"/>
                  </a:lnTo>
                  <a:lnTo>
                    <a:pt x="32" y="90"/>
                  </a:lnTo>
                  <a:lnTo>
                    <a:pt x="28" y="95"/>
                  </a:lnTo>
                  <a:lnTo>
                    <a:pt x="24" y="101"/>
                  </a:lnTo>
                  <a:lnTo>
                    <a:pt x="20" y="106"/>
                  </a:lnTo>
                  <a:lnTo>
                    <a:pt x="16" y="112"/>
                  </a:lnTo>
                  <a:lnTo>
                    <a:pt x="12" y="118"/>
                  </a:lnTo>
                  <a:lnTo>
                    <a:pt x="8" y="123"/>
                  </a:lnTo>
                  <a:lnTo>
                    <a:pt x="4" y="129"/>
                  </a:lnTo>
                  <a:lnTo>
                    <a:pt x="4" y="134"/>
                  </a:lnTo>
                  <a:lnTo>
                    <a:pt x="0" y="140"/>
                  </a:lnTo>
                  <a:lnTo>
                    <a:pt x="0" y="146"/>
                  </a:lnTo>
                  <a:lnTo>
                    <a:pt x="0" y="151"/>
                  </a:lnTo>
                  <a:lnTo>
                    <a:pt x="0" y="157"/>
                  </a:lnTo>
                  <a:lnTo>
                    <a:pt x="0" y="162"/>
                  </a:lnTo>
                  <a:lnTo>
                    <a:pt x="0" y="168"/>
                  </a:lnTo>
                  <a:lnTo>
                    <a:pt x="0" y="173"/>
                  </a:lnTo>
                  <a:lnTo>
                    <a:pt x="0" y="179"/>
                  </a:lnTo>
                  <a:lnTo>
                    <a:pt x="0" y="185"/>
                  </a:lnTo>
                  <a:lnTo>
                    <a:pt x="0" y="190"/>
                  </a:lnTo>
                  <a:lnTo>
                    <a:pt x="0" y="196"/>
                  </a:lnTo>
                  <a:lnTo>
                    <a:pt x="4" y="201"/>
                  </a:lnTo>
                  <a:lnTo>
                    <a:pt x="4" y="207"/>
                  </a:lnTo>
                  <a:lnTo>
                    <a:pt x="4" y="213"/>
                  </a:lnTo>
                  <a:lnTo>
                    <a:pt x="4" y="218"/>
                  </a:lnTo>
                  <a:lnTo>
                    <a:pt x="4" y="224"/>
                  </a:lnTo>
                  <a:lnTo>
                    <a:pt x="4" y="229"/>
                  </a:lnTo>
                  <a:lnTo>
                    <a:pt x="8" y="235"/>
                  </a:lnTo>
                  <a:lnTo>
                    <a:pt x="8" y="241"/>
                  </a:lnTo>
                  <a:lnTo>
                    <a:pt x="12" y="246"/>
                  </a:lnTo>
                  <a:lnTo>
                    <a:pt x="12" y="252"/>
                  </a:lnTo>
                  <a:lnTo>
                    <a:pt x="12" y="257"/>
                  </a:lnTo>
                  <a:lnTo>
                    <a:pt x="12" y="263"/>
                  </a:lnTo>
                  <a:lnTo>
                    <a:pt x="16" y="269"/>
                  </a:lnTo>
                  <a:lnTo>
                    <a:pt x="20" y="274"/>
                  </a:lnTo>
                  <a:lnTo>
                    <a:pt x="24" y="280"/>
                  </a:lnTo>
                  <a:lnTo>
                    <a:pt x="24" y="285"/>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789" name="Freeform 274"/>
            <p:cNvSpPr>
              <a:spLocks/>
            </p:cNvSpPr>
            <p:nvPr/>
          </p:nvSpPr>
          <p:spPr bwMode="auto">
            <a:xfrm>
              <a:off x="2201" y="1586"/>
              <a:ext cx="232" cy="313"/>
            </a:xfrm>
            <a:custGeom>
              <a:avLst/>
              <a:gdLst>
                <a:gd name="T0" fmla="*/ 94 w 232"/>
                <a:gd name="T1" fmla="*/ 306 h 313"/>
                <a:gd name="T2" fmla="*/ 98 w 232"/>
                <a:gd name="T3" fmla="*/ 294 h 313"/>
                <a:gd name="T4" fmla="*/ 117 w 232"/>
                <a:gd name="T5" fmla="*/ 282 h 313"/>
                <a:gd name="T6" fmla="*/ 135 w 232"/>
                <a:gd name="T7" fmla="*/ 267 h 313"/>
                <a:gd name="T8" fmla="*/ 149 w 232"/>
                <a:gd name="T9" fmla="*/ 255 h 313"/>
                <a:gd name="T10" fmla="*/ 162 w 232"/>
                <a:gd name="T11" fmla="*/ 246 h 313"/>
                <a:gd name="T12" fmla="*/ 177 w 232"/>
                <a:gd name="T13" fmla="*/ 237 h 313"/>
                <a:gd name="T14" fmla="*/ 190 w 232"/>
                <a:gd name="T15" fmla="*/ 225 h 313"/>
                <a:gd name="T16" fmla="*/ 203 w 232"/>
                <a:gd name="T17" fmla="*/ 216 h 313"/>
                <a:gd name="T18" fmla="*/ 213 w 232"/>
                <a:gd name="T19" fmla="*/ 204 h 313"/>
                <a:gd name="T20" fmla="*/ 218 w 232"/>
                <a:gd name="T21" fmla="*/ 192 h 313"/>
                <a:gd name="T22" fmla="*/ 226 w 232"/>
                <a:gd name="T23" fmla="*/ 180 h 313"/>
                <a:gd name="T24" fmla="*/ 231 w 232"/>
                <a:gd name="T25" fmla="*/ 168 h 313"/>
                <a:gd name="T26" fmla="*/ 226 w 232"/>
                <a:gd name="T27" fmla="*/ 156 h 313"/>
                <a:gd name="T28" fmla="*/ 221 w 232"/>
                <a:gd name="T29" fmla="*/ 144 h 313"/>
                <a:gd name="T30" fmla="*/ 213 w 232"/>
                <a:gd name="T31" fmla="*/ 129 h 313"/>
                <a:gd name="T32" fmla="*/ 208 w 232"/>
                <a:gd name="T33" fmla="*/ 118 h 313"/>
                <a:gd name="T34" fmla="*/ 203 w 232"/>
                <a:gd name="T35" fmla="*/ 99 h 313"/>
                <a:gd name="T36" fmla="*/ 200 w 232"/>
                <a:gd name="T37" fmla="*/ 84 h 313"/>
                <a:gd name="T38" fmla="*/ 190 w 232"/>
                <a:gd name="T39" fmla="*/ 72 h 313"/>
                <a:gd name="T40" fmla="*/ 185 w 232"/>
                <a:gd name="T41" fmla="*/ 60 h 313"/>
                <a:gd name="T42" fmla="*/ 180 w 232"/>
                <a:gd name="T43" fmla="*/ 48 h 313"/>
                <a:gd name="T44" fmla="*/ 181 w 232"/>
                <a:gd name="T45" fmla="*/ 100 h 313"/>
                <a:gd name="T46" fmla="*/ 172 w 232"/>
                <a:gd name="T47" fmla="*/ 24 h 313"/>
                <a:gd name="T48" fmla="*/ 162 w 232"/>
                <a:gd name="T49" fmla="*/ 12 h 313"/>
                <a:gd name="T50" fmla="*/ 158 w 232"/>
                <a:gd name="T51" fmla="*/ 0 h 313"/>
                <a:gd name="T52" fmla="*/ 154 w 232"/>
                <a:gd name="T53" fmla="*/ 12 h 313"/>
                <a:gd name="T54" fmla="*/ 154 w 232"/>
                <a:gd name="T55" fmla="*/ 24 h 313"/>
                <a:gd name="T56" fmla="*/ 154 w 232"/>
                <a:gd name="T57" fmla="*/ 36 h 313"/>
                <a:gd name="T58" fmla="*/ 149 w 232"/>
                <a:gd name="T59" fmla="*/ 48 h 313"/>
                <a:gd name="T60" fmla="*/ 139 w 232"/>
                <a:gd name="T61" fmla="*/ 60 h 313"/>
                <a:gd name="T62" fmla="*/ 131 w 232"/>
                <a:gd name="T63" fmla="*/ 72 h 313"/>
                <a:gd name="T64" fmla="*/ 117 w 232"/>
                <a:gd name="T65" fmla="*/ 84 h 313"/>
                <a:gd name="T66" fmla="*/ 103 w 232"/>
                <a:gd name="T67" fmla="*/ 96 h 313"/>
                <a:gd name="T68" fmla="*/ 94 w 232"/>
                <a:gd name="T69" fmla="*/ 108 h 313"/>
                <a:gd name="T70" fmla="*/ 85 w 232"/>
                <a:gd name="T71" fmla="*/ 120 h 313"/>
                <a:gd name="T72" fmla="*/ 76 w 232"/>
                <a:gd name="T73" fmla="*/ 132 h 313"/>
                <a:gd name="T74" fmla="*/ 71 w 232"/>
                <a:gd name="T75" fmla="*/ 144 h 313"/>
                <a:gd name="T76" fmla="*/ 67 w 232"/>
                <a:gd name="T77" fmla="*/ 156 h 313"/>
                <a:gd name="T78" fmla="*/ 67 w 232"/>
                <a:gd name="T79" fmla="*/ 168 h 313"/>
                <a:gd name="T80" fmla="*/ 67 w 232"/>
                <a:gd name="T81" fmla="*/ 180 h 313"/>
                <a:gd name="T82" fmla="*/ 67 w 232"/>
                <a:gd name="T83" fmla="*/ 192 h 313"/>
                <a:gd name="T84" fmla="*/ 67 w 232"/>
                <a:gd name="T85" fmla="*/ 204 h 313"/>
                <a:gd name="T86" fmla="*/ 71 w 232"/>
                <a:gd name="T87" fmla="*/ 216 h 313"/>
                <a:gd name="T88" fmla="*/ 71 w 232"/>
                <a:gd name="T89" fmla="*/ 228 h 313"/>
                <a:gd name="T90" fmla="*/ 71 w 232"/>
                <a:gd name="T91" fmla="*/ 240 h 313"/>
                <a:gd name="T92" fmla="*/ 76 w 232"/>
                <a:gd name="T93" fmla="*/ 252 h 313"/>
                <a:gd name="T94" fmla="*/ 80 w 232"/>
                <a:gd name="T95" fmla="*/ 264 h 313"/>
                <a:gd name="T96" fmla="*/ 80 w 232"/>
                <a:gd name="T97" fmla="*/ 276 h 313"/>
                <a:gd name="T98" fmla="*/ 85 w 232"/>
                <a:gd name="T99" fmla="*/ 288 h 313"/>
                <a:gd name="T100" fmla="*/ 94 w 232"/>
                <a:gd name="T101" fmla="*/ 300 h 3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32"/>
                <a:gd name="T154" fmla="*/ 0 h 313"/>
                <a:gd name="T155" fmla="*/ 232 w 232"/>
                <a:gd name="T156" fmla="*/ 313 h 3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32" h="313">
                  <a:moveTo>
                    <a:pt x="94" y="312"/>
                  </a:moveTo>
                  <a:lnTo>
                    <a:pt x="94" y="306"/>
                  </a:lnTo>
                  <a:lnTo>
                    <a:pt x="94" y="300"/>
                  </a:lnTo>
                  <a:lnTo>
                    <a:pt x="98" y="294"/>
                  </a:lnTo>
                  <a:lnTo>
                    <a:pt x="108" y="285"/>
                  </a:lnTo>
                  <a:lnTo>
                    <a:pt x="117" y="282"/>
                  </a:lnTo>
                  <a:lnTo>
                    <a:pt x="0" y="276"/>
                  </a:lnTo>
                  <a:lnTo>
                    <a:pt x="135" y="267"/>
                  </a:lnTo>
                  <a:lnTo>
                    <a:pt x="144" y="261"/>
                  </a:lnTo>
                  <a:lnTo>
                    <a:pt x="149" y="255"/>
                  </a:lnTo>
                  <a:lnTo>
                    <a:pt x="158" y="252"/>
                  </a:lnTo>
                  <a:lnTo>
                    <a:pt x="162" y="246"/>
                  </a:lnTo>
                  <a:lnTo>
                    <a:pt x="167" y="240"/>
                  </a:lnTo>
                  <a:lnTo>
                    <a:pt x="177" y="237"/>
                  </a:lnTo>
                  <a:lnTo>
                    <a:pt x="185" y="231"/>
                  </a:lnTo>
                  <a:lnTo>
                    <a:pt x="190" y="225"/>
                  </a:lnTo>
                  <a:lnTo>
                    <a:pt x="200" y="222"/>
                  </a:lnTo>
                  <a:lnTo>
                    <a:pt x="203" y="216"/>
                  </a:lnTo>
                  <a:lnTo>
                    <a:pt x="208" y="210"/>
                  </a:lnTo>
                  <a:lnTo>
                    <a:pt x="213" y="204"/>
                  </a:lnTo>
                  <a:lnTo>
                    <a:pt x="218" y="198"/>
                  </a:lnTo>
                  <a:lnTo>
                    <a:pt x="218" y="192"/>
                  </a:lnTo>
                  <a:lnTo>
                    <a:pt x="221" y="186"/>
                  </a:lnTo>
                  <a:lnTo>
                    <a:pt x="226" y="180"/>
                  </a:lnTo>
                  <a:lnTo>
                    <a:pt x="226" y="174"/>
                  </a:lnTo>
                  <a:lnTo>
                    <a:pt x="231" y="168"/>
                  </a:lnTo>
                  <a:lnTo>
                    <a:pt x="231" y="162"/>
                  </a:lnTo>
                  <a:lnTo>
                    <a:pt x="226" y="156"/>
                  </a:lnTo>
                  <a:lnTo>
                    <a:pt x="221" y="150"/>
                  </a:lnTo>
                  <a:lnTo>
                    <a:pt x="221" y="144"/>
                  </a:lnTo>
                  <a:lnTo>
                    <a:pt x="218" y="135"/>
                  </a:lnTo>
                  <a:lnTo>
                    <a:pt x="213" y="129"/>
                  </a:lnTo>
                  <a:lnTo>
                    <a:pt x="213" y="123"/>
                  </a:lnTo>
                  <a:lnTo>
                    <a:pt x="208" y="118"/>
                  </a:lnTo>
                  <a:lnTo>
                    <a:pt x="208" y="108"/>
                  </a:lnTo>
                  <a:lnTo>
                    <a:pt x="203" y="99"/>
                  </a:lnTo>
                  <a:lnTo>
                    <a:pt x="200" y="93"/>
                  </a:lnTo>
                  <a:lnTo>
                    <a:pt x="200" y="84"/>
                  </a:lnTo>
                  <a:lnTo>
                    <a:pt x="195" y="78"/>
                  </a:lnTo>
                  <a:lnTo>
                    <a:pt x="190" y="72"/>
                  </a:lnTo>
                  <a:lnTo>
                    <a:pt x="185" y="66"/>
                  </a:lnTo>
                  <a:lnTo>
                    <a:pt x="185" y="60"/>
                  </a:lnTo>
                  <a:lnTo>
                    <a:pt x="180" y="54"/>
                  </a:lnTo>
                  <a:lnTo>
                    <a:pt x="180" y="48"/>
                  </a:lnTo>
                  <a:lnTo>
                    <a:pt x="177" y="42"/>
                  </a:lnTo>
                  <a:lnTo>
                    <a:pt x="181" y="100"/>
                  </a:lnTo>
                  <a:lnTo>
                    <a:pt x="172" y="30"/>
                  </a:lnTo>
                  <a:lnTo>
                    <a:pt x="172" y="24"/>
                  </a:lnTo>
                  <a:lnTo>
                    <a:pt x="167" y="18"/>
                  </a:lnTo>
                  <a:lnTo>
                    <a:pt x="162" y="12"/>
                  </a:lnTo>
                  <a:lnTo>
                    <a:pt x="158" y="6"/>
                  </a:lnTo>
                  <a:lnTo>
                    <a:pt x="158" y="0"/>
                  </a:lnTo>
                  <a:lnTo>
                    <a:pt x="100" y="122"/>
                  </a:lnTo>
                  <a:lnTo>
                    <a:pt x="154" y="12"/>
                  </a:lnTo>
                  <a:lnTo>
                    <a:pt x="154" y="18"/>
                  </a:lnTo>
                  <a:lnTo>
                    <a:pt x="154" y="24"/>
                  </a:lnTo>
                  <a:lnTo>
                    <a:pt x="154" y="30"/>
                  </a:lnTo>
                  <a:lnTo>
                    <a:pt x="154" y="36"/>
                  </a:lnTo>
                  <a:lnTo>
                    <a:pt x="154" y="42"/>
                  </a:lnTo>
                  <a:lnTo>
                    <a:pt x="149" y="48"/>
                  </a:lnTo>
                  <a:lnTo>
                    <a:pt x="144" y="54"/>
                  </a:lnTo>
                  <a:lnTo>
                    <a:pt x="139" y="60"/>
                  </a:lnTo>
                  <a:lnTo>
                    <a:pt x="135" y="66"/>
                  </a:lnTo>
                  <a:lnTo>
                    <a:pt x="131" y="72"/>
                  </a:lnTo>
                  <a:lnTo>
                    <a:pt x="126" y="78"/>
                  </a:lnTo>
                  <a:lnTo>
                    <a:pt x="117" y="84"/>
                  </a:lnTo>
                  <a:lnTo>
                    <a:pt x="112" y="90"/>
                  </a:lnTo>
                  <a:lnTo>
                    <a:pt x="103" y="96"/>
                  </a:lnTo>
                  <a:lnTo>
                    <a:pt x="98" y="102"/>
                  </a:lnTo>
                  <a:lnTo>
                    <a:pt x="94" y="108"/>
                  </a:lnTo>
                  <a:lnTo>
                    <a:pt x="89" y="114"/>
                  </a:lnTo>
                  <a:lnTo>
                    <a:pt x="85" y="120"/>
                  </a:lnTo>
                  <a:lnTo>
                    <a:pt x="80" y="126"/>
                  </a:lnTo>
                  <a:lnTo>
                    <a:pt x="76" y="132"/>
                  </a:lnTo>
                  <a:lnTo>
                    <a:pt x="71" y="138"/>
                  </a:lnTo>
                  <a:lnTo>
                    <a:pt x="71" y="144"/>
                  </a:lnTo>
                  <a:lnTo>
                    <a:pt x="67" y="150"/>
                  </a:lnTo>
                  <a:lnTo>
                    <a:pt x="67" y="156"/>
                  </a:lnTo>
                  <a:lnTo>
                    <a:pt x="67" y="162"/>
                  </a:lnTo>
                  <a:lnTo>
                    <a:pt x="67" y="168"/>
                  </a:lnTo>
                  <a:lnTo>
                    <a:pt x="67" y="174"/>
                  </a:lnTo>
                  <a:lnTo>
                    <a:pt x="67" y="180"/>
                  </a:lnTo>
                  <a:lnTo>
                    <a:pt x="67" y="186"/>
                  </a:lnTo>
                  <a:lnTo>
                    <a:pt x="67" y="192"/>
                  </a:lnTo>
                  <a:lnTo>
                    <a:pt x="67" y="198"/>
                  </a:lnTo>
                  <a:lnTo>
                    <a:pt x="67" y="204"/>
                  </a:lnTo>
                  <a:lnTo>
                    <a:pt x="67" y="210"/>
                  </a:lnTo>
                  <a:lnTo>
                    <a:pt x="71" y="216"/>
                  </a:lnTo>
                  <a:lnTo>
                    <a:pt x="71" y="222"/>
                  </a:lnTo>
                  <a:lnTo>
                    <a:pt x="71" y="228"/>
                  </a:lnTo>
                  <a:lnTo>
                    <a:pt x="71" y="234"/>
                  </a:lnTo>
                  <a:lnTo>
                    <a:pt x="71" y="240"/>
                  </a:lnTo>
                  <a:lnTo>
                    <a:pt x="71" y="246"/>
                  </a:lnTo>
                  <a:lnTo>
                    <a:pt x="76" y="252"/>
                  </a:lnTo>
                  <a:lnTo>
                    <a:pt x="76" y="258"/>
                  </a:lnTo>
                  <a:lnTo>
                    <a:pt x="80" y="264"/>
                  </a:lnTo>
                  <a:lnTo>
                    <a:pt x="80" y="270"/>
                  </a:lnTo>
                  <a:lnTo>
                    <a:pt x="80" y="276"/>
                  </a:lnTo>
                  <a:lnTo>
                    <a:pt x="80" y="282"/>
                  </a:lnTo>
                  <a:lnTo>
                    <a:pt x="85" y="288"/>
                  </a:lnTo>
                  <a:lnTo>
                    <a:pt x="89" y="294"/>
                  </a:lnTo>
                  <a:lnTo>
                    <a:pt x="94" y="300"/>
                  </a:lnTo>
                  <a:lnTo>
                    <a:pt x="94" y="306"/>
                  </a:lnTo>
                </a:path>
              </a:pathLst>
            </a:custGeom>
            <a:solidFill>
              <a:srgbClr val="FF6600"/>
            </a:solidFill>
            <a:ln w="25400" cap="rnd">
              <a:solidFill>
                <a:srgbClr val="FAFD00"/>
              </a:solidFill>
              <a:round/>
              <a:headEnd/>
              <a:tailEnd/>
            </a:ln>
          </p:spPr>
          <p:txBody>
            <a:bodyPr>
              <a:prstTxWarp prst="textNoShape">
                <a:avLst/>
              </a:prstTxWarp>
            </a:bodyPr>
            <a:lstStyle/>
            <a:p>
              <a:endParaRPr lang="en-US"/>
            </a:p>
          </p:txBody>
        </p:sp>
        <p:sp>
          <p:nvSpPr>
            <p:cNvPr id="23790" name="Freeform 275"/>
            <p:cNvSpPr>
              <a:spLocks/>
            </p:cNvSpPr>
            <p:nvPr/>
          </p:nvSpPr>
          <p:spPr bwMode="auto">
            <a:xfrm>
              <a:off x="2280" y="1681"/>
              <a:ext cx="189" cy="291"/>
            </a:xfrm>
            <a:custGeom>
              <a:avLst/>
              <a:gdLst>
                <a:gd name="T0" fmla="*/ 31 w 189"/>
                <a:gd name="T1" fmla="*/ 284 h 291"/>
                <a:gd name="T2" fmla="*/ 37 w 189"/>
                <a:gd name="T3" fmla="*/ 273 h 291"/>
                <a:gd name="T4" fmla="*/ 57 w 189"/>
                <a:gd name="T5" fmla="*/ 262 h 291"/>
                <a:gd name="T6" fmla="*/ 78 w 189"/>
                <a:gd name="T7" fmla="*/ 248 h 291"/>
                <a:gd name="T8" fmla="*/ 94 w 189"/>
                <a:gd name="T9" fmla="*/ 237 h 291"/>
                <a:gd name="T10" fmla="*/ 110 w 189"/>
                <a:gd name="T11" fmla="*/ 229 h 291"/>
                <a:gd name="T12" fmla="*/ 125 w 189"/>
                <a:gd name="T13" fmla="*/ 220 h 291"/>
                <a:gd name="T14" fmla="*/ 141 w 189"/>
                <a:gd name="T15" fmla="*/ 209 h 291"/>
                <a:gd name="T16" fmla="*/ 157 w 189"/>
                <a:gd name="T17" fmla="*/ 201 h 291"/>
                <a:gd name="T18" fmla="*/ 167 w 189"/>
                <a:gd name="T19" fmla="*/ 190 h 291"/>
                <a:gd name="T20" fmla="*/ 172 w 189"/>
                <a:gd name="T21" fmla="*/ 178 h 291"/>
                <a:gd name="T22" fmla="*/ 183 w 189"/>
                <a:gd name="T23" fmla="*/ 167 h 291"/>
                <a:gd name="T24" fmla="*/ 188 w 189"/>
                <a:gd name="T25" fmla="*/ 156 h 291"/>
                <a:gd name="T26" fmla="*/ 183 w 189"/>
                <a:gd name="T27" fmla="*/ 145 h 291"/>
                <a:gd name="T28" fmla="*/ 178 w 189"/>
                <a:gd name="T29" fmla="*/ 134 h 291"/>
                <a:gd name="T30" fmla="*/ 167 w 189"/>
                <a:gd name="T31" fmla="*/ 120 h 291"/>
                <a:gd name="T32" fmla="*/ 162 w 189"/>
                <a:gd name="T33" fmla="*/ 109 h 291"/>
                <a:gd name="T34" fmla="*/ 157 w 189"/>
                <a:gd name="T35" fmla="*/ 92 h 291"/>
                <a:gd name="T36" fmla="*/ 151 w 189"/>
                <a:gd name="T37" fmla="*/ 78 h 291"/>
                <a:gd name="T38" fmla="*/ 141 w 189"/>
                <a:gd name="T39" fmla="*/ 67 h 291"/>
                <a:gd name="T40" fmla="*/ 136 w 189"/>
                <a:gd name="T41" fmla="*/ 56 h 291"/>
                <a:gd name="T42" fmla="*/ 131 w 189"/>
                <a:gd name="T43" fmla="*/ 45 h 291"/>
                <a:gd name="T44" fmla="*/ 125 w 189"/>
                <a:gd name="T45" fmla="*/ 33 h 291"/>
                <a:gd name="T46" fmla="*/ 120 w 189"/>
                <a:gd name="T47" fmla="*/ 22 h 291"/>
                <a:gd name="T48" fmla="*/ 110 w 189"/>
                <a:gd name="T49" fmla="*/ 11 h 291"/>
                <a:gd name="T50" fmla="*/ 104 w 189"/>
                <a:gd name="T51" fmla="*/ 0 h 291"/>
                <a:gd name="T52" fmla="*/ 99 w 189"/>
                <a:gd name="T53" fmla="*/ 11 h 291"/>
                <a:gd name="T54" fmla="*/ 99 w 189"/>
                <a:gd name="T55" fmla="*/ 22 h 291"/>
                <a:gd name="T56" fmla="*/ 99 w 189"/>
                <a:gd name="T57" fmla="*/ 33 h 291"/>
                <a:gd name="T58" fmla="*/ 94 w 189"/>
                <a:gd name="T59" fmla="*/ 45 h 291"/>
                <a:gd name="T60" fmla="*/ 84 w 189"/>
                <a:gd name="T61" fmla="*/ 56 h 291"/>
                <a:gd name="T62" fmla="*/ 73 w 189"/>
                <a:gd name="T63" fmla="*/ 67 h 291"/>
                <a:gd name="T64" fmla="*/ 57 w 189"/>
                <a:gd name="T65" fmla="*/ 78 h 291"/>
                <a:gd name="T66" fmla="*/ 42 w 189"/>
                <a:gd name="T67" fmla="*/ 89 h 291"/>
                <a:gd name="T68" fmla="*/ 31 w 189"/>
                <a:gd name="T69" fmla="*/ 100 h 291"/>
                <a:gd name="T70" fmla="*/ 21 w 189"/>
                <a:gd name="T71" fmla="*/ 112 h 291"/>
                <a:gd name="T72" fmla="*/ 10 w 189"/>
                <a:gd name="T73" fmla="*/ 123 h 291"/>
                <a:gd name="T74" fmla="*/ 5 w 189"/>
                <a:gd name="T75" fmla="*/ 134 h 291"/>
                <a:gd name="T76" fmla="*/ 0 w 189"/>
                <a:gd name="T77" fmla="*/ 145 h 291"/>
                <a:gd name="T78" fmla="*/ 0 w 189"/>
                <a:gd name="T79" fmla="*/ 156 h 291"/>
                <a:gd name="T80" fmla="*/ 0 w 189"/>
                <a:gd name="T81" fmla="*/ 167 h 291"/>
                <a:gd name="T82" fmla="*/ 0 w 189"/>
                <a:gd name="T83" fmla="*/ 178 h 291"/>
                <a:gd name="T84" fmla="*/ 0 w 189"/>
                <a:gd name="T85" fmla="*/ 190 h 291"/>
                <a:gd name="T86" fmla="*/ 5 w 189"/>
                <a:gd name="T87" fmla="*/ 201 h 291"/>
                <a:gd name="T88" fmla="*/ 5 w 189"/>
                <a:gd name="T89" fmla="*/ 212 h 291"/>
                <a:gd name="T90" fmla="*/ 5 w 189"/>
                <a:gd name="T91" fmla="*/ 223 h 291"/>
                <a:gd name="T92" fmla="*/ 10 w 189"/>
                <a:gd name="T93" fmla="*/ 234 h 291"/>
                <a:gd name="T94" fmla="*/ 16 w 189"/>
                <a:gd name="T95" fmla="*/ 245 h 291"/>
                <a:gd name="T96" fmla="*/ 16 w 189"/>
                <a:gd name="T97" fmla="*/ 257 h 291"/>
                <a:gd name="T98" fmla="*/ 21 w 189"/>
                <a:gd name="T99" fmla="*/ 268 h 291"/>
                <a:gd name="T100" fmla="*/ 31 w 189"/>
                <a:gd name="T101" fmla="*/ 279 h 2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9"/>
                <a:gd name="T154" fmla="*/ 0 h 291"/>
                <a:gd name="T155" fmla="*/ 189 w 189"/>
                <a:gd name="T156" fmla="*/ 291 h 2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9" h="291">
                  <a:moveTo>
                    <a:pt x="31" y="290"/>
                  </a:moveTo>
                  <a:lnTo>
                    <a:pt x="31" y="284"/>
                  </a:lnTo>
                  <a:lnTo>
                    <a:pt x="31" y="279"/>
                  </a:lnTo>
                  <a:lnTo>
                    <a:pt x="37" y="273"/>
                  </a:lnTo>
                  <a:lnTo>
                    <a:pt x="47" y="265"/>
                  </a:lnTo>
                  <a:lnTo>
                    <a:pt x="57" y="262"/>
                  </a:lnTo>
                  <a:lnTo>
                    <a:pt x="68" y="257"/>
                  </a:lnTo>
                  <a:lnTo>
                    <a:pt x="78" y="248"/>
                  </a:lnTo>
                  <a:lnTo>
                    <a:pt x="89" y="243"/>
                  </a:lnTo>
                  <a:lnTo>
                    <a:pt x="94" y="237"/>
                  </a:lnTo>
                  <a:lnTo>
                    <a:pt x="104" y="234"/>
                  </a:lnTo>
                  <a:lnTo>
                    <a:pt x="110" y="229"/>
                  </a:lnTo>
                  <a:lnTo>
                    <a:pt x="115" y="223"/>
                  </a:lnTo>
                  <a:lnTo>
                    <a:pt x="125" y="220"/>
                  </a:lnTo>
                  <a:lnTo>
                    <a:pt x="136" y="215"/>
                  </a:lnTo>
                  <a:lnTo>
                    <a:pt x="141" y="209"/>
                  </a:lnTo>
                  <a:lnTo>
                    <a:pt x="151" y="206"/>
                  </a:lnTo>
                  <a:lnTo>
                    <a:pt x="157" y="201"/>
                  </a:lnTo>
                  <a:lnTo>
                    <a:pt x="162" y="195"/>
                  </a:lnTo>
                  <a:lnTo>
                    <a:pt x="167" y="190"/>
                  </a:lnTo>
                  <a:lnTo>
                    <a:pt x="172" y="184"/>
                  </a:lnTo>
                  <a:lnTo>
                    <a:pt x="172" y="178"/>
                  </a:lnTo>
                  <a:lnTo>
                    <a:pt x="178" y="173"/>
                  </a:lnTo>
                  <a:lnTo>
                    <a:pt x="183" y="167"/>
                  </a:lnTo>
                  <a:lnTo>
                    <a:pt x="183" y="162"/>
                  </a:lnTo>
                  <a:lnTo>
                    <a:pt x="188" y="156"/>
                  </a:lnTo>
                  <a:lnTo>
                    <a:pt x="188" y="151"/>
                  </a:lnTo>
                  <a:lnTo>
                    <a:pt x="183" y="145"/>
                  </a:lnTo>
                  <a:lnTo>
                    <a:pt x="178" y="139"/>
                  </a:lnTo>
                  <a:lnTo>
                    <a:pt x="178" y="134"/>
                  </a:lnTo>
                  <a:lnTo>
                    <a:pt x="172" y="125"/>
                  </a:lnTo>
                  <a:lnTo>
                    <a:pt x="167" y="120"/>
                  </a:lnTo>
                  <a:lnTo>
                    <a:pt x="167" y="114"/>
                  </a:lnTo>
                  <a:lnTo>
                    <a:pt x="162" y="109"/>
                  </a:lnTo>
                  <a:lnTo>
                    <a:pt x="162" y="100"/>
                  </a:lnTo>
                  <a:lnTo>
                    <a:pt x="157" y="92"/>
                  </a:lnTo>
                  <a:lnTo>
                    <a:pt x="151" y="86"/>
                  </a:lnTo>
                  <a:lnTo>
                    <a:pt x="151" y="78"/>
                  </a:lnTo>
                  <a:lnTo>
                    <a:pt x="146" y="73"/>
                  </a:lnTo>
                  <a:lnTo>
                    <a:pt x="141" y="67"/>
                  </a:lnTo>
                  <a:lnTo>
                    <a:pt x="136" y="61"/>
                  </a:lnTo>
                  <a:lnTo>
                    <a:pt x="136" y="56"/>
                  </a:lnTo>
                  <a:lnTo>
                    <a:pt x="131" y="50"/>
                  </a:lnTo>
                  <a:lnTo>
                    <a:pt x="131" y="45"/>
                  </a:lnTo>
                  <a:lnTo>
                    <a:pt x="125" y="39"/>
                  </a:lnTo>
                  <a:lnTo>
                    <a:pt x="125" y="33"/>
                  </a:lnTo>
                  <a:lnTo>
                    <a:pt x="120" y="28"/>
                  </a:lnTo>
                  <a:lnTo>
                    <a:pt x="120" y="22"/>
                  </a:lnTo>
                  <a:lnTo>
                    <a:pt x="115" y="17"/>
                  </a:lnTo>
                  <a:lnTo>
                    <a:pt x="110" y="11"/>
                  </a:lnTo>
                  <a:lnTo>
                    <a:pt x="104" y="6"/>
                  </a:lnTo>
                  <a:lnTo>
                    <a:pt x="104" y="0"/>
                  </a:lnTo>
                  <a:lnTo>
                    <a:pt x="99" y="6"/>
                  </a:lnTo>
                  <a:lnTo>
                    <a:pt x="99" y="11"/>
                  </a:lnTo>
                  <a:lnTo>
                    <a:pt x="99" y="17"/>
                  </a:lnTo>
                  <a:lnTo>
                    <a:pt x="99" y="22"/>
                  </a:lnTo>
                  <a:lnTo>
                    <a:pt x="99" y="28"/>
                  </a:lnTo>
                  <a:lnTo>
                    <a:pt x="99" y="33"/>
                  </a:lnTo>
                  <a:lnTo>
                    <a:pt x="99" y="39"/>
                  </a:lnTo>
                  <a:lnTo>
                    <a:pt x="94" y="45"/>
                  </a:lnTo>
                  <a:lnTo>
                    <a:pt x="89" y="50"/>
                  </a:lnTo>
                  <a:lnTo>
                    <a:pt x="84" y="56"/>
                  </a:lnTo>
                  <a:lnTo>
                    <a:pt x="78" y="61"/>
                  </a:lnTo>
                  <a:lnTo>
                    <a:pt x="73" y="67"/>
                  </a:lnTo>
                  <a:lnTo>
                    <a:pt x="68" y="73"/>
                  </a:lnTo>
                  <a:lnTo>
                    <a:pt x="57" y="78"/>
                  </a:lnTo>
                  <a:lnTo>
                    <a:pt x="52" y="84"/>
                  </a:lnTo>
                  <a:lnTo>
                    <a:pt x="42" y="89"/>
                  </a:lnTo>
                  <a:lnTo>
                    <a:pt x="37" y="95"/>
                  </a:lnTo>
                  <a:lnTo>
                    <a:pt x="31" y="100"/>
                  </a:lnTo>
                  <a:lnTo>
                    <a:pt x="26" y="106"/>
                  </a:lnTo>
                  <a:lnTo>
                    <a:pt x="21" y="112"/>
                  </a:lnTo>
                  <a:lnTo>
                    <a:pt x="16" y="117"/>
                  </a:lnTo>
                  <a:lnTo>
                    <a:pt x="10" y="123"/>
                  </a:lnTo>
                  <a:lnTo>
                    <a:pt x="5" y="128"/>
                  </a:lnTo>
                  <a:lnTo>
                    <a:pt x="5" y="134"/>
                  </a:lnTo>
                  <a:lnTo>
                    <a:pt x="0" y="139"/>
                  </a:lnTo>
                  <a:lnTo>
                    <a:pt x="0" y="145"/>
                  </a:lnTo>
                  <a:lnTo>
                    <a:pt x="0" y="151"/>
                  </a:lnTo>
                  <a:lnTo>
                    <a:pt x="0" y="156"/>
                  </a:lnTo>
                  <a:lnTo>
                    <a:pt x="0" y="162"/>
                  </a:lnTo>
                  <a:lnTo>
                    <a:pt x="0" y="167"/>
                  </a:lnTo>
                  <a:lnTo>
                    <a:pt x="0" y="173"/>
                  </a:lnTo>
                  <a:lnTo>
                    <a:pt x="0" y="178"/>
                  </a:lnTo>
                  <a:lnTo>
                    <a:pt x="0" y="184"/>
                  </a:lnTo>
                  <a:lnTo>
                    <a:pt x="0" y="190"/>
                  </a:lnTo>
                  <a:lnTo>
                    <a:pt x="0" y="195"/>
                  </a:lnTo>
                  <a:lnTo>
                    <a:pt x="5" y="201"/>
                  </a:lnTo>
                  <a:lnTo>
                    <a:pt x="5" y="206"/>
                  </a:lnTo>
                  <a:lnTo>
                    <a:pt x="5" y="212"/>
                  </a:lnTo>
                  <a:lnTo>
                    <a:pt x="5" y="218"/>
                  </a:lnTo>
                  <a:lnTo>
                    <a:pt x="5" y="223"/>
                  </a:lnTo>
                  <a:lnTo>
                    <a:pt x="5" y="229"/>
                  </a:lnTo>
                  <a:lnTo>
                    <a:pt x="10" y="234"/>
                  </a:lnTo>
                  <a:lnTo>
                    <a:pt x="10" y="240"/>
                  </a:lnTo>
                  <a:lnTo>
                    <a:pt x="16" y="245"/>
                  </a:lnTo>
                  <a:lnTo>
                    <a:pt x="16" y="251"/>
                  </a:lnTo>
                  <a:lnTo>
                    <a:pt x="16" y="257"/>
                  </a:lnTo>
                  <a:lnTo>
                    <a:pt x="16" y="262"/>
                  </a:lnTo>
                  <a:lnTo>
                    <a:pt x="21" y="268"/>
                  </a:lnTo>
                  <a:lnTo>
                    <a:pt x="26" y="273"/>
                  </a:lnTo>
                  <a:lnTo>
                    <a:pt x="31" y="279"/>
                  </a:lnTo>
                  <a:lnTo>
                    <a:pt x="31" y="284"/>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791" name="Freeform 276"/>
            <p:cNvSpPr>
              <a:spLocks/>
            </p:cNvSpPr>
            <p:nvPr/>
          </p:nvSpPr>
          <p:spPr bwMode="auto">
            <a:xfrm>
              <a:off x="2174" y="1633"/>
              <a:ext cx="170" cy="356"/>
            </a:xfrm>
            <a:custGeom>
              <a:avLst/>
              <a:gdLst>
                <a:gd name="T0" fmla="*/ 141 w 170"/>
                <a:gd name="T1" fmla="*/ 348 h 356"/>
                <a:gd name="T2" fmla="*/ 136 w 170"/>
                <a:gd name="T3" fmla="*/ 335 h 356"/>
                <a:gd name="T4" fmla="*/ 117 w 170"/>
                <a:gd name="T5" fmla="*/ 321 h 356"/>
                <a:gd name="T6" fmla="*/ 99 w 170"/>
                <a:gd name="T7" fmla="*/ 304 h 356"/>
                <a:gd name="T8" fmla="*/ 85 w 170"/>
                <a:gd name="T9" fmla="*/ 290 h 356"/>
                <a:gd name="T10" fmla="*/ 70 w 170"/>
                <a:gd name="T11" fmla="*/ 280 h 356"/>
                <a:gd name="T12" fmla="*/ 56 w 170"/>
                <a:gd name="T13" fmla="*/ 270 h 356"/>
                <a:gd name="T14" fmla="*/ 42 w 170"/>
                <a:gd name="T15" fmla="*/ 256 h 356"/>
                <a:gd name="T16" fmla="*/ 28 w 170"/>
                <a:gd name="T17" fmla="*/ 246 h 356"/>
                <a:gd name="T18" fmla="*/ 19 w 170"/>
                <a:gd name="T19" fmla="*/ 232 h 356"/>
                <a:gd name="T20" fmla="*/ 14 w 170"/>
                <a:gd name="T21" fmla="*/ 218 h 356"/>
                <a:gd name="T22" fmla="*/ 5 w 170"/>
                <a:gd name="T23" fmla="*/ 205 h 356"/>
                <a:gd name="T24" fmla="*/ 0 w 170"/>
                <a:gd name="T25" fmla="*/ 191 h 356"/>
                <a:gd name="T26" fmla="*/ 5 w 170"/>
                <a:gd name="T27" fmla="*/ 178 h 356"/>
                <a:gd name="T28" fmla="*/ 9 w 170"/>
                <a:gd name="T29" fmla="*/ 164 h 356"/>
                <a:gd name="T30" fmla="*/ 19 w 170"/>
                <a:gd name="T31" fmla="*/ 147 h 356"/>
                <a:gd name="T32" fmla="*/ 23 w 170"/>
                <a:gd name="T33" fmla="*/ 133 h 356"/>
                <a:gd name="T34" fmla="*/ 28 w 170"/>
                <a:gd name="T35" fmla="*/ 113 h 356"/>
                <a:gd name="T36" fmla="*/ 33 w 170"/>
                <a:gd name="T37" fmla="*/ 96 h 356"/>
                <a:gd name="T38" fmla="*/ 42 w 170"/>
                <a:gd name="T39" fmla="*/ 82 h 356"/>
                <a:gd name="T40" fmla="*/ 47 w 170"/>
                <a:gd name="T41" fmla="*/ 68 h 356"/>
                <a:gd name="T42" fmla="*/ 52 w 170"/>
                <a:gd name="T43" fmla="*/ 55 h 356"/>
                <a:gd name="T44" fmla="*/ 56 w 170"/>
                <a:gd name="T45" fmla="*/ 41 h 356"/>
                <a:gd name="T46" fmla="*/ 61 w 170"/>
                <a:gd name="T47" fmla="*/ 27 h 356"/>
                <a:gd name="T48" fmla="*/ 70 w 170"/>
                <a:gd name="T49" fmla="*/ 14 h 356"/>
                <a:gd name="T50" fmla="*/ 75 w 170"/>
                <a:gd name="T51" fmla="*/ 0 h 356"/>
                <a:gd name="T52" fmla="*/ 80 w 170"/>
                <a:gd name="T53" fmla="*/ 14 h 356"/>
                <a:gd name="T54" fmla="*/ 80 w 170"/>
                <a:gd name="T55" fmla="*/ 27 h 356"/>
                <a:gd name="T56" fmla="*/ 80 w 170"/>
                <a:gd name="T57" fmla="*/ 41 h 356"/>
                <a:gd name="T58" fmla="*/ 85 w 170"/>
                <a:gd name="T59" fmla="*/ 55 h 356"/>
                <a:gd name="T60" fmla="*/ 94 w 170"/>
                <a:gd name="T61" fmla="*/ 68 h 356"/>
                <a:gd name="T62" fmla="*/ 103 w 170"/>
                <a:gd name="T63" fmla="*/ 82 h 356"/>
                <a:gd name="T64" fmla="*/ 117 w 170"/>
                <a:gd name="T65" fmla="*/ 96 h 356"/>
                <a:gd name="T66" fmla="*/ 131 w 170"/>
                <a:gd name="T67" fmla="*/ 109 h 356"/>
                <a:gd name="T68" fmla="*/ 141 w 170"/>
                <a:gd name="T69" fmla="*/ 123 h 356"/>
                <a:gd name="T70" fmla="*/ 150 w 170"/>
                <a:gd name="T71" fmla="*/ 137 h 356"/>
                <a:gd name="T72" fmla="*/ 160 w 170"/>
                <a:gd name="T73" fmla="*/ 150 h 356"/>
                <a:gd name="T74" fmla="*/ 164 w 170"/>
                <a:gd name="T75" fmla="*/ 164 h 356"/>
                <a:gd name="T76" fmla="*/ 169 w 170"/>
                <a:gd name="T77" fmla="*/ 178 h 356"/>
                <a:gd name="T78" fmla="*/ 169 w 170"/>
                <a:gd name="T79" fmla="*/ 191 h 356"/>
                <a:gd name="T80" fmla="*/ 169 w 170"/>
                <a:gd name="T81" fmla="*/ 205 h 356"/>
                <a:gd name="T82" fmla="*/ 169 w 170"/>
                <a:gd name="T83" fmla="*/ 218 h 356"/>
                <a:gd name="T84" fmla="*/ 169 w 170"/>
                <a:gd name="T85" fmla="*/ 232 h 356"/>
                <a:gd name="T86" fmla="*/ 164 w 170"/>
                <a:gd name="T87" fmla="*/ 246 h 356"/>
                <a:gd name="T88" fmla="*/ 164 w 170"/>
                <a:gd name="T89" fmla="*/ 259 h 356"/>
                <a:gd name="T90" fmla="*/ 164 w 170"/>
                <a:gd name="T91" fmla="*/ 273 h 356"/>
                <a:gd name="T92" fmla="*/ 160 w 170"/>
                <a:gd name="T93" fmla="*/ 287 h 356"/>
                <a:gd name="T94" fmla="*/ 155 w 170"/>
                <a:gd name="T95" fmla="*/ 300 h 356"/>
                <a:gd name="T96" fmla="*/ 155 w 170"/>
                <a:gd name="T97" fmla="*/ 314 h 356"/>
                <a:gd name="T98" fmla="*/ 150 w 170"/>
                <a:gd name="T99" fmla="*/ 328 h 356"/>
                <a:gd name="T100" fmla="*/ 141 w 170"/>
                <a:gd name="T101" fmla="*/ 341 h 3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356"/>
                <a:gd name="T155" fmla="*/ 170 w 170"/>
                <a:gd name="T156" fmla="*/ 356 h 35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356">
                  <a:moveTo>
                    <a:pt x="141" y="355"/>
                  </a:moveTo>
                  <a:lnTo>
                    <a:pt x="141" y="348"/>
                  </a:lnTo>
                  <a:lnTo>
                    <a:pt x="141" y="341"/>
                  </a:lnTo>
                  <a:lnTo>
                    <a:pt x="136" y="335"/>
                  </a:lnTo>
                  <a:lnTo>
                    <a:pt x="127" y="324"/>
                  </a:lnTo>
                  <a:lnTo>
                    <a:pt x="117" y="321"/>
                  </a:lnTo>
                  <a:lnTo>
                    <a:pt x="108" y="314"/>
                  </a:lnTo>
                  <a:lnTo>
                    <a:pt x="99" y="304"/>
                  </a:lnTo>
                  <a:lnTo>
                    <a:pt x="89" y="297"/>
                  </a:lnTo>
                  <a:lnTo>
                    <a:pt x="85" y="290"/>
                  </a:lnTo>
                  <a:lnTo>
                    <a:pt x="75" y="287"/>
                  </a:lnTo>
                  <a:lnTo>
                    <a:pt x="70" y="280"/>
                  </a:lnTo>
                  <a:lnTo>
                    <a:pt x="66" y="273"/>
                  </a:lnTo>
                  <a:lnTo>
                    <a:pt x="56" y="270"/>
                  </a:lnTo>
                  <a:lnTo>
                    <a:pt x="47" y="263"/>
                  </a:lnTo>
                  <a:lnTo>
                    <a:pt x="42" y="256"/>
                  </a:lnTo>
                  <a:lnTo>
                    <a:pt x="33" y="253"/>
                  </a:lnTo>
                  <a:lnTo>
                    <a:pt x="28" y="246"/>
                  </a:lnTo>
                  <a:lnTo>
                    <a:pt x="23" y="239"/>
                  </a:lnTo>
                  <a:lnTo>
                    <a:pt x="19" y="232"/>
                  </a:lnTo>
                  <a:lnTo>
                    <a:pt x="14" y="225"/>
                  </a:lnTo>
                  <a:lnTo>
                    <a:pt x="14" y="218"/>
                  </a:lnTo>
                  <a:lnTo>
                    <a:pt x="9" y="212"/>
                  </a:lnTo>
                  <a:lnTo>
                    <a:pt x="5" y="205"/>
                  </a:lnTo>
                  <a:lnTo>
                    <a:pt x="5" y="198"/>
                  </a:lnTo>
                  <a:lnTo>
                    <a:pt x="0" y="191"/>
                  </a:lnTo>
                  <a:lnTo>
                    <a:pt x="0" y="184"/>
                  </a:lnTo>
                  <a:lnTo>
                    <a:pt x="5" y="178"/>
                  </a:lnTo>
                  <a:lnTo>
                    <a:pt x="9" y="171"/>
                  </a:lnTo>
                  <a:lnTo>
                    <a:pt x="9" y="164"/>
                  </a:lnTo>
                  <a:lnTo>
                    <a:pt x="14" y="154"/>
                  </a:lnTo>
                  <a:lnTo>
                    <a:pt x="19" y="147"/>
                  </a:lnTo>
                  <a:lnTo>
                    <a:pt x="19" y="140"/>
                  </a:lnTo>
                  <a:lnTo>
                    <a:pt x="23" y="133"/>
                  </a:lnTo>
                  <a:lnTo>
                    <a:pt x="23" y="123"/>
                  </a:lnTo>
                  <a:lnTo>
                    <a:pt x="28" y="113"/>
                  </a:lnTo>
                  <a:lnTo>
                    <a:pt x="33" y="106"/>
                  </a:lnTo>
                  <a:lnTo>
                    <a:pt x="33" y="96"/>
                  </a:lnTo>
                  <a:lnTo>
                    <a:pt x="38" y="89"/>
                  </a:lnTo>
                  <a:lnTo>
                    <a:pt x="42" y="82"/>
                  </a:lnTo>
                  <a:lnTo>
                    <a:pt x="47" y="75"/>
                  </a:lnTo>
                  <a:lnTo>
                    <a:pt x="47" y="68"/>
                  </a:lnTo>
                  <a:lnTo>
                    <a:pt x="52" y="61"/>
                  </a:lnTo>
                  <a:lnTo>
                    <a:pt x="52" y="55"/>
                  </a:lnTo>
                  <a:lnTo>
                    <a:pt x="56" y="48"/>
                  </a:lnTo>
                  <a:lnTo>
                    <a:pt x="56" y="41"/>
                  </a:lnTo>
                  <a:lnTo>
                    <a:pt x="61" y="34"/>
                  </a:lnTo>
                  <a:lnTo>
                    <a:pt x="61" y="27"/>
                  </a:lnTo>
                  <a:lnTo>
                    <a:pt x="66" y="20"/>
                  </a:lnTo>
                  <a:lnTo>
                    <a:pt x="70" y="14"/>
                  </a:lnTo>
                  <a:lnTo>
                    <a:pt x="75" y="7"/>
                  </a:lnTo>
                  <a:lnTo>
                    <a:pt x="75" y="0"/>
                  </a:lnTo>
                  <a:lnTo>
                    <a:pt x="80" y="7"/>
                  </a:lnTo>
                  <a:lnTo>
                    <a:pt x="80" y="14"/>
                  </a:lnTo>
                  <a:lnTo>
                    <a:pt x="80" y="20"/>
                  </a:lnTo>
                  <a:lnTo>
                    <a:pt x="80" y="27"/>
                  </a:lnTo>
                  <a:lnTo>
                    <a:pt x="80" y="34"/>
                  </a:lnTo>
                  <a:lnTo>
                    <a:pt x="80" y="41"/>
                  </a:lnTo>
                  <a:lnTo>
                    <a:pt x="80" y="48"/>
                  </a:lnTo>
                  <a:lnTo>
                    <a:pt x="85" y="55"/>
                  </a:lnTo>
                  <a:lnTo>
                    <a:pt x="89" y="61"/>
                  </a:lnTo>
                  <a:lnTo>
                    <a:pt x="94" y="68"/>
                  </a:lnTo>
                  <a:lnTo>
                    <a:pt x="99" y="75"/>
                  </a:lnTo>
                  <a:lnTo>
                    <a:pt x="103" y="82"/>
                  </a:lnTo>
                  <a:lnTo>
                    <a:pt x="108" y="89"/>
                  </a:lnTo>
                  <a:lnTo>
                    <a:pt x="117" y="96"/>
                  </a:lnTo>
                  <a:lnTo>
                    <a:pt x="122" y="102"/>
                  </a:lnTo>
                  <a:lnTo>
                    <a:pt x="131" y="109"/>
                  </a:lnTo>
                  <a:lnTo>
                    <a:pt x="136" y="116"/>
                  </a:lnTo>
                  <a:lnTo>
                    <a:pt x="141" y="123"/>
                  </a:lnTo>
                  <a:lnTo>
                    <a:pt x="146" y="130"/>
                  </a:lnTo>
                  <a:lnTo>
                    <a:pt x="150" y="137"/>
                  </a:lnTo>
                  <a:lnTo>
                    <a:pt x="155" y="143"/>
                  </a:lnTo>
                  <a:lnTo>
                    <a:pt x="160" y="150"/>
                  </a:lnTo>
                  <a:lnTo>
                    <a:pt x="164" y="157"/>
                  </a:lnTo>
                  <a:lnTo>
                    <a:pt x="164" y="164"/>
                  </a:lnTo>
                  <a:lnTo>
                    <a:pt x="169" y="171"/>
                  </a:lnTo>
                  <a:lnTo>
                    <a:pt x="169" y="178"/>
                  </a:lnTo>
                  <a:lnTo>
                    <a:pt x="169" y="184"/>
                  </a:lnTo>
                  <a:lnTo>
                    <a:pt x="169" y="191"/>
                  </a:lnTo>
                  <a:lnTo>
                    <a:pt x="169" y="198"/>
                  </a:lnTo>
                  <a:lnTo>
                    <a:pt x="169" y="205"/>
                  </a:lnTo>
                  <a:lnTo>
                    <a:pt x="169" y="212"/>
                  </a:lnTo>
                  <a:lnTo>
                    <a:pt x="169" y="218"/>
                  </a:lnTo>
                  <a:lnTo>
                    <a:pt x="169" y="225"/>
                  </a:lnTo>
                  <a:lnTo>
                    <a:pt x="169" y="232"/>
                  </a:lnTo>
                  <a:lnTo>
                    <a:pt x="169" y="239"/>
                  </a:lnTo>
                  <a:lnTo>
                    <a:pt x="164" y="246"/>
                  </a:lnTo>
                  <a:lnTo>
                    <a:pt x="164" y="253"/>
                  </a:lnTo>
                  <a:lnTo>
                    <a:pt x="164" y="259"/>
                  </a:lnTo>
                  <a:lnTo>
                    <a:pt x="164" y="266"/>
                  </a:lnTo>
                  <a:lnTo>
                    <a:pt x="164" y="273"/>
                  </a:lnTo>
                  <a:lnTo>
                    <a:pt x="164" y="280"/>
                  </a:lnTo>
                  <a:lnTo>
                    <a:pt x="160" y="287"/>
                  </a:lnTo>
                  <a:lnTo>
                    <a:pt x="160" y="294"/>
                  </a:lnTo>
                  <a:lnTo>
                    <a:pt x="155" y="300"/>
                  </a:lnTo>
                  <a:lnTo>
                    <a:pt x="155" y="307"/>
                  </a:lnTo>
                  <a:lnTo>
                    <a:pt x="155" y="314"/>
                  </a:lnTo>
                  <a:lnTo>
                    <a:pt x="155" y="321"/>
                  </a:lnTo>
                  <a:lnTo>
                    <a:pt x="150" y="328"/>
                  </a:lnTo>
                  <a:lnTo>
                    <a:pt x="146" y="335"/>
                  </a:lnTo>
                  <a:lnTo>
                    <a:pt x="141" y="341"/>
                  </a:lnTo>
                  <a:lnTo>
                    <a:pt x="141" y="348"/>
                  </a:lnTo>
                </a:path>
              </a:pathLst>
            </a:custGeom>
            <a:solidFill>
              <a:srgbClr val="FFFF00"/>
            </a:solidFill>
            <a:ln w="25400" cap="rnd">
              <a:solidFill>
                <a:srgbClr val="EF9100"/>
              </a:solidFill>
              <a:round/>
              <a:headEnd/>
              <a:tailEnd/>
            </a:ln>
          </p:spPr>
          <p:txBody>
            <a:bodyPr>
              <a:prstTxWarp prst="textNoShape">
                <a:avLst/>
              </a:prstTxWarp>
            </a:bodyPr>
            <a:lstStyle/>
            <a:p>
              <a:endParaRPr lang="en-US"/>
            </a:p>
          </p:txBody>
        </p:sp>
        <p:sp>
          <p:nvSpPr>
            <p:cNvPr id="23792" name="Freeform 277"/>
            <p:cNvSpPr>
              <a:spLocks/>
            </p:cNvSpPr>
            <p:nvPr/>
          </p:nvSpPr>
          <p:spPr bwMode="auto">
            <a:xfrm>
              <a:off x="2251" y="1590"/>
              <a:ext cx="112" cy="386"/>
            </a:xfrm>
            <a:custGeom>
              <a:avLst/>
              <a:gdLst>
                <a:gd name="T0" fmla="*/ 19 w 112"/>
                <a:gd name="T1" fmla="*/ 378 h 386"/>
                <a:gd name="T2" fmla="*/ 22 w 112"/>
                <a:gd name="T3" fmla="*/ 363 h 386"/>
                <a:gd name="T4" fmla="*/ 34 w 112"/>
                <a:gd name="T5" fmla="*/ 348 h 386"/>
                <a:gd name="T6" fmla="*/ 46 w 112"/>
                <a:gd name="T7" fmla="*/ 329 h 386"/>
                <a:gd name="T8" fmla="*/ 56 w 112"/>
                <a:gd name="T9" fmla="*/ 315 h 386"/>
                <a:gd name="T10" fmla="*/ 65 w 112"/>
                <a:gd name="T11" fmla="*/ 304 h 386"/>
                <a:gd name="T12" fmla="*/ 74 w 112"/>
                <a:gd name="T13" fmla="*/ 292 h 386"/>
                <a:gd name="T14" fmla="*/ 83 w 112"/>
                <a:gd name="T15" fmla="*/ 278 h 386"/>
                <a:gd name="T16" fmla="*/ 93 w 112"/>
                <a:gd name="T17" fmla="*/ 267 h 386"/>
                <a:gd name="T18" fmla="*/ 99 w 112"/>
                <a:gd name="T19" fmla="*/ 252 h 386"/>
                <a:gd name="T20" fmla="*/ 102 w 112"/>
                <a:gd name="T21" fmla="*/ 237 h 386"/>
                <a:gd name="T22" fmla="*/ 108 w 112"/>
                <a:gd name="T23" fmla="*/ 222 h 386"/>
                <a:gd name="T24" fmla="*/ 111 w 112"/>
                <a:gd name="T25" fmla="*/ 207 h 386"/>
                <a:gd name="T26" fmla="*/ 108 w 112"/>
                <a:gd name="T27" fmla="*/ 193 h 386"/>
                <a:gd name="T28" fmla="*/ 105 w 112"/>
                <a:gd name="T29" fmla="*/ 178 h 386"/>
                <a:gd name="T30" fmla="*/ 99 w 112"/>
                <a:gd name="T31" fmla="*/ 159 h 386"/>
                <a:gd name="T32" fmla="*/ 96 w 112"/>
                <a:gd name="T33" fmla="*/ 144 h 386"/>
                <a:gd name="T34" fmla="*/ 93 w 112"/>
                <a:gd name="T35" fmla="*/ 122 h 386"/>
                <a:gd name="T36" fmla="*/ 89 w 112"/>
                <a:gd name="T37" fmla="*/ 104 h 386"/>
                <a:gd name="T38" fmla="*/ 83 w 112"/>
                <a:gd name="T39" fmla="*/ 89 h 386"/>
                <a:gd name="T40" fmla="*/ 80 w 112"/>
                <a:gd name="T41" fmla="*/ 74 h 386"/>
                <a:gd name="T42" fmla="*/ 77 w 112"/>
                <a:gd name="T43" fmla="*/ 59 h 386"/>
                <a:gd name="T44" fmla="*/ 74 w 112"/>
                <a:gd name="T45" fmla="*/ 44 h 386"/>
                <a:gd name="T46" fmla="*/ 71 w 112"/>
                <a:gd name="T47" fmla="*/ 30 h 386"/>
                <a:gd name="T48" fmla="*/ 65 w 112"/>
                <a:gd name="T49" fmla="*/ 15 h 386"/>
                <a:gd name="T50" fmla="*/ 62 w 112"/>
                <a:gd name="T51" fmla="*/ 0 h 386"/>
                <a:gd name="T52" fmla="*/ 59 w 112"/>
                <a:gd name="T53" fmla="*/ 15 h 386"/>
                <a:gd name="T54" fmla="*/ 59 w 112"/>
                <a:gd name="T55" fmla="*/ 30 h 386"/>
                <a:gd name="T56" fmla="*/ 59 w 112"/>
                <a:gd name="T57" fmla="*/ 44 h 386"/>
                <a:gd name="T58" fmla="*/ 56 w 112"/>
                <a:gd name="T59" fmla="*/ 59 h 386"/>
                <a:gd name="T60" fmla="*/ 49 w 112"/>
                <a:gd name="T61" fmla="*/ 74 h 386"/>
                <a:gd name="T62" fmla="*/ 43 w 112"/>
                <a:gd name="T63" fmla="*/ 89 h 386"/>
                <a:gd name="T64" fmla="*/ 34 w 112"/>
                <a:gd name="T65" fmla="*/ 104 h 386"/>
                <a:gd name="T66" fmla="*/ 25 w 112"/>
                <a:gd name="T67" fmla="*/ 118 h 386"/>
                <a:gd name="T68" fmla="*/ 19 w 112"/>
                <a:gd name="T69" fmla="*/ 133 h 386"/>
                <a:gd name="T70" fmla="*/ 12 w 112"/>
                <a:gd name="T71" fmla="*/ 148 h 386"/>
                <a:gd name="T72" fmla="*/ 6 w 112"/>
                <a:gd name="T73" fmla="*/ 163 h 386"/>
                <a:gd name="T74" fmla="*/ 3 w 112"/>
                <a:gd name="T75" fmla="*/ 178 h 386"/>
                <a:gd name="T76" fmla="*/ 0 w 112"/>
                <a:gd name="T77" fmla="*/ 193 h 386"/>
                <a:gd name="T78" fmla="*/ 0 w 112"/>
                <a:gd name="T79" fmla="*/ 207 h 386"/>
                <a:gd name="T80" fmla="*/ 0 w 112"/>
                <a:gd name="T81" fmla="*/ 222 h 386"/>
                <a:gd name="T82" fmla="*/ 0 w 112"/>
                <a:gd name="T83" fmla="*/ 237 h 386"/>
                <a:gd name="T84" fmla="*/ 0 w 112"/>
                <a:gd name="T85" fmla="*/ 252 h 386"/>
                <a:gd name="T86" fmla="*/ 3 w 112"/>
                <a:gd name="T87" fmla="*/ 267 h 386"/>
                <a:gd name="T88" fmla="*/ 3 w 112"/>
                <a:gd name="T89" fmla="*/ 281 h 386"/>
                <a:gd name="T90" fmla="*/ 3 w 112"/>
                <a:gd name="T91" fmla="*/ 296 h 386"/>
                <a:gd name="T92" fmla="*/ 6 w 112"/>
                <a:gd name="T93" fmla="*/ 311 h 386"/>
                <a:gd name="T94" fmla="*/ 9 w 112"/>
                <a:gd name="T95" fmla="*/ 326 h 386"/>
                <a:gd name="T96" fmla="*/ 9 w 112"/>
                <a:gd name="T97" fmla="*/ 341 h 386"/>
                <a:gd name="T98" fmla="*/ 12 w 112"/>
                <a:gd name="T99" fmla="*/ 355 h 386"/>
                <a:gd name="T100" fmla="*/ 19 w 112"/>
                <a:gd name="T101" fmla="*/ 370 h 3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2"/>
                <a:gd name="T154" fmla="*/ 0 h 386"/>
                <a:gd name="T155" fmla="*/ 112 w 112"/>
                <a:gd name="T156" fmla="*/ 386 h 3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2" h="386">
                  <a:moveTo>
                    <a:pt x="19" y="385"/>
                  </a:moveTo>
                  <a:lnTo>
                    <a:pt x="19" y="378"/>
                  </a:lnTo>
                  <a:lnTo>
                    <a:pt x="19" y="370"/>
                  </a:lnTo>
                  <a:lnTo>
                    <a:pt x="22" y="363"/>
                  </a:lnTo>
                  <a:lnTo>
                    <a:pt x="28" y="352"/>
                  </a:lnTo>
                  <a:lnTo>
                    <a:pt x="34" y="348"/>
                  </a:lnTo>
                  <a:lnTo>
                    <a:pt x="40" y="341"/>
                  </a:lnTo>
                  <a:lnTo>
                    <a:pt x="46" y="329"/>
                  </a:lnTo>
                  <a:lnTo>
                    <a:pt x="52" y="322"/>
                  </a:lnTo>
                  <a:lnTo>
                    <a:pt x="56" y="315"/>
                  </a:lnTo>
                  <a:lnTo>
                    <a:pt x="62" y="311"/>
                  </a:lnTo>
                  <a:lnTo>
                    <a:pt x="65" y="304"/>
                  </a:lnTo>
                  <a:lnTo>
                    <a:pt x="68" y="296"/>
                  </a:lnTo>
                  <a:lnTo>
                    <a:pt x="74" y="292"/>
                  </a:lnTo>
                  <a:lnTo>
                    <a:pt x="80" y="285"/>
                  </a:lnTo>
                  <a:lnTo>
                    <a:pt x="83" y="278"/>
                  </a:lnTo>
                  <a:lnTo>
                    <a:pt x="89" y="274"/>
                  </a:lnTo>
                  <a:lnTo>
                    <a:pt x="93" y="267"/>
                  </a:lnTo>
                  <a:lnTo>
                    <a:pt x="96" y="259"/>
                  </a:lnTo>
                  <a:lnTo>
                    <a:pt x="99" y="252"/>
                  </a:lnTo>
                  <a:lnTo>
                    <a:pt x="102" y="244"/>
                  </a:lnTo>
                  <a:lnTo>
                    <a:pt x="102" y="237"/>
                  </a:lnTo>
                  <a:lnTo>
                    <a:pt x="105" y="230"/>
                  </a:lnTo>
                  <a:lnTo>
                    <a:pt x="108" y="222"/>
                  </a:lnTo>
                  <a:lnTo>
                    <a:pt x="108" y="215"/>
                  </a:lnTo>
                  <a:lnTo>
                    <a:pt x="111" y="207"/>
                  </a:lnTo>
                  <a:lnTo>
                    <a:pt x="111" y="200"/>
                  </a:lnTo>
                  <a:lnTo>
                    <a:pt x="108" y="193"/>
                  </a:lnTo>
                  <a:lnTo>
                    <a:pt x="105" y="185"/>
                  </a:lnTo>
                  <a:lnTo>
                    <a:pt x="105" y="178"/>
                  </a:lnTo>
                  <a:lnTo>
                    <a:pt x="102" y="167"/>
                  </a:lnTo>
                  <a:lnTo>
                    <a:pt x="99" y="159"/>
                  </a:lnTo>
                  <a:lnTo>
                    <a:pt x="99" y="152"/>
                  </a:lnTo>
                  <a:lnTo>
                    <a:pt x="96" y="144"/>
                  </a:lnTo>
                  <a:lnTo>
                    <a:pt x="96" y="133"/>
                  </a:lnTo>
                  <a:lnTo>
                    <a:pt x="93" y="122"/>
                  </a:lnTo>
                  <a:lnTo>
                    <a:pt x="89" y="115"/>
                  </a:lnTo>
                  <a:lnTo>
                    <a:pt x="89" y="104"/>
                  </a:lnTo>
                  <a:lnTo>
                    <a:pt x="86" y="96"/>
                  </a:lnTo>
                  <a:lnTo>
                    <a:pt x="83" y="89"/>
                  </a:lnTo>
                  <a:lnTo>
                    <a:pt x="80" y="81"/>
                  </a:lnTo>
                  <a:lnTo>
                    <a:pt x="80" y="74"/>
                  </a:lnTo>
                  <a:lnTo>
                    <a:pt x="77" y="67"/>
                  </a:lnTo>
                  <a:lnTo>
                    <a:pt x="77" y="59"/>
                  </a:lnTo>
                  <a:lnTo>
                    <a:pt x="74" y="52"/>
                  </a:lnTo>
                  <a:lnTo>
                    <a:pt x="74" y="44"/>
                  </a:lnTo>
                  <a:lnTo>
                    <a:pt x="71" y="37"/>
                  </a:lnTo>
                  <a:lnTo>
                    <a:pt x="71" y="30"/>
                  </a:lnTo>
                  <a:lnTo>
                    <a:pt x="68" y="22"/>
                  </a:lnTo>
                  <a:lnTo>
                    <a:pt x="65" y="15"/>
                  </a:lnTo>
                  <a:lnTo>
                    <a:pt x="62" y="7"/>
                  </a:lnTo>
                  <a:lnTo>
                    <a:pt x="62" y="0"/>
                  </a:lnTo>
                  <a:lnTo>
                    <a:pt x="59" y="7"/>
                  </a:lnTo>
                  <a:lnTo>
                    <a:pt x="59" y="15"/>
                  </a:lnTo>
                  <a:lnTo>
                    <a:pt x="59" y="22"/>
                  </a:lnTo>
                  <a:lnTo>
                    <a:pt x="59" y="30"/>
                  </a:lnTo>
                  <a:lnTo>
                    <a:pt x="59" y="37"/>
                  </a:lnTo>
                  <a:lnTo>
                    <a:pt x="59" y="44"/>
                  </a:lnTo>
                  <a:lnTo>
                    <a:pt x="59" y="52"/>
                  </a:lnTo>
                  <a:lnTo>
                    <a:pt x="56" y="59"/>
                  </a:lnTo>
                  <a:lnTo>
                    <a:pt x="52" y="67"/>
                  </a:lnTo>
                  <a:lnTo>
                    <a:pt x="49" y="74"/>
                  </a:lnTo>
                  <a:lnTo>
                    <a:pt x="46" y="81"/>
                  </a:lnTo>
                  <a:lnTo>
                    <a:pt x="43" y="89"/>
                  </a:lnTo>
                  <a:lnTo>
                    <a:pt x="40" y="96"/>
                  </a:lnTo>
                  <a:lnTo>
                    <a:pt x="34" y="104"/>
                  </a:lnTo>
                  <a:lnTo>
                    <a:pt x="31" y="111"/>
                  </a:lnTo>
                  <a:lnTo>
                    <a:pt x="25" y="118"/>
                  </a:lnTo>
                  <a:lnTo>
                    <a:pt x="22" y="126"/>
                  </a:lnTo>
                  <a:lnTo>
                    <a:pt x="19" y="133"/>
                  </a:lnTo>
                  <a:lnTo>
                    <a:pt x="15" y="141"/>
                  </a:lnTo>
                  <a:lnTo>
                    <a:pt x="12" y="148"/>
                  </a:lnTo>
                  <a:lnTo>
                    <a:pt x="9" y="155"/>
                  </a:lnTo>
                  <a:lnTo>
                    <a:pt x="6" y="163"/>
                  </a:lnTo>
                  <a:lnTo>
                    <a:pt x="3" y="170"/>
                  </a:lnTo>
                  <a:lnTo>
                    <a:pt x="3" y="178"/>
                  </a:lnTo>
                  <a:lnTo>
                    <a:pt x="0" y="185"/>
                  </a:lnTo>
                  <a:lnTo>
                    <a:pt x="0" y="193"/>
                  </a:lnTo>
                  <a:lnTo>
                    <a:pt x="0" y="200"/>
                  </a:lnTo>
                  <a:lnTo>
                    <a:pt x="0" y="207"/>
                  </a:lnTo>
                  <a:lnTo>
                    <a:pt x="0" y="215"/>
                  </a:lnTo>
                  <a:lnTo>
                    <a:pt x="0" y="222"/>
                  </a:lnTo>
                  <a:lnTo>
                    <a:pt x="0" y="230"/>
                  </a:lnTo>
                  <a:lnTo>
                    <a:pt x="0" y="237"/>
                  </a:lnTo>
                  <a:lnTo>
                    <a:pt x="0" y="244"/>
                  </a:lnTo>
                  <a:lnTo>
                    <a:pt x="0" y="252"/>
                  </a:lnTo>
                  <a:lnTo>
                    <a:pt x="0" y="259"/>
                  </a:lnTo>
                  <a:lnTo>
                    <a:pt x="3" y="267"/>
                  </a:lnTo>
                  <a:lnTo>
                    <a:pt x="3" y="274"/>
                  </a:lnTo>
                  <a:lnTo>
                    <a:pt x="3" y="281"/>
                  </a:lnTo>
                  <a:lnTo>
                    <a:pt x="3" y="289"/>
                  </a:lnTo>
                  <a:lnTo>
                    <a:pt x="3" y="296"/>
                  </a:lnTo>
                  <a:lnTo>
                    <a:pt x="3" y="304"/>
                  </a:lnTo>
                  <a:lnTo>
                    <a:pt x="6" y="311"/>
                  </a:lnTo>
                  <a:lnTo>
                    <a:pt x="6" y="318"/>
                  </a:lnTo>
                  <a:lnTo>
                    <a:pt x="9" y="326"/>
                  </a:lnTo>
                  <a:lnTo>
                    <a:pt x="9" y="333"/>
                  </a:lnTo>
                  <a:lnTo>
                    <a:pt x="9" y="341"/>
                  </a:lnTo>
                  <a:lnTo>
                    <a:pt x="9" y="348"/>
                  </a:lnTo>
                  <a:lnTo>
                    <a:pt x="12" y="355"/>
                  </a:lnTo>
                  <a:lnTo>
                    <a:pt x="15" y="363"/>
                  </a:lnTo>
                  <a:lnTo>
                    <a:pt x="19" y="370"/>
                  </a:lnTo>
                  <a:lnTo>
                    <a:pt x="19" y="378"/>
                  </a:lnTo>
                </a:path>
              </a:pathLst>
            </a:custGeom>
            <a:solidFill>
              <a:srgbClr val="FF0000"/>
            </a:solidFill>
            <a:ln w="25400" cap="rnd">
              <a:solidFill>
                <a:srgbClr val="FE9B03"/>
              </a:solidFill>
              <a:round/>
              <a:headEnd/>
              <a:tailEnd/>
            </a:ln>
          </p:spPr>
          <p:txBody>
            <a:bodyPr>
              <a:prstTxWarp prst="textNoShape">
                <a:avLst/>
              </a:prstTxWarp>
            </a:bodyPr>
            <a:lstStyle/>
            <a:p>
              <a:endParaRPr lang="en-US"/>
            </a:p>
          </p:txBody>
        </p:sp>
        <p:sp>
          <p:nvSpPr>
            <p:cNvPr id="23793" name="Freeform 278"/>
            <p:cNvSpPr>
              <a:spLocks/>
            </p:cNvSpPr>
            <p:nvPr/>
          </p:nvSpPr>
          <p:spPr bwMode="auto">
            <a:xfrm>
              <a:off x="2304" y="1843"/>
              <a:ext cx="127" cy="129"/>
            </a:xfrm>
            <a:custGeom>
              <a:avLst/>
              <a:gdLst>
                <a:gd name="T0" fmla="*/ 0 w 127"/>
                <a:gd name="T1" fmla="*/ 128 h 129"/>
                <a:gd name="T2" fmla="*/ 10 w 127"/>
                <a:gd name="T3" fmla="*/ 128 h 129"/>
                <a:gd name="T4" fmla="*/ 15 w 127"/>
                <a:gd name="T5" fmla="*/ 119 h 129"/>
                <a:gd name="T6" fmla="*/ 24 w 127"/>
                <a:gd name="T7" fmla="*/ 119 h 129"/>
                <a:gd name="T8" fmla="*/ 34 w 127"/>
                <a:gd name="T9" fmla="*/ 111 h 129"/>
                <a:gd name="T10" fmla="*/ 44 w 127"/>
                <a:gd name="T11" fmla="*/ 107 h 129"/>
                <a:gd name="T12" fmla="*/ 48 w 127"/>
                <a:gd name="T13" fmla="*/ 98 h 129"/>
                <a:gd name="T14" fmla="*/ 58 w 127"/>
                <a:gd name="T15" fmla="*/ 98 h 129"/>
                <a:gd name="T16" fmla="*/ 63 w 127"/>
                <a:gd name="T17" fmla="*/ 90 h 129"/>
                <a:gd name="T18" fmla="*/ 68 w 127"/>
                <a:gd name="T19" fmla="*/ 81 h 129"/>
                <a:gd name="T20" fmla="*/ 78 w 127"/>
                <a:gd name="T21" fmla="*/ 73 h 129"/>
                <a:gd name="T22" fmla="*/ 78 w 127"/>
                <a:gd name="T23" fmla="*/ 64 h 129"/>
                <a:gd name="T24" fmla="*/ 87 w 127"/>
                <a:gd name="T25" fmla="*/ 60 h 129"/>
                <a:gd name="T26" fmla="*/ 87 w 127"/>
                <a:gd name="T27" fmla="*/ 51 h 129"/>
                <a:gd name="T28" fmla="*/ 87 w 127"/>
                <a:gd name="T29" fmla="*/ 43 h 129"/>
                <a:gd name="T30" fmla="*/ 92 w 127"/>
                <a:gd name="T31" fmla="*/ 34 h 129"/>
                <a:gd name="T32" fmla="*/ 102 w 127"/>
                <a:gd name="T33" fmla="*/ 30 h 129"/>
                <a:gd name="T34" fmla="*/ 102 w 127"/>
                <a:gd name="T35" fmla="*/ 21 h 129"/>
                <a:gd name="T36" fmla="*/ 107 w 127"/>
                <a:gd name="T37" fmla="*/ 13 h 129"/>
                <a:gd name="T38" fmla="*/ 107 w 127"/>
                <a:gd name="T39" fmla="*/ 4 h 129"/>
                <a:gd name="T40" fmla="*/ 116 w 127"/>
                <a:gd name="T41" fmla="*/ 0 h 129"/>
                <a:gd name="T42" fmla="*/ 116 w 127"/>
                <a:gd name="T43" fmla="*/ 9 h 129"/>
                <a:gd name="T44" fmla="*/ 116 w 127"/>
                <a:gd name="T45" fmla="*/ 17 h 129"/>
                <a:gd name="T46" fmla="*/ 121 w 127"/>
                <a:gd name="T47" fmla="*/ 26 h 129"/>
                <a:gd name="T48" fmla="*/ 121 w 127"/>
                <a:gd name="T49" fmla="*/ 34 h 129"/>
                <a:gd name="T50" fmla="*/ 121 w 127"/>
                <a:gd name="T51" fmla="*/ 43 h 129"/>
                <a:gd name="T52" fmla="*/ 126 w 127"/>
                <a:gd name="T53" fmla="*/ 51 h 129"/>
                <a:gd name="T54" fmla="*/ 126 w 127"/>
                <a:gd name="T55" fmla="*/ 60 h 129"/>
                <a:gd name="T56" fmla="*/ 126 w 127"/>
                <a:gd name="T57" fmla="*/ 68 h 129"/>
                <a:gd name="T58" fmla="*/ 126 w 127"/>
                <a:gd name="T59" fmla="*/ 77 h 129"/>
                <a:gd name="T60" fmla="*/ 126 w 127"/>
                <a:gd name="T61" fmla="*/ 85 h 129"/>
                <a:gd name="T62" fmla="*/ 121 w 127"/>
                <a:gd name="T63" fmla="*/ 94 h 129"/>
                <a:gd name="T64" fmla="*/ 111 w 127"/>
                <a:gd name="T65" fmla="*/ 94 h 129"/>
                <a:gd name="T66" fmla="*/ 107 w 127"/>
                <a:gd name="T67" fmla="*/ 102 h 129"/>
                <a:gd name="T68" fmla="*/ 97 w 127"/>
                <a:gd name="T69" fmla="*/ 107 h 129"/>
                <a:gd name="T70" fmla="*/ 87 w 127"/>
                <a:gd name="T71" fmla="*/ 111 h 129"/>
                <a:gd name="T72" fmla="*/ 78 w 127"/>
                <a:gd name="T73" fmla="*/ 115 h 129"/>
                <a:gd name="T74" fmla="*/ 68 w 127"/>
                <a:gd name="T75" fmla="*/ 115 h 129"/>
                <a:gd name="T76" fmla="*/ 58 w 127"/>
                <a:gd name="T77" fmla="*/ 115 h 129"/>
                <a:gd name="T78" fmla="*/ 48 w 127"/>
                <a:gd name="T79" fmla="*/ 115 h 129"/>
                <a:gd name="T80" fmla="*/ 39 w 127"/>
                <a:gd name="T81" fmla="*/ 115 h 129"/>
                <a:gd name="T82" fmla="*/ 29 w 127"/>
                <a:gd name="T83" fmla="*/ 119 h 129"/>
                <a:gd name="T84" fmla="*/ 19 w 127"/>
                <a:gd name="T85" fmla="*/ 124 h 129"/>
                <a:gd name="T86" fmla="*/ 10 w 127"/>
                <a:gd name="T87" fmla="*/ 128 h 129"/>
                <a:gd name="T88" fmla="*/ 0 w 127"/>
                <a:gd name="T89" fmla="*/ 128 h 129"/>
                <a:gd name="T90" fmla="*/ 63 w 127"/>
                <a:gd name="T91" fmla="*/ 98 h 12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7"/>
                <a:gd name="T139" fmla="*/ 0 h 129"/>
                <a:gd name="T140" fmla="*/ 127 w 127"/>
                <a:gd name="T141" fmla="*/ 129 h 12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7" h="129">
                  <a:moveTo>
                    <a:pt x="0" y="128"/>
                  </a:moveTo>
                  <a:lnTo>
                    <a:pt x="10" y="128"/>
                  </a:lnTo>
                  <a:lnTo>
                    <a:pt x="15" y="119"/>
                  </a:lnTo>
                  <a:lnTo>
                    <a:pt x="24" y="119"/>
                  </a:lnTo>
                  <a:lnTo>
                    <a:pt x="34" y="111"/>
                  </a:lnTo>
                  <a:lnTo>
                    <a:pt x="44" y="107"/>
                  </a:lnTo>
                  <a:lnTo>
                    <a:pt x="48" y="98"/>
                  </a:lnTo>
                  <a:lnTo>
                    <a:pt x="58" y="98"/>
                  </a:lnTo>
                  <a:lnTo>
                    <a:pt x="63" y="90"/>
                  </a:lnTo>
                  <a:lnTo>
                    <a:pt x="68" y="81"/>
                  </a:lnTo>
                  <a:lnTo>
                    <a:pt x="78" y="73"/>
                  </a:lnTo>
                  <a:lnTo>
                    <a:pt x="78" y="64"/>
                  </a:lnTo>
                  <a:lnTo>
                    <a:pt x="87" y="60"/>
                  </a:lnTo>
                  <a:lnTo>
                    <a:pt x="87" y="51"/>
                  </a:lnTo>
                  <a:lnTo>
                    <a:pt x="87" y="43"/>
                  </a:lnTo>
                  <a:lnTo>
                    <a:pt x="92" y="34"/>
                  </a:lnTo>
                  <a:lnTo>
                    <a:pt x="102" y="30"/>
                  </a:lnTo>
                  <a:lnTo>
                    <a:pt x="102" y="21"/>
                  </a:lnTo>
                  <a:lnTo>
                    <a:pt x="107" y="13"/>
                  </a:lnTo>
                  <a:lnTo>
                    <a:pt x="107" y="4"/>
                  </a:lnTo>
                  <a:lnTo>
                    <a:pt x="116" y="0"/>
                  </a:lnTo>
                  <a:lnTo>
                    <a:pt x="116" y="9"/>
                  </a:lnTo>
                  <a:lnTo>
                    <a:pt x="116" y="17"/>
                  </a:lnTo>
                  <a:lnTo>
                    <a:pt x="121" y="26"/>
                  </a:lnTo>
                  <a:lnTo>
                    <a:pt x="121" y="34"/>
                  </a:lnTo>
                  <a:lnTo>
                    <a:pt x="121" y="43"/>
                  </a:lnTo>
                  <a:lnTo>
                    <a:pt x="126" y="51"/>
                  </a:lnTo>
                  <a:lnTo>
                    <a:pt x="126" y="60"/>
                  </a:lnTo>
                  <a:lnTo>
                    <a:pt x="126" y="68"/>
                  </a:lnTo>
                  <a:lnTo>
                    <a:pt x="126" y="77"/>
                  </a:lnTo>
                  <a:lnTo>
                    <a:pt x="126" y="85"/>
                  </a:lnTo>
                  <a:lnTo>
                    <a:pt x="121" y="94"/>
                  </a:lnTo>
                  <a:lnTo>
                    <a:pt x="111" y="94"/>
                  </a:lnTo>
                  <a:lnTo>
                    <a:pt x="107" y="102"/>
                  </a:lnTo>
                  <a:lnTo>
                    <a:pt x="97" y="107"/>
                  </a:lnTo>
                  <a:lnTo>
                    <a:pt x="87" y="111"/>
                  </a:lnTo>
                  <a:lnTo>
                    <a:pt x="78" y="115"/>
                  </a:lnTo>
                  <a:lnTo>
                    <a:pt x="68" y="115"/>
                  </a:lnTo>
                  <a:lnTo>
                    <a:pt x="58" y="115"/>
                  </a:lnTo>
                  <a:lnTo>
                    <a:pt x="48" y="115"/>
                  </a:lnTo>
                  <a:lnTo>
                    <a:pt x="39" y="115"/>
                  </a:lnTo>
                  <a:lnTo>
                    <a:pt x="29" y="119"/>
                  </a:lnTo>
                  <a:lnTo>
                    <a:pt x="19" y="124"/>
                  </a:lnTo>
                  <a:lnTo>
                    <a:pt x="10" y="128"/>
                  </a:lnTo>
                  <a:lnTo>
                    <a:pt x="0" y="128"/>
                  </a:lnTo>
                  <a:lnTo>
                    <a:pt x="63" y="98"/>
                  </a:lnTo>
                </a:path>
              </a:pathLst>
            </a:custGeom>
            <a:solidFill>
              <a:srgbClr val="FFCC99"/>
            </a:solidFill>
            <a:ln w="25400" cap="rnd">
              <a:solidFill>
                <a:srgbClr val="FF0000"/>
              </a:solidFill>
              <a:round/>
              <a:headEnd/>
              <a:tailEnd/>
            </a:ln>
          </p:spPr>
          <p:txBody>
            <a:bodyPr>
              <a:prstTxWarp prst="textNoShape">
                <a:avLst/>
              </a:prstTxWarp>
            </a:bodyPr>
            <a:lstStyle/>
            <a:p>
              <a:endParaRPr lang="en-US"/>
            </a:p>
          </p:txBody>
        </p:sp>
      </p:grpSp>
      <p:grpSp>
        <p:nvGrpSpPr>
          <p:cNvPr id="564541" name="Group 279"/>
          <p:cNvGrpSpPr>
            <a:grpSpLocks/>
          </p:cNvGrpSpPr>
          <p:nvPr/>
        </p:nvGrpSpPr>
        <p:grpSpPr bwMode="auto">
          <a:xfrm>
            <a:off x="7051675" y="3314700"/>
            <a:ext cx="119063" cy="200025"/>
            <a:chOff x="2160" y="1548"/>
            <a:chExt cx="309" cy="441"/>
          </a:xfrm>
        </p:grpSpPr>
        <p:sp>
          <p:nvSpPr>
            <p:cNvPr id="23780" name="Freeform 280"/>
            <p:cNvSpPr>
              <a:spLocks/>
            </p:cNvSpPr>
            <p:nvPr/>
          </p:nvSpPr>
          <p:spPr bwMode="auto">
            <a:xfrm>
              <a:off x="2160" y="1548"/>
              <a:ext cx="141" cy="428"/>
            </a:xfrm>
            <a:custGeom>
              <a:avLst/>
              <a:gdLst>
                <a:gd name="T0" fmla="*/ 117 w 141"/>
                <a:gd name="T1" fmla="*/ 419 h 428"/>
                <a:gd name="T2" fmla="*/ 113 w 141"/>
                <a:gd name="T3" fmla="*/ 402 h 428"/>
                <a:gd name="T4" fmla="*/ 97 w 141"/>
                <a:gd name="T5" fmla="*/ 386 h 428"/>
                <a:gd name="T6" fmla="*/ 82 w 141"/>
                <a:gd name="T7" fmla="*/ 365 h 428"/>
                <a:gd name="T8" fmla="*/ 70 w 141"/>
                <a:gd name="T9" fmla="*/ 349 h 428"/>
                <a:gd name="T10" fmla="*/ 58 w 141"/>
                <a:gd name="T11" fmla="*/ 337 h 428"/>
                <a:gd name="T12" fmla="*/ 47 w 141"/>
                <a:gd name="T13" fmla="*/ 324 h 428"/>
                <a:gd name="T14" fmla="*/ 35 w 141"/>
                <a:gd name="T15" fmla="*/ 308 h 428"/>
                <a:gd name="T16" fmla="*/ 23 w 141"/>
                <a:gd name="T17" fmla="*/ 296 h 428"/>
                <a:gd name="T18" fmla="*/ 16 w 141"/>
                <a:gd name="T19" fmla="*/ 279 h 428"/>
                <a:gd name="T20" fmla="*/ 12 w 141"/>
                <a:gd name="T21" fmla="*/ 263 h 428"/>
                <a:gd name="T22" fmla="*/ 4 w 141"/>
                <a:gd name="T23" fmla="*/ 246 h 428"/>
                <a:gd name="T24" fmla="*/ 0 w 141"/>
                <a:gd name="T25" fmla="*/ 230 h 428"/>
                <a:gd name="T26" fmla="*/ 4 w 141"/>
                <a:gd name="T27" fmla="*/ 214 h 428"/>
                <a:gd name="T28" fmla="*/ 8 w 141"/>
                <a:gd name="T29" fmla="*/ 197 h 428"/>
                <a:gd name="T30" fmla="*/ 16 w 141"/>
                <a:gd name="T31" fmla="*/ 177 h 428"/>
                <a:gd name="T32" fmla="*/ 19 w 141"/>
                <a:gd name="T33" fmla="*/ 160 h 428"/>
                <a:gd name="T34" fmla="*/ 23 w 141"/>
                <a:gd name="T35" fmla="*/ 135 h 428"/>
                <a:gd name="T36" fmla="*/ 27 w 141"/>
                <a:gd name="T37" fmla="*/ 115 h 428"/>
                <a:gd name="T38" fmla="*/ 35 w 141"/>
                <a:gd name="T39" fmla="*/ 99 h 428"/>
                <a:gd name="T40" fmla="*/ 39 w 141"/>
                <a:gd name="T41" fmla="*/ 82 h 428"/>
                <a:gd name="T42" fmla="*/ 43 w 141"/>
                <a:gd name="T43" fmla="*/ 66 h 428"/>
                <a:gd name="T44" fmla="*/ 47 w 141"/>
                <a:gd name="T45" fmla="*/ 49 h 428"/>
                <a:gd name="T46" fmla="*/ 51 w 141"/>
                <a:gd name="T47" fmla="*/ 33 h 428"/>
                <a:gd name="T48" fmla="*/ 58 w 141"/>
                <a:gd name="T49" fmla="*/ 16 h 428"/>
                <a:gd name="T50" fmla="*/ 62 w 141"/>
                <a:gd name="T51" fmla="*/ 0 h 428"/>
                <a:gd name="T52" fmla="*/ 66 w 141"/>
                <a:gd name="T53" fmla="*/ 16 h 428"/>
                <a:gd name="T54" fmla="*/ 66 w 141"/>
                <a:gd name="T55" fmla="*/ 33 h 428"/>
                <a:gd name="T56" fmla="*/ 66 w 141"/>
                <a:gd name="T57" fmla="*/ 49 h 428"/>
                <a:gd name="T58" fmla="*/ 70 w 141"/>
                <a:gd name="T59" fmla="*/ 66 h 428"/>
                <a:gd name="T60" fmla="*/ 78 w 141"/>
                <a:gd name="T61" fmla="*/ 82 h 428"/>
                <a:gd name="T62" fmla="*/ 86 w 141"/>
                <a:gd name="T63" fmla="*/ 99 h 428"/>
                <a:gd name="T64" fmla="*/ 97 w 141"/>
                <a:gd name="T65" fmla="*/ 115 h 428"/>
                <a:gd name="T66" fmla="*/ 109 w 141"/>
                <a:gd name="T67" fmla="*/ 131 h 428"/>
                <a:gd name="T68" fmla="*/ 117 w 141"/>
                <a:gd name="T69" fmla="*/ 148 h 428"/>
                <a:gd name="T70" fmla="*/ 124 w 141"/>
                <a:gd name="T71" fmla="*/ 164 h 428"/>
                <a:gd name="T72" fmla="*/ 132 w 141"/>
                <a:gd name="T73" fmla="*/ 181 h 428"/>
                <a:gd name="T74" fmla="*/ 136 w 141"/>
                <a:gd name="T75" fmla="*/ 197 h 428"/>
                <a:gd name="T76" fmla="*/ 140 w 141"/>
                <a:gd name="T77" fmla="*/ 214 h 428"/>
                <a:gd name="T78" fmla="*/ 140 w 141"/>
                <a:gd name="T79" fmla="*/ 230 h 428"/>
                <a:gd name="T80" fmla="*/ 140 w 141"/>
                <a:gd name="T81" fmla="*/ 246 h 428"/>
                <a:gd name="T82" fmla="*/ 140 w 141"/>
                <a:gd name="T83" fmla="*/ 263 h 428"/>
                <a:gd name="T84" fmla="*/ 140 w 141"/>
                <a:gd name="T85" fmla="*/ 279 h 428"/>
                <a:gd name="T86" fmla="*/ 136 w 141"/>
                <a:gd name="T87" fmla="*/ 296 h 428"/>
                <a:gd name="T88" fmla="*/ 136 w 141"/>
                <a:gd name="T89" fmla="*/ 312 h 428"/>
                <a:gd name="T90" fmla="*/ 136 w 141"/>
                <a:gd name="T91" fmla="*/ 328 h 428"/>
                <a:gd name="T92" fmla="*/ 132 w 141"/>
                <a:gd name="T93" fmla="*/ 345 h 428"/>
                <a:gd name="T94" fmla="*/ 128 w 141"/>
                <a:gd name="T95" fmla="*/ 361 h 428"/>
                <a:gd name="T96" fmla="*/ 128 w 141"/>
                <a:gd name="T97" fmla="*/ 378 h 428"/>
                <a:gd name="T98" fmla="*/ 124 w 141"/>
                <a:gd name="T99" fmla="*/ 394 h 428"/>
                <a:gd name="T100" fmla="*/ 117 w 141"/>
                <a:gd name="T101" fmla="*/ 411 h 42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1"/>
                <a:gd name="T154" fmla="*/ 0 h 428"/>
                <a:gd name="T155" fmla="*/ 141 w 141"/>
                <a:gd name="T156" fmla="*/ 428 h 42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1" h="428">
                  <a:moveTo>
                    <a:pt x="117" y="427"/>
                  </a:moveTo>
                  <a:lnTo>
                    <a:pt x="117" y="419"/>
                  </a:lnTo>
                  <a:lnTo>
                    <a:pt x="117" y="411"/>
                  </a:lnTo>
                  <a:lnTo>
                    <a:pt x="113" y="402"/>
                  </a:lnTo>
                  <a:lnTo>
                    <a:pt x="105" y="390"/>
                  </a:lnTo>
                  <a:lnTo>
                    <a:pt x="97" y="386"/>
                  </a:lnTo>
                  <a:lnTo>
                    <a:pt x="89" y="378"/>
                  </a:lnTo>
                  <a:lnTo>
                    <a:pt x="82" y="365"/>
                  </a:lnTo>
                  <a:lnTo>
                    <a:pt x="74" y="357"/>
                  </a:lnTo>
                  <a:lnTo>
                    <a:pt x="70" y="349"/>
                  </a:lnTo>
                  <a:lnTo>
                    <a:pt x="62" y="345"/>
                  </a:lnTo>
                  <a:lnTo>
                    <a:pt x="58" y="337"/>
                  </a:lnTo>
                  <a:lnTo>
                    <a:pt x="54" y="328"/>
                  </a:lnTo>
                  <a:lnTo>
                    <a:pt x="47" y="324"/>
                  </a:lnTo>
                  <a:lnTo>
                    <a:pt x="39" y="316"/>
                  </a:lnTo>
                  <a:lnTo>
                    <a:pt x="35" y="308"/>
                  </a:lnTo>
                  <a:lnTo>
                    <a:pt x="27" y="304"/>
                  </a:lnTo>
                  <a:lnTo>
                    <a:pt x="23" y="296"/>
                  </a:lnTo>
                  <a:lnTo>
                    <a:pt x="19" y="287"/>
                  </a:lnTo>
                  <a:lnTo>
                    <a:pt x="16" y="279"/>
                  </a:lnTo>
                  <a:lnTo>
                    <a:pt x="12" y="271"/>
                  </a:lnTo>
                  <a:lnTo>
                    <a:pt x="12" y="263"/>
                  </a:lnTo>
                  <a:lnTo>
                    <a:pt x="8" y="255"/>
                  </a:lnTo>
                  <a:lnTo>
                    <a:pt x="4" y="246"/>
                  </a:lnTo>
                  <a:lnTo>
                    <a:pt x="4" y="238"/>
                  </a:lnTo>
                  <a:lnTo>
                    <a:pt x="0" y="230"/>
                  </a:lnTo>
                  <a:lnTo>
                    <a:pt x="0" y="222"/>
                  </a:lnTo>
                  <a:lnTo>
                    <a:pt x="4" y="214"/>
                  </a:lnTo>
                  <a:lnTo>
                    <a:pt x="8" y="205"/>
                  </a:lnTo>
                  <a:lnTo>
                    <a:pt x="8" y="197"/>
                  </a:lnTo>
                  <a:lnTo>
                    <a:pt x="12" y="185"/>
                  </a:lnTo>
                  <a:lnTo>
                    <a:pt x="16" y="177"/>
                  </a:lnTo>
                  <a:lnTo>
                    <a:pt x="16" y="168"/>
                  </a:lnTo>
                  <a:lnTo>
                    <a:pt x="19" y="160"/>
                  </a:lnTo>
                  <a:lnTo>
                    <a:pt x="19" y="148"/>
                  </a:lnTo>
                  <a:lnTo>
                    <a:pt x="23" y="135"/>
                  </a:lnTo>
                  <a:lnTo>
                    <a:pt x="27" y="127"/>
                  </a:lnTo>
                  <a:lnTo>
                    <a:pt x="27" y="115"/>
                  </a:lnTo>
                  <a:lnTo>
                    <a:pt x="31" y="107"/>
                  </a:lnTo>
                  <a:lnTo>
                    <a:pt x="35" y="99"/>
                  </a:lnTo>
                  <a:lnTo>
                    <a:pt x="39" y="90"/>
                  </a:lnTo>
                  <a:lnTo>
                    <a:pt x="39" y="82"/>
                  </a:lnTo>
                  <a:lnTo>
                    <a:pt x="43" y="74"/>
                  </a:lnTo>
                  <a:lnTo>
                    <a:pt x="43" y="66"/>
                  </a:lnTo>
                  <a:lnTo>
                    <a:pt x="47" y="57"/>
                  </a:lnTo>
                  <a:lnTo>
                    <a:pt x="47" y="49"/>
                  </a:lnTo>
                  <a:lnTo>
                    <a:pt x="51" y="41"/>
                  </a:lnTo>
                  <a:lnTo>
                    <a:pt x="51" y="33"/>
                  </a:lnTo>
                  <a:lnTo>
                    <a:pt x="54" y="25"/>
                  </a:lnTo>
                  <a:lnTo>
                    <a:pt x="58" y="16"/>
                  </a:lnTo>
                  <a:lnTo>
                    <a:pt x="62" y="8"/>
                  </a:lnTo>
                  <a:lnTo>
                    <a:pt x="62" y="0"/>
                  </a:lnTo>
                  <a:lnTo>
                    <a:pt x="66" y="8"/>
                  </a:lnTo>
                  <a:lnTo>
                    <a:pt x="66" y="16"/>
                  </a:lnTo>
                  <a:lnTo>
                    <a:pt x="66" y="25"/>
                  </a:lnTo>
                  <a:lnTo>
                    <a:pt x="66" y="33"/>
                  </a:lnTo>
                  <a:lnTo>
                    <a:pt x="66" y="41"/>
                  </a:lnTo>
                  <a:lnTo>
                    <a:pt x="66" y="49"/>
                  </a:lnTo>
                  <a:lnTo>
                    <a:pt x="66" y="57"/>
                  </a:lnTo>
                  <a:lnTo>
                    <a:pt x="70" y="66"/>
                  </a:lnTo>
                  <a:lnTo>
                    <a:pt x="74" y="74"/>
                  </a:lnTo>
                  <a:lnTo>
                    <a:pt x="78" y="82"/>
                  </a:lnTo>
                  <a:lnTo>
                    <a:pt x="82" y="90"/>
                  </a:lnTo>
                  <a:lnTo>
                    <a:pt x="86" y="99"/>
                  </a:lnTo>
                  <a:lnTo>
                    <a:pt x="89" y="107"/>
                  </a:lnTo>
                  <a:lnTo>
                    <a:pt x="97" y="115"/>
                  </a:lnTo>
                  <a:lnTo>
                    <a:pt x="101" y="123"/>
                  </a:lnTo>
                  <a:lnTo>
                    <a:pt x="109" y="131"/>
                  </a:lnTo>
                  <a:lnTo>
                    <a:pt x="113" y="140"/>
                  </a:lnTo>
                  <a:lnTo>
                    <a:pt x="117" y="148"/>
                  </a:lnTo>
                  <a:lnTo>
                    <a:pt x="121" y="156"/>
                  </a:lnTo>
                  <a:lnTo>
                    <a:pt x="124" y="164"/>
                  </a:lnTo>
                  <a:lnTo>
                    <a:pt x="128" y="172"/>
                  </a:lnTo>
                  <a:lnTo>
                    <a:pt x="132" y="181"/>
                  </a:lnTo>
                  <a:lnTo>
                    <a:pt x="136" y="189"/>
                  </a:lnTo>
                  <a:lnTo>
                    <a:pt x="136" y="197"/>
                  </a:lnTo>
                  <a:lnTo>
                    <a:pt x="140" y="205"/>
                  </a:lnTo>
                  <a:lnTo>
                    <a:pt x="140" y="214"/>
                  </a:lnTo>
                  <a:lnTo>
                    <a:pt x="140" y="222"/>
                  </a:lnTo>
                  <a:lnTo>
                    <a:pt x="140" y="230"/>
                  </a:lnTo>
                  <a:lnTo>
                    <a:pt x="140" y="238"/>
                  </a:lnTo>
                  <a:lnTo>
                    <a:pt x="140" y="246"/>
                  </a:lnTo>
                  <a:lnTo>
                    <a:pt x="140" y="255"/>
                  </a:lnTo>
                  <a:lnTo>
                    <a:pt x="140" y="263"/>
                  </a:lnTo>
                  <a:lnTo>
                    <a:pt x="140" y="271"/>
                  </a:lnTo>
                  <a:lnTo>
                    <a:pt x="140" y="279"/>
                  </a:lnTo>
                  <a:lnTo>
                    <a:pt x="140" y="287"/>
                  </a:lnTo>
                  <a:lnTo>
                    <a:pt x="136" y="296"/>
                  </a:lnTo>
                  <a:lnTo>
                    <a:pt x="136" y="304"/>
                  </a:lnTo>
                  <a:lnTo>
                    <a:pt x="136" y="312"/>
                  </a:lnTo>
                  <a:lnTo>
                    <a:pt x="136" y="320"/>
                  </a:lnTo>
                  <a:lnTo>
                    <a:pt x="136" y="328"/>
                  </a:lnTo>
                  <a:lnTo>
                    <a:pt x="136" y="337"/>
                  </a:lnTo>
                  <a:lnTo>
                    <a:pt x="132" y="345"/>
                  </a:lnTo>
                  <a:lnTo>
                    <a:pt x="132" y="353"/>
                  </a:lnTo>
                  <a:lnTo>
                    <a:pt x="128" y="361"/>
                  </a:lnTo>
                  <a:lnTo>
                    <a:pt x="128" y="370"/>
                  </a:lnTo>
                  <a:lnTo>
                    <a:pt x="128" y="378"/>
                  </a:lnTo>
                  <a:lnTo>
                    <a:pt x="128" y="386"/>
                  </a:lnTo>
                  <a:lnTo>
                    <a:pt x="124" y="394"/>
                  </a:lnTo>
                  <a:lnTo>
                    <a:pt x="121" y="402"/>
                  </a:lnTo>
                  <a:lnTo>
                    <a:pt x="117" y="411"/>
                  </a:lnTo>
                  <a:lnTo>
                    <a:pt x="117" y="419"/>
                  </a:lnTo>
                </a:path>
              </a:pathLst>
            </a:custGeom>
            <a:solidFill>
              <a:srgbClr val="FF6600"/>
            </a:solidFill>
            <a:ln w="25400" cap="rnd">
              <a:solidFill>
                <a:srgbClr val="F35B1B"/>
              </a:solidFill>
              <a:round/>
              <a:headEnd/>
              <a:tailEnd/>
            </a:ln>
          </p:spPr>
          <p:txBody>
            <a:bodyPr>
              <a:prstTxWarp prst="textNoShape">
                <a:avLst/>
              </a:prstTxWarp>
            </a:bodyPr>
            <a:lstStyle/>
            <a:p>
              <a:endParaRPr lang="en-US"/>
            </a:p>
          </p:txBody>
        </p:sp>
        <p:sp>
          <p:nvSpPr>
            <p:cNvPr id="23781" name="Freeform 281"/>
            <p:cNvSpPr>
              <a:spLocks/>
            </p:cNvSpPr>
            <p:nvPr/>
          </p:nvSpPr>
          <p:spPr bwMode="auto">
            <a:xfrm>
              <a:off x="2266" y="1693"/>
              <a:ext cx="145" cy="292"/>
            </a:xfrm>
            <a:custGeom>
              <a:avLst/>
              <a:gdLst>
                <a:gd name="T0" fmla="*/ 24 w 145"/>
                <a:gd name="T1" fmla="*/ 285 h 292"/>
                <a:gd name="T2" fmla="*/ 28 w 145"/>
                <a:gd name="T3" fmla="*/ 274 h 292"/>
                <a:gd name="T4" fmla="*/ 44 w 145"/>
                <a:gd name="T5" fmla="*/ 263 h 292"/>
                <a:gd name="T6" fmla="*/ 60 w 145"/>
                <a:gd name="T7" fmla="*/ 249 h 292"/>
                <a:gd name="T8" fmla="*/ 72 w 145"/>
                <a:gd name="T9" fmla="*/ 238 h 292"/>
                <a:gd name="T10" fmla="*/ 84 w 145"/>
                <a:gd name="T11" fmla="*/ 229 h 292"/>
                <a:gd name="T12" fmla="*/ 96 w 145"/>
                <a:gd name="T13" fmla="*/ 221 h 292"/>
                <a:gd name="T14" fmla="*/ 108 w 145"/>
                <a:gd name="T15" fmla="*/ 210 h 292"/>
                <a:gd name="T16" fmla="*/ 120 w 145"/>
                <a:gd name="T17" fmla="*/ 201 h 292"/>
                <a:gd name="T18" fmla="*/ 128 w 145"/>
                <a:gd name="T19" fmla="*/ 190 h 292"/>
                <a:gd name="T20" fmla="*/ 132 w 145"/>
                <a:gd name="T21" fmla="*/ 179 h 292"/>
                <a:gd name="T22" fmla="*/ 140 w 145"/>
                <a:gd name="T23" fmla="*/ 168 h 292"/>
                <a:gd name="T24" fmla="*/ 144 w 145"/>
                <a:gd name="T25" fmla="*/ 157 h 292"/>
                <a:gd name="T26" fmla="*/ 140 w 145"/>
                <a:gd name="T27" fmla="*/ 146 h 292"/>
                <a:gd name="T28" fmla="*/ 136 w 145"/>
                <a:gd name="T29" fmla="*/ 134 h 292"/>
                <a:gd name="T30" fmla="*/ 128 w 145"/>
                <a:gd name="T31" fmla="*/ 120 h 292"/>
                <a:gd name="T32" fmla="*/ 124 w 145"/>
                <a:gd name="T33" fmla="*/ 109 h 292"/>
                <a:gd name="T34" fmla="*/ 120 w 145"/>
                <a:gd name="T35" fmla="*/ 92 h 292"/>
                <a:gd name="T36" fmla="*/ 116 w 145"/>
                <a:gd name="T37" fmla="*/ 78 h 292"/>
                <a:gd name="T38" fmla="*/ 108 w 145"/>
                <a:gd name="T39" fmla="*/ 67 h 292"/>
                <a:gd name="T40" fmla="*/ 104 w 145"/>
                <a:gd name="T41" fmla="*/ 56 h 292"/>
                <a:gd name="T42" fmla="*/ 100 w 145"/>
                <a:gd name="T43" fmla="*/ 45 h 292"/>
                <a:gd name="T44" fmla="*/ 96 w 145"/>
                <a:gd name="T45" fmla="*/ 34 h 292"/>
                <a:gd name="T46" fmla="*/ 92 w 145"/>
                <a:gd name="T47" fmla="*/ 22 h 292"/>
                <a:gd name="T48" fmla="*/ 84 w 145"/>
                <a:gd name="T49" fmla="*/ 11 h 292"/>
                <a:gd name="T50" fmla="*/ 80 w 145"/>
                <a:gd name="T51" fmla="*/ 0 h 292"/>
                <a:gd name="T52" fmla="*/ 76 w 145"/>
                <a:gd name="T53" fmla="*/ 11 h 292"/>
                <a:gd name="T54" fmla="*/ 76 w 145"/>
                <a:gd name="T55" fmla="*/ 22 h 292"/>
                <a:gd name="T56" fmla="*/ 76 w 145"/>
                <a:gd name="T57" fmla="*/ 34 h 292"/>
                <a:gd name="T58" fmla="*/ 72 w 145"/>
                <a:gd name="T59" fmla="*/ 45 h 292"/>
                <a:gd name="T60" fmla="*/ 64 w 145"/>
                <a:gd name="T61" fmla="*/ 56 h 292"/>
                <a:gd name="T62" fmla="*/ 56 w 145"/>
                <a:gd name="T63" fmla="*/ 67 h 292"/>
                <a:gd name="T64" fmla="*/ 44 w 145"/>
                <a:gd name="T65" fmla="*/ 78 h 292"/>
                <a:gd name="T66" fmla="*/ 32 w 145"/>
                <a:gd name="T67" fmla="*/ 90 h 292"/>
                <a:gd name="T68" fmla="*/ 24 w 145"/>
                <a:gd name="T69" fmla="*/ 101 h 292"/>
                <a:gd name="T70" fmla="*/ 16 w 145"/>
                <a:gd name="T71" fmla="*/ 112 h 292"/>
                <a:gd name="T72" fmla="*/ 8 w 145"/>
                <a:gd name="T73" fmla="*/ 123 h 292"/>
                <a:gd name="T74" fmla="*/ 4 w 145"/>
                <a:gd name="T75" fmla="*/ 134 h 292"/>
                <a:gd name="T76" fmla="*/ 0 w 145"/>
                <a:gd name="T77" fmla="*/ 146 h 292"/>
                <a:gd name="T78" fmla="*/ 0 w 145"/>
                <a:gd name="T79" fmla="*/ 157 h 292"/>
                <a:gd name="T80" fmla="*/ 0 w 145"/>
                <a:gd name="T81" fmla="*/ 168 h 292"/>
                <a:gd name="T82" fmla="*/ 0 w 145"/>
                <a:gd name="T83" fmla="*/ 179 h 292"/>
                <a:gd name="T84" fmla="*/ 0 w 145"/>
                <a:gd name="T85" fmla="*/ 190 h 292"/>
                <a:gd name="T86" fmla="*/ 4 w 145"/>
                <a:gd name="T87" fmla="*/ 201 h 292"/>
                <a:gd name="T88" fmla="*/ 4 w 145"/>
                <a:gd name="T89" fmla="*/ 213 h 292"/>
                <a:gd name="T90" fmla="*/ 4 w 145"/>
                <a:gd name="T91" fmla="*/ 224 h 292"/>
                <a:gd name="T92" fmla="*/ 8 w 145"/>
                <a:gd name="T93" fmla="*/ 235 h 292"/>
                <a:gd name="T94" fmla="*/ 12 w 145"/>
                <a:gd name="T95" fmla="*/ 246 h 292"/>
                <a:gd name="T96" fmla="*/ 12 w 145"/>
                <a:gd name="T97" fmla="*/ 257 h 292"/>
                <a:gd name="T98" fmla="*/ 16 w 145"/>
                <a:gd name="T99" fmla="*/ 269 h 292"/>
                <a:gd name="T100" fmla="*/ 24 w 145"/>
                <a:gd name="T101" fmla="*/ 280 h 2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5"/>
                <a:gd name="T154" fmla="*/ 0 h 292"/>
                <a:gd name="T155" fmla="*/ 145 w 145"/>
                <a:gd name="T156" fmla="*/ 292 h 29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5" h="292">
                  <a:moveTo>
                    <a:pt x="24" y="291"/>
                  </a:moveTo>
                  <a:lnTo>
                    <a:pt x="24" y="285"/>
                  </a:lnTo>
                  <a:lnTo>
                    <a:pt x="24" y="280"/>
                  </a:lnTo>
                  <a:lnTo>
                    <a:pt x="28" y="274"/>
                  </a:lnTo>
                  <a:lnTo>
                    <a:pt x="36" y="266"/>
                  </a:lnTo>
                  <a:lnTo>
                    <a:pt x="44" y="263"/>
                  </a:lnTo>
                  <a:lnTo>
                    <a:pt x="52" y="257"/>
                  </a:lnTo>
                  <a:lnTo>
                    <a:pt x="60" y="249"/>
                  </a:lnTo>
                  <a:lnTo>
                    <a:pt x="68" y="243"/>
                  </a:lnTo>
                  <a:lnTo>
                    <a:pt x="72" y="238"/>
                  </a:lnTo>
                  <a:lnTo>
                    <a:pt x="80" y="235"/>
                  </a:lnTo>
                  <a:lnTo>
                    <a:pt x="84" y="229"/>
                  </a:lnTo>
                  <a:lnTo>
                    <a:pt x="88" y="224"/>
                  </a:lnTo>
                  <a:lnTo>
                    <a:pt x="96" y="221"/>
                  </a:lnTo>
                  <a:lnTo>
                    <a:pt x="104" y="215"/>
                  </a:lnTo>
                  <a:lnTo>
                    <a:pt x="108" y="210"/>
                  </a:lnTo>
                  <a:lnTo>
                    <a:pt x="116" y="207"/>
                  </a:lnTo>
                  <a:lnTo>
                    <a:pt x="120" y="201"/>
                  </a:lnTo>
                  <a:lnTo>
                    <a:pt x="124" y="196"/>
                  </a:lnTo>
                  <a:lnTo>
                    <a:pt x="128" y="190"/>
                  </a:lnTo>
                  <a:lnTo>
                    <a:pt x="132" y="185"/>
                  </a:lnTo>
                  <a:lnTo>
                    <a:pt x="132" y="179"/>
                  </a:lnTo>
                  <a:lnTo>
                    <a:pt x="136" y="173"/>
                  </a:lnTo>
                  <a:lnTo>
                    <a:pt x="140" y="168"/>
                  </a:lnTo>
                  <a:lnTo>
                    <a:pt x="140" y="162"/>
                  </a:lnTo>
                  <a:lnTo>
                    <a:pt x="144" y="157"/>
                  </a:lnTo>
                  <a:lnTo>
                    <a:pt x="144" y="151"/>
                  </a:lnTo>
                  <a:lnTo>
                    <a:pt x="140" y="146"/>
                  </a:lnTo>
                  <a:lnTo>
                    <a:pt x="136" y="140"/>
                  </a:lnTo>
                  <a:lnTo>
                    <a:pt x="136" y="134"/>
                  </a:lnTo>
                  <a:lnTo>
                    <a:pt x="132" y="126"/>
                  </a:lnTo>
                  <a:lnTo>
                    <a:pt x="128" y="120"/>
                  </a:lnTo>
                  <a:lnTo>
                    <a:pt x="128" y="115"/>
                  </a:lnTo>
                  <a:lnTo>
                    <a:pt x="124" y="109"/>
                  </a:lnTo>
                  <a:lnTo>
                    <a:pt x="124" y="101"/>
                  </a:lnTo>
                  <a:lnTo>
                    <a:pt x="120" y="92"/>
                  </a:lnTo>
                  <a:lnTo>
                    <a:pt x="116" y="87"/>
                  </a:lnTo>
                  <a:lnTo>
                    <a:pt x="116" y="78"/>
                  </a:lnTo>
                  <a:lnTo>
                    <a:pt x="112" y="73"/>
                  </a:lnTo>
                  <a:lnTo>
                    <a:pt x="108" y="67"/>
                  </a:lnTo>
                  <a:lnTo>
                    <a:pt x="104" y="62"/>
                  </a:lnTo>
                  <a:lnTo>
                    <a:pt x="104" y="56"/>
                  </a:lnTo>
                  <a:lnTo>
                    <a:pt x="100" y="50"/>
                  </a:lnTo>
                  <a:lnTo>
                    <a:pt x="100" y="45"/>
                  </a:lnTo>
                  <a:lnTo>
                    <a:pt x="96" y="39"/>
                  </a:lnTo>
                  <a:lnTo>
                    <a:pt x="96" y="34"/>
                  </a:lnTo>
                  <a:lnTo>
                    <a:pt x="92" y="28"/>
                  </a:lnTo>
                  <a:lnTo>
                    <a:pt x="92" y="22"/>
                  </a:lnTo>
                  <a:lnTo>
                    <a:pt x="88" y="17"/>
                  </a:lnTo>
                  <a:lnTo>
                    <a:pt x="84" y="11"/>
                  </a:lnTo>
                  <a:lnTo>
                    <a:pt x="80" y="6"/>
                  </a:lnTo>
                  <a:lnTo>
                    <a:pt x="80" y="0"/>
                  </a:lnTo>
                  <a:lnTo>
                    <a:pt x="76" y="6"/>
                  </a:lnTo>
                  <a:lnTo>
                    <a:pt x="76" y="11"/>
                  </a:lnTo>
                  <a:lnTo>
                    <a:pt x="76" y="17"/>
                  </a:lnTo>
                  <a:lnTo>
                    <a:pt x="76" y="22"/>
                  </a:lnTo>
                  <a:lnTo>
                    <a:pt x="76" y="28"/>
                  </a:lnTo>
                  <a:lnTo>
                    <a:pt x="76" y="34"/>
                  </a:lnTo>
                  <a:lnTo>
                    <a:pt x="76" y="39"/>
                  </a:lnTo>
                  <a:lnTo>
                    <a:pt x="72" y="45"/>
                  </a:lnTo>
                  <a:lnTo>
                    <a:pt x="68" y="50"/>
                  </a:lnTo>
                  <a:lnTo>
                    <a:pt x="64" y="56"/>
                  </a:lnTo>
                  <a:lnTo>
                    <a:pt x="60" y="62"/>
                  </a:lnTo>
                  <a:lnTo>
                    <a:pt x="56" y="67"/>
                  </a:lnTo>
                  <a:lnTo>
                    <a:pt x="52" y="73"/>
                  </a:lnTo>
                  <a:lnTo>
                    <a:pt x="44" y="78"/>
                  </a:lnTo>
                  <a:lnTo>
                    <a:pt x="40" y="84"/>
                  </a:lnTo>
                  <a:lnTo>
                    <a:pt x="32" y="90"/>
                  </a:lnTo>
                  <a:lnTo>
                    <a:pt x="28" y="95"/>
                  </a:lnTo>
                  <a:lnTo>
                    <a:pt x="24" y="101"/>
                  </a:lnTo>
                  <a:lnTo>
                    <a:pt x="20" y="106"/>
                  </a:lnTo>
                  <a:lnTo>
                    <a:pt x="16" y="112"/>
                  </a:lnTo>
                  <a:lnTo>
                    <a:pt x="12" y="118"/>
                  </a:lnTo>
                  <a:lnTo>
                    <a:pt x="8" y="123"/>
                  </a:lnTo>
                  <a:lnTo>
                    <a:pt x="4" y="129"/>
                  </a:lnTo>
                  <a:lnTo>
                    <a:pt x="4" y="134"/>
                  </a:lnTo>
                  <a:lnTo>
                    <a:pt x="0" y="140"/>
                  </a:lnTo>
                  <a:lnTo>
                    <a:pt x="0" y="146"/>
                  </a:lnTo>
                  <a:lnTo>
                    <a:pt x="0" y="151"/>
                  </a:lnTo>
                  <a:lnTo>
                    <a:pt x="0" y="157"/>
                  </a:lnTo>
                  <a:lnTo>
                    <a:pt x="0" y="162"/>
                  </a:lnTo>
                  <a:lnTo>
                    <a:pt x="0" y="168"/>
                  </a:lnTo>
                  <a:lnTo>
                    <a:pt x="0" y="173"/>
                  </a:lnTo>
                  <a:lnTo>
                    <a:pt x="0" y="179"/>
                  </a:lnTo>
                  <a:lnTo>
                    <a:pt x="0" y="185"/>
                  </a:lnTo>
                  <a:lnTo>
                    <a:pt x="0" y="190"/>
                  </a:lnTo>
                  <a:lnTo>
                    <a:pt x="0" y="196"/>
                  </a:lnTo>
                  <a:lnTo>
                    <a:pt x="4" y="201"/>
                  </a:lnTo>
                  <a:lnTo>
                    <a:pt x="4" y="207"/>
                  </a:lnTo>
                  <a:lnTo>
                    <a:pt x="4" y="213"/>
                  </a:lnTo>
                  <a:lnTo>
                    <a:pt x="4" y="218"/>
                  </a:lnTo>
                  <a:lnTo>
                    <a:pt x="4" y="224"/>
                  </a:lnTo>
                  <a:lnTo>
                    <a:pt x="4" y="229"/>
                  </a:lnTo>
                  <a:lnTo>
                    <a:pt x="8" y="235"/>
                  </a:lnTo>
                  <a:lnTo>
                    <a:pt x="8" y="241"/>
                  </a:lnTo>
                  <a:lnTo>
                    <a:pt x="12" y="246"/>
                  </a:lnTo>
                  <a:lnTo>
                    <a:pt x="12" y="252"/>
                  </a:lnTo>
                  <a:lnTo>
                    <a:pt x="12" y="257"/>
                  </a:lnTo>
                  <a:lnTo>
                    <a:pt x="12" y="263"/>
                  </a:lnTo>
                  <a:lnTo>
                    <a:pt x="16" y="269"/>
                  </a:lnTo>
                  <a:lnTo>
                    <a:pt x="20" y="274"/>
                  </a:lnTo>
                  <a:lnTo>
                    <a:pt x="24" y="280"/>
                  </a:lnTo>
                  <a:lnTo>
                    <a:pt x="24" y="285"/>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782" name="Freeform 282"/>
            <p:cNvSpPr>
              <a:spLocks/>
            </p:cNvSpPr>
            <p:nvPr/>
          </p:nvSpPr>
          <p:spPr bwMode="auto">
            <a:xfrm>
              <a:off x="2201" y="1586"/>
              <a:ext cx="232" cy="313"/>
            </a:xfrm>
            <a:custGeom>
              <a:avLst/>
              <a:gdLst>
                <a:gd name="T0" fmla="*/ 94 w 232"/>
                <a:gd name="T1" fmla="*/ 306 h 313"/>
                <a:gd name="T2" fmla="*/ 98 w 232"/>
                <a:gd name="T3" fmla="*/ 294 h 313"/>
                <a:gd name="T4" fmla="*/ 117 w 232"/>
                <a:gd name="T5" fmla="*/ 282 h 313"/>
                <a:gd name="T6" fmla="*/ 135 w 232"/>
                <a:gd name="T7" fmla="*/ 267 h 313"/>
                <a:gd name="T8" fmla="*/ 149 w 232"/>
                <a:gd name="T9" fmla="*/ 255 h 313"/>
                <a:gd name="T10" fmla="*/ 162 w 232"/>
                <a:gd name="T11" fmla="*/ 246 h 313"/>
                <a:gd name="T12" fmla="*/ 177 w 232"/>
                <a:gd name="T13" fmla="*/ 237 h 313"/>
                <a:gd name="T14" fmla="*/ 190 w 232"/>
                <a:gd name="T15" fmla="*/ 225 h 313"/>
                <a:gd name="T16" fmla="*/ 203 w 232"/>
                <a:gd name="T17" fmla="*/ 216 h 313"/>
                <a:gd name="T18" fmla="*/ 213 w 232"/>
                <a:gd name="T19" fmla="*/ 204 h 313"/>
                <a:gd name="T20" fmla="*/ 218 w 232"/>
                <a:gd name="T21" fmla="*/ 192 h 313"/>
                <a:gd name="T22" fmla="*/ 226 w 232"/>
                <a:gd name="T23" fmla="*/ 180 h 313"/>
                <a:gd name="T24" fmla="*/ 231 w 232"/>
                <a:gd name="T25" fmla="*/ 168 h 313"/>
                <a:gd name="T26" fmla="*/ 226 w 232"/>
                <a:gd name="T27" fmla="*/ 156 h 313"/>
                <a:gd name="T28" fmla="*/ 221 w 232"/>
                <a:gd name="T29" fmla="*/ 144 h 313"/>
                <a:gd name="T30" fmla="*/ 213 w 232"/>
                <a:gd name="T31" fmla="*/ 129 h 313"/>
                <a:gd name="T32" fmla="*/ 208 w 232"/>
                <a:gd name="T33" fmla="*/ 118 h 313"/>
                <a:gd name="T34" fmla="*/ 203 w 232"/>
                <a:gd name="T35" fmla="*/ 99 h 313"/>
                <a:gd name="T36" fmla="*/ 200 w 232"/>
                <a:gd name="T37" fmla="*/ 84 h 313"/>
                <a:gd name="T38" fmla="*/ 190 w 232"/>
                <a:gd name="T39" fmla="*/ 72 h 313"/>
                <a:gd name="T40" fmla="*/ 185 w 232"/>
                <a:gd name="T41" fmla="*/ 60 h 313"/>
                <a:gd name="T42" fmla="*/ 180 w 232"/>
                <a:gd name="T43" fmla="*/ 48 h 313"/>
                <a:gd name="T44" fmla="*/ 181 w 232"/>
                <a:gd name="T45" fmla="*/ 100 h 313"/>
                <a:gd name="T46" fmla="*/ 172 w 232"/>
                <a:gd name="T47" fmla="*/ 24 h 313"/>
                <a:gd name="T48" fmla="*/ 162 w 232"/>
                <a:gd name="T49" fmla="*/ 12 h 313"/>
                <a:gd name="T50" fmla="*/ 158 w 232"/>
                <a:gd name="T51" fmla="*/ 0 h 313"/>
                <a:gd name="T52" fmla="*/ 154 w 232"/>
                <a:gd name="T53" fmla="*/ 12 h 313"/>
                <a:gd name="T54" fmla="*/ 154 w 232"/>
                <a:gd name="T55" fmla="*/ 24 h 313"/>
                <a:gd name="T56" fmla="*/ 154 w 232"/>
                <a:gd name="T57" fmla="*/ 36 h 313"/>
                <a:gd name="T58" fmla="*/ 149 w 232"/>
                <a:gd name="T59" fmla="*/ 48 h 313"/>
                <a:gd name="T60" fmla="*/ 139 w 232"/>
                <a:gd name="T61" fmla="*/ 60 h 313"/>
                <a:gd name="T62" fmla="*/ 131 w 232"/>
                <a:gd name="T63" fmla="*/ 72 h 313"/>
                <a:gd name="T64" fmla="*/ 117 w 232"/>
                <a:gd name="T65" fmla="*/ 84 h 313"/>
                <a:gd name="T66" fmla="*/ 103 w 232"/>
                <a:gd name="T67" fmla="*/ 96 h 313"/>
                <a:gd name="T68" fmla="*/ 94 w 232"/>
                <a:gd name="T69" fmla="*/ 108 h 313"/>
                <a:gd name="T70" fmla="*/ 85 w 232"/>
                <a:gd name="T71" fmla="*/ 120 h 313"/>
                <a:gd name="T72" fmla="*/ 76 w 232"/>
                <a:gd name="T73" fmla="*/ 132 h 313"/>
                <a:gd name="T74" fmla="*/ 71 w 232"/>
                <a:gd name="T75" fmla="*/ 144 h 313"/>
                <a:gd name="T76" fmla="*/ 67 w 232"/>
                <a:gd name="T77" fmla="*/ 156 h 313"/>
                <a:gd name="T78" fmla="*/ 67 w 232"/>
                <a:gd name="T79" fmla="*/ 168 h 313"/>
                <a:gd name="T80" fmla="*/ 67 w 232"/>
                <a:gd name="T81" fmla="*/ 180 h 313"/>
                <a:gd name="T82" fmla="*/ 67 w 232"/>
                <a:gd name="T83" fmla="*/ 192 h 313"/>
                <a:gd name="T84" fmla="*/ 67 w 232"/>
                <a:gd name="T85" fmla="*/ 204 h 313"/>
                <a:gd name="T86" fmla="*/ 71 w 232"/>
                <a:gd name="T87" fmla="*/ 216 h 313"/>
                <a:gd name="T88" fmla="*/ 71 w 232"/>
                <a:gd name="T89" fmla="*/ 228 h 313"/>
                <a:gd name="T90" fmla="*/ 71 w 232"/>
                <a:gd name="T91" fmla="*/ 240 h 313"/>
                <a:gd name="T92" fmla="*/ 76 w 232"/>
                <a:gd name="T93" fmla="*/ 252 h 313"/>
                <a:gd name="T94" fmla="*/ 80 w 232"/>
                <a:gd name="T95" fmla="*/ 264 h 313"/>
                <a:gd name="T96" fmla="*/ 80 w 232"/>
                <a:gd name="T97" fmla="*/ 276 h 313"/>
                <a:gd name="T98" fmla="*/ 85 w 232"/>
                <a:gd name="T99" fmla="*/ 288 h 313"/>
                <a:gd name="T100" fmla="*/ 94 w 232"/>
                <a:gd name="T101" fmla="*/ 300 h 3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32"/>
                <a:gd name="T154" fmla="*/ 0 h 313"/>
                <a:gd name="T155" fmla="*/ 232 w 232"/>
                <a:gd name="T156" fmla="*/ 313 h 3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32" h="313">
                  <a:moveTo>
                    <a:pt x="94" y="312"/>
                  </a:moveTo>
                  <a:lnTo>
                    <a:pt x="94" y="306"/>
                  </a:lnTo>
                  <a:lnTo>
                    <a:pt x="94" y="300"/>
                  </a:lnTo>
                  <a:lnTo>
                    <a:pt x="98" y="294"/>
                  </a:lnTo>
                  <a:lnTo>
                    <a:pt x="108" y="285"/>
                  </a:lnTo>
                  <a:lnTo>
                    <a:pt x="117" y="282"/>
                  </a:lnTo>
                  <a:lnTo>
                    <a:pt x="0" y="276"/>
                  </a:lnTo>
                  <a:lnTo>
                    <a:pt x="135" y="267"/>
                  </a:lnTo>
                  <a:lnTo>
                    <a:pt x="144" y="261"/>
                  </a:lnTo>
                  <a:lnTo>
                    <a:pt x="149" y="255"/>
                  </a:lnTo>
                  <a:lnTo>
                    <a:pt x="158" y="252"/>
                  </a:lnTo>
                  <a:lnTo>
                    <a:pt x="162" y="246"/>
                  </a:lnTo>
                  <a:lnTo>
                    <a:pt x="167" y="240"/>
                  </a:lnTo>
                  <a:lnTo>
                    <a:pt x="177" y="237"/>
                  </a:lnTo>
                  <a:lnTo>
                    <a:pt x="185" y="231"/>
                  </a:lnTo>
                  <a:lnTo>
                    <a:pt x="190" y="225"/>
                  </a:lnTo>
                  <a:lnTo>
                    <a:pt x="200" y="222"/>
                  </a:lnTo>
                  <a:lnTo>
                    <a:pt x="203" y="216"/>
                  </a:lnTo>
                  <a:lnTo>
                    <a:pt x="208" y="210"/>
                  </a:lnTo>
                  <a:lnTo>
                    <a:pt x="213" y="204"/>
                  </a:lnTo>
                  <a:lnTo>
                    <a:pt x="218" y="198"/>
                  </a:lnTo>
                  <a:lnTo>
                    <a:pt x="218" y="192"/>
                  </a:lnTo>
                  <a:lnTo>
                    <a:pt x="221" y="186"/>
                  </a:lnTo>
                  <a:lnTo>
                    <a:pt x="226" y="180"/>
                  </a:lnTo>
                  <a:lnTo>
                    <a:pt x="226" y="174"/>
                  </a:lnTo>
                  <a:lnTo>
                    <a:pt x="231" y="168"/>
                  </a:lnTo>
                  <a:lnTo>
                    <a:pt x="231" y="162"/>
                  </a:lnTo>
                  <a:lnTo>
                    <a:pt x="226" y="156"/>
                  </a:lnTo>
                  <a:lnTo>
                    <a:pt x="221" y="150"/>
                  </a:lnTo>
                  <a:lnTo>
                    <a:pt x="221" y="144"/>
                  </a:lnTo>
                  <a:lnTo>
                    <a:pt x="218" y="135"/>
                  </a:lnTo>
                  <a:lnTo>
                    <a:pt x="213" y="129"/>
                  </a:lnTo>
                  <a:lnTo>
                    <a:pt x="213" y="123"/>
                  </a:lnTo>
                  <a:lnTo>
                    <a:pt x="208" y="118"/>
                  </a:lnTo>
                  <a:lnTo>
                    <a:pt x="208" y="108"/>
                  </a:lnTo>
                  <a:lnTo>
                    <a:pt x="203" y="99"/>
                  </a:lnTo>
                  <a:lnTo>
                    <a:pt x="200" y="93"/>
                  </a:lnTo>
                  <a:lnTo>
                    <a:pt x="200" y="84"/>
                  </a:lnTo>
                  <a:lnTo>
                    <a:pt x="195" y="78"/>
                  </a:lnTo>
                  <a:lnTo>
                    <a:pt x="190" y="72"/>
                  </a:lnTo>
                  <a:lnTo>
                    <a:pt x="185" y="66"/>
                  </a:lnTo>
                  <a:lnTo>
                    <a:pt x="185" y="60"/>
                  </a:lnTo>
                  <a:lnTo>
                    <a:pt x="180" y="54"/>
                  </a:lnTo>
                  <a:lnTo>
                    <a:pt x="180" y="48"/>
                  </a:lnTo>
                  <a:lnTo>
                    <a:pt x="177" y="42"/>
                  </a:lnTo>
                  <a:lnTo>
                    <a:pt x="181" y="100"/>
                  </a:lnTo>
                  <a:lnTo>
                    <a:pt x="172" y="30"/>
                  </a:lnTo>
                  <a:lnTo>
                    <a:pt x="172" y="24"/>
                  </a:lnTo>
                  <a:lnTo>
                    <a:pt x="167" y="18"/>
                  </a:lnTo>
                  <a:lnTo>
                    <a:pt x="162" y="12"/>
                  </a:lnTo>
                  <a:lnTo>
                    <a:pt x="158" y="6"/>
                  </a:lnTo>
                  <a:lnTo>
                    <a:pt x="158" y="0"/>
                  </a:lnTo>
                  <a:lnTo>
                    <a:pt x="100" y="122"/>
                  </a:lnTo>
                  <a:lnTo>
                    <a:pt x="154" y="12"/>
                  </a:lnTo>
                  <a:lnTo>
                    <a:pt x="154" y="18"/>
                  </a:lnTo>
                  <a:lnTo>
                    <a:pt x="154" y="24"/>
                  </a:lnTo>
                  <a:lnTo>
                    <a:pt x="154" y="30"/>
                  </a:lnTo>
                  <a:lnTo>
                    <a:pt x="154" y="36"/>
                  </a:lnTo>
                  <a:lnTo>
                    <a:pt x="154" y="42"/>
                  </a:lnTo>
                  <a:lnTo>
                    <a:pt x="149" y="48"/>
                  </a:lnTo>
                  <a:lnTo>
                    <a:pt x="144" y="54"/>
                  </a:lnTo>
                  <a:lnTo>
                    <a:pt x="139" y="60"/>
                  </a:lnTo>
                  <a:lnTo>
                    <a:pt x="135" y="66"/>
                  </a:lnTo>
                  <a:lnTo>
                    <a:pt x="131" y="72"/>
                  </a:lnTo>
                  <a:lnTo>
                    <a:pt x="126" y="78"/>
                  </a:lnTo>
                  <a:lnTo>
                    <a:pt x="117" y="84"/>
                  </a:lnTo>
                  <a:lnTo>
                    <a:pt x="112" y="90"/>
                  </a:lnTo>
                  <a:lnTo>
                    <a:pt x="103" y="96"/>
                  </a:lnTo>
                  <a:lnTo>
                    <a:pt x="98" y="102"/>
                  </a:lnTo>
                  <a:lnTo>
                    <a:pt x="94" y="108"/>
                  </a:lnTo>
                  <a:lnTo>
                    <a:pt x="89" y="114"/>
                  </a:lnTo>
                  <a:lnTo>
                    <a:pt x="85" y="120"/>
                  </a:lnTo>
                  <a:lnTo>
                    <a:pt x="80" y="126"/>
                  </a:lnTo>
                  <a:lnTo>
                    <a:pt x="76" y="132"/>
                  </a:lnTo>
                  <a:lnTo>
                    <a:pt x="71" y="138"/>
                  </a:lnTo>
                  <a:lnTo>
                    <a:pt x="71" y="144"/>
                  </a:lnTo>
                  <a:lnTo>
                    <a:pt x="67" y="150"/>
                  </a:lnTo>
                  <a:lnTo>
                    <a:pt x="67" y="156"/>
                  </a:lnTo>
                  <a:lnTo>
                    <a:pt x="67" y="162"/>
                  </a:lnTo>
                  <a:lnTo>
                    <a:pt x="67" y="168"/>
                  </a:lnTo>
                  <a:lnTo>
                    <a:pt x="67" y="174"/>
                  </a:lnTo>
                  <a:lnTo>
                    <a:pt x="67" y="180"/>
                  </a:lnTo>
                  <a:lnTo>
                    <a:pt x="67" y="186"/>
                  </a:lnTo>
                  <a:lnTo>
                    <a:pt x="67" y="192"/>
                  </a:lnTo>
                  <a:lnTo>
                    <a:pt x="67" y="198"/>
                  </a:lnTo>
                  <a:lnTo>
                    <a:pt x="67" y="204"/>
                  </a:lnTo>
                  <a:lnTo>
                    <a:pt x="67" y="210"/>
                  </a:lnTo>
                  <a:lnTo>
                    <a:pt x="71" y="216"/>
                  </a:lnTo>
                  <a:lnTo>
                    <a:pt x="71" y="222"/>
                  </a:lnTo>
                  <a:lnTo>
                    <a:pt x="71" y="228"/>
                  </a:lnTo>
                  <a:lnTo>
                    <a:pt x="71" y="234"/>
                  </a:lnTo>
                  <a:lnTo>
                    <a:pt x="71" y="240"/>
                  </a:lnTo>
                  <a:lnTo>
                    <a:pt x="71" y="246"/>
                  </a:lnTo>
                  <a:lnTo>
                    <a:pt x="76" y="252"/>
                  </a:lnTo>
                  <a:lnTo>
                    <a:pt x="76" y="258"/>
                  </a:lnTo>
                  <a:lnTo>
                    <a:pt x="80" y="264"/>
                  </a:lnTo>
                  <a:lnTo>
                    <a:pt x="80" y="270"/>
                  </a:lnTo>
                  <a:lnTo>
                    <a:pt x="80" y="276"/>
                  </a:lnTo>
                  <a:lnTo>
                    <a:pt x="80" y="282"/>
                  </a:lnTo>
                  <a:lnTo>
                    <a:pt x="85" y="288"/>
                  </a:lnTo>
                  <a:lnTo>
                    <a:pt x="89" y="294"/>
                  </a:lnTo>
                  <a:lnTo>
                    <a:pt x="94" y="300"/>
                  </a:lnTo>
                  <a:lnTo>
                    <a:pt x="94" y="306"/>
                  </a:lnTo>
                </a:path>
              </a:pathLst>
            </a:custGeom>
            <a:solidFill>
              <a:srgbClr val="FF6600"/>
            </a:solidFill>
            <a:ln w="25400" cap="rnd">
              <a:solidFill>
                <a:srgbClr val="FAFD00"/>
              </a:solidFill>
              <a:round/>
              <a:headEnd/>
              <a:tailEnd/>
            </a:ln>
          </p:spPr>
          <p:txBody>
            <a:bodyPr>
              <a:prstTxWarp prst="textNoShape">
                <a:avLst/>
              </a:prstTxWarp>
            </a:bodyPr>
            <a:lstStyle/>
            <a:p>
              <a:endParaRPr lang="en-US"/>
            </a:p>
          </p:txBody>
        </p:sp>
        <p:sp>
          <p:nvSpPr>
            <p:cNvPr id="23783" name="Freeform 283"/>
            <p:cNvSpPr>
              <a:spLocks/>
            </p:cNvSpPr>
            <p:nvPr/>
          </p:nvSpPr>
          <p:spPr bwMode="auto">
            <a:xfrm>
              <a:off x="2280" y="1681"/>
              <a:ext cx="189" cy="291"/>
            </a:xfrm>
            <a:custGeom>
              <a:avLst/>
              <a:gdLst>
                <a:gd name="T0" fmla="*/ 31 w 189"/>
                <a:gd name="T1" fmla="*/ 284 h 291"/>
                <a:gd name="T2" fmla="*/ 37 w 189"/>
                <a:gd name="T3" fmla="*/ 273 h 291"/>
                <a:gd name="T4" fmla="*/ 57 w 189"/>
                <a:gd name="T5" fmla="*/ 262 h 291"/>
                <a:gd name="T6" fmla="*/ 78 w 189"/>
                <a:gd name="T7" fmla="*/ 248 h 291"/>
                <a:gd name="T8" fmla="*/ 94 w 189"/>
                <a:gd name="T9" fmla="*/ 237 h 291"/>
                <a:gd name="T10" fmla="*/ 110 w 189"/>
                <a:gd name="T11" fmla="*/ 229 h 291"/>
                <a:gd name="T12" fmla="*/ 125 w 189"/>
                <a:gd name="T13" fmla="*/ 220 h 291"/>
                <a:gd name="T14" fmla="*/ 141 w 189"/>
                <a:gd name="T15" fmla="*/ 209 h 291"/>
                <a:gd name="T16" fmla="*/ 157 w 189"/>
                <a:gd name="T17" fmla="*/ 201 h 291"/>
                <a:gd name="T18" fmla="*/ 167 w 189"/>
                <a:gd name="T19" fmla="*/ 190 h 291"/>
                <a:gd name="T20" fmla="*/ 172 w 189"/>
                <a:gd name="T21" fmla="*/ 178 h 291"/>
                <a:gd name="T22" fmla="*/ 183 w 189"/>
                <a:gd name="T23" fmla="*/ 167 h 291"/>
                <a:gd name="T24" fmla="*/ 188 w 189"/>
                <a:gd name="T25" fmla="*/ 156 h 291"/>
                <a:gd name="T26" fmla="*/ 183 w 189"/>
                <a:gd name="T27" fmla="*/ 145 h 291"/>
                <a:gd name="T28" fmla="*/ 178 w 189"/>
                <a:gd name="T29" fmla="*/ 134 h 291"/>
                <a:gd name="T30" fmla="*/ 167 w 189"/>
                <a:gd name="T31" fmla="*/ 120 h 291"/>
                <a:gd name="T32" fmla="*/ 162 w 189"/>
                <a:gd name="T33" fmla="*/ 109 h 291"/>
                <a:gd name="T34" fmla="*/ 157 w 189"/>
                <a:gd name="T35" fmla="*/ 92 h 291"/>
                <a:gd name="T36" fmla="*/ 151 w 189"/>
                <a:gd name="T37" fmla="*/ 78 h 291"/>
                <a:gd name="T38" fmla="*/ 141 w 189"/>
                <a:gd name="T39" fmla="*/ 67 h 291"/>
                <a:gd name="T40" fmla="*/ 136 w 189"/>
                <a:gd name="T41" fmla="*/ 56 h 291"/>
                <a:gd name="T42" fmla="*/ 131 w 189"/>
                <a:gd name="T43" fmla="*/ 45 h 291"/>
                <a:gd name="T44" fmla="*/ 125 w 189"/>
                <a:gd name="T45" fmla="*/ 33 h 291"/>
                <a:gd name="T46" fmla="*/ 120 w 189"/>
                <a:gd name="T47" fmla="*/ 22 h 291"/>
                <a:gd name="T48" fmla="*/ 110 w 189"/>
                <a:gd name="T49" fmla="*/ 11 h 291"/>
                <a:gd name="T50" fmla="*/ 104 w 189"/>
                <a:gd name="T51" fmla="*/ 0 h 291"/>
                <a:gd name="T52" fmla="*/ 99 w 189"/>
                <a:gd name="T53" fmla="*/ 11 h 291"/>
                <a:gd name="T54" fmla="*/ 99 w 189"/>
                <a:gd name="T55" fmla="*/ 22 h 291"/>
                <a:gd name="T56" fmla="*/ 99 w 189"/>
                <a:gd name="T57" fmla="*/ 33 h 291"/>
                <a:gd name="T58" fmla="*/ 94 w 189"/>
                <a:gd name="T59" fmla="*/ 45 h 291"/>
                <a:gd name="T60" fmla="*/ 84 w 189"/>
                <a:gd name="T61" fmla="*/ 56 h 291"/>
                <a:gd name="T62" fmla="*/ 73 w 189"/>
                <a:gd name="T63" fmla="*/ 67 h 291"/>
                <a:gd name="T64" fmla="*/ 57 w 189"/>
                <a:gd name="T65" fmla="*/ 78 h 291"/>
                <a:gd name="T66" fmla="*/ 42 w 189"/>
                <a:gd name="T67" fmla="*/ 89 h 291"/>
                <a:gd name="T68" fmla="*/ 31 w 189"/>
                <a:gd name="T69" fmla="*/ 100 h 291"/>
                <a:gd name="T70" fmla="*/ 21 w 189"/>
                <a:gd name="T71" fmla="*/ 112 h 291"/>
                <a:gd name="T72" fmla="*/ 10 w 189"/>
                <a:gd name="T73" fmla="*/ 123 h 291"/>
                <a:gd name="T74" fmla="*/ 5 w 189"/>
                <a:gd name="T75" fmla="*/ 134 h 291"/>
                <a:gd name="T76" fmla="*/ 0 w 189"/>
                <a:gd name="T77" fmla="*/ 145 h 291"/>
                <a:gd name="T78" fmla="*/ 0 w 189"/>
                <a:gd name="T79" fmla="*/ 156 h 291"/>
                <a:gd name="T80" fmla="*/ 0 w 189"/>
                <a:gd name="T81" fmla="*/ 167 h 291"/>
                <a:gd name="T82" fmla="*/ 0 w 189"/>
                <a:gd name="T83" fmla="*/ 178 h 291"/>
                <a:gd name="T84" fmla="*/ 0 w 189"/>
                <a:gd name="T85" fmla="*/ 190 h 291"/>
                <a:gd name="T86" fmla="*/ 5 w 189"/>
                <a:gd name="T87" fmla="*/ 201 h 291"/>
                <a:gd name="T88" fmla="*/ 5 w 189"/>
                <a:gd name="T89" fmla="*/ 212 h 291"/>
                <a:gd name="T90" fmla="*/ 5 w 189"/>
                <a:gd name="T91" fmla="*/ 223 h 291"/>
                <a:gd name="T92" fmla="*/ 10 w 189"/>
                <a:gd name="T93" fmla="*/ 234 h 291"/>
                <a:gd name="T94" fmla="*/ 16 w 189"/>
                <a:gd name="T95" fmla="*/ 245 h 291"/>
                <a:gd name="T96" fmla="*/ 16 w 189"/>
                <a:gd name="T97" fmla="*/ 257 h 291"/>
                <a:gd name="T98" fmla="*/ 21 w 189"/>
                <a:gd name="T99" fmla="*/ 268 h 291"/>
                <a:gd name="T100" fmla="*/ 31 w 189"/>
                <a:gd name="T101" fmla="*/ 279 h 2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9"/>
                <a:gd name="T154" fmla="*/ 0 h 291"/>
                <a:gd name="T155" fmla="*/ 189 w 189"/>
                <a:gd name="T156" fmla="*/ 291 h 2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9" h="291">
                  <a:moveTo>
                    <a:pt x="31" y="290"/>
                  </a:moveTo>
                  <a:lnTo>
                    <a:pt x="31" y="284"/>
                  </a:lnTo>
                  <a:lnTo>
                    <a:pt x="31" y="279"/>
                  </a:lnTo>
                  <a:lnTo>
                    <a:pt x="37" y="273"/>
                  </a:lnTo>
                  <a:lnTo>
                    <a:pt x="47" y="265"/>
                  </a:lnTo>
                  <a:lnTo>
                    <a:pt x="57" y="262"/>
                  </a:lnTo>
                  <a:lnTo>
                    <a:pt x="68" y="257"/>
                  </a:lnTo>
                  <a:lnTo>
                    <a:pt x="78" y="248"/>
                  </a:lnTo>
                  <a:lnTo>
                    <a:pt x="89" y="243"/>
                  </a:lnTo>
                  <a:lnTo>
                    <a:pt x="94" y="237"/>
                  </a:lnTo>
                  <a:lnTo>
                    <a:pt x="104" y="234"/>
                  </a:lnTo>
                  <a:lnTo>
                    <a:pt x="110" y="229"/>
                  </a:lnTo>
                  <a:lnTo>
                    <a:pt x="115" y="223"/>
                  </a:lnTo>
                  <a:lnTo>
                    <a:pt x="125" y="220"/>
                  </a:lnTo>
                  <a:lnTo>
                    <a:pt x="136" y="215"/>
                  </a:lnTo>
                  <a:lnTo>
                    <a:pt x="141" y="209"/>
                  </a:lnTo>
                  <a:lnTo>
                    <a:pt x="151" y="206"/>
                  </a:lnTo>
                  <a:lnTo>
                    <a:pt x="157" y="201"/>
                  </a:lnTo>
                  <a:lnTo>
                    <a:pt x="162" y="195"/>
                  </a:lnTo>
                  <a:lnTo>
                    <a:pt x="167" y="190"/>
                  </a:lnTo>
                  <a:lnTo>
                    <a:pt x="172" y="184"/>
                  </a:lnTo>
                  <a:lnTo>
                    <a:pt x="172" y="178"/>
                  </a:lnTo>
                  <a:lnTo>
                    <a:pt x="178" y="173"/>
                  </a:lnTo>
                  <a:lnTo>
                    <a:pt x="183" y="167"/>
                  </a:lnTo>
                  <a:lnTo>
                    <a:pt x="183" y="162"/>
                  </a:lnTo>
                  <a:lnTo>
                    <a:pt x="188" y="156"/>
                  </a:lnTo>
                  <a:lnTo>
                    <a:pt x="188" y="151"/>
                  </a:lnTo>
                  <a:lnTo>
                    <a:pt x="183" y="145"/>
                  </a:lnTo>
                  <a:lnTo>
                    <a:pt x="178" y="139"/>
                  </a:lnTo>
                  <a:lnTo>
                    <a:pt x="178" y="134"/>
                  </a:lnTo>
                  <a:lnTo>
                    <a:pt x="172" y="125"/>
                  </a:lnTo>
                  <a:lnTo>
                    <a:pt x="167" y="120"/>
                  </a:lnTo>
                  <a:lnTo>
                    <a:pt x="167" y="114"/>
                  </a:lnTo>
                  <a:lnTo>
                    <a:pt x="162" y="109"/>
                  </a:lnTo>
                  <a:lnTo>
                    <a:pt x="162" y="100"/>
                  </a:lnTo>
                  <a:lnTo>
                    <a:pt x="157" y="92"/>
                  </a:lnTo>
                  <a:lnTo>
                    <a:pt x="151" y="86"/>
                  </a:lnTo>
                  <a:lnTo>
                    <a:pt x="151" y="78"/>
                  </a:lnTo>
                  <a:lnTo>
                    <a:pt x="146" y="73"/>
                  </a:lnTo>
                  <a:lnTo>
                    <a:pt x="141" y="67"/>
                  </a:lnTo>
                  <a:lnTo>
                    <a:pt x="136" y="61"/>
                  </a:lnTo>
                  <a:lnTo>
                    <a:pt x="136" y="56"/>
                  </a:lnTo>
                  <a:lnTo>
                    <a:pt x="131" y="50"/>
                  </a:lnTo>
                  <a:lnTo>
                    <a:pt x="131" y="45"/>
                  </a:lnTo>
                  <a:lnTo>
                    <a:pt x="125" y="39"/>
                  </a:lnTo>
                  <a:lnTo>
                    <a:pt x="125" y="33"/>
                  </a:lnTo>
                  <a:lnTo>
                    <a:pt x="120" y="28"/>
                  </a:lnTo>
                  <a:lnTo>
                    <a:pt x="120" y="22"/>
                  </a:lnTo>
                  <a:lnTo>
                    <a:pt x="115" y="17"/>
                  </a:lnTo>
                  <a:lnTo>
                    <a:pt x="110" y="11"/>
                  </a:lnTo>
                  <a:lnTo>
                    <a:pt x="104" y="6"/>
                  </a:lnTo>
                  <a:lnTo>
                    <a:pt x="104" y="0"/>
                  </a:lnTo>
                  <a:lnTo>
                    <a:pt x="99" y="6"/>
                  </a:lnTo>
                  <a:lnTo>
                    <a:pt x="99" y="11"/>
                  </a:lnTo>
                  <a:lnTo>
                    <a:pt x="99" y="17"/>
                  </a:lnTo>
                  <a:lnTo>
                    <a:pt x="99" y="22"/>
                  </a:lnTo>
                  <a:lnTo>
                    <a:pt x="99" y="28"/>
                  </a:lnTo>
                  <a:lnTo>
                    <a:pt x="99" y="33"/>
                  </a:lnTo>
                  <a:lnTo>
                    <a:pt x="99" y="39"/>
                  </a:lnTo>
                  <a:lnTo>
                    <a:pt x="94" y="45"/>
                  </a:lnTo>
                  <a:lnTo>
                    <a:pt x="89" y="50"/>
                  </a:lnTo>
                  <a:lnTo>
                    <a:pt x="84" y="56"/>
                  </a:lnTo>
                  <a:lnTo>
                    <a:pt x="78" y="61"/>
                  </a:lnTo>
                  <a:lnTo>
                    <a:pt x="73" y="67"/>
                  </a:lnTo>
                  <a:lnTo>
                    <a:pt x="68" y="73"/>
                  </a:lnTo>
                  <a:lnTo>
                    <a:pt x="57" y="78"/>
                  </a:lnTo>
                  <a:lnTo>
                    <a:pt x="52" y="84"/>
                  </a:lnTo>
                  <a:lnTo>
                    <a:pt x="42" y="89"/>
                  </a:lnTo>
                  <a:lnTo>
                    <a:pt x="37" y="95"/>
                  </a:lnTo>
                  <a:lnTo>
                    <a:pt x="31" y="100"/>
                  </a:lnTo>
                  <a:lnTo>
                    <a:pt x="26" y="106"/>
                  </a:lnTo>
                  <a:lnTo>
                    <a:pt x="21" y="112"/>
                  </a:lnTo>
                  <a:lnTo>
                    <a:pt x="16" y="117"/>
                  </a:lnTo>
                  <a:lnTo>
                    <a:pt x="10" y="123"/>
                  </a:lnTo>
                  <a:lnTo>
                    <a:pt x="5" y="128"/>
                  </a:lnTo>
                  <a:lnTo>
                    <a:pt x="5" y="134"/>
                  </a:lnTo>
                  <a:lnTo>
                    <a:pt x="0" y="139"/>
                  </a:lnTo>
                  <a:lnTo>
                    <a:pt x="0" y="145"/>
                  </a:lnTo>
                  <a:lnTo>
                    <a:pt x="0" y="151"/>
                  </a:lnTo>
                  <a:lnTo>
                    <a:pt x="0" y="156"/>
                  </a:lnTo>
                  <a:lnTo>
                    <a:pt x="0" y="162"/>
                  </a:lnTo>
                  <a:lnTo>
                    <a:pt x="0" y="167"/>
                  </a:lnTo>
                  <a:lnTo>
                    <a:pt x="0" y="173"/>
                  </a:lnTo>
                  <a:lnTo>
                    <a:pt x="0" y="178"/>
                  </a:lnTo>
                  <a:lnTo>
                    <a:pt x="0" y="184"/>
                  </a:lnTo>
                  <a:lnTo>
                    <a:pt x="0" y="190"/>
                  </a:lnTo>
                  <a:lnTo>
                    <a:pt x="0" y="195"/>
                  </a:lnTo>
                  <a:lnTo>
                    <a:pt x="5" y="201"/>
                  </a:lnTo>
                  <a:lnTo>
                    <a:pt x="5" y="206"/>
                  </a:lnTo>
                  <a:lnTo>
                    <a:pt x="5" y="212"/>
                  </a:lnTo>
                  <a:lnTo>
                    <a:pt x="5" y="218"/>
                  </a:lnTo>
                  <a:lnTo>
                    <a:pt x="5" y="223"/>
                  </a:lnTo>
                  <a:lnTo>
                    <a:pt x="5" y="229"/>
                  </a:lnTo>
                  <a:lnTo>
                    <a:pt x="10" y="234"/>
                  </a:lnTo>
                  <a:lnTo>
                    <a:pt x="10" y="240"/>
                  </a:lnTo>
                  <a:lnTo>
                    <a:pt x="16" y="245"/>
                  </a:lnTo>
                  <a:lnTo>
                    <a:pt x="16" y="251"/>
                  </a:lnTo>
                  <a:lnTo>
                    <a:pt x="16" y="257"/>
                  </a:lnTo>
                  <a:lnTo>
                    <a:pt x="16" y="262"/>
                  </a:lnTo>
                  <a:lnTo>
                    <a:pt x="21" y="268"/>
                  </a:lnTo>
                  <a:lnTo>
                    <a:pt x="26" y="273"/>
                  </a:lnTo>
                  <a:lnTo>
                    <a:pt x="31" y="279"/>
                  </a:lnTo>
                  <a:lnTo>
                    <a:pt x="31" y="284"/>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784" name="Freeform 284"/>
            <p:cNvSpPr>
              <a:spLocks/>
            </p:cNvSpPr>
            <p:nvPr/>
          </p:nvSpPr>
          <p:spPr bwMode="auto">
            <a:xfrm>
              <a:off x="2174" y="1633"/>
              <a:ext cx="170" cy="356"/>
            </a:xfrm>
            <a:custGeom>
              <a:avLst/>
              <a:gdLst>
                <a:gd name="T0" fmla="*/ 141 w 170"/>
                <a:gd name="T1" fmla="*/ 348 h 356"/>
                <a:gd name="T2" fmla="*/ 136 w 170"/>
                <a:gd name="T3" fmla="*/ 335 h 356"/>
                <a:gd name="T4" fmla="*/ 117 w 170"/>
                <a:gd name="T5" fmla="*/ 321 h 356"/>
                <a:gd name="T6" fmla="*/ 99 w 170"/>
                <a:gd name="T7" fmla="*/ 304 h 356"/>
                <a:gd name="T8" fmla="*/ 85 w 170"/>
                <a:gd name="T9" fmla="*/ 290 h 356"/>
                <a:gd name="T10" fmla="*/ 70 w 170"/>
                <a:gd name="T11" fmla="*/ 280 h 356"/>
                <a:gd name="T12" fmla="*/ 56 w 170"/>
                <a:gd name="T13" fmla="*/ 270 h 356"/>
                <a:gd name="T14" fmla="*/ 42 w 170"/>
                <a:gd name="T15" fmla="*/ 256 h 356"/>
                <a:gd name="T16" fmla="*/ 28 w 170"/>
                <a:gd name="T17" fmla="*/ 246 h 356"/>
                <a:gd name="T18" fmla="*/ 19 w 170"/>
                <a:gd name="T19" fmla="*/ 232 h 356"/>
                <a:gd name="T20" fmla="*/ 14 w 170"/>
                <a:gd name="T21" fmla="*/ 218 h 356"/>
                <a:gd name="T22" fmla="*/ 5 w 170"/>
                <a:gd name="T23" fmla="*/ 205 h 356"/>
                <a:gd name="T24" fmla="*/ 0 w 170"/>
                <a:gd name="T25" fmla="*/ 191 h 356"/>
                <a:gd name="T26" fmla="*/ 5 w 170"/>
                <a:gd name="T27" fmla="*/ 178 h 356"/>
                <a:gd name="T28" fmla="*/ 9 w 170"/>
                <a:gd name="T29" fmla="*/ 164 h 356"/>
                <a:gd name="T30" fmla="*/ 19 w 170"/>
                <a:gd name="T31" fmla="*/ 147 h 356"/>
                <a:gd name="T32" fmla="*/ 23 w 170"/>
                <a:gd name="T33" fmla="*/ 133 h 356"/>
                <a:gd name="T34" fmla="*/ 28 w 170"/>
                <a:gd name="T35" fmla="*/ 113 h 356"/>
                <a:gd name="T36" fmla="*/ 33 w 170"/>
                <a:gd name="T37" fmla="*/ 96 h 356"/>
                <a:gd name="T38" fmla="*/ 42 w 170"/>
                <a:gd name="T39" fmla="*/ 82 h 356"/>
                <a:gd name="T40" fmla="*/ 47 w 170"/>
                <a:gd name="T41" fmla="*/ 68 h 356"/>
                <a:gd name="T42" fmla="*/ 52 w 170"/>
                <a:gd name="T43" fmla="*/ 55 h 356"/>
                <a:gd name="T44" fmla="*/ 56 w 170"/>
                <a:gd name="T45" fmla="*/ 41 h 356"/>
                <a:gd name="T46" fmla="*/ 61 w 170"/>
                <a:gd name="T47" fmla="*/ 27 h 356"/>
                <a:gd name="T48" fmla="*/ 70 w 170"/>
                <a:gd name="T49" fmla="*/ 14 h 356"/>
                <a:gd name="T50" fmla="*/ 75 w 170"/>
                <a:gd name="T51" fmla="*/ 0 h 356"/>
                <a:gd name="T52" fmla="*/ 80 w 170"/>
                <a:gd name="T53" fmla="*/ 14 h 356"/>
                <a:gd name="T54" fmla="*/ 80 w 170"/>
                <a:gd name="T55" fmla="*/ 27 h 356"/>
                <a:gd name="T56" fmla="*/ 80 w 170"/>
                <a:gd name="T57" fmla="*/ 41 h 356"/>
                <a:gd name="T58" fmla="*/ 85 w 170"/>
                <a:gd name="T59" fmla="*/ 55 h 356"/>
                <a:gd name="T60" fmla="*/ 94 w 170"/>
                <a:gd name="T61" fmla="*/ 68 h 356"/>
                <a:gd name="T62" fmla="*/ 103 w 170"/>
                <a:gd name="T63" fmla="*/ 82 h 356"/>
                <a:gd name="T64" fmla="*/ 117 w 170"/>
                <a:gd name="T65" fmla="*/ 96 h 356"/>
                <a:gd name="T66" fmla="*/ 131 w 170"/>
                <a:gd name="T67" fmla="*/ 109 h 356"/>
                <a:gd name="T68" fmla="*/ 141 w 170"/>
                <a:gd name="T69" fmla="*/ 123 h 356"/>
                <a:gd name="T70" fmla="*/ 150 w 170"/>
                <a:gd name="T71" fmla="*/ 137 h 356"/>
                <a:gd name="T72" fmla="*/ 160 w 170"/>
                <a:gd name="T73" fmla="*/ 150 h 356"/>
                <a:gd name="T74" fmla="*/ 164 w 170"/>
                <a:gd name="T75" fmla="*/ 164 h 356"/>
                <a:gd name="T76" fmla="*/ 169 w 170"/>
                <a:gd name="T77" fmla="*/ 178 h 356"/>
                <a:gd name="T78" fmla="*/ 169 w 170"/>
                <a:gd name="T79" fmla="*/ 191 h 356"/>
                <a:gd name="T80" fmla="*/ 169 w 170"/>
                <a:gd name="T81" fmla="*/ 205 h 356"/>
                <a:gd name="T82" fmla="*/ 169 w 170"/>
                <a:gd name="T83" fmla="*/ 218 h 356"/>
                <a:gd name="T84" fmla="*/ 169 w 170"/>
                <a:gd name="T85" fmla="*/ 232 h 356"/>
                <a:gd name="T86" fmla="*/ 164 w 170"/>
                <a:gd name="T87" fmla="*/ 246 h 356"/>
                <a:gd name="T88" fmla="*/ 164 w 170"/>
                <a:gd name="T89" fmla="*/ 259 h 356"/>
                <a:gd name="T90" fmla="*/ 164 w 170"/>
                <a:gd name="T91" fmla="*/ 273 h 356"/>
                <a:gd name="T92" fmla="*/ 160 w 170"/>
                <a:gd name="T93" fmla="*/ 287 h 356"/>
                <a:gd name="T94" fmla="*/ 155 w 170"/>
                <a:gd name="T95" fmla="*/ 300 h 356"/>
                <a:gd name="T96" fmla="*/ 155 w 170"/>
                <a:gd name="T97" fmla="*/ 314 h 356"/>
                <a:gd name="T98" fmla="*/ 150 w 170"/>
                <a:gd name="T99" fmla="*/ 328 h 356"/>
                <a:gd name="T100" fmla="*/ 141 w 170"/>
                <a:gd name="T101" fmla="*/ 341 h 3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356"/>
                <a:gd name="T155" fmla="*/ 170 w 170"/>
                <a:gd name="T156" fmla="*/ 356 h 35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356">
                  <a:moveTo>
                    <a:pt x="141" y="355"/>
                  </a:moveTo>
                  <a:lnTo>
                    <a:pt x="141" y="348"/>
                  </a:lnTo>
                  <a:lnTo>
                    <a:pt x="141" y="341"/>
                  </a:lnTo>
                  <a:lnTo>
                    <a:pt x="136" y="335"/>
                  </a:lnTo>
                  <a:lnTo>
                    <a:pt x="127" y="324"/>
                  </a:lnTo>
                  <a:lnTo>
                    <a:pt x="117" y="321"/>
                  </a:lnTo>
                  <a:lnTo>
                    <a:pt x="108" y="314"/>
                  </a:lnTo>
                  <a:lnTo>
                    <a:pt x="99" y="304"/>
                  </a:lnTo>
                  <a:lnTo>
                    <a:pt x="89" y="297"/>
                  </a:lnTo>
                  <a:lnTo>
                    <a:pt x="85" y="290"/>
                  </a:lnTo>
                  <a:lnTo>
                    <a:pt x="75" y="287"/>
                  </a:lnTo>
                  <a:lnTo>
                    <a:pt x="70" y="280"/>
                  </a:lnTo>
                  <a:lnTo>
                    <a:pt x="66" y="273"/>
                  </a:lnTo>
                  <a:lnTo>
                    <a:pt x="56" y="270"/>
                  </a:lnTo>
                  <a:lnTo>
                    <a:pt x="47" y="263"/>
                  </a:lnTo>
                  <a:lnTo>
                    <a:pt x="42" y="256"/>
                  </a:lnTo>
                  <a:lnTo>
                    <a:pt x="33" y="253"/>
                  </a:lnTo>
                  <a:lnTo>
                    <a:pt x="28" y="246"/>
                  </a:lnTo>
                  <a:lnTo>
                    <a:pt x="23" y="239"/>
                  </a:lnTo>
                  <a:lnTo>
                    <a:pt x="19" y="232"/>
                  </a:lnTo>
                  <a:lnTo>
                    <a:pt x="14" y="225"/>
                  </a:lnTo>
                  <a:lnTo>
                    <a:pt x="14" y="218"/>
                  </a:lnTo>
                  <a:lnTo>
                    <a:pt x="9" y="212"/>
                  </a:lnTo>
                  <a:lnTo>
                    <a:pt x="5" y="205"/>
                  </a:lnTo>
                  <a:lnTo>
                    <a:pt x="5" y="198"/>
                  </a:lnTo>
                  <a:lnTo>
                    <a:pt x="0" y="191"/>
                  </a:lnTo>
                  <a:lnTo>
                    <a:pt x="0" y="184"/>
                  </a:lnTo>
                  <a:lnTo>
                    <a:pt x="5" y="178"/>
                  </a:lnTo>
                  <a:lnTo>
                    <a:pt x="9" y="171"/>
                  </a:lnTo>
                  <a:lnTo>
                    <a:pt x="9" y="164"/>
                  </a:lnTo>
                  <a:lnTo>
                    <a:pt x="14" y="154"/>
                  </a:lnTo>
                  <a:lnTo>
                    <a:pt x="19" y="147"/>
                  </a:lnTo>
                  <a:lnTo>
                    <a:pt x="19" y="140"/>
                  </a:lnTo>
                  <a:lnTo>
                    <a:pt x="23" y="133"/>
                  </a:lnTo>
                  <a:lnTo>
                    <a:pt x="23" y="123"/>
                  </a:lnTo>
                  <a:lnTo>
                    <a:pt x="28" y="113"/>
                  </a:lnTo>
                  <a:lnTo>
                    <a:pt x="33" y="106"/>
                  </a:lnTo>
                  <a:lnTo>
                    <a:pt x="33" y="96"/>
                  </a:lnTo>
                  <a:lnTo>
                    <a:pt x="38" y="89"/>
                  </a:lnTo>
                  <a:lnTo>
                    <a:pt x="42" y="82"/>
                  </a:lnTo>
                  <a:lnTo>
                    <a:pt x="47" y="75"/>
                  </a:lnTo>
                  <a:lnTo>
                    <a:pt x="47" y="68"/>
                  </a:lnTo>
                  <a:lnTo>
                    <a:pt x="52" y="61"/>
                  </a:lnTo>
                  <a:lnTo>
                    <a:pt x="52" y="55"/>
                  </a:lnTo>
                  <a:lnTo>
                    <a:pt x="56" y="48"/>
                  </a:lnTo>
                  <a:lnTo>
                    <a:pt x="56" y="41"/>
                  </a:lnTo>
                  <a:lnTo>
                    <a:pt x="61" y="34"/>
                  </a:lnTo>
                  <a:lnTo>
                    <a:pt x="61" y="27"/>
                  </a:lnTo>
                  <a:lnTo>
                    <a:pt x="66" y="20"/>
                  </a:lnTo>
                  <a:lnTo>
                    <a:pt x="70" y="14"/>
                  </a:lnTo>
                  <a:lnTo>
                    <a:pt x="75" y="7"/>
                  </a:lnTo>
                  <a:lnTo>
                    <a:pt x="75" y="0"/>
                  </a:lnTo>
                  <a:lnTo>
                    <a:pt x="80" y="7"/>
                  </a:lnTo>
                  <a:lnTo>
                    <a:pt x="80" y="14"/>
                  </a:lnTo>
                  <a:lnTo>
                    <a:pt x="80" y="20"/>
                  </a:lnTo>
                  <a:lnTo>
                    <a:pt x="80" y="27"/>
                  </a:lnTo>
                  <a:lnTo>
                    <a:pt x="80" y="34"/>
                  </a:lnTo>
                  <a:lnTo>
                    <a:pt x="80" y="41"/>
                  </a:lnTo>
                  <a:lnTo>
                    <a:pt x="80" y="48"/>
                  </a:lnTo>
                  <a:lnTo>
                    <a:pt x="85" y="55"/>
                  </a:lnTo>
                  <a:lnTo>
                    <a:pt x="89" y="61"/>
                  </a:lnTo>
                  <a:lnTo>
                    <a:pt x="94" y="68"/>
                  </a:lnTo>
                  <a:lnTo>
                    <a:pt x="99" y="75"/>
                  </a:lnTo>
                  <a:lnTo>
                    <a:pt x="103" y="82"/>
                  </a:lnTo>
                  <a:lnTo>
                    <a:pt x="108" y="89"/>
                  </a:lnTo>
                  <a:lnTo>
                    <a:pt x="117" y="96"/>
                  </a:lnTo>
                  <a:lnTo>
                    <a:pt x="122" y="102"/>
                  </a:lnTo>
                  <a:lnTo>
                    <a:pt x="131" y="109"/>
                  </a:lnTo>
                  <a:lnTo>
                    <a:pt x="136" y="116"/>
                  </a:lnTo>
                  <a:lnTo>
                    <a:pt x="141" y="123"/>
                  </a:lnTo>
                  <a:lnTo>
                    <a:pt x="146" y="130"/>
                  </a:lnTo>
                  <a:lnTo>
                    <a:pt x="150" y="137"/>
                  </a:lnTo>
                  <a:lnTo>
                    <a:pt x="155" y="143"/>
                  </a:lnTo>
                  <a:lnTo>
                    <a:pt x="160" y="150"/>
                  </a:lnTo>
                  <a:lnTo>
                    <a:pt x="164" y="157"/>
                  </a:lnTo>
                  <a:lnTo>
                    <a:pt x="164" y="164"/>
                  </a:lnTo>
                  <a:lnTo>
                    <a:pt x="169" y="171"/>
                  </a:lnTo>
                  <a:lnTo>
                    <a:pt x="169" y="178"/>
                  </a:lnTo>
                  <a:lnTo>
                    <a:pt x="169" y="184"/>
                  </a:lnTo>
                  <a:lnTo>
                    <a:pt x="169" y="191"/>
                  </a:lnTo>
                  <a:lnTo>
                    <a:pt x="169" y="198"/>
                  </a:lnTo>
                  <a:lnTo>
                    <a:pt x="169" y="205"/>
                  </a:lnTo>
                  <a:lnTo>
                    <a:pt x="169" y="212"/>
                  </a:lnTo>
                  <a:lnTo>
                    <a:pt x="169" y="218"/>
                  </a:lnTo>
                  <a:lnTo>
                    <a:pt x="169" y="225"/>
                  </a:lnTo>
                  <a:lnTo>
                    <a:pt x="169" y="232"/>
                  </a:lnTo>
                  <a:lnTo>
                    <a:pt x="169" y="239"/>
                  </a:lnTo>
                  <a:lnTo>
                    <a:pt x="164" y="246"/>
                  </a:lnTo>
                  <a:lnTo>
                    <a:pt x="164" y="253"/>
                  </a:lnTo>
                  <a:lnTo>
                    <a:pt x="164" y="259"/>
                  </a:lnTo>
                  <a:lnTo>
                    <a:pt x="164" y="266"/>
                  </a:lnTo>
                  <a:lnTo>
                    <a:pt x="164" y="273"/>
                  </a:lnTo>
                  <a:lnTo>
                    <a:pt x="164" y="280"/>
                  </a:lnTo>
                  <a:lnTo>
                    <a:pt x="160" y="287"/>
                  </a:lnTo>
                  <a:lnTo>
                    <a:pt x="160" y="294"/>
                  </a:lnTo>
                  <a:lnTo>
                    <a:pt x="155" y="300"/>
                  </a:lnTo>
                  <a:lnTo>
                    <a:pt x="155" y="307"/>
                  </a:lnTo>
                  <a:lnTo>
                    <a:pt x="155" y="314"/>
                  </a:lnTo>
                  <a:lnTo>
                    <a:pt x="155" y="321"/>
                  </a:lnTo>
                  <a:lnTo>
                    <a:pt x="150" y="328"/>
                  </a:lnTo>
                  <a:lnTo>
                    <a:pt x="146" y="335"/>
                  </a:lnTo>
                  <a:lnTo>
                    <a:pt x="141" y="341"/>
                  </a:lnTo>
                  <a:lnTo>
                    <a:pt x="141" y="348"/>
                  </a:lnTo>
                </a:path>
              </a:pathLst>
            </a:custGeom>
            <a:solidFill>
              <a:srgbClr val="FFFF00"/>
            </a:solidFill>
            <a:ln w="25400" cap="rnd">
              <a:solidFill>
                <a:srgbClr val="EF9100"/>
              </a:solidFill>
              <a:round/>
              <a:headEnd/>
              <a:tailEnd/>
            </a:ln>
          </p:spPr>
          <p:txBody>
            <a:bodyPr>
              <a:prstTxWarp prst="textNoShape">
                <a:avLst/>
              </a:prstTxWarp>
            </a:bodyPr>
            <a:lstStyle/>
            <a:p>
              <a:endParaRPr lang="en-US"/>
            </a:p>
          </p:txBody>
        </p:sp>
        <p:sp>
          <p:nvSpPr>
            <p:cNvPr id="23785" name="Freeform 285"/>
            <p:cNvSpPr>
              <a:spLocks/>
            </p:cNvSpPr>
            <p:nvPr/>
          </p:nvSpPr>
          <p:spPr bwMode="auto">
            <a:xfrm>
              <a:off x="2251" y="1590"/>
              <a:ext cx="112" cy="386"/>
            </a:xfrm>
            <a:custGeom>
              <a:avLst/>
              <a:gdLst>
                <a:gd name="T0" fmla="*/ 19 w 112"/>
                <a:gd name="T1" fmla="*/ 378 h 386"/>
                <a:gd name="T2" fmla="*/ 22 w 112"/>
                <a:gd name="T3" fmla="*/ 363 h 386"/>
                <a:gd name="T4" fmla="*/ 34 w 112"/>
                <a:gd name="T5" fmla="*/ 348 h 386"/>
                <a:gd name="T6" fmla="*/ 46 w 112"/>
                <a:gd name="T7" fmla="*/ 329 h 386"/>
                <a:gd name="T8" fmla="*/ 56 w 112"/>
                <a:gd name="T9" fmla="*/ 315 h 386"/>
                <a:gd name="T10" fmla="*/ 65 w 112"/>
                <a:gd name="T11" fmla="*/ 304 h 386"/>
                <a:gd name="T12" fmla="*/ 74 w 112"/>
                <a:gd name="T13" fmla="*/ 292 h 386"/>
                <a:gd name="T14" fmla="*/ 83 w 112"/>
                <a:gd name="T15" fmla="*/ 278 h 386"/>
                <a:gd name="T16" fmla="*/ 93 w 112"/>
                <a:gd name="T17" fmla="*/ 267 h 386"/>
                <a:gd name="T18" fmla="*/ 99 w 112"/>
                <a:gd name="T19" fmla="*/ 252 h 386"/>
                <a:gd name="T20" fmla="*/ 102 w 112"/>
                <a:gd name="T21" fmla="*/ 237 h 386"/>
                <a:gd name="T22" fmla="*/ 108 w 112"/>
                <a:gd name="T23" fmla="*/ 222 h 386"/>
                <a:gd name="T24" fmla="*/ 111 w 112"/>
                <a:gd name="T25" fmla="*/ 207 h 386"/>
                <a:gd name="T26" fmla="*/ 108 w 112"/>
                <a:gd name="T27" fmla="*/ 193 h 386"/>
                <a:gd name="T28" fmla="*/ 105 w 112"/>
                <a:gd name="T29" fmla="*/ 178 h 386"/>
                <a:gd name="T30" fmla="*/ 99 w 112"/>
                <a:gd name="T31" fmla="*/ 159 h 386"/>
                <a:gd name="T32" fmla="*/ 96 w 112"/>
                <a:gd name="T33" fmla="*/ 144 h 386"/>
                <a:gd name="T34" fmla="*/ 93 w 112"/>
                <a:gd name="T35" fmla="*/ 122 h 386"/>
                <a:gd name="T36" fmla="*/ 89 w 112"/>
                <a:gd name="T37" fmla="*/ 104 h 386"/>
                <a:gd name="T38" fmla="*/ 83 w 112"/>
                <a:gd name="T39" fmla="*/ 89 h 386"/>
                <a:gd name="T40" fmla="*/ 80 w 112"/>
                <a:gd name="T41" fmla="*/ 74 h 386"/>
                <a:gd name="T42" fmla="*/ 77 w 112"/>
                <a:gd name="T43" fmla="*/ 59 h 386"/>
                <a:gd name="T44" fmla="*/ 74 w 112"/>
                <a:gd name="T45" fmla="*/ 44 h 386"/>
                <a:gd name="T46" fmla="*/ 71 w 112"/>
                <a:gd name="T47" fmla="*/ 30 h 386"/>
                <a:gd name="T48" fmla="*/ 65 w 112"/>
                <a:gd name="T49" fmla="*/ 15 h 386"/>
                <a:gd name="T50" fmla="*/ 62 w 112"/>
                <a:gd name="T51" fmla="*/ 0 h 386"/>
                <a:gd name="T52" fmla="*/ 59 w 112"/>
                <a:gd name="T53" fmla="*/ 15 h 386"/>
                <a:gd name="T54" fmla="*/ 59 w 112"/>
                <a:gd name="T55" fmla="*/ 30 h 386"/>
                <a:gd name="T56" fmla="*/ 59 w 112"/>
                <a:gd name="T57" fmla="*/ 44 h 386"/>
                <a:gd name="T58" fmla="*/ 56 w 112"/>
                <a:gd name="T59" fmla="*/ 59 h 386"/>
                <a:gd name="T60" fmla="*/ 49 w 112"/>
                <a:gd name="T61" fmla="*/ 74 h 386"/>
                <a:gd name="T62" fmla="*/ 43 w 112"/>
                <a:gd name="T63" fmla="*/ 89 h 386"/>
                <a:gd name="T64" fmla="*/ 34 w 112"/>
                <a:gd name="T65" fmla="*/ 104 h 386"/>
                <a:gd name="T66" fmla="*/ 25 w 112"/>
                <a:gd name="T67" fmla="*/ 118 h 386"/>
                <a:gd name="T68" fmla="*/ 19 w 112"/>
                <a:gd name="T69" fmla="*/ 133 h 386"/>
                <a:gd name="T70" fmla="*/ 12 w 112"/>
                <a:gd name="T71" fmla="*/ 148 h 386"/>
                <a:gd name="T72" fmla="*/ 6 w 112"/>
                <a:gd name="T73" fmla="*/ 163 h 386"/>
                <a:gd name="T74" fmla="*/ 3 w 112"/>
                <a:gd name="T75" fmla="*/ 178 h 386"/>
                <a:gd name="T76" fmla="*/ 0 w 112"/>
                <a:gd name="T77" fmla="*/ 193 h 386"/>
                <a:gd name="T78" fmla="*/ 0 w 112"/>
                <a:gd name="T79" fmla="*/ 207 h 386"/>
                <a:gd name="T80" fmla="*/ 0 w 112"/>
                <a:gd name="T81" fmla="*/ 222 h 386"/>
                <a:gd name="T82" fmla="*/ 0 w 112"/>
                <a:gd name="T83" fmla="*/ 237 h 386"/>
                <a:gd name="T84" fmla="*/ 0 w 112"/>
                <a:gd name="T85" fmla="*/ 252 h 386"/>
                <a:gd name="T86" fmla="*/ 3 w 112"/>
                <a:gd name="T87" fmla="*/ 267 h 386"/>
                <a:gd name="T88" fmla="*/ 3 w 112"/>
                <a:gd name="T89" fmla="*/ 281 h 386"/>
                <a:gd name="T90" fmla="*/ 3 w 112"/>
                <a:gd name="T91" fmla="*/ 296 h 386"/>
                <a:gd name="T92" fmla="*/ 6 w 112"/>
                <a:gd name="T93" fmla="*/ 311 h 386"/>
                <a:gd name="T94" fmla="*/ 9 w 112"/>
                <a:gd name="T95" fmla="*/ 326 h 386"/>
                <a:gd name="T96" fmla="*/ 9 w 112"/>
                <a:gd name="T97" fmla="*/ 341 h 386"/>
                <a:gd name="T98" fmla="*/ 12 w 112"/>
                <a:gd name="T99" fmla="*/ 355 h 386"/>
                <a:gd name="T100" fmla="*/ 19 w 112"/>
                <a:gd name="T101" fmla="*/ 370 h 3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2"/>
                <a:gd name="T154" fmla="*/ 0 h 386"/>
                <a:gd name="T155" fmla="*/ 112 w 112"/>
                <a:gd name="T156" fmla="*/ 386 h 3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2" h="386">
                  <a:moveTo>
                    <a:pt x="19" y="385"/>
                  </a:moveTo>
                  <a:lnTo>
                    <a:pt x="19" y="378"/>
                  </a:lnTo>
                  <a:lnTo>
                    <a:pt x="19" y="370"/>
                  </a:lnTo>
                  <a:lnTo>
                    <a:pt x="22" y="363"/>
                  </a:lnTo>
                  <a:lnTo>
                    <a:pt x="28" y="352"/>
                  </a:lnTo>
                  <a:lnTo>
                    <a:pt x="34" y="348"/>
                  </a:lnTo>
                  <a:lnTo>
                    <a:pt x="40" y="341"/>
                  </a:lnTo>
                  <a:lnTo>
                    <a:pt x="46" y="329"/>
                  </a:lnTo>
                  <a:lnTo>
                    <a:pt x="52" y="322"/>
                  </a:lnTo>
                  <a:lnTo>
                    <a:pt x="56" y="315"/>
                  </a:lnTo>
                  <a:lnTo>
                    <a:pt x="62" y="311"/>
                  </a:lnTo>
                  <a:lnTo>
                    <a:pt x="65" y="304"/>
                  </a:lnTo>
                  <a:lnTo>
                    <a:pt x="68" y="296"/>
                  </a:lnTo>
                  <a:lnTo>
                    <a:pt x="74" y="292"/>
                  </a:lnTo>
                  <a:lnTo>
                    <a:pt x="80" y="285"/>
                  </a:lnTo>
                  <a:lnTo>
                    <a:pt x="83" y="278"/>
                  </a:lnTo>
                  <a:lnTo>
                    <a:pt x="89" y="274"/>
                  </a:lnTo>
                  <a:lnTo>
                    <a:pt x="93" y="267"/>
                  </a:lnTo>
                  <a:lnTo>
                    <a:pt x="96" y="259"/>
                  </a:lnTo>
                  <a:lnTo>
                    <a:pt x="99" y="252"/>
                  </a:lnTo>
                  <a:lnTo>
                    <a:pt x="102" y="244"/>
                  </a:lnTo>
                  <a:lnTo>
                    <a:pt x="102" y="237"/>
                  </a:lnTo>
                  <a:lnTo>
                    <a:pt x="105" y="230"/>
                  </a:lnTo>
                  <a:lnTo>
                    <a:pt x="108" y="222"/>
                  </a:lnTo>
                  <a:lnTo>
                    <a:pt x="108" y="215"/>
                  </a:lnTo>
                  <a:lnTo>
                    <a:pt x="111" y="207"/>
                  </a:lnTo>
                  <a:lnTo>
                    <a:pt x="111" y="200"/>
                  </a:lnTo>
                  <a:lnTo>
                    <a:pt x="108" y="193"/>
                  </a:lnTo>
                  <a:lnTo>
                    <a:pt x="105" y="185"/>
                  </a:lnTo>
                  <a:lnTo>
                    <a:pt x="105" y="178"/>
                  </a:lnTo>
                  <a:lnTo>
                    <a:pt x="102" y="167"/>
                  </a:lnTo>
                  <a:lnTo>
                    <a:pt x="99" y="159"/>
                  </a:lnTo>
                  <a:lnTo>
                    <a:pt x="99" y="152"/>
                  </a:lnTo>
                  <a:lnTo>
                    <a:pt x="96" y="144"/>
                  </a:lnTo>
                  <a:lnTo>
                    <a:pt x="96" y="133"/>
                  </a:lnTo>
                  <a:lnTo>
                    <a:pt x="93" y="122"/>
                  </a:lnTo>
                  <a:lnTo>
                    <a:pt x="89" y="115"/>
                  </a:lnTo>
                  <a:lnTo>
                    <a:pt x="89" y="104"/>
                  </a:lnTo>
                  <a:lnTo>
                    <a:pt x="86" y="96"/>
                  </a:lnTo>
                  <a:lnTo>
                    <a:pt x="83" y="89"/>
                  </a:lnTo>
                  <a:lnTo>
                    <a:pt x="80" y="81"/>
                  </a:lnTo>
                  <a:lnTo>
                    <a:pt x="80" y="74"/>
                  </a:lnTo>
                  <a:lnTo>
                    <a:pt x="77" y="67"/>
                  </a:lnTo>
                  <a:lnTo>
                    <a:pt x="77" y="59"/>
                  </a:lnTo>
                  <a:lnTo>
                    <a:pt x="74" y="52"/>
                  </a:lnTo>
                  <a:lnTo>
                    <a:pt x="74" y="44"/>
                  </a:lnTo>
                  <a:lnTo>
                    <a:pt x="71" y="37"/>
                  </a:lnTo>
                  <a:lnTo>
                    <a:pt x="71" y="30"/>
                  </a:lnTo>
                  <a:lnTo>
                    <a:pt x="68" y="22"/>
                  </a:lnTo>
                  <a:lnTo>
                    <a:pt x="65" y="15"/>
                  </a:lnTo>
                  <a:lnTo>
                    <a:pt x="62" y="7"/>
                  </a:lnTo>
                  <a:lnTo>
                    <a:pt x="62" y="0"/>
                  </a:lnTo>
                  <a:lnTo>
                    <a:pt x="59" y="7"/>
                  </a:lnTo>
                  <a:lnTo>
                    <a:pt x="59" y="15"/>
                  </a:lnTo>
                  <a:lnTo>
                    <a:pt x="59" y="22"/>
                  </a:lnTo>
                  <a:lnTo>
                    <a:pt x="59" y="30"/>
                  </a:lnTo>
                  <a:lnTo>
                    <a:pt x="59" y="37"/>
                  </a:lnTo>
                  <a:lnTo>
                    <a:pt x="59" y="44"/>
                  </a:lnTo>
                  <a:lnTo>
                    <a:pt x="59" y="52"/>
                  </a:lnTo>
                  <a:lnTo>
                    <a:pt x="56" y="59"/>
                  </a:lnTo>
                  <a:lnTo>
                    <a:pt x="52" y="67"/>
                  </a:lnTo>
                  <a:lnTo>
                    <a:pt x="49" y="74"/>
                  </a:lnTo>
                  <a:lnTo>
                    <a:pt x="46" y="81"/>
                  </a:lnTo>
                  <a:lnTo>
                    <a:pt x="43" y="89"/>
                  </a:lnTo>
                  <a:lnTo>
                    <a:pt x="40" y="96"/>
                  </a:lnTo>
                  <a:lnTo>
                    <a:pt x="34" y="104"/>
                  </a:lnTo>
                  <a:lnTo>
                    <a:pt x="31" y="111"/>
                  </a:lnTo>
                  <a:lnTo>
                    <a:pt x="25" y="118"/>
                  </a:lnTo>
                  <a:lnTo>
                    <a:pt x="22" y="126"/>
                  </a:lnTo>
                  <a:lnTo>
                    <a:pt x="19" y="133"/>
                  </a:lnTo>
                  <a:lnTo>
                    <a:pt x="15" y="141"/>
                  </a:lnTo>
                  <a:lnTo>
                    <a:pt x="12" y="148"/>
                  </a:lnTo>
                  <a:lnTo>
                    <a:pt x="9" y="155"/>
                  </a:lnTo>
                  <a:lnTo>
                    <a:pt x="6" y="163"/>
                  </a:lnTo>
                  <a:lnTo>
                    <a:pt x="3" y="170"/>
                  </a:lnTo>
                  <a:lnTo>
                    <a:pt x="3" y="178"/>
                  </a:lnTo>
                  <a:lnTo>
                    <a:pt x="0" y="185"/>
                  </a:lnTo>
                  <a:lnTo>
                    <a:pt x="0" y="193"/>
                  </a:lnTo>
                  <a:lnTo>
                    <a:pt x="0" y="200"/>
                  </a:lnTo>
                  <a:lnTo>
                    <a:pt x="0" y="207"/>
                  </a:lnTo>
                  <a:lnTo>
                    <a:pt x="0" y="215"/>
                  </a:lnTo>
                  <a:lnTo>
                    <a:pt x="0" y="222"/>
                  </a:lnTo>
                  <a:lnTo>
                    <a:pt x="0" y="230"/>
                  </a:lnTo>
                  <a:lnTo>
                    <a:pt x="0" y="237"/>
                  </a:lnTo>
                  <a:lnTo>
                    <a:pt x="0" y="244"/>
                  </a:lnTo>
                  <a:lnTo>
                    <a:pt x="0" y="252"/>
                  </a:lnTo>
                  <a:lnTo>
                    <a:pt x="0" y="259"/>
                  </a:lnTo>
                  <a:lnTo>
                    <a:pt x="3" y="267"/>
                  </a:lnTo>
                  <a:lnTo>
                    <a:pt x="3" y="274"/>
                  </a:lnTo>
                  <a:lnTo>
                    <a:pt x="3" y="281"/>
                  </a:lnTo>
                  <a:lnTo>
                    <a:pt x="3" y="289"/>
                  </a:lnTo>
                  <a:lnTo>
                    <a:pt x="3" y="296"/>
                  </a:lnTo>
                  <a:lnTo>
                    <a:pt x="3" y="304"/>
                  </a:lnTo>
                  <a:lnTo>
                    <a:pt x="6" y="311"/>
                  </a:lnTo>
                  <a:lnTo>
                    <a:pt x="6" y="318"/>
                  </a:lnTo>
                  <a:lnTo>
                    <a:pt x="9" y="326"/>
                  </a:lnTo>
                  <a:lnTo>
                    <a:pt x="9" y="333"/>
                  </a:lnTo>
                  <a:lnTo>
                    <a:pt x="9" y="341"/>
                  </a:lnTo>
                  <a:lnTo>
                    <a:pt x="9" y="348"/>
                  </a:lnTo>
                  <a:lnTo>
                    <a:pt x="12" y="355"/>
                  </a:lnTo>
                  <a:lnTo>
                    <a:pt x="15" y="363"/>
                  </a:lnTo>
                  <a:lnTo>
                    <a:pt x="19" y="370"/>
                  </a:lnTo>
                  <a:lnTo>
                    <a:pt x="19" y="378"/>
                  </a:lnTo>
                </a:path>
              </a:pathLst>
            </a:custGeom>
            <a:solidFill>
              <a:srgbClr val="FF0000"/>
            </a:solidFill>
            <a:ln w="25400" cap="rnd">
              <a:solidFill>
                <a:srgbClr val="FE9B03"/>
              </a:solidFill>
              <a:round/>
              <a:headEnd/>
              <a:tailEnd/>
            </a:ln>
          </p:spPr>
          <p:txBody>
            <a:bodyPr>
              <a:prstTxWarp prst="textNoShape">
                <a:avLst/>
              </a:prstTxWarp>
            </a:bodyPr>
            <a:lstStyle/>
            <a:p>
              <a:endParaRPr lang="en-US"/>
            </a:p>
          </p:txBody>
        </p:sp>
        <p:sp>
          <p:nvSpPr>
            <p:cNvPr id="23786" name="Freeform 286"/>
            <p:cNvSpPr>
              <a:spLocks/>
            </p:cNvSpPr>
            <p:nvPr/>
          </p:nvSpPr>
          <p:spPr bwMode="auto">
            <a:xfrm>
              <a:off x="2304" y="1843"/>
              <a:ext cx="127" cy="129"/>
            </a:xfrm>
            <a:custGeom>
              <a:avLst/>
              <a:gdLst>
                <a:gd name="T0" fmla="*/ 0 w 127"/>
                <a:gd name="T1" fmla="*/ 128 h 129"/>
                <a:gd name="T2" fmla="*/ 10 w 127"/>
                <a:gd name="T3" fmla="*/ 128 h 129"/>
                <a:gd name="T4" fmla="*/ 15 w 127"/>
                <a:gd name="T5" fmla="*/ 119 h 129"/>
                <a:gd name="T6" fmla="*/ 24 w 127"/>
                <a:gd name="T7" fmla="*/ 119 h 129"/>
                <a:gd name="T8" fmla="*/ 34 w 127"/>
                <a:gd name="T9" fmla="*/ 111 h 129"/>
                <a:gd name="T10" fmla="*/ 44 w 127"/>
                <a:gd name="T11" fmla="*/ 107 h 129"/>
                <a:gd name="T12" fmla="*/ 48 w 127"/>
                <a:gd name="T13" fmla="*/ 98 h 129"/>
                <a:gd name="T14" fmla="*/ 58 w 127"/>
                <a:gd name="T15" fmla="*/ 98 h 129"/>
                <a:gd name="T16" fmla="*/ 63 w 127"/>
                <a:gd name="T17" fmla="*/ 90 h 129"/>
                <a:gd name="T18" fmla="*/ 68 w 127"/>
                <a:gd name="T19" fmla="*/ 81 h 129"/>
                <a:gd name="T20" fmla="*/ 78 w 127"/>
                <a:gd name="T21" fmla="*/ 73 h 129"/>
                <a:gd name="T22" fmla="*/ 78 w 127"/>
                <a:gd name="T23" fmla="*/ 64 h 129"/>
                <a:gd name="T24" fmla="*/ 87 w 127"/>
                <a:gd name="T25" fmla="*/ 60 h 129"/>
                <a:gd name="T26" fmla="*/ 87 w 127"/>
                <a:gd name="T27" fmla="*/ 51 h 129"/>
                <a:gd name="T28" fmla="*/ 87 w 127"/>
                <a:gd name="T29" fmla="*/ 43 h 129"/>
                <a:gd name="T30" fmla="*/ 92 w 127"/>
                <a:gd name="T31" fmla="*/ 34 h 129"/>
                <a:gd name="T32" fmla="*/ 102 w 127"/>
                <a:gd name="T33" fmla="*/ 30 h 129"/>
                <a:gd name="T34" fmla="*/ 102 w 127"/>
                <a:gd name="T35" fmla="*/ 21 h 129"/>
                <a:gd name="T36" fmla="*/ 107 w 127"/>
                <a:gd name="T37" fmla="*/ 13 h 129"/>
                <a:gd name="T38" fmla="*/ 107 w 127"/>
                <a:gd name="T39" fmla="*/ 4 h 129"/>
                <a:gd name="T40" fmla="*/ 116 w 127"/>
                <a:gd name="T41" fmla="*/ 0 h 129"/>
                <a:gd name="T42" fmla="*/ 116 w 127"/>
                <a:gd name="T43" fmla="*/ 9 h 129"/>
                <a:gd name="T44" fmla="*/ 116 w 127"/>
                <a:gd name="T45" fmla="*/ 17 h 129"/>
                <a:gd name="T46" fmla="*/ 121 w 127"/>
                <a:gd name="T47" fmla="*/ 26 h 129"/>
                <a:gd name="T48" fmla="*/ 121 w 127"/>
                <a:gd name="T49" fmla="*/ 34 h 129"/>
                <a:gd name="T50" fmla="*/ 121 w 127"/>
                <a:gd name="T51" fmla="*/ 43 h 129"/>
                <a:gd name="T52" fmla="*/ 126 w 127"/>
                <a:gd name="T53" fmla="*/ 51 h 129"/>
                <a:gd name="T54" fmla="*/ 126 w 127"/>
                <a:gd name="T55" fmla="*/ 60 h 129"/>
                <a:gd name="T56" fmla="*/ 126 w 127"/>
                <a:gd name="T57" fmla="*/ 68 h 129"/>
                <a:gd name="T58" fmla="*/ 126 w 127"/>
                <a:gd name="T59" fmla="*/ 77 h 129"/>
                <a:gd name="T60" fmla="*/ 126 w 127"/>
                <a:gd name="T61" fmla="*/ 85 h 129"/>
                <a:gd name="T62" fmla="*/ 121 w 127"/>
                <a:gd name="T63" fmla="*/ 94 h 129"/>
                <a:gd name="T64" fmla="*/ 111 w 127"/>
                <a:gd name="T65" fmla="*/ 94 h 129"/>
                <a:gd name="T66" fmla="*/ 107 w 127"/>
                <a:gd name="T67" fmla="*/ 102 h 129"/>
                <a:gd name="T68" fmla="*/ 97 w 127"/>
                <a:gd name="T69" fmla="*/ 107 h 129"/>
                <a:gd name="T70" fmla="*/ 87 w 127"/>
                <a:gd name="T71" fmla="*/ 111 h 129"/>
                <a:gd name="T72" fmla="*/ 78 w 127"/>
                <a:gd name="T73" fmla="*/ 115 h 129"/>
                <a:gd name="T74" fmla="*/ 68 w 127"/>
                <a:gd name="T75" fmla="*/ 115 h 129"/>
                <a:gd name="T76" fmla="*/ 58 w 127"/>
                <a:gd name="T77" fmla="*/ 115 h 129"/>
                <a:gd name="T78" fmla="*/ 48 w 127"/>
                <a:gd name="T79" fmla="*/ 115 h 129"/>
                <a:gd name="T80" fmla="*/ 39 w 127"/>
                <a:gd name="T81" fmla="*/ 115 h 129"/>
                <a:gd name="T82" fmla="*/ 29 w 127"/>
                <a:gd name="T83" fmla="*/ 119 h 129"/>
                <a:gd name="T84" fmla="*/ 19 w 127"/>
                <a:gd name="T85" fmla="*/ 124 h 129"/>
                <a:gd name="T86" fmla="*/ 10 w 127"/>
                <a:gd name="T87" fmla="*/ 128 h 129"/>
                <a:gd name="T88" fmla="*/ 0 w 127"/>
                <a:gd name="T89" fmla="*/ 128 h 129"/>
                <a:gd name="T90" fmla="*/ 63 w 127"/>
                <a:gd name="T91" fmla="*/ 98 h 12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7"/>
                <a:gd name="T139" fmla="*/ 0 h 129"/>
                <a:gd name="T140" fmla="*/ 127 w 127"/>
                <a:gd name="T141" fmla="*/ 129 h 12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7" h="129">
                  <a:moveTo>
                    <a:pt x="0" y="128"/>
                  </a:moveTo>
                  <a:lnTo>
                    <a:pt x="10" y="128"/>
                  </a:lnTo>
                  <a:lnTo>
                    <a:pt x="15" y="119"/>
                  </a:lnTo>
                  <a:lnTo>
                    <a:pt x="24" y="119"/>
                  </a:lnTo>
                  <a:lnTo>
                    <a:pt x="34" y="111"/>
                  </a:lnTo>
                  <a:lnTo>
                    <a:pt x="44" y="107"/>
                  </a:lnTo>
                  <a:lnTo>
                    <a:pt x="48" y="98"/>
                  </a:lnTo>
                  <a:lnTo>
                    <a:pt x="58" y="98"/>
                  </a:lnTo>
                  <a:lnTo>
                    <a:pt x="63" y="90"/>
                  </a:lnTo>
                  <a:lnTo>
                    <a:pt x="68" y="81"/>
                  </a:lnTo>
                  <a:lnTo>
                    <a:pt x="78" y="73"/>
                  </a:lnTo>
                  <a:lnTo>
                    <a:pt x="78" y="64"/>
                  </a:lnTo>
                  <a:lnTo>
                    <a:pt x="87" y="60"/>
                  </a:lnTo>
                  <a:lnTo>
                    <a:pt x="87" y="51"/>
                  </a:lnTo>
                  <a:lnTo>
                    <a:pt x="87" y="43"/>
                  </a:lnTo>
                  <a:lnTo>
                    <a:pt x="92" y="34"/>
                  </a:lnTo>
                  <a:lnTo>
                    <a:pt x="102" y="30"/>
                  </a:lnTo>
                  <a:lnTo>
                    <a:pt x="102" y="21"/>
                  </a:lnTo>
                  <a:lnTo>
                    <a:pt x="107" y="13"/>
                  </a:lnTo>
                  <a:lnTo>
                    <a:pt x="107" y="4"/>
                  </a:lnTo>
                  <a:lnTo>
                    <a:pt x="116" y="0"/>
                  </a:lnTo>
                  <a:lnTo>
                    <a:pt x="116" y="9"/>
                  </a:lnTo>
                  <a:lnTo>
                    <a:pt x="116" y="17"/>
                  </a:lnTo>
                  <a:lnTo>
                    <a:pt x="121" y="26"/>
                  </a:lnTo>
                  <a:lnTo>
                    <a:pt x="121" y="34"/>
                  </a:lnTo>
                  <a:lnTo>
                    <a:pt x="121" y="43"/>
                  </a:lnTo>
                  <a:lnTo>
                    <a:pt x="126" y="51"/>
                  </a:lnTo>
                  <a:lnTo>
                    <a:pt x="126" y="60"/>
                  </a:lnTo>
                  <a:lnTo>
                    <a:pt x="126" y="68"/>
                  </a:lnTo>
                  <a:lnTo>
                    <a:pt x="126" y="77"/>
                  </a:lnTo>
                  <a:lnTo>
                    <a:pt x="126" y="85"/>
                  </a:lnTo>
                  <a:lnTo>
                    <a:pt x="121" y="94"/>
                  </a:lnTo>
                  <a:lnTo>
                    <a:pt x="111" y="94"/>
                  </a:lnTo>
                  <a:lnTo>
                    <a:pt x="107" y="102"/>
                  </a:lnTo>
                  <a:lnTo>
                    <a:pt x="97" y="107"/>
                  </a:lnTo>
                  <a:lnTo>
                    <a:pt x="87" y="111"/>
                  </a:lnTo>
                  <a:lnTo>
                    <a:pt x="78" y="115"/>
                  </a:lnTo>
                  <a:lnTo>
                    <a:pt x="68" y="115"/>
                  </a:lnTo>
                  <a:lnTo>
                    <a:pt x="58" y="115"/>
                  </a:lnTo>
                  <a:lnTo>
                    <a:pt x="48" y="115"/>
                  </a:lnTo>
                  <a:lnTo>
                    <a:pt x="39" y="115"/>
                  </a:lnTo>
                  <a:lnTo>
                    <a:pt x="29" y="119"/>
                  </a:lnTo>
                  <a:lnTo>
                    <a:pt x="19" y="124"/>
                  </a:lnTo>
                  <a:lnTo>
                    <a:pt x="10" y="128"/>
                  </a:lnTo>
                  <a:lnTo>
                    <a:pt x="0" y="128"/>
                  </a:lnTo>
                  <a:lnTo>
                    <a:pt x="63" y="98"/>
                  </a:lnTo>
                </a:path>
              </a:pathLst>
            </a:custGeom>
            <a:solidFill>
              <a:srgbClr val="FFCC99"/>
            </a:solidFill>
            <a:ln w="25400" cap="rnd">
              <a:solidFill>
                <a:srgbClr val="FF0000"/>
              </a:solidFill>
              <a:round/>
              <a:headEnd/>
              <a:tailEnd/>
            </a:ln>
          </p:spPr>
          <p:txBody>
            <a:bodyPr>
              <a:prstTxWarp prst="textNoShape">
                <a:avLst/>
              </a:prstTxWarp>
            </a:bodyPr>
            <a:lstStyle/>
            <a:p>
              <a:endParaRPr lang="en-US"/>
            </a:p>
          </p:txBody>
        </p:sp>
      </p:grpSp>
      <p:grpSp>
        <p:nvGrpSpPr>
          <p:cNvPr id="564542" name="Group 287"/>
          <p:cNvGrpSpPr>
            <a:grpSpLocks/>
          </p:cNvGrpSpPr>
          <p:nvPr/>
        </p:nvGrpSpPr>
        <p:grpSpPr bwMode="auto">
          <a:xfrm>
            <a:off x="7165975" y="2924175"/>
            <a:ext cx="119063" cy="200025"/>
            <a:chOff x="2160" y="1548"/>
            <a:chExt cx="309" cy="441"/>
          </a:xfrm>
        </p:grpSpPr>
        <p:sp>
          <p:nvSpPr>
            <p:cNvPr id="23773" name="Freeform 288"/>
            <p:cNvSpPr>
              <a:spLocks/>
            </p:cNvSpPr>
            <p:nvPr/>
          </p:nvSpPr>
          <p:spPr bwMode="auto">
            <a:xfrm>
              <a:off x="2160" y="1548"/>
              <a:ext cx="141" cy="428"/>
            </a:xfrm>
            <a:custGeom>
              <a:avLst/>
              <a:gdLst>
                <a:gd name="T0" fmla="*/ 117 w 141"/>
                <a:gd name="T1" fmla="*/ 419 h 428"/>
                <a:gd name="T2" fmla="*/ 113 w 141"/>
                <a:gd name="T3" fmla="*/ 402 h 428"/>
                <a:gd name="T4" fmla="*/ 97 w 141"/>
                <a:gd name="T5" fmla="*/ 386 h 428"/>
                <a:gd name="T6" fmla="*/ 82 w 141"/>
                <a:gd name="T7" fmla="*/ 365 h 428"/>
                <a:gd name="T8" fmla="*/ 70 w 141"/>
                <a:gd name="T9" fmla="*/ 349 h 428"/>
                <a:gd name="T10" fmla="*/ 58 w 141"/>
                <a:gd name="T11" fmla="*/ 337 h 428"/>
                <a:gd name="T12" fmla="*/ 47 w 141"/>
                <a:gd name="T13" fmla="*/ 324 h 428"/>
                <a:gd name="T14" fmla="*/ 35 w 141"/>
                <a:gd name="T15" fmla="*/ 308 h 428"/>
                <a:gd name="T16" fmla="*/ 23 w 141"/>
                <a:gd name="T17" fmla="*/ 296 h 428"/>
                <a:gd name="T18" fmla="*/ 16 w 141"/>
                <a:gd name="T19" fmla="*/ 279 h 428"/>
                <a:gd name="T20" fmla="*/ 12 w 141"/>
                <a:gd name="T21" fmla="*/ 263 h 428"/>
                <a:gd name="T22" fmla="*/ 4 w 141"/>
                <a:gd name="T23" fmla="*/ 246 h 428"/>
                <a:gd name="T24" fmla="*/ 0 w 141"/>
                <a:gd name="T25" fmla="*/ 230 h 428"/>
                <a:gd name="T26" fmla="*/ 4 w 141"/>
                <a:gd name="T27" fmla="*/ 214 h 428"/>
                <a:gd name="T28" fmla="*/ 8 w 141"/>
                <a:gd name="T29" fmla="*/ 197 h 428"/>
                <a:gd name="T30" fmla="*/ 16 w 141"/>
                <a:gd name="T31" fmla="*/ 177 h 428"/>
                <a:gd name="T32" fmla="*/ 19 w 141"/>
                <a:gd name="T33" fmla="*/ 160 h 428"/>
                <a:gd name="T34" fmla="*/ 23 w 141"/>
                <a:gd name="T35" fmla="*/ 135 h 428"/>
                <a:gd name="T36" fmla="*/ 27 w 141"/>
                <a:gd name="T37" fmla="*/ 115 h 428"/>
                <a:gd name="T38" fmla="*/ 35 w 141"/>
                <a:gd name="T39" fmla="*/ 99 h 428"/>
                <a:gd name="T40" fmla="*/ 39 w 141"/>
                <a:gd name="T41" fmla="*/ 82 h 428"/>
                <a:gd name="T42" fmla="*/ 43 w 141"/>
                <a:gd name="T43" fmla="*/ 66 h 428"/>
                <a:gd name="T44" fmla="*/ 47 w 141"/>
                <a:gd name="T45" fmla="*/ 49 h 428"/>
                <a:gd name="T46" fmla="*/ 51 w 141"/>
                <a:gd name="T47" fmla="*/ 33 h 428"/>
                <a:gd name="T48" fmla="*/ 58 w 141"/>
                <a:gd name="T49" fmla="*/ 16 h 428"/>
                <a:gd name="T50" fmla="*/ 62 w 141"/>
                <a:gd name="T51" fmla="*/ 0 h 428"/>
                <a:gd name="T52" fmla="*/ 66 w 141"/>
                <a:gd name="T53" fmla="*/ 16 h 428"/>
                <a:gd name="T54" fmla="*/ 66 w 141"/>
                <a:gd name="T55" fmla="*/ 33 h 428"/>
                <a:gd name="T56" fmla="*/ 66 w 141"/>
                <a:gd name="T57" fmla="*/ 49 h 428"/>
                <a:gd name="T58" fmla="*/ 70 w 141"/>
                <a:gd name="T59" fmla="*/ 66 h 428"/>
                <a:gd name="T60" fmla="*/ 78 w 141"/>
                <a:gd name="T61" fmla="*/ 82 h 428"/>
                <a:gd name="T62" fmla="*/ 86 w 141"/>
                <a:gd name="T63" fmla="*/ 99 h 428"/>
                <a:gd name="T64" fmla="*/ 97 w 141"/>
                <a:gd name="T65" fmla="*/ 115 h 428"/>
                <a:gd name="T66" fmla="*/ 109 w 141"/>
                <a:gd name="T67" fmla="*/ 131 h 428"/>
                <a:gd name="T68" fmla="*/ 117 w 141"/>
                <a:gd name="T69" fmla="*/ 148 h 428"/>
                <a:gd name="T70" fmla="*/ 124 w 141"/>
                <a:gd name="T71" fmla="*/ 164 h 428"/>
                <a:gd name="T72" fmla="*/ 132 w 141"/>
                <a:gd name="T73" fmla="*/ 181 h 428"/>
                <a:gd name="T74" fmla="*/ 136 w 141"/>
                <a:gd name="T75" fmla="*/ 197 h 428"/>
                <a:gd name="T76" fmla="*/ 140 w 141"/>
                <a:gd name="T77" fmla="*/ 214 h 428"/>
                <a:gd name="T78" fmla="*/ 140 w 141"/>
                <a:gd name="T79" fmla="*/ 230 h 428"/>
                <a:gd name="T80" fmla="*/ 140 w 141"/>
                <a:gd name="T81" fmla="*/ 246 h 428"/>
                <a:gd name="T82" fmla="*/ 140 w 141"/>
                <a:gd name="T83" fmla="*/ 263 h 428"/>
                <a:gd name="T84" fmla="*/ 140 w 141"/>
                <a:gd name="T85" fmla="*/ 279 h 428"/>
                <a:gd name="T86" fmla="*/ 136 w 141"/>
                <a:gd name="T87" fmla="*/ 296 h 428"/>
                <a:gd name="T88" fmla="*/ 136 w 141"/>
                <a:gd name="T89" fmla="*/ 312 h 428"/>
                <a:gd name="T90" fmla="*/ 136 w 141"/>
                <a:gd name="T91" fmla="*/ 328 h 428"/>
                <a:gd name="T92" fmla="*/ 132 w 141"/>
                <a:gd name="T93" fmla="*/ 345 h 428"/>
                <a:gd name="T94" fmla="*/ 128 w 141"/>
                <a:gd name="T95" fmla="*/ 361 h 428"/>
                <a:gd name="T96" fmla="*/ 128 w 141"/>
                <a:gd name="T97" fmla="*/ 378 h 428"/>
                <a:gd name="T98" fmla="*/ 124 w 141"/>
                <a:gd name="T99" fmla="*/ 394 h 428"/>
                <a:gd name="T100" fmla="*/ 117 w 141"/>
                <a:gd name="T101" fmla="*/ 411 h 42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1"/>
                <a:gd name="T154" fmla="*/ 0 h 428"/>
                <a:gd name="T155" fmla="*/ 141 w 141"/>
                <a:gd name="T156" fmla="*/ 428 h 42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1" h="428">
                  <a:moveTo>
                    <a:pt x="117" y="427"/>
                  </a:moveTo>
                  <a:lnTo>
                    <a:pt x="117" y="419"/>
                  </a:lnTo>
                  <a:lnTo>
                    <a:pt x="117" y="411"/>
                  </a:lnTo>
                  <a:lnTo>
                    <a:pt x="113" y="402"/>
                  </a:lnTo>
                  <a:lnTo>
                    <a:pt x="105" y="390"/>
                  </a:lnTo>
                  <a:lnTo>
                    <a:pt x="97" y="386"/>
                  </a:lnTo>
                  <a:lnTo>
                    <a:pt x="89" y="378"/>
                  </a:lnTo>
                  <a:lnTo>
                    <a:pt x="82" y="365"/>
                  </a:lnTo>
                  <a:lnTo>
                    <a:pt x="74" y="357"/>
                  </a:lnTo>
                  <a:lnTo>
                    <a:pt x="70" y="349"/>
                  </a:lnTo>
                  <a:lnTo>
                    <a:pt x="62" y="345"/>
                  </a:lnTo>
                  <a:lnTo>
                    <a:pt x="58" y="337"/>
                  </a:lnTo>
                  <a:lnTo>
                    <a:pt x="54" y="328"/>
                  </a:lnTo>
                  <a:lnTo>
                    <a:pt x="47" y="324"/>
                  </a:lnTo>
                  <a:lnTo>
                    <a:pt x="39" y="316"/>
                  </a:lnTo>
                  <a:lnTo>
                    <a:pt x="35" y="308"/>
                  </a:lnTo>
                  <a:lnTo>
                    <a:pt x="27" y="304"/>
                  </a:lnTo>
                  <a:lnTo>
                    <a:pt x="23" y="296"/>
                  </a:lnTo>
                  <a:lnTo>
                    <a:pt x="19" y="287"/>
                  </a:lnTo>
                  <a:lnTo>
                    <a:pt x="16" y="279"/>
                  </a:lnTo>
                  <a:lnTo>
                    <a:pt x="12" y="271"/>
                  </a:lnTo>
                  <a:lnTo>
                    <a:pt x="12" y="263"/>
                  </a:lnTo>
                  <a:lnTo>
                    <a:pt x="8" y="255"/>
                  </a:lnTo>
                  <a:lnTo>
                    <a:pt x="4" y="246"/>
                  </a:lnTo>
                  <a:lnTo>
                    <a:pt x="4" y="238"/>
                  </a:lnTo>
                  <a:lnTo>
                    <a:pt x="0" y="230"/>
                  </a:lnTo>
                  <a:lnTo>
                    <a:pt x="0" y="222"/>
                  </a:lnTo>
                  <a:lnTo>
                    <a:pt x="4" y="214"/>
                  </a:lnTo>
                  <a:lnTo>
                    <a:pt x="8" y="205"/>
                  </a:lnTo>
                  <a:lnTo>
                    <a:pt x="8" y="197"/>
                  </a:lnTo>
                  <a:lnTo>
                    <a:pt x="12" y="185"/>
                  </a:lnTo>
                  <a:lnTo>
                    <a:pt x="16" y="177"/>
                  </a:lnTo>
                  <a:lnTo>
                    <a:pt x="16" y="168"/>
                  </a:lnTo>
                  <a:lnTo>
                    <a:pt x="19" y="160"/>
                  </a:lnTo>
                  <a:lnTo>
                    <a:pt x="19" y="148"/>
                  </a:lnTo>
                  <a:lnTo>
                    <a:pt x="23" y="135"/>
                  </a:lnTo>
                  <a:lnTo>
                    <a:pt x="27" y="127"/>
                  </a:lnTo>
                  <a:lnTo>
                    <a:pt x="27" y="115"/>
                  </a:lnTo>
                  <a:lnTo>
                    <a:pt x="31" y="107"/>
                  </a:lnTo>
                  <a:lnTo>
                    <a:pt x="35" y="99"/>
                  </a:lnTo>
                  <a:lnTo>
                    <a:pt x="39" y="90"/>
                  </a:lnTo>
                  <a:lnTo>
                    <a:pt x="39" y="82"/>
                  </a:lnTo>
                  <a:lnTo>
                    <a:pt x="43" y="74"/>
                  </a:lnTo>
                  <a:lnTo>
                    <a:pt x="43" y="66"/>
                  </a:lnTo>
                  <a:lnTo>
                    <a:pt x="47" y="57"/>
                  </a:lnTo>
                  <a:lnTo>
                    <a:pt x="47" y="49"/>
                  </a:lnTo>
                  <a:lnTo>
                    <a:pt x="51" y="41"/>
                  </a:lnTo>
                  <a:lnTo>
                    <a:pt x="51" y="33"/>
                  </a:lnTo>
                  <a:lnTo>
                    <a:pt x="54" y="25"/>
                  </a:lnTo>
                  <a:lnTo>
                    <a:pt x="58" y="16"/>
                  </a:lnTo>
                  <a:lnTo>
                    <a:pt x="62" y="8"/>
                  </a:lnTo>
                  <a:lnTo>
                    <a:pt x="62" y="0"/>
                  </a:lnTo>
                  <a:lnTo>
                    <a:pt x="66" y="8"/>
                  </a:lnTo>
                  <a:lnTo>
                    <a:pt x="66" y="16"/>
                  </a:lnTo>
                  <a:lnTo>
                    <a:pt x="66" y="25"/>
                  </a:lnTo>
                  <a:lnTo>
                    <a:pt x="66" y="33"/>
                  </a:lnTo>
                  <a:lnTo>
                    <a:pt x="66" y="41"/>
                  </a:lnTo>
                  <a:lnTo>
                    <a:pt x="66" y="49"/>
                  </a:lnTo>
                  <a:lnTo>
                    <a:pt x="66" y="57"/>
                  </a:lnTo>
                  <a:lnTo>
                    <a:pt x="70" y="66"/>
                  </a:lnTo>
                  <a:lnTo>
                    <a:pt x="74" y="74"/>
                  </a:lnTo>
                  <a:lnTo>
                    <a:pt x="78" y="82"/>
                  </a:lnTo>
                  <a:lnTo>
                    <a:pt x="82" y="90"/>
                  </a:lnTo>
                  <a:lnTo>
                    <a:pt x="86" y="99"/>
                  </a:lnTo>
                  <a:lnTo>
                    <a:pt x="89" y="107"/>
                  </a:lnTo>
                  <a:lnTo>
                    <a:pt x="97" y="115"/>
                  </a:lnTo>
                  <a:lnTo>
                    <a:pt x="101" y="123"/>
                  </a:lnTo>
                  <a:lnTo>
                    <a:pt x="109" y="131"/>
                  </a:lnTo>
                  <a:lnTo>
                    <a:pt x="113" y="140"/>
                  </a:lnTo>
                  <a:lnTo>
                    <a:pt x="117" y="148"/>
                  </a:lnTo>
                  <a:lnTo>
                    <a:pt x="121" y="156"/>
                  </a:lnTo>
                  <a:lnTo>
                    <a:pt x="124" y="164"/>
                  </a:lnTo>
                  <a:lnTo>
                    <a:pt x="128" y="172"/>
                  </a:lnTo>
                  <a:lnTo>
                    <a:pt x="132" y="181"/>
                  </a:lnTo>
                  <a:lnTo>
                    <a:pt x="136" y="189"/>
                  </a:lnTo>
                  <a:lnTo>
                    <a:pt x="136" y="197"/>
                  </a:lnTo>
                  <a:lnTo>
                    <a:pt x="140" y="205"/>
                  </a:lnTo>
                  <a:lnTo>
                    <a:pt x="140" y="214"/>
                  </a:lnTo>
                  <a:lnTo>
                    <a:pt x="140" y="222"/>
                  </a:lnTo>
                  <a:lnTo>
                    <a:pt x="140" y="230"/>
                  </a:lnTo>
                  <a:lnTo>
                    <a:pt x="140" y="238"/>
                  </a:lnTo>
                  <a:lnTo>
                    <a:pt x="140" y="246"/>
                  </a:lnTo>
                  <a:lnTo>
                    <a:pt x="140" y="255"/>
                  </a:lnTo>
                  <a:lnTo>
                    <a:pt x="140" y="263"/>
                  </a:lnTo>
                  <a:lnTo>
                    <a:pt x="140" y="271"/>
                  </a:lnTo>
                  <a:lnTo>
                    <a:pt x="140" y="279"/>
                  </a:lnTo>
                  <a:lnTo>
                    <a:pt x="140" y="287"/>
                  </a:lnTo>
                  <a:lnTo>
                    <a:pt x="136" y="296"/>
                  </a:lnTo>
                  <a:lnTo>
                    <a:pt x="136" y="304"/>
                  </a:lnTo>
                  <a:lnTo>
                    <a:pt x="136" y="312"/>
                  </a:lnTo>
                  <a:lnTo>
                    <a:pt x="136" y="320"/>
                  </a:lnTo>
                  <a:lnTo>
                    <a:pt x="136" y="328"/>
                  </a:lnTo>
                  <a:lnTo>
                    <a:pt x="136" y="337"/>
                  </a:lnTo>
                  <a:lnTo>
                    <a:pt x="132" y="345"/>
                  </a:lnTo>
                  <a:lnTo>
                    <a:pt x="132" y="353"/>
                  </a:lnTo>
                  <a:lnTo>
                    <a:pt x="128" y="361"/>
                  </a:lnTo>
                  <a:lnTo>
                    <a:pt x="128" y="370"/>
                  </a:lnTo>
                  <a:lnTo>
                    <a:pt x="128" y="378"/>
                  </a:lnTo>
                  <a:lnTo>
                    <a:pt x="128" y="386"/>
                  </a:lnTo>
                  <a:lnTo>
                    <a:pt x="124" y="394"/>
                  </a:lnTo>
                  <a:lnTo>
                    <a:pt x="121" y="402"/>
                  </a:lnTo>
                  <a:lnTo>
                    <a:pt x="117" y="411"/>
                  </a:lnTo>
                  <a:lnTo>
                    <a:pt x="117" y="419"/>
                  </a:lnTo>
                </a:path>
              </a:pathLst>
            </a:custGeom>
            <a:solidFill>
              <a:srgbClr val="FF6600"/>
            </a:solidFill>
            <a:ln w="25400" cap="rnd">
              <a:solidFill>
                <a:srgbClr val="F35B1B"/>
              </a:solidFill>
              <a:round/>
              <a:headEnd/>
              <a:tailEnd/>
            </a:ln>
          </p:spPr>
          <p:txBody>
            <a:bodyPr>
              <a:prstTxWarp prst="textNoShape">
                <a:avLst/>
              </a:prstTxWarp>
            </a:bodyPr>
            <a:lstStyle/>
            <a:p>
              <a:endParaRPr lang="en-US"/>
            </a:p>
          </p:txBody>
        </p:sp>
        <p:sp>
          <p:nvSpPr>
            <p:cNvPr id="23774" name="Freeform 289"/>
            <p:cNvSpPr>
              <a:spLocks/>
            </p:cNvSpPr>
            <p:nvPr/>
          </p:nvSpPr>
          <p:spPr bwMode="auto">
            <a:xfrm>
              <a:off x="2266" y="1693"/>
              <a:ext cx="145" cy="292"/>
            </a:xfrm>
            <a:custGeom>
              <a:avLst/>
              <a:gdLst>
                <a:gd name="T0" fmla="*/ 24 w 145"/>
                <a:gd name="T1" fmla="*/ 285 h 292"/>
                <a:gd name="T2" fmla="*/ 28 w 145"/>
                <a:gd name="T3" fmla="*/ 274 h 292"/>
                <a:gd name="T4" fmla="*/ 44 w 145"/>
                <a:gd name="T5" fmla="*/ 263 h 292"/>
                <a:gd name="T6" fmla="*/ 60 w 145"/>
                <a:gd name="T7" fmla="*/ 249 h 292"/>
                <a:gd name="T8" fmla="*/ 72 w 145"/>
                <a:gd name="T9" fmla="*/ 238 h 292"/>
                <a:gd name="T10" fmla="*/ 84 w 145"/>
                <a:gd name="T11" fmla="*/ 229 h 292"/>
                <a:gd name="T12" fmla="*/ 96 w 145"/>
                <a:gd name="T13" fmla="*/ 221 h 292"/>
                <a:gd name="T14" fmla="*/ 108 w 145"/>
                <a:gd name="T15" fmla="*/ 210 h 292"/>
                <a:gd name="T16" fmla="*/ 120 w 145"/>
                <a:gd name="T17" fmla="*/ 201 h 292"/>
                <a:gd name="T18" fmla="*/ 128 w 145"/>
                <a:gd name="T19" fmla="*/ 190 h 292"/>
                <a:gd name="T20" fmla="*/ 132 w 145"/>
                <a:gd name="T21" fmla="*/ 179 h 292"/>
                <a:gd name="T22" fmla="*/ 140 w 145"/>
                <a:gd name="T23" fmla="*/ 168 h 292"/>
                <a:gd name="T24" fmla="*/ 144 w 145"/>
                <a:gd name="T25" fmla="*/ 157 h 292"/>
                <a:gd name="T26" fmla="*/ 140 w 145"/>
                <a:gd name="T27" fmla="*/ 146 h 292"/>
                <a:gd name="T28" fmla="*/ 136 w 145"/>
                <a:gd name="T29" fmla="*/ 134 h 292"/>
                <a:gd name="T30" fmla="*/ 128 w 145"/>
                <a:gd name="T31" fmla="*/ 120 h 292"/>
                <a:gd name="T32" fmla="*/ 124 w 145"/>
                <a:gd name="T33" fmla="*/ 109 h 292"/>
                <a:gd name="T34" fmla="*/ 120 w 145"/>
                <a:gd name="T35" fmla="*/ 92 h 292"/>
                <a:gd name="T36" fmla="*/ 116 w 145"/>
                <a:gd name="T37" fmla="*/ 78 h 292"/>
                <a:gd name="T38" fmla="*/ 108 w 145"/>
                <a:gd name="T39" fmla="*/ 67 h 292"/>
                <a:gd name="T40" fmla="*/ 104 w 145"/>
                <a:gd name="T41" fmla="*/ 56 h 292"/>
                <a:gd name="T42" fmla="*/ 100 w 145"/>
                <a:gd name="T43" fmla="*/ 45 h 292"/>
                <a:gd name="T44" fmla="*/ 96 w 145"/>
                <a:gd name="T45" fmla="*/ 34 h 292"/>
                <a:gd name="T46" fmla="*/ 92 w 145"/>
                <a:gd name="T47" fmla="*/ 22 h 292"/>
                <a:gd name="T48" fmla="*/ 84 w 145"/>
                <a:gd name="T49" fmla="*/ 11 h 292"/>
                <a:gd name="T50" fmla="*/ 80 w 145"/>
                <a:gd name="T51" fmla="*/ 0 h 292"/>
                <a:gd name="T52" fmla="*/ 76 w 145"/>
                <a:gd name="T53" fmla="*/ 11 h 292"/>
                <a:gd name="T54" fmla="*/ 76 w 145"/>
                <a:gd name="T55" fmla="*/ 22 h 292"/>
                <a:gd name="T56" fmla="*/ 76 w 145"/>
                <a:gd name="T57" fmla="*/ 34 h 292"/>
                <a:gd name="T58" fmla="*/ 72 w 145"/>
                <a:gd name="T59" fmla="*/ 45 h 292"/>
                <a:gd name="T60" fmla="*/ 64 w 145"/>
                <a:gd name="T61" fmla="*/ 56 h 292"/>
                <a:gd name="T62" fmla="*/ 56 w 145"/>
                <a:gd name="T63" fmla="*/ 67 h 292"/>
                <a:gd name="T64" fmla="*/ 44 w 145"/>
                <a:gd name="T65" fmla="*/ 78 h 292"/>
                <a:gd name="T66" fmla="*/ 32 w 145"/>
                <a:gd name="T67" fmla="*/ 90 h 292"/>
                <a:gd name="T68" fmla="*/ 24 w 145"/>
                <a:gd name="T69" fmla="*/ 101 h 292"/>
                <a:gd name="T70" fmla="*/ 16 w 145"/>
                <a:gd name="T71" fmla="*/ 112 h 292"/>
                <a:gd name="T72" fmla="*/ 8 w 145"/>
                <a:gd name="T73" fmla="*/ 123 h 292"/>
                <a:gd name="T74" fmla="*/ 4 w 145"/>
                <a:gd name="T75" fmla="*/ 134 h 292"/>
                <a:gd name="T76" fmla="*/ 0 w 145"/>
                <a:gd name="T77" fmla="*/ 146 h 292"/>
                <a:gd name="T78" fmla="*/ 0 w 145"/>
                <a:gd name="T79" fmla="*/ 157 h 292"/>
                <a:gd name="T80" fmla="*/ 0 w 145"/>
                <a:gd name="T81" fmla="*/ 168 h 292"/>
                <a:gd name="T82" fmla="*/ 0 w 145"/>
                <a:gd name="T83" fmla="*/ 179 h 292"/>
                <a:gd name="T84" fmla="*/ 0 w 145"/>
                <a:gd name="T85" fmla="*/ 190 h 292"/>
                <a:gd name="T86" fmla="*/ 4 w 145"/>
                <a:gd name="T87" fmla="*/ 201 h 292"/>
                <a:gd name="T88" fmla="*/ 4 w 145"/>
                <a:gd name="T89" fmla="*/ 213 h 292"/>
                <a:gd name="T90" fmla="*/ 4 w 145"/>
                <a:gd name="T91" fmla="*/ 224 h 292"/>
                <a:gd name="T92" fmla="*/ 8 w 145"/>
                <a:gd name="T93" fmla="*/ 235 h 292"/>
                <a:gd name="T94" fmla="*/ 12 w 145"/>
                <a:gd name="T95" fmla="*/ 246 h 292"/>
                <a:gd name="T96" fmla="*/ 12 w 145"/>
                <a:gd name="T97" fmla="*/ 257 h 292"/>
                <a:gd name="T98" fmla="*/ 16 w 145"/>
                <a:gd name="T99" fmla="*/ 269 h 292"/>
                <a:gd name="T100" fmla="*/ 24 w 145"/>
                <a:gd name="T101" fmla="*/ 280 h 2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5"/>
                <a:gd name="T154" fmla="*/ 0 h 292"/>
                <a:gd name="T155" fmla="*/ 145 w 145"/>
                <a:gd name="T156" fmla="*/ 292 h 29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5" h="292">
                  <a:moveTo>
                    <a:pt x="24" y="291"/>
                  </a:moveTo>
                  <a:lnTo>
                    <a:pt x="24" y="285"/>
                  </a:lnTo>
                  <a:lnTo>
                    <a:pt x="24" y="280"/>
                  </a:lnTo>
                  <a:lnTo>
                    <a:pt x="28" y="274"/>
                  </a:lnTo>
                  <a:lnTo>
                    <a:pt x="36" y="266"/>
                  </a:lnTo>
                  <a:lnTo>
                    <a:pt x="44" y="263"/>
                  </a:lnTo>
                  <a:lnTo>
                    <a:pt x="52" y="257"/>
                  </a:lnTo>
                  <a:lnTo>
                    <a:pt x="60" y="249"/>
                  </a:lnTo>
                  <a:lnTo>
                    <a:pt x="68" y="243"/>
                  </a:lnTo>
                  <a:lnTo>
                    <a:pt x="72" y="238"/>
                  </a:lnTo>
                  <a:lnTo>
                    <a:pt x="80" y="235"/>
                  </a:lnTo>
                  <a:lnTo>
                    <a:pt x="84" y="229"/>
                  </a:lnTo>
                  <a:lnTo>
                    <a:pt x="88" y="224"/>
                  </a:lnTo>
                  <a:lnTo>
                    <a:pt x="96" y="221"/>
                  </a:lnTo>
                  <a:lnTo>
                    <a:pt x="104" y="215"/>
                  </a:lnTo>
                  <a:lnTo>
                    <a:pt x="108" y="210"/>
                  </a:lnTo>
                  <a:lnTo>
                    <a:pt x="116" y="207"/>
                  </a:lnTo>
                  <a:lnTo>
                    <a:pt x="120" y="201"/>
                  </a:lnTo>
                  <a:lnTo>
                    <a:pt x="124" y="196"/>
                  </a:lnTo>
                  <a:lnTo>
                    <a:pt x="128" y="190"/>
                  </a:lnTo>
                  <a:lnTo>
                    <a:pt x="132" y="185"/>
                  </a:lnTo>
                  <a:lnTo>
                    <a:pt x="132" y="179"/>
                  </a:lnTo>
                  <a:lnTo>
                    <a:pt x="136" y="173"/>
                  </a:lnTo>
                  <a:lnTo>
                    <a:pt x="140" y="168"/>
                  </a:lnTo>
                  <a:lnTo>
                    <a:pt x="140" y="162"/>
                  </a:lnTo>
                  <a:lnTo>
                    <a:pt x="144" y="157"/>
                  </a:lnTo>
                  <a:lnTo>
                    <a:pt x="144" y="151"/>
                  </a:lnTo>
                  <a:lnTo>
                    <a:pt x="140" y="146"/>
                  </a:lnTo>
                  <a:lnTo>
                    <a:pt x="136" y="140"/>
                  </a:lnTo>
                  <a:lnTo>
                    <a:pt x="136" y="134"/>
                  </a:lnTo>
                  <a:lnTo>
                    <a:pt x="132" y="126"/>
                  </a:lnTo>
                  <a:lnTo>
                    <a:pt x="128" y="120"/>
                  </a:lnTo>
                  <a:lnTo>
                    <a:pt x="128" y="115"/>
                  </a:lnTo>
                  <a:lnTo>
                    <a:pt x="124" y="109"/>
                  </a:lnTo>
                  <a:lnTo>
                    <a:pt x="124" y="101"/>
                  </a:lnTo>
                  <a:lnTo>
                    <a:pt x="120" y="92"/>
                  </a:lnTo>
                  <a:lnTo>
                    <a:pt x="116" y="87"/>
                  </a:lnTo>
                  <a:lnTo>
                    <a:pt x="116" y="78"/>
                  </a:lnTo>
                  <a:lnTo>
                    <a:pt x="112" y="73"/>
                  </a:lnTo>
                  <a:lnTo>
                    <a:pt x="108" y="67"/>
                  </a:lnTo>
                  <a:lnTo>
                    <a:pt x="104" y="62"/>
                  </a:lnTo>
                  <a:lnTo>
                    <a:pt x="104" y="56"/>
                  </a:lnTo>
                  <a:lnTo>
                    <a:pt x="100" y="50"/>
                  </a:lnTo>
                  <a:lnTo>
                    <a:pt x="100" y="45"/>
                  </a:lnTo>
                  <a:lnTo>
                    <a:pt x="96" y="39"/>
                  </a:lnTo>
                  <a:lnTo>
                    <a:pt x="96" y="34"/>
                  </a:lnTo>
                  <a:lnTo>
                    <a:pt x="92" y="28"/>
                  </a:lnTo>
                  <a:lnTo>
                    <a:pt x="92" y="22"/>
                  </a:lnTo>
                  <a:lnTo>
                    <a:pt x="88" y="17"/>
                  </a:lnTo>
                  <a:lnTo>
                    <a:pt x="84" y="11"/>
                  </a:lnTo>
                  <a:lnTo>
                    <a:pt x="80" y="6"/>
                  </a:lnTo>
                  <a:lnTo>
                    <a:pt x="80" y="0"/>
                  </a:lnTo>
                  <a:lnTo>
                    <a:pt x="76" y="6"/>
                  </a:lnTo>
                  <a:lnTo>
                    <a:pt x="76" y="11"/>
                  </a:lnTo>
                  <a:lnTo>
                    <a:pt x="76" y="17"/>
                  </a:lnTo>
                  <a:lnTo>
                    <a:pt x="76" y="22"/>
                  </a:lnTo>
                  <a:lnTo>
                    <a:pt x="76" y="28"/>
                  </a:lnTo>
                  <a:lnTo>
                    <a:pt x="76" y="34"/>
                  </a:lnTo>
                  <a:lnTo>
                    <a:pt x="76" y="39"/>
                  </a:lnTo>
                  <a:lnTo>
                    <a:pt x="72" y="45"/>
                  </a:lnTo>
                  <a:lnTo>
                    <a:pt x="68" y="50"/>
                  </a:lnTo>
                  <a:lnTo>
                    <a:pt x="64" y="56"/>
                  </a:lnTo>
                  <a:lnTo>
                    <a:pt x="60" y="62"/>
                  </a:lnTo>
                  <a:lnTo>
                    <a:pt x="56" y="67"/>
                  </a:lnTo>
                  <a:lnTo>
                    <a:pt x="52" y="73"/>
                  </a:lnTo>
                  <a:lnTo>
                    <a:pt x="44" y="78"/>
                  </a:lnTo>
                  <a:lnTo>
                    <a:pt x="40" y="84"/>
                  </a:lnTo>
                  <a:lnTo>
                    <a:pt x="32" y="90"/>
                  </a:lnTo>
                  <a:lnTo>
                    <a:pt x="28" y="95"/>
                  </a:lnTo>
                  <a:lnTo>
                    <a:pt x="24" y="101"/>
                  </a:lnTo>
                  <a:lnTo>
                    <a:pt x="20" y="106"/>
                  </a:lnTo>
                  <a:lnTo>
                    <a:pt x="16" y="112"/>
                  </a:lnTo>
                  <a:lnTo>
                    <a:pt x="12" y="118"/>
                  </a:lnTo>
                  <a:lnTo>
                    <a:pt x="8" y="123"/>
                  </a:lnTo>
                  <a:lnTo>
                    <a:pt x="4" y="129"/>
                  </a:lnTo>
                  <a:lnTo>
                    <a:pt x="4" y="134"/>
                  </a:lnTo>
                  <a:lnTo>
                    <a:pt x="0" y="140"/>
                  </a:lnTo>
                  <a:lnTo>
                    <a:pt x="0" y="146"/>
                  </a:lnTo>
                  <a:lnTo>
                    <a:pt x="0" y="151"/>
                  </a:lnTo>
                  <a:lnTo>
                    <a:pt x="0" y="157"/>
                  </a:lnTo>
                  <a:lnTo>
                    <a:pt x="0" y="162"/>
                  </a:lnTo>
                  <a:lnTo>
                    <a:pt x="0" y="168"/>
                  </a:lnTo>
                  <a:lnTo>
                    <a:pt x="0" y="173"/>
                  </a:lnTo>
                  <a:lnTo>
                    <a:pt x="0" y="179"/>
                  </a:lnTo>
                  <a:lnTo>
                    <a:pt x="0" y="185"/>
                  </a:lnTo>
                  <a:lnTo>
                    <a:pt x="0" y="190"/>
                  </a:lnTo>
                  <a:lnTo>
                    <a:pt x="0" y="196"/>
                  </a:lnTo>
                  <a:lnTo>
                    <a:pt x="4" y="201"/>
                  </a:lnTo>
                  <a:lnTo>
                    <a:pt x="4" y="207"/>
                  </a:lnTo>
                  <a:lnTo>
                    <a:pt x="4" y="213"/>
                  </a:lnTo>
                  <a:lnTo>
                    <a:pt x="4" y="218"/>
                  </a:lnTo>
                  <a:lnTo>
                    <a:pt x="4" y="224"/>
                  </a:lnTo>
                  <a:lnTo>
                    <a:pt x="4" y="229"/>
                  </a:lnTo>
                  <a:lnTo>
                    <a:pt x="8" y="235"/>
                  </a:lnTo>
                  <a:lnTo>
                    <a:pt x="8" y="241"/>
                  </a:lnTo>
                  <a:lnTo>
                    <a:pt x="12" y="246"/>
                  </a:lnTo>
                  <a:lnTo>
                    <a:pt x="12" y="252"/>
                  </a:lnTo>
                  <a:lnTo>
                    <a:pt x="12" y="257"/>
                  </a:lnTo>
                  <a:lnTo>
                    <a:pt x="12" y="263"/>
                  </a:lnTo>
                  <a:lnTo>
                    <a:pt x="16" y="269"/>
                  </a:lnTo>
                  <a:lnTo>
                    <a:pt x="20" y="274"/>
                  </a:lnTo>
                  <a:lnTo>
                    <a:pt x="24" y="280"/>
                  </a:lnTo>
                  <a:lnTo>
                    <a:pt x="24" y="285"/>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775" name="Freeform 290"/>
            <p:cNvSpPr>
              <a:spLocks/>
            </p:cNvSpPr>
            <p:nvPr/>
          </p:nvSpPr>
          <p:spPr bwMode="auto">
            <a:xfrm>
              <a:off x="2201" y="1586"/>
              <a:ext cx="232" cy="313"/>
            </a:xfrm>
            <a:custGeom>
              <a:avLst/>
              <a:gdLst>
                <a:gd name="T0" fmla="*/ 94 w 232"/>
                <a:gd name="T1" fmla="*/ 306 h 313"/>
                <a:gd name="T2" fmla="*/ 98 w 232"/>
                <a:gd name="T3" fmla="*/ 294 h 313"/>
                <a:gd name="T4" fmla="*/ 117 w 232"/>
                <a:gd name="T5" fmla="*/ 282 h 313"/>
                <a:gd name="T6" fmla="*/ 135 w 232"/>
                <a:gd name="T7" fmla="*/ 267 h 313"/>
                <a:gd name="T8" fmla="*/ 149 w 232"/>
                <a:gd name="T9" fmla="*/ 255 h 313"/>
                <a:gd name="T10" fmla="*/ 162 w 232"/>
                <a:gd name="T11" fmla="*/ 246 h 313"/>
                <a:gd name="T12" fmla="*/ 177 w 232"/>
                <a:gd name="T13" fmla="*/ 237 h 313"/>
                <a:gd name="T14" fmla="*/ 190 w 232"/>
                <a:gd name="T15" fmla="*/ 225 h 313"/>
                <a:gd name="T16" fmla="*/ 203 w 232"/>
                <a:gd name="T17" fmla="*/ 216 h 313"/>
                <a:gd name="T18" fmla="*/ 213 w 232"/>
                <a:gd name="T19" fmla="*/ 204 h 313"/>
                <a:gd name="T20" fmla="*/ 218 w 232"/>
                <a:gd name="T21" fmla="*/ 192 h 313"/>
                <a:gd name="T22" fmla="*/ 226 w 232"/>
                <a:gd name="T23" fmla="*/ 180 h 313"/>
                <a:gd name="T24" fmla="*/ 231 w 232"/>
                <a:gd name="T25" fmla="*/ 168 h 313"/>
                <a:gd name="T26" fmla="*/ 226 w 232"/>
                <a:gd name="T27" fmla="*/ 156 h 313"/>
                <a:gd name="T28" fmla="*/ 221 w 232"/>
                <a:gd name="T29" fmla="*/ 144 h 313"/>
                <a:gd name="T30" fmla="*/ 213 w 232"/>
                <a:gd name="T31" fmla="*/ 129 h 313"/>
                <a:gd name="T32" fmla="*/ 208 w 232"/>
                <a:gd name="T33" fmla="*/ 118 h 313"/>
                <a:gd name="T34" fmla="*/ 203 w 232"/>
                <a:gd name="T35" fmla="*/ 99 h 313"/>
                <a:gd name="T36" fmla="*/ 200 w 232"/>
                <a:gd name="T37" fmla="*/ 84 h 313"/>
                <a:gd name="T38" fmla="*/ 190 w 232"/>
                <a:gd name="T39" fmla="*/ 72 h 313"/>
                <a:gd name="T40" fmla="*/ 185 w 232"/>
                <a:gd name="T41" fmla="*/ 60 h 313"/>
                <a:gd name="T42" fmla="*/ 180 w 232"/>
                <a:gd name="T43" fmla="*/ 48 h 313"/>
                <a:gd name="T44" fmla="*/ 181 w 232"/>
                <a:gd name="T45" fmla="*/ 100 h 313"/>
                <a:gd name="T46" fmla="*/ 172 w 232"/>
                <a:gd name="T47" fmla="*/ 24 h 313"/>
                <a:gd name="T48" fmla="*/ 162 w 232"/>
                <a:gd name="T49" fmla="*/ 12 h 313"/>
                <a:gd name="T50" fmla="*/ 158 w 232"/>
                <a:gd name="T51" fmla="*/ 0 h 313"/>
                <a:gd name="T52" fmla="*/ 154 w 232"/>
                <a:gd name="T53" fmla="*/ 12 h 313"/>
                <a:gd name="T54" fmla="*/ 154 w 232"/>
                <a:gd name="T55" fmla="*/ 24 h 313"/>
                <a:gd name="T56" fmla="*/ 154 w 232"/>
                <a:gd name="T57" fmla="*/ 36 h 313"/>
                <a:gd name="T58" fmla="*/ 149 w 232"/>
                <a:gd name="T59" fmla="*/ 48 h 313"/>
                <a:gd name="T60" fmla="*/ 139 w 232"/>
                <a:gd name="T61" fmla="*/ 60 h 313"/>
                <a:gd name="T62" fmla="*/ 131 w 232"/>
                <a:gd name="T63" fmla="*/ 72 h 313"/>
                <a:gd name="T64" fmla="*/ 117 w 232"/>
                <a:gd name="T65" fmla="*/ 84 h 313"/>
                <a:gd name="T66" fmla="*/ 103 w 232"/>
                <a:gd name="T67" fmla="*/ 96 h 313"/>
                <a:gd name="T68" fmla="*/ 94 w 232"/>
                <a:gd name="T69" fmla="*/ 108 h 313"/>
                <a:gd name="T70" fmla="*/ 85 w 232"/>
                <a:gd name="T71" fmla="*/ 120 h 313"/>
                <a:gd name="T72" fmla="*/ 76 w 232"/>
                <a:gd name="T73" fmla="*/ 132 h 313"/>
                <a:gd name="T74" fmla="*/ 71 w 232"/>
                <a:gd name="T75" fmla="*/ 144 h 313"/>
                <a:gd name="T76" fmla="*/ 67 w 232"/>
                <a:gd name="T77" fmla="*/ 156 h 313"/>
                <a:gd name="T78" fmla="*/ 67 w 232"/>
                <a:gd name="T79" fmla="*/ 168 h 313"/>
                <a:gd name="T80" fmla="*/ 67 w 232"/>
                <a:gd name="T81" fmla="*/ 180 h 313"/>
                <a:gd name="T82" fmla="*/ 67 w 232"/>
                <a:gd name="T83" fmla="*/ 192 h 313"/>
                <a:gd name="T84" fmla="*/ 67 w 232"/>
                <a:gd name="T85" fmla="*/ 204 h 313"/>
                <a:gd name="T86" fmla="*/ 71 w 232"/>
                <a:gd name="T87" fmla="*/ 216 h 313"/>
                <a:gd name="T88" fmla="*/ 71 w 232"/>
                <a:gd name="T89" fmla="*/ 228 h 313"/>
                <a:gd name="T90" fmla="*/ 71 w 232"/>
                <a:gd name="T91" fmla="*/ 240 h 313"/>
                <a:gd name="T92" fmla="*/ 76 w 232"/>
                <a:gd name="T93" fmla="*/ 252 h 313"/>
                <a:gd name="T94" fmla="*/ 80 w 232"/>
                <a:gd name="T95" fmla="*/ 264 h 313"/>
                <a:gd name="T96" fmla="*/ 80 w 232"/>
                <a:gd name="T97" fmla="*/ 276 h 313"/>
                <a:gd name="T98" fmla="*/ 85 w 232"/>
                <a:gd name="T99" fmla="*/ 288 h 313"/>
                <a:gd name="T100" fmla="*/ 94 w 232"/>
                <a:gd name="T101" fmla="*/ 300 h 3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32"/>
                <a:gd name="T154" fmla="*/ 0 h 313"/>
                <a:gd name="T155" fmla="*/ 232 w 232"/>
                <a:gd name="T156" fmla="*/ 313 h 3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32" h="313">
                  <a:moveTo>
                    <a:pt x="94" y="312"/>
                  </a:moveTo>
                  <a:lnTo>
                    <a:pt x="94" y="306"/>
                  </a:lnTo>
                  <a:lnTo>
                    <a:pt x="94" y="300"/>
                  </a:lnTo>
                  <a:lnTo>
                    <a:pt x="98" y="294"/>
                  </a:lnTo>
                  <a:lnTo>
                    <a:pt x="108" y="285"/>
                  </a:lnTo>
                  <a:lnTo>
                    <a:pt x="117" y="282"/>
                  </a:lnTo>
                  <a:lnTo>
                    <a:pt x="0" y="276"/>
                  </a:lnTo>
                  <a:lnTo>
                    <a:pt x="135" y="267"/>
                  </a:lnTo>
                  <a:lnTo>
                    <a:pt x="144" y="261"/>
                  </a:lnTo>
                  <a:lnTo>
                    <a:pt x="149" y="255"/>
                  </a:lnTo>
                  <a:lnTo>
                    <a:pt x="158" y="252"/>
                  </a:lnTo>
                  <a:lnTo>
                    <a:pt x="162" y="246"/>
                  </a:lnTo>
                  <a:lnTo>
                    <a:pt x="167" y="240"/>
                  </a:lnTo>
                  <a:lnTo>
                    <a:pt x="177" y="237"/>
                  </a:lnTo>
                  <a:lnTo>
                    <a:pt x="185" y="231"/>
                  </a:lnTo>
                  <a:lnTo>
                    <a:pt x="190" y="225"/>
                  </a:lnTo>
                  <a:lnTo>
                    <a:pt x="200" y="222"/>
                  </a:lnTo>
                  <a:lnTo>
                    <a:pt x="203" y="216"/>
                  </a:lnTo>
                  <a:lnTo>
                    <a:pt x="208" y="210"/>
                  </a:lnTo>
                  <a:lnTo>
                    <a:pt x="213" y="204"/>
                  </a:lnTo>
                  <a:lnTo>
                    <a:pt x="218" y="198"/>
                  </a:lnTo>
                  <a:lnTo>
                    <a:pt x="218" y="192"/>
                  </a:lnTo>
                  <a:lnTo>
                    <a:pt x="221" y="186"/>
                  </a:lnTo>
                  <a:lnTo>
                    <a:pt x="226" y="180"/>
                  </a:lnTo>
                  <a:lnTo>
                    <a:pt x="226" y="174"/>
                  </a:lnTo>
                  <a:lnTo>
                    <a:pt x="231" y="168"/>
                  </a:lnTo>
                  <a:lnTo>
                    <a:pt x="231" y="162"/>
                  </a:lnTo>
                  <a:lnTo>
                    <a:pt x="226" y="156"/>
                  </a:lnTo>
                  <a:lnTo>
                    <a:pt x="221" y="150"/>
                  </a:lnTo>
                  <a:lnTo>
                    <a:pt x="221" y="144"/>
                  </a:lnTo>
                  <a:lnTo>
                    <a:pt x="218" y="135"/>
                  </a:lnTo>
                  <a:lnTo>
                    <a:pt x="213" y="129"/>
                  </a:lnTo>
                  <a:lnTo>
                    <a:pt x="213" y="123"/>
                  </a:lnTo>
                  <a:lnTo>
                    <a:pt x="208" y="118"/>
                  </a:lnTo>
                  <a:lnTo>
                    <a:pt x="208" y="108"/>
                  </a:lnTo>
                  <a:lnTo>
                    <a:pt x="203" y="99"/>
                  </a:lnTo>
                  <a:lnTo>
                    <a:pt x="200" y="93"/>
                  </a:lnTo>
                  <a:lnTo>
                    <a:pt x="200" y="84"/>
                  </a:lnTo>
                  <a:lnTo>
                    <a:pt x="195" y="78"/>
                  </a:lnTo>
                  <a:lnTo>
                    <a:pt x="190" y="72"/>
                  </a:lnTo>
                  <a:lnTo>
                    <a:pt x="185" y="66"/>
                  </a:lnTo>
                  <a:lnTo>
                    <a:pt x="185" y="60"/>
                  </a:lnTo>
                  <a:lnTo>
                    <a:pt x="180" y="54"/>
                  </a:lnTo>
                  <a:lnTo>
                    <a:pt x="180" y="48"/>
                  </a:lnTo>
                  <a:lnTo>
                    <a:pt x="177" y="42"/>
                  </a:lnTo>
                  <a:lnTo>
                    <a:pt x="181" y="100"/>
                  </a:lnTo>
                  <a:lnTo>
                    <a:pt x="172" y="30"/>
                  </a:lnTo>
                  <a:lnTo>
                    <a:pt x="172" y="24"/>
                  </a:lnTo>
                  <a:lnTo>
                    <a:pt x="167" y="18"/>
                  </a:lnTo>
                  <a:lnTo>
                    <a:pt x="162" y="12"/>
                  </a:lnTo>
                  <a:lnTo>
                    <a:pt x="158" y="6"/>
                  </a:lnTo>
                  <a:lnTo>
                    <a:pt x="158" y="0"/>
                  </a:lnTo>
                  <a:lnTo>
                    <a:pt x="100" y="122"/>
                  </a:lnTo>
                  <a:lnTo>
                    <a:pt x="154" y="12"/>
                  </a:lnTo>
                  <a:lnTo>
                    <a:pt x="154" y="18"/>
                  </a:lnTo>
                  <a:lnTo>
                    <a:pt x="154" y="24"/>
                  </a:lnTo>
                  <a:lnTo>
                    <a:pt x="154" y="30"/>
                  </a:lnTo>
                  <a:lnTo>
                    <a:pt x="154" y="36"/>
                  </a:lnTo>
                  <a:lnTo>
                    <a:pt x="154" y="42"/>
                  </a:lnTo>
                  <a:lnTo>
                    <a:pt x="149" y="48"/>
                  </a:lnTo>
                  <a:lnTo>
                    <a:pt x="144" y="54"/>
                  </a:lnTo>
                  <a:lnTo>
                    <a:pt x="139" y="60"/>
                  </a:lnTo>
                  <a:lnTo>
                    <a:pt x="135" y="66"/>
                  </a:lnTo>
                  <a:lnTo>
                    <a:pt x="131" y="72"/>
                  </a:lnTo>
                  <a:lnTo>
                    <a:pt x="126" y="78"/>
                  </a:lnTo>
                  <a:lnTo>
                    <a:pt x="117" y="84"/>
                  </a:lnTo>
                  <a:lnTo>
                    <a:pt x="112" y="90"/>
                  </a:lnTo>
                  <a:lnTo>
                    <a:pt x="103" y="96"/>
                  </a:lnTo>
                  <a:lnTo>
                    <a:pt x="98" y="102"/>
                  </a:lnTo>
                  <a:lnTo>
                    <a:pt x="94" y="108"/>
                  </a:lnTo>
                  <a:lnTo>
                    <a:pt x="89" y="114"/>
                  </a:lnTo>
                  <a:lnTo>
                    <a:pt x="85" y="120"/>
                  </a:lnTo>
                  <a:lnTo>
                    <a:pt x="80" y="126"/>
                  </a:lnTo>
                  <a:lnTo>
                    <a:pt x="76" y="132"/>
                  </a:lnTo>
                  <a:lnTo>
                    <a:pt x="71" y="138"/>
                  </a:lnTo>
                  <a:lnTo>
                    <a:pt x="71" y="144"/>
                  </a:lnTo>
                  <a:lnTo>
                    <a:pt x="67" y="150"/>
                  </a:lnTo>
                  <a:lnTo>
                    <a:pt x="67" y="156"/>
                  </a:lnTo>
                  <a:lnTo>
                    <a:pt x="67" y="162"/>
                  </a:lnTo>
                  <a:lnTo>
                    <a:pt x="67" y="168"/>
                  </a:lnTo>
                  <a:lnTo>
                    <a:pt x="67" y="174"/>
                  </a:lnTo>
                  <a:lnTo>
                    <a:pt x="67" y="180"/>
                  </a:lnTo>
                  <a:lnTo>
                    <a:pt x="67" y="186"/>
                  </a:lnTo>
                  <a:lnTo>
                    <a:pt x="67" y="192"/>
                  </a:lnTo>
                  <a:lnTo>
                    <a:pt x="67" y="198"/>
                  </a:lnTo>
                  <a:lnTo>
                    <a:pt x="67" y="204"/>
                  </a:lnTo>
                  <a:lnTo>
                    <a:pt x="67" y="210"/>
                  </a:lnTo>
                  <a:lnTo>
                    <a:pt x="71" y="216"/>
                  </a:lnTo>
                  <a:lnTo>
                    <a:pt x="71" y="222"/>
                  </a:lnTo>
                  <a:lnTo>
                    <a:pt x="71" y="228"/>
                  </a:lnTo>
                  <a:lnTo>
                    <a:pt x="71" y="234"/>
                  </a:lnTo>
                  <a:lnTo>
                    <a:pt x="71" y="240"/>
                  </a:lnTo>
                  <a:lnTo>
                    <a:pt x="71" y="246"/>
                  </a:lnTo>
                  <a:lnTo>
                    <a:pt x="76" y="252"/>
                  </a:lnTo>
                  <a:lnTo>
                    <a:pt x="76" y="258"/>
                  </a:lnTo>
                  <a:lnTo>
                    <a:pt x="80" y="264"/>
                  </a:lnTo>
                  <a:lnTo>
                    <a:pt x="80" y="270"/>
                  </a:lnTo>
                  <a:lnTo>
                    <a:pt x="80" y="276"/>
                  </a:lnTo>
                  <a:lnTo>
                    <a:pt x="80" y="282"/>
                  </a:lnTo>
                  <a:lnTo>
                    <a:pt x="85" y="288"/>
                  </a:lnTo>
                  <a:lnTo>
                    <a:pt x="89" y="294"/>
                  </a:lnTo>
                  <a:lnTo>
                    <a:pt x="94" y="300"/>
                  </a:lnTo>
                  <a:lnTo>
                    <a:pt x="94" y="306"/>
                  </a:lnTo>
                </a:path>
              </a:pathLst>
            </a:custGeom>
            <a:solidFill>
              <a:srgbClr val="FF6600"/>
            </a:solidFill>
            <a:ln w="25400" cap="rnd">
              <a:solidFill>
                <a:srgbClr val="FAFD00"/>
              </a:solidFill>
              <a:round/>
              <a:headEnd/>
              <a:tailEnd/>
            </a:ln>
          </p:spPr>
          <p:txBody>
            <a:bodyPr>
              <a:prstTxWarp prst="textNoShape">
                <a:avLst/>
              </a:prstTxWarp>
            </a:bodyPr>
            <a:lstStyle/>
            <a:p>
              <a:endParaRPr lang="en-US"/>
            </a:p>
          </p:txBody>
        </p:sp>
        <p:sp>
          <p:nvSpPr>
            <p:cNvPr id="23776" name="Freeform 291"/>
            <p:cNvSpPr>
              <a:spLocks/>
            </p:cNvSpPr>
            <p:nvPr/>
          </p:nvSpPr>
          <p:spPr bwMode="auto">
            <a:xfrm>
              <a:off x="2280" y="1681"/>
              <a:ext cx="189" cy="291"/>
            </a:xfrm>
            <a:custGeom>
              <a:avLst/>
              <a:gdLst>
                <a:gd name="T0" fmla="*/ 31 w 189"/>
                <a:gd name="T1" fmla="*/ 284 h 291"/>
                <a:gd name="T2" fmla="*/ 37 w 189"/>
                <a:gd name="T3" fmla="*/ 273 h 291"/>
                <a:gd name="T4" fmla="*/ 57 w 189"/>
                <a:gd name="T5" fmla="*/ 262 h 291"/>
                <a:gd name="T6" fmla="*/ 78 w 189"/>
                <a:gd name="T7" fmla="*/ 248 h 291"/>
                <a:gd name="T8" fmla="*/ 94 w 189"/>
                <a:gd name="T9" fmla="*/ 237 h 291"/>
                <a:gd name="T10" fmla="*/ 110 w 189"/>
                <a:gd name="T11" fmla="*/ 229 h 291"/>
                <a:gd name="T12" fmla="*/ 125 w 189"/>
                <a:gd name="T13" fmla="*/ 220 h 291"/>
                <a:gd name="T14" fmla="*/ 141 w 189"/>
                <a:gd name="T15" fmla="*/ 209 h 291"/>
                <a:gd name="T16" fmla="*/ 157 w 189"/>
                <a:gd name="T17" fmla="*/ 201 h 291"/>
                <a:gd name="T18" fmla="*/ 167 w 189"/>
                <a:gd name="T19" fmla="*/ 190 h 291"/>
                <a:gd name="T20" fmla="*/ 172 w 189"/>
                <a:gd name="T21" fmla="*/ 178 h 291"/>
                <a:gd name="T22" fmla="*/ 183 w 189"/>
                <a:gd name="T23" fmla="*/ 167 h 291"/>
                <a:gd name="T24" fmla="*/ 188 w 189"/>
                <a:gd name="T25" fmla="*/ 156 h 291"/>
                <a:gd name="T26" fmla="*/ 183 w 189"/>
                <a:gd name="T27" fmla="*/ 145 h 291"/>
                <a:gd name="T28" fmla="*/ 178 w 189"/>
                <a:gd name="T29" fmla="*/ 134 h 291"/>
                <a:gd name="T30" fmla="*/ 167 w 189"/>
                <a:gd name="T31" fmla="*/ 120 h 291"/>
                <a:gd name="T32" fmla="*/ 162 w 189"/>
                <a:gd name="T33" fmla="*/ 109 h 291"/>
                <a:gd name="T34" fmla="*/ 157 w 189"/>
                <a:gd name="T35" fmla="*/ 92 h 291"/>
                <a:gd name="T36" fmla="*/ 151 w 189"/>
                <a:gd name="T37" fmla="*/ 78 h 291"/>
                <a:gd name="T38" fmla="*/ 141 w 189"/>
                <a:gd name="T39" fmla="*/ 67 h 291"/>
                <a:gd name="T40" fmla="*/ 136 w 189"/>
                <a:gd name="T41" fmla="*/ 56 h 291"/>
                <a:gd name="T42" fmla="*/ 131 w 189"/>
                <a:gd name="T43" fmla="*/ 45 h 291"/>
                <a:gd name="T44" fmla="*/ 125 w 189"/>
                <a:gd name="T45" fmla="*/ 33 h 291"/>
                <a:gd name="T46" fmla="*/ 120 w 189"/>
                <a:gd name="T47" fmla="*/ 22 h 291"/>
                <a:gd name="T48" fmla="*/ 110 w 189"/>
                <a:gd name="T49" fmla="*/ 11 h 291"/>
                <a:gd name="T50" fmla="*/ 104 w 189"/>
                <a:gd name="T51" fmla="*/ 0 h 291"/>
                <a:gd name="T52" fmla="*/ 99 w 189"/>
                <a:gd name="T53" fmla="*/ 11 h 291"/>
                <a:gd name="T54" fmla="*/ 99 w 189"/>
                <a:gd name="T55" fmla="*/ 22 h 291"/>
                <a:gd name="T56" fmla="*/ 99 w 189"/>
                <a:gd name="T57" fmla="*/ 33 h 291"/>
                <a:gd name="T58" fmla="*/ 94 w 189"/>
                <a:gd name="T59" fmla="*/ 45 h 291"/>
                <a:gd name="T60" fmla="*/ 84 w 189"/>
                <a:gd name="T61" fmla="*/ 56 h 291"/>
                <a:gd name="T62" fmla="*/ 73 w 189"/>
                <a:gd name="T63" fmla="*/ 67 h 291"/>
                <a:gd name="T64" fmla="*/ 57 w 189"/>
                <a:gd name="T65" fmla="*/ 78 h 291"/>
                <a:gd name="T66" fmla="*/ 42 w 189"/>
                <a:gd name="T67" fmla="*/ 89 h 291"/>
                <a:gd name="T68" fmla="*/ 31 w 189"/>
                <a:gd name="T69" fmla="*/ 100 h 291"/>
                <a:gd name="T70" fmla="*/ 21 w 189"/>
                <a:gd name="T71" fmla="*/ 112 h 291"/>
                <a:gd name="T72" fmla="*/ 10 w 189"/>
                <a:gd name="T73" fmla="*/ 123 h 291"/>
                <a:gd name="T74" fmla="*/ 5 w 189"/>
                <a:gd name="T75" fmla="*/ 134 h 291"/>
                <a:gd name="T76" fmla="*/ 0 w 189"/>
                <a:gd name="T77" fmla="*/ 145 h 291"/>
                <a:gd name="T78" fmla="*/ 0 w 189"/>
                <a:gd name="T79" fmla="*/ 156 h 291"/>
                <a:gd name="T80" fmla="*/ 0 w 189"/>
                <a:gd name="T81" fmla="*/ 167 h 291"/>
                <a:gd name="T82" fmla="*/ 0 w 189"/>
                <a:gd name="T83" fmla="*/ 178 h 291"/>
                <a:gd name="T84" fmla="*/ 0 w 189"/>
                <a:gd name="T85" fmla="*/ 190 h 291"/>
                <a:gd name="T86" fmla="*/ 5 w 189"/>
                <a:gd name="T87" fmla="*/ 201 h 291"/>
                <a:gd name="T88" fmla="*/ 5 w 189"/>
                <a:gd name="T89" fmla="*/ 212 h 291"/>
                <a:gd name="T90" fmla="*/ 5 w 189"/>
                <a:gd name="T91" fmla="*/ 223 h 291"/>
                <a:gd name="T92" fmla="*/ 10 w 189"/>
                <a:gd name="T93" fmla="*/ 234 h 291"/>
                <a:gd name="T94" fmla="*/ 16 w 189"/>
                <a:gd name="T95" fmla="*/ 245 h 291"/>
                <a:gd name="T96" fmla="*/ 16 w 189"/>
                <a:gd name="T97" fmla="*/ 257 h 291"/>
                <a:gd name="T98" fmla="*/ 21 w 189"/>
                <a:gd name="T99" fmla="*/ 268 h 291"/>
                <a:gd name="T100" fmla="*/ 31 w 189"/>
                <a:gd name="T101" fmla="*/ 279 h 2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9"/>
                <a:gd name="T154" fmla="*/ 0 h 291"/>
                <a:gd name="T155" fmla="*/ 189 w 189"/>
                <a:gd name="T156" fmla="*/ 291 h 2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9" h="291">
                  <a:moveTo>
                    <a:pt x="31" y="290"/>
                  </a:moveTo>
                  <a:lnTo>
                    <a:pt x="31" y="284"/>
                  </a:lnTo>
                  <a:lnTo>
                    <a:pt x="31" y="279"/>
                  </a:lnTo>
                  <a:lnTo>
                    <a:pt x="37" y="273"/>
                  </a:lnTo>
                  <a:lnTo>
                    <a:pt x="47" y="265"/>
                  </a:lnTo>
                  <a:lnTo>
                    <a:pt x="57" y="262"/>
                  </a:lnTo>
                  <a:lnTo>
                    <a:pt x="68" y="257"/>
                  </a:lnTo>
                  <a:lnTo>
                    <a:pt x="78" y="248"/>
                  </a:lnTo>
                  <a:lnTo>
                    <a:pt x="89" y="243"/>
                  </a:lnTo>
                  <a:lnTo>
                    <a:pt x="94" y="237"/>
                  </a:lnTo>
                  <a:lnTo>
                    <a:pt x="104" y="234"/>
                  </a:lnTo>
                  <a:lnTo>
                    <a:pt x="110" y="229"/>
                  </a:lnTo>
                  <a:lnTo>
                    <a:pt x="115" y="223"/>
                  </a:lnTo>
                  <a:lnTo>
                    <a:pt x="125" y="220"/>
                  </a:lnTo>
                  <a:lnTo>
                    <a:pt x="136" y="215"/>
                  </a:lnTo>
                  <a:lnTo>
                    <a:pt x="141" y="209"/>
                  </a:lnTo>
                  <a:lnTo>
                    <a:pt x="151" y="206"/>
                  </a:lnTo>
                  <a:lnTo>
                    <a:pt x="157" y="201"/>
                  </a:lnTo>
                  <a:lnTo>
                    <a:pt x="162" y="195"/>
                  </a:lnTo>
                  <a:lnTo>
                    <a:pt x="167" y="190"/>
                  </a:lnTo>
                  <a:lnTo>
                    <a:pt x="172" y="184"/>
                  </a:lnTo>
                  <a:lnTo>
                    <a:pt x="172" y="178"/>
                  </a:lnTo>
                  <a:lnTo>
                    <a:pt x="178" y="173"/>
                  </a:lnTo>
                  <a:lnTo>
                    <a:pt x="183" y="167"/>
                  </a:lnTo>
                  <a:lnTo>
                    <a:pt x="183" y="162"/>
                  </a:lnTo>
                  <a:lnTo>
                    <a:pt x="188" y="156"/>
                  </a:lnTo>
                  <a:lnTo>
                    <a:pt x="188" y="151"/>
                  </a:lnTo>
                  <a:lnTo>
                    <a:pt x="183" y="145"/>
                  </a:lnTo>
                  <a:lnTo>
                    <a:pt x="178" y="139"/>
                  </a:lnTo>
                  <a:lnTo>
                    <a:pt x="178" y="134"/>
                  </a:lnTo>
                  <a:lnTo>
                    <a:pt x="172" y="125"/>
                  </a:lnTo>
                  <a:lnTo>
                    <a:pt x="167" y="120"/>
                  </a:lnTo>
                  <a:lnTo>
                    <a:pt x="167" y="114"/>
                  </a:lnTo>
                  <a:lnTo>
                    <a:pt x="162" y="109"/>
                  </a:lnTo>
                  <a:lnTo>
                    <a:pt x="162" y="100"/>
                  </a:lnTo>
                  <a:lnTo>
                    <a:pt x="157" y="92"/>
                  </a:lnTo>
                  <a:lnTo>
                    <a:pt x="151" y="86"/>
                  </a:lnTo>
                  <a:lnTo>
                    <a:pt x="151" y="78"/>
                  </a:lnTo>
                  <a:lnTo>
                    <a:pt x="146" y="73"/>
                  </a:lnTo>
                  <a:lnTo>
                    <a:pt x="141" y="67"/>
                  </a:lnTo>
                  <a:lnTo>
                    <a:pt x="136" y="61"/>
                  </a:lnTo>
                  <a:lnTo>
                    <a:pt x="136" y="56"/>
                  </a:lnTo>
                  <a:lnTo>
                    <a:pt x="131" y="50"/>
                  </a:lnTo>
                  <a:lnTo>
                    <a:pt x="131" y="45"/>
                  </a:lnTo>
                  <a:lnTo>
                    <a:pt x="125" y="39"/>
                  </a:lnTo>
                  <a:lnTo>
                    <a:pt x="125" y="33"/>
                  </a:lnTo>
                  <a:lnTo>
                    <a:pt x="120" y="28"/>
                  </a:lnTo>
                  <a:lnTo>
                    <a:pt x="120" y="22"/>
                  </a:lnTo>
                  <a:lnTo>
                    <a:pt x="115" y="17"/>
                  </a:lnTo>
                  <a:lnTo>
                    <a:pt x="110" y="11"/>
                  </a:lnTo>
                  <a:lnTo>
                    <a:pt x="104" y="6"/>
                  </a:lnTo>
                  <a:lnTo>
                    <a:pt x="104" y="0"/>
                  </a:lnTo>
                  <a:lnTo>
                    <a:pt x="99" y="6"/>
                  </a:lnTo>
                  <a:lnTo>
                    <a:pt x="99" y="11"/>
                  </a:lnTo>
                  <a:lnTo>
                    <a:pt x="99" y="17"/>
                  </a:lnTo>
                  <a:lnTo>
                    <a:pt x="99" y="22"/>
                  </a:lnTo>
                  <a:lnTo>
                    <a:pt x="99" y="28"/>
                  </a:lnTo>
                  <a:lnTo>
                    <a:pt x="99" y="33"/>
                  </a:lnTo>
                  <a:lnTo>
                    <a:pt x="99" y="39"/>
                  </a:lnTo>
                  <a:lnTo>
                    <a:pt x="94" y="45"/>
                  </a:lnTo>
                  <a:lnTo>
                    <a:pt x="89" y="50"/>
                  </a:lnTo>
                  <a:lnTo>
                    <a:pt x="84" y="56"/>
                  </a:lnTo>
                  <a:lnTo>
                    <a:pt x="78" y="61"/>
                  </a:lnTo>
                  <a:lnTo>
                    <a:pt x="73" y="67"/>
                  </a:lnTo>
                  <a:lnTo>
                    <a:pt x="68" y="73"/>
                  </a:lnTo>
                  <a:lnTo>
                    <a:pt x="57" y="78"/>
                  </a:lnTo>
                  <a:lnTo>
                    <a:pt x="52" y="84"/>
                  </a:lnTo>
                  <a:lnTo>
                    <a:pt x="42" y="89"/>
                  </a:lnTo>
                  <a:lnTo>
                    <a:pt x="37" y="95"/>
                  </a:lnTo>
                  <a:lnTo>
                    <a:pt x="31" y="100"/>
                  </a:lnTo>
                  <a:lnTo>
                    <a:pt x="26" y="106"/>
                  </a:lnTo>
                  <a:lnTo>
                    <a:pt x="21" y="112"/>
                  </a:lnTo>
                  <a:lnTo>
                    <a:pt x="16" y="117"/>
                  </a:lnTo>
                  <a:lnTo>
                    <a:pt x="10" y="123"/>
                  </a:lnTo>
                  <a:lnTo>
                    <a:pt x="5" y="128"/>
                  </a:lnTo>
                  <a:lnTo>
                    <a:pt x="5" y="134"/>
                  </a:lnTo>
                  <a:lnTo>
                    <a:pt x="0" y="139"/>
                  </a:lnTo>
                  <a:lnTo>
                    <a:pt x="0" y="145"/>
                  </a:lnTo>
                  <a:lnTo>
                    <a:pt x="0" y="151"/>
                  </a:lnTo>
                  <a:lnTo>
                    <a:pt x="0" y="156"/>
                  </a:lnTo>
                  <a:lnTo>
                    <a:pt x="0" y="162"/>
                  </a:lnTo>
                  <a:lnTo>
                    <a:pt x="0" y="167"/>
                  </a:lnTo>
                  <a:lnTo>
                    <a:pt x="0" y="173"/>
                  </a:lnTo>
                  <a:lnTo>
                    <a:pt x="0" y="178"/>
                  </a:lnTo>
                  <a:lnTo>
                    <a:pt x="0" y="184"/>
                  </a:lnTo>
                  <a:lnTo>
                    <a:pt x="0" y="190"/>
                  </a:lnTo>
                  <a:lnTo>
                    <a:pt x="0" y="195"/>
                  </a:lnTo>
                  <a:lnTo>
                    <a:pt x="5" y="201"/>
                  </a:lnTo>
                  <a:lnTo>
                    <a:pt x="5" y="206"/>
                  </a:lnTo>
                  <a:lnTo>
                    <a:pt x="5" y="212"/>
                  </a:lnTo>
                  <a:lnTo>
                    <a:pt x="5" y="218"/>
                  </a:lnTo>
                  <a:lnTo>
                    <a:pt x="5" y="223"/>
                  </a:lnTo>
                  <a:lnTo>
                    <a:pt x="5" y="229"/>
                  </a:lnTo>
                  <a:lnTo>
                    <a:pt x="10" y="234"/>
                  </a:lnTo>
                  <a:lnTo>
                    <a:pt x="10" y="240"/>
                  </a:lnTo>
                  <a:lnTo>
                    <a:pt x="16" y="245"/>
                  </a:lnTo>
                  <a:lnTo>
                    <a:pt x="16" y="251"/>
                  </a:lnTo>
                  <a:lnTo>
                    <a:pt x="16" y="257"/>
                  </a:lnTo>
                  <a:lnTo>
                    <a:pt x="16" y="262"/>
                  </a:lnTo>
                  <a:lnTo>
                    <a:pt x="21" y="268"/>
                  </a:lnTo>
                  <a:lnTo>
                    <a:pt x="26" y="273"/>
                  </a:lnTo>
                  <a:lnTo>
                    <a:pt x="31" y="279"/>
                  </a:lnTo>
                  <a:lnTo>
                    <a:pt x="31" y="284"/>
                  </a:lnTo>
                </a:path>
              </a:pathLst>
            </a:custGeom>
            <a:solidFill>
              <a:srgbClr val="FF5008"/>
            </a:solidFill>
            <a:ln w="25400" cap="rnd">
              <a:solidFill>
                <a:srgbClr val="FE9B03"/>
              </a:solidFill>
              <a:round/>
              <a:headEnd/>
              <a:tailEnd/>
            </a:ln>
          </p:spPr>
          <p:txBody>
            <a:bodyPr>
              <a:prstTxWarp prst="textNoShape">
                <a:avLst/>
              </a:prstTxWarp>
            </a:bodyPr>
            <a:lstStyle/>
            <a:p>
              <a:endParaRPr lang="en-US"/>
            </a:p>
          </p:txBody>
        </p:sp>
        <p:sp>
          <p:nvSpPr>
            <p:cNvPr id="23777" name="Freeform 292"/>
            <p:cNvSpPr>
              <a:spLocks/>
            </p:cNvSpPr>
            <p:nvPr/>
          </p:nvSpPr>
          <p:spPr bwMode="auto">
            <a:xfrm>
              <a:off x="2174" y="1633"/>
              <a:ext cx="170" cy="356"/>
            </a:xfrm>
            <a:custGeom>
              <a:avLst/>
              <a:gdLst>
                <a:gd name="T0" fmla="*/ 141 w 170"/>
                <a:gd name="T1" fmla="*/ 348 h 356"/>
                <a:gd name="T2" fmla="*/ 136 w 170"/>
                <a:gd name="T3" fmla="*/ 335 h 356"/>
                <a:gd name="T4" fmla="*/ 117 w 170"/>
                <a:gd name="T5" fmla="*/ 321 h 356"/>
                <a:gd name="T6" fmla="*/ 99 w 170"/>
                <a:gd name="T7" fmla="*/ 304 h 356"/>
                <a:gd name="T8" fmla="*/ 85 w 170"/>
                <a:gd name="T9" fmla="*/ 290 h 356"/>
                <a:gd name="T10" fmla="*/ 70 w 170"/>
                <a:gd name="T11" fmla="*/ 280 h 356"/>
                <a:gd name="T12" fmla="*/ 56 w 170"/>
                <a:gd name="T13" fmla="*/ 270 h 356"/>
                <a:gd name="T14" fmla="*/ 42 w 170"/>
                <a:gd name="T15" fmla="*/ 256 h 356"/>
                <a:gd name="T16" fmla="*/ 28 w 170"/>
                <a:gd name="T17" fmla="*/ 246 h 356"/>
                <a:gd name="T18" fmla="*/ 19 w 170"/>
                <a:gd name="T19" fmla="*/ 232 h 356"/>
                <a:gd name="T20" fmla="*/ 14 w 170"/>
                <a:gd name="T21" fmla="*/ 218 h 356"/>
                <a:gd name="T22" fmla="*/ 5 w 170"/>
                <a:gd name="T23" fmla="*/ 205 h 356"/>
                <a:gd name="T24" fmla="*/ 0 w 170"/>
                <a:gd name="T25" fmla="*/ 191 h 356"/>
                <a:gd name="T26" fmla="*/ 5 w 170"/>
                <a:gd name="T27" fmla="*/ 178 h 356"/>
                <a:gd name="T28" fmla="*/ 9 w 170"/>
                <a:gd name="T29" fmla="*/ 164 h 356"/>
                <a:gd name="T30" fmla="*/ 19 w 170"/>
                <a:gd name="T31" fmla="*/ 147 h 356"/>
                <a:gd name="T32" fmla="*/ 23 w 170"/>
                <a:gd name="T33" fmla="*/ 133 h 356"/>
                <a:gd name="T34" fmla="*/ 28 w 170"/>
                <a:gd name="T35" fmla="*/ 113 h 356"/>
                <a:gd name="T36" fmla="*/ 33 w 170"/>
                <a:gd name="T37" fmla="*/ 96 h 356"/>
                <a:gd name="T38" fmla="*/ 42 w 170"/>
                <a:gd name="T39" fmla="*/ 82 h 356"/>
                <a:gd name="T40" fmla="*/ 47 w 170"/>
                <a:gd name="T41" fmla="*/ 68 h 356"/>
                <a:gd name="T42" fmla="*/ 52 w 170"/>
                <a:gd name="T43" fmla="*/ 55 h 356"/>
                <a:gd name="T44" fmla="*/ 56 w 170"/>
                <a:gd name="T45" fmla="*/ 41 h 356"/>
                <a:gd name="T46" fmla="*/ 61 w 170"/>
                <a:gd name="T47" fmla="*/ 27 h 356"/>
                <a:gd name="T48" fmla="*/ 70 w 170"/>
                <a:gd name="T49" fmla="*/ 14 h 356"/>
                <a:gd name="T50" fmla="*/ 75 w 170"/>
                <a:gd name="T51" fmla="*/ 0 h 356"/>
                <a:gd name="T52" fmla="*/ 80 w 170"/>
                <a:gd name="T53" fmla="*/ 14 h 356"/>
                <a:gd name="T54" fmla="*/ 80 w 170"/>
                <a:gd name="T55" fmla="*/ 27 h 356"/>
                <a:gd name="T56" fmla="*/ 80 w 170"/>
                <a:gd name="T57" fmla="*/ 41 h 356"/>
                <a:gd name="T58" fmla="*/ 85 w 170"/>
                <a:gd name="T59" fmla="*/ 55 h 356"/>
                <a:gd name="T60" fmla="*/ 94 w 170"/>
                <a:gd name="T61" fmla="*/ 68 h 356"/>
                <a:gd name="T62" fmla="*/ 103 w 170"/>
                <a:gd name="T63" fmla="*/ 82 h 356"/>
                <a:gd name="T64" fmla="*/ 117 w 170"/>
                <a:gd name="T65" fmla="*/ 96 h 356"/>
                <a:gd name="T66" fmla="*/ 131 w 170"/>
                <a:gd name="T67" fmla="*/ 109 h 356"/>
                <a:gd name="T68" fmla="*/ 141 w 170"/>
                <a:gd name="T69" fmla="*/ 123 h 356"/>
                <a:gd name="T70" fmla="*/ 150 w 170"/>
                <a:gd name="T71" fmla="*/ 137 h 356"/>
                <a:gd name="T72" fmla="*/ 160 w 170"/>
                <a:gd name="T73" fmla="*/ 150 h 356"/>
                <a:gd name="T74" fmla="*/ 164 w 170"/>
                <a:gd name="T75" fmla="*/ 164 h 356"/>
                <a:gd name="T76" fmla="*/ 169 w 170"/>
                <a:gd name="T77" fmla="*/ 178 h 356"/>
                <a:gd name="T78" fmla="*/ 169 w 170"/>
                <a:gd name="T79" fmla="*/ 191 h 356"/>
                <a:gd name="T80" fmla="*/ 169 w 170"/>
                <a:gd name="T81" fmla="*/ 205 h 356"/>
                <a:gd name="T82" fmla="*/ 169 w 170"/>
                <a:gd name="T83" fmla="*/ 218 h 356"/>
                <a:gd name="T84" fmla="*/ 169 w 170"/>
                <a:gd name="T85" fmla="*/ 232 h 356"/>
                <a:gd name="T86" fmla="*/ 164 w 170"/>
                <a:gd name="T87" fmla="*/ 246 h 356"/>
                <a:gd name="T88" fmla="*/ 164 w 170"/>
                <a:gd name="T89" fmla="*/ 259 h 356"/>
                <a:gd name="T90" fmla="*/ 164 w 170"/>
                <a:gd name="T91" fmla="*/ 273 h 356"/>
                <a:gd name="T92" fmla="*/ 160 w 170"/>
                <a:gd name="T93" fmla="*/ 287 h 356"/>
                <a:gd name="T94" fmla="*/ 155 w 170"/>
                <a:gd name="T95" fmla="*/ 300 h 356"/>
                <a:gd name="T96" fmla="*/ 155 w 170"/>
                <a:gd name="T97" fmla="*/ 314 h 356"/>
                <a:gd name="T98" fmla="*/ 150 w 170"/>
                <a:gd name="T99" fmla="*/ 328 h 356"/>
                <a:gd name="T100" fmla="*/ 141 w 170"/>
                <a:gd name="T101" fmla="*/ 341 h 3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356"/>
                <a:gd name="T155" fmla="*/ 170 w 170"/>
                <a:gd name="T156" fmla="*/ 356 h 35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356">
                  <a:moveTo>
                    <a:pt x="141" y="355"/>
                  </a:moveTo>
                  <a:lnTo>
                    <a:pt x="141" y="348"/>
                  </a:lnTo>
                  <a:lnTo>
                    <a:pt x="141" y="341"/>
                  </a:lnTo>
                  <a:lnTo>
                    <a:pt x="136" y="335"/>
                  </a:lnTo>
                  <a:lnTo>
                    <a:pt x="127" y="324"/>
                  </a:lnTo>
                  <a:lnTo>
                    <a:pt x="117" y="321"/>
                  </a:lnTo>
                  <a:lnTo>
                    <a:pt x="108" y="314"/>
                  </a:lnTo>
                  <a:lnTo>
                    <a:pt x="99" y="304"/>
                  </a:lnTo>
                  <a:lnTo>
                    <a:pt x="89" y="297"/>
                  </a:lnTo>
                  <a:lnTo>
                    <a:pt x="85" y="290"/>
                  </a:lnTo>
                  <a:lnTo>
                    <a:pt x="75" y="287"/>
                  </a:lnTo>
                  <a:lnTo>
                    <a:pt x="70" y="280"/>
                  </a:lnTo>
                  <a:lnTo>
                    <a:pt x="66" y="273"/>
                  </a:lnTo>
                  <a:lnTo>
                    <a:pt x="56" y="270"/>
                  </a:lnTo>
                  <a:lnTo>
                    <a:pt x="47" y="263"/>
                  </a:lnTo>
                  <a:lnTo>
                    <a:pt x="42" y="256"/>
                  </a:lnTo>
                  <a:lnTo>
                    <a:pt x="33" y="253"/>
                  </a:lnTo>
                  <a:lnTo>
                    <a:pt x="28" y="246"/>
                  </a:lnTo>
                  <a:lnTo>
                    <a:pt x="23" y="239"/>
                  </a:lnTo>
                  <a:lnTo>
                    <a:pt x="19" y="232"/>
                  </a:lnTo>
                  <a:lnTo>
                    <a:pt x="14" y="225"/>
                  </a:lnTo>
                  <a:lnTo>
                    <a:pt x="14" y="218"/>
                  </a:lnTo>
                  <a:lnTo>
                    <a:pt x="9" y="212"/>
                  </a:lnTo>
                  <a:lnTo>
                    <a:pt x="5" y="205"/>
                  </a:lnTo>
                  <a:lnTo>
                    <a:pt x="5" y="198"/>
                  </a:lnTo>
                  <a:lnTo>
                    <a:pt x="0" y="191"/>
                  </a:lnTo>
                  <a:lnTo>
                    <a:pt x="0" y="184"/>
                  </a:lnTo>
                  <a:lnTo>
                    <a:pt x="5" y="178"/>
                  </a:lnTo>
                  <a:lnTo>
                    <a:pt x="9" y="171"/>
                  </a:lnTo>
                  <a:lnTo>
                    <a:pt x="9" y="164"/>
                  </a:lnTo>
                  <a:lnTo>
                    <a:pt x="14" y="154"/>
                  </a:lnTo>
                  <a:lnTo>
                    <a:pt x="19" y="147"/>
                  </a:lnTo>
                  <a:lnTo>
                    <a:pt x="19" y="140"/>
                  </a:lnTo>
                  <a:lnTo>
                    <a:pt x="23" y="133"/>
                  </a:lnTo>
                  <a:lnTo>
                    <a:pt x="23" y="123"/>
                  </a:lnTo>
                  <a:lnTo>
                    <a:pt x="28" y="113"/>
                  </a:lnTo>
                  <a:lnTo>
                    <a:pt x="33" y="106"/>
                  </a:lnTo>
                  <a:lnTo>
                    <a:pt x="33" y="96"/>
                  </a:lnTo>
                  <a:lnTo>
                    <a:pt x="38" y="89"/>
                  </a:lnTo>
                  <a:lnTo>
                    <a:pt x="42" y="82"/>
                  </a:lnTo>
                  <a:lnTo>
                    <a:pt x="47" y="75"/>
                  </a:lnTo>
                  <a:lnTo>
                    <a:pt x="47" y="68"/>
                  </a:lnTo>
                  <a:lnTo>
                    <a:pt x="52" y="61"/>
                  </a:lnTo>
                  <a:lnTo>
                    <a:pt x="52" y="55"/>
                  </a:lnTo>
                  <a:lnTo>
                    <a:pt x="56" y="48"/>
                  </a:lnTo>
                  <a:lnTo>
                    <a:pt x="56" y="41"/>
                  </a:lnTo>
                  <a:lnTo>
                    <a:pt x="61" y="34"/>
                  </a:lnTo>
                  <a:lnTo>
                    <a:pt x="61" y="27"/>
                  </a:lnTo>
                  <a:lnTo>
                    <a:pt x="66" y="20"/>
                  </a:lnTo>
                  <a:lnTo>
                    <a:pt x="70" y="14"/>
                  </a:lnTo>
                  <a:lnTo>
                    <a:pt x="75" y="7"/>
                  </a:lnTo>
                  <a:lnTo>
                    <a:pt x="75" y="0"/>
                  </a:lnTo>
                  <a:lnTo>
                    <a:pt x="80" y="7"/>
                  </a:lnTo>
                  <a:lnTo>
                    <a:pt x="80" y="14"/>
                  </a:lnTo>
                  <a:lnTo>
                    <a:pt x="80" y="20"/>
                  </a:lnTo>
                  <a:lnTo>
                    <a:pt x="80" y="27"/>
                  </a:lnTo>
                  <a:lnTo>
                    <a:pt x="80" y="34"/>
                  </a:lnTo>
                  <a:lnTo>
                    <a:pt x="80" y="41"/>
                  </a:lnTo>
                  <a:lnTo>
                    <a:pt x="80" y="48"/>
                  </a:lnTo>
                  <a:lnTo>
                    <a:pt x="85" y="55"/>
                  </a:lnTo>
                  <a:lnTo>
                    <a:pt x="89" y="61"/>
                  </a:lnTo>
                  <a:lnTo>
                    <a:pt x="94" y="68"/>
                  </a:lnTo>
                  <a:lnTo>
                    <a:pt x="99" y="75"/>
                  </a:lnTo>
                  <a:lnTo>
                    <a:pt x="103" y="82"/>
                  </a:lnTo>
                  <a:lnTo>
                    <a:pt x="108" y="89"/>
                  </a:lnTo>
                  <a:lnTo>
                    <a:pt x="117" y="96"/>
                  </a:lnTo>
                  <a:lnTo>
                    <a:pt x="122" y="102"/>
                  </a:lnTo>
                  <a:lnTo>
                    <a:pt x="131" y="109"/>
                  </a:lnTo>
                  <a:lnTo>
                    <a:pt x="136" y="116"/>
                  </a:lnTo>
                  <a:lnTo>
                    <a:pt x="141" y="123"/>
                  </a:lnTo>
                  <a:lnTo>
                    <a:pt x="146" y="130"/>
                  </a:lnTo>
                  <a:lnTo>
                    <a:pt x="150" y="137"/>
                  </a:lnTo>
                  <a:lnTo>
                    <a:pt x="155" y="143"/>
                  </a:lnTo>
                  <a:lnTo>
                    <a:pt x="160" y="150"/>
                  </a:lnTo>
                  <a:lnTo>
                    <a:pt x="164" y="157"/>
                  </a:lnTo>
                  <a:lnTo>
                    <a:pt x="164" y="164"/>
                  </a:lnTo>
                  <a:lnTo>
                    <a:pt x="169" y="171"/>
                  </a:lnTo>
                  <a:lnTo>
                    <a:pt x="169" y="178"/>
                  </a:lnTo>
                  <a:lnTo>
                    <a:pt x="169" y="184"/>
                  </a:lnTo>
                  <a:lnTo>
                    <a:pt x="169" y="191"/>
                  </a:lnTo>
                  <a:lnTo>
                    <a:pt x="169" y="198"/>
                  </a:lnTo>
                  <a:lnTo>
                    <a:pt x="169" y="205"/>
                  </a:lnTo>
                  <a:lnTo>
                    <a:pt x="169" y="212"/>
                  </a:lnTo>
                  <a:lnTo>
                    <a:pt x="169" y="218"/>
                  </a:lnTo>
                  <a:lnTo>
                    <a:pt x="169" y="225"/>
                  </a:lnTo>
                  <a:lnTo>
                    <a:pt x="169" y="232"/>
                  </a:lnTo>
                  <a:lnTo>
                    <a:pt x="169" y="239"/>
                  </a:lnTo>
                  <a:lnTo>
                    <a:pt x="164" y="246"/>
                  </a:lnTo>
                  <a:lnTo>
                    <a:pt x="164" y="253"/>
                  </a:lnTo>
                  <a:lnTo>
                    <a:pt x="164" y="259"/>
                  </a:lnTo>
                  <a:lnTo>
                    <a:pt x="164" y="266"/>
                  </a:lnTo>
                  <a:lnTo>
                    <a:pt x="164" y="273"/>
                  </a:lnTo>
                  <a:lnTo>
                    <a:pt x="164" y="280"/>
                  </a:lnTo>
                  <a:lnTo>
                    <a:pt x="160" y="287"/>
                  </a:lnTo>
                  <a:lnTo>
                    <a:pt x="160" y="294"/>
                  </a:lnTo>
                  <a:lnTo>
                    <a:pt x="155" y="300"/>
                  </a:lnTo>
                  <a:lnTo>
                    <a:pt x="155" y="307"/>
                  </a:lnTo>
                  <a:lnTo>
                    <a:pt x="155" y="314"/>
                  </a:lnTo>
                  <a:lnTo>
                    <a:pt x="155" y="321"/>
                  </a:lnTo>
                  <a:lnTo>
                    <a:pt x="150" y="328"/>
                  </a:lnTo>
                  <a:lnTo>
                    <a:pt x="146" y="335"/>
                  </a:lnTo>
                  <a:lnTo>
                    <a:pt x="141" y="341"/>
                  </a:lnTo>
                  <a:lnTo>
                    <a:pt x="141" y="348"/>
                  </a:lnTo>
                </a:path>
              </a:pathLst>
            </a:custGeom>
            <a:solidFill>
              <a:srgbClr val="FFFF00"/>
            </a:solidFill>
            <a:ln w="25400" cap="rnd">
              <a:solidFill>
                <a:srgbClr val="EF9100"/>
              </a:solidFill>
              <a:round/>
              <a:headEnd/>
              <a:tailEnd/>
            </a:ln>
          </p:spPr>
          <p:txBody>
            <a:bodyPr>
              <a:prstTxWarp prst="textNoShape">
                <a:avLst/>
              </a:prstTxWarp>
            </a:bodyPr>
            <a:lstStyle/>
            <a:p>
              <a:endParaRPr lang="en-US"/>
            </a:p>
          </p:txBody>
        </p:sp>
        <p:sp>
          <p:nvSpPr>
            <p:cNvPr id="23778" name="Freeform 293"/>
            <p:cNvSpPr>
              <a:spLocks/>
            </p:cNvSpPr>
            <p:nvPr/>
          </p:nvSpPr>
          <p:spPr bwMode="auto">
            <a:xfrm>
              <a:off x="2251" y="1590"/>
              <a:ext cx="112" cy="386"/>
            </a:xfrm>
            <a:custGeom>
              <a:avLst/>
              <a:gdLst>
                <a:gd name="T0" fmla="*/ 19 w 112"/>
                <a:gd name="T1" fmla="*/ 378 h 386"/>
                <a:gd name="T2" fmla="*/ 22 w 112"/>
                <a:gd name="T3" fmla="*/ 363 h 386"/>
                <a:gd name="T4" fmla="*/ 34 w 112"/>
                <a:gd name="T5" fmla="*/ 348 h 386"/>
                <a:gd name="T6" fmla="*/ 46 w 112"/>
                <a:gd name="T7" fmla="*/ 329 h 386"/>
                <a:gd name="T8" fmla="*/ 56 w 112"/>
                <a:gd name="T9" fmla="*/ 315 h 386"/>
                <a:gd name="T10" fmla="*/ 65 w 112"/>
                <a:gd name="T11" fmla="*/ 304 h 386"/>
                <a:gd name="T12" fmla="*/ 74 w 112"/>
                <a:gd name="T13" fmla="*/ 292 h 386"/>
                <a:gd name="T14" fmla="*/ 83 w 112"/>
                <a:gd name="T15" fmla="*/ 278 h 386"/>
                <a:gd name="T16" fmla="*/ 93 w 112"/>
                <a:gd name="T17" fmla="*/ 267 h 386"/>
                <a:gd name="T18" fmla="*/ 99 w 112"/>
                <a:gd name="T19" fmla="*/ 252 h 386"/>
                <a:gd name="T20" fmla="*/ 102 w 112"/>
                <a:gd name="T21" fmla="*/ 237 h 386"/>
                <a:gd name="T22" fmla="*/ 108 w 112"/>
                <a:gd name="T23" fmla="*/ 222 h 386"/>
                <a:gd name="T24" fmla="*/ 111 w 112"/>
                <a:gd name="T25" fmla="*/ 207 h 386"/>
                <a:gd name="T26" fmla="*/ 108 w 112"/>
                <a:gd name="T27" fmla="*/ 193 h 386"/>
                <a:gd name="T28" fmla="*/ 105 w 112"/>
                <a:gd name="T29" fmla="*/ 178 h 386"/>
                <a:gd name="T30" fmla="*/ 99 w 112"/>
                <a:gd name="T31" fmla="*/ 159 h 386"/>
                <a:gd name="T32" fmla="*/ 96 w 112"/>
                <a:gd name="T33" fmla="*/ 144 h 386"/>
                <a:gd name="T34" fmla="*/ 93 w 112"/>
                <a:gd name="T35" fmla="*/ 122 h 386"/>
                <a:gd name="T36" fmla="*/ 89 w 112"/>
                <a:gd name="T37" fmla="*/ 104 h 386"/>
                <a:gd name="T38" fmla="*/ 83 w 112"/>
                <a:gd name="T39" fmla="*/ 89 h 386"/>
                <a:gd name="T40" fmla="*/ 80 w 112"/>
                <a:gd name="T41" fmla="*/ 74 h 386"/>
                <a:gd name="T42" fmla="*/ 77 w 112"/>
                <a:gd name="T43" fmla="*/ 59 h 386"/>
                <a:gd name="T44" fmla="*/ 74 w 112"/>
                <a:gd name="T45" fmla="*/ 44 h 386"/>
                <a:gd name="T46" fmla="*/ 71 w 112"/>
                <a:gd name="T47" fmla="*/ 30 h 386"/>
                <a:gd name="T48" fmla="*/ 65 w 112"/>
                <a:gd name="T49" fmla="*/ 15 h 386"/>
                <a:gd name="T50" fmla="*/ 62 w 112"/>
                <a:gd name="T51" fmla="*/ 0 h 386"/>
                <a:gd name="T52" fmla="*/ 59 w 112"/>
                <a:gd name="T53" fmla="*/ 15 h 386"/>
                <a:gd name="T54" fmla="*/ 59 w 112"/>
                <a:gd name="T55" fmla="*/ 30 h 386"/>
                <a:gd name="T56" fmla="*/ 59 w 112"/>
                <a:gd name="T57" fmla="*/ 44 h 386"/>
                <a:gd name="T58" fmla="*/ 56 w 112"/>
                <a:gd name="T59" fmla="*/ 59 h 386"/>
                <a:gd name="T60" fmla="*/ 49 w 112"/>
                <a:gd name="T61" fmla="*/ 74 h 386"/>
                <a:gd name="T62" fmla="*/ 43 w 112"/>
                <a:gd name="T63" fmla="*/ 89 h 386"/>
                <a:gd name="T64" fmla="*/ 34 w 112"/>
                <a:gd name="T65" fmla="*/ 104 h 386"/>
                <a:gd name="T66" fmla="*/ 25 w 112"/>
                <a:gd name="T67" fmla="*/ 118 h 386"/>
                <a:gd name="T68" fmla="*/ 19 w 112"/>
                <a:gd name="T69" fmla="*/ 133 h 386"/>
                <a:gd name="T70" fmla="*/ 12 w 112"/>
                <a:gd name="T71" fmla="*/ 148 h 386"/>
                <a:gd name="T72" fmla="*/ 6 w 112"/>
                <a:gd name="T73" fmla="*/ 163 h 386"/>
                <a:gd name="T74" fmla="*/ 3 w 112"/>
                <a:gd name="T75" fmla="*/ 178 h 386"/>
                <a:gd name="T76" fmla="*/ 0 w 112"/>
                <a:gd name="T77" fmla="*/ 193 h 386"/>
                <a:gd name="T78" fmla="*/ 0 w 112"/>
                <a:gd name="T79" fmla="*/ 207 h 386"/>
                <a:gd name="T80" fmla="*/ 0 w 112"/>
                <a:gd name="T81" fmla="*/ 222 h 386"/>
                <a:gd name="T82" fmla="*/ 0 w 112"/>
                <a:gd name="T83" fmla="*/ 237 h 386"/>
                <a:gd name="T84" fmla="*/ 0 w 112"/>
                <a:gd name="T85" fmla="*/ 252 h 386"/>
                <a:gd name="T86" fmla="*/ 3 w 112"/>
                <a:gd name="T87" fmla="*/ 267 h 386"/>
                <a:gd name="T88" fmla="*/ 3 w 112"/>
                <a:gd name="T89" fmla="*/ 281 h 386"/>
                <a:gd name="T90" fmla="*/ 3 w 112"/>
                <a:gd name="T91" fmla="*/ 296 h 386"/>
                <a:gd name="T92" fmla="*/ 6 w 112"/>
                <a:gd name="T93" fmla="*/ 311 h 386"/>
                <a:gd name="T94" fmla="*/ 9 w 112"/>
                <a:gd name="T95" fmla="*/ 326 h 386"/>
                <a:gd name="T96" fmla="*/ 9 w 112"/>
                <a:gd name="T97" fmla="*/ 341 h 386"/>
                <a:gd name="T98" fmla="*/ 12 w 112"/>
                <a:gd name="T99" fmla="*/ 355 h 386"/>
                <a:gd name="T100" fmla="*/ 19 w 112"/>
                <a:gd name="T101" fmla="*/ 370 h 38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2"/>
                <a:gd name="T154" fmla="*/ 0 h 386"/>
                <a:gd name="T155" fmla="*/ 112 w 112"/>
                <a:gd name="T156" fmla="*/ 386 h 38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2" h="386">
                  <a:moveTo>
                    <a:pt x="19" y="385"/>
                  </a:moveTo>
                  <a:lnTo>
                    <a:pt x="19" y="378"/>
                  </a:lnTo>
                  <a:lnTo>
                    <a:pt x="19" y="370"/>
                  </a:lnTo>
                  <a:lnTo>
                    <a:pt x="22" y="363"/>
                  </a:lnTo>
                  <a:lnTo>
                    <a:pt x="28" y="352"/>
                  </a:lnTo>
                  <a:lnTo>
                    <a:pt x="34" y="348"/>
                  </a:lnTo>
                  <a:lnTo>
                    <a:pt x="40" y="341"/>
                  </a:lnTo>
                  <a:lnTo>
                    <a:pt x="46" y="329"/>
                  </a:lnTo>
                  <a:lnTo>
                    <a:pt x="52" y="322"/>
                  </a:lnTo>
                  <a:lnTo>
                    <a:pt x="56" y="315"/>
                  </a:lnTo>
                  <a:lnTo>
                    <a:pt x="62" y="311"/>
                  </a:lnTo>
                  <a:lnTo>
                    <a:pt x="65" y="304"/>
                  </a:lnTo>
                  <a:lnTo>
                    <a:pt x="68" y="296"/>
                  </a:lnTo>
                  <a:lnTo>
                    <a:pt x="74" y="292"/>
                  </a:lnTo>
                  <a:lnTo>
                    <a:pt x="80" y="285"/>
                  </a:lnTo>
                  <a:lnTo>
                    <a:pt x="83" y="278"/>
                  </a:lnTo>
                  <a:lnTo>
                    <a:pt x="89" y="274"/>
                  </a:lnTo>
                  <a:lnTo>
                    <a:pt x="93" y="267"/>
                  </a:lnTo>
                  <a:lnTo>
                    <a:pt x="96" y="259"/>
                  </a:lnTo>
                  <a:lnTo>
                    <a:pt x="99" y="252"/>
                  </a:lnTo>
                  <a:lnTo>
                    <a:pt x="102" y="244"/>
                  </a:lnTo>
                  <a:lnTo>
                    <a:pt x="102" y="237"/>
                  </a:lnTo>
                  <a:lnTo>
                    <a:pt x="105" y="230"/>
                  </a:lnTo>
                  <a:lnTo>
                    <a:pt x="108" y="222"/>
                  </a:lnTo>
                  <a:lnTo>
                    <a:pt x="108" y="215"/>
                  </a:lnTo>
                  <a:lnTo>
                    <a:pt x="111" y="207"/>
                  </a:lnTo>
                  <a:lnTo>
                    <a:pt x="111" y="200"/>
                  </a:lnTo>
                  <a:lnTo>
                    <a:pt x="108" y="193"/>
                  </a:lnTo>
                  <a:lnTo>
                    <a:pt x="105" y="185"/>
                  </a:lnTo>
                  <a:lnTo>
                    <a:pt x="105" y="178"/>
                  </a:lnTo>
                  <a:lnTo>
                    <a:pt x="102" y="167"/>
                  </a:lnTo>
                  <a:lnTo>
                    <a:pt x="99" y="159"/>
                  </a:lnTo>
                  <a:lnTo>
                    <a:pt x="99" y="152"/>
                  </a:lnTo>
                  <a:lnTo>
                    <a:pt x="96" y="144"/>
                  </a:lnTo>
                  <a:lnTo>
                    <a:pt x="96" y="133"/>
                  </a:lnTo>
                  <a:lnTo>
                    <a:pt x="93" y="122"/>
                  </a:lnTo>
                  <a:lnTo>
                    <a:pt x="89" y="115"/>
                  </a:lnTo>
                  <a:lnTo>
                    <a:pt x="89" y="104"/>
                  </a:lnTo>
                  <a:lnTo>
                    <a:pt x="86" y="96"/>
                  </a:lnTo>
                  <a:lnTo>
                    <a:pt x="83" y="89"/>
                  </a:lnTo>
                  <a:lnTo>
                    <a:pt x="80" y="81"/>
                  </a:lnTo>
                  <a:lnTo>
                    <a:pt x="80" y="74"/>
                  </a:lnTo>
                  <a:lnTo>
                    <a:pt x="77" y="67"/>
                  </a:lnTo>
                  <a:lnTo>
                    <a:pt x="77" y="59"/>
                  </a:lnTo>
                  <a:lnTo>
                    <a:pt x="74" y="52"/>
                  </a:lnTo>
                  <a:lnTo>
                    <a:pt x="74" y="44"/>
                  </a:lnTo>
                  <a:lnTo>
                    <a:pt x="71" y="37"/>
                  </a:lnTo>
                  <a:lnTo>
                    <a:pt x="71" y="30"/>
                  </a:lnTo>
                  <a:lnTo>
                    <a:pt x="68" y="22"/>
                  </a:lnTo>
                  <a:lnTo>
                    <a:pt x="65" y="15"/>
                  </a:lnTo>
                  <a:lnTo>
                    <a:pt x="62" y="7"/>
                  </a:lnTo>
                  <a:lnTo>
                    <a:pt x="62" y="0"/>
                  </a:lnTo>
                  <a:lnTo>
                    <a:pt x="59" y="7"/>
                  </a:lnTo>
                  <a:lnTo>
                    <a:pt x="59" y="15"/>
                  </a:lnTo>
                  <a:lnTo>
                    <a:pt x="59" y="22"/>
                  </a:lnTo>
                  <a:lnTo>
                    <a:pt x="59" y="30"/>
                  </a:lnTo>
                  <a:lnTo>
                    <a:pt x="59" y="37"/>
                  </a:lnTo>
                  <a:lnTo>
                    <a:pt x="59" y="44"/>
                  </a:lnTo>
                  <a:lnTo>
                    <a:pt x="59" y="52"/>
                  </a:lnTo>
                  <a:lnTo>
                    <a:pt x="56" y="59"/>
                  </a:lnTo>
                  <a:lnTo>
                    <a:pt x="52" y="67"/>
                  </a:lnTo>
                  <a:lnTo>
                    <a:pt x="49" y="74"/>
                  </a:lnTo>
                  <a:lnTo>
                    <a:pt x="46" y="81"/>
                  </a:lnTo>
                  <a:lnTo>
                    <a:pt x="43" y="89"/>
                  </a:lnTo>
                  <a:lnTo>
                    <a:pt x="40" y="96"/>
                  </a:lnTo>
                  <a:lnTo>
                    <a:pt x="34" y="104"/>
                  </a:lnTo>
                  <a:lnTo>
                    <a:pt x="31" y="111"/>
                  </a:lnTo>
                  <a:lnTo>
                    <a:pt x="25" y="118"/>
                  </a:lnTo>
                  <a:lnTo>
                    <a:pt x="22" y="126"/>
                  </a:lnTo>
                  <a:lnTo>
                    <a:pt x="19" y="133"/>
                  </a:lnTo>
                  <a:lnTo>
                    <a:pt x="15" y="141"/>
                  </a:lnTo>
                  <a:lnTo>
                    <a:pt x="12" y="148"/>
                  </a:lnTo>
                  <a:lnTo>
                    <a:pt x="9" y="155"/>
                  </a:lnTo>
                  <a:lnTo>
                    <a:pt x="6" y="163"/>
                  </a:lnTo>
                  <a:lnTo>
                    <a:pt x="3" y="170"/>
                  </a:lnTo>
                  <a:lnTo>
                    <a:pt x="3" y="178"/>
                  </a:lnTo>
                  <a:lnTo>
                    <a:pt x="0" y="185"/>
                  </a:lnTo>
                  <a:lnTo>
                    <a:pt x="0" y="193"/>
                  </a:lnTo>
                  <a:lnTo>
                    <a:pt x="0" y="200"/>
                  </a:lnTo>
                  <a:lnTo>
                    <a:pt x="0" y="207"/>
                  </a:lnTo>
                  <a:lnTo>
                    <a:pt x="0" y="215"/>
                  </a:lnTo>
                  <a:lnTo>
                    <a:pt x="0" y="222"/>
                  </a:lnTo>
                  <a:lnTo>
                    <a:pt x="0" y="230"/>
                  </a:lnTo>
                  <a:lnTo>
                    <a:pt x="0" y="237"/>
                  </a:lnTo>
                  <a:lnTo>
                    <a:pt x="0" y="244"/>
                  </a:lnTo>
                  <a:lnTo>
                    <a:pt x="0" y="252"/>
                  </a:lnTo>
                  <a:lnTo>
                    <a:pt x="0" y="259"/>
                  </a:lnTo>
                  <a:lnTo>
                    <a:pt x="3" y="267"/>
                  </a:lnTo>
                  <a:lnTo>
                    <a:pt x="3" y="274"/>
                  </a:lnTo>
                  <a:lnTo>
                    <a:pt x="3" y="281"/>
                  </a:lnTo>
                  <a:lnTo>
                    <a:pt x="3" y="289"/>
                  </a:lnTo>
                  <a:lnTo>
                    <a:pt x="3" y="296"/>
                  </a:lnTo>
                  <a:lnTo>
                    <a:pt x="3" y="304"/>
                  </a:lnTo>
                  <a:lnTo>
                    <a:pt x="6" y="311"/>
                  </a:lnTo>
                  <a:lnTo>
                    <a:pt x="6" y="318"/>
                  </a:lnTo>
                  <a:lnTo>
                    <a:pt x="9" y="326"/>
                  </a:lnTo>
                  <a:lnTo>
                    <a:pt x="9" y="333"/>
                  </a:lnTo>
                  <a:lnTo>
                    <a:pt x="9" y="341"/>
                  </a:lnTo>
                  <a:lnTo>
                    <a:pt x="9" y="348"/>
                  </a:lnTo>
                  <a:lnTo>
                    <a:pt x="12" y="355"/>
                  </a:lnTo>
                  <a:lnTo>
                    <a:pt x="15" y="363"/>
                  </a:lnTo>
                  <a:lnTo>
                    <a:pt x="19" y="370"/>
                  </a:lnTo>
                  <a:lnTo>
                    <a:pt x="19" y="378"/>
                  </a:lnTo>
                </a:path>
              </a:pathLst>
            </a:custGeom>
            <a:solidFill>
              <a:srgbClr val="FF0000"/>
            </a:solidFill>
            <a:ln w="25400" cap="rnd">
              <a:solidFill>
                <a:srgbClr val="FE9B03"/>
              </a:solidFill>
              <a:round/>
              <a:headEnd/>
              <a:tailEnd/>
            </a:ln>
          </p:spPr>
          <p:txBody>
            <a:bodyPr>
              <a:prstTxWarp prst="textNoShape">
                <a:avLst/>
              </a:prstTxWarp>
            </a:bodyPr>
            <a:lstStyle/>
            <a:p>
              <a:endParaRPr lang="en-US"/>
            </a:p>
          </p:txBody>
        </p:sp>
        <p:sp>
          <p:nvSpPr>
            <p:cNvPr id="23779" name="Freeform 294"/>
            <p:cNvSpPr>
              <a:spLocks/>
            </p:cNvSpPr>
            <p:nvPr/>
          </p:nvSpPr>
          <p:spPr bwMode="auto">
            <a:xfrm>
              <a:off x="2304" y="1843"/>
              <a:ext cx="127" cy="129"/>
            </a:xfrm>
            <a:custGeom>
              <a:avLst/>
              <a:gdLst>
                <a:gd name="T0" fmla="*/ 0 w 127"/>
                <a:gd name="T1" fmla="*/ 128 h 129"/>
                <a:gd name="T2" fmla="*/ 10 w 127"/>
                <a:gd name="T3" fmla="*/ 128 h 129"/>
                <a:gd name="T4" fmla="*/ 15 w 127"/>
                <a:gd name="T5" fmla="*/ 119 h 129"/>
                <a:gd name="T6" fmla="*/ 24 w 127"/>
                <a:gd name="T7" fmla="*/ 119 h 129"/>
                <a:gd name="T8" fmla="*/ 34 w 127"/>
                <a:gd name="T9" fmla="*/ 111 h 129"/>
                <a:gd name="T10" fmla="*/ 44 w 127"/>
                <a:gd name="T11" fmla="*/ 107 h 129"/>
                <a:gd name="T12" fmla="*/ 48 w 127"/>
                <a:gd name="T13" fmla="*/ 98 h 129"/>
                <a:gd name="T14" fmla="*/ 58 w 127"/>
                <a:gd name="T15" fmla="*/ 98 h 129"/>
                <a:gd name="T16" fmla="*/ 63 w 127"/>
                <a:gd name="T17" fmla="*/ 90 h 129"/>
                <a:gd name="T18" fmla="*/ 68 w 127"/>
                <a:gd name="T19" fmla="*/ 81 h 129"/>
                <a:gd name="T20" fmla="*/ 78 w 127"/>
                <a:gd name="T21" fmla="*/ 73 h 129"/>
                <a:gd name="T22" fmla="*/ 78 w 127"/>
                <a:gd name="T23" fmla="*/ 64 h 129"/>
                <a:gd name="T24" fmla="*/ 87 w 127"/>
                <a:gd name="T25" fmla="*/ 60 h 129"/>
                <a:gd name="T26" fmla="*/ 87 w 127"/>
                <a:gd name="T27" fmla="*/ 51 h 129"/>
                <a:gd name="T28" fmla="*/ 87 w 127"/>
                <a:gd name="T29" fmla="*/ 43 h 129"/>
                <a:gd name="T30" fmla="*/ 92 w 127"/>
                <a:gd name="T31" fmla="*/ 34 h 129"/>
                <a:gd name="T32" fmla="*/ 102 w 127"/>
                <a:gd name="T33" fmla="*/ 30 h 129"/>
                <a:gd name="T34" fmla="*/ 102 w 127"/>
                <a:gd name="T35" fmla="*/ 21 h 129"/>
                <a:gd name="T36" fmla="*/ 107 w 127"/>
                <a:gd name="T37" fmla="*/ 13 h 129"/>
                <a:gd name="T38" fmla="*/ 107 w 127"/>
                <a:gd name="T39" fmla="*/ 4 h 129"/>
                <a:gd name="T40" fmla="*/ 116 w 127"/>
                <a:gd name="T41" fmla="*/ 0 h 129"/>
                <a:gd name="T42" fmla="*/ 116 w 127"/>
                <a:gd name="T43" fmla="*/ 9 h 129"/>
                <a:gd name="T44" fmla="*/ 116 w 127"/>
                <a:gd name="T45" fmla="*/ 17 h 129"/>
                <a:gd name="T46" fmla="*/ 121 w 127"/>
                <a:gd name="T47" fmla="*/ 26 h 129"/>
                <a:gd name="T48" fmla="*/ 121 w 127"/>
                <a:gd name="T49" fmla="*/ 34 h 129"/>
                <a:gd name="T50" fmla="*/ 121 w 127"/>
                <a:gd name="T51" fmla="*/ 43 h 129"/>
                <a:gd name="T52" fmla="*/ 126 w 127"/>
                <a:gd name="T53" fmla="*/ 51 h 129"/>
                <a:gd name="T54" fmla="*/ 126 w 127"/>
                <a:gd name="T55" fmla="*/ 60 h 129"/>
                <a:gd name="T56" fmla="*/ 126 w 127"/>
                <a:gd name="T57" fmla="*/ 68 h 129"/>
                <a:gd name="T58" fmla="*/ 126 w 127"/>
                <a:gd name="T59" fmla="*/ 77 h 129"/>
                <a:gd name="T60" fmla="*/ 126 w 127"/>
                <a:gd name="T61" fmla="*/ 85 h 129"/>
                <a:gd name="T62" fmla="*/ 121 w 127"/>
                <a:gd name="T63" fmla="*/ 94 h 129"/>
                <a:gd name="T64" fmla="*/ 111 w 127"/>
                <a:gd name="T65" fmla="*/ 94 h 129"/>
                <a:gd name="T66" fmla="*/ 107 w 127"/>
                <a:gd name="T67" fmla="*/ 102 h 129"/>
                <a:gd name="T68" fmla="*/ 97 w 127"/>
                <a:gd name="T69" fmla="*/ 107 h 129"/>
                <a:gd name="T70" fmla="*/ 87 w 127"/>
                <a:gd name="T71" fmla="*/ 111 h 129"/>
                <a:gd name="T72" fmla="*/ 78 w 127"/>
                <a:gd name="T73" fmla="*/ 115 h 129"/>
                <a:gd name="T74" fmla="*/ 68 w 127"/>
                <a:gd name="T75" fmla="*/ 115 h 129"/>
                <a:gd name="T76" fmla="*/ 58 w 127"/>
                <a:gd name="T77" fmla="*/ 115 h 129"/>
                <a:gd name="T78" fmla="*/ 48 w 127"/>
                <a:gd name="T79" fmla="*/ 115 h 129"/>
                <a:gd name="T80" fmla="*/ 39 w 127"/>
                <a:gd name="T81" fmla="*/ 115 h 129"/>
                <a:gd name="T82" fmla="*/ 29 w 127"/>
                <a:gd name="T83" fmla="*/ 119 h 129"/>
                <a:gd name="T84" fmla="*/ 19 w 127"/>
                <a:gd name="T85" fmla="*/ 124 h 129"/>
                <a:gd name="T86" fmla="*/ 10 w 127"/>
                <a:gd name="T87" fmla="*/ 128 h 129"/>
                <a:gd name="T88" fmla="*/ 0 w 127"/>
                <a:gd name="T89" fmla="*/ 128 h 129"/>
                <a:gd name="T90" fmla="*/ 63 w 127"/>
                <a:gd name="T91" fmla="*/ 98 h 12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7"/>
                <a:gd name="T139" fmla="*/ 0 h 129"/>
                <a:gd name="T140" fmla="*/ 127 w 127"/>
                <a:gd name="T141" fmla="*/ 129 h 12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7" h="129">
                  <a:moveTo>
                    <a:pt x="0" y="128"/>
                  </a:moveTo>
                  <a:lnTo>
                    <a:pt x="10" y="128"/>
                  </a:lnTo>
                  <a:lnTo>
                    <a:pt x="15" y="119"/>
                  </a:lnTo>
                  <a:lnTo>
                    <a:pt x="24" y="119"/>
                  </a:lnTo>
                  <a:lnTo>
                    <a:pt x="34" y="111"/>
                  </a:lnTo>
                  <a:lnTo>
                    <a:pt x="44" y="107"/>
                  </a:lnTo>
                  <a:lnTo>
                    <a:pt x="48" y="98"/>
                  </a:lnTo>
                  <a:lnTo>
                    <a:pt x="58" y="98"/>
                  </a:lnTo>
                  <a:lnTo>
                    <a:pt x="63" y="90"/>
                  </a:lnTo>
                  <a:lnTo>
                    <a:pt x="68" y="81"/>
                  </a:lnTo>
                  <a:lnTo>
                    <a:pt x="78" y="73"/>
                  </a:lnTo>
                  <a:lnTo>
                    <a:pt x="78" y="64"/>
                  </a:lnTo>
                  <a:lnTo>
                    <a:pt x="87" y="60"/>
                  </a:lnTo>
                  <a:lnTo>
                    <a:pt x="87" y="51"/>
                  </a:lnTo>
                  <a:lnTo>
                    <a:pt x="87" y="43"/>
                  </a:lnTo>
                  <a:lnTo>
                    <a:pt x="92" y="34"/>
                  </a:lnTo>
                  <a:lnTo>
                    <a:pt x="102" y="30"/>
                  </a:lnTo>
                  <a:lnTo>
                    <a:pt x="102" y="21"/>
                  </a:lnTo>
                  <a:lnTo>
                    <a:pt x="107" y="13"/>
                  </a:lnTo>
                  <a:lnTo>
                    <a:pt x="107" y="4"/>
                  </a:lnTo>
                  <a:lnTo>
                    <a:pt x="116" y="0"/>
                  </a:lnTo>
                  <a:lnTo>
                    <a:pt x="116" y="9"/>
                  </a:lnTo>
                  <a:lnTo>
                    <a:pt x="116" y="17"/>
                  </a:lnTo>
                  <a:lnTo>
                    <a:pt x="121" y="26"/>
                  </a:lnTo>
                  <a:lnTo>
                    <a:pt x="121" y="34"/>
                  </a:lnTo>
                  <a:lnTo>
                    <a:pt x="121" y="43"/>
                  </a:lnTo>
                  <a:lnTo>
                    <a:pt x="126" y="51"/>
                  </a:lnTo>
                  <a:lnTo>
                    <a:pt x="126" y="60"/>
                  </a:lnTo>
                  <a:lnTo>
                    <a:pt x="126" y="68"/>
                  </a:lnTo>
                  <a:lnTo>
                    <a:pt x="126" y="77"/>
                  </a:lnTo>
                  <a:lnTo>
                    <a:pt x="126" y="85"/>
                  </a:lnTo>
                  <a:lnTo>
                    <a:pt x="121" y="94"/>
                  </a:lnTo>
                  <a:lnTo>
                    <a:pt x="111" y="94"/>
                  </a:lnTo>
                  <a:lnTo>
                    <a:pt x="107" y="102"/>
                  </a:lnTo>
                  <a:lnTo>
                    <a:pt x="97" y="107"/>
                  </a:lnTo>
                  <a:lnTo>
                    <a:pt x="87" y="111"/>
                  </a:lnTo>
                  <a:lnTo>
                    <a:pt x="78" y="115"/>
                  </a:lnTo>
                  <a:lnTo>
                    <a:pt x="68" y="115"/>
                  </a:lnTo>
                  <a:lnTo>
                    <a:pt x="58" y="115"/>
                  </a:lnTo>
                  <a:lnTo>
                    <a:pt x="48" y="115"/>
                  </a:lnTo>
                  <a:lnTo>
                    <a:pt x="39" y="115"/>
                  </a:lnTo>
                  <a:lnTo>
                    <a:pt x="29" y="119"/>
                  </a:lnTo>
                  <a:lnTo>
                    <a:pt x="19" y="124"/>
                  </a:lnTo>
                  <a:lnTo>
                    <a:pt x="10" y="128"/>
                  </a:lnTo>
                  <a:lnTo>
                    <a:pt x="0" y="128"/>
                  </a:lnTo>
                  <a:lnTo>
                    <a:pt x="63" y="98"/>
                  </a:lnTo>
                </a:path>
              </a:pathLst>
            </a:custGeom>
            <a:solidFill>
              <a:srgbClr val="FFCC99"/>
            </a:solidFill>
            <a:ln w="25400" cap="rnd">
              <a:solidFill>
                <a:srgbClr val="FF0000"/>
              </a:solidFill>
              <a:round/>
              <a:headEnd/>
              <a:tailEnd/>
            </a:ln>
          </p:spPr>
          <p:txBody>
            <a:bodyPr>
              <a:prstTxWarp prst="textNoShape">
                <a:avLst/>
              </a:prstTxWarp>
            </a:bodyPr>
            <a:lstStyle/>
            <a:p>
              <a:endParaRPr lang="en-US"/>
            </a:p>
          </p:txBody>
        </p:sp>
      </p:grpSp>
      <p:sp>
        <p:nvSpPr>
          <p:cNvPr id="23608" name="Freeform 298"/>
          <p:cNvSpPr>
            <a:spLocks/>
          </p:cNvSpPr>
          <p:nvPr/>
        </p:nvSpPr>
        <p:spPr bwMode="auto">
          <a:xfrm>
            <a:off x="2390775" y="2373313"/>
            <a:ext cx="4848225" cy="217487"/>
          </a:xfrm>
          <a:custGeom>
            <a:avLst/>
            <a:gdLst>
              <a:gd name="T0" fmla="*/ 0 w 3054"/>
              <a:gd name="T1" fmla="*/ 2147483647 h 137"/>
              <a:gd name="T2" fmla="*/ 2147483647 w 3054"/>
              <a:gd name="T3" fmla="*/ 2147483647 h 137"/>
              <a:gd name="T4" fmla="*/ 2147483647 w 3054"/>
              <a:gd name="T5" fmla="*/ 0 h 137"/>
              <a:gd name="T6" fmla="*/ 0 60000 65536"/>
              <a:gd name="T7" fmla="*/ 0 60000 65536"/>
              <a:gd name="T8" fmla="*/ 0 60000 65536"/>
              <a:gd name="T9" fmla="*/ 0 w 3054"/>
              <a:gd name="T10" fmla="*/ 0 h 137"/>
              <a:gd name="T11" fmla="*/ 3054 w 3054"/>
              <a:gd name="T12" fmla="*/ 137 h 137"/>
            </a:gdLst>
            <a:ahLst/>
            <a:cxnLst>
              <a:cxn ang="T6">
                <a:pos x="T0" y="T1"/>
              </a:cxn>
              <a:cxn ang="T7">
                <a:pos x="T2" y="T3"/>
              </a:cxn>
              <a:cxn ang="T8">
                <a:pos x="T4" y="T5"/>
              </a:cxn>
            </a:cxnLst>
            <a:rect l="T9" t="T10" r="T11" b="T12"/>
            <a:pathLst>
              <a:path w="3054" h="137">
                <a:moveTo>
                  <a:pt x="0" y="137"/>
                </a:moveTo>
                <a:cubicBezTo>
                  <a:pt x="495" y="134"/>
                  <a:pt x="990" y="132"/>
                  <a:pt x="1499" y="109"/>
                </a:cubicBezTo>
                <a:cubicBezTo>
                  <a:pt x="2008" y="86"/>
                  <a:pt x="2531" y="43"/>
                  <a:pt x="3054" y="0"/>
                </a:cubicBezTo>
              </a:path>
            </a:pathLst>
          </a:custGeom>
          <a:noFill/>
          <a:ln w="38100">
            <a:solidFill>
              <a:srgbClr val="CC0000"/>
            </a:solidFill>
            <a:round/>
            <a:headEnd/>
            <a:tailEnd type="triangle" w="med" len="med"/>
          </a:ln>
        </p:spPr>
        <p:txBody>
          <a:bodyPr wrap="none" anchor="ctr">
            <a:prstTxWarp prst="textNoShape">
              <a:avLst/>
            </a:prstTxWarp>
          </a:bodyPr>
          <a:lstStyle/>
          <a:p>
            <a:endParaRPr lang="en-US"/>
          </a:p>
        </p:txBody>
      </p:sp>
      <p:sp>
        <p:nvSpPr>
          <p:cNvPr id="564523" name="Text Box 299"/>
          <p:cNvSpPr txBox="1">
            <a:spLocks noChangeArrowheads="1"/>
          </p:cNvSpPr>
          <p:nvPr/>
        </p:nvSpPr>
        <p:spPr bwMode="auto">
          <a:xfrm>
            <a:off x="2582863" y="2133600"/>
            <a:ext cx="717550" cy="457200"/>
          </a:xfrm>
          <a:prstGeom prst="rect">
            <a:avLst/>
          </a:prstGeom>
          <a:noFill/>
          <a:ln w="9525">
            <a:noFill/>
            <a:miter lim="800000"/>
            <a:headEnd/>
            <a:tailEnd/>
          </a:ln>
          <a:effectLst/>
        </p:spPr>
        <p:txBody>
          <a:bodyPr wrap="none">
            <a:spAutoFit/>
          </a:bodyPr>
          <a:lstStyle/>
          <a:p>
            <a:pPr algn="ctr" eaLnBrk="1" hangingPunct="1">
              <a:defRPr/>
            </a:pPr>
            <a:r>
              <a:rPr lang="en-US" sz="2400" b="0">
                <a:solidFill>
                  <a:schemeClr val="tx1"/>
                </a:solidFill>
                <a:effectLst>
                  <a:outerShdw blurRad="38100" dist="38100" dir="2700000" algn="tl">
                    <a:srgbClr val="C0C0C0"/>
                  </a:outerShdw>
                </a:effectLst>
                <a:latin typeface="Times New Roman" pitchFamily="18" charset="0"/>
                <a:cs typeface="Times New Roman" pitchFamily="18" charset="0"/>
              </a:rPr>
              <a:t>1.8x</a:t>
            </a:r>
          </a:p>
        </p:txBody>
      </p:sp>
      <p:sp>
        <p:nvSpPr>
          <p:cNvPr id="564524" name="Text Box 300"/>
          <p:cNvSpPr txBox="1">
            <a:spLocks noChangeArrowheads="1"/>
          </p:cNvSpPr>
          <p:nvPr/>
        </p:nvSpPr>
        <p:spPr bwMode="auto">
          <a:xfrm>
            <a:off x="4497388" y="2062163"/>
            <a:ext cx="488950" cy="457200"/>
          </a:xfrm>
          <a:prstGeom prst="rect">
            <a:avLst/>
          </a:prstGeom>
          <a:noFill/>
          <a:ln w="9525">
            <a:noFill/>
            <a:miter lim="800000"/>
            <a:headEnd/>
            <a:tailEnd/>
          </a:ln>
          <a:effectLst/>
        </p:spPr>
        <p:txBody>
          <a:bodyPr wrap="none">
            <a:spAutoFit/>
          </a:bodyPr>
          <a:lstStyle/>
          <a:p>
            <a:pPr algn="ctr" eaLnBrk="1" hangingPunct="1">
              <a:defRPr/>
            </a:pPr>
            <a:r>
              <a:rPr lang="en-US" sz="2400" b="0">
                <a:solidFill>
                  <a:schemeClr val="tx1"/>
                </a:solidFill>
                <a:effectLst>
                  <a:outerShdw blurRad="38100" dist="38100" dir="2700000" algn="tl">
                    <a:srgbClr val="C0C0C0"/>
                  </a:outerShdw>
                </a:effectLst>
                <a:latin typeface="Times New Roman" pitchFamily="18" charset="0"/>
                <a:cs typeface="Times New Roman" pitchFamily="18" charset="0"/>
              </a:rPr>
              <a:t>2x</a:t>
            </a:r>
          </a:p>
        </p:txBody>
      </p:sp>
      <p:sp>
        <p:nvSpPr>
          <p:cNvPr id="564525" name="Text Box 301"/>
          <p:cNvSpPr txBox="1">
            <a:spLocks noChangeArrowheads="1"/>
          </p:cNvSpPr>
          <p:nvPr/>
        </p:nvSpPr>
        <p:spPr bwMode="auto">
          <a:xfrm>
            <a:off x="6488113" y="1931988"/>
            <a:ext cx="717550" cy="457200"/>
          </a:xfrm>
          <a:prstGeom prst="rect">
            <a:avLst/>
          </a:prstGeom>
          <a:noFill/>
          <a:ln w="9525">
            <a:noFill/>
            <a:miter lim="800000"/>
            <a:headEnd/>
            <a:tailEnd/>
          </a:ln>
          <a:effectLst/>
        </p:spPr>
        <p:txBody>
          <a:bodyPr wrap="none">
            <a:spAutoFit/>
          </a:bodyPr>
          <a:lstStyle/>
          <a:p>
            <a:pPr algn="ctr" eaLnBrk="1" hangingPunct="1">
              <a:defRPr/>
            </a:pPr>
            <a:r>
              <a:rPr lang="en-US" sz="2400" b="0">
                <a:solidFill>
                  <a:schemeClr val="tx1"/>
                </a:solidFill>
                <a:effectLst>
                  <a:outerShdw blurRad="38100" dist="38100" dir="2700000" algn="tl">
                    <a:srgbClr val="C0C0C0"/>
                  </a:outerShdw>
                </a:effectLst>
                <a:latin typeface="Times New Roman" pitchFamily="18" charset="0"/>
                <a:cs typeface="Times New Roman" pitchFamily="18" charset="0"/>
              </a:rPr>
              <a:t>2.9x</a:t>
            </a:r>
          </a:p>
        </p:txBody>
      </p:sp>
      <p:sp>
        <p:nvSpPr>
          <p:cNvPr id="23612" name="Text Box 302"/>
          <p:cNvSpPr txBox="1">
            <a:spLocks noChangeArrowheads="1"/>
          </p:cNvSpPr>
          <p:nvPr/>
        </p:nvSpPr>
        <p:spPr bwMode="auto">
          <a:xfrm>
            <a:off x="685800" y="3081338"/>
            <a:ext cx="1385888" cy="396875"/>
          </a:xfrm>
          <a:prstGeom prst="rect">
            <a:avLst/>
          </a:prstGeom>
          <a:noFill/>
          <a:ln w="9525">
            <a:noFill/>
            <a:miter lim="800000"/>
            <a:headEnd/>
            <a:tailEnd/>
          </a:ln>
        </p:spPr>
        <p:txBody>
          <a:bodyPr wrap="none">
            <a:prstTxWarp prst="textNoShape">
              <a:avLst/>
            </a:prstTxWarp>
            <a:spAutoFit/>
          </a:bodyPr>
          <a:lstStyle/>
          <a:p>
            <a:pPr algn="ctr" eaLnBrk="1" hangingPunct="1"/>
            <a:r>
              <a:rPr lang="en-US" sz="2000" b="0">
                <a:solidFill>
                  <a:schemeClr val="tx2"/>
                </a:solidFill>
                <a:ea typeface="Arial" charset="0"/>
                <a:cs typeface="Arial" charset="0"/>
              </a:rPr>
              <a:t>User code</a:t>
            </a:r>
          </a:p>
        </p:txBody>
      </p:sp>
      <p:sp>
        <p:nvSpPr>
          <p:cNvPr id="23613" name="Text Box 303"/>
          <p:cNvSpPr txBox="1">
            <a:spLocks noChangeArrowheads="1"/>
          </p:cNvSpPr>
          <p:nvPr/>
        </p:nvSpPr>
        <p:spPr bwMode="auto">
          <a:xfrm>
            <a:off x="623888" y="4103688"/>
            <a:ext cx="1408112" cy="396875"/>
          </a:xfrm>
          <a:prstGeom prst="rect">
            <a:avLst/>
          </a:prstGeom>
          <a:noFill/>
          <a:ln w="9525">
            <a:noFill/>
            <a:miter lim="800000"/>
            <a:headEnd/>
            <a:tailEnd/>
          </a:ln>
        </p:spPr>
        <p:txBody>
          <a:bodyPr>
            <a:prstTxWarp prst="textNoShape">
              <a:avLst/>
            </a:prstTxWarp>
            <a:spAutoFit/>
          </a:bodyPr>
          <a:lstStyle/>
          <a:p>
            <a:pPr algn="ctr" eaLnBrk="1" hangingPunct="1"/>
            <a:r>
              <a:rPr lang="en-US" sz="2000" b="0">
                <a:solidFill>
                  <a:schemeClr val="tx1"/>
                </a:solidFill>
                <a:ea typeface="Arial" charset="0"/>
                <a:cs typeface="Arial" charset="0"/>
              </a:rPr>
              <a:t>Multicore</a:t>
            </a:r>
          </a:p>
        </p:txBody>
      </p:sp>
      <p:sp>
        <p:nvSpPr>
          <p:cNvPr id="23614" name="Text Box 304"/>
          <p:cNvSpPr txBox="1">
            <a:spLocks noChangeArrowheads="1"/>
          </p:cNvSpPr>
          <p:nvPr/>
        </p:nvSpPr>
        <p:spPr bwMode="auto">
          <a:xfrm>
            <a:off x="704850" y="1744663"/>
            <a:ext cx="1193800" cy="396875"/>
          </a:xfrm>
          <a:prstGeom prst="rect">
            <a:avLst/>
          </a:prstGeom>
          <a:noFill/>
          <a:ln w="9525">
            <a:noFill/>
            <a:miter lim="800000"/>
            <a:headEnd/>
            <a:tailEnd/>
          </a:ln>
        </p:spPr>
        <p:txBody>
          <a:bodyPr wrap="none">
            <a:prstTxWarp prst="textNoShape">
              <a:avLst/>
            </a:prstTxWarp>
            <a:spAutoFit/>
          </a:bodyPr>
          <a:lstStyle/>
          <a:p>
            <a:pPr algn="ctr" eaLnBrk="1" hangingPunct="1"/>
            <a:r>
              <a:rPr lang="en-US" sz="2000" b="0">
                <a:solidFill>
                  <a:schemeClr val="tx2"/>
                </a:solidFill>
                <a:ea typeface="Arial" charset="0"/>
                <a:cs typeface="Arial" charset="0"/>
              </a:rPr>
              <a:t>Speedup</a:t>
            </a:r>
          </a:p>
        </p:txBody>
      </p:sp>
      <p:sp>
        <p:nvSpPr>
          <p:cNvPr id="564529" name="Text Box 305"/>
          <p:cNvSpPr txBox="1">
            <a:spLocks noChangeArrowheads="1"/>
          </p:cNvSpPr>
          <p:nvPr/>
        </p:nvSpPr>
        <p:spPr bwMode="auto">
          <a:xfrm>
            <a:off x="704850" y="5310188"/>
            <a:ext cx="5435600" cy="822325"/>
          </a:xfrm>
          <a:prstGeom prst="rect">
            <a:avLst/>
          </a:prstGeom>
          <a:noFill/>
          <a:ln w="9525">
            <a:noFill/>
            <a:miter lim="800000"/>
            <a:headEnd/>
            <a:tailEnd/>
          </a:ln>
        </p:spPr>
        <p:txBody>
          <a:bodyPr wrap="none">
            <a:prstTxWarp prst="textNoShape">
              <a:avLst/>
            </a:prstTxWarp>
            <a:spAutoFit/>
          </a:bodyPr>
          <a:lstStyle/>
          <a:p>
            <a:pPr algn="l" eaLnBrk="1" hangingPunct="1"/>
            <a:r>
              <a:rPr lang="en-US" sz="2400">
                <a:solidFill>
                  <a:srgbClr val="CC0000"/>
                </a:solidFill>
                <a:ea typeface="Arial" charset="0"/>
                <a:cs typeface="Arial" charset="0"/>
              </a:rPr>
              <a:t>Parallelization and Synchronization </a:t>
            </a:r>
          </a:p>
          <a:p>
            <a:pPr algn="l" eaLnBrk="1" hangingPunct="1"/>
            <a:r>
              <a:rPr lang="en-US" sz="2400">
                <a:solidFill>
                  <a:srgbClr val="CC0000"/>
                </a:solidFill>
                <a:ea typeface="Arial" charset="0"/>
                <a:cs typeface="Arial" charset="0"/>
              </a:rPr>
              <a:t>require great care… </a:t>
            </a:r>
          </a:p>
        </p:txBody>
      </p:sp>
      <p:grpSp>
        <p:nvGrpSpPr>
          <p:cNvPr id="564543" name="Group 321"/>
          <p:cNvGrpSpPr>
            <a:grpSpLocks/>
          </p:cNvGrpSpPr>
          <p:nvPr/>
        </p:nvGrpSpPr>
        <p:grpSpPr bwMode="auto">
          <a:xfrm>
            <a:off x="2484438" y="4187825"/>
            <a:ext cx="227012" cy="344488"/>
            <a:chOff x="2496" y="2725"/>
            <a:chExt cx="712" cy="739"/>
          </a:xfrm>
        </p:grpSpPr>
        <p:sp>
          <p:nvSpPr>
            <p:cNvPr id="23763" name="Rectangle 322"/>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764" name="Freeform 323"/>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552" name="Group 324"/>
            <p:cNvGrpSpPr>
              <a:grpSpLocks/>
            </p:cNvGrpSpPr>
            <p:nvPr/>
          </p:nvGrpSpPr>
          <p:grpSpPr bwMode="auto">
            <a:xfrm>
              <a:off x="3072" y="2832"/>
              <a:ext cx="136" cy="632"/>
              <a:chOff x="3072" y="2832"/>
              <a:chExt cx="136" cy="632"/>
            </a:xfrm>
          </p:grpSpPr>
          <p:sp>
            <p:nvSpPr>
              <p:cNvPr id="23770" name="Freeform 325"/>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71" name="Freeform 326"/>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72" name="Freeform 327"/>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553" name="Group 328"/>
            <p:cNvGrpSpPr>
              <a:grpSpLocks/>
            </p:cNvGrpSpPr>
            <p:nvPr/>
          </p:nvGrpSpPr>
          <p:grpSpPr bwMode="auto">
            <a:xfrm flipH="1">
              <a:off x="2496" y="2832"/>
              <a:ext cx="136" cy="632"/>
              <a:chOff x="3072" y="2832"/>
              <a:chExt cx="136" cy="632"/>
            </a:xfrm>
          </p:grpSpPr>
          <p:sp>
            <p:nvSpPr>
              <p:cNvPr id="23767" name="Freeform 329"/>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68" name="Freeform 330"/>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69" name="Freeform 331"/>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571" name="Group 332"/>
          <p:cNvGrpSpPr>
            <a:grpSpLocks/>
          </p:cNvGrpSpPr>
          <p:nvPr/>
        </p:nvGrpSpPr>
        <p:grpSpPr bwMode="auto">
          <a:xfrm>
            <a:off x="3189288" y="4187825"/>
            <a:ext cx="227012" cy="344488"/>
            <a:chOff x="2496" y="2725"/>
            <a:chExt cx="712" cy="739"/>
          </a:xfrm>
        </p:grpSpPr>
        <p:sp>
          <p:nvSpPr>
            <p:cNvPr id="23753" name="Rectangle 333"/>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754" name="Freeform 334"/>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572" name="Group 335"/>
            <p:cNvGrpSpPr>
              <a:grpSpLocks/>
            </p:cNvGrpSpPr>
            <p:nvPr/>
          </p:nvGrpSpPr>
          <p:grpSpPr bwMode="auto">
            <a:xfrm>
              <a:off x="3072" y="2832"/>
              <a:ext cx="136" cy="632"/>
              <a:chOff x="3072" y="2832"/>
              <a:chExt cx="136" cy="632"/>
            </a:xfrm>
          </p:grpSpPr>
          <p:sp>
            <p:nvSpPr>
              <p:cNvPr id="23760" name="Freeform 336"/>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61" name="Freeform 337"/>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62" name="Freeform 338"/>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573" name="Group 339"/>
            <p:cNvGrpSpPr>
              <a:grpSpLocks/>
            </p:cNvGrpSpPr>
            <p:nvPr/>
          </p:nvGrpSpPr>
          <p:grpSpPr bwMode="auto">
            <a:xfrm flipH="1">
              <a:off x="2496" y="2832"/>
              <a:ext cx="136" cy="632"/>
              <a:chOff x="3072" y="2832"/>
              <a:chExt cx="136" cy="632"/>
            </a:xfrm>
          </p:grpSpPr>
          <p:sp>
            <p:nvSpPr>
              <p:cNvPr id="23757" name="Freeform 340"/>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58" name="Freeform 341"/>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59" name="Freeform 342"/>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574" name="Group 343"/>
          <p:cNvGrpSpPr>
            <a:grpSpLocks/>
          </p:cNvGrpSpPr>
          <p:nvPr/>
        </p:nvGrpSpPr>
        <p:grpSpPr bwMode="auto">
          <a:xfrm>
            <a:off x="4437063" y="4195763"/>
            <a:ext cx="227012" cy="344487"/>
            <a:chOff x="2496" y="2725"/>
            <a:chExt cx="712" cy="739"/>
          </a:xfrm>
        </p:grpSpPr>
        <p:sp>
          <p:nvSpPr>
            <p:cNvPr id="23743" name="Rectangle 344"/>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744" name="Freeform 345"/>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575" name="Group 346"/>
            <p:cNvGrpSpPr>
              <a:grpSpLocks/>
            </p:cNvGrpSpPr>
            <p:nvPr/>
          </p:nvGrpSpPr>
          <p:grpSpPr bwMode="auto">
            <a:xfrm>
              <a:off x="3072" y="2832"/>
              <a:ext cx="136" cy="632"/>
              <a:chOff x="3072" y="2832"/>
              <a:chExt cx="136" cy="632"/>
            </a:xfrm>
          </p:grpSpPr>
          <p:sp>
            <p:nvSpPr>
              <p:cNvPr id="23750" name="Freeform 347"/>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51" name="Freeform 348"/>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52" name="Freeform 349"/>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576" name="Group 350"/>
            <p:cNvGrpSpPr>
              <a:grpSpLocks/>
            </p:cNvGrpSpPr>
            <p:nvPr/>
          </p:nvGrpSpPr>
          <p:grpSpPr bwMode="auto">
            <a:xfrm flipH="1">
              <a:off x="2496" y="2832"/>
              <a:ext cx="136" cy="632"/>
              <a:chOff x="3072" y="2832"/>
              <a:chExt cx="136" cy="632"/>
            </a:xfrm>
          </p:grpSpPr>
          <p:sp>
            <p:nvSpPr>
              <p:cNvPr id="23747" name="Freeform 351"/>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48" name="Freeform 352"/>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49" name="Freeform 353"/>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577" name="Group 354"/>
          <p:cNvGrpSpPr>
            <a:grpSpLocks/>
          </p:cNvGrpSpPr>
          <p:nvPr/>
        </p:nvGrpSpPr>
        <p:grpSpPr bwMode="auto">
          <a:xfrm>
            <a:off x="5070475" y="4181475"/>
            <a:ext cx="227013" cy="344488"/>
            <a:chOff x="2496" y="2725"/>
            <a:chExt cx="712" cy="739"/>
          </a:xfrm>
        </p:grpSpPr>
        <p:sp>
          <p:nvSpPr>
            <p:cNvPr id="23733" name="Rectangle 355"/>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734" name="Freeform 356"/>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578" name="Group 357"/>
            <p:cNvGrpSpPr>
              <a:grpSpLocks/>
            </p:cNvGrpSpPr>
            <p:nvPr/>
          </p:nvGrpSpPr>
          <p:grpSpPr bwMode="auto">
            <a:xfrm>
              <a:off x="3072" y="2832"/>
              <a:ext cx="136" cy="632"/>
              <a:chOff x="3072" y="2832"/>
              <a:chExt cx="136" cy="632"/>
            </a:xfrm>
          </p:grpSpPr>
          <p:sp>
            <p:nvSpPr>
              <p:cNvPr id="23740" name="Freeform 358"/>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41" name="Freeform 359"/>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42" name="Freeform 360"/>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579" name="Group 361"/>
            <p:cNvGrpSpPr>
              <a:grpSpLocks/>
            </p:cNvGrpSpPr>
            <p:nvPr/>
          </p:nvGrpSpPr>
          <p:grpSpPr bwMode="auto">
            <a:xfrm flipH="1">
              <a:off x="2496" y="2832"/>
              <a:ext cx="136" cy="632"/>
              <a:chOff x="3072" y="2832"/>
              <a:chExt cx="136" cy="632"/>
            </a:xfrm>
          </p:grpSpPr>
          <p:sp>
            <p:nvSpPr>
              <p:cNvPr id="23737" name="Freeform 362"/>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38" name="Freeform 363"/>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39" name="Freeform 364"/>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580" name="Group 365"/>
          <p:cNvGrpSpPr>
            <a:grpSpLocks/>
          </p:cNvGrpSpPr>
          <p:nvPr/>
        </p:nvGrpSpPr>
        <p:grpSpPr bwMode="auto">
          <a:xfrm>
            <a:off x="4445000" y="4610100"/>
            <a:ext cx="227013" cy="344488"/>
            <a:chOff x="2496" y="2725"/>
            <a:chExt cx="712" cy="739"/>
          </a:xfrm>
        </p:grpSpPr>
        <p:sp>
          <p:nvSpPr>
            <p:cNvPr id="23723" name="Rectangle 366"/>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724" name="Freeform 367"/>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581" name="Group 368"/>
            <p:cNvGrpSpPr>
              <a:grpSpLocks/>
            </p:cNvGrpSpPr>
            <p:nvPr/>
          </p:nvGrpSpPr>
          <p:grpSpPr bwMode="auto">
            <a:xfrm>
              <a:off x="3072" y="2832"/>
              <a:ext cx="136" cy="632"/>
              <a:chOff x="3072" y="2832"/>
              <a:chExt cx="136" cy="632"/>
            </a:xfrm>
          </p:grpSpPr>
          <p:sp>
            <p:nvSpPr>
              <p:cNvPr id="23730" name="Freeform 369"/>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31" name="Freeform 370"/>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32" name="Freeform 371"/>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582" name="Group 372"/>
            <p:cNvGrpSpPr>
              <a:grpSpLocks/>
            </p:cNvGrpSpPr>
            <p:nvPr/>
          </p:nvGrpSpPr>
          <p:grpSpPr bwMode="auto">
            <a:xfrm flipH="1">
              <a:off x="2496" y="2832"/>
              <a:ext cx="136" cy="632"/>
              <a:chOff x="3072" y="2832"/>
              <a:chExt cx="136" cy="632"/>
            </a:xfrm>
          </p:grpSpPr>
          <p:sp>
            <p:nvSpPr>
              <p:cNvPr id="23727" name="Freeform 373"/>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28" name="Freeform 374"/>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29" name="Freeform 375"/>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583" name="Group 376"/>
          <p:cNvGrpSpPr>
            <a:grpSpLocks/>
          </p:cNvGrpSpPr>
          <p:nvPr/>
        </p:nvGrpSpPr>
        <p:grpSpPr bwMode="auto">
          <a:xfrm>
            <a:off x="5064125" y="4610100"/>
            <a:ext cx="227013" cy="344488"/>
            <a:chOff x="2496" y="2725"/>
            <a:chExt cx="712" cy="739"/>
          </a:xfrm>
        </p:grpSpPr>
        <p:sp>
          <p:nvSpPr>
            <p:cNvPr id="23713" name="Rectangle 377"/>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714" name="Freeform 378"/>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584" name="Group 379"/>
            <p:cNvGrpSpPr>
              <a:grpSpLocks/>
            </p:cNvGrpSpPr>
            <p:nvPr/>
          </p:nvGrpSpPr>
          <p:grpSpPr bwMode="auto">
            <a:xfrm>
              <a:off x="3072" y="2832"/>
              <a:ext cx="136" cy="632"/>
              <a:chOff x="3072" y="2832"/>
              <a:chExt cx="136" cy="632"/>
            </a:xfrm>
          </p:grpSpPr>
          <p:sp>
            <p:nvSpPr>
              <p:cNvPr id="23720" name="Freeform 380"/>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21" name="Freeform 381"/>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22" name="Freeform 382"/>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585" name="Group 383"/>
            <p:cNvGrpSpPr>
              <a:grpSpLocks/>
            </p:cNvGrpSpPr>
            <p:nvPr/>
          </p:nvGrpSpPr>
          <p:grpSpPr bwMode="auto">
            <a:xfrm flipH="1">
              <a:off x="2496" y="2832"/>
              <a:ext cx="136" cy="632"/>
              <a:chOff x="3072" y="2832"/>
              <a:chExt cx="136" cy="632"/>
            </a:xfrm>
          </p:grpSpPr>
          <p:sp>
            <p:nvSpPr>
              <p:cNvPr id="23717" name="Freeform 384"/>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18" name="Freeform 385"/>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19" name="Freeform 386"/>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sp>
        <p:nvSpPr>
          <p:cNvPr id="23622" name="Rectangle 387"/>
          <p:cNvSpPr>
            <a:spLocks noChangeArrowheads="1"/>
          </p:cNvSpPr>
          <p:nvPr/>
        </p:nvSpPr>
        <p:spPr bwMode="auto">
          <a:xfrm>
            <a:off x="4278313" y="4152900"/>
            <a:ext cx="1160462" cy="842963"/>
          </a:xfrm>
          <a:prstGeom prst="rect">
            <a:avLst/>
          </a:prstGeom>
          <a:solidFill>
            <a:schemeClr val="accent1">
              <a:alpha val="50195"/>
            </a:schemeClr>
          </a:solidFill>
          <a:ln w="9525">
            <a:solidFill>
              <a:schemeClr val="tx1"/>
            </a:solidFill>
            <a:miter lim="800000"/>
            <a:headEnd/>
            <a:tailEnd/>
          </a:ln>
        </p:spPr>
        <p:txBody>
          <a:bodyPr wrap="none" anchor="ctr">
            <a:prstTxWarp prst="textNoShape">
              <a:avLst/>
            </a:prstTxWarp>
          </a:bodyPr>
          <a:lstStyle/>
          <a:p>
            <a:endParaRPr lang="en-US"/>
          </a:p>
        </p:txBody>
      </p:sp>
      <p:sp>
        <p:nvSpPr>
          <p:cNvPr id="23623" name="Rectangle 388"/>
          <p:cNvSpPr>
            <a:spLocks noChangeArrowheads="1"/>
          </p:cNvSpPr>
          <p:nvPr/>
        </p:nvSpPr>
        <p:spPr bwMode="auto">
          <a:xfrm>
            <a:off x="2408238" y="4151313"/>
            <a:ext cx="1101725" cy="452437"/>
          </a:xfrm>
          <a:prstGeom prst="rect">
            <a:avLst/>
          </a:prstGeom>
          <a:solidFill>
            <a:schemeClr val="accent1">
              <a:alpha val="50195"/>
            </a:schemeClr>
          </a:solidFill>
          <a:ln w="9525">
            <a:solidFill>
              <a:schemeClr val="tx1"/>
            </a:solidFill>
            <a:miter lim="800000"/>
            <a:headEnd/>
            <a:tailEnd/>
          </a:ln>
        </p:spPr>
        <p:txBody>
          <a:bodyPr wrap="none" anchor="ctr">
            <a:prstTxWarp prst="textNoShape">
              <a:avLst/>
            </a:prstTxWarp>
          </a:bodyPr>
          <a:lstStyle/>
          <a:p>
            <a:endParaRPr lang="en-US"/>
          </a:p>
        </p:txBody>
      </p:sp>
      <p:grpSp>
        <p:nvGrpSpPr>
          <p:cNvPr id="23586" name="Group 389"/>
          <p:cNvGrpSpPr>
            <a:grpSpLocks/>
          </p:cNvGrpSpPr>
          <p:nvPr/>
        </p:nvGrpSpPr>
        <p:grpSpPr bwMode="auto">
          <a:xfrm>
            <a:off x="6330950" y="4175125"/>
            <a:ext cx="227013" cy="344488"/>
            <a:chOff x="2496" y="2725"/>
            <a:chExt cx="712" cy="739"/>
          </a:xfrm>
        </p:grpSpPr>
        <p:sp>
          <p:nvSpPr>
            <p:cNvPr id="23703" name="Rectangle 390"/>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704" name="Freeform 391"/>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587" name="Group 392"/>
            <p:cNvGrpSpPr>
              <a:grpSpLocks/>
            </p:cNvGrpSpPr>
            <p:nvPr/>
          </p:nvGrpSpPr>
          <p:grpSpPr bwMode="auto">
            <a:xfrm>
              <a:off x="3072" y="2832"/>
              <a:ext cx="136" cy="632"/>
              <a:chOff x="3072" y="2832"/>
              <a:chExt cx="136" cy="632"/>
            </a:xfrm>
          </p:grpSpPr>
          <p:sp>
            <p:nvSpPr>
              <p:cNvPr id="23710" name="Freeform 393"/>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11" name="Freeform 394"/>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12" name="Freeform 395"/>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588" name="Group 396"/>
            <p:cNvGrpSpPr>
              <a:grpSpLocks/>
            </p:cNvGrpSpPr>
            <p:nvPr/>
          </p:nvGrpSpPr>
          <p:grpSpPr bwMode="auto">
            <a:xfrm flipH="1">
              <a:off x="2496" y="2832"/>
              <a:ext cx="136" cy="632"/>
              <a:chOff x="3072" y="2832"/>
              <a:chExt cx="136" cy="632"/>
            </a:xfrm>
          </p:grpSpPr>
          <p:sp>
            <p:nvSpPr>
              <p:cNvPr id="23707" name="Freeform 397"/>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08" name="Freeform 398"/>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09" name="Freeform 399"/>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589" name="Group 400"/>
          <p:cNvGrpSpPr>
            <a:grpSpLocks/>
          </p:cNvGrpSpPr>
          <p:nvPr/>
        </p:nvGrpSpPr>
        <p:grpSpPr bwMode="auto">
          <a:xfrm>
            <a:off x="6964363" y="4160838"/>
            <a:ext cx="227012" cy="344487"/>
            <a:chOff x="2496" y="2725"/>
            <a:chExt cx="712" cy="739"/>
          </a:xfrm>
        </p:grpSpPr>
        <p:sp>
          <p:nvSpPr>
            <p:cNvPr id="23693" name="Rectangle 401"/>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694" name="Freeform 402"/>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590" name="Group 403"/>
            <p:cNvGrpSpPr>
              <a:grpSpLocks/>
            </p:cNvGrpSpPr>
            <p:nvPr/>
          </p:nvGrpSpPr>
          <p:grpSpPr bwMode="auto">
            <a:xfrm>
              <a:off x="3072" y="2832"/>
              <a:ext cx="136" cy="632"/>
              <a:chOff x="3072" y="2832"/>
              <a:chExt cx="136" cy="632"/>
            </a:xfrm>
          </p:grpSpPr>
          <p:sp>
            <p:nvSpPr>
              <p:cNvPr id="23700" name="Freeform 404"/>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01" name="Freeform 405"/>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702" name="Freeform 406"/>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591" name="Group 407"/>
            <p:cNvGrpSpPr>
              <a:grpSpLocks/>
            </p:cNvGrpSpPr>
            <p:nvPr/>
          </p:nvGrpSpPr>
          <p:grpSpPr bwMode="auto">
            <a:xfrm flipH="1">
              <a:off x="2496" y="2832"/>
              <a:ext cx="136" cy="632"/>
              <a:chOff x="3072" y="2832"/>
              <a:chExt cx="136" cy="632"/>
            </a:xfrm>
          </p:grpSpPr>
          <p:sp>
            <p:nvSpPr>
              <p:cNvPr id="23697" name="Freeform 408"/>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98" name="Freeform 409"/>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99" name="Freeform 410"/>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592" name="Group 411"/>
          <p:cNvGrpSpPr>
            <a:grpSpLocks/>
          </p:cNvGrpSpPr>
          <p:nvPr/>
        </p:nvGrpSpPr>
        <p:grpSpPr bwMode="auto">
          <a:xfrm>
            <a:off x="6338888" y="4589463"/>
            <a:ext cx="227012" cy="344487"/>
            <a:chOff x="2496" y="2725"/>
            <a:chExt cx="712" cy="739"/>
          </a:xfrm>
        </p:grpSpPr>
        <p:sp>
          <p:nvSpPr>
            <p:cNvPr id="23683" name="Rectangle 412"/>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684" name="Freeform 413"/>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593" name="Group 414"/>
            <p:cNvGrpSpPr>
              <a:grpSpLocks/>
            </p:cNvGrpSpPr>
            <p:nvPr/>
          </p:nvGrpSpPr>
          <p:grpSpPr bwMode="auto">
            <a:xfrm>
              <a:off x="3072" y="2832"/>
              <a:ext cx="136" cy="632"/>
              <a:chOff x="3072" y="2832"/>
              <a:chExt cx="136" cy="632"/>
            </a:xfrm>
          </p:grpSpPr>
          <p:sp>
            <p:nvSpPr>
              <p:cNvPr id="23690" name="Freeform 415"/>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91" name="Freeform 416"/>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92" name="Freeform 417"/>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594" name="Group 418"/>
            <p:cNvGrpSpPr>
              <a:grpSpLocks/>
            </p:cNvGrpSpPr>
            <p:nvPr/>
          </p:nvGrpSpPr>
          <p:grpSpPr bwMode="auto">
            <a:xfrm flipH="1">
              <a:off x="2496" y="2832"/>
              <a:ext cx="136" cy="632"/>
              <a:chOff x="3072" y="2832"/>
              <a:chExt cx="136" cy="632"/>
            </a:xfrm>
          </p:grpSpPr>
          <p:sp>
            <p:nvSpPr>
              <p:cNvPr id="23687" name="Freeform 419"/>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88" name="Freeform 420"/>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89" name="Freeform 421"/>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595" name="Group 422"/>
          <p:cNvGrpSpPr>
            <a:grpSpLocks/>
          </p:cNvGrpSpPr>
          <p:nvPr/>
        </p:nvGrpSpPr>
        <p:grpSpPr bwMode="auto">
          <a:xfrm>
            <a:off x="6958013" y="4589463"/>
            <a:ext cx="227012" cy="344487"/>
            <a:chOff x="2496" y="2725"/>
            <a:chExt cx="712" cy="739"/>
          </a:xfrm>
        </p:grpSpPr>
        <p:sp>
          <p:nvSpPr>
            <p:cNvPr id="23673" name="Rectangle 423"/>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674" name="Freeform 424"/>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596" name="Group 425"/>
            <p:cNvGrpSpPr>
              <a:grpSpLocks/>
            </p:cNvGrpSpPr>
            <p:nvPr/>
          </p:nvGrpSpPr>
          <p:grpSpPr bwMode="auto">
            <a:xfrm>
              <a:off x="3072" y="2832"/>
              <a:ext cx="136" cy="632"/>
              <a:chOff x="3072" y="2832"/>
              <a:chExt cx="136" cy="632"/>
            </a:xfrm>
          </p:grpSpPr>
          <p:sp>
            <p:nvSpPr>
              <p:cNvPr id="23680" name="Freeform 426"/>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81" name="Freeform 427"/>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82" name="Freeform 428"/>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597" name="Group 429"/>
            <p:cNvGrpSpPr>
              <a:grpSpLocks/>
            </p:cNvGrpSpPr>
            <p:nvPr/>
          </p:nvGrpSpPr>
          <p:grpSpPr bwMode="auto">
            <a:xfrm flipH="1">
              <a:off x="2496" y="2832"/>
              <a:ext cx="136" cy="632"/>
              <a:chOff x="3072" y="2832"/>
              <a:chExt cx="136" cy="632"/>
            </a:xfrm>
          </p:grpSpPr>
          <p:sp>
            <p:nvSpPr>
              <p:cNvPr id="23677" name="Freeform 430"/>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78" name="Freeform 431"/>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79" name="Freeform 432"/>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598" name="Group 433"/>
          <p:cNvGrpSpPr>
            <a:grpSpLocks/>
          </p:cNvGrpSpPr>
          <p:nvPr/>
        </p:nvGrpSpPr>
        <p:grpSpPr bwMode="auto">
          <a:xfrm>
            <a:off x="6323013" y="5038725"/>
            <a:ext cx="227012" cy="344488"/>
            <a:chOff x="2496" y="2725"/>
            <a:chExt cx="712" cy="739"/>
          </a:xfrm>
        </p:grpSpPr>
        <p:sp>
          <p:nvSpPr>
            <p:cNvPr id="23663" name="Rectangle 434"/>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664" name="Freeform 435"/>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599" name="Group 436"/>
            <p:cNvGrpSpPr>
              <a:grpSpLocks/>
            </p:cNvGrpSpPr>
            <p:nvPr/>
          </p:nvGrpSpPr>
          <p:grpSpPr bwMode="auto">
            <a:xfrm>
              <a:off x="3072" y="2832"/>
              <a:ext cx="136" cy="632"/>
              <a:chOff x="3072" y="2832"/>
              <a:chExt cx="136" cy="632"/>
            </a:xfrm>
          </p:grpSpPr>
          <p:sp>
            <p:nvSpPr>
              <p:cNvPr id="23670" name="Freeform 437"/>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71" name="Freeform 438"/>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72" name="Freeform 439"/>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600" name="Group 440"/>
            <p:cNvGrpSpPr>
              <a:grpSpLocks/>
            </p:cNvGrpSpPr>
            <p:nvPr/>
          </p:nvGrpSpPr>
          <p:grpSpPr bwMode="auto">
            <a:xfrm flipH="1">
              <a:off x="2496" y="2832"/>
              <a:ext cx="136" cy="632"/>
              <a:chOff x="3072" y="2832"/>
              <a:chExt cx="136" cy="632"/>
            </a:xfrm>
          </p:grpSpPr>
          <p:sp>
            <p:nvSpPr>
              <p:cNvPr id="23667" name="Freeform 441"/>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68" name="Freeform 442"/>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69" name="Freeform 443"/>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605" name="Group 444"/>
          <p:cNvGrpSpPr>
            <a:grpSpLocks/>
          </p:cNvGrpSpPr>
          <p:nvPr/>
        </p:nvGrpSpPr>
        <p:grpSpPr bwMode="auto">
          <a:xfrm>
            <a:off x="6956425" y="5024438"/>
            <a:ext cx="227013" cy="344487"/>
            <a:chOff x="2496" y="2725"/>
            <a:chExt cx="712" cy="739"/>
          </a:xfrm>
        </p:grpSpPr>
        <p:sp>
          <p:nvSpPr>
            <p:cNvPr id="23653" name="Rectangle 445"/>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654" name="Freeform 446"/>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606" name="Group 447"/>
            <p:cNvGrpSpPr>
              <a:grpSpLocks/>
            </p:cNvGrpSpPr>
            <p:nvPr/>
          </p:nvGrpSpPr>
          <p:grpSpPr bwMode="auto">
            <a:xfrm>
              <a:off x="3072" y="2832"/>
              <a:ext cx="136" cy="632"/>
              <a:chOff x="3072" y="2832"/>
              <a:chExt cx="136" cy="632"/>
            </a:xfrm>
          </p:grpSpPr>
          <p:sp>
            <p:nvSpPr>
              <p:cNvPr id="23660" name="Freeform 448"/>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61" name="Freeform 449"/>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62" name="Freeform 450"/>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607" name="Group 451"/>
            <p:cNvGrpSpPr>
              <a:grpSpLocks/>
            </p:cNvGrpSpPr>
            <p:nvPr/>
          </p:nvGrpSpPr>
          <p:grpSpPr bwMode="auto">
            <a:xfrm flipH="1">
              <a:off x="2496" y="2832"/>
              <a:ext cx="136" cy="632"/>
              <a:chOff x="3072" y="2832"/>
              <a:chExt cx="136" cy="632"/>
            </a:xfrm>
          </p:grpSpPr>
          <p:sp>
            <p:nvSpPr>
              <p:cNvPr id="23657" name="Freeform 452"/>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58" name="Freeform 453"/>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59" name="Freeform 454"/>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609" name="Group 455"/>
          <p:cNvGrpSpPr>
            <a:grpSpLocks/>
          </p:cNvGrpSpPr>
          <p:nvPr/>
        </p:nvGrpSpPr>
        <p:grpSpPr bwMode="auto">
          <a:xfrm>
            <a:off x="6330950" y="5453063"/>
            <a:ext cx="227013" cy="344487"/>
            <a:chOff x="2496" y="2725"/>
            <a:chExt cx="712" cy="739"/>
          </a:xfrm>
        </p:grpSpPr>
        <p:sp>
          <p:nvSpPr>
            <p:cNvPr id="23643" name="Rectangle 456"/>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644" name="Freeform 457"/>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610" name="Group 458"/>
            <p:cNvGrpSpPr>
              <a:grpSpLocks/>
            </p:cNvGrpSpPr>
            <p:nvPr/>
          </p:nvGrpSpPr>
          <p:grpSpPr bwMode="auto">
            <a:xfrm>
              <a:off x="3072" y="2832"/>
              <a:ext cx="136" cy="632"/>
              <a:chOff x="3072" y="2832"/>
              <a:chExt cx="136" cy="632"/>
            </a:xfrm>
          </p:grpSpPr>
          <p:sp>
            <p:nvSpPr>
              <p:cNvPr id="23650" name="Freeform 459"/>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51" name="Freeform 460"/>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52" name="Freeform 461"/>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611" name="Group 462"/>
            <p:cNvGrpSpPr>
              <a:grpSpLocks/>
            </p:cNvGrpSpPr>
            <p:nvPr/>
          </p:nvGrpSpPr>
          <p:grpSpPr bwMode="auto">
            <a:xfrm flipH="1">
              <a:off x="2496" y="2832"/>
              <a:ext cx="136" cy="632"/>
              <a:chOff x="3072" y="2832"/>
              <a:chExt cx="136" cy="632"/>
            </a:xfrm>
          </p:grpSpPr>
          <p:sp>
            <p:nvSpPr>
              <p:cNvPr id="23647" name="Freeform 463"/>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48" name="Freeform 464"/>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49" name="Freeform 465"/>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grpSp>
        <p:nvGrpSpPr>
          <p:cNvPr id="23615" name="Group 466"/>
          <p:cNvGrpSpPr>
            <a:grpSpLocks/>
          </p:cNvGrpSpPr>
          <p:nvPr/>
        </p:nvGrpSpPr>
        <p:grpSpPr bwMode="auto">
          <a:xfrm>
            <a:off x="6950075" y="5453063"/>
            <a:ext cx="227013" cy="344487"/>
            <a:chOff x="2496" y="2725"/>
            <a:chExt cx="712" cy="739"/>
          </a:xfrm>
        </p:grpSpPr>
        <p:sp>
          <p:nvSpPr>
            <p:cNvPr id="23633" name="Rectangle 467"/>
            <p:cNvSpPr>
              <a:spLocks noChangeArrowheads="1"/>
            </p:cNvSpPr>
            <p:nvPr/>
          </p:nvSpPr>
          <p:spPr bwMode="auto">
            <a:xfrm>
              <a:off x="2592" y="3312"/>
              <a:ext cx="528" cy="144"/>
            </a:xfrm>
            <a:prstGeom prst="rect">
              <a:avLst/>
            </a:prstGeom>
            <a:solidFill>
              <a:schemeClr val="accent2"/>
            </a:solidFill>
            <a:ln w="3175">
              <a:solidFill>
                <a:schemeClr val="tx1"/>
              </a:solidFill>
              <a:miter lim="800000"/>
              <a:headEnd/>
              <a:tailEnd/>
            </a:ln>
          </p:spPr>
          <p:txBody>
            <a:bodyPr wrap="none" anchor="ctr">
              <a:prstTxWarp prst="textNoShape">
                <a:avLst/>
              </a:prstTxWarp>
            </a:bodyPr>
            <a:lstStyle/>
            <a:p>
              <a:endParaRPr lang="en-US"/>
            </a:p>
          </p:txBody>
        </p:sp>
        <p:sp>
          <p:nvSpPr>
            <p:cNvPr id="23634" name="Freeform 468"/>
            <p:cNvSpPr>
              <a:spLocks/>
            </p:cNvSpPr>
            <p:nvPr/>
          </p:nvSpPr>
          <p:spPr bwMode="auto">
            <a:xfrm>
              <a:off x="2592" y="2725"/>
              <a:ext cx="528" cy="587"/>
            </a:xfrm>
            <a:custGeom>
              <a:avLst/>
              <a:gdLst>
                <a:gd name="T0" fmla="*/ 48 w 528"/>
                <a:gd name="T1" fmla="*/ 11 h 587"/>
                <a:gd name="T2" fmla="*/ 480 w 528"/>
                <a:gd name="T3" fmla="*/ 11 h 587"/>
                <a:gd name="T4" fmla="*/ 528 w 528"/>
                <a:gd name="T5" fmla="*/ 587 h 587"/>
                <a:gd name="T6" fmla="*/ 0 w 528"/>
                <a:gd name="T7" fmla="*/ 587 h 587"/>
                <a:gd name="T8" fmla="*/ 32 w 528"/>
                <a:gd name="T9" fmla="*/ 0 h 587"/>
                <a:gd name="T10" fmla="*/ 0 60000 65536"/>
                <a:gd name="T11" fmla="*/ 0 60000 65536"/>
                <a:gd name="T12" fmla="*/ 0 60000 65536"/>
                <a:gd name="T13" fmla="*/ 0 60000 65536"/>
                <a:gd name="T14" fmla="*/ 0 60000 65536"/>
                <a:gd name="T15" fmla="*/ 0 w 528"/>
                <a:gd name="T16" fmla="*/ 0 h 587"/>
                <a:gd name="T17" fmla="*/ 528 w 528"/>
                <a:gd name="T18" fmla="*/ 587 h 587"/>
              </a:gdLst>
              <a:ahLst/>
              <a:cxnLst>
                <a:cxn ang="T10">
                  <a:pos x="T0" y="T1"/>
                </a:cxn>
                <a:cxn ang="T11">
                  <a:pos x="T2" y="T3"/>
                </a:cxn>
                <a:cxn ang="T12">
                  <a:pos x="T4" y="T5"/>
                </a:cxn>
                <a:cxn ang="T13">
                  <a:pos x="T6" y="T7"/>
                </a:cxn>
                <a:cxn ang="T14">
                  <a:pos x="T8" y="T9"/>
                </a:cxn>
              </a:cxnLst>
              <a:rect l="T15" t="T16" r="T17" b="T18"/>
              <a:pathLst>
                <a:path w="528" h="587">
                  <a:moveTo>
                    <a:pt x="48" y="11"/>
                  </a:moveTo>
                  <a:lnTo>
                    <a:pt x="480" y="11"/>
                  </a:lnTo>
                  <a:lnTo>
                    <a:pt x="528" y="587"/>
                  </a:lnTo>
                  <a:lnTo>
                    <a:pt x="0" y="587"/>
                  </a:lnTo>
                  <a:lnTo>
                    <a:pt x="32" y="0"/>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nvGrpSpPr>
            <p:cNvPr id="23616" name="Group 469"/>
            <p:cNvGrpSpPr>
              <a:grpSpLocks/>
            </p:cNvGrpSpPr>
            <p:nvPr/>
          </p:nvGrpSpPr>
          <p:grpSpPr bwMode="auto">
            <a:xfrm>
              <a:off x="3072" y="2832"/>
              <a:ext cx="136" cy="632"/>
              <a:chOff x="3072" y="2832"/>
              <a:chExt cx="136" cy="632"/>
            </a:xfrm>
          </p:grpSpPr>
          <p:sp>
            <p:nvSpPr>
              <p:cNvPr id="23640" name="Freeform 470"/>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41" name="Freeform 471"/>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42" name="Freeform 472"/>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nvGrpSpPr>
            <p:cNvPr id="23617" name="Group 473"/>
            <p:cNvGrpSpPr>
              <a:grpSpLocks/>
            </p:cNvGrpSpPr>
            <p:nvPr/>
          </p:nvGrpSpPr>
          <p:grpSpPr bwMode="auto">
            <a:xfrm flipH="1">
              <a:off x="2496" y="2832"/>
              <a:ext cx="136" cy="632"/>
              <a:chOff x="3072" y="2832"/>
              <a:chExt cx="136" cy="632"/>
            </a:xfrm>
          </p:grpSpPr>
          <p:sp>
            <p:nvSpPr>
              <p:cNvPr id="23637" name="Freeform 474"/>
              <p:cNvSpPr>
                <a:spLocks/>
              </p:cNvSpPr>
              <p:nvPr/>
            </p:nvSpPr>
            <p:spPr bwMode="auto">
              <a:xfrm>
                <a:off x="3072" y="3120"/>
                <a:ext cx="136" cy="344"/>
              </a:xfrm>
              <a:custGeom>
                <a:avLst/>
                <a:gdLst>
                  <a:gd name="T0" fmla="*/ 24 w 136"/>
                  <a:gd name="T1" fmla="*/ 0 h 344"/>
                  <a:gd name="T2" fmla="*/ 136 w 136"/>
                  <a:gd name="T3" fmla="*/ 0 h 344"/>
                  <a:gd name="T4" fmla="*/ 136 w 136"/>
                  <a:gd name="T5" fmla="*/ 232 h 344"/>
                  <a:gd name="T6" fmla="*/ 106 w 136"/>
                  <a:gd name="T7" fmla="*/ 344 h 344"/>
                  <a:gd name="T8" fmla="*/ 106 w 136"/>
                  <a:gd name="T9" fmla="*/ 88 h 344"/>
                  <a:gd name="T10" fmla="*/ 0 w 136"/>
                  <a:gd name="T11" fmla="*/ 88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38" name="Freeform 475"/>
              <p:cNvSpPr>
                <a:spLocks/>
              </p:cNvSpPr>
              <p:nvPr/>
            </p:nvSpPr>
            <p:spPr bwMode="auto">
              <a:xfrm>
                <a:off x="3072" y="2976"/>
                <a:ext cx="123" cy="312"/>
              </a:xfrm>
              <a:custGeom>
                <a:avLst/>
                <a:gdLst>
                  <a:gd name="T0" fmla="*/ 18 w 136"/>
                  <a:gd name="T1" fmla="*/ 0 h 344"/>
                  <a:gd name="T2" fmla="*/ 100 w 136"/>
                  <a:gd name="T3" fmla="*/ 0 h 344"/>
                  <a:gd name="T4" fmla="*/ 100 w 136"/>
                  <a:gd name="T5" fmla="*/ 172 h 344"/>
                  <a:gd name="T6" fmla="*/ 79 w 136"/>
                  <a:gd name="T7" fmla="*/ 257 h 344"/>
                  <a:gd name="T8" fmla="*/ 79 w 136"/>
                  <a:gd name="T9" fmla="*/ 66 h 344"/>
                  <a:gd name="T10" fmla="*/ 0 w 136"/>
                  <a:gd name="T11" fmla="*/ 66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sp>
            <p:nvSpPr>
              <p:cNvPr id="23639" name="Freeform 476"/>
              <p:cNvSpPr>
                <a:spLocks/>
              </p:cNvSpPr>
              <p:nvPr/>
            </p:nvSpPr>
            <p:spPr bwMode="auto">
              <a:xfrm>
                <a:off x="3072" y="2832"/>
                <a:ext cx="127" cy="320"/>
              </a:xfrm>
              <a:custGeom>
                <a:avLst/>
                <a:gdLst>
                  <a:gd name="T0" fmla="*/ 20 w 136"/>
                  <a:gd name="T1" fmla="*/ 0 h 344"/>
                  <a:gd name="T2" fmla="*/ 111 w 136"/>
                  <a:gd name="T3" fmla="*/ 0 h 344"/>
                  <a:gd name="T4" fmla="*/ 111 w 136"/>
                  <a:gd name="T5" fmla="*/ 187 h 344"/>
                  <a:gd name="T6" fmla="*/ 86 w 136"/>
                  <a:gd name="T7" fmla="*/ 277 h 344"/>
                  <a:gd name="T8" fmla="*/ 86 w 136"/>
                  <a:gd name="T9" fmla="*/ 71 h 344"/>
                  <a:gd name="T10" fmla="*/ 0 w 136"/>
                  <a:gd name="T11" fmla="*/ 71 h 344"/>
                  <a:gd name="T12" fmla="*/ 0 60000 65536"/>
                  <a:gd name="T13" fmla="*/ 0 60000 65536"/>
                  <a:gd name="T14" fmla="*/ 0 60000 65536"/>
                  <a:gd name="T15" fmla="*/ 0 60000 65536"/>
                  <a:gd name="T16" fmla="*/ 0 60000 65536"/>
                  <a:gd name="T17" fmla="*/ 0 60000 65536"/>
                  <a:gd name="T18" fmla="*/ 0 w 136"/>
                  <a:gd name="T19" fmla="*/ 0 h 344"/>
                  <a:gd name="T20" fmla="*/ 136 w 136"/>
                  <a:gd name="T21" fmla="*/ 344 h 344"/>
                </a:gdLst>
                <a:ahLst/>
                <a:cxnLst>
                  <a:cxn ang="T12">
                    <a:pos x="T0" y="T1"/>
                  </a:cxn>
                  <a:cxn ang="T13">
                    <a:pos x="T2" y="T3"/>
                  </a:cxn>
                  <a:cxn ang="T14">
                    <a:pos x="T4" y="T5"/>
                  </a:cxn>
                  <a:cxn ang="T15">
                    <a:pos x="T6" y="T7"/>
                  </a:cxn>
                  <a:cxn ang="T16">
                    <a:pos x="T8" y="T9"/>
                  </a:cxn>
                  <a:cxn ang="T17">
                    <a:pos x="T10" y="T11"/>
                  </a:cxn>
                </a:cxnLst>
                <a:rect l="T18" t="T19" r="T20" b="T21"/>
                <a:pathLst>
                  <a:path w="136" h="344">
                    <a:moveTo>
                      <a:pt x="24" y="0"/>
                    </a:moveTo>
                    <a:lnTo>
                      <a:pt x="136" y="0"/>
                    </a:lnTo>
                    <a:lnTo>
                      <a:pt x="136" y="232"/>
                    </a:lnTo>
                    <a:lnTo>
                      <a:pt x="106" y="344"/>
                    </a:lnTo>
                    <a:lnTo>
                      <a:pt x="106" y="88"/>
                    </a:lnTo>
                    <a:lnTo>
                      <a:pt x="0" y="88"/>
                    </a:lnTo>
                  </a:path>
                </a:pathLst>
              </a:custGeom>
              <a:solidFill>
                <a:schemeClr val="accent2"/>
              </a:solidFill>
              <a:ln w="3175">
                <a:solidFill>
                  <a:schemeClr val="tx1"/>
                </a:solidFill>
                <a:round/>
                <a:headEnd/>
                <a:tailEnd/>
              </a:ln>
            </p:spPr>
            <p:txBody>
              <a:bodyPr wrap="none" anchor="ctr">
                <a:prstTxWarp prst="textNoShape">
                  <a:avLst/>
                </a:prstTxWarp>
              </a:bodyPr>
              <a:lstStyle/>
              <a:p>
                <a:endParaRPr lang="en-US"/>
              </a:p>
            </p:txBody>
          </p:sp>
        </p:grpSp>
      </p:grpSp>
      <p:sp>
        <p:nvSpPr>
          <p:cNvPr id="23632" name="Rectangle 477"/>
          <p:cNvSpPr>
            <a:spLocks noChangeArrowheads="1"/>
          </p:cNvSpPr>
          <p:nvPr/>
        </p:nvSpPr>
        <p:spPr bwMode="auto">
          <a:xfrm>
            <a:off x="6192838" y="4106863"/>
            <a:ext cx="1160462" cy="1757362"/>
          </a:xfrm>
          <a:prstGeom prst="rect">
            <a:avLst/>
          </a:prstGeom>
          <a:solidFill>
            <a:schemeClr val="accent1">
              <a:alpha val="50195"/>
            </a:schemeClr>
          </a:solidFill>
          <a:ln w="9525">
            <a:solidFill>
              <a:schemeClr val="tx1"/>
            </a:solidFill>
            <a:miter lim="800000"/>
            <a:headEnd/>
            <a:tailEnd/>
          </a:ln>
        </p:spPr>
        <p:txBody>
          <a:bodyPr wrap="none" anchor="ctr">
            <a:prstTxWarp prst="textNoShape">
              <a:avLst/>
            </a:prstTxWarp>
          </a:bodyPr>
          <a:lstStyle/>
          <a:p>
            <a:endParaRPr lang="en-US"/>
          </a:p>
        </p:txBody>
      </p:sp>
      <p:sp>
        <p:nvSpPr>
          <p:cNvPr id="428" name="Footer Placeholder 3"/>
          <p:cNvSpPr txBox="1">
            <a:spLocks/>
          </p:cNvSpPr>
          <p:nvPr/>
        </p:nvSpPr>
        <p:spPr>
          <a:xfrm>
            <a:off x="457199" y="6356350"/>
            <a:ext cx="3839633" cy="365125"/>
          </a:xfrm>
          <a:prstGeom prst="rect">
            <a:avLst/>
          </a:prstGeom>
          <a:noFill/>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Comic Sans MS" charset="0"/>
                <a:ea typeface="+mn-ea"/>
                <a:cs typeface="+mn-cs"/>
              </a:rPr>
              <a:t>slide from: Art of Multiprocessor Programming</a:t>
            </a:r>
            <a:endParaRPr kumimoji="0" lang="en-US" sz="1200" b="0" i="0" u="none" strike="noStrike" kern="1200" cap="none" spc="0" normalizeH="0" baseline="0" noProof="0" dirty="0">
              <a:ln>
                <a:noFill/>
              </a:ln>
              <a:solidFill>
                <a:schemeClr val="tx1">
                  <a:tint val="75000"/>
                </a:schemeClr>
              </a:solidFill>
              <a:effectLst/>
              <a:uLnTx/>
              <a:uFillTx/>
              <a:latin typeface="Comic Sans MS"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45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52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782</TotalTime>
  <Words>2278</Words>
  <Application>Microsoft Macintosh PowerPoint</Application>
  <PresentationFormat>On-screen Show (4:3)</PresentationFormat>
  <Paragraphs>330</Paragraphs>
  <Slides>37</Slides>
  <Notes>28</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Office Theme</vt:lpstr>
      <vt:lpstr>Equation</vt:lpstr>
      <vt:lpstr>Performance of Parallel Programs</vt:lpstr>
      <vt:lpstr>Analyzing algorithms</vt:lpstr>
      <vt:lpstr>Work and Span</vt:lpstr>
      <vt:lpstr>Speedup</vt:lpstr>
      <vt:lpstr>Scalability</vt:lpstr>
      <vt:lpstr>Parallelism</vt:lpstr>
      <vt:lpstr>Traditional Scaling Process</vt:lpstr>
      <vt:lpstr>Multicore Scaling Process</vt:lpstr>
      <vt:lpstr>Real-World Scaling Process</vt:lpstr>
      <vt:lpstr>Early Parallel Computing</vt:lpstr>
      <vt:lpstr>Amdahl’s law</vt:lpstr>
      <vt:lpstr>Amdahl’s Law (mostly bad news)</vt:lpstr>
      <vt:lpstr>We also have the parallelization overhead</vt:lpstr>
      <vt:lpstr>Amdahl’s law*</vt:lpstr>
      <vt:lpstr>Amdahl’s Law</vt:lpstr>
      <vt:lpstr>Amdahl’s Law</vt:lpstr>
      <vt:lpstr>Amdahl’s Law</vt:lpstr>
      <vt:lpstr>Amdahl’s Law</vt:lpstr>
      <vt:lpstr>Amdahl’s law*</vt:lpstr>
      <vt:lpstr>Example</vt:lpstr>
      <vt:lpstr>Example</vt:lpstr>
      <vt:lpstr>Example</vt:lpstr>
      <vt:lpstr>Example</vt:lpstr>
      <vt:lpstr>Graphing Amdahl’s Law</vt:lpstr>
      <vt:lpstr>Why such bad news</vt:lpstr>
      <vt:lpstr>Amdahl’s law*</vt:lpstr>
      <vt:lpstr>Amdahl’s Law</vt:lpstr>
      <vt:lpstr>Moore and Amdahl</vt:lpstr>
      <vt:lpstr>Ahmadl’s law is based on relative speed</vt:lpstr>
      <vt:lpstr>The absurdity of basing parallel performance on time reduction:</vt:lpstr>
      <vt:lpstr>Flaws in Amdahl’s law: Gustafson’s Law </vt:lpstr>
      <vt:lpstr>Scalability</vt:lpstr>
      <vt:lpstr>Slide 33</vt:lpstr>
      <vt:lpstr>People in parallel benchmarking</vt:lpstr>
      <vt:lpstr>Performance Issues</vt:lpstr>
      <vt:lpstr>Superlinear speedup</vt:lpstr>
      <vt:lpstr>Superlinear  Speedup</vt:lpstr>
    </vt:vector>
  </TitlesOfParts>
  <Company>University of Cape Town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 Concurrency</dc:title>
  <dc:creator>Michelle Kuttel</dc:creator>
  <cp:lastModifiedBy>Michelle Kuttel</cp:lastModifiedBy>
  <cp:revision>54</cp:revision>
  <cp:lastPrinted>2012-08-27T10:32:39Z</cp:lastPrinted>
  <dcterms:created xsi:type="dcterms:W3CDTF">2012-08-27T08:37:02Z</dcterms:created>
  <dcterms:modified xsi:type="dcterms:W3CDTF">2012-08-27T10:33:00Z</dcterms:modified>
</cp:coreProperties>
</file>