
<file path=[Content_Types].xml><?xml version="1.0" encoding="utf-8"?>
<Types xmlns="http://schemas.openxmlformats.org/package/2006/content-types">
  <Default Extension="rels" ContentType="application/vnd.openxmlformats-package.relationships+xml"/>
  <Override PartName="/ppt/slides/slide14.xml" ContentType="application/vnd.openxmlformats-officedocument.presentationml.slide+xml"/>
  <Override PartName="/ppt/notesSlides/notesSlide16.xml" ContentType="application/vnd.openxmlformats-officedocument.presentationml.notesSlide+xml"/>
  <Default Extension="xml" ContentType="application/xml"/>
  <Override PartName="/ppt/tableStyles.xml" ContentType="application/vnd.openxmlformats-officedocument.presentationml.tableStyles+xml"/>
  <Override PartName="/ppt/notesSlides/notesSlide1.xml" ContentType="application/vnd.openxmlformats-officedocument.presentationml.notesSlide+xml"/>
  <Override PartName="/ppt/slides/slide28.xml" ContentType="application/vnd.openxmlformats-officedocument.presentationml.slide+xml"/>
  <Override PartName="/ppt/slides/slide21.xml" ContentType="application/vnd.openxmlformats-officedocument.presentationml.slide+xml"/>
  <Override PartName="/ppt/slides/slide37.xml" ContentType="application/vnd.openxmlformats-officedocument.presentationml.slide+xml"/>
  <Override PartName="/ppt/slides/slide5.xml" ContentType="application/vnd.openxmlformats-officedocument.presentationml.slide+xml"/>
  <Override PartName="/ppt/notesSlides/notesSlide9.xml" ContentType="application/vnd.openxmlformats-officedocument.presentationml.notesSlide+xml"/>
  <Override PartName="/ppt/slideLayouts/slideLayout5.xml" ContentType="application/vnd.openxmlformats-officedocument.presentationml.slideLayout+xml"/>
  <Override PartName="/ppt/slides/slide30.xml" ContentType="application/vnd.openxmlformats-officedocument.presentationml.slide+xml"/>
  <Override PartName="/ppt/slides/slide13.xml" ContentType="application/vnd.openxmlformats-officedocument.presentationml.slide+xml"/>
  <Override PartName="/ppt/slideMasters/slideMaster1.xml" ContentType="application/vnd.openxmlformats-officedocument.presentationml.slideMaster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ppt/notesSlides/notesSlide7.xml" ContentType="application/vnd.openxmlformats-officedocument.presentationml.notesSlide+xml"/>
  <Override PartName="/ppt/slides/slide27.xml" ContentType="application/vnd.openxmlformats-officedocument.presentationml.slide+xml"/>
  <Override PartName="/ppt/slides/slide20.xml" ContentType="application/vnd.openxmlformats-officedocument.presentationml.slide+xml"/>
  <Override PartName="/ppt/slides/slide36.xml" ContentType="application/vnd.openxmlformats-officedocument.presentationml.slide+xml"/>
  <Override PartName="/ppt/slides/slide4.xml" ContentType="application/vnd.openxmlformats-officedocument.presentationml.slide+xml"/>
  <Override PartName="/ppt/slides/slide19.xml" ContentType="application/vnd.openxmlformats-officedocument.presentationml.slide+xml"/>
  <Override PartName="/ppt/notesSlides/notesSlide8.xml" ContentType="application/vnd.openxmlformats-officedocument.presentationml.notesSlide+xml"/>
  <Default Extension="png" ContentType="image/png"/>
  <Override PartName="/ppt/slideLayouts/slideLayout4.xml" ContentType="application/vnd.openxmlformats-officedocument.presentationml.slideLayout+xml"/>
  <Override PartName="/ppt/slides/slide12.xml" ContentType="application/vnd.openxmlformats-officedocument.presentationml.slide+xml"/>
  <Override PartName="/ppt/notesSlides/notesSlide14.xml" ContentType="application/vnd.openxmlformats-officedocument.presentationml.notesSlide+xml"/>
  <Override PartName="/ppt/notesSlides/notesSlide6.xml" ContentType="application/vnd.openxmlformats-officedocument.presentationml.notesSlide+xml"/>
  <Override PartName="/ppt/presProps.xml" ContentType="application/vnd.openxmlformats-officedocument.presentationml.presProps+xml"/>
  <Override PartName="/ppt/slides/slide26.xml" ContentType="application/vnd.openxmlformats-officedocument.presentationml.slide+xml"/>
  <Override PartName="/ppt/slides/slide35.xml" ContentType="application/vnd.openxmlformats-officedocument.presentationml.slide+xml"/>
  <Override PartName="/ppt/notesSlides/notesSlide21.xml" ContentType="application/vnd.openxmlformats-officedocument.presentationml.notesSlide+xml"/>
  <Override PartName="/ppt/tags/tag2.xml" ContentType="application/vnd.openxmlformats-officedocument.presentationml.tags+xml"/>
  <Override PartName="/ppt/slides/slide3.xml" ContentType="application/vnd.openxmlformats-officedocument.presentationml.slide+xml"/>
  <Override PartName="/ppt/slides/slide18.xml" ContentType="application/vnd.openxmlformats-officedocument.presentationml.slide+xml"/>
  <Override PartName="/ppt/slideLayouts/slideLayout3.xml" ContentType="application/vnd.openxmlformats-officedocument.presentationml.slideLayout+xml"/>
  <Override PartName="/ppt/slides/slide11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5.xml" ContentType="application/vnd.openxmlformats-officedocument.presentationml.notesSlide+xml"/>
  <Override PartName="/ppt/slides/slide25.xml" ContentType="application/vnd.openxmlformats-officedocument.presentationml.slide+xml"/>
  <Override PartName="/ppt/slides/slide9.xml" ContentType="application/vnd.openxmlformats-officedocument.presentationml.slide+xml"/>
  <Override PartName="/ppt/slideLayouts/slideLayout9.xml" ContentType="application/vnd.openxmlformats-officedocument.presentationml.slideLayout+xml"/>
  <Override PartName="/ppt/slides/slide34.xml" ContentType="application/vnd.openxmlformats-officedocument.presentationml.slide+xml"/>
  <Override PartName="/ppt/notesSlides/notesSlide20.xml" ContentType="application/vnd.openxmlformats-officedocument.presentationml.notesSlide+xml"/>
  <Override PartName="/ppt/tags/tag1.xml" ContentType="application/vnd.openxmlformats-officedocument.presentationml.tags+xml"/>
  <Override PartName="/ppt/slides/slide2.xml" ContentType="application/vnd.openxmlformats-officedocument.presentationml.slide+xml"/>
  <Override PartName="/ppt/slideLayouts/slideLayout2.xml" ContentType="application/vnd.openxmlformats-officedocument.presentationml.slideLayout+xml"/>
  <Override PartName="/ppt/slides/slide17.xml" ContentType="application/vnd.openxmlformats-officedocument.presentationml.slide+xml"/>
  <Override PartName="/ppt/notesSlides/notesSlide19.xml" ContentType="application/vnd.openxmlformats-officedocument.presentationml.notesSlide+xml"/>
  <Override PartName="/ppt/slides/slide10.xml" ContentType="application/vnd.openxmlformats-officedocument.presentationml.slide+xml"/>
  <Override PartName="/ppt/notesSlides/notesSlide12.xml" ContentType="application/vnd.openxmlformats-officedocument.presentationml.notesSlide+xml"/>
  <Override PartName="/docProps/app.xml" ContentType="application/vnd.openxmlformats-officedocument.extended-properties+xml"/>
  <Override PartName="/ppt/notesSlides/notesSlide4.xml" ContentType="application/vnd.openxmlformats-officedocument.presentationml.notesSlide+xml"/>
  <Override PartName="/ppt/slides/slide24.xml" ContentType="application/vnd.openxmlformats-officedocument.presentationml.slide+xml"/>
  <Override PartName="/ppt/notesSlides/notesSlide10.xml" ContentType="application/vnd.openxmlformats-officedocument.presentationml.notesSlide+xml"/>
  <Override PartName="/ppt/slides/slide8.xml" ContentType="application/vnd.openxmlformats-officedocument.presentationml.slide+xml"/>
  <Override PartName="/ppt/slideLayouts/slideLayout8.xml" ContentType="application/vnd.openxmlformats-officedocument.presentationml.slideLayout+xml"/>
  <Override PartName="/ppt/slides/slide33.xml" ContentType="application/vnd.openxmlformats-officedocument.presentationml.slide+xml"/>
  <Override PartName="/ppt/slides/slide1.xml" ContentType="application/vnd.openxmlformats-officedocument.presentationml.slide+xml"/>
  <Override PartName="/ppt/slideLayouts/slideLayout1.xml" ContentType="application/vnd.openxmlformats-officedocument.presentationml.slideLayout+xml"/>
  <Override PartName="/ppt/slides/slide16.xml" ContentType="application/vnd.openxmlformats-officedocument.presentationml.slide+xml"/>
  <Override PartName="/ppt/notesSlides/notesSlide18.xml" ContentType="application/vnd.openxmlformats-officedocument.presentationml.notesSlide+xml"/>
  <Override PartName="/ppt/viewProps.xml" ContentType="application/vnd.openxmlformats-officedocument.presentationml.viewProps+xml"/>
  <Default Extension="jpeg" ContentType="image/jpeg"/>
  <Override PartName="/ppt/notesSlides/notesSlide1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40.xml" ContentType="application/vnd.openxmlformats-officedocument.presentationml.slide+xml"/>
  <Override PartName="/ppt/theme/theme2.xml" ContentType="application/vnd.openxmlformats-officedocument.theme+xml"/>
  <Override PartName="/ppt/slideLayouts/slideLayout11.xml" ContentType="application/vnd.openxmlformats-officedocument.presentationml.slideLayout+xml"/>
  <Override PartName="/ppt/slides/slide39.xml" ContentType="application/vnd.openxmlformats-officedocument.presentationml.slide+xml"/>
  <Override PartName="/ppt/slides/slide23.xml" ContentType="application/vnd.openxmlformats-officedocument.presentationml.slide+xml"/>
  <Override PartName="/ppt/slides/slide7.xml" ContentType="application/vnd.openxmlformats-officedocument.presentationml.slide+xml"/>
  <Override PartName="/ppt/slideLayouts/slideLayout7.xml" ContentType="application/vnd.openxmlformats-officedocument.presentationml.slideLayout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5.xml" ContentType="application/vnd.openxmlformats-officedocument.presentationml.slide+xml"/>
  <Override PartName="/ppt/notesSlides/notesSlide17.xml" ContentType="application/vnd.openxmlformats-officedocument.presentationml.notesSlide+xml"/>
  <Override PartName="/ppt/notesSlides/notesSlide2.xml" ContentType="application/vnd.openxmlformats-officedocument.presentationml.notesSlide+xml"/>
  <Override PartName="/ppt/slides/slide29.xml" ContentType="application/vnd.openxmlformats-officedocument.presentationml.slide+xml"/>
  <Override PartName="/ppt/theme/theme1.xml" ContentType="application/vnd.openxmlformats-officedocument.theme+xml"/>
  <Override PartName="/ppt/slides/slide22.xml" ContentType="application/vnd.openxmlformats-officedocument.presentationml.slide+xml"/>
  <Override PartName="/ppt/slides/slide38.xml" ContentType="application/vnd.openxmlformats-officedocument.presentationml.slide+xml"/>
  <Override PartName="/ppt/presentation.xml" ContentType="application/vnd.openxmlformats-officedocument.presentationml.presentation.main+xml"/>
  <Override PartName="/ppt/slides/slide6.xml" ContentType="application/vnd.openxmlformats-officedocument.presentationml.slide+xml"/>
  <Override PartName="/ppt/slideLayouts/slideLayout10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31.xml" ContentType="application/vnd.openxmlformats-officedocument.presentationml.slide+xml"/>
  <Default Extension="bin" ContentType="application/vnd.openxmlformats-officedocument.presentationml.printerSettings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id="2147483648" r:id="rId1"/>
  </p:sldMasterIdLst>
  <p:notesMasterIdLst>
    <p:notesMasterId r:id="rId42"/>
  </p:notesMasterIdLst>
  <p:sldIdLst>
    <p:sldId id="256" r:id="rId2"/>
    <p:sldId id="345" r:id="rId3"/>
    <p:sldId id="366" r:id="rId4"/>
    <p:sldId id="340" r:id="rId5"/>
    <p:sldId id="367" r:id="rId6"/>
    <p:sldId id="368" r:id="rId7"/>
    <p:sldId id="371" r:id="rId8"/>
    <p:sldId id="346" r:id="rId9"/>
    <p:sldId id="383" r:id="rId10"/>
    <p:sldId id="378" r:id="rId11"/>
    <p:sldId id="347" r:id="rId12"/>
    <p:sldId id="317" r:id="rId13"/>
    <p:sldId id="296" r:id="rId14"/>
    <p:sldId id="313" r:id="rId15"/>
    <p:sldId id="376" r:id="rId16"/>
    <p:sldId id="342" r:id="rId17"/>
    <p:sldId id="341" r:id="rId18"/>
    <p:sldId id="348" r:id="rId19"/>
    <p:sldId id="349" r:id="rId20"/>
    <p:sldId id="373" r:id="rId21"/>
    <p:sldId id="309" r:id="rId22"/>
    <p:sldId id="320" r:id="rId23"/>
    <p:sldId id="379" r:id="rId24"/>
    <p:sldId id="262" r:id="rId25"/>
    <p:sldId id="380" r:id="rId26"/>
    <p:sldId id="381" r:id="rId27"/>
    <p:sldId id="384" r:id="rId28"/>
    <p:sldId id="270" r:id="rId29"/>
    <p:sldId id="375" r:id="rId30"/>
    <p:sldId id="325" r:id="rId31"/>
    <p:sldId id="324" r:id="rId32"/>
    <p:sldId id="377" r:id="rId33"/>
    <p:sldId id="278" r:id="rId34"/>
    <p:sldId id="344" r:id="rId35"/>
    <p:sldId id="307" r:id="rId36"/>
    <p:sldId id="350" r:id="rId37"/>
    <p:sldId id="334" r:id="rId38"/>
    <p:sldId id="374" r:id="rId39"/>
    <p:sldId id="257" r:id="rId40"/>
    <p:sldId id="382" r:id="rId4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prnPr/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lastView="sldThumbnailView">
  <p:normalViewPr>
    <p:restoredLeft sz="15620"/>
    <p:restoredTop sz="70915" autoAdjust="0"/>
  </p:normalViewPr>
  <p:slideViewPr>
    <p:cSldViewPr snapToGrid="0" snapToObjects="1">
      <p:cViewPr>
        <p:scale>
          <a:sx n="100" d="100"/>
          <a:sy n="100" d="100"/>
        </p:scale>
        <p:origin x="-1128" y="-8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46" Type="http://schemas.openxmlformats.org/officeDocument/2006/relationships/theme" Target="theme/theme1.xml"/><Relationship Id="rId47" Type="http://schemas.openxmlformats.org/officeDocument/2006/relationships/tableStyles" Target="tableStyles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notesMaster" Target="notesMasters/notesMaster1.xml"/><Relationship Id="rId43" Type="http://schemas.openxmlformats.org/officeDocument/2006/relationships/printerSettings" Target="printerSettings/printerSettings1.bin"/><Relationship Id="rId44" Type="http://schemas.openxmlformats.org/officeDocument/2006/relationships/presProps" Target="presProps.xml"/><Relationship Id="rId45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78A1AF2-0572-F447-A4A9-AF2DA2B48FB3}" type="datetimeFigureOut">
              <a:rPr lang="en-US" smtClean="0"/>
              <a:pPr/>
              <a:t>8/20/12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88EA2B7-9753-384B-B086-64DD6ECA9D93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0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1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3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4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5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baseline="0" dirty="0" smtClean="0"/>
              <a:t>Each stand up, give a brief statement on what you think this module is about, OR what you want to get out of it etc.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8EA2B7-9753-384B-B086-64DD6ECA9D93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8EA2B7-9753-384B-B086-64DD6ECA9D93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r>
              <a:rPr lang="en-US"/>
              <a:t>© 2003 Herlihy and Shavit</a:t>
            </a:r>
          </a:p>
        </p:txBody>
      </p:sp>
      <p:sp>
        <p:nvSpPr>
          <p:cNvPr id="2253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720F8B5-B14F-514F-80B3-C503B1C2778F}" type="slidenum">
              <a:rPr lang="ar-sa"/>
              <a:pPr/>
              <a:t>15</a:t>
            </a:fld>
            <a:endParaRPr lang="en-US"/>
          </a:p>
        </p:txBody>
      </p:sp>
      <p:sp>
        <p:nvSpPr>
          <p:cNvPr id="2253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smtClean="0">
                <a:latin typeface="Comic Sans MS" pitchFamily="-112" charset="0"/>
                <a:ea typeface="ＭＳ Ｐゴシック" pitchFamily="-112" charset="-128"/>
                <a:cs typeface="ＭＳ Ｐゴシック" pitchFamily="-112" charset="-128"/>
              </a:rPr>
              <a:t>cook analogy works well for parallel computing</a:t>
            </a: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42CCA2-2949-4325-A78A-A7C3B63D73CE}" type="slidenum">
              <a:rPr lang="en-US" smtClean="0"/>
              <a:pPr/>
              <a:t>18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42CCA2-2949-4325-A78A-A7C3B63D73CE}" type="slidenum">
              <a:rPr lang="en-US" smtClean="0"/>
              <a:pPr/>
              <a:t>19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concurrent programming grew out of problems</a:t>
            </a:r>
            <a:r>
              <a:rPr lang="en-US" baseline="0" dirty="0" smtClean="0"/>
              <a:t> associated with operating systems, specifically </a:t>
            </a:r>
            <a:r>
              <a:rPr lang="en-US" baseline="0" dirty="0" smtClean="0"/>
              <a:t>task </a:t>
            </a:r>
            <a:r>
              <a:rPr lang="en-US" baseline="0" dirty="0" smtClean="0"/>
              <a:t>switching.</a:t>
            </a:r>
          </a:p>
          <a:p>
            <a:r>
              <a:rPr lang="en-US" baseline="0" dirty="0" smtClean="0"/>
              <a:t>operating systems evolved to allow more than one program to run at once, running individual programs in </a:t>
            </a:r>
            <a:r>
              <a:rPr lang="en-US" baseline="0" dirty="0" err="1" smtClean="0"/>
              <a:t>processess</a:t>
            </a:r>
            <a:r>
              <a:rPr lang="en-US" baseline="0" dirty="0" smtClean="0"/>
              <a:t>: isolated programs.  If they needed to, programs could communicate with one another through communication mechanisms: sockets, signal handlers, shared memory, semaphores and files.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8EA2B7-9753-384B-B086-64DD6ECA9D93}" type="slidenum">
              <a:rPr lang="en-US" smtClean="0"/>
              <a:pPr/>
              <a:t>21</a:t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7E20EDD-792E-F944-A8E4-08D5B04D2DBE}" type="slidenum">
              <a:rPr lang="en-ZA">
                <a:latin typeface="Arial" charset="0"/>
                <a:ea typeface="Arial" charset="0"/>
                <a:cs typeface="Arial" charset="0"/>
              </a:rPr>
              <a:pPr/>
              <a:t>28</a:t>
            </a:fld>
            <a:endParaRPr lang="en-ZA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522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GB">
                <a:latin typeface="Arial" charset="0"/>
                <a:ea typeface="Arial" charset="0"/>
                <a:cs typeface="Arial" charset="0"/>
              </a:rPr>
              <a:t>e.g adding a list of numbers</a:t>
            </a:r>
            <a:endParaRPr lang="en-US">
              <a:latin typeface="Arial" charset="0"/>
              <a:ea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9C29D37-F008-D24E-A278-018C0D4B251B}" type="slidenum">
              <a:rPr lang="en-ZA"/>
              <a:pPr/>
              <a:t>29</a:t>
            </a:fld>
            <a:endParaRPr lang="en-ZA"/>
          </a:p>
        </p:txBody>
      </p:sp>
      <p:sp>
        <p:nvSpPr>
          <p:cNvPr id="1126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smtClean="0"/>
              <a:t>SMP   versus NUMA</a:t>
            </a: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260DFBF-A3E5-9849-977A-EC5EFD650FA7}" type="slidenum">
              <a:rPr lang="ar-sa"/>
              <a:pPr/>
              <a:t>30</a:t>
            </a:fld>
            <a:endParaRPr lang="en-US"/>
          </a:p>
        </p:txBody>
      </p:sp>
      <p:sp>
        <p:nvSpPr>
          <p:cNvPr id="1300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005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5294" y="4343704"/>
            <a:ext cx="5027414" cy="4113892"/>
          </a:xfrm>
          <a:noFill/>
          <a:ln/>
        </p:spPr>
        <p:txBody>
          <a:bodyPr/>
          <a:lstStyle/>
          <a:p>
            <a:r>
              <a:rPr lang="en-US" dirty="0">
                <a:latin typeface="Comic Sans MS" charset="0"/>
              </a:rPr>
              <a:t>And we had expensive multiprocessor chips in the enterprise, that is, in server farms, high performance computing centers and so on. The 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>
                <a:latin typeface="Comic Sans MS" charset="0"/>
              </a:rPr>
              <a:t>Shared memory multiprocessor (SMP) consists of multiple CPUs connected by a bus or interconnect network to a shared memory.</a:t>
            </a:r>
            <a:r>
              <a:rPr lang="en-US" dirty="0" smtClean="0">
                <a:latin typeface="Comic Sans MS" charset="0"/>
              </a:rPr>
              <a:t> </a:t>
            </a:r>
            <a:r>
              <a:rPr kumimoji="0" lang="en-GB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charset="-128"/>
                <a:cs typeface="ＭＳ Ｐゴシック" charset="-128"/>
              </a:rPr>
              <a:t>Shared memory designs are broken down into two major categories – </a:t>
            </a:r>
            <a:r>
              <a:rPr kumimoji="0" lang="en-GB" sz="1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charset="-128"/>
                <a:cs typeface="ＭＳ Ｐゴシック" charset="-128"/>
              </a:rPr>
              <a:t>SMP</a:t>
            </a:r>
            <a:r>
              <a:rPr kumimoji="0" lang="en-GB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charset="-128"/>
                <a:cs typeface="ＭＳ Ｐゴシック" charset="-128"/>
              </a:rPr>
              <a:t> and </a:t>
            </a:r>
            <a:r>
              <a:rPr kumimoji="0" lang="en-GB" sz="1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charset="-128"/>
                <a:cs typeface="ＭＳ Ｐゴシック" charset="-128"/>
              </a:rPr>
              <a:t>NUMA </a:t>
            </a:r>
            <a:r>
              <a:rPr kumimoji="0" lang="en-GB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charset="-128"/>
                <a:cs typeface="ＭＳ Ｐゴシック" charset="-128"/>
              </a:rPr>
              <a:t>- depending on whether or not the access time to shared memory is uniform or non-uniform. </a:t>
            </a: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charset="-128"/>
                <a:cs typeface="ＭＳ Ｐゴシック" charset="-128"/>
              </a:rPr>
              <a:t> </a:t>
            </a:r>
          </a:p>
          <a:p>
            <a:endParaRPr lang="en-US" dirty="0">
              <a:latin typeface="Comic Sans MS" charset="0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8EA2B7-9753-384B-B086-64DD6ECA9D93}" type="slidenum">
              <a:rPr lang="en-US" smtClean="0"/>
              <a:pPr/>
              <a:t>31</a:t>
            </a:fld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10ABACE-746C-AD40-BD8B-11D5CED8FE09}" type="slidenum">
              <a:rPr lang="en-ZA">
                <a:latin typeface="Arial" charset="0"/>
              </a:rPr>
              <a:pPr/>
              <a:t>33</a:t>
            </a:fld>
            <a:endParaRPr lang="en-ZA">
              <a:latin typeface="Arial" charset="0"/>
            </a:endParaRPr>
          </a:p>
        </p:txBody>
      </p:sp>
      <p:sp>
        <p:nvSpPr>
          <p:cNvPr id="778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78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>
                <a:latin typeface="Arial" charset="0"/>
                <a:ea typeface="ＭＳ Ｐゴシック" charset="-128"/>
                <a:cs typeface="ＭＳ Ｐゴシック" charset="-128"/>
              </a:rPr>
              <a:t>most current parallel languages provide exgtensions to existing languages - familar (ST - esperanto)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42CCA2-2949-4325-A78A-A7C3B63D73CE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30CC6E2-25A5-AF41-BECC-2B334FE2A8D9}" type="slidenum">
              <a:rPr lang="en-ZA">
                <a:latin typeface="Arial" charset="0"/>
              </a:rPr>
              <a:pPr/>
              <a:t>34</a:t>
            </a:fld>
            <a:endParaRPr lang="en-ZA">
              <a:latin typeface="Arial" charset="0"/>
            </a:endParaRPr>
          </a:p>
        </p:txBody>
      </p:sp>
      <p:sp>
        <p:nvSpPr>
          <p:cNvPr id="74755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4756" name="Rectangle 1027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>
                <a:latin typeface="Arial" charset="0"/>
                <a:ea typeface="ＭＳ Ｐゴシック" charset="-128"/>
                <a:cs typeface="ＭＳ Ｐゴシック" charset="-128"/>
              </a:rPr>
              <a:t>in fact, all technologies!</a:t>
            </a: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8DDF915-EA52-7448-8743-C2E83B309436}" type="slidenum">
              <a:rPr lang="en-ZA">
                <a:latin typeface="Arial" charset="0"/>
                <a:ea typeface="Arial" charset="0"/>
                <a:cs typeface="Arial" charset="0"/>
              </a:rPr>
              <a:pPr/>
              <a:t>35</a:t>
            </a:fld>
            <a:endParaRPr lang="en-ZA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952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52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>
              <a:latin typeface="Arial" charset="0"/>
              <a:ea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42CCA2-2949-4325-A78A-A7C3B63D73CE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9DAA853-89F6-9A47-9233-18605109C679}" type="slidenum">
              <a:rPr lang="en-ZA"/>
              <a:pPr/>
              <a:t>5</a:t>
            </a:fld>
            <a:endParaRPr lang="en-ZA"/>
          </a:p>
        </p:txBody>
      </p:sp>
      <p:sp>
        <p:nvSpPr>
          <p:cNvPr id="17411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DFEF3BA-8E78-9A4E-9793-408F16279EFE}" type="slidenum">
              <a:rPr lang="en-ZA"/>
              <a:pPr/>
              <a:t>6</a:t>
            </a:fld>
            <a:endParaRPr lang="en-ZA"/>
          </a:p>
        </p:txBody>
      </p:sp>
      <p:sp>
        <p:nvSpPr>
          <p:cNvPr id="19459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9460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00F0366-1A60-4045-80B2-7F1C882BD08C}" type="slidenum">
              <a:rPr lang="en-ZA"/>
              <a:pPr/>
              <a:t>7</a:t>
            </a:fld>
            <a:endParaRPr lang="en-ZA"/>
          </a:p>
        </p:txBody>
      </p:sp>
      <p:sp>
        <p:nvSpPr>
          <p:cNvPr id="25603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42CCA2-2949-4325-A78A-A7C3B63D73CE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42CCA2-2949-4325-A78A-A7C3B63D73CE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Wingdings" charset="2"/>
              <a:buNone/>
              <a:defRPr/>
            </a:pPr>
            <a:r>
              <a:rPr lang="en-US" dirty="0" smtClean="0">
                <a:ea typeface="ＭＳ Ｐゴシック" charset="-128"/>
                <a:cs typeface="ＭＳ Ｐゴシック" charset="-128"/>
              </a:rPr>
              <a:t>Aim to solve a given problem in less wall-clock time</a:t>
            </a:r>
          </a:p>
          <a:p>
            <a:pPr lvl="1">
              <a:buFontTx/>
              <a:buNone/>
              <a:defRPr/>
            </a:pPr>
            <a:endParaRPr lang="en-US" dirty="0" smtClean="0"/>
          </a:p>
          <a:p>
            <a:pPr lvl="1">
              <a:buFontTx/>
              <a:buNone/>
              <a:defRPr/>
            </a:pPr>
            <a:r>
              <a:rPr lang="en-US" dirty="0" smtClean="0"/>
              <a:t>Throughput: if </a:t>
            </a:r>
            <a:r>
              <a:rPr lang="en-US" dirty="0" err="1" smtClean="0"/>
              <a:t>pne</a:t>
            </a:r>
            <a:r>
              <a:rPr lang="en-US" dirty="0" smtClean="0"/>
              <a:t> thread is waiting for something (IO) the other can execute.</a:t>
            </a:r>
          </a:p>
          <a:p>
            <a:pPr lvl="1">
              <a:buFontTx/>
              <a:buNone/>
              <a:defRPr/>
            </a:pPr>
            <a:endParaRPr lang="en-US" dirty="0" smtClean="0"/>
          </a:p>
          <a:p>
            <a:pPr>
              <a:defRPr/>
            </a:pPr>
            <a:r>
              <a:rPr lang="en-US" dirty="0" smtClean="0">
                <a:ea typeface="ＭＳ Ｐゴシック" charset="-128"/>
                <a:cs typeface="ＭＳ Ｐゴシック" charset="-128"/>
              </a:rPr>
              <a:t>OR Achieve better solutions in same time</a:t>
            </a:r>
          </a:p>
          <a:p>
            <a:pPr lvl="1">
              <a:buFontTx/>
              <a:buNone/>
              <a:defRPr/>
            </a:pPr>
            <a:r>
              <a:rPr lang="en-US" dirty="0" smtClean="0"/>
              <a:t>e.g. use a more accurate </a:t>
            </a:r>
            <a:r>
              <a:rPr lang="en-US" dirty="0" err="1" smtClean="0"/>
              <a:t>scen</a:t>
            </a:r>
            <a:endParaRPr lang="en-US" dirty="0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B7ACE9-7052-5240-A7CA-EB19ACB343CD}" type="datetimeFigureOut">
              <a:rPr lang="en-US" smtClean="0"/>
              <a:pPr/>
              <a:t>8/20/12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BDEF0B-4CBF-074A-8CC6-07D378AB5760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33" name="Group 32"/>
          <p:cNvGrpSpPr/>
          <p:nvPr userDrawn="1"/>
        </p:nvGrpSpPr>
        <p:grpSpPr>
          <a:xfrm rot="5400000">
            <a:off x="4362298" y="1647455"/>
            <a:ext cx="583334" cy="6564727"/>
            <a:chOff x="103259" y="156749"/>
            <a:chExt cx="583334" cy="6564727"/>
          </a:xfrm>
        </p:grpSpPr>
        <p:cxnSp>
          <p:nvCxnSpPr>
            <p:cNvPr id="8" name="Straight Connector 7"/>
            <p:cNvCxnSpPr/>
            <p:nvPr userDrawn="1"/>
          </p:nvCxnSpPr>
          <p:spPr>
            <a:xfrm rot="5400000">
              <a:off x="-2099572" y="3352713"/>
              <a:ext cx="5570744" cy="1586"/>
            </a:xfrm>
            <a:prstGeom prst="line">
              <a:avLst/>
            </a:prstGeom>
            <a:ln w="12700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 userDrawn="1"/>
          </p:nvCxnSpPr>
          <p:spPr>
            <a:xfrm rot="5400000">
              <a:off x="-2460660" y="3141451"/>
              <a:ext cx="5837307" cy="1588"/>
            </a:xfrm>
            <a:prstGeom prst="line">
              <a:avLst/>
            </a:prstGeom>
            <a:ln w="12700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 userDrawn="1"/>
          </p:nvCxnSpPr>
          <p:spPr>
            <a:xfrm rot="5400000">
              <a:off x="-2347835" y="3293853"/>
              <a:ext cx="5837306" cy="1587"/>
            </a:xfrm>
            <a:prstGeom prst="line">
              <a:avLst/>
            </a:prstGeom>
            <a:ln w="12700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 userDrawn="1"/>
          </p:nvCxnSpPr>
          <p:spPr>
            <a:xfrm rot="5400000">
              <a:off x="-1061415" y="2784974"/>
              <a:ext cx="2807256" cy="1"/>
            </a:xfrm>
            <a:prstGeom prst="line">
              <a:avLst/>
            </a:prstGeom>
            <a:ln w="12700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 userDrawn="1"/>
          </p:nvCxnSpPr>
          <p:spPr>
            <a:xfrm rot="5400000">
              <a:off x="-3018932" y="3438319"/>
              <a:ext cx="6564727" cy="1588"/>
            </a:xfrm>
            <a:prstGeom prst="line">
              <a:avLst/>
            </a:prstGeom>
            <a:ln w="12700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 userDrawn="1"/>
          </p:nvCxnSpPr>
          <p:spPr>
            <a:xfrm rot="16200000" flipH="1">
              <a:off x="-2609700" y="3281094"/>
              <a:ext cx="5425922" cy="3"/>
            </a:xfrm>
            <a:prstGeom prst="line">
              <a:avLst/>
            </a:prstGeom>
            <a:ln w="12700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B7ACE9-7052-5240-A7CA-EB19ACB343CD}" type="datetimeFigureOut">
              <a:rPr lang="en-US" smtClean="0"/>
              <a:pPr/>
              <a:t>8/20/12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BDEF0B-4CBF-074A-8CC6-07D378AB576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B7ACE9-7052-5240-A7CA-EB19ACB343CD}" type="datetimeFigureOut">
              <a:rPr lang="en-US" smtClean="0"/>
              <a:pPr/>
              <a:t>8/20/12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BDEF0B-4CBF-074A-8CC6-07D378AB576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38"/>
            <a:ext cx="8229600" cy="913764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44202"/>
            <a:ext cx="8229600" cy="5181961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B7ACE9-7052-5240-A7CA-EB19ACB343CD}" type="datetimeFigureOut">
              <a:rPr lang="en-US" smtClean="0"/>
              <a:pPr/>
              <a:t>8/20/12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BDEF0B-4CBF-074A-8CC6-07D378AB5760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 userDrawn="1"/>
        </p:nvCxnSpPr>
        <p:spPr>
          <a:xfrm rot="5400000">
            <a:off x="-2333533" y="3352713"/>
            <a:ext cx="5570744" cy="1586"/>
          </a:xfrm>
          <a:prstGeom prst="line">
            <a:avLst/>
          </a:prstGeom>
          <a:ln w="317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 userDrawn="1"/>
        </p:nvCxnSpPr>
        <p:spPr>
          <a:xfrm rot="5400000">
            <a:off x="-2747751" y="3295836"/>
            <a:ext cx="5837306" cy="1587"/>
          </a:xfrm>
          <a:prstGeom prst="line">
            <a:avLst/>
          </a:prstGeom>
          <a:ln w="317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 userDrawn="1"/>
        </p:nvCxnSpPr>
        <p:spPr>
          <a:xfrm rot="5400000">
            <a:off x="-1061415" y="2784974"/>
            <a:ext cx="2807256" cy="1"/>
          </a:xfrm>
          <a:prstGeom prst="line">
            <a:avLst/>
          </a:prstGeom>
          <a:ln w="317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 userDrawn="1"/>
        </p:nvCxnSpPr>
        <p:spPr>
          <a:xfrm rot="5400000">
            <a:off x="-3018932" y="3438319"/>
            <a:ext cx="6564727" cy="1588"/>
          </a:xfrm>
          <a:prstGeom prst="line">
            <a:avLst/>
          </a:prstGeom>
          <a:ln w="317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 userDrawn="1"/>
        </p:nvCxnSpPr>
        <p:spPr>
          <a:xfrm rot="16200000" flipH="1">
            <a:off x="-398406" y="5358688"/>
            <a:ext cx="1471256" cy="1"/>
          </a:xfrm>
          <a:prstGeom prst="line">
            <a:avLst/>
          </a:prstGeom>
          <a:ln w="317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B7ACE9-7052-5240-A7CA-EB19ACB343CD}" type="datetimeFigureOut">
              <a:rPr lang="en-US" smtClean="0"/>
              <a:pPr/>
              <a:t>8/20/12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BDEF0B-4CBF-074A-8CC6-07D378AB576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B7ACE9-7052-5240-A7CA-EB19ACB343CD}" type="datetimeFigureOut">
              <a:rPr lang="en-US" smtClean="0"/>
              <a:pPr/>
              <a:t>8/20/12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BDEF0B-4CBF-074A-8CC6-07D378AB576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B7ACE9-7052-5240-A7CA-EB19ACB343CD}" type="datetimeFigureOut">
              <a:rPr lang="en-US" smtClean="0"/>
              <a:pPr/>
              <a:t>8/20/12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BDEF0B-4CBF-074A-8CC6-07D378AB576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B7ACE9-7052-5240-A7CA-EB19ACB343CD}" type="datetimeFigureOut">
              <a:rPr lang="en-US" smtClean="0"/>
              <a:pPr/>
              <a:t>8/20/12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BDEF0B-4CBF-074A-8CC6-07D378AB576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B7ACE9-7052-5240-A7CA-EB19ACB343CD}" type="datetimeFigureOut">
              <a:rPr lang="en-US" smtClean="0"/>
              <a:pPr/>
              <a:t>8/20/12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BDEF0B-4CBF-074A-8CC6-07D378AB576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B7ACE9-7052-5240-A7CA-EB19ACB343CD}" type="datetimeFigureOut">
              <a:rPr lang="en-US" smtClean="0"/>
              <a:pPr/>
              <a:t>8/20/12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BDEF0B-4CBF-074A-8CC6-07D378AB576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B7ACE9-7052-5240-A7CA-EB19ACB343CD}" type="datetimeFigureOut">
              <a:rPr lang="en-US" smtClean="0"/>
              <a:pPr/>
              <a:t>8/20/12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BDEF0B-4CBF-074A-8CC6-07D378AB576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B7ACE9-7052-5240-A7CA-EB19ACB343CD}" type="datetimeFigureOut">
              <a:rPr lang="en-US" smtClean="0"/>
              <a:pPr/>
              <a:t>8/20/12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BDEF0B-4CBF-074A-8CC6-07D378AB576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hyperlink" Target="mailto:mkuttel@cs.uct.ac.za" TargetMode="Externa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3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slideLayout" Target="../slideLayouts/slideLayout2.xml"/><Relationship Id="rId3" Type="http://schemas.openxmlformats.org/officeDocument/2006/relationships/notesSlide" Target="../notesSlides/notesSlide1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tags" Target="../tags/tag2.xml"/><Relationship Id="rId2" Type="http://schemas.openxmlformats.org/officeDocument/2006/relationships/slideLayout" Target="../slideLayouts/slideLayout2.xml"/><Relationship Id="rId3" Type="http://schemas.openxmlformats.org/officeDocument/2006/relationships/notesSlide" Target="../notesSlides/notesSlide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95412"/>
            <a:ext cx="7772400" cy="1470025"/>
          </a:xfrm>
        </p:spPr>
        <p:txBody>
          <a:bodyPr/>
          <a:lstStyle/>
          <a:p>
            <a:r>
              <a:rPr lang="en-US" dirty="0" smtClean="0"/>
              <a:t>Parallel programming with Java</a:t>
            </a:r>
            <a:br>
              <a:rPr lang="en-US" dirty="0" smtClean="0"/>
            </a:br>
            <a:r>
              <a:rPr lang="en-US" dirty="0" smtClean="0"/>
              <a:t>Slides 1: Introduction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457222"/>
            <a:ext cx="6400800" cy="1752600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Michelle Kuttel</a:t>
            </a:r>
          </a:p>
          <a:p>
            <a:r>
              <a:rPr lang="en-US" dirty="0" smtClean="0"/>
              <a:t>August/September 2012</a:t>
            </a:r>
          </a:p>
          <a:p>
            <a:r>
              <a:rPr lang="en-US" dirty="0" smtClean="0">
                <a:hlinkClick r:id="rId3"/>
              </a:rPr>
              <a:t>mkuttel@cs.uct.ac.za</a:t>
            </a:r>
            <a:endParaRPr lang="en-US" dirty="0" smtClean="0"/>
          </a:p>
          <a:p>
            <a:r>
              <a:rPr lang="en-US" dirty="0" smtClean="0"/>
              <a:t>(lectures will be recorded)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Era of </a:t>
            </a:r>
            <a:r>
              <a:rPr lang="en-US" dirty="0" err="1" smtClean="0"/>
              <a:t>multicore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lvl="1">
              <a:buNone/>
            </a:pPr>
            <a:r>
              <a:rPr lang="en-US" dirty="0" smtClean="0"/>
              <a:t>We can keep making “wires exponentially smaller” (</a:t>
            </a:r>
            <a:r>
              <a:rPr lang="en-US" dirty="0" smtClean="0">
                <a:solidFill>
                  <a:schemeClr val="accent2"/>
                </a:solidFill>
              </a:rPr>
              <a:t>Moore’s “Law”</a:t>
            </a:r>
            <a:r>
              <a:rPr lang="en-US" dirty="0" smtClean="0"/>
              <a:t>), so put multiple processors on the same chip (“</a:t>
            </a:r>
            <a:r>
              <a:rPr lang="en-US" dirty="0" err="1" smtClean="0">
                <a:solidFill>
                  <a:schemeClr val="accent2"/>
                </a:solidFill>
              </a:rPr>
              <a:t>multicore</a:t>
            </a:r>
            <a:r>
              <a:rPr lang="en-US" dirty="0" smtClean="0"/>
              <a:t>”)</a:t>
            </a:r>
          </a:p>
          <a:p>
            <a:pPr lvl="1"/>
            <a:r>
              <a:rPr lang="en-US" dirty="0" smtClean="0"/>
              <a:t>During the next decade, the level of parallelism on a single microprocessor will rival the number of nodes in the most massively parallel supercomputers of the </a:t>
            </a:r>
            <a:r>
              <a:rPr lang="en-US" dirty="0" smtClean="0"/>
              <a:t>1980s</a:t>
            </a:r>
            <a:r>
              <a:rPr lang="en-US" dirty="0" smtClean="0"/>
              <a:t>*</a:t>
            </a:r>
            <a:endParaRPr lang="en-US" dirty="0" smtClean="0"/>
          </a:p>
          <a:p>
            <a:pPr lvl="1"/>
            <a:r>
              <a:rPr lang="en-US" dirty="0" smtClean="0"/>
              <a:t>By 2020, extreme scale HPC systems are anticipated to have on the order of 100,000–1,000,000 sockets, with each socket containing between 100 and 1000 potentially heterogeneous </a:t>
            </a:r>
            <a:r>
              <a:rPr lang="en-US" dirty="0" smtClean="0"/>
              <a:t>cores*</a:t>
            </a:r>
          </a:p>
          <a:p>
            <a:r>
              <a:rPr lang="en-US" dirty="0" smtClean="0"/>
              <a:t> These enormous levels of concurrency must be exploited efficiently to reap the benefits of such </a:t>
            </a:r>
            <a:r>
              <a:rPr lang="en-US" dirty="0" err="1" smtClean="0"/>
              <a:t>exascale</a:t>
            </a:r>
            <a:r>
              <a:rPr lang="en-US" dirty="0" smtClean="0"/>
              <a:t> systems.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733778" y="6018389"/>
            <a:ext cx="819643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*Parallel </a:t>
            </a:r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Computing, Volume 37, Issue 9, September 2011, Pages 499-500, </a:t>
            </a:r>
            <a:r>
              <a:rPr lang="en-US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Emerging Programming Paradigms for Large-Scale Scientific Computing </a:t>
            </a:r>
            <a:endParaRPr lang="en-US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What to do with multiple processors?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dirty="0" smtClean="0"/>
              <a:t>Run multiple totally different programs at the same time</a:t>
            </a:r>
          </a:p>
          <a:p>
            <a:pPr lvl="1"/>
            <a:r>
              <a:rPr lang="en-US" dirty="0" smtClean="0"/>
              <a:t>Already do that? Yes, but with </a:t>
            </a:r>
            <a:r>
              <a:rPr lang="en-US" dirty="0" smtClean="0">
                <a:solidFill>
                  <a:schemeClr val="accent2"/>
                </a:solidFill>
              </a:rPr>
              <a:t>time-slicing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Do multiple things at once in one program</a:t>
            </a:r>
          </a:p>
          <a:p>
            <a:pPr lvl="1"/>
            <a:r>
              <a:rPr lang="en-US" dirty="0" smtClean="0"/>
              <a:t>Our focus – more difficult</a:t>
            </a:r>
          </a:p>
          <a:p>
            <a:pPr lvl="1"/>
            <a:r>
              <a:rPr lang="en-US" dirty="0" smtClean="0"/>
              <a:t>Requires rethinking </a:t>
            </a:r>
            <a:r>
              <a:rPr lang="en-US" dirty="0" smtClean="0"/>
              <a:t>everything, </a:t>
            </a:r>
            <a:r>
              <a:rPr lang="en-US" dirty="0" smtClean="0"/>
              <a:t>from asymptotic complexity to how to implement data-structure operations</a:t>
            </a:r>
          </a:p>
          <a:p>
            <a:pPr lvl="2"/>
            <a:endParaRPr lang="en-US" dirty="0" smtClean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>
          <a:xfrm>
            <a:off x="4198056" y="6356350"/>
            <a:ext cx="4488744" cy="365125"/>
          </a:xfrm>
        </p:spPr>
        <p:txBody>
          <a:bodyPr/>
          <a:lstStyle/>
          <a:p>
            <a:r>
              <a:rPr lang="en-US" dirty="0" smtClean="0"/>
              <a:t>This slide from: Sophomoric Parallelism and Concurrency, Lecture 1</a:t>
            </a:r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</a:t>
            </a:r>
            <a:r>
              <a:rPr lang="en-US" dirty="0" smtClean="0"/>
              <a:t> Parallel </a:t>
            </a:r>
            <a:r>
              <a:rPr lang="en-US" dirty="0"/>
              <a:t>Programming?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defTabSz="762000">
              <a:lnSpc>
                <a:spcPct val="140000"/>
              </a:lnSpc>
              <a:buClr>
                <a:srgbClr val="CC3300"/>
              </a:buClr>
              <a:buSzPct val="100000"/>
            </a:pPr>
            <a:r>
              <a:rPr lang="en-US" sz="2400" b="1" dirty="0" err="1" smtClean="0"/>
              <a:t>Multicore</a:t>
            </a:r>
            <a:r>
              <a:rPr lang="en-US" sz="2400" b="1" dirty="0" smtClean="0"/>
              <a:t> </a:t>
            </a:r>
            <a:r>
              <a:rPr lang="en-US" sz="2400" dirty="0" smtClean="0"/>
              <a:t>architectures are now </a:t>
            </a:r>
            <a:r>
              <a:rPr lang="en-US" sz="2400" dirty="0" smtClean="0">
                <a:effectLst>
                  <a:glow rad="101600">
                    <a:schemeClr val="accent3">
                      <a:lumMod val="40000"/>
                      <a:lumOff val="60000"/>
                      <a:alpha val="75000"/>
                    </a:schemeClr>
                  </a:glow>
                </a:effectLst>
              </a:rPr>
              <a:t>ubiquitous</a:t>
            </a:r>
          </a:p>
          <a:p>
            <a:pPr defTabSz="762000">
              <a:lnSpc>
                <a:spcPct val="140000"/>
              </a:lnSpc>
              <a:buClr>
                <a:srgbClr val="CC3300"/>
              </a:buClr>
              <a:buSzPct val="100000"/>
            </a:pPr>
            <a:r>
              <a:rPr lang="en-GB" sz="2400" b="1" dirty="0" smtClean="0"/>
              <a:t>Performance gain </a:t>
            </a:r>
            <a:r>
              <a:rPr lang="en-GB" sz="2400" dirty="0" smtClean="0"/>
              <a:t>from multiprocessing hardware </a:t>
            </a:r>
          </a:p>
          <a:p>
            <a:pPr defTabSz="762000">
              <a:lnSpc>
                <a:spcPct val="140000"/>
              </a:lnSpc>
              <a:buClr>
                <a:srgbClr val="CC3300"/>
              </a:buClr>
              <a:buSzPct val="100000"/>
            </a:pPr>
            <a:r>
              <a:rPr lang="en-GB" sz="2400" dirty="0" smtClean="0"/>
              <a:t>Increased application </a:t>
            </a:r>
            <a:r>
              <a:rPr lang="en-GB" sz="2400" b="1" dirty="0" smtClean="0"/>
              <a:t>throughput </a:t>
            </a:r>
          </a:p>
          <a:p>
            <a:pPr lvl="1" defTabSz="762000">
              <a:lnSpc>
                <a:spcPct val="140000"/>
              </a:lnSpc>
              <a:buClr>
                <a:schemeClr val="accent2"/>
              </a:buClr>
              <a:buSzPct val="100000"/>
              <a:buFont typeface="Arial"/>
              <a:buChar char="•"/>
            </a:pPr>
            <a:r>
              <a:rPr lang="en-GB" sz="2400" dirty="0" smtClean="0">
                <a:ea typeface="ＭＳ Ｐゴシック" charset="-128"/>
              </a:rPr>
              <a:t>an I/O call need only block one thread.</a:t>
            </a:r>
          </a:p>
          <a:p>
            <a:pPr defTabSz="762000">
              <a:lnSpc>
                <a:spcPct val="140000"/>
              </a:lnSpc>
              <a:buClr>
                <a:srgbClr val="CC3300"/>
              </a:buClr>
              <a:buSzPct val="100000"/>
            </a:pPr>
            <a:r>
              <a:rPr lang="en-GB" sz="2400" dirty="0" smtClean="0"/>
              <a:t>Increased application </a:t>
            </a:r>
            <a:r>
              <a:rPr lang="en-GB" sz="2400" b="1" dirty="0" smtClean="0"/>
              <a:t>responsiveness </a:t>
            </a:r>
          </a:p>
          <a:p>
            <a:pPr lvl="1" defTabSz="762000">
              <a:lnSpc>
                <a:spcPct val="140000"/>
              </a:lnSpc>
              <a:buClr>
                <a:schemeClr val="accent2"/>
              </a:buClr>
              <a:buSzPct val="100000"/>
              <a:buFont typeface="Arial"/>
              <a:buChar char="•"/>
            </a:pPr>
            <a:r>
              <a:rPr lang="en-GB" sz="2400" dirty="0" smtClean="0">
                <a:ea typeface="ＭＳ Ｐゴシック" charset="-128"/>
              </a:rPr>
              <a:t>high priority thread for user requests.</a:t>
            </a:r>
          </a:p>
          <a:p>
            <a:pPr defTabSz="762000">
              <a:lnSpc>
                <a:spcPct val="140000"/>
              </a:lnSpc>
              <a:buClr>
                <a:srgbClr val="CC3300"/>
              </a:buClr>
              <a:buSzPct val="100000"/>
            </a:pPr>
            <a:r>
              <a:rPr lang="en-GB" sz="2400" dirty="0" smtClean="0"/>
              <a:t>More appropriate structure</a:t>
            </a:r>
          </a:p>
          <a:p>
            <a:pPr lvl="1" defTabSz="762000">
              <a:lnSpc>
                <a:spcPct val="140000"/>
              </a:lnSpc>
              <a:buClr>
                <a:schemeClr val="accent2"/>
              </a:buClr>
              <a:buSzPct val="100000"/>
              <a:buFont typeface="Arial"/>
              <a:buChar char="•"/>
            </a:pPr>
            <a:r>
              <a:rPr lang="en-GB" sz="2400" dirty="0" smtClean="0">
                <a:ea typeface="ＭＳ Ｐゴシック" charset="-128"/>
              </a:rPr>
              <a:t>for programs which interact with the environment, control multiple activities and handle multiple events.</a:t>
            </a:r>
          </a:p>
          <a:p>
            <a:endParaRPr lang="en-US" dirty="0"/>
          </a:p>
        </p:txBody>
      </p:sp>
      <p:sp>
        <p:nvSpPr>
          <p:cNvPr id="32771" name="Rectangle 1027"/>
          <p:cNvSpPr>
            <a:spLocks noChangeArrowheads="1"/>
          </p:cNvSpPr>
          <p:nvPr/>
        </p:nvSpPr>
        <p:spPr bwMode="auto">
          <a:xfrm>
            <a:off x="685800" y="457200"/>
            <a:ext cx="7825154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 anchor="ctr">
            <a:prstTxWarp prst="textNoShape">
              <a:avLst/>
            </a:prstTxWarp>
          </a:bodyPr>
          <a:lstStyle/>
          <a:p>
            <a:pPr defTabSz="762000"/>
            <a:endParaRPr lang="en-US" b="1">
              <a:solidFill>
                <a:schemeClr val="accent2"/>
              </a:solidFill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Why NOT parallel programming?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Increased </a:t>
            </a:r>
            <a:r>
              <a:rPr lang="en-US" b="1" dirty="0" smtClean="0"/>
              <a:t>pain (complexity) </a:t>
            </a:r>
            <a:r>
              <a:rPr lang="en-US" dirty="0" smtClean="0"/>
              <a:t> of the programs:</a:t>
            </a:r>
          </a:p>
          <a:p>
            <a:pPr>
              <a:buNone/>
            </a:pPr>
            <a:r>
              <a:rPr lang="en-US" dirty="0" smtClean="0"/>
              <a:t>	</a:t>
            </a:r>
            <a:r>
              <a:rPr lang="en-US" b="1" dirty="0" smtClean="0"/>
              <a:t>Managing</a:t>
            </a:r>
            <a:r>
              <a:rPr lang="en-US" dirty="0" smtClean="0"/>
              <a:t> this complexity and the </a:t>
            </a:r>
            <a:r>
              <a:rPr lang="en-US" b="1" dirty="0" smtClean="0"/>
              <a:t>principles and techniques </a:t>
            </a:r>
            <a:r>
              <a:rPr lang="en-US" dirty="0" smtClean="0"/>
              <a:t>necessary for the construction of well-behaved parallel/concurrent programs is the main subject matter of this module</a:t>
            </a:r>
          </a:p>
          <a:p>
            <a:pPr lvl="1"/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Concurrency versus parallelism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73438"/>
            <a:ext cx="5122897" cy="4952725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en-US" dirty="0" smtClean="0"/>
              <a:t>Parallel:</a:t>
            </a:r>
          </a:p>
          <a:p>
            <a:pPr>
              <a:buNone/>
            </a:pPr>
            <a:r>
              <a:rPr lang="en-US" dirty="0" smtClean="0"/>
              <a:t>	Use extra computational resources to solve a problem faster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Concurrent:</a:t>
            </a:r>
          </a:p>
          <a:p>
            <a:pPr lvl="1">
              <a:buNone/>
            </a:pPr>
            <a:r>
              <a:rPr lang="en-US" dirty="0" smtClean="0"/>
              <a:t>Correctly and efficiently manage access to shared resources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457200" y="6306979"/>
            <a:ext cx="8469286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 smtClean="0"/>
              <a:t>*A Sophomoric Introduction to Shared-Memory Parallelism and Concurrency,  Dan Grossman, online notes, version Feb 2012</a:t>
            </a:r>
            <a:endParaRPr lang="en-US" sz="1200" dirty="0"/>
          </a:p>
        </p:txBody>
      </p:sp>
      <p:grpSp>
        <p:nvGrpSpPr>
          <p:cNvPr id="41" name="Group 40"/>
          <p:cNvGrpSpPr/>
          <p:nvPr/>
        </p:nvGrpSpPr>
        <p:grpSpPr>
          <a:xfrm>
            <a:off x="5064256" y="1471425"/>
            <a:ext cx="3509966" cy="1629066"/>
            <a:chOff x="2912403" y="3077171"/>
            <a:chExt cx="3509966" cy="1629066"/>
          </a:xfrm>
        </p:grpSpPr>
        <p:sp>
          <p:nvSpPr>
            <p:cNvPr id="5" name="Rectangle 4"/>
            <p:cNvSpPr/>
            <p:nvPr/>
          </p:nvSpPr>
          <p:spPr>
            <a:xfrm>
              <a:off x="4157959" y="3077171"/>
              <a:ext cx="1135655" cy="384646"/>
            </a:xfrm>
            <a:prstGeom prst="rect">
              <a:avLst/>
            </a:prstGeom>
            <a:gradFill flip="none" rotWithShape="1">
              <a:gsLst>
                <a:gs pos="10000">
                  <a:schemeClr val="accent1">
                    <a:tint val="100000"/>
                    <a:shade val="100000"/>
                    <a:satMod val="130000"/>
                  </a:schemeClr>
                </a:gs>
                <a:gs pos="100000">
                  <a:srgbClr val="FF0000"/>
                </a:gs>
                <a:gs pos="61000">
                  <a:srgbClr val="FFFF00"/>
                </a:gs>
                <a:gs pos="42000">
                  <a:srgbClr val="FFFF00"/>
                </a:gs>
              </a:gsLst>
              <a:lin ang="0" scaled="1"/>
              <a:tileRect/>
            </a:gra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rgbClr val="000000"/>
                  </a:solidFill>
                </a:rPr>
                <a:t>work</a:t>
              </a:r>
              <a:endParaRPr lang="en-US" dirty="0">
                <a:solidFill>
                  <a:srgbClr val="000000"/>
                </a:solidFill>
              </a:endParaRPr>
            </a:p>
          </p:txBody>
        </p:sp>
        <p:cxnSp>
          <p:nvCxnSpPr>
            <p:cNvPr id="9" name="Straight Arrow Connector 8"/>
            <p:cNvCxnSpPr>
              <a:endCxn id="27" idx="3"/>
            </p:cNvCxnSpPr>
            <p:nvPr/>
          </p:nvCxnSpPr>
          <p:spPr>
            <a:xfrm rot="5400000">
              <a:off x="3722036" y="3500872"/>
              <a:ext cx="474978" cy="396868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Arrow Connector 9"/>
            <p:cNvCxnSpPr>
              <a:endCxn id="28" idx="0"/>
            </p:cNvCxnSpPr>
            <p:nvPr/>
          </p:nvCxnSpPr>
          <p:spPr>
            <a:xfrm rot="5400000">
              <a:off x="3752196" y="3740156"/>
              <a:ext cx="935849" cy="380759"/>
            </a:xfrm>
            <a:prstGeom prst="straightConnector1">
              <a:avLst/>
            </a:prstGeom>
            <a:ln>
              <a:solidFill>
                <a:schemeClr val="accent3">
                  <a:lumMod val="75000"/>
                </a:schemeClr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Arrow Connector 10"/>
            <p:cNvCxnSpPr>
              <a:stCxn id="5" idx="2"/>
              <a:endCxn id="29" idx="0"/>
            </p:cNvCxnSpPr>
            <p:nvPr/>
          </p:nvCxnSpPr>
          <p:spPr>
            <a:xfrm rot="16200000" flipH="1">
              <a:off x="4467420" y="3720183"/>
              <a:ext cx="549831" cy="33097"/>
            </a:xfrm>
            <a:prstGeom prst="straightConnector1">
              <a:avLst/>
            </a:prstGeom>
            <a:ln>
              <a:solidFill>
                <a:srgbClr val="FFFF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Arrow Connector 11"/>
            <p:cNvCxnSpPr/>
            <p:nvPr/>
          </p:nvCxnSpPr>
          <p:spPr>
            <a:xfrm rot="16200000" flipH="1">
              <a:off x="4816137" y="3640914"/>
              <a:ext cx="935847" cy="579243"/>
            </a:xfrm>
            <a:prstGeom prst="straightConnector1">
              <a:avLst/>
            </a:prstGeom>
            <a:ln>
              <a:solidFill>
                <a:schemeClr val="accent6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Arrow Connector 12"/>
            <p:cNvCxnSpPr>
              <a:endCxn id="31" idx="0"/>
            </p:cNvCxnSpPr>
            <p:nvPr/>
          </p:nvCxnSpPr>
          <p:spPr>
            <a:xfrm>
              <a:off x="5294409" y="3462611"/>
              <a:ext cx="703616" cy="395149"/>
            </a:xfrm>
            <a:prstGeom prst="straightConnector1">
              <a:avLst/>
            </a:prstGeom>
            <a:ln>
              <a:solidFill>
                <a:srgbClr val="FF0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7" name="TextBox 26"/>
            <p:cNvSpPr txBox="1"/>
            <p:nvPr/>
          </p:nvSpPr>
          <p:spPr>
            <a:xfrm>
              <a:off x="2912403" y="3782906"/>
              <a:ext cx="848688" cy="307777"/>
            </a:xfrm>
            <a:prstGeom prst="rect">
              <a:avLst/>
            </a:prstGeom>
            <a:noFill/>
            <a:ln>
              <a:solidFill>
                <a:schemeClr val="accent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1400" dirty="0" smtClean="0"/>
                <a:t>resource</a:t>
              </a:r>
              <a:endParaRPr lang="en-US" sz="1400" dirty="0"/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3605396" y="4398460"/>
              <a:ext cx="848688" cy="307777"/>
            </a:xfrm>
            <a:prstGeom prst="rect">
              <a:avLst/>
            </a:prstGeom>
            <a:noFill/>
            <a:ln>
              <a:solidFill>
                <a:schemeClr val="accent3">
                  <a:lumMod val="75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1400" dirty="0" smtClean="0"/>
                <a:t>resource</a:t>
              </a:r>
              <a:endParaRPr lang="en-US" sz="1400" dirty="0"/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4334540" y="4011648"/>
              <a:ext cx="848688" cy="307777"/>
            </a:xfrm>
            <a:prstGeom prst="rect">
              <a:avLst/>
            </a:prstGeom>
            <a:noFill/>
            <a:ln>
              <a:solidFill>
                <a:srgbClr val="FFFF00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1400" dirty="0" smtClean="0"/>
                <a:t>resource</a:t>
              </a:r>
              <a:endParaRPr lang="en-US" sz="1400" dirty="0"/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5183228" y="4396971"/>
              <a:ext cx="848688" cy="307777"/>
            </a:xfrm>
            <a:prstGeom prst="rect">
              <a:avLst/>
            </a:prstGeom>
            <a:noFill/>
            <a:ln>
              <a:solidFill>
                <a:schemeClr val="accent6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1400" dirty="0" smtClean="0"/>
                <a:t>resource</a:t>
              </a:r>
              <a:endParaRPr lang="en-US" sz="1400" dirty="0"/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5573681" y="3857760"/>
              <a:ext cx="848688" cy="307777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1400" dirty="0" smtClean="0"/>
                <a:t>resource</a:t>
              </a:r>
              <a:endParaRPr lang="en-US" sz="1400" dirty="0"/>
            </a:p>
          </p:txBody>
        </p:sp>
      </p:grpSp>
      <p:grpSp>
        <p:nvGrpSpPr>
          <p:cNvPr id="62" name="Group 61"/>
          <p:cNvGrpSpPr/>
          <p:nvPr/>
        </p:nvGrpSpPr>
        <p:grpSpPr>
          <a:xfrm>
            <a:off x="5260240" y="4197893"/>
            <a:ext cx="3509966" cy="1629066"/>
            <a:chOff x="5003354" y="3657193"/>
            <a:chExt cx="3509966" cy="1629066"/>
          </a:xfrm>
        </p:grpSpPr>
        <p:sp>
          <p:nvSpPr>
            <p:cNvPr id="43" name="Rectangle 42"/>
            <p:cNvSpPr/>
            <p:nvPr/>
          </p:nvSpPr>
          <p:spPr>
            <a:xfrm>
              <a:off x="6132109" y="4901613"/>
              <a:ext cx="1135655" cy="384646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rgbClr val="000000"/>
                  </a:solidFill>
                </a:rPr>
                <a:t>resource</a:t>
              </a:r>
              <a:endParaRPr lang="en-US" dirty="0">
                <a:solidFill>
                  <a:srgbClr val="000000"/>
                </a:solidFill>
              </a:endParaRPr>
            </a:p>
          </p:txBody>
        </p:sp>
        <p:cxnSp>
          <p:nvCxnSpPr>
            <p:cNvPr id="44" name="Straight Arrow Connector 43"/>
            <p:cNvCxnSpPr/>
            <p:nvPr/>
          </p:nvCxnSpPr>
          <p:spPr>
            <a:xfrm rot="5400000">
              <a:off x="7228709" y="4465690"/>
              <a:ext cx="474978" cy="396868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Arrow Connector 44"/>
            <p:cNvCxnSpPr/>
            <p:nvPr/>
          </p:nvCxnSpPr>
          <p:spPr>
            <a:xfrm rot="5400000">
              <a:off x="6737678" y="4242515"/>
              <a:ext cx="935849" cy="380759"/>
            </a:xfrm>
            <a:prstGeom prst="straightConnector1">
              <a:avLst/>
            </a:prstGeom>
            <a:ln>
              <a:solidFill>
                <a:schemeClr val="accent3">
                  <a:lumMod val="75000"/>
                </a:schemeClr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Arrow Connector 45"/>
            <p:cNvCxnSpPr/>
            <p:nvPr/>
          </p:nvCxnSpPr>
          <p:spPr>
            <a:xfrm rot="5400000" flipV="1">
              <a:off x="6408473" y="4610149"/>
              <a:ext cx="549831" cy="33097"/>
            </a:xfrm>
            <a:prstGeom prst="straightConnector1">
              <a:avLst/>
            </a:prstGeom>
            <a:ln>
              <a:solidFill>
                <a:srgbClr val="FFFF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Arrow Connector 46"/>
            <p:cNvCxnSpPr/>
            <p:nvPr/>
          </p:nvCxnSpPr>
          <p:spPr>
            <a:xfrm rot="16200000" flipH="1">
              <a:off x="5673739" y="4143273"/>
              <a:ext cx="935847" cy="579243"/>
            </a:xfrm>
            <a:prstGeom prst="straightConnector1">
              <a:avLst/>
            </a:prstGeom>
            <a:ln>
              <a:solidFill>
                <a:schemeClr val="accent6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Arrow Connector 47"/>
            <p:cNvCxnSpPr/>
            <p:nvPr/>
          </p:nvCxnSpPr>
          <p:spPr>
            <a:xfrm>
              <a:off x="5427698" y="4505670"/>
              <a:ext cx="703616" cy="395149"/>
            </a:xfrm>
            <a:prstGeom prst="straightConnector1">
              <a:avLst/>
            </a:prstGeom>
            <a:ln>
              <a:solidFill>
                <a:srgbClr val="FF0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9" name="TextBox 48"/>
            <p:cNvSpPr txBox="1"/>
            <p:nvPr/>
          </p:nvSpPr>
          <p:spPr>
            <a:xfrm>
              <a:off x="7664632" y="4272747"/>
              <a:ext cx="848688" cy="307777"/>
            </a:xfrm>
            <a:prstGeom prst="rect">
              <a:avLst/>
            </a:prstGeom>
            <a:noFill/>
            <a:ln>
              <a:solidFill>
                <a:schemeClr val="accent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1400" dirty="0" smtClean="0"/>
                <a:t>request</a:t>
              </a:r>
              <a:endParaRPr lang="en-US" sz="1400" dirty="0"/>
            </a:p>
          </p:txBody>
        </p:sp>
        <p:sp>
          <p:nvSpPr>
            <p:cNvPr id="50" name="TextBox 49"/>
            <p:cNvSpPr txBox="1"/>
            <p:nvPr/>
          </p:nvSpPr>
          <p:spPr>
            <a:xfrm>
              <a:off x="6971639" y="3657193"/>
              <a:ext cx="848688" cy="307777"/>
            </a:xfrm>
            <a:prstGeom prst="rect">
              <a:avLst/>
            </a:prstGeom>
            <a:noFill/>
            <a:ln>
              <a:solidFill>
                <a:schemeClr val="accent3">
                  <a:lumMod val="75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1400" dirty="0" smtClean="0"/>
                <a:t>request</a:t>
              </a:r>
              <a:endParaRPr lang="en-US" sz="1400" dirty="0"/>
            </a:p>
          </p:txBody>
        </p:sp>
        <p:sp>
          <p:nvSpPr>
            <p:cNvPr id="51" name="TextBox 50"/>
            <p:cNvSpPr txBox="1"/>
            <p:nvPr/>
          </p:nvSpPr>
          <p:spPr>
            <a:xfrm>
              <a:off x="6242495" y="4044005"/>
              <a:ext cx="848688" cy="307777"/>
            </a:xfrm>
            <a:prstGeom prst="rect">
              <a:avLst/>
            </a:prstGeom>
            <a:noFill/>
            <a:ln>
              <a:solidFill>
                <a:srgbClr val="FFFF00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1400" dirty="0" smtClean="0"/>
                <a:t>request</a:t>
              </a:r>
              <a:endParaRPr lang="en-US" sz="1400" dirty="0"/>
            </a:p>
          </p:txBody>
        </p:sp>
        <p:sp>
          <p:nvSpPr>
            <p:cNvPr id="52" name="TextBox 51"/>
            <p:cNvSpPr txBox="1"/>
            <p:nvPr/>
          </p:nvSpPr>
          <p:spPr>
            <a:xfrm>
              <a:off x="5393807" y="3658682"/>
              <a:ext cx="848688" cy="307777"/>
            </a:xfrm>
            <a:prstGeom prst="rect">
              <a:avLst/>
            </a:prstGeom>
            <a:noFill/>
            <a:ln>
              <a:solidFill>
                <a:schemeClr val="accent6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1400" dirty="0" smtClean="0"/>
                <a:t>request</a:t>
              </a:r>
              <a:endParaRPr lang="en-US" sz="1400" dirty="0"/>
            </a:p>
          </p:txBody>
        </p:sp>
        <p:sp>
          <p:nvSpPr>
            <p:cNvPr id="53" name="TextBox 52"/>
            <p:cNvSpPr txBox="1"/>
            <p:nvPr/>
          </p:nvSpPr>
          <p:spPr>
            <a:xfrm>
              <a:off x="5003354" y="4197893"/>
              <a:ext cx="848688" cy="307777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1400" dirty="0" smtClean="0"/>
                <a:t>request</a:t>
              </a:r>
              <a:endParaRPr lang="en-US" sz="1400" dirty="0"/>
            </a:p>
          </p:txBody>
        </p:sp>
      </p:grpSp>
      <p:sp>
        <p:nvSpPr>
          <p:cNvPr id="63" name="TextBox 62"/>
          <p:cNvSpPr txBox="1"/>
          <p:nvPr/>
        </p:nvSpPr>
        <p:spPr>
          <a:xfrm>
            <a:off x="1172775" y="3406868"/>
            <a:ext cx="597351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These terms are NOT standard, but perspective is important</a:t>
            </a:r>
          </a:p>
          <a:p>
            <a:r>
              <a:rPr lang="en-US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Many programmers confuse these terms</a:t>
            </a:r>
            <a:endParaRPr lang="en-US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4" descr="magic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40000" y="2540000"/>
            <a:ext cx="127000" cy="12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3" name="Rectangle 2"/>
          <p:cNvSpPr>
            <a:spLocks noGrp="1" noChangeArrowheads="1"/>
          </p:cNvSpPr>
          <p:nvPr>
            <p:ph type="title"/>
          </p:nvPr>
        </p:nvSpPr>
        <p:spPr>
          <a:xfrm>
            <a:off x="925513" y="244475"/>
            <a:ext cx="7543800" cy="825500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US" dirty="0">
                <a:solidFill>
                  <a:srgbClr val="339966"/>
                </a:solidFill>
              </a:rPr>
              <a:t>Why is</a:t>
            </a:r>
            <a:r>
              <a:rPr lang="en-US" dirty="0" smtClean="0">
                <a:solidFill>
                  <a:srgbClr val="339966"/>
                </a:solidFill>
              </a:rPr>
              <a:t> Parallel/Concurrent </a:t>
            </a:r>
            <a:r>
              <a:rPr lang="en-US" dirty="0">
                <a:solidFill>
                  <a:srgbClr val="339966"/>
                </a:solidFill>
              </a:rPr>
              <a:t>Programming so Hard?</a:t>
            </a:r>
          </a:p>
        </p:txBody>
      </p:sp>
      <p:sp>
        <p:nvSpPr>
          <p:cNvPr id="2150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392238"/>
            <a:ext cx="8229600" cy="4738687"/>
          </a:xfrm>
        </p:spPr>
        <p:txBody>
          <a:bodyPr/>
          <a:lstStyle/>
          <a:p>
            <a:r>
              <a:rPr lang="en-US">
                <a:ea typeface="ＭＳ Ｐゴシック" pitchFamily="-112" charset="-128"/>
                <a:cs typeface="ＭＳ Ｐゴシック" pitchFamily="-112" charset="-128"/>
              </a:rPr>
              <a:t>Try preparing a seven-course banquet</a:t>
            </a:r>
          </a:p>
          <a:p>
            <a:pPr lvl="1"/>
            <a:r>
              <a:rPr lang="en-US"/>
              <a:t>By yourself</a:t>
            </a:r>
          </a:p>
          <a:p>
            <a:pPr lvl="1"/>
            <a:r>
              <a:rPr lang="en-US"/>
              <a:t>With one friend</a:t>
            </a:r>
          </a:p>
          <a:p>
            <a:pPr lvl="1"/>
            <a:r>
              <a:rPr lang="en-US"/>
              <a:t>With twenty-seven friends …</a:t>
            </a:r>
          </a:p>
          <a:p>
            <a:pPr>
              <a:buFont typeface="Wingdings" pitchFamily="-112" charset="2"/>
              <a:buNone/>
            </a:pPr>
            <a:endParaRPr lang="en-US">
              <a:ea typeface="ＭＳ Ｐゴシック" pitchFamily="-112" charset="-128"/>
              <a:cs typeface="ＭＳ Ｐゴシック" pitchFamily="-112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Cooking analogy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None/>
            </a:pPr>
            <a:r>
              <a:rPr lang="en-US" dirty="0" smtClean="0"/>
              <a:t>A serial program is a recipe for one cook</a:t>
            </a:r>
          </a:p>
          <a:p>
            <a:pPr lvl="1"/>
            <a:r>
              <a:rPr lang="en-US" dirty="0" smtClean="0"/>
              <a:t>the cook does one thing at a time (sequential)</a:t>
            </a:r>
          </a:p>
          <a:p>
            <a:pPr>
              <a:buNone/>
            </a:pPr>
            <a:r>
              <a:rPr lang="en-US" dirty="0" smtClean="0"/>
              <a:t>Parallel options</a:t>
            </a:r>
          </a:p>
          <a:p>
            <a:pPr lvl="1"/>
            <a:r>
              <a:rPr lang="en-US" dirty="0" smtClean="0"/>
              <a:t>use lots of helpers to slice lots of potatoes (</a:t>
            </a:r>
            <a:r>
              <a:rPr lang="en-US" b="1" dirty="0" smtClean="0"/>
              <a:t>data decomposition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use helpers to dedicate to different tasks, such as beating eggs, slicing onions, washing up (</a:t>
            </a:r>
            <a:r>
              <a:rPr lang="en-US" b="1" dirty="0" smtClean="0"/>
              <a:t>task decomposition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have a list of tasks and assign them to workers as they are free (</a:t>
            </a:r>
            <a:r>
              <a:rPr lang="en-US" b="1" dirty="0" smtClean="0"/>
              <a:t>work pool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But too many chefs = too much time coordinating!</a:t>
            </a:r>
          </a:p>
          <a:p>
            <a:endParaRPr lang="en-US" dirty="0" smtClean="0"/>
          </a:p>
        </p:txBody>
      </p:sp>
      <p:sp>
        <p:nvSpPr>
          <p:cNvPr id="4" name="Footer Placeholder 5"/>
          <p:cNvSpPr>
            <a:spLocks noGrp="1"/>
          </p:cNvSpPr>
          <p:nvPr>
            <p:ph type="ftr" sz="quarter" idx="12"/>
          </p:nvPr>
        </p:nvSpPr>
        <p:spPr>
          <a:xfrm>
            <a:off x="2119794" y="6356350"/>
            <a:ext cx="6567006" cy="365125"/>
          </a:xfrm>
        </p:spPr>
        <p:txBody>
          <a:bodyPr/>
          <a:lstStyle/>
          <a:p>
            <a:r>
              <a:rPr lang="en-US" dirty="0" smtClean="0"/>
              <a:t>This slide adapted from: Sophomoric Parallelism and Concurrency, Lecture 1, Dan Grossman</a:t>
            </a:r>
            <a:endParaRPr lang="en-US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Cooking analogy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>
              <a:buNone/>
            </a:pPr>
            <a:r>
              <a:rPr lang="en-US" dirty="0" smtClean="0"/>
              <a:t>Concurrency example</a:t>
            </a:r>
          </a:p>
          <a:p>
            <a:pPr marL="914400" lvl="1" indent="-514350"/>
            <a:r>
              <a:rPr lang="en-US" dirty="0" smtClean="0"/>
              <a:t>Lots of cooks making different things, but only 4 stove burners</a:t>
            </a:r>
          </a:p>
          <a:p>
            <a:pPr marL="914400" lvl="1" indent="-514350"/>
            <a:r>
              <a:rPr lang="en-US" dirty="0" smtClean="0"/>
              <a:t>want to allow access to burners, but not cause spills or incorrect burner settings	</a:t>
            </a:r>
          </a:p>
          <a:p>
            <a:endParaRPr lang="en-US" dirty="0" smtClean="0"/>
          </a:p>
        </p:txBody>
      </p:sp>
      <p:sp>
        <p:nvSpPr>
          <p:cNvPr id="4" name="Footer Placeholder 5"/>
          <p:cNvSpPr>
            <a:spLocks noGrp="1"/>
          </p:cNvSpPr>
          <p:nvPr>
            <p:ph type="ftr" sz="quarter" idx="12"/>
          </p:nvPr>
        </p:nvSpPr>
        <p:spPr>
          <a:xfrm>
            <a:off x="2119794" y="6356350"/>
            <a:ext cx="6567006" cy="365125"/>
          </a:xfrm>
        </p:spPr>
        <p:txBody>
          <a:bodyPr/>
          <a:lstStyle/>
          <a:p>
            <a:r>
              <a:rPr lang="en-US" dirty="0" smtClean="0"/>
              <a:t>This slide adapted from: Sophomoric Parallelism and Concurrency, Lecture 1, Dan Grossman</a:t>
            </a:r>
            <a:endParaRPr lang="en-US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"/>
            <a:ext cx="7772400" cy="1143000"/>
          </a:xfrm>
        </p:spPr>
        <p:txBody>
          <a:bodyPr/>
          <a:lstStyle/>
          <a:p>
            <a:r>
              <a:rPr lang="en-US" dirty="0" smtClean="0"/>
              <a:t>Parallelism Example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066800"/>
            <a:ext cx="8153400" cy="1981200"/>
          </a:xfrm>
        </p:spPr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en-US" dirty="0" smtClean="0">
                <a:solidFill>
                  <a:schemeClr val="accent2"/>
                </a:solidFill>
              </a:rPr>
              <a:t>Parallelism</a:t>
            </a:r>
            <a:r>
              <a:rPr lang="en-US" dirty="0" smtClean="0"/>
              <a:t>: Use extra computational resources to solve a problem faster (increasing throughput via simultaneous execution)</a:t>
            </a:r>
          </a:p>
          <a:p>
            <a:pPr>
              <a:buNone/>
            </a:pPr>
            <a:endParaRPr lang="en-US" sz="800" dirty="0" smtClean="0"/>
          </a:p>
          <a:p>
            <a:pPr>
              <a:buNone/>
            </a:pPr>
            <a:r>
              <a:rPr lang="en-US" i="1" dirty="0" err="1" smtClean="0"/>
              <a:t>Pseudocode</a:t>
            </a:r>
            <a:r>
              <a:rPr lang="en-US" i="1" dirty="0" smtClean="0"/>
              <a:t>  </a:t>
            </a:r>
            <a:r>
              <a:rPr lang="en-US" dirty="0" smtClean="0"/>
              <a:t>for array sum</a:t>
            </a:r>
          </a:p>
          <a:p>
            <a:pPr lvl="1"/>
            <a:r>
              <a:rPr lang="en-US" dirty="0" smtClean="0"/>
              <a:t>Bad style for reasons we’ll see, but may get roughly 4x speedup</a:t>
            </a:r>
          </a:p>
        </p:txBody>
      </p:sp>
      <p:sp>
        <p:nvSpPr>
          <p:cNvPr id="7" name="Rectangle 3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838200" y="2895600"/>
            <a:ext cx="7696200" cy="3429000"/>
          </a:xfrm>
          <a:prstGeom prst="rect">
            <a:avLst/>
          </a:prstGeom>
          <a:solidFill>
            <a:srgbClr val="FFFF99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lnSpc>
                <a:spcPts val="1800"/>
              </a:lnSpc>
              <a:buNone/>
            </a:pPr>
            <a:r>
              <a:rPr lang="en-US" sz="2000" dirty="0" err="1" smtClean="0">
                <a:latin typeface="Courier New" pitchFamily="49" charset="0"/>
                <a:cs typeface="Courier New" pitchFamily="49" charset="0"/>
              </a:rPr>
              <a:t>int</a:t>
            </a:r>
            <a:r>
              <a:rPr lang="en-US" sz="2000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2000" dirty="0" smtClean="0">
                <a:solidFill>
                  <a:srgbClr val="119F33"/>
                </a:solidFill>
                <a:latin typeface="Courier New" pitchFamily="49" charset="0"/>
                <a:cs typeface="Courier New" pitchFamily="49" charset="0"/>
              </a:rPr>
              <a:t>sum</a:t>
            </a:r>
            <a:r>
              <a:rPr lang="en-US" sz="2000" dirty="0" smtClean="0">
                <a:latin typeface="Courier New" pitchFamily="49" charset="0"/>
                <a:cs typeface="Courier New" pitchFamily="49" charset="0"/>
              </a:rPr>
              <a:t>(</a:t>
            </a:r>
            <a:r>
              <a:rPr lang="en-US" sz="2000" dirty="0" err="1" smtClean="0">
                <a:latin typeface="Courier New" pitchFamily="49" charset="0"/>
                <a:cs typeface="Courier New" pitchFamily="49" charset="0"/>
              </a:rPr>
              <a:t>int</a:t>
            </a:r>
            <a:r>
              <a:rPr lang="en-US" sz="2000" dirty="0" smtClean="0">
                <a:latin typeface="Courier New" pitchFamily="49" charset="0"/>
                <a:cs typeface="Courier New" pitchFamily="49" charset="0"/>
              </a:rPr>
              <a:t>[] </a:t>
            </a:r>
            <a:r>
              <a:rPr lang="en-US" sz="2000" dirty="0" err="1" smtClean="0">
                <a:solidFill>
                  <a:srgbClr val="00B050"/>
                </a:solidFill>
                <a:latin typeface="Courier New" pitchFamily="49" charset="0"/>
                <a:cs typeface="Courier New" pitchFamily="49" charset="0"/>
              </a:rPr>
              <a:t>arr</a:t>
            </a:r>
            <a:r>
              <a:rPr lang="en-US" sz="2000" dirty="0" smtClean="0">
                <a:latin typeface="Courier New" pitchFamily="49" charset="0"/>
                <a:cs typeface="Courier New" pitchFamily="49" charset="0"/>
              </a:rPr>
              <a:t>)</a:t>
            </a:r>
            <a:r>
              <a:rPr kumimoji="0" lang="en-US" sz="20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urier New" pitchFamily="49" charset="0"/>
                <a:ea typeface="+mn-ea"/>
                <a:cs typeface="+mn-cs"/>
              </a:rPr>
              <a:t>{</a:t>
            </a:r>
          </a:p>
          <a:p>
            <a:pPr>
              <a:lnSpc>
                <a:spcPts val="1800"/>
              </a:lnSpc>
              <a:buNone/>
            </a:pPr>
            <a:r>
              <a:rPr lang="en-US" sz="2000" kern="0" dirty="0" smtClean="0">
                <a:latin typeface="Courier New" pitchFamily="49" charset="0"/>
              </a:rPr>
              <a:t>  </a:t>
            </a:r>
            <a:r>
              <a:rPr lang="en-US" sz="2000" kern="0" dirty="0" smtClean="0">
                <a:solidFill>
                  <a:srgbClr val="119F33"/>
                </a:solidFill>
                <a:latin typeface="Courier New" pitchFamily="49" charset="0"/>
              </a:rPr>
              <a:t>res</a:t>
            </a:r>
            <a:r>
              <a:rPr lang="en-US" sz="2000" kern="0" dirty="0" smtClean="0">
                <a:latin typeface="Courier New" pitchFamily="49" charset="0"/>
              </a:rPr>
              <a:t> = </a:t>
            </a:r>
            <a:r>
              <a:rPr lang="en-US" sz="2000" kern="0" dirty="0" smtClean="0">
                <a:solidFill>
                  <a:schemeClr val="accent2"/>
                </a:solidFill>
                <a:latin typeface="Courier New" pitchFamily="49" charset="0"/>
              </a:rPr>
              <a:t>new</a:t>
            </a:r>
            <a:r>
              <a:rPr lang="en-US" sz="2000" kern="0" dirty="0" smtClean="0">
                <a:latin typeface="Courier New" pitchFamily="49" charset="0"/>
              </a:rPr>
              <a:t> </a:t>
            </a:r>
            <a:r>
              <a:rPr lang="en-US" sz="2000" kern="0" dirty="0" err="1" smtClean="0">
                <a:latin typeface="Courier New" pitchFamily="49" charset="0"/>
              </a:rPr>
              <a:t>int</a:t>
            </a:r>
            <a:r>
              <a:rPr lang="en-US" sz="2000" kern="0" dirty="0" smtClean="0">
                <a:latin typeface="Courier New" pitchFamily="49" charset="0"/>
              </a:rPr>
              <a:t>[4];</a:t>
            </a:r>
          </a:p>
          <a:p>
            <a:pPr>
              <a:lnSpc>
                <a:spcPts val="1800"/>
              </a:lnSpc>
              <a:buNone/>
            </a:pPr>
            <a:r>
              <a:rPr kumimoji="0" lang="en-US" sz="20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urier New" pitchFamily="49" charset="0"/>
                <a:ea typeface="+mn-ea"/>
                <a:cs typeface="+mn-cs"/>
              </a:rPr>
              <a:t>  </a:t>
            </a:r>
            <a:r>
              <a:rPr kumimoji="0" lang="en-US" sz="20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119F33"/>
                </a:solidFill>
                <a:effectLst/>
                <a:uLnTx/>
                <a:uFillTx/>
                <a:latin typeface="Courier New" pitchFamily="49" charset="0"/>
                <a:ea typeface="+mn-ea"/>
                <a:cs typeface="+mn-cs"/>
              </a:rPr>
              <a:t>len</a:t>
            </a:r>
            <a:r>
              <a:rPr kumimoji="0" lang="en-US" sz="20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urier New" pitchFamily="49" charset="0"/>
                <a:ea typeface="+mn-ea"/>
                <a:cs typeface="+mn-cs"/>
              </a:rPr>
              <a:t> = </a:t>
            </a:r>
            <a:r>
              <a:rPr kumimoji="0" lang="en-US" sz="2000" b="1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urier New" pitchFamily="49" charset="0"/>
                <a:ea typeface="+mn-ea"/>
                <a:cs typeface="+mn-cs"/>
              </a:rPr>
              <a:t>arr.length</a:t>
            </a:r>
            <a:r>
              <a:rPr kumimoji="0" lang="en-US" sz="20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urier New" pitchFamily="49" charset="0"/>
                <a:ea typeface="+mn-ea"/>
                <a:cs typeface="+mn-cs"/>
              </a:rPr>
              <a:t>;</a:t>
            </a:r>
          </a:p>
          <a:p>
            <a:pPr>
              <a:lnSpc>
                <a:spcPts val="1800"/>
              </a:lnSpc>
              <a:buNone/>
            </a:pPr>
            <a:r>
              <a:rPr lang="en-US" sz="2000" kern="0" noProof="0" dirty="0" smtClean="0">
                <a:latin typeface="Courier New" pitchFamily="49" charset="0"/>
              </a:rPr>
              <a:t>  </a:t>
            </a:r>
            <a:r>
              <a:rPr lang="en-US" sz="2000" kern="0" noProof="0" dirty="0" smtClean="0">
                <a:solidFill>
                  <a:srgbClr val="FF0000"/>
                </a:solidFill>
                <a:latin typeface="Courier New" pitchFamily="49" charset="0"/>
              </a:rPr>
              <a:t>FORALL</a:t>
            </a:r>
            <a:r>
              <a:rPr lang="en-US" sz="2000" kern="0" noProof="0" dirty="0" smtClean="0">
                <a:latin typeface="Courier New" pitchFamily="49" charset="0"/>
              </a:rPr>
              <a:t>(</a:t>
            </a:r>
            <a:r>
              <a:rPr lang="en-US" sz="2000" kern="0" noProof="0" dirty="0" err="1" smtClean="0">
                <a:solidFill>
                  <a:srgbClr val="119F33"/>
                </a:solidFill>
                <a:latin typeface="Courier New" pitchFamily="49" charset="0"/>
              </a:rPr>
              <a:t>i</a:t>
            </a:r>
            <a:r>
              <a:rPr lang="en-US" sz="2000" kern="0" noProof="0" dirty="0" smtClean="0">
                <a:latin typeface="Courier New" pitchFamily="49" charset="0"/>
              </a:rPr>
              <a:t>=0; </a:t>
            </a:r>
            <a:r>
              <a:rPr lang="en-US" sz="2000" kern="0" noProof="0" dirty="0" err="1" smtClean="0">
                <a:latin typeface="Courier New" pitchFamily="49" charset="0"/>
              </a:rPr>
              <a:t>i</a:t>
            </a:r>
            <a:r>
              <a:rPr lang="en-US" sz="2000" kern="0" noProof="0" dirty="0" smtClean="0">
                <a:latin typeface="Courier New" pitchFamily="49" charset="0"/>
              </a:rPr>
              <a:t> &lt; 4; </a:t>
            </a:r>
            <a:r>
              <a:rPr lang="en-US" sz="2000" kern="0" noProof="0" dirty="0" err="1" smtClean="0">
                <a:latin typeface="Courier New" pitchFamily="49" charset="0"/>
              </a:rPr>
              <a:t>i</a:t>
            </a:r>
            <a:r>
              <a:rPr lang="en-US" sz="2000" kern="0" noProof="0" dirty="0" smtClean="0">
                <a:latin typeface="Courier New" pitchFamily="49" charset="0"/>
              </a:rPr>
              <a:t>++) { </a:t>
            </a:r>
            <a:r>
              <a:rPr lang="en-US" sz="2000" kern="0" noProof="0" dirty="0" smtClean="0">
                <a:solidFill>
                  <a:srgbClr val="7030A0"/>
                </a:solidFill>
                <a:latin typeface="Courier New" pitchFamily="49" charset="0"/>
              </a:rPr>
              <a:t>//parallel iterations</a:t>
            </a:r>
          </a:p>
          <a:p>
            <a:pPr>
              <a:lnSpc>
                <a:spcPts val="1800"/>
              </a:lnSpc>
              <a:buNone/>
            </a:pPr>
            <a:r>
              <a:rPr lang="en-US" sz="2000" kern="0" dirty="0" smtClean="0">
                <a:latin typeface="Courier New" pitchFamily="49" charset="0"/>
              </a:rPr>
              <a:t>    </a:t>
            </a:r>
            <a:r>
              <a:rPr kumimoji="0" lang="en-US" sz="2000" b="1" i="0" u="none" strike="noStrike" kern="0" cap="none" spc="0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urier New" pitchFamily="49" charset="0"/>
                <a:ea typeface="+mn-ea"/>
                <a:cs typeface="+mn-cs"/>
              </a:rPr>
              <a:t>res[</a:t>
            </a:r>
            <a:r>
              <a:rPr kumimoji="0" lang="en-US" sz="2000" b="1" i="0" u="none" strike="noStrike" kern="0" cap="none" spc="0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urier New" pitchFamily="49" charset="0"/>
                <a:ea typeface="+mn-ea"/>
                <a:cs typeface="+mn-cs"/>
              </a:rPr>
              <a:t>i</a:t>
            </a:r>
            <a:r>
              <a:rPr kumimoji="0" lang="en-US" sz="2000" b="1" i="0" u="none" strike="noStrike" kern="0" cap="none" spc="0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urier New" pitchFamily="49" charset="0"/>
                <a:ea typeface="+mn-ea"/>
                <a:cs typeface="+mn-cs"/>
              </a:rPr>
              <a:t>] = </a:t>
            </a:r>
            <a:r>
              <a:rPr kumimoji="0" lang="en-US" sz="2000" b="1" i="0" u="none" strike="noStrike" kern="0" cap="none" spc="0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urier New" pitchFamily="49" charset="0"/>
                <a:ea typeface="+mn-ea"/>
                <a:cs typeface="+mn-cs"/>
              </a:rPr>
              <a:t>sumRange</a:t>
            </a:r>
            <a:r>
              <a:rPr kumimoji="0" lang="en-US" sz="2000" b="1" i="0" u="none" strike="noStrike" kern="0" cap="none" spc="0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urier New" pitchFamily="49" charset="0"/>
                <a:ea typeface="+mn-ea"/>
                <a:cs typeface="+mn-cs"/>
              </a:rPr>
              <a:t>(</a:t>
            </a:r>
            <a:r>
              <a:rPr kumimoji="0" lang="en-US" sz="2000" b="1" i="0" u="none" strike="noStrike" kern="0" cap="none" spc="0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urier New" pitchFamily="49" charset="0"/>
                <a:ea typeface="+mn-ea"/>
                <a:cs typeface="+mn-cs"/>
              </a:rPr>
              <a:t>arr,i</a:t>
            </a:r>
            <a:r>
              <a:rPr kumimoji="0" lang="en-US" sz="2000" b="1" i="0" u="none" strike="noStrike" kern="0" cap="none" spc="0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urier New" pitchFamily="49" charset="0"/>
                <a:ea typeface="+mn-ea"/>
                <a:cs typeface="+mn-cs"/>
              </a:rPr>
              <a:t>*</a:t>
            </a:r>
            <a:r>
              <a:rPr kumimoji="0" lang="en-US" sz="2000" b="1" i="0" u="none" strike="noStrike" kern="0" cap="none" spc="0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urier New" pitchFamily="49" charset="0"/>
                <a:ea typeface="+mn-ea"/>
                <a:cs typeface="+mn-cs"/>
              </a:rPr>
              <a:t>len</a:t>
            </a:r>
            <a:r>
              <a:rPr kumimoji="0" lang="en-US" sz="2000" b="1" i="0" u="none" strike="noStrike" kern="0" cap="none" spc="0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urier New" pitchFamily="49" charset="0"/>
                <a:ea typeface="+mn-ea"/>
                <a:cs typeface="+mn-cs"/>
              </a:rPr>
              <a:t>/4,(i+1)*</a:t>
            </a:r>
            <a:r>
              <a:rPr kumimoji="0" lang="en-US" sz="2000" b="1" i="0" u="none" strike="noStrike" kern="0" cap="none" spc="0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urier New" pitchFamily="49" charset="0"/>
                <a:ea typeface="+mn-ea"/>
                <a:cs typeface="+mn-cs"/>
              </a:rPr>
              <a:t>len</a:t>
            </a:r>
            <a:r>
              <a:rPr kumimoji="0" lang="en-US" sz="2000" b="1" i="0" u="none" strike="noStrike" kern="0" cap="none" spc="0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urier New" pitchFamily="49" charset="0"/>
                <a:ea typeface="+mn-ea"/>
                <a:cs typeface="+mn-cs"/>
              </a:rPr>
              <a:t>/4);</a:t>
            </a:r>
          </a:p>
          <a:p>
            <a:pPr>
              <a:lnSpc>
                <a:spcPts val="1800"/>
              </a:lnSpc>
              <a:buNone/>
            </a:pPr>
            <a:r>
              <a:rPr lang="en-US" sz="2000" kern="0" noProof="0" dirty="0" smtClean="0">
                <a:latin typeface="Courier New" pitchFamily="49" charset="0"/>
              </a:rPr>
              <a:t>  }</a:t>
            </a:r>
            <a:endParaRPr kumimoji="0" lang="en-US" sz="2000" b="1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ourier New" pitchFamily="49" charset="0"/>
              <a:ea typeface="+mn-ea"/>
              <a:cs typeface="+mn-cs"/>
            </a:endParaRPr>
          </a:p>
          <a:p>
            <a:pPr>
              <a:lnSpc>
                <a:spcPts val="1800"/>
              </a:lnSpc>
              <a:buNone/>
            </a:pPr>
            <a:r>
              <a:rPr lang="en-US" sz="2000" kern="0" dirty="0" smtClean="0">
                <a:latin typeface="Courier New" pitchFamily="49" charset="0"/>
              </a:rPr>
              <a:t>  </a:t>
            </a:r>
            <a:r>
              <a:rPr lang="en-US" sz="2000" kern="0" dirty="0" smtClean="0">
                <a:solidFill>
                  <a:schemeClr val="accent2"/>
                </a:solidFill>
                <a:latin typeface="Courier New" pitchFamily="49" charset="0"/>
              </a:rPr>
              <a:t>return</a:t>
            </a:r>
            <a:r>
              <a:rPr lang="en-US" sz="2000" kern="0" dirty="0" smtClean="0">
                <a:latin typeface="Courier New" pitchFamily="49" charset="0"/>
              </a:rPr>
              <a:t> res[0]+res[1]+res[2]+res[3];</a:t>
            </a:r>
            <a:endParaRPr kumimoji="0" lang="en-US" sz="2000" b="1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ourier New" pitchFamily="49" charset="0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ts val="1800"/>
              </a:lnSpc>
              <a:spcBef>
                <a:spcPts val="2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urier New" pitchFamily="49" charset="0"/>
              </a:rPr>
              <a:t>}</a:t>
            </a:r>
          </a:p>
          <a:p>
            <a:pPr marL="342900" marR="0" lvl="0" indent="-342900" algn="l" defTabSz="914400" rtl="0" eaLnBrk="1" fontAlgn="base" latinLnBrk="0" hangingPunct="1">
              <a:lnSpc>
                <a:spcPts val="1800"/>
              </a:lnSpc>
              <a:spcBef>
                <a:spcPts val="2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2000" kern="0" dirty="0" err="1" smtClean="0">
                <a:latin typeface="Courier New" pitchFamily="49" charset="0"/>
              </a:rPr>
              <a:t>int</a:t>
            </a:r>
            <a:r>
              <a:rPr lang="en-US" sz="2000" kern="0" dirty="0" smtClean="0">
                <a:latin typeface="Courier New" pitchFamily="49" charset="0"/>
              </a:rPr>
              <a:t> </a:t>
            </a:r>
            <a:r>
              <a:rPr lang="en-US" sz="2000" kern="0" dirty="0" err="1" smtClean="0">
                <a:solidFill>
                  <a:srgbClr val="119F33"/>
                </a:solidFill>
                <a:latin typeface="Courier New" pitchFamily="49" charset="0"/>
              </a:rPr>
              <a:t>sumRange</a:t>
            </a:r>
            <a:r>
              <a:rPr lang="en-US" sz="2000" kern="0" dirty="0" smtClean="0">
                <a:latin typeface="Courier New" pitchFamily="49" charset="0"/>
              </a:rPr>
              <a:t>(</a:t>
            </a:r>
            <a:r>
              <a:rPr lang="en-US" sz="2000" kern="0" dirty="0" err="1" smtClean="0">
                <a:latin typeface="Courier New" pitchFamily="49" charset="0"/>
              </a:rPr>
              <a:t>int</a:t>
            </a:r>
            <a:r>
              <a:rPr lang="en-US" sz="2000" kern="0" dirty="0" smtClean="0">
                <a:latin typeface="Courier New" pitchFamily="49" charset="0"/>
              </a:rPr>
              <a:t>[] </a:t>
            </a:r>
            <a:r>
              <a:rPr lang="en-US" sz="2000" kern="0" dirty="0" err="1" smtClean="0">
                <a:solidFill>
                  <a:srgbClr val="119F33"/>
                </a:solidFill>
                <a:latin typeface="Courier New" pitchFamily="49" charset="0"/>
              </a:rPr>
              <a:t>arr</a:t>
            </a:r>
            <a:r>
              <a:rPr lang="en-US" sz="2000" kern="0" dirty="0" smtClean="0">
                <a:latin typeface="Courier New" pitchFamily="49" charset="0"/>
              </a:rPr>
              <a:t>, </a:t>
            </a:r>
            <a:r>
              <a:rPr lang="en-US" sz="2000" kern="0" dirty="0" err="1" smtClean="0">
                <a:latin typeface="Courier New" pitchFamily="49" charset="0"/>
              </a:rPr>
              <a:t>int</a:t>
            </a:r>
            <a:r>
              <a:rPr lang="en-US" sz="2000" kern="0" dirty="0" smtClean="0">
                <a:latin typeface="Courier New" pitchFamily="49" charset="0"/>
              </a:rPr>
              <a:t> </a:t>
            </a:r>
            <a:r>
              <a:rPr lang="en-US" sz="2000" kern="0" dirty="0" smtClean="0">
                <a:solidFill>
                  <a:srgbClr val="119F33"/>
                </a:solidFill>
                <a:latin typeface="Courier New" pitchFamily="49" charset="0"/>
              </a:rPr>
              <a:t>lo</a:t>
            </a:r>
            <a:r>
              <a:rPr lang="en-US" sz="2000" kern="0" dirty="0" smtClean="0">
                <a:latin typeface="Courier New" pitchFamily="49" charset="0"/>
              </a:rPr>
              <a:t>, </a:t>
            </a:r>
            <a:r>
              <a:rPr lang="en-US" sz="2000" kern="0" dirty="0" err="1" smtClean="0">
                <a:latin typeface="Courier New" pitchFamily="49" charset="0"/>
              </a:rPr>
              <a:t>int</a:t>
            </a:r>
            <a:r>
              <a:rPr lang="en-US" sz="2000" kern="0" dirty="0" smtClean="0">
                <a:latin typeface="Courier New" pitchFamily="49" charset="0"/>
              </a:rPr>
              <a:t> </a:t>
            </a:r>
            <a:r>
              <a:rPr lang="en-US" sz="2000" kern="0" dirty="0" smtClean="0">
                <a:solidFill>
                  <a:srgbClr val="119F33"/>
                </a:solidFill>
                <a:latin typeface="Courier New" pitchFamily="49" charset="0"/>
              </a:rPr>
              <a:t>hi</a:t>
            </a:r>
            <a:r>
              <a:rPr lang="en-US" sz="2000" kern="0" dirty="0" smtClean="0">
                <a:latin typeface="Courier New" pitchFamily="49" charset="0"/>
              </a:rPr>
              <a:t>) {</a:t>
            </a:r>
          </a:p>
          <a:p>
            <a:pPr marL="342900" marR="0" lvl="0" indent="-342900" algn="l" defTabSz="914400" rtl="0" eaLnBrk="1" fontAlgn="base" latinLnBrk="0" hangingPunct="1">
              <a:lnSpc>
                <a:spcPts val="1800"/>
              </a:lnSpc>
              <a:spcBef>
                <a:spcPts val="2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2000" kern="0" dirty="0" smtClean="0">
                <a:latin typeface="Courier New" pitchFamily="49" charset="0"/>
              </a:rPr>
              <a:t>   </a:t>
            </a:r>
            <a:r>
              <a:rPr lang="en-US" sz="2000" kern="0" dirty="0" smtClean="0">
                <a:solidFill>
                  <a:srgbClr val="119F33"/>
                </a:solidFill>
                <a:latin typeface="Courier New" pitchFamily="49" charset="0"/>
              </a:rPr>
              <a:t>result</a:t>
            </a:r>
            <a:r>
              <a:rPr lang="en-US" sz="2000" kern="0" dirty="0" smtClean="0">
                <a:latin typeface="Courier New" pitchFamily="49" charset="0"/>
              </a:rPr>
              <a:t> = 0;</a:t>
            </a:r>
          </a:p>
          <a:p>
            <a:pPr marL="342900" lvl="0" indent="-342900">
              <a:lnSpc>
                <a:spcPts val="1800"/>
              </a:lnSpc>
              <a:spcBef>
                <a:spcPts val="200"/>
              </a:spcBef>
              <a:defRPr/>
            </a:pPr>
            <a:r>
              <a:rPr lang="en-US" sz="2000" kern="0" dirty="0" smtClean="0">
                <a:latin typeface="Courier New" pitchFamily="49" charset="0"/>
              </a:rPr>
              <a:t>   </a:t>
            </a:r>
            <a:r>
              <a:rPr lang="en-US" sz="2000" kern="0" dirty="0" smtClean="0">
                <a:solidFill>
                  <a:schemeClr val="accent2"/>
                </a:solidFill>
                <a:latin typeface="Courier New" pitchFamily="49" charset="0"/>
              </a:rPr>
              <a:t>for</a:t>
            </a:r>
            <a:r>
              <a:rPr lang="en-US" sz="2000" kern="0" dirty="0" smtClean="0">
                <a:latin typeface="Courier New" pitchFamily="49" charset="0"/>
              </a:rPr>
              <a:t>(</a:t>
            </a:r>
            <a:r>
              <a:rPr lang="en-US" sz="2000" kern="0" dirty="0" smtClean="0">
                <a:solidFill>
                  <a:srgbClr val="119F33"/>
                </a:solidFill>
                <a:latin typeface="Courier New" pitchFamily="49" charset="0"/>
              </a:rPr>
              <a:t>j</a:t>
            </a:r>
            <a:r>
              <a:rPr lang="en-US" sz="2000" kern="0" dirty="0" smtClean="0">
                <a:latin typeface="Courier New" pitchFamily="49" charset="0"/>
              </a:rPr>
              <a:t>=lo; j &lt; hi; j++)</a:t>
            </a:r>
          </a:p>
          <a:p>
            <a:pPr marL="342900" lvl="0" indent="-342900">
              <a:lnSpc>
                <a:spcPts val="1800"/>
              </a:lnSpc>
              <a:spcBef>
                <a:spcPts val="200"/>
              </a:spcBef>
              <a:defRPr/>
            </a:pPr>
            <a:r>
              <a:rPr lang="en-US" sz="2000" kern="0" dirty="0" smtClean="0">
                <a:latin typeface="Courier New" pitchFamily="49" charset="0"/>
              </a:rPr>
              <a:t>      result += </a:t>
            </a:r>
            <a:r>
              <a:rPr lang="en-US" sz="2000" kern="0" dirty="0" err="1" smtClean="0">
                <a:latin typeface="Courier New" pitchFamily="49" charset="0"/>
              </a:rPr>
              <a:t>arr</a:t>
            </a:r>
            <a:r>
              <a:rPr lang="en-US" sz="2000" kern="0" dirty="0" smtClean="0">
                <a:latin typeface="Courier New" pitchFamily="49" charset="0"/>
              </a:rPr>
              <a:t>[j];</a:t>
            </a:r>
          </a:p>
          <a:p>
            <a:pPr marL="342900" lvl="0" indent="-342900">
              <a:lnSpc>
                <a:spcPts val="1800"/>
              </a:lnSpc>
              <a:spcBef>
                <a:spcPts val="200"/>
              </a:spcBef>
              <a:defRPr/>
            </a:pPr>
            <a:r>
              <a:rPr lang="en-US" sz="2000" kern="0" dirty="0" smtClean="0">
                <a:latin typeface="Courier New" pitchFamily="49" charset="0"/>
              </a:rPr>
              <a:t>   </a:t>
            </a:r>
            <a:r>
              <a:rPr lang="en-US" sz="2000" kern="0" dirty="0" smtClean="0">
                <a:solidFill>
                  <a:schemeClr val="accent2"/>
                </a:solidFill>
                <a:latin typeface="Courier New" pitchFamily="49" charset="0"/>
              </a:rPr>
              <a:t>return</a:t>
            </a:r>
            <a:r>
              <a:rPr lang="en-US" sz="2000" kern="0" dirty="0" smtClean="0">
                <a:latin typeface="Courier New" pitchFamily="49" charset="0"/>
              </a:rPr>
              <a:t> result;</a:t>
            </a:r>
          </a:p>
          <a:p>
            <a:pPr marL="342900" lvl="0" indent="-342900">
              <a:lnSpc>
                <a:spcPts val="1800"/>
              </a:lnSpc>
              <a:spcBef>
                <a:spcPts val="200"/>
              </a:spcBef>
              <a:defRPr/>
            </a:pPr>
            <a:r>
              <a:rPr lang="en-US" sz="2000" kern="0" dirty="0" smtClean="0">
                <a:latin typeface="Courier New" pitchFamily="49" charset="0"/>
              </a:rPr>
              <a:t>}</a:t>
            </a:r>
            <a:endParaRPr kumimoji="0" lang="en-US" sz="2000" b="1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ourier New" pitchFamily="49" charset="0"/>
            </a:endParaRPr>
          </a:p>
        </p:txBody>
      </p:sp>
      <p:sp>
        <p:nvSpPr>
          <p:cNvPr id="9" name="Footer Placeholder 5"/>
          <p:cNvSpPr>
            <a:spLocks noGrp="1"/>
          </p:cNvSpPr>
          <p:nvPr>
            <p:ph type="ftr" sz="quarter" idx="12"/>
          </p:nvPr>
        </p:nvSpPr>
        <p:spPr>
          <a:xfrm>
            <a:off x="2119794" y="6356350"/>
            <a:ext cx="6567006" cy="365125"/>
          </a:xfrm>
        </p:spPr>
        <p:txBody>
          <a:bodyPr/>
          <a:lstStyle/>
          <a:p>
            <a:r>
              <a:rPr lang="en-US" dirty="0" smtClean="0"/>
              <a:t>This slide from: Sophomoric Parallelism and Concurrency, Dan Grossman</a:t>
            </a:r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"/>
            <a:ext cx="7772400" cy="1143000"/>
          </a:xfrm>
        </p:spPr>
        <p:txBody>
          <a:bodyPr/>
          <a:lstStyle/>
          <a:p>
            <a:r>
              <a:rPr lang="en-US" dirty="0" smtClean="0"/>
              <a:t>Concurrency Example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143000"/>
            <a:ext cx="7924800" cy="1981200"/>
          </a:xfrm>
        </p:spPr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en-US" dirty="0" smtClean="0">
                <a:solidFill>
                  <a:schemeClr val="accent2"/>
                </a:solidFill>
              </a:rPr>
              <a:t>Concurrency:</a:t>
            </a:r>
            <a:r>
              <a:rPr lang="en-US" dirty="0" smtClean="0"/>
              <a:t> Correctly and efficiently manage access to shared resources (from multiple possibly-simultaneous clients)</a:t>
            </a:r>
          </a:p>
          <a:p>
            <a:pPr>
              <a:buNone/>
            </a:pPr>
            <a:endParaRPr lang="en-US" sz="1000" dirty="0" smtClean="0"/>
          </a:p>
          <a:p>
            <a:pPr>
              <a:buNone/>
            </a:pPr>
            <a:r>
              <a:rPr lang="en-US" i="1" dirty="0" err="1"/>
              <a:t>Pseudocode</a:t>
            </a:r>
            <a:r>
              <a:rPr lang="en-US" i="1" dirty="0"/>
              <a:t> </a:t>
            </a:r>
            <a:r>
              <a:rPr lang="en-US" dirty="0"/>
              <a:t> for a shared chaining </a:t>
            </a:r>
            <a:r>
              <a:rPr lang="en-US" dirty="0" err="1"/>
              <a:t>hashtable</a:t>
            </a:r>
            <a:endParaRPr lang="en-US" dirty="0"/>
          </a:p>
          <a:p>
            <a:pPr lvl="1"/>
            <a:r>
              <a:rPr lang="en-US" dirty="0"/>
              <a:t>Prevent </a:t>
            </a:r>
            <a:r>
              <a:rPr lang="en-US" i="1" dirty="0"/>
              <a:t>bad </a:t>
            </a:r>
            <a:r>
              <a:rPr lang="en-US" i="1" dirty="0" smtClean="0"/>
              <a:t>interleaving</a:t>
            </a:r>
            <a:r>
              <a:rPr lang="en-US" dirty="0" smtClean="0"/>
              <a:t> (correctness)</a:t>
            </a:r>
          </a:p>
          <a:p>
            <a:pPr lvl="1"/>
            <a:r>
              <a:rPr lang="en-US" dirty="0" smtClean="0"/>
              <a:t>But </a:t>
            </a:r>
            <a:r>
              <a:rPr lang="en-US" dirty="0"/>
              <a:t>allow some concurrent </a:t>
            </a:r>
            <a:r>
              <a:rPr lang="en-US" dirty="0" smtClean="0"/>
              <a:t>access (performance)</a:t>
            </a:r>
            <a:endParaRPr lang="en-US" dirty="0"/>
          </a:p>
          <a:p>
            <a:pPr>
              <a:buNone/>
            </a:pPr>
            <a:endParaRPr lang="en-US" sz="1000" dirty="0" smtClean="0"/>
          </a:p>
        </p:txBody>
      </p:sp>
      <p:sp>
        <p:nvSpPr>
          <p:cNvPr id="7" name="Rectangle 3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533400" y="3276600"/>
            <a:ext cx="8458200" cy="3124200"/>
          </a:xfrm>
          <a:prstGeom prst="rect">
            <a:avLst/>
          </a:prstGeom>
          <a:solidFill>
            <a:srgbClr val="FFFF99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lnSpc>
                <a:spcPts val="1800"/>
              </a:lnSpc>
              <a:buNone/>
            </a:pPr>
            <a:r>
              <a:rPr lang="en-US" sz="2000" kern="0" dirty="0" smtClean="0">
                <a:solidFill>
                  <a:schemeClr val="accent2"/>
                </a:solidFill>
                <a:latin typeface="Courier New" pitchFamily="49" charset="0"/>
              </a:rPr>
              <a:t>class</a:t>
            </a:r>
            <a:r>
              <a:rPr lang="en-US" sz="2000" kern="0" dirty="0" smtClean="0">
                <a:latin typeface="Courier New" pitchFamily="49" charset="0"/>
              </a:rPr>
              <a:t> </a:t>
            </a:r>
            <a:r>
              <a:rPr lang="en-US" sz="2000" kern="0" dirty="0" err="1" smtClean="0">
                <a:solidFill>
                  <a:srgbClr val="119F33"/>
                </a:solidFill>
                <a:latin typeface="Courier New" pitchFamily="49" charset="0"/>
              </a:rPr>
              <a:t>Hashtable</a:t>
            </a:r>
            <a:r>
              <a:rPr lang="en-US" sz="2000" kern="0" dirty="0" smtClean="0">
                <a:latin typeface="Courier New" pitchFamily="49" charset="0"/>
              </a:rPr>
              <a:t>&lt;</a:t>
            </a:r>
            <a:r>
              <a:rPr lang="en-US" sz="2000" kern="0" dirty="0" smtClean="0">
                <a:solidFill>
                  <a:srgbClr val="119F33"/>
                </a:solidFill>
                <a:latin typeface="Courier New" pitchFamily="49" charset="0"/>
              </a:rPr>
              <a:t>K</a:t>
            </a:r>
            <a:r>
              <a:rPr lang="en-US" sz="2000" kern="0" dirty="0" smtClean="0">
                <a:latin typeface="Courier New" pitchFamily="49" charset="0"/>
              </a:rPr>
              <a:t>,</a:t>
            </a:r>
            <a:r>
              <a:rPr lang="en-US" sz="2000" kern="0" dirty="0" smtClean="0">
                <a:solidFill>
                  <a:srgbClr val="119F33"/>
                </a:solidFill>
                <a:latin typeface="Courier New" pitchFamily="49" charset="0"/>
              </a:rPr>
              <a:t>V</a:t>
            </a:r>
            <a:r>
              <a:rPr lang="en-US" sz="2000" kern="0" dirty="0" smtClean="0">
                <a:latin typeface="Courier New" pitchFamily="49" charset="0"/>
              </a:rPr>
              <a:t>&gt; {</a:t>
            </a:r>
          </a:p>
          <a:p>
            <a:pPr>
              <a:lnSpc>
                <a:spcPts val="1800"/>
              </a:lnSpc>
              <a:buNone/>
            </a:pPr>
            <a:r>
              <a:rPr lang="en-US" sz="2000" kern="0" dirty="0" smtClean="0">
                <a:latin typeface="Courier New" pitchFamily="49" charset="0"/>
              </a:rPr>
              <a:t>   …</a:t>
            </a:r>
          </a:p>
          <a:p>
            <a:pPr>
              <a:lnSpc>
                <a:spcPts val="1800"/>
              </a:lnSpc>
              <a:buNone/>
            </a:pPr>
            <a:r>
              <a:rPr lang="en-US" sz="2000" kern="0" dirty="0" smtClean="0">
                <a:latin typeface="Courier New" pitchFamily="49" charset="0"/>
              </a:rPr>
              <a:t>   void </a:t>
            </a:r>
            <a:r>
              <a:rPr lang="en-US" sz="2000" kern="0" dirty="0" smtClean="0">
                <a:solidFill>
                  <a:srgbClr val="119F33"/>
                </a:solidFill>
                <a:latin typeface="Courier New" pitchFamily="49" charset="0"/>
              </a:rPr>
              <a:t>insert</a:t>
            </a:r>
            <a:r>
              <a:rPr lang="en-US" sz="2000" kern="0" dirty="0" smtClean="0">
                <a:latin typeface="Courier New" pitchFamily="49" charset="0"/>
              </a:rPr>
              <a:t>(K </a:t>
            </a:r>
            <a:r>
              <a:rPr lang="en-US" sz="2000" kern="0" dirty="0" smtClean="0">
                <a:solidFill>
                  <a:srgbClr val="119F33"/>
                </a:solidFill>
                <a:latin typeface="Courier New" pitchFamily="49" charset="0"/>
              </a:rPr>
              <a:t>key</a:t>
            </a:r>
            <a:r>
              <a:rPr lang="en-US" sz="2000" kern="0" dirty="0" smtClean="0">
                <a:latin typeface="Courier New" pitchFamily="49" charset="0"/>
              </a:rPr>
              <a:t>, V </a:t>
            </a:r>
            <a:r>
              <a:rPr lang="en-US" sz="2000" kern="0" dirty="0" smtClean="0">
                <a:solidFill>
                  <a:srgbClr val="119F33"/>
                </a:solidFill>
                <a:latin typeface="Courier New" pitchFamily="49" charset="0"/>
              </a:rPr>
              <a:t>value</a:t>
            </a:r>
            <a:r>
              <a:rPr lang="en-US" sz="2000" kern="0" dirty="0" smtClean="0">
                <a:latin typeface="Courier New" pitchFamily="49" charset="0"/>
              </a:rPr>
              <a:t>) {</a:t>
            </a:r>
          </a:p>
          <a:p>
            <a:pPr>
              <a:lnSpc>
                <a:spcPts val="1800"/>
              </a:lnSpc>
              <a:buNone/>
            </a:pPr>
            <a:r>
              <a:rPr lang="en-US" sz="2000" kern="0" dirty="0" smtClean="0">
                <a:latin typeface="Courier New" pitchFamily="49" charset="0"/>
              </a:rPr>
              <a:t>      </a:t>
            </a:r>
            <a:r>
              <a:rPr lang="en-US" sz="2000" kern="0" dirty="0" err="1" smtClean="0">
                <a:latin typeface="Courier New" pitchFamily="49" charset="0"/>
              </a:rPr>
              <a:t>int</a:t>
            </a:r>
            <a:r>
              <a:rPr lang="en-US" sz="2000" kern="0" dirty="0" smtClean="0">
                <a:latin typeface="Courier New" pitchFamily="49" charset="0"/>
              </a:rPr>
              <a:t> </a:t>
            </a:r>
            <a:r>
              <a:rPr lang="en-US" sz="2000" kern="0" dirty="0" smtClean="0">
                <a:solidFill>
                  <a:srgbClr val="119F33"/>
                </a:solidFill>
                <a:latin typeface="Courier New" pitchFamily="49" charset="0"/>
              </a:rPr>
              <a:t>bucket</a:t>
            </a:r>
            <a:r>
              <a:rPr lang="en-US" sz="2000" kern="0" dirty="0" smtClean="0">
                <a:latin typeface="Courier New" pitchFamily="49" charset="0"/>
              </a:rPr>
              <a:t> = …;</a:t>
            </a:r>
          </a:p>
          <a:p>
            <a:pPr>
              <a:lnSpc>
                <a:spcPts val="1800"/>
              </a:lnSpc>
              <a:buNone/>
            </a:pPr>
            <a:r>
              <a:rPr lang="en-US" sz="2000" kern="0" dirty="0" smtClean="0">
                <a:latin typeface="Courier New" pitchFamily="49" charset="0"/>
              </a:rPr>
              <a:t>      </a:t>
            </a:r>
            <a:r>
              <a:rPr lang="en-US" sz="2000" i="1" kern="0" dirty="0" smtClean="0">
                <a:latin typeface="Courier New" pitchFamily="49" charset="0"/>
              </a:rPr>
              <a:t>prevent-other-inserts/lookups in table[bucket]</a:t>
            </a:r>
          </a:p>
          <a:p>
            <a:pPr>
              <a:lnSpc>
                <a:spcPts val="1800"/>
              </a:lnSpc>
              <a:buNone/>
            </a:pPr>
            <a:r>
              <a:rPr lang="en-US" sz="2000" i="1" kern="0" dirty="0" smtClean="0">
                <a:latin typeface="Courier New" pitchFamily="49" charset="0"/>
              </a:rPr>
              <a:t>      do the insertion</a:t>
            </a:r>
          </a:p>
          <a:p>
            <a:pPr>
              <a:lnSpc>
                <a:spcPts val="1800"/>
              </a:lnSpc>
              <a:buNone/>
            </a:pPr>
            <a:r>
              <a:rPr lang="en-US" sz="2000" i="1" kern="0" dirty="0" smtClean="0">
                <a:latin typeface="Courier New" pitchFamily="49" charset="0"/>
              </a:rPr>
              <a:t>      re-enable access to </a:t>
            </a:r>
            <a:r>
              <a:rPr lang="en-US" sz="2000" i="1" kern="0" dirty="0" err="1" smtClean="0">
                <a:latin typeface="Courier New" pitchFamily="49" charset="0"/>
              </a:rPr>
              <a:t>arr</a:t>
            </a:r>
            <a:r>
              <a:rPr lang="en-US" sz="2000" i="1" kern="0" dirty="0" smtClean="0">
                <a:latin typeface="Courier New" pitchFamily="49" charset="0"/>
              </a:rPr>
              <a:t>[bucket]</a:t>
            </a:r>
          </a:p>
          <a:p>
            <a:pPr>
              <a:lnSpc>
                <a:spcPts val="1800"/>
              </a:lnSpc>
              <a:buNone/>
            </a:pPr>
            <a:r>
              <a:rPr lang="en-US" sz="2000" kern="0" dirty="0" smtClean="0">
                <a:latin typeface="Courier New" pitchFamily="49" charset="0"/>
              </a:rPr>
              <a:t>   }</a:t>
            </a:r>
          </a:p>
          <a:p>
            <a:pPr>
              <a:lnSpc>
                <a:spcPts val="1800"/>
              </a:lnSpc>
              <a:buNone/>
            </a:pPr>
            <a:r>
              <a:rPr lang="en-US" sz="2000" kern="0" dirty="0" smtClean="0">
                <a:latin typeface="Courier New" pitchFamily="49" charset="0"/>
              </a:rPr>
              <a:t>   V </a:t>
            </a:r>
            <a:r>
              <a:rPr lang="en-US" sz="2000" kern="0" dirty="0" smtClean="0">
                <a:solidFill>
                  <a:srgbClr val="119F33"/>
                </a:solidFill>
                <a:latin typeface="Courier New" pitchFamily="49" charset="0"/>
              </a:rPr>
              <a:t>lookup</a:t>
            </a:r>
            <a:r>
              <a:rPr lang="en-US" sz="2000" kern="0" dirty="0" smtClean="0">
                <a:latin typeface="Courier New" pitchFamily="49" charset="0"/>
              </a:rPr>
              <a:t>(K </a:t>
            </a:r>
            <a:r>
              <a:rPr lang="en-US" sz="2000" kern="0" dirty="0" smtClean="0">
                <a:solidFill>
                  <a:srgbClr val="119F33"/>
                </a:solidFill>
                <a:latin typeface="Courier New" pitchFamily="49" charset="0"/>
              </a:rPr>
              <a:t>key</a:t>
            </a:r>
            <a:r>
              <a:rPr lang="en-US" sz="2000" kern="0" dirty="0" smtClean="0">
                <a:latin typeface="Courier New" pitchFamily="49" charset="0"/>
              </a:rPr>
              <a:t>) {</a:t>
            </a:r>
          </a:p>
          <a:p>
            <a:pPr>
              <a:lnSpc>
                <a:spcPts val="1800"/>
              </a:lnSpc>
              <a:buNone/>
            </a:pPr>
            <a:r>
              <a:rPr lang="en-US" sz="2000" kern="0" dirty="0" smtClean="0">
                <a:latin typeface="Courier New" pitchFamily="49" charset="0"/>
              </a:rPr>
              <a:t>	</a:t>
            </a:r>
            <a:r>
              <a:rPr lang="en-US" sz="2000" i="1" kern="0" dirty="0" smtClean="0">
                <a:latin typeface="Courier New" pitchFamily="49" charset="0"/>
              </a:rPr>
              <a:t>(like insert, but can allow concurrent </a:t>
            </a:r>
          </a:p>
          <a:p>
            <a:pPr>
              <a:lnSpc>
                <a:spcPts val="1800"/>
              </a:lnSpc>
              <a:buNone/>
            </a:pPr>
            <a:r>
              <a:rPr lang="en-US" sz="2000" i="1" kern="0" dirty="0" smtClean="0">
                <a:latin typeface="Courier New" pitchFamily="49" charset="0"/>
              </a:rPr>
              <a:t>	 lookups to same bucket)</a:t>
            </a:r>
          </a:p>
          <a:p>
            <a:pPr>
              <a:lnSpc>
                <a:spcPts val="1800"/>
              </a:lnSpc>
              <a:buNone/>
            </a:pPr>
            <a:r>
              <a:rPr lang="en-US" sz="2000" kern="0" dirty="0" smtClean="0">
                <a:latin typeface="Courier New" pitchFamily="49" charset="0"/>
              </a:rPr>
              <a:t>   }</a:t>
            </a:r>
          </a:p>
          <a:p>
            <a:pPr>
              <a:lnSpc>
                <a:spcPts val="1800"/>
              </a:lnSpc>
              <a:buNone/>
            </a:pPr>
            <a:r>
              <a:rPr kumimoji="0" lang="en-US" sz="20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urier New" pitchFamily="49" charset="0"/>
              </a:rPr>
              <a:t>}</a:t>
            </a:r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12"/>
          </p:nvPr>
        </p:nvSpPr>
        <p:spPr>
          <a:xfrm>
            <a:off x="2119794" y="6356350"/>
            <a:ext cx="6567006" cy="365125"/>
          </a:xfrm>
        </p:spPr>
        <p:txBody>
          <a:bodyPr/>
          <a:lstStyle/>
          <a:p>
            <a:r>
              <a:rPr lang="en-US" dirty="0" smtClean="0"/>
              <a:t>This slide from: Sophomoric Parallelism and Concurrency, Lecture 1, Dan Grossman</a:t>
            </a:r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Changing a major assumption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44202"/>
            <a:ext cx="7468157" cy="5181961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dirty="0" smtClean="0"/>
              <a:t>So far,  most or all of your study of computer science has assumed that</a:t>
            </a:r>
          </a:p>
          <a:p>
            <a:pPr>
              <a:buNone/>
            </a:pPr>
            <a:r>
              <a:rPr lang="en-US" dirty="0" smtClean="0"/>
              <a:t>				</a:t>
            </a:r>
            <a:r>
              <a:rPr lang="en-US" b="1" dirty="0" smtClean="0"/>
              <a:t>one thing happens at a time</a:t>
            </a:r>
            <a:endParaRPr lang="en-US" dirty="0" smtClean="0"/>
          </a:p>
          <a:p>
            <a:pPr>
              <a:buNone/>
            </a:pPr>
            <a:r>
              <a:rPr lang="en-US" dirty="0" smtClean="0"/>
              <a:t>this is </a:t>
            </a:r>
            <a:r>
              <a:rPr lang="en-US" i="1" dirty="0" smtClean="0"/>
              <a:t>sequential </a:t>
            </a:r>
            <a:r>
              <a:rPr lang="en-US" i="1" dirty="0" smtClean="0"/>
              <a:t>programming</a:t>
            </a:r>
          </a:p>
          <a:p>
            <a:r>
              <a:rPr lang="en-US" dirty="0" smtClean="0"/>
              <a:t> everything is part of </a:t>
            </a:r>
            <a:r>
              <a:rPr lang="en-US" b="1" dirty="0" smtClean="0"/>
              <a:t>one </a:t>
            </a:r>
            <a:r>
              <a:rPr lang="en-US" dirty="0" smtClean="0"/>
              <a:t>sequence</a:t>
            </a:r>
          </a:p>
          <a:p>
            <a:endParaRPr lang="en-US" dirty="0" smtClean="0"/>
          </a:p>
          <a:p>
            <a:pPr lvl="1"/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>
          <a:xfrm>
            <a:off x="2119794" y="6356350"/>
            <a:ext cx="6567006" cy="365125"/>
          </a:xfrm>
        </p:spPr>
        <p:txBody>
          <a:bodyPr/>
          <a:lstStyle/>
          <a:p>
            <a:r>
              <a:rPr lang="en-US" dirty="0" smtClean="0"/>
              <a:t>This slide adapted from: Sophomoric Parallelism and Concurrency, Lecture 1, Dan Grossman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698505" y="4337945"/>
            <a:ext cx="7768167" cy="461665"/>
          </a:xfrm>
          <a:prstGeom prst="rect">
            <a:avLst/>
          </a:prstGeom>
          <a:noFill/>
          <a:ln>
            <a:solidFill>
              <a:schemeClr val="accent5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Lucida Sans"/>
                <a:cs typeface="Lucida Sans"/>
              </a:rPr>
              <a:t>A B C D E F G H I J K L M N O P Q R S T U V W X Y Z</a:t>
            </a:r>
            <a:endParaRPr lang="en-US" sz="2400" dirty="0">
              <a:solidFill>
                <a:schemeClr val="tx1">
                  <a:lumMod val="50000"/>
                  <a:lumOff val="50000"/>
                </a:schemeClr>
              </a:solidFill>
              <a:latin typeface="Lucida Sans"/>
              <a:cs typeface="Lucida Sans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35144" y="3737001"/>
            <a:ext cx="7267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tx2"/>
                </a:solidFill>
              </a:rPr>
              <a:t>start</a:t>
            </a:r>
            <a:endParaRPr lang="en-US" b="1" dirty="0">
              <a:solidFill>
                <a:schemeClr val="tx2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8103311" y="3737795"/>
            <a:ext cx="7267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1F497D"/>
                </a:solidFill>
              </a:rPr>
              <a:t>end</a:t>
            </a:r>
            <a:endParaRPr lang="en-US" b="1" dirty="0">
              <a:solidFill>
                <a:srgbClr val="1F497D"/>
              </a:solidFill>
            </a:endParaRPr>
          </a:p>
        </p:txBody>
      </p:sp>
      <p:cxnSp>
        <p:nvCxnSpPr>
          <p:cNvPr id="15" name="Straight Arrow Connector 14"/>
          <p:cNvCxnSpPr>
            <a:stCxn id="12" idx="2"/>
          </p:cNvCxnSpPr>
          <p:nvPr/>
        </p:nvCxnSpPr>
        <p:spPr>
          <a:xfrm rot="5400000">
            <a:off x="582699" y="4222139"/>
            <a:ext cx="231612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>
            <a:stCxn id="13" idx="2"/>
          </p:cNvCxnSpPr>
          <p:nvPr/>
        </p:nvCxnSpPr>
        <p:spPr>
          <a:xfrm rot="5400000">
            <a:off x="8350469" y="4223330"/>
            <a:ext cx="232406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Focus on parallelism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In reality, parallelism and concurrency are mixed</a:t>
            </a:r>
          </a:p>
          <a:p>
            <a:pPr lvl="1"/>
            <a:r>
              <a:rPr lang="en-US" dirty="0" smtClean="0"/>
              <a:t>Common to use threads for both</a:t>
            </a:r>
          </a:p>
          <a:p>
            <a:pPr lvl="1"/>
            <a:r>
              <a:rPr lang="en-US" dirty="0" smtClean="0"/>
              <a:t>If parallel computations need access to shared resources, then the concurrency needs to be managed</a:t>
            </a:r>
            <a:endParaRPr lang="en-US" sz="900" dirty="0" smtClean="0"/>
          </a:p>
          <a:p>
            <a:pPr lvl="1"/>
            <a:endParaRPr lang="en-US" dirty="0" smtClean="0"/>
          </a:p>
          <a:p>
            <a:r>
              <a:rPr lang="en-US" dirty="0" smtClean="0"/>
              <a:t>However, in the first half of this course we focus on </a:t>
            </a:r>
            <a:r>
              <a:rPr lang="en-US" b="1" dirty="0" smtClean="0"/>
              <a:t>parallelism</a:t>
            </a:r>
          </a:p>
          <a:p>
            <a:pPr lvl="1"/>
            <a:r>
              <a:rPr lang="en-US" dirty="0" smtClean="0"/>
              <a:t>Structured, shared-nothing parallelism</a:t>
            </a:r>
          </a:p>
          <a:p>
            <a:r>
              <a:rPr lang="en-US" dirty="0" smtClean="0"/>
              <a:t>once you are comfortable with threads, we will talk about mutual exclusion, interleaving etc.</a:t>
            </a:r>
            <a:endParaRPr lang="en-US" dirty="0"/>
          </a:p>
        </p:txBody>
      </p:sp>
      <p:sp>
        <p:nvSpPr>
          <p:cNvPr id="4" name="Footer Placeholder 5"/>
          <p:cNvSpPr>
            <a:spLocks noGrp="1"/>
          </p:cNvSpPr>
          <p:nvPr>
            <p:ph type="ftr" sz="quarter" idx="12"/>
          </p:nvPr>
        </p:nvSpPr>
        <p:spPr>
          <a:xfrm>
            <a:off x="2119794" y="6356350"/>
            <a:ext cx="6567006" cy="365125"/>
          </a:xfrm>
        </p:spPr>
        <p:txBody>
          <a:bodyPr/>
          <a:lstStyle/>
          <a:p>
            <a:r>
              <a:rPr lang="en-US" dirty="0" smtClean="0"/>
              <a:t>This slide adapted from: Sophomoric Parallelism and Concurrency, Lecture 1, Dan Grossman</a:t>
            </a:r>
            <a:endParaRPr lang="en-US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Where does parallel/concurrent  processing occur?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925824" y="1368778"/>
            <a:ext cx="337095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effectLst>
                  <a:glow rad="101600">
                    <a:schemeClr val="tx2">
                      <a:lumMod val="40000"/>
                      <a:lumOff val="60000"/>
                      <a:alpha val="75000"/>
                    </a:schemeClr>
                  </a:glow>
                </a:effectLst>
              </a:rPr>
              <a:t>operating systems</a:t>
            </a:r>
            <a:endParaRPr lang="en-US" sz="2800" b="1" dirty="0">
              <a:effectLst>
                <a:glow rad="101600">
                  <a:schemeClr val="tx2">
                    <a:lumMod val="40000"/>
                    <a:lumOff val="60000"/>
                    <a:alpha val="75000"/>
                  </a:schemeClr>
                </a:glo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787939" y="2222500"/>
            <a:ext cx="337095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supercomputers</a:t>
            </a:r>
            <a:endParaRPr lang="en-US" sz="28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4694837" y="3987917"/>
            <a:ext cx="337095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 smtClean="0"/>
              <a:t>multicore</a:t>
            </a:r>
            <a:r>
              <a:rPr lang="en-US" sz="2800" b="1" dirty="0" smtClean="0"/>
              <a:t> chips</a:t>
            </a:r>
            <a:endParaRPr lang="en-US" sz="28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4694837" y="4826000"/>
            <a:ext cx="337095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GPU’s and other accelerators</a:t>
            </a:r>
            <a:endParaRPr lang="en-US" sz="28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605367" y="3126142"/>
            <a:ext cx="3042355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800" b="1" dirty="0" smtClean="0"/>
              <a:t>internet and distributed computing systems</a:t>
            </a:r>
            <a:endParaRPr lang="en-US" sz="2800" b="1" dirty="0"/>
          </a:p>
        </p:txBody>
      </p:sp>
      <p:sp>
        <p:nvSpPr>
          <p:cNvPr id="10" name="Down Arrow 9"/>
          <p:cNvSpPr/>
          <p:nvPr/>
        </p:nvSpPr>
        <p:spPr>
          <a:xfrm>
            <a:off x="3777758" y="1107722"/>
            <a:ext cx="917079" cy="4984243"/>
          </a:xfrm>
          <a:prstGeom prst="downArrow">
            <a:avLst/>
          </a:prstGeom>
          <a:gradFill flip="none" rotWithShape="1">
            <a:gsLst>
              <a:gs pos="99000">
                <a:srgbClr val="FFFF00"/>
              </a:gs>
              <a:gs pos="19000">
                <a:srgbClr val="FFFFFF"/>
              </a:gs>
            </a:gsLst>
            <a:lin ang="5400000" scaled="0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wordArtVertRtl" rtlCol="0" anchor="ctr">
            <a:noAutofit/>
          </a:bodyPr>
          <a:lstStyle/>
          <a:p>
            <a:pPr algn="ctr"/>
            <a:r>
              <a:rPr lang="en-US" sz="2000" dirty="0" smtClean="0">
                <a:solidFill>
                  <a:schemeClr val="tx1"/>
                </a:solidFill>
              </a:rPr>
              <a:t>Time</a:t>
            </a:r>
            <a:endParaRPr 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Everywhere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Many programs today are inherently concurrent or parallel: </a:t>
            </a:r>
          </a:p>
          <a:p>
            <a:r>
              <a:rPr lang="en-US" dirty="0" smtClean="0"/>
              <a:t>	operating and real-time systems, </a:t>
            </a:r>
          </a:p>
          <a:p>
            <a:r>
              <a:rPr lang="en-US" dirty="0" smtClean="0"/>
              <a:t>	event-based implementations of graphical user interfaces,  </a:t>
            </a:r>
          </a:p>
          <a:p>
            <a:r>
              <a:rPr lang="en-US" dirty="0" smtClean="0"/>
              <a:t>	high-performance parallel simulations like climate prediction using weather models,</a:t>
            </a:r>
          </a:p>
          <a:p>
            <a:r>
              <a:rPr lang="en-US" dirty="0" smtClean="0"/>
              <a:t>	 Internet applications like multiuser games, chats and ecommerce.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96333"/>
            <a:ext cx="8229600" cy="5683250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en-US" dirty="0" smtClean="0"/>
              <a:t>This explosion of parallelism has </a:t>
            </a:r>
            <a:r>
              <a:rPr lang="en-US" b="1" dirty="0" smtClean="0"/>
              <a:t>two significant challenges </a:t>
            </a:r>
            <a:r>
              <a:rPr lang="en-US" dirty="0" smtClean="0"/>
              <a:t>from a programming perspective:</a:t>
            </a:r>
          </a:p>
          <a:p>
            <a:r>
              <a:rPr lang="en-US" dirty="0" smtClean="0"/>
              <a:t>how to best manage all the available resources to ensure the most efficient use of the peak performance provided by the hardware designs. </a:t>
            </a:r>
          </a:p>
          <a:p>
            <a:r>
              <a:rPr lang="en-US" dirty="0" smtClean="0"/>
              <a:t>how the enormous potential of these systems can be effectively utilized by a wide spectrum of scientists and engineers who are not necessarily parallel programming experts.</a:t>
            </a:r>
          </a:p>
          <a:p>
            <a:pPr>
              <a:buNone/>
            </a:pP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2529416" y="5852583"/>
            <a:ext cx="64008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from: Parallel Computing, Volume 37, Issue 9, September 2011, Pages 499-500, </a:t>
            </a:r>
            <a:r>
              <a:rPr lang="en-US" b="1" dirty="0" smtClean="0"/>
              <a:t>Emerging Programming Paradigms for Large-Scale Scientific Computing </a:t>
            </a:r>
            <a:endParaRPr lang="en-US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a parallel computer?</a:t>
            </a:r>
            <a:endParaRPr lang="en-US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609600" y="17526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4572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charset="2"/>
              <a:buNone/>
              <a:tabLst/>
              <a:defRPr/>
            </a:pPr>
            <a:r>
              <a:rPr kumimoji="0" lang="en-GB" sz="28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charset="-128"/>
                <a:cs typeface="ＭＳ Ｐゴシック" charset="-128"/>
              </a:rPr>
              <a:t>Parallel processing is:</a:t>
            </a:r>
          </a:p>
          <a:p>
            <a:pPr marL="742950" marR="0" lvl="1" indent="-285750" algn="l" defTabSz="4572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the use of </a:t>
            </a:r>
            <a:r>
              <a:rPr kumimoji="0" lang="en-GB" sz="2800" b="1" i="1" u="none" strike="noStrike" kern="1200" cap="none" spc="0" normalizeH="0" baseline="0" noProof="0" dirty="0" smtClean="0">
                <a:ln>
                  <a:noFill/>
                </a:ln>
                <a:effectLst>
                  <a:glow rad="101600">
                    <a:schemeClr val="accent3">
                      <a:lumMod val="40000"/>
                      <a:lumOff val="60000"/>
                      <a:alpha val="75000"/>
                    </a:schemeClr>
                  </a:glow>
                </a:effectLst>
                <a:uLnTx/>
                <a:uFillTx/>
                <a:latin typeface="+mn-lt"/>
                <a:ea typeface="+mn-ea"/>
                <a:cs typeface="+mn-cs"/>
              </a:rPr>
              <a:t>multiple processors</a:t>
            </a:r>
            <a:r>
              <a:rPr kumimoji="0" lang="en-GB" sz="2800" b="0" i="1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GB" sz="28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to execute different parts of the same program simultaneously</a:t>
            </a:r>
          </a:p>
          <a:p>
            <a:pPr marL="742950" marR="0" lvl="1" indent="-285750" algn="l" defTabSz="4572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800" b="0" i="1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ＭＳ Ｐゴシック" charset="-128"/>
              <a:cs typeface="ＭＳ Ｐゴシック" charset="-128"/>
            </a:endParaRPr>
          </a:p>
          <a:p>
            <a:pPr marL="742950" marR="0" lvl="1" indent="-285750" algn="l" defTabSz="4572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200" b="0" i="1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ＭＳ Ｐゴシック" charset="-128"/>
              <a:cs typeface="ＭＳ Ｐゴシック" charset="-128"/>
            </a:endParaRPr>
          </a:p>
          <a:p>
            <a:pPr marL="742950" marR="0" lvl="1" indent="-285750" algn="l" defTabSz="4572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charset="-128"/>
                <a:cs typeface="ＭＳ Ｐゴシック" charset="-128"/>
              </a:rPr>
              <a:t>But that is a bit vague, isn’t it?</a:t>
            </a:r>
          </a:p>
          <a:p>
            <a:pPr marL="742950" marR="0" lvl="1" indent="-285750" algn="l" defTabSz="4572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ＭＳ Ｐゴシック" charset="-128"/>
              <a:cs typeface="ＭＳ Ｐゴシック" charset="-128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charset="2"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charset="-128"/>
                <a:cs typeface="ＭＳ Ｐゴシック" charset="-128"/>
              </a:rPr>
              <a:t>What is a 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+mn-lt"/>
                <a:ea typeface="ＭＳ Ｐゴシック" charset="-128"/>
                <a:cs typeface="ＭＳ Ｐゴシック" charset="-128"/>
              </a:rPr>
              <a:t>parallel computer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charset="-128"/>
                <a:cs typeface="ＭＳ Ｐゴシック" charset="-128"/>
              </a:rPr>
              <a:t>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1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ea typeface="ＭＳ Ｐゴシック" charset="-128"/>
                <a:cs typeface="ＭＳ Ｐゴシック" charset="-128"/>
              </a:rPr>
              <a:t>TOP500</a:t>
            </a:r>
          </a:p>
        </p:txBody>
      </p:sp>
      <p:sp>
        <p:nvSpPr>
          <p:cNvPr id="1761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pPr eaLnBrk="1" hangingPunct="1">
              <a:lnSpc>
                <a:spcPct val="90000"/>
              </a:lnSpc>
              <a:buNone/>
            </a:pPr>
            <a:r>
              <a:rPr lang="en-US" dirty="0">
                <a:ea typeface="ＭＳ Ｐゴシック" charset="-128"/>
                <a:cs typeface="ＭＳ Ｐゴシック" charset="-128"/>
              </a:rPr>
              <a:t>Created in </a:t>
            </a:r>
            <a:r>
              <a:rPr lang="en-US" dirty="0" smtClean="0">
                <a:ea typeface="ＭＳ Ｐゴシック" charset="-128"/>
                <a:cs typeface="ＭＳ Ｐゴシック" charset="-128"/>
              </a:rPr>
              <a:t>1993</a:t>
            </a:r>
          </a:p>
          <a:p>
            <a:pPr eaLnBrk="1" hangingPunct="1">
              <a:lnSpc>
                <a:spcPct val="90000"/>
              </a:lnSpc>
            </a:pPr>
            <a:r>
              <a:rPr lang="en-US" dirty="0" smtClean="0">
                <a:ea typeface="ＭＳ Ｐゴシック" charset="-128"/>
                <a:cs typeface="ＭＳ Ｐゴシック" charset="-128"/>
              </a:rPr>
              <a:t>a </a:t>
            </a:r>
            <a:r>
              <a:rPr lang="en-US" dirty="0">
                <a:ea typeface="ＭＳ Ｐゴシック" charset="-128"/>
                <a:cs typeface="ＭＳ Ｐゴシック" charset="-128"/>
              </a:rPr>
              <a:t>list of the top 500 super </a:t>
            </a:r>
            <a:r>
              <a:rPr lang="en-US" dirty="0" smtClean="0">
                <a:ea typeface="ＭＳ Ｐゴシック" charset="-128"/>
                <a:cs typeface="ＭＳ Ｐゴシック" charset="-128"/>
              </a:rPr>
              <a:t>computers</a:t>
            </a:r>
          </a:p>
          <a:p>
            <a:pPr eaLnBrk="1" hangingPunct="1">
              <a:lnSpc>
                <a:spcPct val="90000"/>
              </a:lnSpc>
            </a:pPr>
            <a:r>
              <a:rPr lang="en-US" dirty="0" smtClean="0">
                <a:ea typeface="ＭＳ Ｐゴシック" charset="-128"/>
                <a:cs typeface="ＭＳ Ｐゴシック" charset="-128"/>
              </a:rPr>
              <a:t>updated twice yearly</a:t>
            </a:r>
          </a:p>
          <a:p>
            <a:pPr eaLnBrk="1" hangingPunct="1">
              <a:lnSpc>
                <a:spcPct val="90000"/>
              </a:lnSpc>
            </a:pPr>
            <a:endParaRPr lang="en-US" dirty="0">
              <a:ea typeface="ＭＳ Ｐゴシック" charset="-128"/>
              <a:cs typeface="ＭＳ Ｐゴシック" charset="-128"/>
            </a:endParaRPr>
          </a:p>
          <a:p>
            <a:pPr>
              <a:lnSpc>
                <a:spcPct val="90000"/>
              </a:lnSpc>
            </a:pPr>
            <a:r>
              <a:rPr lang="en-US" dirty="0">
                <a:ea typeface="ＭＳ Ｐゴシック" charset="-128"/>
                <a:cs typeface="ＭＳ Ｐゴシック" charset="-128"/>
              </a:rPr>
              <a:t>Each computer is ranked according to</a:t>
            </a:r>
            <a:r>
              <a:rPr lang="en-US" dirty="0" smtClean="0">
                <a:ea typeface="ＭＳ Ｐゴシック" charset="-128"/>
                <a:cs typeface="ＭＳ Ｐゴシック" charset="-128"/>
              </a:rPr>
              <a:t> performance on High Performance </a:t>
            </a:r>
            <a:r>
              <a:rPr lang="en-US" dirty="0" err="1" smtClean="0">
                <a:ea typeface="ＭＳ Ｐゴシック" charset="-128"/>
                <a:cs typeface="ＭＳ Ｐゴシック" charset="-128"/>
              </a:rPr>
              <a:t>Linpack</a:t>
            </a:r>
            <a:r>
              <a:rPr lang="en-US" dirty="0" smtClean="0">
                <a:ea typeface="ＭＳ Ｐゴシック" charset="-128"/>
                <a:cs typeface="ＭＳ Ｐゴシック" charset="-128"/>
              </a:rPr>
              <a:t> (HPL) software package from the Innovative Computing Laboratory at the University of Tennessee: </a:t>
            </a:r>
          </a:p>
          <a:p>
            <a:pPr lvl="1">
              <a:lnSpc>
                <a:spcPct val="90000"/>
              </a:lnSpc>
            </a:pPr>
            <a:r>
              <a:rPr lang="en-US" b="1" dirty="0" smtClean="0">
                <a:ea typeface="ＭＳ Ｐゴシック" charset="-128"/>
                <a:cs typeface="ＭＳ Ｐゴシック" charset="-128"/>
              </a:rPr>
              <a:t>LINPACK </a:t>
            </a:r>
            <a:r>
              <a:rPr lang="en-US" dirty="0" smtClean="0">
                <a:ea typeface="ＭＳ Ｐゴシック" charset="-128"/>
                <a:cs typeface="ＭＳ Ｐゴシック" charset="-128"/>
              </a:rPr>
              <a:t>provides 3 separate benchmarks to evaluate a systems performance on a dense system of linear equations</a:t>
            </a:r>
          </a:p>
          <a:p>
            <a:pPr eaLnBrk="1" hangingPunct="1">
              <a:lnSpc>
                <a:spcPct val="90000"/>
              </a:lnSpc>
            </a:pPr>
            <a:endParaRPr lang="en-US" dirty="0">
              <a:ea typeface="ＭＳ Ｐゴシック" charset="-128"/>
              <a:cs typeface="ＭＳ Ｐゴシック" charset="-128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Class volunteer?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Outline of machine currently at top of top500</a:t>
            </a:r>
            <a:endParaRPr lang="en-US" dirty="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96333"/>
            <a:ext cx="8229600" cy="568325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dirty="0" smtClean="0"/>
              <a:t>The </a:t>
            </a:r>
            <a:r>
              <a:rPr lang="en-US" dirty="0" smtClean="0"/>
              <a:t>problem for application programmers is further compounded by the </a:t>
            </a:r>
            <a:r>
              <a:rPr lang="en-US" b="1" dirty="0" smtClean="0"/>
              <a:t>diversity of </a:t>
            </a:r>
            <a:r>
              <a:rPr lang="en-US" b="1" dirty="0" err="1" smtClean="0"/>
              <a:t>multicore</a:t>
            </a:r>
            <a:r>
              <a:rPr lang="en-US" b="1" dirty="0" smtClean="0"/>
              <a:t> architectures </a:t>
            </a:r>
            <a:r>
              <a:rPr lang="en-US" dirty="0" smtClean="0"/>
              <a:t>that are now emerging, ranging from:</a:t>
            </a:r>
          </a:p>
          <a:p>
            <a:r>
              <a:rPr lang="en-US" dirty="0" smtClean="0"/>
              <a:t> complex out-of-order CPUs with deep cache hierarchies, </a:t>
            </a:r>
          </a:p>
          <a:p>
            <a:r>
              <a:rPr lang="en-US" dirty="0" smtClean="0"/>
              <a:t>to relatively simple cores that support hardware multithreading, </a:t>
            </a:r>
          </a:p>
          <a:p>
            <a:r>
              <a:rPr lang="en-US" dirty="0" smtClean="0"/>
              <a:t>to chips that require explicit use of software-controlled memory.</a:t>
            </a:r>
            <a:endParaRPr lang="en-US" dirty="0" smtClean="0"/>
          </a:p>
          <a:p>
            <a:endParaRPr lang="en-US" dirty="0" smtClean="0"/>
          </a:p>
        </p:txBody>
      </p:sp>
      <p:sp>
        <p:nvSpPr>
          <p:cNvPr id="5" name="Rectangle 4"/>
          <p:cNvSpPr/>
          <p:nvPr/>
        </p:nvSpPr>
        <p:spPr>
          <a:xfrm>
            <a:off x="2529416" y="5852583"/>
            <a:ext cx="64008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from: Parallel Computing, Volume 37, Issue 9, September 2011, Pages 499-500, </a:t>
            </a:r>
            <a:r>
              <a:rPr lang="en-US" b="1" dirty="0" smtClean="0"/>
              <a:t>Emerging Programming Paradigms for Large-Scale Scientific Computing </a:t>
            </a:r>
            <a:endParaRPr lang="en-US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smtClean="0">
                <a:solidFill>
                  <a:srgbClr val="FF6600"/>
                </a:solidFill>
                <a:ea typeface="ＭＳ Ｐゴシック" charset="-128"/>
                <a:cs typeface="ＭＳ Ｐゴシック" charset="-128"/>
              </a:rPr>
              <a:t>A parallel computer is</a:t>
            </a:r>
          </a:p>
        </p:txBody>
      </p:sp>
      <p:sp>
        <p:nvSpPr>
          <p:cNvPr id="512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lvl="1" eaLnBrk="1" hangingPunct="1">
              <a:lnSpc>
                <a:spcPct val="90000"/>
              </a:lnSpc>
              <a:buFontTx/>
              <a:buNone/>
            </a:pPr>
            <a:endParaRPr lang="en-GB" sz="2200" dirty="0" smtClean="0"/>
          </a:p>
          <a:p>
            <a:pPr eaLnBrk="1" hangingPunct="1">
              <a:lnSpc>
                <a:spcPct val="90000"/>
              </a:lnSpc>
            </a:pPr>
            <a:r>
              <a:rPr lang="en-GB" sz="2600" dirty="0" smtClean="0">
                <a:ea typeface="ＭＳ Ｐゴシック" charset="-128"/>
                <a:cs typeface="ＭＳ Ｐゴシック" charset="-128"/>
              </a:rPr>
              <a:t>Multiple processors on multiple </a:t>
            </a:r>
            <a:r>
              <a:rPr lang="en-GB" sz="2600" dirty="0" smtClean="0">
                <a:solidFill>
                  <a:srgbClr val="FF6600"/>
                </a:solidFill>
                <a:ea typeface="ＭＳ Ｐゴシック" charset="-128"/>
                <a:cs typeface="ＭＳ Ｐゴシック" charset="-128"/>
              </a:rPr>
              <a:t>separate computers</a:t>
            </a:r>
            <a:r>
              <a:rPr lang="en-GB" sz="2600" dirty="0" smtClean="0">
                <a:ea typeface="ＭＳ Ｐゴシック" charset="-128"/>
                <a:cs typeface="ＭＳ Ｐゴシック" charset="-128"/>
              </a:rPr>
              <a:t> working together on a problem  (cluster)</a:t>
            </a:r>
          </a:p>
          <a:p>
            <a:pPr eaLnBrk="1" hangingPunct="1">
              <a:lnSpc>
                <a:spcPct val="90000"/>
              </a:lnSpc>
            </a:pPr>
            <a:r>
              <a:rPr lang="en-GB" sz="2600" dirty="0" smtClean="0">
                <a:ea typeface="ＭＳ Ｐゴシック" charset="-128"/>
                <a:cs typeface="ＭＳ Ｐゴシック" charset="-128"/>
              </a:rPr>
              <a:t>Or a computer </a:t>
            </a:r>
            <a:r>
              <a:rPr lang="en-GB" sz="2600" dirty="0">
                <a:ea typeface="ＭＳ Ｐゴシック" charset="-128"/>
                <a:cs typeface="ＭＳ Ｐゴシック" charset="-128"/>
              </a:rPr>
              <a:t>with </a:t>
            </a:r>
            <a:r>
              <a:rPr lang="en-GB" sz="2600" dirty="0">
                <a:solidFill>
                  <a:srgbClr val="FF6600"/>
                </a:solidFill>
                <a:ea typeface="ＭＳ Ｐゴシック" charset="-128"/>
                <a:cs typeface="ＭＳ Ｐゴシック" charset="-128"/>
              </a:rPr>
              <a:t>multiple internal </a:t>
            </a:r>
            <a:r>
              <a:rPr lang="en-GB" sz="2600" dirty="0" smtClean="0">
                <a:solidFill>
                  <a:srgbClr val="FF6600"/>
                </a:solidFill>
                <a:ea typeface="ＭＳ Ｐゴシック" charset="-128"/>
                <a:cs typeface="ＭＳ Ｐゴシック" charset="-128"/>
              </a:rPr>
              <a:t>processors </a:t>
            </a:r>
            <a:r>
              <a:rPr lang="en-GB" sz="2600" dirty="0" smtClean="0">
                <a:ea typeface="ＭＳ Ｐゴシック" charset="-128"/>
                <a:cs typeface="ＭＳ Ｐゴシック" charset="-128"/>
              </a:rPr>
              <a:t>(</a:t>
            </a:r>
            <a:r>
              <a:rPr lang="en-GB" sz="2600" dirty="0" err="1" smtClean="0">
                <a:ea typeface="ＭＳ Ｐゴシック" charset="-128"/>
                <a:cs typeface="ＭＳ Ｐゴシック" charset="-128"/>
              </a:rPr>
              <a:t>multicore</a:t>
            </a:r>
            <a:r>
              <a:rPr lang="en-GB" sz="2600" dirty="0" smtClean="0">
                <a:ea typeface="ＭＳ Ｐゴシック" charset="-128"/>
                <a:cs typeface="ＭＳ Ｐゴシック" charset="-128"/>
              </a:rPr>
              <a:t> and/or </a:t>
            </a:r>
            <a:r>
              <a:rPr lang="en-GB" sz="2600" dirty="0" err="1" smtClean="0">
                <a:ea typeface="ＭＳ Ｐゴシック" charset="-128"/>
                <a:cs typeface="ＭＳ Ｐゴシック" charset="-128"/>
              </a:rPr>
              <a:t>multiCPUs</a:t>
            </a:r>
            <a:r>
              <a:rPr lang="en-GB" sz="2600" dirty="0" smtClean="0">
                <a:ea typeface="ＭＳ Ｐゴシック" charset="-128"/>
                <a:cs typeface="ＭＳ Ｐゴシック" charset="-128"/>
              </a:rPr>
              <a:t>) , </a:t>
            </a:r>
          </a:p>
          <a:p>
            <a:pPr eaLnBrk="1" hangingPunct="1">
              <a:lnSpc>
                <a:spcPct val="90000"/>
              </a:lnSpc>
            </a:pPr>
            <a:r>
              <a:rPr lang="en-GB" sz="2600" dirty="0" smtClean="0">
                <a:ea typeface="ＭＳ Ｐゴシック" charset="-128"/>
                <a:cs typeface="ＭＳ Ｐゴシック" charset="-128"/>
              </a:rPr>
              <a:t>Or </a:t>
            </a:r>
            <a:r>
              <a:rPr lang="en-GB" sz="2600" dirty="0" smtClean="0">
                <a:solidFill>
                  <a:srgbClr val="FF6600"/>
                </a:solidFill>
                <a:ea typeface="ＭＳ Ｐゴシック" charset="-128"/>
                <a:cs typeface="ＭＳ Ｐゴシック" charset="-128"/>
              </a:rPr>
              <a:t>accelerators</a:t>
            </a:r>
            <a:r>
              <a:rPr lang="en-GB" sz="2600" dirty="0" smtClean="0">
                <a:ea typeface="ＭＳ Ｐゴシック" charset="-128"/>
                <a:cs typeface="ＭＳ Ｐゴシック" charset="-128"/>
              </a:rPr>
              <a:t> (GPU’s)</a:t>
            </a:r>
          </a:p>
          <a:p>
            <a:pPr eaLnBrk="1" hangingPunct="1">
              <a:lnSpc>
                <a:spcPct val="90000"/>
              </a:lnSpc>
            </a:pPr>
            <a:r>
              <a:rPr lang="en-GB" sz="2600" dirty="0" smtClean="0">
                <a:ea typeface="ＭＳ Ｐゴシック" charset="-128"/>
                <a:cs typeface="ＭＳ Ｐゴシック" charset="-128"/>
              </a:rPr>
              <a:t>Or </a:t>
            </a:r>
            <a:r>
              <a:rPr lang="en-GB" sz="2600" dirty="0" err="1" smtClean="0">
                <a:ea typeface="ＭＳ Ｐゴシック" charset="-128"/>
                <a:cs typeface="ＭＳ Ｐゴシック" charset="-128"/>
              </a:rPr>
              <a:t>multicore</a:t>
            </a:r>
            <a:r>
              <a:rPr lang="en-GB" sz="2600" dirty="0" smtClean="0">
                <a:ea typeface="ＭＳ Ｐゴシック" charset="-128"/>
                <a:cs typeface="ＭＳ Ｐゴシック" charset="-128"/>
              </a:rPr>
              <a:t> with GPU’s</a:t>
            </a:r>
          </a:p>
          <a:p>
            <a:pPr eaLnBrk="1" hangingPunct="1">
              <a:lnSpc>
                <a:spcPct val="90000"/>
              </a:lnSpc>
            </a:pPr>
            <a:r>
              <a:rPr lang="en-GB" sz="2600" dirty="0" smtClean="0">
                <a:ea typeface="ＭＳ Ｐゴシック" charset="-128"/>
                <a:cs typeface="ＭＳ Ｐゴシック" charset="-128"/>
              </a:rPr>
              <a:t>Or </a:t>
            </a:r>
            <a:r>
              <a:rPr lang="en-GB" sz="2600" dirty="0" err="1" smtClean="0">
                <a:ea typeface="ＭＳ Ｐゴシック" charset="-128"/>
                <a:cs typeface="ＭＳ Ｐゴシック" charset="-128"/>
              </a:rPr>
              <a:t>multicore</a:t>
            </a:r>
            <a:r>
              <a:rPr lang="en-GB" sz="2600" dirty="0" smtClean="0">
                <a:ea typeface="ＭＳ Ｐゴシック" charset="-128"/>
                <a:cs typeface="ＭＳ Ｐゴシック" charset="-128"/>
              </a:rPr>
              <a:t> with GPU’s in a cluster </a:t>
            </a:r>
          </a:p>
          <a:p>
            <a:pPr eaLnBrk="1" hangingPunct="1">
              <a:lnSpc>
                <a:spcPct val="90000"/>
              </a:lnSpc>
            </a:pPr>
            <a:r>
              <a:rPr lang="en-GB" sz="2600" dirty="0" smtClean="0">
                <a:ea typeface="ＭＳ Ｐゴシック" charset="-128"/>
                <a:cs typeface="ＭＳ Ｐゴシック" charset="-128"/>
              </a:rPr>
              <a:t>Or …a cloud?</a:t>
            </a:r>
          </a:p>
          <a:p>
            <a:pPr eaLnBrk="1" hangingPunct="1">
              <a:lnSpc>
                <a:spcPct val="90000"/>
              </a:lnSpc>
            </a:pPr>
            <a:r>
              <a:rPr lang="en-GB" sz="2600" dirty="0" smtClean="0">
                <a:ea typeface="ＭＳ Ｐゴシック" charset="-128"/>
                <a:cs typeface="ＭＳ Ｐゴシック" charset="-128"/>
              </a:rPr>
              <a:t>Or…. the internet? </a:t>
            </a:r>
          </a:p>
          <a:p>
            <a:pPr eaLnBrk="1" hangingPunct="1">
              <a:lnSpc>
                <a:spcPct val="90000"/>
              </a:lnSpc>
              <a:buFont typeface="Wingdings" charset="2"/>
              <a:buNone/>
            </a:pPr>
            <a:endParaRPr lang="en-GB" sz="2600" dirty="0">
              <a:ea typeface="ＭＳ Ｐゴシック" charset="-128"/>
              <a:cs typeface="ＭＳ Ｐゴシック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Rectangle 2"/>
          <p:cNvSpPr>
            <a:spLocks noChangeArrowheads="1"/>
          </p:cNvSpPr>
          <p:nvPr/>
        </p:nvSpPr>
        <p:spPr bwMode="auto">
          <a:xfrm>
            <a:off x="1116013" y="4221163"/>
            <a:ext cx="7056437" cy="2449512"/>
          </a:xfrm>
          <a:prstGeom prst="rect">
            <a:avLst/>
          </a:prstGeom>
          <a:solidFill>
            <a:schemeClr val="accent3">
              <a:lumMod val="60000"/>
              <a:lumOff val="40000"/>
              <a:alpha val="58000"/>
            </a:schemeClr>
          </a:solidFill>
          <a:ln w="0">
            <a:solidFill>
              <a:schemeClr val="folHlink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1619" name="Rectangle 3"/>
          <p:cNvSpPr>
            <a:spLocks noChangeArrowheads="1"/>
          </p:cNvSpPr>
          <p:nvPr/>
        </p:nvSpPr>
        <p:spPr bwMode="auto">
          <a:xfrm>
            <a:off x="3132138" y="1700213"/>
            <a:ext cx="5688012" cy="2305050"/>
          </a:xfrm>
          <a:prstGeom prst="rect">
            <a:avLst/>
          </a:prstGeom>
          <a:solidFill>
            <a:schemeClr val="folHlink">
              <a:alpha val="13000"/>
            </a:schemeClr>
          </a:solidFill>
          <a:ln w="0">
            <a:solidFill>
              <a:schemeClr val="folHlink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/>
          </a:p>
        </p:txBody>
      </p:sp>
      <p:sp>
        <p:nvSpPr>
          <p:cNvPr id="111620" name="Rectangle 4"/>
          <p:cNvSpPr>
            <a:spLocks noChangeArrowheads="1"/>
          </p:cNvSpPr>
          <p:nvPr/>
        </p:nvSpPr>
        <p:spPr bwMode="auto">
          <a:xfrm>
            <a:off x="323850" y="1700213"/>
            <a:ext cx="2519363" cy="2305050"/>
          </a:xfrm>
          <a:prstGeom prst="rect">
            <a:avLst/>
          </a:prstGeom>
          <a:solidFill>
            <a:schemeClr val="folHlink">
              <a:alpha val="8000"/>
            </a:schemeClr>
          </a:solidFill>
          <a:ln w="0">
            <a:solidFill>
              <a:schemeClr val="folHlink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>
              <a:solidFill>
                <a:schemeClr val="accent2"/>
              </a:solidFill>
            </a:endParaRPr>
          </a:p>
        </p:txBody>
      </p:sp>
      <p:sp>
        <p:nvSpPr>
          <p:cNvPr id="111621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925513" y="244475"/>
            <a:ext cx="7543800" cy="82550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GB">
                <a:solidFill>
                  <a:srgbClr val="008000"/>
                </a:solidFill>
                <a:ea typeface="ＭＳ Ｐゴシック" pitchFamily="-112" charset="-128"/>
                <a:cs typeface="ＭＳ Ｐゴシック" pitchFamily="-112" charset="-128"/>
              </a:rPr>
              <a:t>Memory Parallelism</a:t>
            </a:r>
          </a:p>
        </p:txBody>
      </p:sp>
      <p:grpSp>
        <p:nvGrpSpPr>
          <p:cNvPr id="2" name="Group 6"/>
          <p:cNvGrpSpPr>
            <a:grpSpLocks/>
          </p:cNvGrpSpPr>
          <p:nvPr/>
        </p:nvGrpSpPr>
        <p:grpSpPr bwMode="auto">
          <a:xfrm>
            <a:off x="1403350" y="1989138"/>
            <a:ext cx="1152525" cy="1801812"/>
            <a:chOff x="612" y="1253"/>
            <a:chExt cx="726" cy="1135"/>
          </a:xfrm>
        </p:grpSpPr>
        <p:sp>
          <p:nvSpPr>
            <p:cNvPr id="111648" name="Rectangle 7"/>
            <p:cNvSpPr>
              <a:spLocks noChangeArrowheads="1"/>
            </p:cNvSpPr>
            <p:nvPr/>
          </p:nvSpPr>
          <p:spPr bwMode="auto">
            <a:xfrm>
              <a:off x="612" y="1253"/>
              <a:ext cx="726" cy="409"/>
            </a:xfrm>
            <a:prstGeom prst="rect">
              <a:avLst/>
            </a:prstGeom>
            <a:noFill/>
            <a:ln w="222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GB" b="1"/>
                <a:t>CPU</a:t>
              </a:r>
            </a:p>
          </p:txBody>
        </p:sp>
        <p:sp>
          <p:nvSpPr>
            <p:cNvPr id="111649" name="Rectangle 8"/>
            <p:cNvSpPr>
              <a:spLocks noChangeArrowheads="1"/>
            </p:cNvSpPr>
            <p:nvPr/>
          </p:nvSpPr>
          <p:spPr bwMode="auto">
            <a:xfrm>
              <a:off x="612" y="1979"/>
              <a:ext cx="726" cy="409"/>
            </a:xfrm>
            <a:prstGeom prst="rect">
              <a:avLst/>
            </a:prstGeom>
            <a:noFill/>
            <a:ln w="222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GB" b="1"/>
                <a:t>memory</a:t>
              </a:r>
            </a:p>
          </p:txBody>
        </p:sp>
        <p:cxnSp>
          <p:nvCxnSpPr>
            <p:cNvPr id="111650" name="AutoShape 9"/>
            <p:cNvCxnSpPr>
              <a:cxnSpLocks noChangeShapeType="1"/>
              <a:stCxn id="111648" idx="2"/>
              <a:endCxn id="111649" idx="0"/>
            </p:cNvCxnSpPr>
            <p:nvPr/>
          </p:nvCxnSpPr>
          <p:spPr bwMode="auto">
            <a:xfrm>
              <a:off x="975" y="1669"/>
              <a:ext cx="0" cy="303"/>
            </a:xfrm>
            <a:prstGeom prst="straightConnector1">
              <a:avLst/>
            </a:prstGeom>
            <a:noFill/>
            <a:ln w="22225">
              <a:solidFill>
                <a:schemeClr val="tx1"/>
              </a:solidFill>
              <a:round/>
              <a:headEnd type="triangle" w="med" len="med"/>
              <a:tailEnd type="triangle" w="med" len="med"/>
            </a:ln>
          </p:spPr>
        </p:cxnSp>
      </p:grpSp>
      <p:sp>
        <p:nvSpPr>
          <p:cNvPr id="111623" name="Rectangle 10"/>
          <p:cNvSpPr>
            <a:spLocks noChangeArrowheads="1"/>
          </p:cNvSpPr>
          <p:nvPr/>
        </p:nvSpPr>
        <p:spPr bwMode="auto">
          <a:xfrm>
            <a:off x="6659563" y="3141663"/>
            <a:ext cx="1152525" cy="649287"/>
          </a:xfrm>
          <a:prstGeom prst="rect">
            <a:avLst/>
          </a:prstGeom>
          <a:noFill/>
          <a:ln w="222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GB" b="1"/>
              <a:t>CPU</a:t>
            </a:r>
          </a:p>
        </p:txBody>
      </p:sp>
      <p:sp>
        <p:nvSpPr>
          <p:cNvPr id="111624" name="Rectangle 11"/>
          <p:cNvSpPr>
            <a:spLocks noChangeArrowheads="1"/>
          </p:cNvSpPr>
          <p:nvPr/>
        </p:nvSpPr>
        <p:spPr bwMode="auto">
          <a:xfrm>
            <a:off x="3635375" y="3141663"/>
            <a:ext cx="2449513" cy="649287"/>
          </a:xfrm>
          <a:prstGeom prst="rect">
            <a:avLst/>
          </a:prstGeom>
          <a:noFill/>
          <a:ln w="222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GB" b="1"/>
              <a:t>memory</a:t>
            </a:r>
          </a:p>
        </p:txBody>
      </p:sp>
      <p:cxnSp>
        <p:nvCxnSpPr>
          <p:cNvPr id="111625" name="AutoShape 12"/>
          <p:cNvCxnSpPr>
            <a:cxnSpLocks noChangeShapeType="1"/>
            <a:stCxn id="111623" idx="1"/>
            <a:endCxn id="111624" idx="3"/>
          </p:cNvCxnSpPr>
          <p:nvPr/>
        </p:nvCxnSpPr>
        <p:spPr bwMode="auto">
          <a:xfrm flipH="1">
            <a:off x="6096000" y="3467100"/>
            <a:ext cx="552450" cy="0"/>
          </a:xfrm>
          <a:prstGeom prst="straightConnector1">
            <a:avLst/>
          </a:prstGeom>
          <a:noFill/>
          <a:ln w="22225">
            <a:solidFill>
              <a:schemeClr val="tx1"/>
            </a:solidFill>
            <a:round/>
            <a:headEnd type="triangle" w="med" len="med"/>
            <a:tailEnd type="triangle" w="med" len="med"/>
          </a:ln>
        </p:spPr>
      </p:cxnSp>
      <p:sp>
        <p:nvSpPr>
          <p:cNvPr id="111626" name="Rectangle 13"/>
          <p:cNvSpPr>
            <a:spLocks noChangeArrowheads="1"/>
          </p:cNvSpPr>
          <p:nvPr/>
        </p:nvSpPr>
        <p:spPr bwMode="auto">
          <a:xfrm>
            <a:off x="3419475" y="1989138"/>
            <a:ext cx="1152525" cy="649287"/>
          </a:xfrm>
          <a:prstGeom prst="rect">
            <a:avLst/>
          </a:prstGeom>
          <a:noFill/>
          <a:ln w="222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GB" b="1"/>
              <a:t>CPU</a:t>
            </a:r>
          </a:p>
        </p:txBody>
      </p:sp>
      <p:cxnSp>
        <p:nvCxnSpPr>
          <p:cNvPr id="111627" name="AutoShape 14"/>
          <p:cNvCxnSpPr>
            <a:cxnSpLocks noChangeShapeType="1"/>
            <a:stCxn id="111626" idx="2"/>
          </p:cNvCxnSpPr>
          <p:nvPr/>
        </p:nvCxnSpPr>
        <p:spPr bwMode="auto">
          <a:xfrm>
            <a:off x="3995738" y="2649538"/>
            <a:ext cx="0" cy="481012"/>
          </a:xfrm>
          <a:prstGeom prst="straightConnector1">
            <a:avLst/>
          </a:prstGeom>
          <a:noFill/>
          <a:ln w="22225">
            <a:solidFill>
              <a:schemeClr val="tx1"/>
            </a:solidFill>
            <a:round/>
            <a:headEnd type="triangle" w="med" len="med"/>
            <a:tailEnd type="triangle" w="med" len="med"/>
          </a:ln>
        </p:spPr>
      </p:cxnSp>
      <p:grpSp>
        <p:nvGrpSpPr>
          <p:cNvPr id="3" name="Group 15"/>
          <p:cNvGrpSpPr>
            <a:grpSpLocks/>
          </p:cNvGrpSpPr>
          <p:nvPr/>
        </p:nvGrpSpPr>
        <p:grpSpPr bwMode="auto">
          <a:xfrm>
            <a:off x="1258888" y="4437063"/>
            <a:ext cx="4897437" cy="2089150"/>
            <a:chOff x="793" y="2795"/>
            <a:chExt cx="3085" cy="1316"/>
          </a:xfrm>
        </p:grpSpPr>
        <p:grpSp>
          <p:nvGrpSpPr>
            <p:cNvPr id="4" name="Group 16"/>
            <p:cNvGrpSpPr>
              <a:grpSpLocks/>
            </p:cNvGrpSpPr>
            <p:nvPr/>
          </p:nvGrpSpPr>
          <p:grpSpPr bwMode="auto">
            <a:xfrm>
              <a:off x="3152" y="2976"/>
              <a:ext cx="726" cy="1135"/>
              <a:chOff x="612" y="1253"/>
              <a:chExt cx="726" cy="1135"/>
            </a:xfrm>
          </p:grpSpPr>
          <p:sp>
            <p:nvSpPr>
              <p:cNvPr id="111645" name="Rectangle 17"/>
              <p:cNvSpPr>
                <a:spLocks noChangeArrowheads="1"/>
              </p:cNvSpPr>
              <p:nvPr/>
            </p:nvSpPr>
            <p:spPr bwMode="auto">
              <a:xfrm>
                <a:off x="612" y="1253"/>
                <a:ext cx="726" cy="409"/>
              </a:xfrm>
              <a:prstGeom prst="rect">
                <a:avLst/>
              </a:prstGeom>
              <a:noFill/>
              <a:ln w="222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algn="ctr"/>
                <a:r>
                  <a:rPr lang="en-GB" b="1"/>
                  <a:t>CPU</a:t>
                </a:r>
              </a:p>
            </p:txBody>
          </p:sp>
          <p:sp>
            <p:nvSpPr>
              <p:cNvPr id="111646" name="Rectangle 18"/>
              <p:cNvSpPr>
                <a:spLocks noChangeArrowheads="1"/>
              </p:cNvSpPr>
              <p:nvPr/>
            </p:nvSpPr>
            <p:spPr bwMode="auto">
              <a:xfrm>
                <a:off x="612" y="1979"/>
                <a:ext cx="726" cy="409"/>
              </a:xfrm>
              <a:prstGeom prst="rect">
                <a:avLst/>
              </a:prstGeom>
              <a:noFill/>
              <a:ln w="222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algn="ctr"/>
                <a:r>
                  <a:rPr lang="en-GB" b="1"/>
                  <a:t>memory</a:t>
                </a:r>
              </a:p>
            </p:txBody>
          </p:sp>
          <p:cxnSp>
            <p:nvCxnSpPr>
              <p:cNvPr id="111647" name="AutoShape 19"/>
              <p:cNvCxnSpPr>
                <a:cxnSpLocks noChangeShapeType="1"/>
                <a:stCxn id="111645" idx="2"/>
                <a:endCxn id="111646" idx="0"/>
              </p:cNvCxnSpPr>
              <p:nvPr/>
            </p:nvCxnSpPr>
            <p:spPr bwMode="auto">
              <a:xfrm>
                <a:off x="975" y="1669"/>
                <a:ext cx="0" cy="303"/>
              </a:xfrm>
              <a:prstGeom prst="straightConnector1">
                <a:avLst/>
              </a:prstGeom>
              <a:noFill/>
              <a:ln w="22225">
                <a:solidFill>
                  <a:schemeClr val="tx1"/>
                </a:solidFill>
                <a:round/>
                <a:headEnd type="triangle" w="med" len="med"/>
                <a:tailEnd type="triangle" w="med" len="med"/>
              </a:ln>
            </p:spPr>
          </p:cxnSp>
        </p:grpSp>
        <p:grpSp>
          <p:nvGrpSpPr>
            <p:cNvPr id="5" name="Group 20"/>
            <p:cNvGrpSpPr>
              <a:grpSpLocks/>
            </p:cNvGrpSpPr>
            <p:nvPr/>
          </p:nvGrpSpPr>
          <p:grpSpPr bwMode="auto">
            <a:xfrm>
              <a:off x="1973" y="2976"/>
              <a:ext cx="726" cy="1135"/>
              <a:chOff x="612" y="1253"/>
              <a:chExt cx="726" cy="1135"/>
            </a:xfrm>
          </p:grpSpPr>
          <p:sp>
            <p:nvSpPr>
              <p:cNvPr id="111642" name="Rectangle 21"/>
              <p:cNvSpPr>
                <a:spLocks noChangeArrowheads="1"/>
              </p:cNvSpPr>
              <p:nvPr/>
            </p:nvSpPr>
            <p:spPr bwMode="auto">
              <a:xfrm>
                <a:off x="612" y="1253"/>
                <a:ext cx="726" cy="409"/>
              </a:xfrm>
              <a:prstGeom prst="rect">
                <a:avLst/>
              </a:prstGeom>
              <a:noFill/>
              <a:ln w="222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algn="ctr"/>
                <a:r>
                  <a:rPr lang="en-GB" b="1"/>
                  <a:t>CPU</a:t>
                </a:r>
              </a:p>
            </p:txBody>
          </p:sp>
          <p:sp>
            <p:nvSpPr>
              <p:cNvPr id="111643" name="Rectangle 22"/>
              <p:cNvSpPr>
                <a:spLocks noChangeArrowheads="1"/>
              </p:cNvSpPr>
              <p:nvPr/>
            </p:nvSpPr>
            <p:spPr bwMode="auto">
              <a:xfrm>
                <a:off x="612" y="1979"/>
                <a:ext cx="726" cy="409"/>
              </a:xfrm>
              <a:prstGeom prst="rect">
                <a:avLst/>
              </a:prstGeom>
              <a:noFill/>
              <a:ln w="222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algn="ctr"/>
                <a:r>
                  <a:rPr lang="en-GB" b="1"/>
                  <a:t>memory</a:t>
                </a:r>
              </a:p>
            </p:txBody>
          </p:sp>
          <p:cxnSp>
            <p:nvCxnSpPr>
              <p:cNvPr id="111644" name="AutoShape 23"/>
              <p:cNvCxnSpPr>
                <a:cxnSpLocks noChangeShapeType="1"/>
                <a:stCxn id="111642" idx="2"/>
                <a:endCxn id="111643" idx="0"/>
              </p:cNvCxnSpPr>
              <p:nvPr/>
            </p:nvCxnSpPr>
            <p:spPr bwMode="auto">
              <a:xfrm>
                <a:off x="975" y="1669"/>
                <a:ext cx="0" cy="303"/>
              </a:xfrm>
              <a:prstGeom prst="straightConnector1">
                <a:avLst/>
              </a:prstGeom>
              <a:noFill/>
              <a:ln w="22225">
                <a:solidFill>
                  <a:schemeClr val="tx1"/>
                </a:solidFill>
                <a:round/>
                <a:headEnd type="triangle" w="med" len="med"/>
                <a:tailEnd type="triangle" w="med" len="med"/>
              </a:ln>
            </p:spPr>
          </p:cxnSp>
        </p:grpSp>
        <p:grpSp>
          <p:nvGrpSpPr>
            <p:cNvPr id="6" name="Group 24"/>
            <p:cNvGrpSpPr>
              <a:grpSpLocks/>
            </p:cNvGrpSpPr>
            <p:nvPr/>
          </p:nvGrpSpPr>
          <p:grpSpPr bwMode="auto">
            <a:xfrm>
              <a:off x="793" y="2976"/>
              <a:ext cx="726" cy="1135"/>
              <a:chOff x="612" y="1253"/>
              <a:chExt cx="726" cy="1135"/>
            </a:xfrm>
          </p:grpSpPr>
          <p:sp>
            <p:nvSpPr>
              <p:cNvPr id="111639" name="Rectangle 25"/>
              <p:cNvSpPr>
                <a:spLocks noChangeArrowheads="1"/>
              </p:cNvSpPr>
              <p:nvPr/>
            </p:nvSpPr>
            <p:spPr bwMode="auto">
              <a:xfrm>
                <a:off x="612" y="1253"/>
                <a:ext cx="726" cy="409"/>
              </a:xfrm>
              <a:prstGeom prst="rect">
                <a:avLst/>
              </a:prstGeom>
              <a:noFill/>
              <a:ln w="222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algn="ctr"/>
                <a:r>
                  <a:rPr lang="en-GB" b="1"/>
                  <a:t>CPU</a:t>
                </a:r>
              </a:p>
            </p:txBody>
          </p:sp>
          <p:sp>
            <p:nvSpPr>
              <p:cNvPr id="111640" name="Rectangle 26"/>
              <p:cNvSpPr>
                <a:spLocks noChangeArrowheads="1"/>
              </p:cNvSpPr>
              <p:nvPr/>
            </p:nvSpPr>
            <p:spPr bwMode="auto">
              <a:xfrm>
                <a:off x="612" y="1979"/>
                <a:ext cx="726" cy="409"/>
              </a:xfrm>
              <a:prstGeom prst="rect">
                <a:avLst/>
              </a:prstGeom>
              <a:noFill/>
              <a:ln w="222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algn="ctr"/>
                <a:r>
                  <a:rPr lang="en-GB" b="1"/>
                  <a:t>memory</a:t>
                </a:r>
              </a:p>
            </p:txBody>
          </p:sp>
          <p:cxnSp>
            <p:nvCxnSpPr>
              <p:cNvPr id="111641" name="AutoShape 27"/>
              <p:cNvCxnSpPr>
                <a:cxnSpLocks noChangeShapeType="1"/>
                <a:stCxn id="111639" idx="2"/>
                <a:endCxn id="111640" idx="0"/>
              </p:cNvCxnSpPr>
              <p:nvPr/>
            </p:nvCxnSpPr>
            <p:spPr bwMode="auto">
              <a:xfrm>
                <a:off x="975" y="1669"/>
                <a:ext cx="0" cy="303"/>
              </a:xfrm>
              <a:prstGeom prst="straightConnector1">
                <a:avLst/>
              </a:prstGeom>
              <a:noFill/>
              <a:ln w="22225">
                <a:solidFill>
                  <a:schemeClr val="tx1"/>
                </a:solidFill>
                <a:round/>
                <a:headEnd type="triangle" w="med" len="med"/>
                <a:tailEnd type="triangle" w="med" len="med"/>
              </a:ln>
            </p:spPr>
          </p:cxnSp>
        </p:grpSp>
        <p:cxnSp>
          <p:nvCxnSpPr>
            <p:cNvPr id="111637" name="AutoShape 28"/>
            <p:cNvCxnSpPr>
              <a:cxnSpLocks noChangeShapeType="1"/>
              <a:stCxn id="111639" idx="0"/>
            </p:cNvCxnSpPr>
            <p:nvPr/>
          </p:nvCxnSpPr>
          <p:spPr bwMode="auto">
            <a:xfrm rot="-5400000">
              <a:off x="1659" y="2292"/>
              <a:ext cx="174" cy="1180"/>
            </a:xfrm>
            <a:prstGeom prst="bentConnector2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</p:spPr>
        </p:cxnSp>
        <p:cxnSp>
          <p:nvCxnSpPr>
            <p:cNvPr id="111638" name="AutoShape 29"/>
            <p:cNvCxnSpPr>
              <a:cxnSpLocks noChangeShapeType="1"/>
              <a:stCxn id="111645" idx="0"/>
              <a:endCxn id="111642" idx="0"/>
            </p:cNvCxnSpPr>
            <p:nvPr/>
          </p:nvCxnSpPr>
          <p:spPr bwMode="auto">
            <a:xfrm rot="-5400000" flipH="1" flipV="1">
              <a:off x="2925" y="2380"/>
              <a:ext cx="1" cy="1179"/>
            </a:xfrm>
            <a:prstGeom prst="bentConnector3">
              <a:avLst>
                <a:gd name="adj1" fmla="val -17100000"/>
              </a:avLst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</p:spPr>
        </p:cxnSp>
      </p:grpSp>
      <p:sp>
        <p:nvSpPr>
          <p:cNvPr id="111629" name="Rectangle 30"/>
          <p:cNvSpPr>
            <a:spLocks noChangeArrowheads="1"/>
          </p:cNvSpPr>
          <p:nvPr/>
        </p:nvSpPr>
        <p:spPr bwMode="auto">
          <a:xfrm>
            <a:off x="5148263" y="1989138"/>
            <a:ext cx="1152525" cy="649287"/>
          </a:xfrm>
          <a:prstGeom prst="rect">
            <a:avLst/>
          </a:prstGeom>
          <a:noFill/>
          <a:ln w="222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GB" b="1"/>
              <a:t>CPU</a:t>
            </a:r>
          </a:p>
        </p:txBody>
      </p:sp>
      <p:cxnSp>
        <p:nvCxnSpPr>
          <p:cNvPr id="111630" name="AutoShape 31"/>
          <p:cNvCxnSpPr>
            <a:cxnSpLocks noChangeShapeType="1"/>
            <a:stCxn id="111629" idx="2"/>
          </p:cNvCxnSpPr>
          <p:nvPr/>
        </p:nvCxnSpPr>
        <p:spPr bwMode="auto">
          <a:xfrm>
            <a:off x="5724525" y="2649538"/>
            <a:ext cx="0" cy="481012"/>
          </a:xfrm>
          <a:prstGeom prst="straightConnector1">
            <a:avLst/>
          </a:prstGeom>
          <a:noFill/>
          <a:ln w="22225">
            <a:solidFill>
              <a:schemeClr val="tx1"/>
            </a:solidFill>
            <a:round/>
            <a:headEnd type="triangle" w="med" len="med"/>
            <a:tailEnd type="triangle" w="med" len="med"/>
          </a:ln>
        </p:spPr>
      </p:cxnSp>
      <p:sp>
        <p:nvSpPr>
          <p:cNvPr id="111631" name="Text Box 32"/>
          <p:cNvSpPr txBox="1">
            <a:spLocks noChangeArrowheads="1"/>
          </p:cNvSpPr>
          <p:nvPr/>
        </p:nvSpPr>
        <p:spPr bwMode="auto">
          <a:xfrm>
            <a:off x="447675" y="2513013"/>
            <a:ext cx="1225550" cy="641350"/>
          </a:xfrm>
          <a:prstGeom prst="rect">
            <a:avLst/>
          </a:prstGeom>
          <a:noFill/>
          <a:ln w="222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GB" b="1">
                <a:solidFill>
                  <a:srgbClr val="000099"/>
                </a:solidFill>
              </a:rPr>
              <a:t>serial</a:t>
            </a:r>
          </a:p>
          <a:p>
            <a:r>
              <a:rPr lang="en-GB" b="1">
                <a:solidFill>
                  <a:srgbClr val="000099"/>
                </a:solidFill>
              </a:rPr>
              <a:t>computer</a:t>
            </a:r>
          </a:p>
        </p:txBody>
      </p:sp>
      <p:sp>
        <p:nvSpPr>
          <p:cNvPr id="111632" name="Text Box 33"/>
          <p:cNvSpPr txBox="1">
            <a:spLocks noChangeArrowheads="1"/>
          </p:cNvSpPr>
          <p:nvPr/>
        </p:nvSpPr>
        <p:spPr bwMode="auto">
          <a:xfrm>
            <a:off x="7000875" y="2008188"/>
            <a:ext cx="1387475" cy="915987"/>
          </a:xfrm>
          <a:prstGeom prst="rect">
            <a:avLst/>
          </a:prstGeom>
          <a:noFill/>
          <a:ln w="222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GB" b="1">
                <a:solidFill>
                  <a:srgbClr val="000099"/>
                </a:solidFill>
              </a:rPr>
              <a:t>shared memory computer</a:t>
            </a:r>
          </a:p>
        </p:txBody>
      </p:sp>
      <p:sp>
        <p:nvSpPr>
          <p:cNvPr id="111633" name="Text Box 34"/>
          <p:cNvSpPr txBox="1">
            <a:spLocks noChangeArrowheads="1"/>
          </p:cNvSpPr>
          <p:nvPr/>
        </p:nvSpPr>
        <p:spPr bwMode="auto">
          <a:xfrm>
            <a:off x="6588125" y="4581525"/>
            <a:ext cx="1387475" cy="915988"/>
          </a:xfrm>
          <a:prstGeom prst="rect">
            <a:avLst/>
          </a:prstGeom>
          <a:noFill/>
          <a:ln w="222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GB" b="1">
                <a:solidFill>
                  <a:srgbClr val="000099"/>
                </a:solidFill>
              </a:rPr>
              <a:t>distributed memory computer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Changing a major assumption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8276" y="1173834"/>
            <a:ext cx="5956300" cy="5181961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en-US" dirty="0" smtClean="0"/>
              <a:t>Removing the sequential assumption creates both </a:t>
            </a:r>
            <a:r>
              <a:rPr lang="en-US" b="1" dirty="0" smtClean="0">
                <a:effectLst>
                  <a:glow rad="38100">
                    <a:srgbClr val="FFFF00">
                      <a:alpha val="75000"/>
                    </a:srgbClr>
                  </a:glow>
                </a:effectLst>
              </a:rPr>
              <a:t>opportunities</a:t>
            </a:r>
            <a:r>
              <a:rPr lang="en-US" dirty="0" smtClean="0"/>
              <a:t> and </a:t>
            </a:r>
            <a:r>
              <a:rPr lang="en-US" b="1" dirty="0" smtClean="0">
                <a:effectLst>
                  <a:glow rad="38100">
                    <a:srgbClr val="FF0000">
                      <a:alpha val="23000"/>
                    </a:srgbClr>
                  </a:glow>
                </a:effectLst>
              </a:rPr>
              <a:t>challenges</a:t>
            </a:r>
            <a:endParaRPr lang="en-US" dirty="0" smtClean="0"/>
          </a:p>
          <a:p>
            <a:pPr lvl="1"/>
            <a:r>
              <a:rPr lang="en-US" dirty="0" smtClean="0"/>
              <a:t>Programming:</a:t>
            </a:r>
            <a:r>
              <a:rPr lang="en-US" dirty="0" smtClean="0"/>
              <a:t> </a:t>
            </a:r>
          </a:p>
          <a:p>
            <a:pPr lvl="2"/>
            <a:r>
              <a:rPr lang="en-US" b="1" dirty="0" smtClean="0">
                <a:effectLst>
                  <a:glow rad="25400">
                    <a:srgbClr val="FFFF00">
                      <a:alpha val="75000"/>
                    </a:srgbClr>
                  </a:glow>
                </a:effectLst>
              </a:rPr>
              <a:t>Divide </a:t>
            </a:r>
            <a:r>
              <a:rPr lang="en-US" b="1" dirty="0" smtClean="0">
                <a:effectLst>
                  <a:glow rad="25400">
                    <a:srgbClr val="FFFF00">
                      <a:alpha val="75000"/>
                    </a:srgbClr>
                  </a:glow>
                </a:effectLst>
              </a:rPr>
              <a:t>work </a:t>
            </a:r>
            <a:r>
              <a:rPr lang="en-US" dirty="0" smtClean="0"/>
              <a:t>among threads of execution and</a:t>
            </a:r>
            <a:r>
              <a:rPr lang="en-US" dirty="0" smtClean="0">
                <a:effectLst>
                  <a:glow rad="38100">
                    <a:srgbClr val="FF0000">
                      <a:alpha val="23000"/>
                    </a:srgbClr>
                  </a:glow>
                </a:effectLst>
              </a:rPr>
              <a:t> </a:t>
            </a:r>
            <a:r>
              <a:rPr lang="en-US" b="1" dirty="0" smtClean="0">
                <a:effectLst>
                  <a:glow rad="38100">
                    <a:srgbClr val="FF0000">
                      <a:alpha val="23000"/>
                    </a:srgbClr>
                  </a:glow>
                </a:effectLst>
              </a:rPr>
              <a:t>coordinate </a:t>
            </a:r>
            <a:r>
              <a:rPr lang="en-US" dirty="0" smtClean="0"/>
              <a:t>(synchronize) them</a:t>
            </a:r>
          </a:p>
          <a:p>
            <a:pPr lvl="1"/>
            <a:r>
              <a:rPr lang="en-US" dirty="0" smtClean="0"/>
              <a:t>Algorithms</a:t>
            </a:r>
            <a:r>
              <a:rPr lang="en-US" dirty="0" smtClean="0"/>
              <a:t>:</a:t>
            </a:r>
          </a:p>
          <a:p>
            <a:pPr lvl="2"/>
            <a:r>
              <a:rPr lang="en-US" dirty="0" smtClean="0"/>
              <a:t>more </a:t>
            </a:r>
            <a:r>
              <a:rPr lang="en-US" b="1" dirty="0" smtClean="0">
                <a:effectLst>
                  <a:glow rad="25400">
                    <a:srgbClr val="FFFF00">
                      <a:alpha val="75000"/>
                    </a:srgbClr>
                  </a:glow>
                </a:effectLst>
              </a:rPr>
              <a:t>throughput</a:t>
            </a:r>
            <a:r>
              <a:rPr lang="en-US" dirty="0" smtClean="0"/>
              <a:t>: work done per unit wall-clock </a:t>
            </a:r>
            <a:r>
              <a:rPr lang="en-US" dirty="0" smtClean="0"/>
              <a:t>time = speedup</a:t>
            </a:r>
          </a:p>
          <a:p>
            <a:pPr lvl="2"/>
            <a:r>
              <a:rPr lang="en-US" dirty="0" smtClean="0"/>
              <a:t>more </a:t>
            </a:r>
            <a:r>
              <a:rPr lang="en-US" b="1" dirty="0" smtClean="0">
                <a:effectLst>
                  <a:glow rad="38100">
                    <a:srgbClr val="FF0000">
                      <a:alpha val="23000"/>
                    </a:srgbClr>
                  </a:glow>
                </a:effectLst>
              </a:rPr>
              <a:t>organization</a:t>
            </a:r>
            <a:r>
              <a:rPr lang="en-US" b="1" dirty="0" smtClean="0">
                <a:effectLst>
                  <a:glow rad="25400">
                    <a:srgbClr val="FF0000">
                      <a:alpha val="16000"/>
                    </a:srgbClr>
                  </a:glow>
                </a:effectLst>
              </a:rPr>
              <a:t> required</a:t>
            </a:r>
            <a:endParaRPr lang="en-US" dirty="0" smtClean="0"/>
          </a:p>
          <a:p>
            <a:pPr lvl="1"/>
            <a:r>
              <a:rPr lang="en-US" dirty="0" smtClean="0"/>
              <a:t>Data structures:</a:t>
            </a:r>
            <a:r>
              <a:rPr lang="en-US" dirty="0" smtClean="0"/>
              <a:t> </a:t>
            </a:r>
          </a:p>
          <a:p>
            <a:pPr lvl="2"/>
            <a:r>
              <a:rPr lang="en-US" dirty="0" smtClean="0"/>
              <a:t>May </a:t>
            </a:r>
            <a:r>
              <a:rPr lang="en-US" dirty="0" smtClean="0"/>
              <a:t>need to support </a:t>
            </a:r>
            <a:r>
              <a:rPr lang="en-US" b="1" dirty="0" smtClean="0">
                <a:effectLst>
                  <a:glow rad="38100">
                    <a:srgbClr val="FF0000">
                      <a:alpha val="23000"/>
                    </a:srgbClr>
                  </a:glow>
                </a:effectLst>
              </a:rPr>
              <a:t>concurrent access </a:t>
            </a:r>
            <a:r>
              <a:rPr lang="en-US" dirty="0" smtClean="0"/>
              <a:t>(multiple threads operating on data at the same time)</a:t>
            </a:r>
          </a:p>
          <a:p>
            <a:pPr lvl="1"/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>
          <a:xfrm>
            <a:off x="2119794" y="6356350"/>
            <a:ext cx="6567006" cy="365125"/>
          </a:xfrm>
        </p:spPr>
        <p:txBody>
          <a:bodyPr/>
          <a:lstStyle/>
          <a:p>
            <a:r>
              <a:rPr lang="en-US" dirty="0" smtClean="0"/>
              <a:t>This slide adapted from: Sophomoric Parallelism and Concurrency, Lecture 1, Dan Grossman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6937021" y="1236723"/>
            <a:ext cx="1947335" cy="461665"/>
          </a:xfrm>
          <a:prstGeom prst="rect">
            <a:avLst/>
          </a:prstGeom>
          <a:noFill/>
          <a:ln>
            <a:solidFill>
              <a:schemeClr val="accent5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Lucida Sans"/>
                <a:cs typeface="Lucida Sans"/>
              </a:rPr>
              <a:t>A B C D</a:t>
            </a:r>
            <a:endParaRPr lang="en-US" sz="2400" dirty="0">
              <a:solidFill>
                <a:schemeClr val="tx1">
                  <a:lumMod val="50000"/>
                  <a:lumOff val="50000"/>
                </a:schemeClr>
              </a:solidFill>
              <a:latin typeface="Lucida Sans"/>
              <a:cs typeface="Lucida Sans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625166" y="1890889"/>
            <a:ext cx="2259190" cy="461665"/>
          </a:xfrm>
          <a:prstGeom prst="rect">
            <a:avLst/>
          </a:prstGeom>
          <a:noFill/>
          <a:ln>
            <a:solidFill>
              <a:schemeClr val="accent5"/>
            </a:solidFill>
          </a:ln>
        </p:spPr>
        <p:txBody>
          <a:bodyPr wrap="square" rtlCol="0">
            <a:spAutoFit/>
          </a:bodyPr>
          <a:lstStyle/>
          <a:p>
            <a:pPr algn="r"/>
            <a:r>
              <a:rPr lang="en-US" sz="2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Lucida Sans"/>
                <a:cs typeface="Lucida Sans"/>
              </a:rPr>
              <a:t>D E F G H</a:t>
            </a:r>
            <a:endParaRPr lang="en-US" sz="2400" dirty="0">
              <a:solidFill>
                <a:schemeClr val="tx1">
                  <a:lumMod val="50000"/>
                  <a:lumOff val="50000"/>
                </a:schemeClr>
              </a:solidFill>
              <a:latin typeface="Lucida Sans"/>
              <a:cs typeface="Lucida Sans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413501" y="3407833"/>
            <a:ext cx="2470855" cy="461665"/>
          </a:xfrm>
          <a:prstGeom prst="rect">
            <a:avLst/>
          </a:prstGeom>
          <a:noFill/>
          <a:ln>
            <a:solidFill>
              <a:schemeClr val="accent5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Lucida Sans"/>
                <a:cs typeface="Lucida Sans"/>
              </a:rPr>
              <a:t>I J K    L M</a:t>
            </a:r>
            <a:endParaRPr lang="en-US" sz="2400" dirty="0">
              <a:solidFill>
                <a:schemeClr val="tx1">
                  <a:lumMod val="50000"/>
                  <a:lumOff val="50000"/>
                </a:schemeClr>
              </a:solidFill>
              <a:latin typeface="Lucida Sans"/>
              <a:cs typeface="Lucida Sans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413501" y="2603500"/>
            <a:ext cx="2470855" cy="461665"/>
          </a:xfrm>
          <a:prstGeom prst="rect">
            <a:avLst/>
          </a:prstGeom>
          <a:noFill/>
          <a:ln>
            <a:solidFill>
              <a:schemeClr val="accent5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Lucida Sans"/>
                <a:cs typeface="Lucida Sans"/>
              </a:rPr>
              <a:t>T U V  W X Y Z</a:t>
            </a:r>
            <a:endParaRPr lang="en-US" sz="2400" dirty="0">
              <a:solidFill>
                <a:schemeClr val="tx1">
                  <a:lumMod val="50000"/>
                  <a:lumOff val="50000"/>
                </a:schemeClr>
              </a:solidFill>
              <a:latin typeface="Lucida Sans"/>
              <a:cs typeface="Lucida Sans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337778" y="4339167"/>
            <a:ext cx="1546578" cy="461665"/>
          </a:xfrm>
          <a:prstGeom prst="rect">
            <a:avLst/>
          </a:prstGeom>
          <a:noFill/>
          <a:ln>
            <a:solidFill>
              <a:schemeClr val="accent5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Lucida Sans"/>
                <a:cs typeface="Lucida Sans"/>
              </a:rPr>
              <a:t>R          S</a:t>
            </a:r>
            <a:endParaRPr lang="en-US" sz="2400" dirty="0">
              <a:solidFill>
                <a:schemeClr val="tx1">
                  <a:lumMod val="50000"/>
                  <a:lumOff val="50000"/>
                </a:schemeClr>
              </a:solidFill>
              <a:latin typeface="Lucida Sans"/>
              <a:cs typeface="Lucida Sans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808611" y="5171722"/>
            <a:ext cx="2075745" cy="461665"/>
          </a:xfrm>
          <a:prstGeom prst="rect">
            <a:avLst/>
          </a:prstGeom>
          <a:noFill/>
          <a:ln>
            <a:solidFill>
              <a:schemeClr val="accent5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Lucida Sans"/>
                <a:cs typeface="Lucida Sans"/>
              </a:rPr>
              <a:t>N O  P    Q</a:t>
            </a:r>
            <a:endParaRPr lang="en-US" sz="2400" dirty="0">
              <a:solidFill>
                <a:schemeClr val="tx1">
                  <a:lumMod val="50000"/>
                  <a:lumOff val="50000"/>
                </a:schemeClr>
              </a:solidFill>
              <a:latin typeface="Lucida Sans"/>
              <a:cs typeface="Lucida Sans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081889" y="759536"/>
            <a:ext cx="7267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tx2"/>
                </a:solidFill>
              </a:rPr>
              <a:t>start</a:t>
            </a:r>
            <a:endParaRPr lang="en-US" b="1" dirty="0">
              <a:solidFill>
                <a:schemeClr val="tx2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8520995" y="758742"/>
            <a:ext cx="7267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1F497D"/>
                </a:solidFill>
              </a:rPr>
              <a:t>end</a:t>
            </a:r>
            <a:endParaRPr lang="en-US" b="1" dirty="0">
              <a:solidFill>
                <a:srgbClr val="1F497D"/>
              </a:solidFill>
            </a:endParaRPr>
          </a:p>
        </p:txBody>
      </p:sp>
      <p:cxnSp>
        <p:nvCxnSpPr>
          <p:cNvPr id="14" name="Straight Arrow Connector 13"/>
          <p:cNvCxnSpPr>
            <a:stCxn id="12" idx="2"/>
          </p:cNvCxnSpPr>
          <p:nvPr/>
        </p:nvCxnSpPr>
        <p:spPr>
          <a:xfrm rot="5400000">
            <a:off x="6329444" y="1244674"/>
            <a:ext cx="231612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>
            <a:stCxn id="13" idx="2"/>
          </p:cNvCxnSpPr>
          <p:nvPr/>
        </p:nvCxnSpPr>
        <p:spPr>
          <a:xfrm rot="5400000">
            <a:off x="8768153" y="1244277"/>
            <a:ext cx="232406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457200" y="6356350"/>
            <a:ext cx="5109616" cy="365125"/>
          </a:xfrm>
          <a:noFill/>
        </p:spPr>
        <p:txBody>
          <a:bodyPr/>
          <a:lstStyle/>
          <a:p>
            <a:r>
              <a:rPr lang="en-US" dirty="0" smtClean="0">
                <a:latin typeface="Comic Sans MS" charset="0"/>
              </a:rPr>
              <a:t>from: Art </a:t>
            </a:r>
            <a:r>
              <a:rPr lang="en-US" dirty="0">
                <a:latin typeface="Comic Sans MS" charset="0"/>
              </a:rPr>
              <a:t>of Multiprocessor Programming</a:t>
            </a:r>
          </a:p>
        </p:txBody>
      </p:sp>
      <p:sp>
        <p:nvSpPr>
          <p:cNvPr id="17412" name="Rectangle 3"/>
          <p:cNvSpPr>
            <a:spLocks noGrp="1" noChangeArrowheads="1"/>
          </p:cNvSpPr>
          <p:nvPr>
            <p:ph type="title"/>
          </p:nvPr>
        </p:nvSpPr>
        <p:spPr>
          <a:xfrm>
            <a:off x="242888" y="609600"/>
            <a:ext cx="8845550" cy="1143000"/>
          </a:xfrm>
        </p:spPr>
        <p:txBody>
          <a:bodyPr>
            <a:normAutofit fontScale="90000"/>
          </a:bodyPr>
          <a:lstStyle/>
          <a:p>
            <a:r>
              <a:rPr lang="en-US" sz="4000" dirty="0" smtClean="0"/>
              <a:t>We focus on:</a:t>
            </a:r>
            <a:br>
              <a:rPr lang="en-US" sz="4000" dirty="0" smtClean="0"/>
            </a:br>
            <a:r>
              <a:rPr lang="en-US" sz="4000" dirty="0"/>
              <a:t>The Shared Memory Multiprocessor</a:t>
            </a:r>
            <a:br>
              <a:rPr lang="en-US" sz="4000" dirty="0"/>
            </a:br>
            <a:r>
              <a:rPr lang="en-US" sz="4000" dirty="0"/>
              <a:t>(SMP) </a:t>
            </a:r>
          </a:p>
        </p:txBody>
      </p:sp>
      <p:grpSp>
        <p:nvGrpSpPr>
          <p:cNvPr id="2" name="Group 59"/>
          <p:cNvGrpSpPr>
            <a:grpSpLocks/>
          </p:cNvGrpSpPr>
          <p:nvPr/>
        </p:nvGrpSpPr>
        <p:grpSpPr bwMode="auto">
          <a:xfrm>
            <a:off x="1036910" y="2700338"/>
            <a:ext cx="4267200" cy="2527300"/>
            <a:chOff x="2038" y="1558"/>
            <a:chExt cx="1847" cy="1318"/>
          </a:xfrm>
        </p:grpSpPr>
        <p:sp>
          <p:nvSpPr>
            <p:cNvPr id="17414" name="Rectangle 4"/>
            <p:cNvSpPr>
              <a:spLocks noChangeArrowheads="1"/>
            </p:cNvSpPr>
            <p:nvPr/>
          </p:nvSpPr>
          <p:spPr bwMode="auto">
            <a:xfrm>
              <a:off x="2262" y="2073"/>
              <a:ext cx="335" cy="138"/>
            </a:xfrm>
            <a:prstGeom prst="rect">
              <a:avLst/>
            </a:prstGeom>
            <a:solidFill>
              <a:srgbClr val="FF3399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 sz="1600" b="0">
                  <a:solidFill>
                    <a:schemeClr val="bg1"/>
                  </a:solidFill>
                </a:rPr>
                <a:t>cache</a:t>
              </a:r>
            </a:p>
          </p:txBody>
        </p:sp>
        <p:sp>
          <p:nvSpPr>
            <p:cNvPr id="17415" name="AutoShape 5"/>
            <p:cNvSpPr>
              <a:spLocks noChangeArrowheads="1"/>
            </p:cNvSpPr>
            <p:nvPr/>
          </p:nvSpPr>
          <p:spPr bwMode="auto">
            <a:xfrm>
              <a:off x="2038" y="2223"/>
              <a:ext cx="1845" cy="228"/>
            </a:xfrm>
            <a:prstGeom prst="leftRightArrow">
              <a:avLst>
                <a:gd name="adj1" fmla="val 40102"/>
                <a:gd name="adj2" fmla="val 63800"/>
              </a:avLst>
            </a:prstGeom>
            <a:solidFill>
              <a:schemeClr val="folHlink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r>
                <a:rPr lang="en-US" sz="2000" b="0">
                  <a:solidFill>
                    <a:schemeClr val="tx2"/>
                  </a:solidFill>
                </a:rPr>
                <a:t>Bus</a:t>
              </a:r>
            </a:p>
          </p:txBody>
        </p:sp>
        <p:grpSp>
          <p:nvGrpSpPr>
            <p:cNvPr id="3" name="Group 6"/>
            <p:cNvGrpSpPr>
              <a:grpSpLocks/>
            </p:cNvGrpSpPr>
            <p:nvPr/>
          </p:nvGrpSpPr>
          <p:grpSpPr bwMode="auto">
            <a:xfrm>
              <a:off x="2813" y="1577"/>
              <a:ext cx="315" cy="418"/>
              <a:chOff x="2496" y="2725"/>
              <a:chExt cx="712" cy="739"/>
            </a:xfrm>
          </p:grpSpPr>
          <p:sp>
            <p:nvSpPr>
              <p:cNvPr id="17442" name="Rectangle 7"/>
              <p:cNvSpPr>
                <a:spLocks noChangeArrowheads="1"/>
              </p:cNvSpPr>
              <p:nvPr/>
            </p:nvSpPr>
            <p:spPr bwMode="auto">
              <a:xfrm>
                <a:off x="2592" y="3312"/>
                <a:ext cx="528" cy="144"/>
              </a:xfrm>
              <a:prstGeom prst="rect">
                <a:avLst/>
              </a:prstGeom>
              <a:solidFill>
                <a:schemeClr val="accent1"/>
              </a:solidFill>
              <a:ln w="381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443" name="Freeform 8"/>
              <p:cNvSpPr>
                <a:spLocks/>
              </p:cNvSpPr>
              <p:nvPr/>
            </p:nvSpPr>
            <p:spPr bwMode="auto">
              <a:xfrm>
                <a:off x="2592" y="2725"/>
                <a:ext cx="528" cy="587"/>
              </a:xfrm>
              <a:custGeom>
                <a:avLst/>
                <a:gdLst>
                  <a:gd name="T0" fmla="*/ 48 w 528"/>
                  <a:gd name="T1" fmla="*/ 11 h 587"/>
                  <a:gd name="T2" fmla="*/ 480 w 528"/>
                  <a:gd name="T3" fmla="*/ 11 h 587"/>
                  <a:gd name="T4" fmla="*/ 528 w 528"/>
                  <a:gd name="T5" fmla="*/ 587 h 587"/>
                  <a:gd name="T6" fmla="*/ 0 w 528"/>
                  <a:gd name="T7" fmla="*/ 587 h 587"/>
                  <a:gd name="T8" fmla="*/ 32 w 528"/>
                  <a:gd name="T9" fmla="*/ 0 h 58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28"/>
                  <a:gd name="T16" fmla="*/ 0 h 587"/>
                  <a:gd name="T17" fmla="*/ 528 w 528"/>
                  <a:gd name="T18" fmla="*/ 587 h 58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28" h="587">
                    <a:moveTo>
                      <a:pt x="48" y="11"/>
                    </a:moveTo>
                    <a:lnTo>
                      <a:pt x="480" y="11"/>
                    </a:lnTo>
                    <a:lnTo>
                      <a:pt x="528" y="587"/>
                    </a:lnTo>
                    <a:lnTo>
                      <a:pt x="0" y="587"/>
                    </a:lnTo>
                    <a:lnTo>
                      <a:pt x="32" y="0"/>
                    </a:lnTo>
                  </a:path>
                </a:pathLst>
              </a:custGeom>
              <a:solidFill>
                <a:schemeClr val="accent1"/>
              </a:solidFill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grpSp>
            <p:nvGrpSpPr>
              <p:cNvPr id="4" name="Group 9"/>
              <p:cNvGrpSpPr>
                <a:grpSpLocks/>
              </p:cNvGrpSpPr>
              <p:nvPr/>
            </p:nvGrpSpPr>
            <p:grpSpPr bwMode="auto">
              <a:xfrm>
                <a:off x="3072" y="2832"/>
                <a:ext cx="136" cy="632"/>
                <a:chOff x="3072" y="2832"/>
                <a:chExt cx="136" cy="632"/>
              </a:xfrm>
            </p:grpSpPr>
            <p:sp>
              <p:nvSpPr>
                <p:cNvPr id="17449" name="Freeform 10"/>
                <p:cNvSpPr>
                  <a:spLocks/>
                </p:cNvSpPr>
                <p:nvPr/>
              </p:nvSpPr>
              <p:spPr bwMode="auto">
                <a:xfrm>
                  <a:off x="3072" y="3120"/>
                  <a:ext cx="136" cy="344"/>
                </a:xfrm>
                <a:custGeom>
                  <a:avLst/>
                  <a:gdLst>
                    <a:gd name="T0" fmla="*/ 24 w 136"/>
                    <a:gd name="T1" fmla="*/ 0 h 344"/>
                    <a:gd name="T2" fmla="*/ 136 w 136"/>
                    <a:gd name="T3" fmla="*/ 0 h 344"/>
                    <a:gd name="T4" fmla="*/ 136 w 136"/>
                    <a:gd name="T5" fmla="*/ 232 h 344"/>
                    <a:gd name="T6" fmla="*/ 106 w 136"/>
                    <a:gd name="T7" fmla="*/ 344 h 344"/>
                    <a:gd name="T8" fmla="*/ 106 w 136"/>
                    <a:gd name="T9" fmla="*/ 88 h 344"/>
                    <a:gd name="T10" fmla="*/ 0 w 136"/>
                    <a:gd name="T11" fmla="*/ 88 h 344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136"/>
                    <a:gd name="T19" fmla="*/ 0 h 344"/>
                    <a:gd name="T20" fmla="*/ 136 w 136"/>
                    <a:gd name="T21" fmla="*/ 344 h 344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136" h="344">
                      <a:moveTo>
                        <a:pt x="24" y="0"/>
                      </a:moveTo>
                      <a:lnTo>
                        <a:pt x="136" y="0"/>
                      </a:lnTo>
                      <a:lnTo>
                        <a:pt x="136" y="232"/>
                      </a:lnTo>
                      <a:lnTo>
                        <a:pt x="106" y="344"/>
                      </a:lnTo>
                      <a:lnTo>
                        <a:pt x="106" y="88"/>
                      </a:lnTo>
                      <a:lnTo>
                        <a:pt x="0" y="88"/>
                      </a:lnTo>
                    </a:path>
                  </a:pathLst>
                </a:custGeom>
                <a:solidFill>
                  <a:schemeClr val="tx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450" name="Freeform 11"/>
                <p:cNvSpPr>
                  <a:spLocks/>
                </p:cNvSpPr>
                <p:nvPr/>
              </p:nvSpPr>
              <p:spPr bwMode="auto">
                <a:xfrm>
                  <a:off x="3072" y="2976"/>
                  <a:ext cx="123" cy="312"/>
                </a:xfrm>
                <a:custGeom>
                  <a:avLst/>
                  <a:gdLst>
                    <a:gd name="T0" fmla="*/ 18 w 136"/>
                    <a:gd name="T1" fmla="*/ 0 h 344"/>
                    <a:gd name="T2" fmla="*/ 100 w 136"/>
                    <a:gd name="T3" fmla="*/ 0 h 344"/>
                    <a:gd name="T4" fmla="*/ 100 w 136"/>
                    <a:gd name="T5" fmla="*/ 172 h 344"/>
                    <a:gd name="T6" fmla="*/ 79 w 136"/>
                    <a:gd name="T7" fmla="*/ 257 h 344"/>
                    <a:gd name="T8" fmla="*/ 79 w 136"/>
                    <a:gd name="T9" fmla="*/ 66 h 344"/>
                    <a:gd name="T10" fmla="*/ 0 w 136"/>
                    <a:gd name="T11" fmla="*/ 66 h 344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136"/>
                    <a:gd name="T19" fmla="*/ 0 h 344"/>
                    <a:gd name="T20" fmla="*/ 136 w 136"/>
                    <a:gd name="T21" fmla="*/ 344 h 344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136" h="344">
                      <a:moveTo>
                        <a:pt x="24" y="0"/>
                      </a:moveTo>
                      <a:lnTo>
                        <a:pt x="136" y="0"/>
                      </a:lnTo>
                      <a:lnTo>
                        <a:pt x="136" y="232"/>
                      </a:lnTo>
                      <a:lnTo>
                        <a:pt x="106" y="344"/>
                      </a:lnTo>
                      <a:lnTo>
                        <a:pt x="106" y="88"/>
                      </a:lnTo>
                      <a:lnTo>
                        <a:pt x="0" y="88"/>
                      </a:lnTo>
                    </a:path>
                  </a:pathLst>
                </a:custGeom>
                <a:solidFill>
                  <a:schemeClr val="tx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451" name="Freeform 12"/>
                <p:cNvSpPr>
                  <a:spLocks/>
                </p:cNvSpPr>
                <p:nvPr/>
              </p:nvSpPr>
              <p:spPr bwMode="auto">
                <a:xfrm>
                  <a:off x="3072" y="2832"/>
                  <a:ext cx="127" cy="320"/>
                </a:xfrm>
                <a:custGeom>
                  <a:avLst/>
                  <a:gdLst>
                    <a:gd name="T0" fmla="*/ 20 w 136"/>
                    <a:gd name="T1" fmla="*/ 0 h 344"/>
                    <a:gd name="T2" fmla="*/ 111 w 136"/>
                    <a:gd name="T3" fmla="*/ 0 h 344"/>
                    <a:gd name="T4" fmla="*/ 111 w 136"/>
                    <a:gd name="T5" fmla="*/ 187 h 344"/>
                    <a:gd name="T6" fmla="*/ 86 w 136"/>
                    <a:gd name="T7" fmla="*/ 277 h 344"/>
                    <a:gd name="T8" fmla="*/ 86 w 136"/>
                    <a:gd name="T9" fmla="*/ 71 h 344"/>
                    <a:gd name="T10" fmla="*/ 0 w 136"/>
                    <a:gd name="T11" fmla="*/ 71 h 344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136"/>
                    <a:gd name="T19" fmla="*/ 0 h 344"/>
                    <a:gd name="T20" fmla="*/ 136 w 136"/>
                    <a:gd name="T21" fmla="*/ 344 h 344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136" h="344">
                      <a:moveTo>
                        <a:pt x="24" y="0"/>
                      </a:moveTo>
                      <a:lnTo>
                        <a:pt x="136" y="0"/>
                      </a:lnTo>
                      <a:lnTo>
                        <a:pt x="136" y="232"/>
                      </a:lnTo>
                      <a:lnTo>
                        <a:pt x="106" y="344"/>
                      </a:lnTo>
                      <a:lnTo>
                        <a:pt x="106" y="88"/>
                      </a:lnTo>
                      <a:lnTo>
                        <a:pt x="0" y="88"/>
                      </a:lnTo>
                    </a:path>
                  </a:pathLst>
                </a:custGeom>
                <a:solidFill>
                  <a:schemeClr val="tx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5" name="Group 13"/>
              <p:cNvGrpSpPr>
                <a:grpSpLocks/>
              </p:cNvGrpSpPr>
              <p:nvPr/>
            </p:nvGrpSpPr>
            <p:grpSpPr bwMode="auto">
              <a:xfrm flipH="1">
                <a:off x="2496" y="2832"/>
                <a:ext cx="136" cy="632"/>
                <a:chOff x="3072" y="2832"/>
                <a:chExt cx="136" cy="632"/>
              </a:xfrm>
            </p:grpSpPr>
            <p:sp>
              <p:nvSpPr>
                <p:cNvPr id="17446" name="Freeform 14"/>
                <p:cNvSpPr>
                  <a:spLocks/>
                </p:cNvSpPr>
                <p:nvPr/>
              </p:nvSpPr>
              <p:spPr bwMode="auto">
                <a:xfrm>
                  <a:off x="3072" y="3120"/>
                  <a:ext cx="136" cy="344"/>
                </a:xfrm>
                <a:custGeom>
                  <a:avLst/>
                  <a:gdLst>
                    <a:gd name="T0" fmla="*/ 24 w 136"/>
                    <a:gd name="T1" fmla="*/ 0 h 344"/>
                    <a:gd name="T2" fmla="*/ 136 w 136"/>
                    <a:gd name="T3" fmla="*/ 0 h 344"/>
                    <a:gd name="T4" fmla="*/ 136 w 136"/>
                    <a:gd name="T5" fmla="*/ 232 h 344"/>
                    <a:gd name="T6" fmla="*/ 106 w 136"/>
                    <a:gd name="T7" fmla="*/ 344 h 344"/>
                    <a:gd name="T8" fmla="*/ 106 w 136"/>
                    <a:gd name="T9" fmla="*/ 88 h 344"/>
                    <a:gd name="T10" fmla="*/ 0 w 136"/>
                    <a:gd name="T11" fmla="*/ 88 h 344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136"/>
                    <a:gd name="T19" fmla="*/ 0 h 344"/>
                    <a:gd name="T20" fmla="*/ 136 w 136"/>
                    <a:gd name="T21" fmla="*/ 344 h 344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136" h="344">
                      <a:moveTo>
                        <a:pt x="24" y="0"/>
                      </a:moveTo>
                      <a:lnTo>
                        <a:pt x="136" y="0"/>
                      </a:lnTo>
                      <a:lnTo>
                        <a:pt x="136" y="232"/>
                      </a:lnTo>
                      <a:lnTo>
                        <a:pt x="106" y="344"/>
                      </a:lnTo>
                      <a:lnTo>
                        <a:pt x="106" y="88"/>
                      </a:lnTo>
                      <a:lnTo>
                        <a:pt x="0" y="88"/>
                      </a:lnTo>
                    </a:path>
                  </a:pathLst>
                </a:custGeom>
                <a:solidFill>
                  <a:schemeClr val="tx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447" name="Freeform 15"/>
                <p:cNvSpPr>
                  <a:spLocks/>
                </p:cNvSpPr>
                <p:nvPr/>
              </p:nvSpPr>
              <p:spPr bwMode="auto">
                <a:xfrm>
                  <a:off x="3072" y="2976"/>
                  <a:ext cx="123" cy="312"/>
                </a:xfrm>
                <a:custGeom>
                  <a:avLst/>
                  <a:gdLst>
                    <a:gd name="T0" fmla="*/ 18 w 136"/>
                    <a:gd name="T1" fmla="*/ 0 h 344"/>
                    <a:gd name="T2" fmla="*/ 100 w 136"/>
                    <a:gd name="T3" fmla="*/ 0 h 344"/>
                    <a:gd name="T4" fmla="*/ 100 w 136"/>
                    <a:gd name="T5" fmla="*/ 172 h 344"/>
                    <a:gd name="T6" fmla="*/ 79 w 136"/>
                    <a:gd name="T7" fmla="*/ 257 h 344"/>
                    <a:gd name="T8" fmla="*/ 79 w 136"/>
                    <a:gd name="T9" fmla="*/ 66 h 344"/>
                    <a:gd name="T10" fmla="*/ 0 w 136"/>
                    <a:gd name="T11" fmla="*/ 66 h 344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136"/>
                    <a:gd name="T19" fmla="*/ 0 h 344"/>
                    <a:gd name="T20" fmla="*/ 136 w 136"/>
                    <a:gd name="T21" fmla="*/ 344 h 344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136" h="344">
                      <a:moveTo>
                        <a:pt x="24" y="0"/>
                      </a:moveTo>
                      <a:lnTo>
                        <a:pt x="136" y="0"/>
                      </a:lnTo>
                      <a:lnTo>
                        <a:pt x="136" y="232"/>
                      </a:lnTo>
                      <a:lnTo>
                        <a:pt x="106" y="344"/>
                      </a:lnTo>
                      <a:lnTo>
                        <a:pt x="106" y="88"/>
                      </a:lnTo>
                      <a:lnTo>
                        <a:pt x="0" y="88"/>
                      </a:lnTo>
                    </a:path>
                  </a:pathLst>
                </a:custGeom>
                <a:solidFill>
                  <a:schemeClr val="tx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448" name="Freeform 16"/>
                <p:cNvSpPr>
                  <a:spLocks/>
                </p:cNvSpPr>
                <p:nvPr/>
              </p:nvSpPr>
              <p:spPr bwMode="auto">
                <a:xfrm>
                  <a:off x="3072" y="2832"/>
                  <a:ext cx="127" cy="320"/>
                </a:xfrm>
                <a:custGeom>
                  <a:avLst/>
                  <a:gdLst>
                    <a:gd name="T0" fmla="*/ 20 w 136"/>
                    <a:gd name="T1" fmla="*/ 0 h 344"/>
                    <a:gd name="T2" fmla="*/ 111 w 136"/>
                    <a:gd name="T3" fmla="*/ 0 h 344"/>
                    <a:gd name="T4" fmla="*/ 111 w 136"/>
                    <a:gd name="T5" fmla="*/ 187 h 344"/>
                    <a:gd name="T6" fmla="*/ 86 w 136"/>
                    <a:gd name="T7" fmla="*/ 277 h 344"/>
                    <a:gd name="T8" fmla="*/ 86 w 136"/>
                    <a:gd name="T9" fmla="*/ 71 h 344"/>
                    <a:gd name="T10" fmla="*/ 0 w 136"/>
                    <a:gd name="T11" fmla="*/ 71 h 344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136"/>
                    <a:gd name="T19" fmla="*/ 0 h 344"/>
                    <a:gd name="T20" fmla="*/ 136 w 136"/>
                    <a:gd name="T21" fmla="*/ 344 h 344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136" h="344">
                      <a:moveTo>
                        <a:pt x="24" y="0"/>
                      </a:moveTo>
                      <a:lnTo>
                        <a:pt x="136" y="0"/>
                      </a:lnTo>
                      <a:lnTo>
                        <a:pt x="136" y="232"/>
                      </a:lnTo>
                      <a:lnTo>
                        <a:pt x="106" y="344"/>
                      </a:lnTo>
                      <a:lnTo>
                        <a:pt x="106" y="88"/>
                      </a:lnTo>
                      <a:lnTo>
                        <a:pt x="0" y="88"/>
                      </a:lnTo>
                    </a:path>
                  </a:pathLst>
                </a:custGeom>
                <a:solidFill>
                  <a:schemeClr val="tx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  <p:grpSp>
          <p:nvGrpSpPr>
            <p:cNvPr id="6" name="Group 17"/>
            <p:cNvGrpSpPr>
              <a:grpSpLocks/>
            </p:cNvGrpSpPr>
            <p:nvPr/>
          </p:nvGrpSpPr>
          <p:grpSpPr bwMode="auto">
            <a:xfrm>
              <a:off x="2263" y="1558"/>
              <a:ext cx="378" cy="457"/>
              <a:chOff x="1008" y="2720"/>
              <a:chExt cx="856" cy="808"/>
            </a:xfrm>
          </p:grpSpPr>
          <p:sp>
            <p:nvSpPr>
              <p:cNvPr id="17433" name="Rectangle 18"/>
              <p:cNvSpPr>
                <a:spLocks noChangeArrowheads="1"/>
              </p:cNvSpPr>
              <p:nvPr/>
            </p:nvSpPr>
            <p:spPr bwMode="auto">
              <a:xfrm>
                <a:off x="1032" y="3304"/>
                <a:ext cx="488" cy="160"/>
              </a:xfrm>
              <a:prstGeom prst="rect">
                <a:avLst/>
              </a:prstGeom>
              <a:solidFill>
                <a:srgbClr val="FF33CC"/>
              </a:solidFill>
              <a:ln w="381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434" name="Freeform 19"/>
              <p:cNvSpPr>
                <a:spLocks/>
              </p:cNvSpPr>
              <p:nvPr/>
            </p:nvSpPr>
            <p:spPr bwMode="auto">
              <a:xfrm flipH="1">
                <a:off x="1008" y="3168"/>
                <a:ext cx="136" cy="344"/>
              </a:xfrm>
              <a:custGeom>
                <a:avLst/>
                <a:gdLst>
                  <a:gd name="T0" fmla="*/ 24 w 136"/>
                  <a:gd name="T1" fmla="*/ 0 h 344"/>
                  <a:gd name="T2" fmla="*/ 136 w 136"/>
                  <a:gd name="T3" fmla="*/ 0 h 344"/>
                  <a:gd name="T4" fmla="*/ 136 w 136"/>
                  <a:gd name="T5" fmla="*/ 232 h 344"/>
                  <a:gd name="T6" fmla="*/ 106 w 136"/>
                  <a:gd name="T7" fmla="*/ 344 h 344"/>
                  <a:gd name="T8" fmla="*/ 106 w 136"/>
                  <a:gd name="T9" fmla="*/ 88 h 344"/>
                  <a:gd name="T10" fmla="*/ 0 w 136"/>
                  <a:gd name="T11" fmla="*/ 88 h 34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36"/>
                  <a:gd name="T19" fmla="*/ 0 h 344"/>
                  <a:gd name="T20" fmla="*/ 136 w 136"/>
                  <a:gd name="T21" fmla="*/ 344 h 34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36" h="344">
                    <a:moveTo>
                      <a:pt x="24" y="0"/>
                    </a:moveTo>
                    <a:lnTo>
                      <a:pt x="136" y="0"/>
                    </a:lnTo>
                    <a:lnTo>
                      <a:pt x="136" y="232"/>
                    </a:lnTo>
                    <a:lnTo>
                      <a:pt x="106" y="344"/>
                    </a:lnTo>
                    <a:lnTo>
                      <a:pt x="106" y="88"/>
                    </a:lnTo>
                    <a:lnTo>
                      <a:pt x="0" y="88"/>
                    </a:lnTo>
                  </a:path>
                </a:pathLst>
              </a:cu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435" name="Freeform 20"/>
              <p:cNvSpPr>
                <a:spLocks/>
              </p:cNvSpPr>
              <p:nvPr/>
            </p:nvSpPr>
            <p:spPr bwMode="auto">
              <a:xfrm flipH="1">
                <a:off x="1077" y="3000"/>
                <a:ext cx="123" cy="312"/>
              </a:xfrm>
              <a:custGeom>
                <a:avLst/>
                <a:gdLst>
                  <a:gd name="T0" fmla="*/ 18 w 136"/>
                  <a:gd name="T1" fmla="*/ 0 h 344"/>
                  <a:gd name="T2" fmla="*/ 100 w 136"/>
                  <a:gd name="T3" fmla="*/ 0 h 344"/>
                  <a:gd name="T4" fmla="*/ 100 w 136"/>
                  <a:gd name="T5" fmla="*/ 172 h 344"/>
                  <a:gd name="T6" fmla="*/ 79 w 136"/>
                  <a:gd name="T7" fmla="*/ 257 h 344"/>
                  <a:gd name="T8" fmla="*/ 79 w 136"/>
                  <a:gd name="T9" fmla="*/ 66 h 344"/>
                  <a:gd name="T10" fmla="*/ 0 w 136"/>
                  <a:gd name="T11" fmla="*/ 66 h 34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36"/>
                  <a:gd name="T19" fmla="*/ 0 h 344"/>
                  <a:gd name="T20" fmla="*/ 136 w 136"/>
                  <a:gd name="T21" fmla="*/ 344 h 34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36" h="344">
                    <a:moveTo>
                      <a:pt x="24" y="0"/>
                    </a:moveTo>
                    <a:lnTo>
                      <a:pt x="136" y="0"/>
                    </a:lnTo>
                    <a:lnTo>
                      <a:pt x="136" y="232"/>
                    </a:lnTo>
                    <a:lnTo>
                      <a:pt x="106" y="344"/>
                    </a:lnTo>
                    <a:lnTo>
                      <a:pt x="106" y="88"/>
                    </a:lnTo>
                    <a:lnTo>
                      <a:pt x="0" y="88"/>
                    </a:lnTo>
                  </a:path>
                </a:pathLst>
              </a:cu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436" name="Freeform 21"/>
              <p:cNvSpPr>
                <a:spLocks/>
              </p:cNvSpPr>
              <p:nvPr/>
            </p:nvSpPr>
            <p:spPr bwMode="auto">
              <a:xfrm flipH="1">
                <a:off x="1200" y="2800"/>
                <a:ext cx="127" cy="320"/>
              </a:xfrm>
              <a:custGeom>
                <a:avLst/>
                <a:gdLst>
                  <a:gd name="T0" fmla="*/ 20 w 136"/>
                  <a:gd name="T1" fmla="*/ 0 h 344"/>
                  <a:gd name="T2" fmla="*/ 111 w 136"/>
                  <a:gd name="T3" fmla="*/ 0 h 344"/>
                  <a:gd name="T4" fmla="*/ 111 w 136"/>
                  <a:gd name="T5" fmla="*/ 187 h 344"/>
                  <a:gd name="T6" fmla="*/ 86 w 136"/>
                  <a:gd name="T7" fmla="*/ 277 h 344"/>
                  <a:gd name="T8" fmla="*/ 86 w 136"/>
                  <a:gd name="T9" fmla="*/ 71 h 344"/>
                  <a:gd name="T10" fmla="*/ 0 w 136"/>
                  <a:gd name="T11" fmla="*/ 71 h 34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36"/>
                  <a:gd name="T19" fmla="*/ 0 h 344"/>
                  <a:gd name="T20" fmla="*/ 136 w 136"/>
                  <a:gd name="T21" fmla="*/ 344 h 34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36" h="344">
                    <a:moveTo>
                      <a:pt x="24" y="0"/>
                    </a:moveTo>
                    <a:lnTo>
                      <a:pt x="136" y="0"/>
                    </a:lnTo>
                    <a:lnTo>
                      <a:pt x="136" y="232"/>
                    </a:lnTo>
                    <a:lnTo>
                      <a:pt x="106" y="344"/>
                    </a:lnTo>
                    <a:lnTo>
                      <a:pt x="106" y="88"/>
                    </a:lnTo>
                    <a:lnTo>
                      <a:pt x="0" y="88"/>
                    </a:lnTo>
                  </a:path>
                </a:pathLst>
              </a:cu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437" name="Freeform 22"/>
              <p:cNvSpPr>
                <a:spLocks/>
              </p:cNvSpPr>
              <p:nvPr/>
            </p:nvSpPr>
            <p:spPr bwMode="auto">
              <a:xfrm>
                <a:off x="1032" y="2720"/>
                <a:ext cx="744" cy="592"/>
              </a:xfrm>
              <a:custGeom>
                <a:avLst/>
                <a:gdLst>
                  <a:gd name="T0" fmla="*/ 0 w 744"/>
                  <a:gd name="T1" fmla="*/ 592 h 592"/>
                  <a:gd name="T2" fmla="*/ 488 w 744"/>
                  <a:gd name="T3" fmla="*/ 576 h 592"/>
                  <a:gd name="T4" fmla="*/ 744 w 744"/>
                  <a:gd name="T5" fmla="*/ 0 h 592"/>
                  <a:gd name="T6" fmla="*/ 336 w 744"/>
                  <a:gd name="T7" fmla="*/ 8 h 592"/>
                  <a:gd name="T8" fmla="*/ 0 w 744"/>
                  <a:gd name="T9" fmla="*/ 592 h 59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44"/>
                  <a:gd name="T16" fmla="*/ 0 h 592"/>
                  <a:gd name="T17" fmla="*/ 744 w 744"/>
                  <a:gd name="T18" fmla="*/ 592 h 59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44" h="592">
                    <a:moveTo>
                      <a:pt x="0" y="592"/>
                    </a:moveTo>
                    <a:lnTo>
                      <a:pt x="488" y="576"/>
                    </a:lnTo>
                    <a:lnTo>
                      <a:pt x="744" y="0"/>
                    </a:lnTo>
                    <a:lnTo>
                      <a:pt x="336" y="8"/>
                    </a:lnTo>
                    <a:lnTo>
                      <a:pt x="0" y="592"/>
                    </a:lnTo>
                    <a:close/>
                  </a:path>
                </a:pathLst>
              </a:custGeom>
              <a:solidFill>
                <a:srgbClr val="FF33CC"/>
              </a:solidFill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438" name="Freeform 23"/>
              <p:cNvSpPr>
                <a:spLocks/>
              </p:cNvSpPr>
              <p:nvPr/>
            </p:nvSpPr>
            <p:spPr bwMode="auto">
              <a:xfrm>
                <a:off x="1520" y="2720"/>
                <a:ext cx="248" cy="760"/>
              </a:xfrm>
              <a:custGeom>
                <a:avLst/>
                <a:gdLst>
                  <a:gd name="T0" fmla="*/ 248 w 248"/>
                  <a:gd name="T1" fmla="*/ 0 h 760"/>
                  <a:gd name="T2" fmla="*/ 248 w 248"/>
                  <a:gd name="T3" fmla="*/ 208 h 760"/>
                  <a:gd name="T4" fmla="*/ 8 w 248"/>
                  <a:gd name="T5" fmla="*/ 760 h 760"/>
                  <a:gd name="T6" fmla="*/ 0 w 248"/>
                  <a:gd name="T7" fmla="*/ 600 h 760"/>
                  <a:gd name="T8" fmla="*/ 248 w 248"/>
                  <a:gd name="T9" fmla="*/ 0 h 76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48"/>
                  <a:gd name="T16" fmla="*/ 0 h 760"/>
                  <a:gd name="T17" fmla="*/ 248 w 248"/>
                  <a:gd name="T18" fmla="*/ 760 h 76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48" h="760">
                    <a:moveTo>
                      <a:pt x="248" y="0"/>
                    </a:moveTo>
                    <a:lnTo>
                      <a:pt x="248" y="208"/>
                    </a:lnTo>
                    <a:lnTo>
                      <a:pt x="8" y="760"/>
                    </a:lnTo>
                    <a:lnTo>
                      <a:pt x="0" y="600"/>
                    </a:lnTo>
                    <a:lnTo>
                      <a:pt x="248" y="0"/>
                    </a:lnTo>
                    <a:close/>
                  </a:path>
                </a:pathLst>
              </a:custGeom>
              <a:solidFill>
                <a:srgbClr val="FF33CC"/>
              </a:solidFill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439" name="Freeform 24"/>
              <p:cNvSpPr>
                <a:spLocks/>
              </p:cNvSpPr>
              <p:nvPr/>
            </p:nvSpPr>
            <p:spPr bwMode="auto">
              <a:xfrm>
                <a:off x="1584" y="3184"/>
                <a:ext cx="136" cy="344"/>
              </a:xfrm>
              <a:custGeom>
                <a:avLst/>
                <a:gdLst>
                  <a:gd name="T0" fmla="*/ 24 w 136"/>
                  <a:gd name="T1" fmla="*/ 0 h 344"/>
                  <a:gd name="T2" fmla="*/ 136 w 136"/>
                  <a:gd name="T3" fmla="*/ 0 h 344"/>
                  <a:gd name="T4" fmla="*/ 136 w 136"/>
                  <a:gd name="T5" fmla="*/ 232 h 344"/>
                  <a:gd name="T6" fmla="*/ 106 w 136"/>
                  <a:gd name="T7" fmla="*/ 344 h 344"/>
                  <a:gd name="T8" fmla="*/ 106 w 136"/>
                  <a:gd name="T9" fmla="*/ 88 h 344"/>
                  <a:gd name="T10" fmla="*/ 0 w 136"/>
                  <a:gd name="T11" fmla="*/ 88 h 34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36"/>
                  <a:gd name="T19" fmla="*/ 0 h 344"/>
                  <a:gd name="T20" fmla="*/ 136 w 136"/>
                  <a:gd name="T21" fmla="*/ 344 h 34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36" h="344">
                    <a:moveTo>
                      <a:pt x="24" y="0"/>
                    </a:moveTo>
                    <a:lnTo>
                      <a:pt x="136" y="0"/>
                    </a:lnTo>
                    <a:lnTo>
                      <a:pt x="136" y="232"/>
                    </a:lnTo>
                    <a:lnTo>
                      <a:pt x="106" y="344"/>
                    </a:lnTo>
                    <a:lnTo>
                      <a:pt x="106" y="88"/>
                    </a:lnTo>
                    <a:lnTo>
                      <a:pt x="0" y="88"/>
                    </a:lnTo>
                  </a:path>
                </a:pathLst>
              </a:cu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440" name="Freeform 25"/>
              <p:cNvSpPr>
                <a:spLocks/>
              </p:cNvSpPr>
              <p:nvPr/>
            </p:nvSpPr>
            <p:spPr bwMode="auto">
              <a:xfrm>
                <a:off x="1669" y="3008"/>
                <a:ext cx="123" cy="312"/>
              </a:xfrm>
              <a:custGeom>
                <a:avLst/>
                <a:gdLst>
                  <a:gd name="T0" fmla="*/ 18 w 136"/>
                  <a:gd name="T1" fmla="*/ 0 h 344"/>
                  <a:gd name="T2" fmla="*/ 100 w 136"/>
                  <a:gd name="T3" fmla="*/ 0 h 344"/>
                  <a:gd name="T4" fmla="*/ 100 w 136"/>
                  <a:gd name="T5" fmla="*/ 172 h 344"/>
                  <a:gd name="T6" fmla="*/ 79 w 136"/>
                  <a:gd name="T7" fmla="*/ 257 h 344"/>
                  <a:gd name="T8" fmla="*/ 79 w 136"/>
                  <a:gd name="T9" fmla="*/ 66 h 344"/>
                  <a:gd name="T10" fmla="*/ 0 w 136"/>
                  <a:gd name="T11" fmla="*/ 66 h 34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36"/>
                  <a:gd name="T19" fmla="*/ 0 h 344"/>
                  <a:gd name="T20" fmla="*/ 136 w 136"/>
                  <a:gd name="T21" fmla="*/ 344 h 34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36" h="344">
                    <a:moveTo>
                      <a:pt x="24" y="0"/>
                    </a:moveTo>
                    <a:lnTo>
                      <a:pt x="136" y="0"/>
                    </a:lnTo>
                    <a:lnTo>
                      <a:pt x="136" y="232"/>
                    </a:lnTo>
                    <a:lnTo>
                      <a:pt x="106" y="344"/>
                    </a:lnTo>
                    <a:lnTo>
                      <a:pt x="106" y="88"/>
                    </a:lnTo>
                    <a:lnTo>
                      <a:pt x="0" y="88"/>
                    </a:lnTo>
                  </a:path>
                </a:pathLst>
              </a:cu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441" name="Freeform 26"/>
              <p:cNvSpPr>
                <a:spLocks/>
              </p:cNvSpPr>
              <p:nvPr/>
            </p:nvSpPr>
            <p:spPr bwMode="auto">
              <a:xfrm>
                <a:off x="1737" y="2840"/>
                <a:ext cx="127" cy="320"/>
              </a:xfrm>
              <a:custGeom>
                <a:avLst/>
                <a:gdLst>
                  <a:gd name="T0" fmla="*/ 20 w 136"/>
                  <a:gd name="T1" fmla="*/ 0 h 344"/>
                  <a:gd name="T2" fmla="*/ 111 w 136"/>
                  <a:gd name="T3" fmla="*/ 0 h 344"/>
                  <a:gd name="T4" fmla="*/ 111 w 136"/>
                  <a:gd name="T5" fmla="*/ 187 h 344"/>
                  <a:gd name="T6" fmla="*/ 86 w 136"/>
                  <a:gd name="T7" fmla="*/ 277 h 344"/>
                  <a:gd name="T8" fmla="*/ 86 w 136"/>
                  <a:gd name="T9" fmla="*/ 71 h 344"/>
                  <a:gd name="T10" fmla="*/ 0 w 136"/>
                  <a:gd name="T11" fmla="*/ 71 h 34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36"/>
                  <a:gd name="T19" fmla="*/ 0 h 344"/>
                  <a:gd name="T20" fmla="*/ 136 w 136"/>
                  <a:gd name="T21" fmla="*/ 344 h 34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36" h="344">
                    <a:moveTo>
                      <a:pt x="24" y="0"/>
                    </a:moveTo>
                    <a:lnTo>
                      <a:pt x="136" y="0"/>
                    </a:lnTo>
                    <a:lnTo>
                      <a:pt x="136" y="232"/>
                    </a:lnTo>
                    <a:lnTo>
                      <a:pt x="106" y="344"/>
                    </a:lnTo>
                    <a:lnTo>
                      <a:pt x="106" y="88"/>
                    </a:lnTo>
                    <a:lnTo>
                      <a:pt x="0" y="88"/>
                    </a:lnTo>
                  </a:path>
                </a:pathLst>
              </a:cu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7" name="Group 27"/>
            <p:cNvGrpSpPr>
              <a:grpSpLocks/>
            </p:cNvGrpSpPr>
            <p:nvPr/>
          </p:nvGrpSpPr>
          <p:grpSpPr bwMode="auto">
            <a:xfrm flipH="1">
              <a:off x="3299" y="1558"/>
              <a:ext cx="379" cy="457"/>
              <a:chOff x="1008" y="2720"/>
              <a:chExt cx="856" cy="808"/>
            </a:xfrm>
          </p:grpSpPr>
          <p:sp>
            <p:nvSpPr>
              <p:cNvPr id="17424" name="Rectangle 28"/>
              <p:cNvSpPr>
                <a:spLocks noChangeArrowheads="1"/>
              </p:cNvSpPr>
              <p:nvPr/>
            </p:nvSpPr>
            <p:spPr bwMode="auto">
              <a:xfrm>
                <a:off x="1032" y="3304"/>
                <a:ext cx="488" cy="160"/>
              </a:xfrm>
              <a:prstGeom prst="rect">
                <a:avLst/>
              </a:prstGeom>
              <a:solidFill>
                <a:srgbClr val="FFFF99"/>
              </a:solidFill>
              <a:ln w="381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425" name="Freeform 29"/>
              <p:cNvSpPr>
                <a:spLocks/>
              </p:cNvSpPr>
              <p:nvPr/>
            </p:nvSpPr>
            <p:spPr bwMode="auto">
              <a:xfrm flipH="1">
                <a:off x="1008" y="3168"/>
                <a:ext cx="136" cy="344"/>
              </a:xfrm>
              <a:custGeom>
                <a:avLst/>
                <a:gdLst>
                  <a:gd name="T0" fmla="*/ 24 w 136"/>
                  <a:gd name="T1" fmla="*/ 0 h 344"/>
                  <a:gd name="T2" fmla="*/ 136 w 136"/>
                  <a:gd name="T3" fmla="*/ 0 h 344"/>
                  <a:gd name="T4" fmla="*/ 136 w 136"/>
                  <a:gd name="T5" fmla="*/ 232 h 344"/>
                  <a:gd name="T6" fmla="*/ 106 w 136"/>
                  <a:gd name="T7" fmla="*/ 344 h 344"/>
                  <a:gd name="T8" fmla="*/ 106 w 136"/>
                  <a:gd name="T9" fmla="*/ 88 h 344"/>
                  <a:gd name="T10" fmla="*/ 0 w 136"/>
                  <a:gd name="T11" fmla="*/ 88 h 34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36"/>
                  <a:gd name="T19" fmla="*/ 0 h 344"/>
                  <a:gd name="T20" fmla="*/ 136 w 136"/>
                  <a:gd name="T21" fmla="*/ 344 h 34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36" h="344">
                    <a:moveTo>
                      <a:pt x="24" y="0"/>
                    </a:moveTo>
                    <a:lnTo>
                      <a:pt x="136" y="0"/>
                    </a:lnTo>
                    <a:lnTo>
                      <a:pt x="136" y="232"/>
                    </a:lnTo>
                    <a:lnTo>
                      <a:pt x="106" y="344"/>
                    </a:lnTo>
                    <a:lnTo>
                      <a:pt x="106" y="88"/>
                    </a:lnTo>
                    <a:lnTo>
                      <a:pt x="0" y="88"/>
                    </a:lnTo>
                  </a:path>
                </a:pathLst>
              </a:cu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426" name="Freeform 30"/>
              <p:cNvSpPr>
                <a:spLocks/>
              </p:cNvSpPr>
              <p:nvPr/>
            </p:nvSpPr>
            <p:spPr bwMode="auto">
              <a:xfrm flipH="1">
                <a:off x="1077" y="3000"/>
                <a:ext cx="123" cy="312"/>
              </a:xfrm>
              <a:custGeom>
                <a:avLst/>
                <a:gdLst>
                  <a:gd name="T0" fmla="*/ 18 w 136"/>
                  <a:gd name="T1" fmla="*/ 0 h 344"/>
                  <a:gd name="T2" fmla="*/ 100 w 136"/>
                  <a:gd name="T3" fmla="*/ 0 h 344"/>
                  <a:gd name="T4" fmla="*/ 100 w 136"/>
                  <a:gd name="T5" fmla="*/ 172 h 344"/>
                  <a:gd name="T6" fmla="*/ 79 w 136"/>
                  <a:gd name="T7" fmla="*/ 257 h 344"/>
                  <a:gd name="T8" fmla="*/ 79 w 136"/>
                  <a:gd name="T9" fmla="*/ 66 h 344"/>
                  <a:gd name="T10" fmla="*/ 0 w 136"/>
                  <a:gd name="T11" fmla="*/ 66 h 34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36"/>
                  <a:gd name="T19" fmla="*/ 0 h 344"/>
                  <a:gd name="T20" fmla="*/ 136 w 136"/>
                  <a:gd name="T21" fmla="*/ 344 h 34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36" h="344">
                    <a:moveTo>
                      <a:pt x="24" y="0"/>
                    </a:moveTo>
                    <a:lnTo>
                      <a:pt x="136" y="0"/>
                    </a:lnTo>
                    <a:lnTo>
                      <a:pt x="136" y="232"/>
                    </a:lnTo>
                    <a:lnTo>
                      <a:pt x="106" y="344"/>
                    </a:lnTo>
                    <a:lnTo>
                      <a:pt x="106" y="88"/>
                    </a:lnTo>
                    <a:lnTo>
                      <a:pt x="0" y="88"/>
                    </a:lnTo>
                  </a:path>
                </a:pathLst>
              </a:cu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427" name="Freeform 31"/>
              <p:cNvSpPr>
                <a:spLocks/>
              </p:cNvSpPr>
              <p:nvPr/>
            </p:nvSpPr>
            <p:spPr bwMode="auto">
              <a:xfrm flipH="1">
                <a:off x="1200" y="2800"/>
                <a:ext cx="127" cy="320"/>
              </a:xfrm>
              <a:custGeom>
                <a:avLst/>
                <a:gdLst>
                  <a:gd name="T0" fmla="*/ 20 w 136"/>
                  <a:gd name="T1" fmla="*/ 0 h 344"/>
                  <a:gd name="T2" fmla="*/ 111 w 136"/>
                  <a:gd name="T3" fmla="*/ 0 h 344"/>
                  <a:gd name="T4" fmla="*/ 111 w 136"/>
                  <a:gd name="T5" fmla="*/ 187 h 344"/>
                  <a:gd name="T6" fmla="*/ 86 w 136"/>
                  <a:gd name="T7" fmla="*/ 277 h 344"/>
                  <a:gd name="T8" fmla="*/ 86 w 136"/>
                  <a:gd name="T9" fmla="*/ 71 h 344"/>
                  <a:gd name="T10" fmla="*/ 0 w 136"/>
                  <a:gd name="T11" fmla="*/ 71 h 34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36"/>
                  <a:gd name="T19" fmla="*/ 0 h 344"/>
                  <a:gd name="T20" fmla="*/ 136 w 136"/>
                  <a:gd name="T21" fmla="*/ 344 h 34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36" h="344">
                    <a:moveTo>
                      <a:pt x="24" y="0"/>
                    </a:moveTo>
                    <a:lnTo>
                      <a:pt x="136" y="0"/>
                    </a:lnTo>
                    <a:lnTo>
                      <a:pt x="136" y="232"/>
                    </a:lnTo>
                    <a:lnTo>
                      <a:pt x="106" y="344"/>
                    </a:lnTo>
                    <a:lnTo>
                      <a:pt x="106" y="88"/>
                    </a:lnTo>
                    <a:lnTo>
                      <a:pt x="0" y="88"/>
                    </a:lnTo>
                  </a:path>
                </a:pathLst>
              </a:cu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428" name="Freeform 32"/>
              <p:cNvSpPr>
                <a:spLocks/>
              </p:cNvSpPr>
              <p:nvPr/>
            </p:nvSpPr>
            <p:spPr bwMode="auto">
              <a:xfrm>
                <a:off x="1032" y="2720"/>
                <a:ext cx="744" cy="592"/>
              </a:xfrm>
              <a:custGeom>
                <a:avLst/>
                <a:gdLst>
                  <a:gd name="T0" fmla="*/ 0 w 744"/>
                  <a:gd name="T1" fmla="*/ 592 h 592"/>
                  <a:gd name="T2" fmla="*/ 488 w 744"/>
                  <a:gd name="T3" fmla="*/ 576 h 592"/>
                  <a:gd name="T4" fmla="*/ 744 w 744"/>
                  <a:gd name="T5" fmla="*/ 0 h 592"/>
                  <a:gd name="T6" fmla="*/ 336 w 744"/>
                  <a:gd name="T7" fmla="*/ 8 h 592"/>
                  <a:gd name="T8" fmla="*/ 0 w 744"/>
                  <a:gd name="T9" fmla="*/ 592 h 59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44"/>
                  <a:gd name="T16" fmla="*/ 0 h 592"/>
                  <a:gd name="T17" fmla="*/ 744 w 744"/>
                  <a:gd name="T18" fmla="*/ 592 h 59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44" h="592">
                    <a:moveTo>
                      <a:pt x="0" y="592"/>
                    </a:moveTo>
                    <a:lnTo>
                      <a:pt x="488" y="576"/>
                    </a:lnTo>
                    <a:lnTo>
                      <a:pt x="744" y="0"/>
                    </a:lnTo>
                    <a:lnTo>
                      <a:pt x="336" y="8"/>
                    </a:lnTo>
                    <a:lnTo>
                      <a:pt x="0" y="592"/>
                    </a:lnTo>
                    <a:close/>
                  </a:path>
                </a:pathLst>
              </a:custGeom>
              <a:solidFill>
                <a:srgbClr val="FFFF99"/>
              </a:solidFill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429" name="Freeform 33"/>
              <p:cNvSpPr>
                <a:spLocks/>
              </p:cNvSpPr>
              <p:nvPr/>
            </p:nvSpPr>
            <p:spPr bwMode="auto">
              <a:xfrm>
                <a:off x="1520" y="2720"/>
                <a:ext cx="248" cy="760"/>
              </a:xfrm>
              <a:custGeom>
                <a:avLst/>
                <a:gdLst>
                  <a:gd name="T0" fmla="*/ 248 w 248"/>
                  <a:gd name="T1" fmla="*/ 0 h 760"/>
                  <a:gd name="T2" fmla="*/ 248 w 248"/>
                  <a:gd name="T3" fmla="*/ 208 h 760"/>
                  <a:gd name="T4" fmla="*/ 8 w 248"/>
                  <a:gd name="T5" fmla="*/ 760 h 760"/>
                  <a:gd name="T6" fmla="*/ 0 w 248"/>
                  <a:gd name="T7" fmla="*/ 600 h 760"/>
                  <a:gd name="T8" fmla="*/ 248 w 248"/>
                  <a:gd name="T9" fmla="*/ 0 h 76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48"/>
                  <a:gd name="T16" fmla="*/ 0 h 760"/>
                  <a:gd name="T17" fmla="*/ 248 w 248"/>
                  <a:gd name="T18" fmla="*/ 760 h 76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48" h="760">
                    <a:moveTo>
                      <a:pt x="248" y="0"/>
                    </a:moveTo>
                    <a:lnTo>
                      <a:pt x="248" y="208"/>
                    </a:lnTo>
                    <a:lnTo>
                      <a:pt x="8" y="760"/>
                    </a:lnTo>
                    <a:lnTo>
                      <a:pt x="0" y="600"/>
                    </a:lnTo>
                    <a:lnTo>
                      <a:pt x="248" y="0"/>
                    </a:lnTo>
                    <a:close/>
                  </a:path>
                </a:pathLst>
              </a:custGeom>
              <a:solidFill>
                <a:srgbClr val="FFFF99"/>
              </a:solidFill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430" name="Freeform 34"/>
              <p:cNvSpPr>
                <a:spLocks/>
              </p:cNvSpPr>
              <p:nvPr/>
            </p:nvSpPr>
            <p:spPr bwMode="auto">
              <a:xfrm>
                <a:off x="1584" y="3184"/>
                <a:ext cx="136" cy="344"/>
              </a:xfrm>
              <a:custGeom>
                <a:avLst/>
                <a:gdLst>
                  <a:gd name="T0" fmla="*/ 24 w 136"/>
                  <a:gd name="T1" fmla="*/ 0 h 344"/>
                  <a:gd name="T2" fmla="*/ 136 w 136"/>
                  <a:gd name="T3" fmla="*/ 0 h 344"/>
                  <a:gd name="T4" fmla="*/ 136 w 136"/>
                  <a:gd name="T5" fmla="*/ 232 h 344"/>
                  <a:gd name="T6" fmla="*/ 106 w 136"/>
                  <a:gd name="T7" fmla="*/ 344 h 344"/>
                  <a:gd name="T8" fmla="*/ 106 w 136"/>
                  <a:gd name="T9" fmla="*/ 88 h 344"/>
                  <a:gd name="T10" fmla="*/ 0 w 136"/>
                  <a:gd name="T11" fmla="*/ 88 h 34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36"/>
                  <a:gd name="T19" fmla="*/ 0 h 344"/>
                  <a:gd name="T20" fmla="*/ 136 w 136"/>
                  <a:gd name="T21" fmla="*/ 344 h 34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36" h="344">
                    <a:moveTo>
                      <a:pt x="24" y="0"/>
                    </a:moveTo>
                    <a:lnTo>
                      <a:pt x="136" y="0"/>
                    </a:lnTo>
                    <a:lnTo>
                      <a:pt x="136" y="232"/>
                    </a:lnTo>
                    <a:lnTo>
                      <a:pt x="106" y="344"/>
                    </a:lnTo>
                    <a:lnTo>
                      <a:pt x="106" y="88"/>
                    </a:lnTo>
                    <a:lnTo>
                      <a:pt x="0" y="88"/>
                    </a:lnTo>
                  </a:path>
                </a:pathLst>
              </a:cu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431" name="Freeform 35"/>
              <p:cNvSpPr>
                <a:spLocks/>
              </p:cNvSpPr>
              <p:nvPr/>
            </p:nvSpPr>
            <p:spPr bwMode="auto">
              <a:xfrm>
                <a:off x="1669" y="3008"/>
                <a:ext cx="123" cy="312"/>
              </a:xfrm>
              <a:custGeom>
                <a:avLst/>
                <a:gdLst>
                  <a:gd name="T0" fmla="*/ 18 w 136"/>
                  <a:gd name="T1" fmla="*/ 0 h 344"/>
                  <a:gd name="T2" fmla="*/ 100 w 136"/>
                  <a:gd name="T3" fmla="*/ 0 h 344"/>
                  <a:gd name="T4" fmla="*/ 100 w 136"/>
                  <a:gd name="T5" fmla="*/ 172 h 344"/>
                  <a:gd name="T6" fmla="*/ 79 w 136"/>
                  <a:gd name="T7" fmla="*/ 257 h 344"/>
                  <a:gd name="T8" fmla="*/ 79 w 136"/>
                  <a:gd name="T9" fmla="*/ 66 h 344"/>
                  <a:gd name="T10" fmla="*/ 0 w 136"/>
                  <a:gd name="T11" fmla="*/ 66 h 34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36"/>
                  <a:gd name="T19" fmla="*/ 0 h 344"/>
                  <a:gd name="T20" fmla="*/ 136 w 136"/>
                  <a:gd name="T21" fmla="*/ 344 h 34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36" h="344">
                    <a:moveTo>
                      <a:pt x="24" y="0"/>
                    </a:moveTo>
                    <a:lnTo>
                      <a:pt x="136" y="0"/>
                    </a:lnTo>
                    <a:lnTo>
                      <a:pt x="136" y="232"/>
                    </a:lnTo>
                    <a:lnTo>
                      <a:pt x="106" y="344"/>
                    </a:lnTo>
                    <a:lnTo>
                      <a:pt x="106" y="88"/>
                    </a:lnTo>
                    <a:lnTo>
                      <a:pt x="0" y="88"/>
                    </a:lnTo>
                  </a:path>
                </a:pathLst>
              </a:cu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432" name="Freeform 36"/>
              <p:cNvSpPr>
                <a:spLocks/>
              </p:cNvSpPr>
              <p:nvPr/>
            </p:nvSpPr>
            <p:spPr bwMode="auto">
              <a:xfrm>
                <a:off x="1737" y="2840"/>
                <a:ext cx="127" cy="320"/>
              </a:xfrm>
              <a:custGeom>
                <a:avLst/>
                <a:gdLst>
                  <a:gd name="T0" fmla="*/ 20 w 136"/>
                  <a:gd name="T1" fmla="*/ 0 h 344"/>
                  <a:gd name="T2" fmla="*/ 111 w 136"/>
                  <a:gd name="T3" fmla="*/ 0 h 344"/>
                  <a:gd name="T4" fmla="*/ 111 w 136"/>
                  <a:gd name="T5" fmla="*/ 187 h 344"/>
                  <a:gd name="T6" fmla="*/ 86 w 136"/>
                  <a:gd name="T7" fmla="*/ 277 h 344"/>
                  <a:gd name="T8" fmla="*/ 86 w 136"/>
                  <a:gd name="T9" fmla="*/ 71 h 344"/>
                  <a:gd name="T10" fmla="*/ 0 w 136"/>
                  <a:gd name="T11" fmla="*/ 71 h 34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36"/>
                  <a:gd name="T19" fmla="*/ 0 h 344"/>
                  <a:gd name="T20" fmla="*/ 136 w 136"/>
                  <a:gd name="T21" fmla="*/ 344 h 34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36" h="344">
                    <a:moveTo>
                      <a:pt x="24" y="0"/>
                    </a:moveTo>
                    <a:lnTo>
                      <a:pt x="136" y="0"/>
                    </a:lnTo>
                    <a:lnTo>
                      <a:pt x="136" y="232"/>
                    </a:lnTo>
                    <a:lnTo>
                      <a:pt x="106" y="344"/>
                    </a:lnTo>
                    <a:lnTo>
                      <a:pt x="106" y="88"/>
                    </a:lnTo>
                    <a:lnTo>
                      <a:pt x="0" y="88"/>
                    </a:lnTo>
                  </a:path>
                </a:pathLst>
              </a:cu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17419" name="AutoShape 37"/>
            <p:cNvSpPr>
              <a:spLocks noChangeArrowheads="1"/>
            </p:cNvSpPr>
            <p:nvPr/>
          </p:nvSpPr>
          <p:spPr bwMode="auto">
            <a:xfrm>
              <a:off x="2040" y="2219"/>
              <a:ext cx="1845" cy="229"/>
            </a:xfrm>
            <a:prstGeom prst="leftRightArrow">
              <a:avLst>
                <a:gd name="adj1" fmla="val 40102"/>
                <a:gd name="adj2" fmla="val 63522"/>
              </a:avLst>
            </a:prstGeom>
            <a:solidFill>
              <a:schemeClr val="hlink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 sz="1400" b="0">
                  <a:solidFill>
                    <a:schemeClr val="tx2"/>
                  </a:solidFill>
                </a:rPr>
                <a:t>Bus</a:t>
              </a:r>
            </a:p>
          </p:txBody>
        </p:sp>
        <p:sp>
          <p:nvSpPr>
            <p:cNvPr id="17420" name="Rectangle 38"/>
            <p:cNvSpPr>
              <a:spLocks noChangeArrowheads="1"/>
            </p:cNvSpPr>
            <p:nvPr/>
          </p:nvSpPr>
          <p:spPr bwMode="auto">
            <a:xfrm>
              <a:off x="2197" y="2562"/>
              <a:ext cx="1551" cy="314"/>
            </a:xfrm>
            <a:prstGeom prst="rect">
              <a:avLst/>
            </a:prstGeom>
            <a:solidFill>
              <a:schemeClr val="hlink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 sz="2400" b="0" dirty="0">
                  <a:solidFill>
                    <a:schemeClr val="bg1"/>
                  </a:solidFill>
                </a:rPr>
                <a:t>shared memory</a:t>
              </a:r>
            </a:p>
          </p:txBody>
        </p:sp>
        <p:sp>
          <p:nvSpPr>
            <p:cNvPr id="17421" name="AutoShape 39"/>
            <p:cNvSpPr>
              <a:spLocks noChangeArrowheads="1"/>
            </p:cNvSpPr>
            <p:nvPr/>
          </p:nvSpPr>
          <p:spPr bwMode="auto">
            <a:xfrm>
              <a:off x="2868" y="2408"/>
              <a:ext cx="228" cy="126"/>
            </a:xfrm>
            <a:prstGeom prst="upDownArrow">
              <a:avLst>
                <a:gd name="adj1" fmla="val 50000"/>
                <a:gd name="adj2" fmla="val 33782"/>
              </a:avLst>
            </a:prstGeom>
            <a:solidFill>
              <a:schemeClr val="hlink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422" name="Rectangle 40"/>
            <p:cNvSpPr>
              <a:spLocks noChangeArrowheads="1"/>
            </p:cNvSpPr>
            <p:nvPr/>
          </p:nvSpPr>
          <p:spPr bwMode="auto">
            <a:xfrm>
              <a:off x="3351" y="2073"/>
              <a:ext cx="335" cy="137"/>
            </a:xfrm>
            <a:prstGeom prst="rect">
              <a:avLst/>
            </a:prstGeom>
            <a:solidFill>
              <a:srgbClr val="FFFF99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 sz="1600" b="0">
                  <a:solidFill>
                    <a:schemeClr val="tx1"/>
                  </a:solidFill>
                </a:rPr>
                <a:t>cache</a:t>
              </a:r>
            </a:p>
          </p:txBody>
        </p:sp>
        <p:sp>
          <p:nvSpPr>
            <p:cNvPr id="17423" name="Rectangle 41"/>
            <p:cNvSpPr>
              <a:spLocks noChangeArrowheads="1"/>
            </p:cNvSpPr>
            <p:nvPr/>
          </p:nvSpPr>
          <p:spPr bwMode="auto">
            <a:xfrm>
              <a:off x="2830" y="2073"/>
              <a:ext cx="335" cy="137"/>
            </a:xfrm>
            <a:prstGeom prst="rect">
              <a:avLst/>
            </a:prstGeom>
            <a:solidFill>
              <a:schemeClr val="accent1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 sz="1600" b="0">
                  <a:solidFill>
                    <a:schemeClr val="bg1"/>
                  </a:solidFill>
                </a:rPr>
                <a:t>cache</a:t>
              </a:r>
            </a:p>
          </p:txBody>
        </p:sp>
      </p:grpSp>
      <p:sp>
        <p:nvSpPr>
          <p:cNvPr id="44" name="Rectangle 3"/>
          <p:cNvSpPr txBox="1">
            <a:spLocks noChangeArrowheads="1"/>
          </p:cNvSpPr>
          <p:nvPr/>
        </p:nvSpPr>
        <p:spPr>
          <a:xfrm>
            <a:off x="5566816" y="1821576"/>
            <a:ext cx="3272384" cy="453477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charset="-128"/>
                <a:cs typeface="ＭＳ Ｐゴシック" charset="-128"/>
              </a:rPr>
              <a:t>All memory is placed into a single (physical) address space.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charset="-128"/>
                <a:cs typeface="ＭＳ Ｐゴシック" charset="-128"/>
              </a:rPr>
              <a:t>Processors connected by some form of interconnection network 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2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charset="-128"/>
                <a:cs typeface="ＭＳ Ｐゴシック" charset="-128"/>
              </a:rPr>
              <a:t>Single virtual address space</a:t>
            </a:r>
            <a:r>
              <a:rPr kumimoji="0" lang="en-US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charset="-128"/>
                <a:cs typeface="ＭＳ Ｐゴシック" charset="-128"/>
              </a:rPr>
              <a:t> across all of memory.  Each processor can access all locations in memory.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Communication between processes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dirty="0" smtClean="0"/>
              <a:t>Processes must communicate in order to synchronize or exchange data</a:t>
            </a:r>
          </a:p>
          <a:p>
            <a:pPr lvl="1"/>
            <a:r>
              <a:rPr lang="en-US" dirty="0" smtClean="0"/>
              <a:t>if they don’t need to, then nothing to worry about!</a:t>
            </a:r>
          </a:p>
          <a:p>
            <a:pPr lvl="1">
              <a:buNone/>
            </a:pPr>
            <a:endParaRPr lang="en-US" dirty="0" smtClean="0"/>
          </a:p>
          <a:p>
            <a:pPr lvl="1">
              <a:buNone/>
            </a:pPr>
            <a:r>
              <a:rPr lang="en-US" dirty="0" smtClean="0"/>
              <a:t>The challenge in concurrent programming comes from the need to </a:t>
            </a:r>
            <a:r>
              <a:rPr lang="en-US" i="1" dirty="0" smtClean="0"/>
              <a:t>synchronize the execution of different processes and to enable them to communicate.</a:t>
            </a:r>
            <a:endParaRPr lang="en-US" dirty="0" smtClean="0"/>
          </a:p>
          <a:p>
            <a:pPr lvl="1">
              <a:buNone/>
            </a:pPr>
            <a:endParaRPr lang="en-US" dirty="0" smtClean="0"/>
          </a:p>
          <a:p>
            <a:pPr lvl="1"/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96333"/>
            <a:ext cx="8229600" cy="5683250"/>
          </a:xfrm>
        </p:spPr>
        <p:txBody>
          <a:bodyPr>
            <a:normAutofit fontScale="92500"/>
          </a:bodyPr>
          <a:lstStyle/>
          <a:p>
            <a:pPr>
              <a:buNone/>
            </a:pPr>
            <a:r>
              <a:rPr lang="en-US" dirty="0" smtClean="0"/>
              <a:t>Broadly speaking, researchers have taken </a:t>
            </a:r>
            <a:r>
              <a:rPr lang="en-US" b="1" dirty="0" smtClean="0"/>
              <a:t>two paths </a:t>
            </a:r>
            <a:r>
              <a:rPr lang="en-US" dirty="0" smtClean="0"/>
              <a:t>for leveraging the parallelism provide by modern platforms:</a:t>
            </a:r>
          </a:p>
          <a:p>
            <a:r>
              <a:rPr lang="en-US" dirty="0" smtClean="0"/>
              <a:t> The first focuses on </a:t>
            </a:r>
            <a:r>
              <a:rPr lang="en-US" b="1" dirty="0" smtClean="0"/>
              <a:t>optimizing parallel programs </a:t>
            </a:r>
            <a:r>
              <a:rPr lang="en-US" dirty="0" smtClean="0"/>
              <a:t>as aggressively as possible by </a:t>
            </a:r>
            <a:r>
              <a:rPr lang="en-US" b="1" dirty="0" smtClean="0"/>
              <a:t>leveraging </a:t>
            </a:r>
            <a:r>
              <a:rPr lang="en-US" dirty="0" smtClean="0"/>
              <a:t>the knowledge of the </a:t>
            </a:r>
            <a:r>
              <a:rPr lang="en-US" b="1" dirty="0" smtClean="0"/>
              <a:t>underlying architecture</a:t>
            </a:r>
            <a:endParaRPr lang="en-US" dirty="0" smtClean="0"/>
          </a:p>
          <a:p>
            <a:r>
              <a:rPr lang="en-US" dirty="0" smtClean="0"/>
              <a:t>The second path </a:t>
            </a:r>
            <a:r>
              <a:rPr lang="en-US" b="1" dirty="0" smtClean="0"/>
              <a:t>provides the tools</a:t>
            </a:r>
            <a:r>
              <a:rPr lang="en-US" dirty="0" smtClean="0"/>
              <a:t>, libraries, and runtime systems to </a:t>
            </a:r>
            <a:r>
              <a:rPr lang="en-US" b="1" dirty="0" smtClean="0"/>
              <a:t>simplify</a:t>
            </a:r>
            <a:r>
              <a:rPr lang="en-US" dirty="0" smtClean="0"/>
              <a:t> the complexities of parallel programming, without sacrificing performance, thereby allowing domain experts to leverage the potential of high-end systems.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2529416" y="5852583"/>
            <a:ext cx="64008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from: Parallel Computing, Volume 37, Issue 9, September 2011, Pages 499-500, </a:t>
            </a:r>
            <a:r>
              <a:rPr lang="en-US" b="1" dirty="0" smtClean="0"/>
              <a:t>Emerging Programming Paradigms for Large-Scale Scientific Computing </a:t>
            </a:r>
            <a:endParaRPr lang="en-US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Programming a Parallel Computer</a:t>
            </a:r>
            <a:endParaRPr lang="en-GB"/>
          </a:p>
        </p:txBody>
      </p:sp>
      <p:sp>
        <p:nvSpPr>
          <p:cNvPr id="768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r>
              <a:rPr lang="en-GB" smtClean="0"/>
              <a:t>can be achieved by:</a:t>
            </a:r>
          </a:p>
          <a:p>
            <a:pPr lvl="1"/>
            <a:r>
              <a:rPr lang="en-GB" smtClean="0"/>
              <a:t>an entirely new language – e.g. Erlang</a:t>
            </a:r>
          </a:p>
          <a:p>
            <a:pPr lvl="1"/>
            <a:r>
              <a:rPr lang="en-GB" smtClean="0"/>
              <a:t>a directives-based data-parallel language  e.g. HPF (data parallelism), OpenMP (</a:t>
            </a:r>
            <a:r>
              <a:rPr lang="en-US" smtClean="0"/>
              <a:t>shared memory + data parallelism)</a:t>
            </a:r>
            <a:endParaRPr lang="en-GB" smtClean="0"/>
          </a:p>
          <a:p>
            <a:pPr lvl="1"/>
            <a:r>
              <a:rPr lang="en-GB" smtClean="0"/>
              <a:t>an existing high-level language in combination with a library of external procedures for message passing (MPI)</a:t>
            </a:r>
          </a:p>
          <a:p>
            <a:pPr lvl="1"/>
            <a:r>
              <a:rPr lang="en-GB" smtClean="0"/>
              <a:t>threads (shared memory – Pthreads, Java threads)</a:t>
            </a:r>
          </a:p>
          <a:p>
            <a:pPr lvl="1"/>
            <a:r>
              <a:rPr lang="en-GB" smtClean="0"/>
              <a:t>a parallelizing compiler</a:t>
            </a:r>
          </a:p>
          <a:p>
            <a:pPr lvl="1"/>
            <a:r>
              <a:rPr lang="en-US" smtClean="0"/>
              <a:t>object-oriented parallelism (?)</a:t>
            </a:r>
          </a:p>
          <a:p>
            <a:pPr lvl="1"/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>
                <a:solidFill>
                  <a:srgbClr val="008000"/>
                </a:solidFill>
                <a:ea typeface="ＭＳ Ｐゴシック" charset="-128"/>
                <a:cs typeface="ＭＳ Ｐゴシック" charset="-128"/>
              </a:rPr>
              <a:t>Parallel </a:t>
            </a:r>
            <a:r>
              <a:rPr lang="en-US" dirty="0" smtClean="0">
                <a:solidFill>
                  <a:srgbClr val="008000"/>
                </a:solidFill>
                <a:ea typeface="ＭＳ Ｐゴシック" charset="-128"/>
                <a:cs typeface="ＭＳ Ｐゴシック" charset="-128"/>
              </a:rPr>
              <a:t>Programming Models</a:t>
            </a:r>
            <a:endParaRPr lang="en-US" dirty="0">
              <a:solidFill>
                <a:srgbClr val="008000"/>
              </a:solidFill>
              <a:ea typeface="ＭＳ Ｐゴシック" charset="-128"/>
              <a:cs typeface="ＭＳ Ｐゴシック" charset="-128"/>
            </a:endParaRPr>
          </a:p>
        </p:txBody>
      </p:sp>
      <p:sp>
        <p:nvSpPr>
          <p:cNvPr id="737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smtClean="0"/>
              <a:t>Different means of communication result in different models for parallel programming:</a:t>
            </a:r>
          </a:p>
          <a:p>
            <a:pPr eaLnBrk="1" hangingPunct="1"/>
            <a:r>
              <a:rPr lang="en-US" b="1" dirty="0" smtClean="0">
                <a:ea typeface="ＭＳ Ｐゴシック" charset="-128"/>
                <a:cs typeface="ＭＳ Ｐゴシック" charset="-128"/>
              </a:rPr>
              <a:t>Shared-memory model </a:t>
            </a:r>
            <a:r>
              <a:rPr lang="en-US" dirty="0" smtClean="0">
                <a:ea typeface="ＭＳ Ｐゴシック" charset="-128"/>
                <a:cs typeface="ＭＳ Ｐゴシック" charset="-128"/>
              </a:rPr>
              <a:t>(this course)</a:t>
            </a:r>
          </a:p>
          <a:p>
            <a:pPr eaLnBrk="1" hangingPunct="1"/>
            <a:endParaRPr lang="en-US" dirty="0" smtClean="0">
              <a:ea typeface="ＭＳ Ｐゴシック" charset="-128"/>
              <a:cs typeface="ＭＳ Ｐゴシック" charset="-128"/>
            </a:endParaRPr>
          </a:p>
          <a:p>
            <a:pPr eaLnBrk="1" hangingPunct="1"/>
            <a:r>
              <a:rPr lang="en-US" dirty="0" smtClean="0">
                <a:ea typeface="ＭＳ Ｐゴシック" charset="-128"/>
                <a:cs typeface="ＭＳ Ｐゴシック" charset="-128"/>
              </a:rPr>
              <a:t>Message-passing</a:t>
            </a:r>
          </a:p>
          <a:p>
            <a:pPr lvl="1"/>
            <a:r>
              <a:rPr lang="en-US" dirty="0" smtClean="0">
                <a:ea typeface="ＭＳ Ｐゴシック" charset="-128"/>
                <a:cs typeface="ＭＳ Ｐゴシック" charset="-128"/>
              </a:rPr>
              <a:t>each thread has its own collection of objects.</a:t>
            </a:r>
          </a:p>
          <a:p>
            <a:pPr lvl="1"/>
            <a:r>
              <a:rPr lang="en-US" dirty="0" smtClean="0">
                <a:ea typeface="ＭＳ Ｐゴシック" charset="-128"/>
                <a:cs typeface="ＭＳ Ｐゴシック" charset="-128"/>
              </a:rPr>
              <a:t>communication is via explicitly sending and receiving messages</a:t>
            </a:r>
          </a:p>
          <a:p>
            <a:r>
              <a:rPr lang="en-US" dirty="0" smtClean="0">
                <a:ea typeface="ＭＳ Ｐゴシック" charset="-128"/>
                <a:cs typeface="ＭＳ Ｐゴシック" charset="-128"/>
              </a:rPr>
              <a:t>Dataflow</a:t>
            </a:r>
          </a:p>
          <a:p>
            <a:pPr lvl="1"/>
            <a:r>
              <a:rPr lang="en-US" dirty="0" smtClean="0">
                <a:ea typeface="ＭＳ Ｐゴシック" charset="-128"/>
                <a:cs typeface="ＭＳ Ｐゴシック" charset="-128"/>
              </a:rPr>
              <a:t>program written as a DAS</a:t>
            </a:r>
          </a:p>
          <a:p>
            <a:pPr lvl="1"/>
            <a:r>
              <a:rPr lang="en-US" dirty="0" smtClean="0">
                <a:ea typeface="ＭＳ Ｐゴシック" charset="-128"/>
                <a:cs typeface="ＭＳ Ｐゴシック" charset="-128"/>
              </a:rPr>
              <a:t>a node executes after all its predecessors in the graph</a:t>
            </a:r>
          </a:p>
          <a:p>
            <a:r>
              <a:rPr lang="en-US" dirty="0" smtClean="0">
                <a:ea typeface="ＭＳ Ｐゴシック" charset="-128"/>
                <a:cs typeface="ＭＳ Ｐゴシック" charset="-128"/>
              </a:rPr>
              <a:t>Data parallelism</a:t>
            </a:r>
          </a:p>
          <a:p>
            <a:pPr lvl="1"/>
            <a:r>
              <a:rPr lang="en-US" dirty="0" smtClean="0">
                <a:ea typeface="ＭＳ Ｐゴシック" charset="-128"/>
                <a:cs typeface="ＭＳ Ｐゴシック" charset="-128"/>
              </a:rPr>
              <a:t>primitives for things like: “apply function to every element of an array in parallel”</a:t>
            </a:r>
          </a:p>
          <a:p>
            <a:endParaRPr lang="en-US" dirty="0"/>
          </a:p>
        </p:txBody>
      </p:sp>
      <p:sp>
        <p:nvSpPr>
          <p:cNvPr id="4" name="Footer Placeholder 5"/>
          <p:cNvSpPr>
            <a:spLocks noGrp="1"/>
          </p:cNvSpPr>
          <p:nvPr>
            <p:ph type="ftr" sz="quarter" idx="12"/>
          </p:nvPr>
        </p:nvSpPr>
        <p:spPr>
          <a:xfrm>
            <a:off x="2119794" y="6356350"/>
            <a:ext cx="6567006" cy="365125"/>
          </a:xfrm>
        </p:spPr>
        <p:txBody>
          <a:bodyPr/>
          <a:lstStyle/>
          <a:p>
            <a:r>
              <a:rPr lang="en-US" dirty="0" smtClean="0"/>
              <a:t>This slide adapted from: Sophomoric Parallelism and Concurrency, Lecture 1, Dan Grossman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Parallel programming technologies</a:t>
            </a:r>
          </a:p>
        </p:txBody>
      </p:sp>
      <p:sp>
        <p:nvSpPr>
          <p:cNvPr id="942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Autofit/>
          </a:bodyPr>
          <a:lstStyle/>
          <a:p>
            <a:pPr>
              <a:buNone/>
            </a:pPr>
            <a:r>
              <a:rPr lang="en-US" sz="2400" dirty="0" smtClean="0"/>
              <a:t>Technology converged around 3 programming environments:</a:t>
            </a:r>
          </a:p>
          <a:p>
            <a:pPr>
              <a:buNone/>
            </a:pPr>
            <a:r>
              <a:rPr lang="en-US" sz="2400" dirty="0" smtClean="0"/>
              <a:t>OpenMP</a:t>
            </a:r>
          </a:p>
          <a:p>
            <a:pPr>
              <a:buNone/>
            </a:pPr>
            <a:r>
              <a:rPr lang="en-US" sz="2400" dirty="0" smtClean="0"/>
              <a:t>	simple language extension to C, C++ and Fortran to write parallel programs for shared memory computers </a:t>
            </a:r>
            <a:r>
              <a:rPr lang="en-US" sz="2400" b="1" dirty="0" smtClean="0"/>
              <a:t>(shared memory model)</a:t>
            </a:r>
          </a:p>
          <a:p>
            <a:pPr>
              <a:buNone/>
            </a:pPr>
            <a:r>
              <a:rPr lang="en-US" sz="2400" dirty="0" smtClean="0"/>
              <a:t>MPI</a:t>
            </a:r>
          </a:p>
          <a:p>
            <a:pPr>
              <a:buNone/>
            </a:pPr>
            <a:r>
              <a:rPr lang="en-US" sz="2400" dirty="0" smtClean="0"/>
              <a:t>	A message-passing library used on clusters and other distributed memory computers </a:t>
            </a:r>
            <a:r>
              <a:rPr lang="en-US" sz="2400" b="1" dirty="0" smtClean="0"/>
              <a:t>(message passing model)</a:t>
            </a:r>
          </a:p>
          <a:p>
            <a:pPr>
              <a:buNone/>
            </a:pPr>
            <a:r>
              <a:rPr lang="en-US" sz="2400" dirty="0" smtClean="0"/>
              <a:t>Java</a:t>
            </a:r>
          </a:p>
          <a:p>
            <a:pPr>
              <a:buNone/>
            </a:pPr>
            <a:r>
              <a:rPr lang="en-US" sz="2400" dirty="0" smtClean="0"/>
              <a:t>	language features to support parallel programming on shared-memory computers and standard class libraries supporting distributed computing </a:t>
            </a:r>
            <a:r>
              <a:rPr lang="en-US" sz="2400" b="1" dirty="0" smtClean="0"/>
              <a:t>(shared memory model and message passing model)</a:t>
            </a:r>
          </a:p>
          <a:p>
            <a:pPr>
              <a:buNone/>
            </a:pPr>
            <a:endParaRPr lang="en-US" sz="2400" dirty="0" smtClean="0"/>
          </a:p>
          <a:p>
            <a:pPr>
              <a:buNone/>
            </a:pPr>
            <a:endParaRPr lang="en-US" sz="2400" dirty="0" smtClean="0"/>
          </a:p>
          <a:p>
            <a:pPr eaLnBrk="1" hangingPunct="1">
              <a:buNone/>
            </a:pP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Our Needs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dirty="0" smtClean="0"/>
              <a:t>To write a shared-memory parallel program, need new primitives from a programming language or library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 smtClean="0"/>
              <a:t>Ways to create and </a:t>
            </a:r>
            <a:r>
              <a:rPr lang="en-US" i="1" dirty="0" smtClean="0">
                <a:solidFill>
                  <a:schemeClr val="accent2"/>
                </a:solidFill>
              </a:rPr>
              <a:t>run multiple things at once</a:t>
            </a:r>
          </a:p>
          <a:p>
            <a:pPr lvl="1"/>
            <a:r>
              <a:rPr lang="en-US" dirty="0" smtClean="0"/>
              <a:t>Let’s call these things </a:t>
            </a:r>
            <a:r>
              <a:rPr lang="en-US" b="1" dirty="0" smtClean="0"/>
              <a:t>threads</a:t>
            </a:r>
          </a:p>
          <a:p>
            <a:endParaRPr lang="en-US" dirty="0"/>
          </a:p>
          <a:p>
            <a:r>
              <a:rPr lang="en-US" dirty="0" smtClean="0"/>
              <a:t>Ways for threads to </a:t>
            </a:r>
            <a:r>
              <a:rPr lang="en-US" i="1" dirty="0" smtClean="0">
                <a:solidFill>
                  <a:schemeClr val="accent2"/>
                </a:solidFill>
              </a:rPr>
              <a:t>share memory</a:t>
            </a:r>
            <a:r>
              <a:rPr lang="en-US" dirty="0" smtClean="0"/>
              <a:t> </a:t>
            </a:r>
          </a:p>
          <a:p>
            <a:pPr lvl="1"/>
            <a:r>
              <a:rPr lang="en-US" dirty="0" smtClean="0"/>
              <a:t>Often just have threads with references to the same objects</a:t>
            </a:r>
          </a:p>
          <a:p>
            <a:pPr lvl="1"/>
            <a:endParaRPr lang="en-US" dirty="0"/>
          </a:p>
          <a:p>
            <a:r>
              <a:rPr lang="en-US" dirty="0" smtClean="0"/>
              <a:t>Ways for threads to </a:t>
            </a:r>
            <a:r>
              <a:rPr lang="en-US" i="1" dirty="0" smtClean="0">
                <a:solidFill>
                  <a:schemeClr val="accent2"/>
                </a:solidFill>
              </a:rPr>
              <a:t>coordinate (a.k.a. synchronize)</a:t>
            </a:r>
          </a:p>
          <a:p>
            <a:pPr lvl="1"/>
            <a:r>
              <a:rPr lang="en-US" dirty="0" smtClean="0"/>
              <a:t>For now, a way for one thread to wait for another to finish</a:t>
            </a:r>
          </a:p>
          <a:p>
            <a:pPr lvl="1"/>
            <a:r>
              <a:rPr lang="en-US" dirty="0" smtClean="0"/>
              <a:t>Other primitives when we study concurrency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>
          <a:xfrm>
            <a:off x="2119794" y="6356350"/>
            <a:ext cx="6567006" cy="365125"/>
          </a:xfrm>
        </p:spPr>
        <p:txBody>
          <a:bodyPr/>
          <a:lstStyle/>
          <a:p>
            <a:r>
              <a:rPr lang="en-US" dirty="0" smtClean="0"/>
              <a:t>This slide  from: Sophomoric Parallelism and Concurrency, Lecture 1, Dan Grossman</a:t>
            </a:r>
            <a:endParaRPr lang="en-US" dirty="0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516859196"/>
      </p:ext>
    </p:extLst>
  </p:cSld>
  <p:clrMapOvr>
    <a:masterClrMapping/>
  </p:clrMapOvr>
  <p:transition/>
</p:sld>
</file>

<file path=ppt/slides/slide3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Theory not in this course: </a:t>
            </a:r>
            <a:r>
              <a:rPr lang="en-US" dirty="0" err="1" smtClean="0"/>
              <a:t>Modelling</a:t>
            </a:r>
            <a:r>
              <a:rPr lang="en-US" dirty="0" smtClean="0"/>
              <a:t> processes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05278"/>
            <a:ext cx="8229600" cy="5181961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en-US" dirty="0" smtClean="0"/>
              <a:t>We can model processes as </a:t>
            </a:r>
            <a:r>
              <a:rPr lang="en-US" b="1" dirty="0" smtClean="0">
                <a:effectLst>
                  <a:glow rad="101600">
                    <a:schemeClr val="accent6">
                      <a:alpha val="75000"/>
                    </a:schemeClr>
                  </a:glow>
                </a:effectLst>
              </a:rPr>
              <a:t>finite state machines</a:t>
            </a:r>
          </a:p>
          <a:p>
            <a:pPr>
              <a:buNone/>
            </a:pPr>
            <a:r>
              <a:rPr lang="en-US" dirty="0" smtClean="0"/>
              <a:t>A simplification that considers a process as having a </a:t>
            </a:r>
            <a:r>
              <a:rPr lang="en-US" b="1" dirty="0" smtClean="0"/>
              <a:t>state</a:t>
            </a:r>
            <a:r>
              <a:rPr lang="en-US" dirty="0" smtClean="0"/>
              <a:t> modified by </a:t>
            </a:r>
            <a:r>
              <a:rPr lang="en-US" b="1" dirty="0" smtClean="0"/>
              <a:t>atomic actions</a:t>
            </a:r>
            <a:r>
              <a:rPr lang="en-US" dirty="0" smtClean="0"/>
              <a:t>. </a:t>
            </a:r>
          </a:p>
          <a:p>
            <a:pPr>
              <a:buNone/>
            </a:pPr>
            <a:r>
              <a:rPr lang="en-US" dirty="0" smtClean="0"/>
              <a:t>Each action causes a </a:t>
            </a:r>
            <a:r>
              <a:rPr lang="en-US" b="1" dirty="0" smtClean="0"/>
              <a:t>transition</a:t>
            </a:r>
            <a:r>
              <a:rPr lang="en-US" dirty="0" smtClean="0"/>
              <a:t> from the current state to the next state. </a:t>
            </a:r>
          </a:p>
          <a:p>
            <a:pPr>
              <a:buNone/>
            </a:pPr>
            <a:r>
              <a:rPr lang="en-US" dirty="0" smtClean="0"/>
              <a:t>The order in which actions are allowed to occur is determined by a </a:t>
            </a:r>
            <a:r>
              <a:rPr lang="en-US" b="1" dirty="0" smtClean="0"/>
              <a:t>transition graph</a:t>
            </a:r>
          </a:p>
          <a:p>
            <a:pPr lvl="1">
              <a:buNone/>
            </a:pPr>
            <a:r>
              <a:rPr lang="en-US" dirty="0" smtClean="0"/>
              <a:t>abstract representation of the program</a:t>
            </a:r>
          </a:p>
          <a:p>
            <a:pPr>
              <a:buNone/>
            </a:pPr>
            <a:r>
              <a:rPr lang="en-US" dirty="0" smtClean="0"/>
              <a:t>The use of state machines as an abstract model for processes is widely used in the study of concurrent and distributed algorithms. </a:t>
            </a:r>
            <a:endParaRPr lang="en-US" dirty="0"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Some terminology you will encounter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dirty="0" smtClean="0"/>
              <a:t>				parallel 			concurrent</a:t>
            </a:r>
          </a:p>
          <a:p>
            <a:pPr>
              <a:buNone/>
            </a:pPr>
            <a:r>
              <a:rPr lang="en-US" dirty="0" smtClean="0"/>
              <a:t> 		threads	      processors       processes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		data race		synchronization	thread safety    				correctness			isolation</a:t>
            </a:r>
          </a:p>
          <a:p>
            <a:pPr>
              <a:buNone/>
            </a:pPr>
            <a:r>
              <a:rPr lang="en-US" dirty="0" smtClean="0"/>
              <a:t>				mutual exclusion</a:t>
            </a:r>
          </a:p>
          <a:p>
            <a:pPr>
              <a:buNone/>
            </a:pPr>
            <a:r>
              <a:rPr lang="en-US" dirty="0" smtClean="0"/>
              <a:t>		locks     monitors  	</a:t>
            </a:r>
          </a:p>
          <a:p>
            <a:pPr>
              <a:buNone/>
            </a:pPr>
            <a:r>
              <a:rPr lang="en-US" dirty="0" smtClean="0"/>
              <a:t>						</a:t>
            </a:r>
          </a:p>
          <a:p>
            <a:pPr>
              <a:buNone/>
            </a:pPr>
            <a:r>
              <a:rPr lang="en-US" dirty="0" smtClean="0"/>
              <a:t>	   </a:t>
            </a:r>
            <a:r>
              <a:rPr lang="en-US" dirty="0" err="1" smtClean="0"/>
              <a:t>liveness</a:t>
            </a:r>
            <a:r>
              <a:rPr lang="en-US" dirty="0" smtClean="0"/>
              <a:t>	     deadlock			starvation</a:t>
            </a:r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2"/>
          <p:cNvSpPr txBox="1">
            <a:spLocks/>
          </p:cNvSpPr>
          <p:nvPr/>
        </p:nvSpPr>
        <p:spPr>
          <a:xfrm>
            <a:off x="603470" y="3513667"/>
            <a:ext cx="7972196" cy="2411671"/>
          </a:xfrm>
          <a:prstGeom prst="rect">
            <a:avLst/>
          </a:prstGeom>
          <a:solidFill>
            <a:schemeClr val="accent3">
              <a:lumMod val="40000"/>
              <a:lumOff val="60000"/>
              <a:alpha val="43000"/>
            </a:schemeClr>
          </a:solidFill>
        </p:spPr>
        <p:txBody>
          <a:bodyPr vert="horz" lIns="91440" tIns="45720" rIns="91440" bIns="45720" rtlCol="0">
            <a:normAutofit fontScale="47500" lnSpcReduction="20000"/>
          </a:bodyPr>
          <a:lstStyle/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sz="3200" b="1" dirty="0" smtClean="0"/>
              <a:t>For more “theoretical” approaches: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lang="en-US" sz="3200" b="1" dirty="0" smtClean="0"/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Concurrency: State Models and Java Programs, 2nd Edition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Jeff Magee and Jeff Kramer</a:t>
            </a:r>
            <a:endParaRPr kumimoji="0" lang="en-US" sz="32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The Art of Multiprocessor Programming 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 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Maurice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Herlihy</a:t>
            </a: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Principles of Concurrent and Distributed Programming (2nd Edition)</a:t>
            </a:r>
          </a:p>
          <a:p>
            <a:pPr marL="742950" marR="0" lvl="1" indent="-28575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Mordechai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Ben-Ari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en-US" sz="32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effectLst>
                  <a:glow rad="101600">
                    <a:schemeClr val="accent2">
                      <a:lumMod val="75000"/>
                      <a:alpha val="75000"/>
                    </a:schemeClr>
                  </a:glow>
                </a:effectLst>
              </a:rPr>
              <a:t>Required</a:t>
            </a:r>
            <a:r>
              <a:rPr lang="en-US" dirty="0" smtClean="0"/>
              <a:t> and Recommended Reading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22087"/>
            <a:ext cx="8229600" cy="951897"/>
          </a:xfrm>
          <a:ln w="28575" cmpd="sng">
            <a:solidFill>
              <a:schemeClr val="accent2">
                <a:lumMod val="75000"/>
              </a:schemeClr>
            </a:solidFill>
          </a:ln>
        </p:spPr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en-US" b="1" dirty="0" smtClean="0"/>
              <a:t>A Sophomoric Introduction to Shared-Memory Parallelism and Concurrency</a:t>
            </a:r>
          </a:p>
          <a:p>
            <a:pPr lvl="1">
              <a:buNone/>
            </a:pPr>
            <a:r>
              <a:rPr lang="en-US" dirty="0" smtClean="0"/>
              <a:t>Dan Grossman, online notes (and up on </a:t>
            </a:r>
            <a:r>
              <a:rPr lang="en-US" dirty="0" err="1" smtClean="0"/>
              <a:t>Vula</a:t>
            </a:r>
            <a:r>
              <a:rPr lang="en-US" dirty="0" smtClean="0"/>
              <a:t>)</a:t>
            </a:r>
          </a:p>
          <a:p>
            <a:pPr>
              <a:buNone/>
            </a:pPr>
            <a:endParaRPr lang="en-US" b="1" dirty="0" smtClean="0"/>
          </a:p>
        </p:txBody>
      </p:sp>
      <p:pic>
        <p:nvPicPr>
          <p:cNvPr id="4" name="Picture 5" descr="Concurrency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05223" y="3748489"/>
            <a:ext cx="800648" cy="1136095"/>
          </a:xfrm>
          <a:prstGeom prst="rect">
            <a:avLst/>
          </a:prstGeom>
          <a:noFill/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rcRect l="13228" t="14173" r="20787"/>
          <a:stretch>
            <a:fillRect/>
          </a:stretch>
        </p:blipFill>
        <p:spPr>
          <a:xfrm>
            <a:off x="6781626" y="4098730"/>
            <a:ext cx="918706" cy="1194949"/>
          </a:xfrm>
          <a:prstGeom prst="rect">
            <a:avLst/>
          </a:prstGeom>
        </p:spPr>
      </p:pic>
      <p:pic>
        <p:nvPicPr>
          <p:cNvPr id="6" name="Picture 5" descr="51R6qKmrhEL._SL500_AA300_.jpg"/>
          <p:cNvPicPr>
            <a:picLocks noChangeAspect="1"/>
          </p:cNvPicPr>
          <p:nvPr/>
        </p:nvPicPr>
        <p:blipFill>
          <a:blip r:embed="rId4"/>
          <a:srcRect l="10362" r="18933"/>
          <a:stretch>
            <a:fillRect/>
          </a:stretch>
        </p:blipFill>
        <p:spPr>
          <a:xfrm>
            <a:off x="7818805" y="4929407"/>
            <a:ext cx="956125" cy="1352268"/>
          </a:xfrm>
          <a:prstGeom prst="rect">
            <a:avLst/>
          </a:prstGeom>
        </p:spPr>
      </p:pic>
      <p:sp>
        <p:nvSpPr>
          <p:cNvPr id="7" name="Content Placeholder 2"/>
          <p:cNvSpPr txBox="1">
            <a:spLocks/>
          </p:cNvSpPr>
          <p:nvPr/>
        </p:nvSpPr>
        <p:spPr>
          <a:xfrm>
            <a:off x="457200" y="2286000"/>
            <a:ext cx="8229600" cy="970774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 lIns="91440" tIns="45720" rIns="91440" bIns="45720" rtlCol="0">
            <a:normAutofit fontScale="40000" lnSpcReduction="20000"/>
          </a:bodyPr>
          <a:lstStyle/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en-US" sz="32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45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Java Concurrency in Practice 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45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</a:t>
            </a:r>
            <a:r>
              <a:rPr kumimoji="0" lang="en-US" sz="45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Joshua Bloch, Brian Goetz, Tim </a:t>
            </a:r>
            <a:r>
              <a:rPr kumimoji="0" lang="en-US" sz="45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Peierls</a:t>
            </a:r>
            <a:r>
              <a:rPr kumimoji="0" lang="en-US" sz="45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Joseph </a:t>
            </a:r>
            <a:r>
              <a:rPr kumimoji="0" lang="en-US" sz="45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Bowbeer</a:t>
            </a:r>
            <a:r>
              <a:rPr kumimoji="0" lang="en-US" sz="45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David Holmes, Doug Lea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en-US" sz="32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en-US" sz="32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en-US" sz="32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34187"/>
            <a:ext cx="8229600" cy="913764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Why is parallel programming important?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42804"/>
            <a:ext cx="8229600" cy="4283359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en-US" dirty="0" smtClean="0"/>
              <a:t>Parallel programming is a lot of work…</a:t>
            </a:r>
          </a:p>
          <a:p>
            <a:pPr>
              <a:buNone/>
            </a:pPr>
            <a:r>
              <a:rPr lang="en-US" dirty="0" smtClean="0"/>
              <a:t>Writing correct and efficient multithreaded code is often much more difficult than for single-threaded (i.e., sequential) code</a:t>
            </a:r>
          </a:p>
          <a:p>
            <a:pPr lvl="1"/>
            <a:r>
              <a:rPr lang="en-US" dirty="0" smtClean="0"/>
              <a:t>Especially in common languages like Java and C</a:t>
            </a:r>
          </a:p>
          <a:p>
            <a:pPr lvl="1"/>
            <a:r>
              <a:rPr lang="en-US" dirty="0" smtClean="0"/>
              <a:t>So typically stay sequential if possible</a:t>
            </a:r>
          </a:p>
          <a:p>
            <a:pPr>
              <a:buNone/>
            </a:pPr>
            <a:endParaRPr lang="en-US" dirty="0" smtClean="0"/>
          </a:p>
          <a:p>
            <a:r>
              <a:rPr lang="en-US" dirty="0" smtClean="0"/>
              <a:t>Why is it necessary?</a:t>
            </a:r>
            <a:endParaRPr lang="en-US" dirty="0"/>
          </a:p>
        </p:txBody>
      </p:sp>
      <p:sp>
        <p:nvSpPr>
          <p:cNvPr id="4" name="Footer Placeholder 5"/>
          <p:cNvSpPr>
            <a:spLocks noGrp="1"/>
          </p:cNvSpPr>
          <p:nvPr>
            <p:ph type="ftr" sz="quarter" idx="12"/>
          </p:nvPr>
        </p:nvSpPr>
        <p:spPr>
          <a:xfrm>
            <a:off x="2119794" y="6356350"/>
            <a:ext cx="6567006" cy="365125"/>
          </a:xfrm>
        </p:spPr>
        <p:txBody>
          <a:bodyPr/>
          <a:lstStyle/>
          <a:p>
            <a:r>
              <a:rPr lang="en-US" dirty="0" smtClean="0"/>
              <a:t>This slide adapted from: Sophomoric Parallelism and Concurrency, Lecture 1, Dan Grossman</a:t>
            </a:r>
            <a:endParaRPr lang="en-US" dirty="0"/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Tutorial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Released 27</a:t>
            </a:r>
            <a:r>
              <a:rPr lang="en-US" baseline="30000" dirty="0" smtClean="0"/>
              <a:t>th</a:t>
            </a:r>
            <a:r>
              <a:rPr lang="en-US" dirty="0" smtClean="0"/>
              <a:t> August</a:t>
            </a:r>
          </a:p>
          <a:p>
            <a:endParaRPr lang="en-US" dirty="0" smtClean="0"/>
          </a:p>
          <a:p>
            <a:r>
              <a:rPr lang="en-US" dirty="0" smtClean="0"/>
              <a:t>Hand in</a:t>
            </a:r>
            <a:r>
              <a:rPr lang="en-US" dirty="0" smtClean="0"/>
              <a:t>: 9am on Friday 21st of September</a:t>
            </a:r>
          </a:p>
          <a:p>
            <a:pPr lvl="1"/>
            <a:r>
              <a:rPr lang="en-US" dirty="0" smtClean="0"/>
              <a:t> with a 5% penalty if they take the long weekend and </a:t>
            </a:r>
            <a:r>
              <a:rPr lang="en-US" dirty="0" err="1" smtClean="0"/>
              <a:t>handin</a:t>
            </a:r>
            <a:r>
              <a:rPr lang="en-US" dirty="0" smtClean="0"/>
              <a:t> by Tuesday 24th at 9am</a:t>
            </a:r>
          </a:p>
          <a:p>
            <a:pPr lvl="1"/>
            <a:r>
              <a:rPr lang="en-US" dirty="0" smtClean="0"/>
              <a:t>with 10% per day (OR PART THEREOF) thereafter</a:t>
            </a:r>
            <a:endParaRPr 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/>
              <a:t>Origins of Parallel Computing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GB"/>
              <a:t>None of the “future is parallel” argument is new :</a:t>
            </a:r>
          </a:p>
          <a:p>
            <a:pPr eaLnBrk="1" hangingPunct="1">
              <a:buFont typeface="Wingdings" pitchFamily="-112" charset="2"/>
              <a:buNone/>
            </a:pPr>
            <a:endParaRPr lang="en-GB"/>
          </a:p>
          <a:p>
            <a:pPr algn="ctr" eaLnBrk="1" hangingPunct="1">
              <a:buFont typeface="Wingdings" pitchFamily="-112" charset="2"/>
              <a:buNone/>
            </a:pPr>
            <a:r>
              <a:rPr lang="en-GB"/>
              <a:t>“A Universal Computer Capable of Executing an Arbitrary Number of Sub-programs Simultaneously” J. Holland, </a:t>
            </a:r>
            <a:r>
              <a:rPr lang="en-GB" b="1"/>
              <a:t>1959</a:t>
            </a:r>
            <a:r>
              <a:rPr lang="en-GB"/>
              <a:t>, </a:t>
            </a:r>
            <a:r>
              <a:rPr lang="en-GB" sz="2400" i="1"/>
              <a:t>Proc. East Joint Computer Conference,</a:t>
            </a:r>
            <a:r>
              <a:rPr lang="en-GB" sz="2400"/>
              <a:t> Vol16, pp 108-113</a:t>
            </a:r>
          </a:p>
          <a:p>
            <a:pPr algn="ctr" eaLnBrk="1" hangingPunct="1">
              <a:buFont typeface="Wingdings" pitchFamily="-112" charset="2"/>
              <a:buNone/>
            </a:pPr>
            <a:endParaRPr lang="en-GB" sz="2400"/>
          </a:p>
          <a:p>
            <a:pPr eaLnBrk="1" hangingPunct="1"/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500"/>
              <a:t>Early Parallel Computing: ILLIAC IV</a:t>
            </a:r>
            <a:endParaRPr lang="en-ZA" sz="3500"/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944203"/>
            <a:ext cx="8229600" cy="1059576"/>
          </a:xfrm>
        </p:spPr>
        <p:txBody>
          <a:bodyPr/>
          <a:lstStyle/>
          <a:p>
            <a:pPr eaLnBrk="1" hangingPunct="1"/>
            <a:r>
              <a:rPr lang="en-US" sz="2600" dirty="0"/>
              <a:t>ILLIAC IV project at University of Illinois 1965-76</a:t>
            </a:r>
          </a:p>
          <a:p>
            <a:pPr eaLnBrk="1" hangingPunct="1"/>
            <a:r>
              <a:rPr lang="en-GB" sz="2600" dirty="0"/>
              <a:t> one of the most </a:t>
            </a:r>
            <a:r>
              <a:rPr lang="en-GB" sz="2600" b="1" dirty="0"/>
              <a:t>infamous</a:t>
            </a:r>
            <a:r>
              <a:rPr lang="en-GB" sz="2600" dirty="0"/>
              <a:t> supercomputers ever. </a:t>
            </a:r>
            <a:endParaRPr lang="en-US" sz="2600" dirty="0"/>
          </a:p>
        </p:txBody>
      </p:sp>
      <p:sp>
        <p:nvSpPr>
          <p:cNvPr id="18437" name="Text Box 5"/>
          <p:cNvSpPr txBox="1">
            <a:spLocks noChangeArrowheads="1"/>
          </p:cNvSpPr>
          <p:nvPr/>
        </p:nvSpPr>
        <p:spPr bwMode="auto">
          <a:xfrm>
            <a:off x="4085167" y="2003779"/>
            <a:ext cx="4684184" cy="3447098"/>
          </a:xfrm>
          <a:prstGeom prst="rect">
            <a:avLst/>
          </a:prstGeom>
          <a:noFill/>
          <a:ln w="222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r>
              <a:rPr lang="en-GB" dirty="0" smtClean="0"/>
              <a:t>Designed to have fairly high parallelism:</a:t>
            </a:r>
          </a:p>
          <a:p>
            <a:pPr>
              <a:buFontTx/>
              <a:buChar char="•"/>
            </a:pPr>
            <a:r>
              <a:rPr lang="en-GB" dirty="0" smtClean="0"/>
              <a:t> </a:t>
            </a:r>
            <a:r>
              <a:rPr lang="en-GB" b="1" dirty="0" smtClean="0"/>
              <a:t>256 processing elements driven by 4 CPUs</a:t>
            </a:r>
            <a:r>
              <a:rPr lang="en-GB" dirty="0" smtClean="0"/>
              <a:t> and a 13MHz clock. </a:t>
            </a:r>
          </a:p>
          <a:p>
            <a:pPr>
              <a:buFontTx/>
              <a:buChar char="•"/>
            </a:pPr>
            <a:r>
              <a:rPr lang="en-GB" dirty="0" smtClean="0"/>
              <a:t>64-bit registers</a:t>
            </a:r>
          </a:p>
          <a:p>
            <a:pPr>
              <a:buFontTx/>
              <a:buChar char="•"/>
            </a:pPr>
            <a:endParaRPr lang="en-GB" dirty="0" smtClean="0"/>
          </a:p>
          <a:p>
            <a:r>
              <a:rPr lang="en-GB" dirty="0" smtClean="0"/>
              <a:t>BUT, the final machine</a:t>
            </a:r>
          </a:p>
          <a:p>
            <a:pPr>
              <a:buFontTx/>
              <a:buChar char="•"/>
            </a:pPr>
            <a:r>
              <a:rPr lang="en-GB" dirty="0" smtClean="0"/>
              <a:t>had only 16 processors, due to costs escalating from projected  $8 million (1966) to $31 million (1972)</a:t>
            </a:r>
          </a:p>
          <a:p>
            <a:pPr>
              <a:buFontTx/>
              <a:buChar char="•"/>
            </a:pPr>
            <a:r>
              <a:rPr lang="en-GB" dirty="0" smtClean="0"/>
              <a:t>Had to be moved due to student protests (Vietnam war)</a:t>
            </a:r>
          </a:p>
          <a:p>
            <a:pPr>
              <a:buFontTx/>
              <a:buChar char="•"/>
            </a:pPr>
            <a:endParaRPr lang="en-GB" sz="2000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>
          <a:xfrm>
            <a:off x="2119794" y="6356350"/>
            <a:ext cx="6567006" cy="365125"/>
          </a:xfrm>
        </p:spPr>
        <p:txBody>
          <a:bodyPr/>
          <a:lstStyle/>
          <a:p>
            <a:r>
              <a:rPr lang="en-US" dirty="0" smtClean="0"/>
              <a:t>Photo Courtesy of Charles Babbage Institute, University of Minnesota, Minneapolis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8849" y="2176495"/>
            <a:ext cx="3686318" cy="2908327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457200" y="5185833"/>
            <a:ext cx="8489244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 smtClean="0"/>
              <a:t>In 1976 it ran its first successful application.</a:t>
            </a:r>
          </a:p>
          <a:p>
            <a:r>
              <a:rPr lang="en-GB" dirty="0" smtClean="0"/>
              <a:t>Used to perform computational fluid dynamics simulations, but</a:t>
            </a:r>
          </a:p>
          <a:p>
            <a:pPr marL="0" lvl="1">
              <a:buFont typeface="Arial"/>
              <a:buChar char="•"/>
            </a:pPr>
            <a:r>
              <a:rPr lang="en-GB" sz="1600" dirty="0" smtClean="0"/>
              <a:t>actual performance of 15 MFLOPS compared to estimated performance of 1000 MFLOPS.</a:t>
            </a:r>
          </a:p>
          <a:p>
            <a:r>
              <a:rPr lang="en-GB" dirty="0" smtClean="0"/>
              <a:t> 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/>
              <a:t>Early Parallel Computing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None/>
            </a:pPr>
            <a:r>
              <a:rPr lang="en-GB" dirty="0" smtClean="0"/>
              <a:t>Why </a:t>
            </a:r>
            <a:r>
              <a:rPr lang="en-GB" dirty="0"/>
              <a:t>not pursued more thoroughly before 1990’s?</a:t>
            </a:r>
          </a:p>
          <a:p>
            <a:pPr eaLnBrk="1" hangingPunct="1"/>
            <a:r>
              <a:rPr lang="en-GB" dirty="0"/>
              <a:t>Because of dramatic increase in </a:t>
            </a:r>
            <a:r>
              <a:rPr lang="en-GB" dirty="0" err="1"/>
              <a:t>uniprocessor</a:t>
            </a:r>
            <a:r>
              <a:rPr lang="en-GB" dirty="0"/>
              <a:t> speed, the need for parallelism turned out to be less than expected </a:t>
            </a:r>
            <a:r>
              <a:rPr lang="en-GB" dirty="0" smtClean="0"/>
              <a:t> </a:t>
            </a:r>
          </a:p>
          <a:p>
            <a:pPr>
              <a:buNone/>
            </a:pPr>
            <a:r>
              <a:rPr lang="en-US" dirty="0" smtClean="0"/>
              <a:t>From roughly 1980-2005, desktop computers became exponentially faster at running sequential programs</a:t>
            </a:r>
          </a:p>
          <a:p>
            <a:pPr lvl="1"/>
            <a:r>
              <a:rPr lang="en-US" dirty="0" smtClean="0"/>
              <a:t>traditional doubling of clock speeds every 18–24 months </a:t>
            </a:r>
            <a:endParaRPr lang="en-GB" dirty="0"/>
          </a:p>
        </p:txBody>
      </p:sp>
      <p:sp>
        <p:nvSpPr>
          <p:cNvPr id="4" name="Footer Placeholder 5"/>
          <p:cNvSpPr>
            <a:spLocks noGrp="1"/>
          </p:cNvSpPr>
          <p:nvPr>
            <p:ph type="ftr" sz="quarter" idx="12"/>
          </p:nvPr>
        </p:nvSpPr>
        <p:spPr>
          <a:xfrm>
            <a:off x="2119794" y="6356350"/>
            <a:ext cx="6567006" cy="365125"/>
          </a:xfrm>
        </p:spPr>
        <p:txBody>
          <a:bodyPr/>
          <a:lstStyle/>
          <a:p>
            <a:r>
              <a:rPr lang="en-US" dirty="0" smtClean="0"/>
              <a:t>This slide adapted from: Sophomoric Parallelism and Concurrency, Lecture 1, Dan Grossman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Now, the “Power Wall”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371600"/>
            <a:ext cx="7772400" cy="50292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dirty="0" smtClean="0"/>
              <a:t>Nobody knows how to continue the speed increase</a:t>
            </a:r>
          </a:p>
          <a:p>
            <a:pPr lvl="1"/>
            <a:r>
              <a:rPr lang="en-US" dirty="0" smtClean="0"/>
              <a:t>Increasing clock rate generates too much heat: power and cooling constraints limit increases in microprocessor clock speeds</a:t>
            </a:r>
          </a:p>
          <a:p>
            <a:pPr lvl="1"/>
            <a:r>
              <a:rPr lang="en-US" dirty="0" smtClean="0"/>
              <a:t>Relative cost of memory access is too high</a:t>
            </a:r>
          </a:p>
          <a:p>
            <a:pPr lvl="1"/>
            <a:endParaRPr lang="en-US" dirty="0"/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12"/>
          </p:nvPr>
        </p:nvSpPr>
        <p:spPr>
          <a:xfrm>
            <a:off x="2119794" y="6356350"/>
            <a:ext cx="6567006" cy="365125"/>
          </a:xfrm>
        </p:spPr>
        <p:txBody>
          <a:bodyPr/>
          <a:lstStyle/>
          <a:p>
            <a:r>
              <a:rPr lang="en-US" dirty="0" smtClean="0"/>
              <a:t>This slide adapted from: Sophomoric Parallelism and Concurrency, Lecture 1, Dan Grossman</a:t>
            </a:r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" name="Content Placeholder 7" descr="figureTarnsitors.png"/>
          <p:cNvPicPr>
            <a:picLocks noGrp="1" noChangeAspect="1"/>
          </p:cNvPicPr>
          <p:nvPr>
            <p:ph idx="1"/>
          </p:nvPr>
        </p:nvPicPr>
        <p:blipFill>
          <a:blip r:embed="rId2"/>
          <a:srcRect l="-11220" r="-11220"/>
          <a:stretch>
            <a:fillRect/>
          </a:stretch>
        </p:blipFill>
        <p:spPr/>
      </p:pic>
      <p:sp>
        <p:nvSpPr>
          <p:cNvPr id="9" name="Rectangle 8"/>
          <p:cNvSpPr/>
          <p:nvPr/>
        </p:nvSpPr>
        <p:spPr>
          <a:xfrm>
            <a:off x="457200" y="6166612"/>
            <a:ext cx="771370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 smtClean="0">
                <a:latin typeface="+mj-lt"/>
              </a:rPr>
              <a:t>Will Power Problems Curtail Processor Progress? Neal Leavitt, Computer, </a:t>
            </a:r>
            <a:r>
              <a:rPr lang="en-US" sz="1400" dirty="0" err="1" smtClean="0">
                <a:latin typeface="+mj-lt"/>
              </a:rPr>
              <a:t>Vol</a:t>
            </a:r>
            <a:r>
              <a:rPr lang="en-US" sz="1400" dirty="0" smtClean="0">
                <a:latin typeface="+mj-lt"/>
              </a:rPr>
              <a:t> 45, number 5, pages 15-17</a:t>
            </a:r>
            <a:endParaRPr lang="en-US" sz="1400" dirty="0">
              <a:latin typeface="+mj-lt"/>
            </a:endParaRPr>
          </a:p>
        </p:txBody>
      </p:sp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_INSTRUCTOR VIEW19C14C36-AC8E-43BC-9DB6-C2AAF774C7DC|PANE__TAG" val="_"/>
</p:tagLst>
</file>

<file path=ppt/tags/tag2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_INSTRUCTOR VIEW19C14C36-AC8E-43BC-9DB6-C2AAF774C7DC|PANE__TAG" val="_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8670</TotalTime>
  <Words>3175</Words>
  <Application>Microsoft Macintosh PowerPoint</Application>
  <PresentationFormat>On-screen Show (4:3)</PresentationFormat>
  <Paragraphs>392</Paragraphs>
  <Slides>40</Slides>
  <Notes>21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40</vt:i4>
      </vt:variant>
    </vt:vector>
  </HeadingPairs>
  <TitlesOfParts>
    <vt:vector size="41" baseType="lpstr">
      <vt:lpstr>Office Theme</vt:lpstr>
      <vt:lpstr>Parallel programming with Java Slides 1: Introduction</vt:lpstr>
      <vt:lpstr>Changing a major assumption</vt:lpstr>
      <vt:lpstr>Changing a major assumption</vt:lpstr>
      <vt:lpstr>Why is parallel programming important?</vt:lpstr>
      <vt:lpstr>Origins of Parallel Computing</vt:lpstr>
      <vt:lpstr>Early Parallel Computing: ILLIAC IV</vt:lpstr>
      <vt:lpstr>Early Parallel Computing</vt:lpstr>
      <vt:lpstr>Now, the “Power Wall”</vt:lpstr>
      <vt:lpstr>Slide 9</vt:lpstr>
      <vt:lpstr>Era of multicore</vt:lpstr>
      <vt:lpstr>What to do with multiple processors?</vt:lpstr>
      <vt:lpstr>Why Parallel Programming?</vt:lpstr>
      <vt:lpstr>Why NOT parallel programming?</vt:lpstr>
      <vt:lpstr>Concurrency versus parallelism</vt:lpstr>
      <vt:lpstr>Why is Parallel/Concurrent Programming so Hard?</vt:lpstr>
      <vt:lpstr>Cooking analogy</vt:lpstr>
      <vt:lpstr>Cooking analogy</vt:lpstr>
      <vt:lpstr>Parallelism Example</vt:lpstr>
      <vt:lpstr>Concurrency Example</vt:lpstr>
      <vt:lpstr>Focus on parallelism</vt:lpstr>
      <vt:lpstr>Where does parallel/concurrent  processing occur?</vt:lpstr>
      <vt:lpstr>Everywhere</vt:lpstr>
      <vt:lpstr>Slide 23</vt:lpstr>
      <vt:lpstr>What is a parallel computer?</vt:lpstr>
      <vt:lpstr>TOP500</vt:lpstr>
      <vt:lpstr>Class volunteer?</vt:lpstr>
      <vt:lpstr>Slide 27</vt:lpstr>
      <vt:lpstr>A parallel computer is</vt:lpstr>
      <vt:lpstr>Memory Parallelism</vt:lpstr>
      <vt:lpstr>We focus on: The Shared Memory Multiprocessor (SMP) </vt:lpstr>
      <vt:lpstr>Communication between processes</vt:lpstr>
      <vt:lpstr>Slide 32</vt:lpstr>
      <vt:lpstr>Programming a Parallel Computer</vt:lpstr>
      <vt:lpstr>Parallel Programming Models</vt:lpstr>
      <vt:lpstr>Parallel programming technologies</vt:lpstr>
      <vt:lpstr>Our Needs</vt:lpstr>
      <vt:lpstr>Theory not in this course: Modelling processes</vt:lpstr>
      <vt:lpstr>Some terminology you will encounter</vt:lpstr>
      <vt:lpstr>Required and Recommended Reading</vt:lpstr>
      <vt:lpstr>Tutorial</vt:lpstr>
    </vt:vector>
  </TitlesOfParts>
  <Company>University of Cape Town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Java Concurrency</dc:title>
  <dc:creator>Michelle Kuttel</dc:creator>
  <cp:lastModifiedBy>Michelle Kuttel</cp:lastModifiedBy>
  <cp:revision>114</cp:revision>
  <cp:lastPrinted>2012-08-20T11:51:16Z</cp:lastPrinted>
  <dcterms:created xsi:type="dcterms:W3CDTF">2012-08-20T11:43:54Z</dcterms:created>
  <dcterms:modified xsi:type="dcterms:W3CDTF">2012-08-20T11:53:21Z</dcterms:modified>
</cp:coreProperties>
</file>