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3"/>
  </p:notesMasterIdLst>
  <p:sldIdLst>
    <p:sldId id="293" r:id="rId2"/>
    <p:sldId id="294" r:id="rId3"/>
    <p:sldId id="274" r:id="rId4"/>
    <p:sldId id="280" r:id="rId5"/>
    <p:sldId id="275" r:id="rId6"/>
    <p:sldId id="276" r:id="rId7"/>
    <p:sldId id="277" r:id="rId8"/>
    <p:sldId id="278" r:id="rId9"/>
    <p:sldId id="279"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48" autoAdjust="0"/>
  </p:normalViewPr>
  <p:slideViewPr>
    <p:cSldViewPr>
      <p:cViewPr>
        <p:scale>
          <a:sx n="116" d="100"/>
          <a:sy n="116" d="100"/>
        </p:scale>
        <p:origin x="-1494"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F8CD78-40DD-4289-BFC2-1D39B1E95343}" type="datetimeFigureOut">
              <a:rPr lang="en-ZA" smtClean="0"/>
              <a:pPr/>
              <a:t>2012/02/09</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EF9AFC-4BED-481E-9647-B962C475C27C}" type="slidenum">
              <a:rPr lang="en-ZA" smtClean="0"/>
              <a:pPr/>
              <a:t>‹#›</a:t>
            </a:fld>
            <a:endParaRPr lang="en-ZA"/>
          </a:p>
        </p:txBody>
      </p:sp>
    </p:spTree>
    <p:extLst>
      <p:ext uri="{BB962C8B-B14F-4D97-AF65-F5344CB8AC3E}">
        <p14:creationId xmlns:p14="http://schemas.microsoft.com/office/powerpoint/2010/main" val="1683591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19" name="Footer Placeholder 18"/>
          <p:cNvSpPr>
            <a:spLocks noGrp="1"/>
          </p:cNvSpPr>
          <p:nvPr>
            <p:ph type="ftr" sz="quarter" idx="11"/>
          </p:nvPr>
        </p:nvSpPr>
        <p:spPr/>
        <p:txBody>
          <a:bodyPr/>
          <a:lstStyle/>
          <a:p>
            <a:endParaRPr lang="en-ZA"/>
          </a:p>
        </p:txBody>
      </p:sp>
      <p:sp>
        <p:nvSpPr>
          <p:cNvPr id="27" name="Slide Number Placeholder 26"/>
          <p:cNvSpPr>
            <a:spLocks noGrp="1"/>
          </p:cNvSpPr>
          <p:nvPr>
            <p:ph type="sldNum" sz="quarter" idx="12"/>
          </p:nvPr>
        </p:nvSpPr>
        <p:spPr/>
        <p:txBody>
          <a:bodyPr/>
          <a:lstStyle/>
          <a:p>
            <a:fld id="{7B2A106B-88DE-4775-9CA3-96BA22062038}"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B2A106B-88DE-4775-9CA3-96BA22062038}"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a:xfrm>
            <a:off x="8077200" y="6356350"/>
            <a:ext cx="609600" cy="365125"/>
          </a:xfrm>
        </p:spPr>
        <p:txBody>
          <a:bodyPr/>
          <a:lstStyle/>
          <a:p>
            <a:fld id="{7B2A106B-88DE-4775-9CA3-96BA22062038}" type="slidenum">
              <a:rPr lang="en-ZA" smtClean="0"/>
              <a:pPr/>
              <a:t>‹#›</a:t>
            </a:fld>
            <a:endParaRPr lang="en-Z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7535A1-98CA-4649-947D-BCCBD61B8893}" type="datetimeFigureOut">
              <a:rPr lang="en-ZA" smtClean="0"/>
              <a:pPr/>
              <a:t>2012/02/09</a:t>
            </a:fld>
            <a:endParaRPr lang="en-Z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Z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B2A106B-88DE-4775-9CA3-96BA22062038}" type="slidenum">
              <a:rPr lang="en-ZA" smtClean="0"/>
              <a:pPr/>
              <a:t>‹#›</a:t>
            </a:fld>
            <a:endParaRPr lang="en-Z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908720"/>
            <a:ext cx="7851648" cy="3024336"/>
          </a:xfrm>
        </p:spPr>
        <p:txBody>
          <a:bodyPr>
            <a:normAutofit fontScale="90000"/>
          </a:bodyPr>
          <a:lstStyle/>
          <a:p>
            <a:r>
              <a:rPr lang="en-ZA" dirty="0" smtClean="0"/>
              <a:t>Psychology and Religion </a:t>
            </a:r>
            <a:br>
              <a:rPr lang="en-ZA" dirty="0" smtClean="0"/>
            </a:br>
            <a:r>
              <a:rPr lang="en-ZA" dirty="0" smtClean="0"/>
              <a:t>in the Search for </a:t>
            </a:r>
            <a:br>
              <a:rPr lang="en-ZA" dirty="0" smtClean="0"/>
            </a:br>
            <a:r>
              <a:rPr lang="en-ZA" dirty="0" smtClean="0"/>
              <a:t>Personal Wholeness: </a:t>
            </a:r>
            <a:br>
              <a:rPr lang="en-ZA" dirty="0" smtClean="0"/>
            </a:br>
            <a:r>
              <a:rPr lang="en-ZA" dirty="0" smtClean="0"/>
              <a:t>Synthesis and Personal View</a:t>
            </a:r>
            <a:endParaRPr lang="en-ZA" dirty="0"/>
          </a:p>
        </p:txBody>
      </p:sp>
      <p:sp>
        <p:nvSpPr>
          <p:cNvPr id="5" name="Subtitle 4"/>
          <p:cNvSpPr>
            <a:spLocks noGrp="1"/>
          </p:cNvSpPr>
          <p:nvPr>
            <p:ph type="subTitle" idx="1"/>
          </p:nvPr>
        </p:nvSpPr>
        <p:spPr>
          <a:xfrm>
            <a:off x="533400" y="4365104"/>
            <a:ext cx="7854696" cy="1584176"/>
          </a:xfrm>
        </p:spPr>
        <p:txBody>
          <a:bodyPr/>
          <a:lstStyle/>
          <a:p>
            <a:r>
              <a:rPr lang="en-ZA" dirty="0" smtClean="0"/>
              <a:t>Johann Maree</a:t>
            </a:r>
          </a:p>
          <a:p>
            <a:r>
              <a:rPr lang="en-ZA" dirty="0" smtClean="0"/>
              <a:t>Summer  School, UCT</a:t>
            </a:r>
          </a:p>
          <a:p>
            <a:r>
              <a:rPr lang="en-ZA" dirty="0" smtClean="0"/>
              <a:t>January 2012</a:t>
            </a:r>
            <a:endParaRPr lang="en-Z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800" dirty="0" smtClean="0"/>
              <a:t>Personal view: Biblical Approach</a:t>
            </a:r>
            <a:endParaRPr lang="en-ZA" sz="4800" dirty="0"/>
          </a:p>
        </p:txBody>
      </p:sp>
      <p:sp>
        <p:nvSpPr>
          <p:cNvPr id="3" name="Content Placeholder 2"/>
          <p:cNvSpPr>
            <a:spLocks noGrp="1"/>
          </p:cNvSpPr>
          <p:nvPr>
            <p:ph idx="1"/>
          </p:nvPr>
        </p:nvSpPr>
        <p:spPr/>
        <p:txBody>
          <a:bodyPr>
            <a:normAutofit fontScale="92500"/>
          </a:bodyPr>
          <a:lstStyle/>
          <a:p>
            <a:r>
              <a:rPr lang="en-ZA" dirty="0" smtClean="0"/>
              <a:t>Although William James used only real examples of what people actually experienced,  he came closest to the classical biblical approach on how to achieve personal wholeness: by means of conversion. </a:t>
            </a:r>
          </a:p>
          <a:p>
            <a:r>
              <a:rPr lang="en-ZA" dirty="0" smtClean="0"/>
              <a:t>Saint Paul has given the clearest exposition of how Christian conversion turns a person from self-destruction to redemption.  He starts from an anguished position: “I know that nothing good dwells in me... The good which I want to do, I fail to do; but what I do is the wrong which is against my will... Wretched creature that I am, who is there to rescue me from this state of death?” (Romans 7:18-24)</a:t>
            </a:r>
          </a:p>
          <a:p>
            <a:endParaRPr lang="en-Z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Saint Paul: life in Christ Jesus</a:t>
            </a:r>
            <a:endParaRPr lang="en-ZA" dirty="0"/>
          </a:p>
        </p:txBody>
      </p:sp>
      <p:sp>
        <p:nvSpPr>
          <p:cNvPr id="3" name="Content Placeholder 2"/>
          <p:cNvSpPr>
            <a:spLocks noGrp="1"/>
          </p:cNvSpPr>
          <p:nvPr>
            <p:ph idx="1"/>
          </p:nvPr>
        </p:nvSpPr>
        <p:spPr/>
        <p:txBody>
          <a:bodyPr>
            <a:normAutofit fontScale="92500"/>
          </a:bodyPr>
          <a:lstStyle/>
          <a:p>
            <a:r>
              <a:rPr lang="en-ZA" dirty="0" smtClean="0"/>
              <a:t>And his answer is: “Who but God? Thanks be to him through Jesus Christ our Lord! ... In Christ Jesus the life-giving law of the Spirit has set you free from the law of sin and death.” (Romans 7:25 &amp; 8:2)</a:t>
            </a:r>
          </a:p>
          <a:p>
            <a:r>
              <a:rPr lang="en-ZA" dirty="0" smtClean="0"/>
              <a:t>And so Paul creates a dichotomy: “What human nature does is quite plain. It shows itself in immoral, filthy and indecent actions... But the Spirit produces love, joy, peace, patience, kindness, goodness, faithfulness, humility and self-control... And those who belong to Christ Jesus have put to death their human nature with all its passions and desires.” (Galatians 5:19-24)</a:t>
            </a:r>
            <a:endParaRPr lang="en-Z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Faith alone not always enough</a:t>
            </a:r>
            <a:endParaRPr lang="en-ZA" dirty="0"/>
          </a:p>
        </p:txBody>
      </p:sp>
      <p:sp>
        <p:nvSpPr>
          <p:cNvPr id="3" name="Content Placeholder 2"/>
          <p:cNvSpPr>
            <a:spLocks noGrp="1"/>
          </p:cNvSpPr>
          <p:nvPr>
            <p:ph idx="1"/>
          </p:nvPr>
        </p:nvSpPr>
        <p:spPr/>
        <p:txBody>
          <a:bodyPr>
            <a:normAutofit lnSpcReduction="10000"/>
          </a:bodyPr>
          <a:lstStyle/>
          <a:p>
            <a:r>
              <a:rPr lang="en-ZA" dirty="0" smtClean="0"/>
              <a:t>But in real life Christian conversion does not work so straightforwardly  for most people even though James has shown that it does work for some people. For many reasons, including repression of our shadow, dishonesty with ourselves and others, self-bullying, our personal </a:t>
            </a:r>
            <a:r>
              <a:rPr lang="en-ZA" dirty="0" err="1" smtClean="0"/>
              <a:t>woundedness</a:t>
            </a:r>
            <a:r>
              <a:rPr lang="en-ZA" dirty="0" smtClean="0"/>
              <a:t> and brokenness, faith alone does not help us to overcome our “human nature”.</a:t>
            </a:r>
          </a:p>
          <a:p>
            <a:r>
              <a:rPr lang="en-ZA" dirty="0" smtClean="0"/>
              <a:t>Psychology, psychotherapy and self-therapy can play a strong complementary role in the quest for personal wholeness.</a:t>
            </a:r>
            <a:endParaRPr lang="en-Z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Learning to love oneself</a:t>
            </a:r>
            <a:endParaRPr lang="en-ZA" dirty="0"/>
          </a:p>
        </p:txBody>
      </p:sp>
      <p:sp>
        <p:nvSpPr>
          <p:cNvPr id="3" name="Content Placeholder 2"/>
          <p:cNvSpPr>
            <a:spLocks noGrp="1"/>
          </p:cNvSpPr>
          <p:nvPr>
            <p:ph idx="1"/>
          </p:nvPr>
        </p:nvSpPr>
        <p:spPr/>
        <p:txBody>
          <a:bodyPr>
            <a:normAutofit lnSpcReduction="10000"/>
          </a:bodyPr>
          <a:lstStyle/>
          <a:p>
            <a:r>
              <a:rPr lang="en-ZA" dirty="0" smtClean="0"/>
              <a:t>Fromm and Peck both point out that love is not based on feeling, but on capacity and will. Fromm points out that humans have to develop the capacity to love by giving  and Peck that love is a matter of will. They both assert that it is necessary to love oneself in order to love others.</a:t>
            </a:r>
          </a:p>
          <a:p>
            <a:r>
              <a:rPr lang="en-ZA" dirty="0" smtClean="0"/>
              <a:t>Cognitive behaviour therapy provide self-help techniques to learn to love oneself.  It shows that there are many unconscious ways in which we put ourselves down that can be corrected once we become aware of them.</a:t>
            </a:r>
            <a:endParaRPr lang="en-Z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Humans in charge</a:t>
            </a:r>
            <a:endParaRPr lang="en-ZA" dirty="0"/>
          </a:p>
        </p:txBody>
      </p:sp>
      <p:sp>
        <p:nvSpPr>
          <p:cNvPr id="3" name="Content Placeholder 2"/>
          <p:cNvSpPr>
            <a:spLocks noGrp="1"/>
          </p:cNvSpPr>
          <p:nvPr>
            <p:ph idx="1"/>
          </p:nvPr>
        </p:nvSpPr>
        <p:spPr/>
        <p:txBody>
          <a:bodyPr/>
          <a:lstStyle/>
          <a:p>
            <a:r>
              <a:rPr lang="en-ZA" dirty="0" smtClean="0"/>
              <a:t>Jung and Fromm both point to the need for humans to take responsibility for their own lives and those of others. </a:t>
            </a:r>
          </a:p>
          <a:p>
            <a:r>
              <a:rPr lang="en-ZA" dirty="0" smtClean="0"/>
              <a:t>Fromm goes furthest in arguing that God has left it up to us as human beings to search and work out our own salvation. Through upward evolution we have become alienated from nature and there is no turning back. We can only save humanity – and the world for that matter –  by taking full responsibility to do so. Nobody else is going to come and do it for us.</a:t>
            </a:r>
            <a:endParaRPr lang="en-Z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Humans can connect with God</a:t>
            </a:r>
            <a:endParaRPr lang="en-ZA" dirty="0"/>
          </a:p>
        </p:txBody>
      </p:sp>
      <p:sp>
        <p:nvSpPr>
          <p:cNvPr id="3" name="Content Placeholder 2"/>
          <p:cNvSpPr>
            <a:spLocks noGrp="1"/>
          </p:cNvSpPr>
          <p:nvPr>
            <p:ph idx="1"/>
          </p:nvPr>
        </p:nvSpPr>
        <p:spPr/>
        <p:txBody>
          <a:bodyPr>
            <a:normAutofit fontScale="92500"/>
          </a:bodyPr>
          <a:lstStyle/>
          <a:p>
            <a:r>
              <a:rPr lang="en-ZA" dirty="0" smtClean="0"/>
              <a:t>William James maintains that we humans are not entirely on our own. Through prayer – and only through prayer – can we can receive energy from a divine force. For Christians it is from God through the Spirit of Christ Jesus. </a:t>
            </a:r>
          </a:p>
          <a:p>
            <a:r>
              <a:rPr lang="en-ZA" dirty="0" smtClean="0"/>
              <a:t>The Quaker, William </a:t>
            </a:r>
            <a:r>
              <a:rPr lang="en-ZA" dirty="0" err="1" smtClean="0"/>
              <a:t>Littleboy</a:t>
            </a:r>
            <a:r>
              <a:rPr lang="en-ZA" dirty="0" smtClean="0"/>
              <a:t>, captured the same insight by a reflection he wrote in 1916: </a:t>
            </a:r>
          </a:p>
          <a:p>
            <a:r>
              <a:rPr lang="en-ZA" dirty="0" smtClean="0"/>
              <a:t>‘My own belief is that outward circumstances are not often (I will not say </a:t>
            </a:r>
            <a:r>
              <a:rPr lang="en-ZA" i="1" dirty="0" smtClean="0"/>
              <a:t>never</a:t>
            </a:r>
            <a:r>
              <a:rPr lang="en-ZA" dirty="0" smtClean="0"/>
              <a:t>) directly altered as the result of prayer. That is to say, God is not always interfering with the working of the natural order. But indirectly by the work of mind upon mind great changes may be wrought.  (Cont.)</a:t>
            </a:r>
            <a:endParaRPr lang="en-Z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Prayer the way of being in God  </a:t>
            </a:r>
            <a:endParaRPr lang="en-ZA" dirty="0"/>
          </a:p>
        </p:txBody>
      </p:sp>
      <p:sp>
        <p:nvSpPr>
          <p:cNvPr id="3" name="Content Placeholder 2"/>
          <p:cNvSpPr>
            <a:spLocks noGrp="1"/>
          </p:cNvSpPr>
          <p:nvPr>
            <p:ph idx="1"/>
          </p:nvPr>
        </p:nvSpPr>
        <p:spPr/>
        <p:txBody>
          <a:bodyPr/>
          <a:lstStyle/>
          <a:p>
            <a:r>
              <a:rPr lang="en-ZA" dirty="0" smtClean="0"/>
              <a:t>‘We live and move and have our being in God; we are bound up in the bundle of life in Him, and it is reasonable to believe that prayer may often find its answer, even in outward things, by the reaction of mind upon mind.</a:t>
            </a:r>
          </a:p>
          <a:p>
            <a:r>
              <a:rPr lang="en-ZA" dirty="0" smtClean="0"/>
              <a:t>‘Prayer is not given us to make life easy for us, or to coddle us, but to make us strong, … to make us masters of circumstance and not its slaves. We pray, not to change God’s will, but to bring our will into correspondence with His.’</a:t>
            </a:r>
          </a:p>
          <a:p>
            <a:endParaRPr lang="en-Z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72784"/>
          </a:xfrm>
        </p:spPr>
        <p:txBody>
          <a:bodyPr/>
          <a:lstStyle/>
          <a:p>
            <a:r>
              <a:rPr lang="en-ZA" dirty="0" smtClean="0"/>
              <a:t>Selected Reading List</a:t>
            </a:r>
            <a:br>
              <a:rPr lang="en-ZA" dirty="0" smtClean="0"/>
            </a:br>
            <a:r>
              <a:rPr lang="en-ZA" dirty="0" smtClean="0"/>
              <a:t>William James</a:t>
            </a:r>
            <a:endParaRPr lang="en-ZA" dirty="0"/>
          </a:p>
        </p:txBody>
      </p:sp>
      <p:sp>
        <p:nvSpPr>
          <p:cNvPr id="3" name="Content Placeholder 2"/>
          <p:cNvSpPr>
            <a:spLocks noGrp="1"/>
          </p:cNvSpPr>
          <p:nvPr>
            <p:ph idx="1"/>
          </p:nvPr>
        </p:nvSpPr>
        <p:spPr>
          <a:xfrm>
            <a:off x="457200" y="2564904"/>
            <a:ext cx="8229600" cy="3759696"/>
          </a:xfrm>
        </p:spPr>
        <p:txBody>
          <a:bodyPr>
            <a:normAutofit fontScale="92500"/>
          </a:bodyPr>
          <a:lstStyle/>
          <a:p>
            <a:r>
              <a:rPr lang="en-ZA" dirty="0" smtClean="0"/>
              <a:t>James, William. 1975 (1901-2). </a:t>
            </a:r>
            <a:r>
              <a:rPr lang="en-ZA" i="1" dirty="0" smtClean="0"/>
              <a:t>The Varieties of Religious Experience</a:t>
            </a:r>
            <a:r>
              <a:rPr lang="en-ZA" dirty="0" smtClean="0"/>
              <a:t>. London: Fontana.</a:t>
            </a:r>
          </a:p>
          <a:p>
            <a:r>
              <a:rPr lang="en-ZA" dirty="0" smtClean="0"/>
              <a:t>James, William. 1908. </a:t>
            </a:r>
            <a:r>
              <a:rPr lang="en-ZA" i="1" dirty="0" smtClean="0"/>
              <a:t>Pragmatism</a:t>
            </a:r>
            <a:r>
              <a:rPr lang="en-ZA" dirty="0" smtClean="0"/>
              <a:t>. London: Longmans, Green &amp; Co.</a:t>
            </a:r>
          </a:p>
          <a:p>
            <a:r>
              <a:rPr lang="en-ZA" dirty="0" smtClean="0"/>
              <a:t>Perry, Ralph B. 1996 (1948) </a:t>
            </a:r>
            <a:r>
              <a:rPr lang="en-ZA" i="1" dirty="0" smtClean="0"/>
              <a:t>The Thought and Character of William James</a:t>
            </a:r>
            <a:r>
              <a:rPr lang="en-ZA" dirty="0" smtClean="0"/>
              <a:t>. Nashville: Vanderbilt University Press.</a:t>
            </a:r>
          </a:p>
          <a:p>
            <a:r>
              <a:rPr lang="en-ZA" dirty="0" smtClean="0"/>
              <a:t>Taylor, Charles. 2002. </a:t>
            </a:r>
            <a:r>
              <a:rPr lang="en-ZA" i="1" dirty="0" smtClean="0"/>
              <a:t>Varieties of Religion Today: William James Revisited. </a:t>
            </a:r>
            <a:r>
              <a:rPr lang="en-ZA" dirty="0" smtClean="0"/>
              <a:t>Cambridge, Mass: Harvard University Press.</a:t>
            </a:r>
          </a:p>
          <a:p>
            <a:endParaRPr lang="en-Z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Readings: Carl Jung</a:t>
            </a:r>
            <a:endParaRPr lang="en-ZA" dirty="0"/>
          </a:p>
        </p:txBody>
      </p:sp>
      <p:sp>
        <p:nvSpPr>
          <p:cNvPr id="3" name="Content Placeholder 2"/>
          <p:cNvSpPr>
            <a:spLocks noGrp="1"/>
          </p:cNvSpPr>
          <p:nvPr>
            <p:ph idx="1"/>
          </p:nvPr>
        </p:nvSpPr>
        <p:spPr/>
        <p:txBody>
          <a:bodyPr>
            <a:normAutofit/>
          </a:bodyPr>
          <a:lstStyle/>
          <a:p>
            <a:r>
              <a:rPr lang="en-US" dirty="0" smtClean="0"/>
              <a:t>Jung, Carl. 1938. </a:t>
            </a:r>
            <a:r>
              <a:rPr lang="en-US" i="1" dirty="0" smtClean="0"/>
              <a:t>Psychology and Religion</a:t>
            </a:r>
            <a:r>
              <a:rPr lang="en-US" dirty="0" smtClean="0"/>
              <a:t>. New Haven: Yale University Press.</a:t>
            </a:r>
            <a:endParaRPr lang="en-ZA" dirty="0" smtClean="0"/>
          </a:p>
          <a:p>
            <a:r>
              <a:rPr lang="en-US" dirty="0" smtClean="0"/>
              <a:t>Jung, Carl. 1959. </a:t>
            </a:r>
            <a:r>
              <a:rPr lang="en-US" i="1" dirty="0" smtClean="0"/>
              <a:t>The Basic Writings of </a:t>
            </a:r>
            <a:r>
              <a:rPr lang="en-US" i="1" dirty="0" err="1" smtClean="0"/>
              <a:t>C.G.Jung</a:t>
            </a:r>
            <a:r>
              <a:rPr lang="en-US" i="1" dirty="0" smtClean="0"/>
              <a:t>: Edited with an Introduction by Violet Stab de Laszlo</a:t>
            </a:r>
            <a:r>
              <a:rPr lang="en-US" dirty="0" smtClean="0"/>
              <a:t>. New York: Random House.</a:t>
            </a:r>
            <a:endParaRPr lang="en-ZA" dirty="0" smtClean="0"/>
          </a:p>
          <a:p>
            <a:r>
              <a:rPr lang="en-US" dirty="0" smtClean="0"/>
              <a:t>Jung, Carl. 1963. </a:t>
            </a:r>
            <a:r>
              <a:rPr lang="en-US" i="1" dirty="0" smtClean="0"/>
              <a:t>Memories, Dreams, Reflections</a:t>
            </a:r>
            <a:r>
              <a:rPr lang="en-US" dirty="0" smtClean="0"/>
              <a:t>. London: Collins Press. The Fontana Library.</a:t>
            </a:r>
          </a:p>
          <a:p>
            <a:r>
              <a:rPr lang="en-US" dirty="0" smtClean="0"/>
              <a:t>Papadopoulos, </a:t>
            </a:r>
            <a:r>
              <a:rPr lang="en-US" dirty="0" err="1" smtClean="0"/>
              <a:t>Renos</a:t>
            </a:r>
            <a:r>
              <a:rPr lang="en-US" dirty="0" smtClean="0"/>
              <a:t>, ed. 2006. </a:t>
            </a:r>
            <a:r>
              <a:rPr lang="en-US" i="1" dirty="0" smtClean="0"/>
              <a:t>The Handbook of Jungian Psychology</a:t>
            </a:r>
            <a:r>
              <a:rPr lang="en-US" dirty="0" smtClean="0"/>
              <a:t>. London: </a:t>
            </a:r>
            <a:r>
              <a:rPr lang="en-US" dirty="0" err="1" smtClean="0"/>
              <a:t>Routledge</a:t>
            </a:r>
            <a:r>
              <a:rPr lang="en-US" dirty="0" smtClean="0"/>
              <a:t>.</a:t>
            </a:r>
            <a:endParaRPr lang="en-ZA" dirty="0" smtClean="0"/>
          </a:p>
          <a:p>
            <a:endParaRPr lang="en-Z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Readings: Erich Fromm</a:t>
            </a:r>
            <a:endParaRPr lang="en-ZA" dirty="0"/>
          </a:p>
        </p:txBody>
      </p:sp>
      <p:sp>
        <p:nvSpPr>
          <p:cNvPr id="3" name="Content Placeholder 2"/>
          <p:cNvSpPr>
            <a:spLocks noGrp="1"/>
          </p:cNvSpPr>
          <p:nvPr>
            <p:ph idx="1"/>
          </p:nvPr>
        </p:nvSpPr>
        <p:spPr/>
        <p:txBody>
          <a:bodyPr>
            <a:normAutofit/>
          </a:bodyPr>
          <a:lstStyle/>
          <a:p>
            <a:r>
              <a:rPr lang="en-ZA" dirty="0" smtClean="0"/>
              <a:t>Fromm, Eric, 1966. </a:t>
            </a:r>
            <a:r>
              <a:rPr lang="en-ZA" i="1" dirty="0" smtClean="0"/>
              <a:t>The Art of Loving</a:t>
            </a:r>
            <a:r>
              <a:rPr lang="en-ZA" dirty="0" smtClean="0"/>
              <a:t>. London: </a:t>
            </a:r>
            <a:r>
              <a:rPr lang="en-ZA" dirty="0" err="1" smtClean="0"/>
              <a:t>Unwin</a:t>
            </a:r>
            <a:r>
              <a:rPr lang="en-ZA" dirty="0" smtClean="0"/>
              <a:t> Books.</a:t>
            </a:r>
          </a:p>
          <a:p>
            <a:r>
              <a:rPr lang="en-ZA" dirty="0" smtClean="0"/>
              <a:t>Fromm, Eric. 1972. </a:t>
            </a:r>
            <a:r>
              <a:rPr lang="en-ZA" i="1" dirty="0" smtClean="0"/>
              <a:t>Psychoanalysis and Religion</a:t>
            </a:r>
            <a:r>
              <a:rPr lang="en-ZA" dirty="0" smtClean="0"/>
              <a:t>. New York: Bantam Books.</a:t>
            </a:r>
          </a:p>
          <a:p>
            <a:r>
              <a:rPr lang="en-ZA" dirty="0" smtClean="0"/>
              <a:t>Fromm, Eric, 1980. </a:t>
            </a:r>
            <a:r>
              <a:rPr lang="en-ZA" i="1" dirty="0" smtClean="0"/>
              <a:t>To Have or to Be</a:t>
            </a:r>
            <a:r>
              <a:rPr lang="en-ZA" dirty="0" smtClean="0"/>
              <a:t>. London: Abacus.</a:t>
            </a:r>
          </a:p>
          <a:p>
            <a:r>
              <a:rPr lang="en-ZA" dirty="0" smtClean="0"/>
              <a:t>Fuller, Andrew. 2008. </a:t>
            </a:r>
            <a:r>
              <a:rPr lang="en-ZA" i="1" dirty="0" smtClean="0"/>
              <a:t>Psychology and Religion: Classical Theorists and Contemporary Developments. Fourth Edition</a:t>
            </a:r>
            <a:r>
              <a:rPr lang="en-ZA" dirty="0" smtClean="0"/>
              <a:t>. New York: </a:t>
            </a:r>
            <a:r>
              <a:rPr lang="en-ZA" dirty="0" err="1" smtClean="0"/>
              <a:t>Rowman</a:t>
            </a:r>
            <a:r>
              <a:rPr lang="en-ZA" dirty="0" smtClean="0"/>
              <a:t> and Littlefield.</a:t>
            </a:r>
          </a:p>
          <a:p>
            <a:r>
              <a:rPr lang="en-ZA" dirty="0" smtClean="0"/>
              <a:t>Funk, Rainer. 1982. </a:t>
            </a:r>
            <a:r>
              <a:rPr lang="en-ZA" i="1" dirty="0" smtClean="0"/>
              <a:t>Erich Fromm: The Courage to be Human</a:t>
            </a:r>
            <a:r>
              <a:rPr lang="en-ZA" dirty="0" smtClean="0"/>
              <a:t>. New York: Continuum.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44792"/>
          </a:xfrm>
        </p:spPr>
        <p:txBody>
          <a:bodyPr>
            <a:normAutofit/>
          </a:bodyPr>
          <a:lstStyle/>
          <a:p>
            <a:r>
              <a:rPr lang="en-ZA" dirty="0" smtClean="0"/>
              <a:t>Synthesis of whole course and Personal View</a:t>
            </a:r>
            <a:endParaRPr lang="en-ZA" dirty="0"/>
          </a:p>
        </p:txBody>
      </p:sp>
      <p:sp>
        <p:nvSpPr>
          <p:cNvPr id="3" name="Content Placeholder 2"/>
          <p:cNvSpPr>
            <a:spLocks noGrp="1"/>
          </p:cNvSpPr>
          <p:nvPr>
            <p:ph idx="1"/>
          </p:nvPr>
        </p:nvSpPr>
        <p:spPr>
          <a:xfrm>
            <a:off x="457200" y="2708920"/>
            <a:ext cx="8229600" cy="3615680"/>
          </a:xfrm>
        </p:spPr>
        <p:txBody>
          <a:bodyPr/>
          <a:lstStyle/>
          <a:p>
            <a:r>
              <a:rPr lang="en-ZA" dirty="0" smtClean="0"/>
              <a:t>This presentation commences with an overview and synthesis of the whole course. It presents a flow-chart first and then summarises the main points made by each psychological approach with regards to the search for personal wholeness.</a:t>
            </a:r>
          </a:p>
          <a:p>
            <a:r>
              <a:rPr lang="en-ZA" dirty="0" smtClean="0"/>
              <a:t>This is followed by a personal view of the different approaches.</a:t>
            </a:r>
          </a:p>
          <a:p>
            <a:r>
              <a:rPr lang="en-ZA" dirty="0" smtClean="0"/>
              <a:t>Finally, a selected reading list is provided.</a:t>
            </a:r>
            <a:endParaRPr lang="en-Z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Readings: Scott Peck</a:t>
            </a:r>
            <a:endParaRPr lang="en-ZA" dirty="0"/>
          </a:p>
        </p:txBody>
      </p:sp>
      <p:sp>
        <p:nvSpPr>
          <p:cNvPr id="3" name="Content Placeholder 2"/>
          <p:cNvSpPr>
            <a:spLocks noGrp="1"/>
          </p:cNvSpPr>
          <p:nvPr>
            <p:ph idx="1"/>
          </p:nvPr>
        </p:nvSpPr>
        <p:spPr/>
        <p:txBody>
          <a:bodyPr>
            <a:normAutofit/>
          </a:bodyPr>
          <a:lstStyle/>
          <a:p>
            <a:r>
              <a:rPr lang="en-ZA" dirty="0" smtClean="0"/>
              <a:t>Jones, Arthur. 2007. </a:t>
            </a:r>
            <a:r>
              <a:rPr lang="en-ZA" i="1" dirty="0" smtClean="0"/>
              <a:t>The Road He Travelled: The Revealing Biography of M Scott Peck.</a:t>
            </a:r>
            <a:r>
              <a:rPr lang="en-ZA" dirty="0" smtClean="0"/>
              <a:t> London: Rider.</a:t>
            </a:r>
          </a:p>
          <a:p>
            <a:r>
              <a:rPr lang="en-ZA" dirty="0" smtClean="0"/>
              <a:t>Peck, M Scott. 1978. </a:t>
            </a:r>
            <a:r>
              <a:rPr lang="en-ZA" i="1" dirty="0" smtClean="0"/>
              <a:t>The Road Less Travelled: A New Psychology of Love, Traditional Values and Spiritual Growth. </a:t>
            </a:r>
            <a:r>
              <a:rPr lang="en-ZA" dirty="0" smtClean="0"/>
              <a:t>London: Arrow Books 1990.</a:t>
            </a:r>
          </a:p>
          <a:p>
            <a:r>
              <a:rPr lang="en-ZA" dirty="0" smtClean="0"/>
              <a:t>Peck, M Scott. 1983. </a:t>
            </a:r>
            <a:r>
              <a:rPr lang="en-ZA" i="1" dirty="0" smtClean="0"/>
              <a:t>People of the Lie: The Hope for Healing Human Evil</a:t>
            </a:r>
            <a:r>
              <a:rPr lang="en-ZA" dirty="0" smtClean="0"/>
              <a:t>. London: Arrow Books 1991.</a:t>
            </a:r>
          </a:p>
          <a:p>
            <a:r>
              <a:rPr lang="en-ZA" dirty="0" smtClean="0"/>
              <a:t>Peck, M Scott. 1987. </a:t>
            </a:r>
            <a:r>
              <a:rPr lang="en-ZA" i="1" dirty="0" smtClean="0"/>
              <a:t>The Different Drum: The Creation of True Community – the First Step to World Peace</a:t>
            </a:r>
            <a:r>
              <a:rPr lang="en-ZA" dirty="0" smtClean="0"/>
              <a:t>.</a:t>
            </a:r>
            <a:r>
              <a:rPr lang="en-ZA" i="1" dirty="0" smtClean="0"/>
              <a:t> </a:t>
            </a:r>
            <a:r>
              <a:rPr lang="en-ZA" dirty="0" smtClean="0"/>
              <a:t>London: Arrow Books 1991.</a:t>
            </a:r>
          </a:p>
          <a:p>
            <a:endParaRPr lang="en-Z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1226400"/>
          </a:xfrm>
        </p:spPr>
        <p:txBody>
          <a:bodyPr>
            <a:normAutofit fontScale="90000"/>
          </a:bodyPr>
          <a:lstStyle/>
          <a:p>
            <a:pPr algn="ctr"/>
            <a:r>
              <a:rPr lang="en-ZA" dirty="0" smtClean="0"/>
              <a:t>Readings:</a:t>
            </a:r>
            <a:br>
              <a:rPr lang="en-ZA" dirty="0" smtClean="0"/>
            </a:br>
            <a:r>
              <a:rPr lang="en-ZA" dirty="0" smtClean="0"/>
              <a:t>CBT,  Compassion &amp; Mindfulness </a:t>
            </a:r>
            <a:endParaRPr lang="en-ZA" dirty="0"/>
          </a:p>
        </p:txBody>
      </p:sp>
      <p:sp>
        <p:nvSpPr>
          <p:cNvPr id="3" name="Content Placeholder 2"/>
          <p:cNvSpPr>
            <a:spLocks noGrp="1"/>
          </p:cNvSpPr>
          <p:nvPr>
            <p:ph idx="1"/>
          </p:nvPr>
        </p:nvSpPr>
        <p:spPr/>
        <p:txBody>
          <a:bodyPr>
            <a:normAutofit lnSpcReduction="10000"/>
          </a:bodyPr>
          <a:lstStyle/>
          <a:p>
            <a:r>
              <a:rPr lang="en-ZA" dirty="0" smtClean="0"/>
              <a:t>Armstrong. Karen. 2010. </a:t>
            </a:r>
            <a:r>
              <a:rPr lang="en-ZA" i="1" dirty="0" smtClean="0"/>
              <a:t>Twelve Steps to a Compassionate Life</a:t>
            </a:r>
            <a:r>
              <a:rPr lang="en-ZA" dirty="0" smtClean="0"/>
              <a:t>. New York: Knopf Doubleday.</a:t>
            </a:r>
            <a:endParaRPr lang="en-ZA" i="1" dirty="0" smtClean="0"/>
          </a:p>
          <a:p>
            <a:r>
              <a:rPr lang="en-ZA" dirty="0" smtClean="0"/>
              <a:t>Beck, Aaron, John Rush, Brian Shaw and Gary Emery. 1979. </a:t>
            </a:r>
            <a:r>
              <a:rPr lang="en-ZA" i="1" dirty="0" smtClean="0"/>
              <a:t>Cognitive Therapy of Depression</a:t>
            </a:r>
            <a:r>
              <a:rPr lang="en-ZA" dirty="0" smtClean="0"/>
              <a:t>. New York: The Guilford Press.</a:t>
            </a:r>
          </a:p>
          <a:p>
            <a:r>
              <a:rPr lang="en-ZA" dirty="0" smtClean="0"/>
              <a:t>Williams, Mark, John Teasdale, </a:t>
            </a:r>
            <a:r>
              <a:rPr lang="en-ZA" dirty="0" err="1" smtClean="0"/>
              <a:t>Zindel</a:t>
            </a:r>
            <a:r>
              <a:rPr lang="en-ZA" dirty="0" smtClean="0"/>
              <a:t> Segal and Jon </a:t>
            </a:r>
            <a:r>
              <a:rPr lang="en-ZA" dirty="0" err="1" smtClean="0"/>
              <a:t>Kabat-Zinn</a:t>
            </a:r>
            <a:r>
              <a:rPr lang="en-ZA" dirty="0" smtClean="0"/>
              <a:t>. 2007. </a:t>
            </a:r>
            <a:r>
              <a:rPr lang="en-ZA" i="1" dirty="0" smtClean="0"/>
              <a:t>The Mindful Way through Depression. </a:t>
            </a:r>
            <a:r>
              <a:rPr lang="en-ZA" dirty="0" smtClean="0"/>
              <a:t>New York: The Guilford Press.</a:t>
            </a:r>
          </a:p>
          <a:p>
            <a:r>
              <a:rPr lang="en-ZA" dirty="0" smtClean="0"/>
              <a:t>Gilbert, Paul. 2009. </a:t>
            </a:r>
            <a:r>
              <a:rPr lang="en-ZA" i="1" dirty="0" smtClean="0"/>
              <a:t>Overcoming Depression: A self-help guide using Cognitive </a:t>
            </a:r>
            <a:r>
              <a:rPr lang="en-ZA" i="1" dirty="0" err="1" smtClean="0"/>
              <a:t>Behavioral</a:t>
            </a:r>
            <a:r>
              <a:rPr lang="en-ZA" i="1" dirty="0" smtClean="0"/>
              <a:t> Techniques</a:t>
            </a:r>
            <a:r>
              <a:rPr lang="en-ZA" dirty="0" smtClean="0"/>
              <a:t>. </a:t>
            </a:r>
            <a:r>
              <a:rPr lang="en-ZA" i="1" dirty="0" smtClean="0"/>
              <a:t>Fully Revised 3</a:t>
            </a:r>
            <a:r>
              <a:rPr lang="en-ZA" i="1" baseline="30000" dirty="0" smtClean="0"/>
              <a:t>rd</a:t>
            </a:r>
            <a:r>
              <a:rPr lang="en-ZA" i="1" dirty="0" smtClean="0"/>
              <a:t> Edition</a:t>
            </a:r>
            <a:r>
              <a:rPr lang="en-ZA" dirty="0" smtClean="0"/>
              <a:t>. London: Constable &amp; Robinson.</a:t>
            </a:r>
          </a:p>
          <a:p>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Flow-chart of presentations</a:t>
            </a:r>
            <a:endParaRPr lang="en-ZA"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66196" y="1935163"/>
            <a:ext cx="6211607" cy="438943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Explanation of flow-chart</a:t>
            </a:r>
            <a:endParaRPr lang="en-ZA" dirty="0"/>
          </a:p>
        </p:txBody>
      </p:sp>
      <p:sp>
        <p:nvSpPr>
          <p:cNvPr id="3" name="Content Placeholder 2"/>
          <p:cNvSpPr>
            <a:spLocks noGrp="1"/>
          </p:cNvSpPr>
          <p:nvPr>
            <p:ph idx="1"/>
          </p:nvPr>
        </p:nvSpPr>
        <p:spPr/>
        <p:txBody>
          <a:bodyPr/>
          <a:lstStyle/>
          <a:p>
            <a:r>
              <a:rPr lang="en-ZA" dirty="0" smtClean="0"/>
              <a:t>The flow-chart on the preceding slide presents the main themes covered in each of the five lectures emphasizing the search for personal wholeness.</a:t>
            </a:r>
          </a:p>
          <a:p>
            <a:r>
              <a:rPr lang="en-ZA" dirty="0" smtClean="0"/>
              <a:t>The darkened colours for each of the four psychologists and CBT indicates the location where growth towards personal wholeness takes place. </a:t>
            </a:r>
          </a:p>
          <a:p>
            <a:r>
              <a:rPr lang="en-ZA" dirty="0" smtClean="0"/>
              <a:t>The white curved arrows indicate where the </a:t>
            </a:r>
            <a:r>
              <a:rPr lang="en-ZA" dirty="0" err="1" smtClean="0"/>
              <a:t>Abrahamic</a:t>
            </a:r>
            <a:r>
              <a:rPr lang="en-ZA" dirty="0" smtClean="0"/>
              <a:t> God works directly on the human psyche and where Buddhism has been a major influence.</a:t>
            </a:r>
          </a:p>
          <a:p>
            <a:endParaRPr lang="en-Z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William James</a:t>
            </a:r>
            <a:endParaRPr lang="en-ZA" dirty="0"/>
          </a:p>
        </p:txBody>
      </p:sp>
      <p:sp>
        <p:nvSpPr>
          <p:cNvPr id="3" name="Content Placeholder 2"/>
          <p:cNvSpPr>
            <a:spLocks noGrp="1"/>
          </p:cNvSpPr>
          <p:nvPr>
            <p:ph idx="1"/>
          </p:nvPr>
        </p:nvSpPr>
        <p:spPr/>
        <p:txBody>
          <a:bodyPr>
            <a:normAutofit lnSpcReduction="10000"/>
          </a:bodyPr>
          <a:lstStyle/>
          <a:p>
            <a:r>
              <a:rPr lang="en-ZA" dirty="0" smtClean="0"/>
              <a:t>James’ starting point is to sketch two extreme types of humans, the ‘healthy-minded’ who look at life with a rosy tint and ‘the sick soul’ who suffer deep  mental torment.</a:t>
            </a:r>
          </a:p>
          <a:p>
            <a:r>
              <a:rPr lang="en-ZA" dirty="0" smtClean="0"/>
              <a:t>He found that the ‘sick soul’ is transformed upon experiencing a religious conversion. As a result, religious aims become the ‘habitual centre’ of the converted. The practice of ‘tenderness and charity’, that is, compassion, makes the world a better place. Prayer is the means by which the person draws energy from a divine source in a spiritual universe.</a:t>
            </a:r>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Carl Jung</a:t>
            </a:r>
            <a:endParaRPr lang="en-ZA" dirty="0"/>
          </a:p>
        </p:txBody>
      </p:sp>
      <p:sp>
        <p:nvSpPr>
          <p:cNvPr id="3" name="Content Placeholder 2"/>
          <p:cNvSpPr>
            <a:spLocks noGrp="1"/>
          </p:cNvSpPr>
          <p:nvPr>
            <p:ph idx="1"/>
          </p:nvPr>
        </p:nvSpPr>
        <p:spPr/>
        <p:txBody>
          <a:bodyPr/>
          <a:lstStyle/>
          <a:p>
            <a:r>
              <a:rPr lang="en-ZA" dirty="0" smtClean="0"/>
              <a:t>Jung transformed Freudian theory of the psyche by introducing the existence of the collective unconscious that we humans inherited from our ancestors. The collective unconscious contains archetypes. The most important of these primordial images are the anima, animus, shadow and God-image. </a:t>
            </a:r>
          </a:p>
          <a:p>
            <a:r>
              <a:rPr lang="en-ZA" dirty="0" smtClean="0"/>
              <a:t>In order to grow towards personal wholeness it is necessary for the conscious ego to differentiate and integrate these unconscious forces into consciousness and so grow into a whole being, the Self.</a:t>
            </a:r>
            <a:endParaRPr lang="en-Z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Erich Fromm</a:t>
            </a:r>
            <a:endParaRPr lang="en-ZA" dirty="0"/>
          </a:p>
        </p:txBody>
      </p:sp>
      <p:sp>
        <p:nvSpPr>
          <p:cNvPr id="3" name="Content Placeholder 2"/>
          <p:cNvSpPr>
            <a:spLocks noGrp="1"/>
          </p:cNvSpPr>
          <p:nvPr>
            <p:ph idx="1"/>
          </p:nvPr>
        </p:nvSpPr>
        <p:spPr/>
        <p:txBody>
          <a:bodyPr>
            <a:normAutofit lnSpcReduction="10000"/>
          </a:bodyPr>
          <a:lstStyle/>
          <a:p>
            <a:r>
              <a:rPr lang="en-ZA" dirty="0" smtClean="0"/>
              <a:t>Fromm considers the essence of love to be able to give of oneself, one’s attention, one’s care, and one’s joy to others. This is productive love, the capacity to give.</a:t>
            </a:r>
          </a:p>
          <a:p>
            <a:r>
              <a:rPr lang="en-ZA" dirty="0" smtClean="0"/>
              <a:t>He distinguishes between five kinds of love: Brotherly (love of neighbour), Motherly (unconditional), Self-love, Erotic love (fusion with one other person), and love of God.</a:t>
            </a:r>
          </a:p>
          <a:p>
            <a:r>
              <a:rPr lang="en-ZA" dirty="0" smtClean="0"/>
              <a:t>Love of God has gone through phases as humans evolved and became alienated from nature. To love God now is to take responsibility for ourselves, for all of nature and the societies we create. </a:t>
            </a:r>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Scott Peck</a:t>
            </a:r>
            <a:endParaRPr lang="en-ZA" dirty="0"/>
          </a:p>
        </p:txBody>
      </p:sp>
      <p:sp>
        <p:nvSpPr>
          <p:cNvPr id="3" name="Content Placeholder 2"/>
          <p:cNvSpPr>
            <a:spLocks noGrp="1"/>
          </p:cNvSpPr>
          <p:nvPr>
            <p:ph idx="1"/>
          </p:nvPr>
        </p:nvSpPr>
        <p:spPr/>
        <p:txBody>
          <a:bodyPr/>
          <a:lstStyle/>
          <a:p>
            <a:r>
              <a:rPr lang="en-ZA" dirty="0" smtClean="0"/>
              <a:t>Peck defines love as ‘the will to extend one’s self for the purpose of nurturing one’s own or another’s spiritual growth.’ Love requires discipline to practice and Peck lists four disciplines: taking responsibility, commitment to truth, delayed gratification, and control of our emotions. God provides grace which nurtures the spiritual growth of human beings.</a:t>
            </a:r>
          </a:p>
          <a:p>
            <a:r>
              <a:rPr lang="en-ZA" dirty="0" smtClean="0"/>
              <a:t>Evil, says Peck, is the result of laziness and living a complete lie by denying the evil within oneself. Evil cannot be destroyed. It can only be conquered by love.</a:t>
            </a:r>
            <a:endParaRPr lang="en-Z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pPr algn="ctr"/>
            <a:r>
              <a:rPr lang="en-ZA" dirty="0" smtClean="0"/>
              <a:t>CBT: Mindfulness and Compassion</a:t>
            </a:r>
            <a:endParaRPr lang="en-ZA" dirty="0"/>
          </a:p>
        </p:txBody>
      </p:sp>
      <p:sp>
        <p:nvSpPr>
          <p:cNvPr id="3" name="Content Placeholder 2"/>
          <p:cNvSpPr>
            <a:spLocks noGrp="1"/>
          </p:cNvSpPr>
          <p:nvPr>
            <p:ph idx="1"/>
          </p:nvPr>
        </p:nvSpPr>
        <p:spPr>
          <a:xfrm>
            <a:off x="457200" y="1772816"/>
            <a:ext cx="8229600" cy="4536504"/>
          </a:xfrm>
        </p:spPr>
        <p:txBody>
          <a:bodyPr>
            <a:normAutofit lnSpcReduction="10000"/>
          </a:bodyPr>
          <a:lstStyle/>
          <a:p>
            <a:r>
              <a:rPr lang="en-ZA" dirty="0" smtClean="0"/>
              <a:t>Cognitive behaviour therapy is a process  through which people learn to replace negative and destructive views of themselves with thoughts, speech and behaviour that build self-esteem, self-love and constructive behaviour. </a:t>
            </a:r>
          </a:p>
          <a:p>
            <a:r>
              <a:rPr lang="en-ZA" dirty="0" smtClean="0"/>
              <a:t>Attaining compassion and mindfulness are two  goals of CBT. Mindfulness is learning to hold one’s attention in the present moment and direct it to a specific focus. It is linked to meditation which means </a:t>
            </a:r>
            <a:r>
              <a:rPr lang="en-ZA" i="1" dirty="0" smtClean="0"/>
              <a:t>becoming familiar</a:t>
            </a:r>
            <a:r>
              <a:rPr lang="en-ZA" dirty="0" smtClean="0"/>
              <a:t> with our minds and how they work. Through mindfulness we change our relationship to our thoughts and grow towards wholeness  and wellbeing.</a:t>
            </a:r>
            <a:endParaRPr lang="en-Z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3222</TotalTime>
  <Words>1918</Words>
  <Application>Microsoft Office PowerPoint</Application>
  <PresentationFormat>On-screen Show (4:3)</PresentationFormat>
  <Paragraphs>77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Psychology and Religion  in the Search for  Personal Wholeness:  Synthesis and Personal View</vt:lpstr>
      <vt:lpstr>Synthesis of whole course and Personal View</vt:lpstr>
      <vt:lpstr>Flow-chart of presentations</vt:lpstr>
      <vt:lpstr>Explanation of flow-chart</vt:lpstr>
      <vt:lpstr>William James</vt:lpstr>
      <vt:lpstr>Carl Jung</vt:lpstr>
      <vt:lpstr>Erich Fromm</vt:lpstr>
      <vt:lpstr>Scott Peck</vt:lpstr>
      <vt:lpstr>CBT: Mindfulness and Compassion</vt:lpstr>
      <vt:lpstr>Personal view: Biblical Approach</vt:lpstr>
      <vt:lpstr>Saint Paul: life in Christ Jesus</vt:lpstr>
      <vt:lpstr>Faith alone not always enough</vt:lpstr>
      <vt:lpstr>Learning to love oneself</vt:lpstr>
      <vt:lpstr>Humans in charge</vt:lpstr>
      <vt:lpstr>Humans can connect with God</vt:lpstr>
      <vt:lpstr>Prayer the way of being in God  </vt:lpstr>
      <vt:lpstr>Selected Reading List William James</vt:lpstr>
      <vt:lpstr>Readings: Carl Jung</vt:lpstr>
      <vt:lpstr>Readings: Erich Fromm</vt:lpstr>
      <vt:lpstr>Readings: Scott Peck</vt:lpstr>
      <vt:lpstr>Readings: CBT,  Compassion &amp; Mindfulness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Compassion and Mindfulness in  Cognitive Behavioural Therapy</dc:title>
  <dc:creator>Maree</dc:creator>
  <cp:lastModifiedBy>Intern</cp:lastModifiedBy>
  <cp:revision>154</cp:revision>
  <dcterms:created xsi:type="dcterms:W3CDTF">2012-01-15T13:17:44Z</dcterms:created>
  <dcterms:modified xsi:type="dcterms:W3CDTF">2012-02-09T09:55:04Z</dcterms:modified>
</cp:coreProperties>
</file>