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8"/>
  </p:notesMasterIdLst>
  <p:sldIdLst>
    <p:sldId id="256" r:id="rId2"/>
    <p:sldId id="258" r:id="rId3"/>
    <p:sldId id="259" r:id="rId4"/>
    <p:sldId id="260" r:id="rId5"/>
    <p:sldId id="261" r:id="rId6"/>
    <p:sldId id="263" r:id="rId7"/>
    <p:sldId id="262" r:id="rId8"/>
    <p:sldId id="264" r:id="rId9"/>
    <p:sldId id="265" r:id="rId10"/>
    <p:sldId id="268" r:id="rId11"/>
    <p:sldId id="266" r:id="rId12"/>
    <p:sldId id="267"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116" d="100"/>
          <a:sy n="116" d="100"/>
        </p:scale>
        <p:origin x="-149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8CD78-40DD-4289-BFC2-1D39B1E95343}" type="datetimeFigureOut">
              <a:rPr lang="en-ZA" smtClean="0"/>
              <a:pPr/>
              <a:t>2012/02/09</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F9AFC-4BED-481E-9647-B962C475C27C}" type="slidenum">
              <a:rPr lang="en-ZA" smtClean="0"/>
              <a:pPr/>
              <a:t>‹#›</a:t>
            </a:fld>
            <a:endParaRPr lang="en-ZA"/>
          </a:p>
        </p:txBody>
      </p:sp>
    </p:spTree>
    <p:extLst>
      <p:ext uri="{BB962C8B-B14F-4D97-AF65-F5344CB8AC3E}">
        <p14:creationId xmlns:p14="http://schemas.microsoft.com/office/powerpoint/2010/main" val="1683591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7B2A106B-88DE-4775-9CA3-96BA22062038}"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B2A106B-88DE-4775-9CA3-96BA22062038}"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B2A106B-88DE-4775-9CA3-96BA22062038}"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535A1-98CA-4649-947D-BCCBD61B8893}" type="datetimeFigureOut">
              <a:rPr lang="en-ZA" smtClean="0"/>
              <a:pPr/>
              <a:t>2012/02/09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7B2A106B-88DE-4775-9CA3-96BA22062038}"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7535A1-98CA-4649-947D-BCCBD61B8893}" type="datetimeFigureOut">
              <a:rPr lang="en-ZA" smtClean="0"/>
              <a:pPr/>
              <a:t>2012/02/09</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2A106B-88DE-4775-9CA3-96BA22062038}"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2736304"/>
          </a:xfrm>
        </p:spPr>
        <p:txBody>
          <a:bodyPr>
            <a:normAutofit fontScale="90000"/>
          </a:bodyPr>
          <a:lstStyle/>
          <a:p>
            <a:r>
              <a:rPr lang="en-ZA" dirty="0" smtClean="0"/>
              <a:t>Compassion and Mindfulness in  Cognitive Behavioural Therapy (CBT)</a:t>
            </a:r>
            <a:endParaRPr lang="en-ZA" dirty="0"/>
          </a:p>
        </p:txBody>
      </p:sp>
      <p:sp>
        <p:nvSpPr>
          <p:cNvPr id="3" name="Subtitle 2"/>
          <p:cNvSpPr>
            <a:spLocks noGrp="1"/>
          </p:cNvSpPr>
          <p:nvPr>
            <p:ph type="subTitle" idx="1"/>
          </p:nvPr>
        </p:nvSpPr>
        <p:spPr>
          <a:xfrm>
            <a:off x="1371600" y="3717032"/>
            <a:ext cx="6400800" cy="2232248"/>
          </a:xfrm>
        </p:spPr>
        <p:txBody>
          <a:bodyPr>
            <a:normAutofit/>
          </a:bodyPr>
          <a:lstStyle/>
          <a:p>
            <a:r>
              <a:rPr lang="en-ZA" sz="3200" dirty="0" smtClean="0"/>
              <a:t>Psychology and Religion in the Search for Personal Wholeness</a:t>
            </a:r>
          </a:p>
          <a:p>
            <a:r>
              <a:rPr lang="en-ZA" sz="2400" dirty="0" smtClean="0">
                <a:latin typeface="Comic Sans MS" pitchFamily="66" charset="0"/>
              </a:rPr>
              <a:t>Johann Maree</a:t>
            </a:r>
          </a:p>
          <a:p>
            <a:r>
              <a:rPr lang="en-ZA" sz="2400" dirty="0" err="1" smtClean="0">
                <a:latin typeface="Comic Sans MS" pitchFamily="66" charset="0"/>
              </a:rPr>
              <a:t>SummerSchool</a:t>
            </a:r>
            <a:r>
              <a:rPr lang="en-ZA" sz="2400" dirty="0" smtClean="0">
                <a:latin typeface="Comic Sans MS" pitchFamily="66" charset="0"/>
              </a:rPr>
              <a:t>, UCT, Jan. 2012</a:t>
            </a:r>
            <a:endParaRPr lang="en-ZA" sz="2400" dirty="0">
              <a:latin typeface="Comic Sans MS" pitchFamily="66" charset="0"/>
            </a:endParaRPr>
          </a:p>
        </p:txBody>
      </p:sp>
    </p:spTree>
    <p:extLst>
      <p:ext uri="{BB962C8B-B14F-4D97-AF65-F5344CB8AC3E}">
        <p14:creationId xmlns:p14="http://schemas.microsoft.com/office/powerpoint/2010/main" val="1566746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Self-Bullying</a:t>
            </a:r>
            <a:endParaRPr lang="en-ZA" dirty="0"/>
          </a:p>
        </p:txBody>
      </p:sp>
      <p:sp>
        <p:nvSpPr>
          <p:cNvPr id="3" name="Content Placeholder 2"/>
          <p:cNvSpPr>
            <a:spLocks noGrp="1"/>
          </p:cNvSpPr>
          <p:nvPr>
            <p:ph idx="1"/>
          </p:nvPr>
        </p:nvSpPr>
        <p:spPr/>
        <p:txBody>
          <a:bodyPr>
            <a:normAutofit/>
          </a:bodyPr>
          <a:lstStyle/>
          <a:p>
            <a:r>
              <a:rPr lang="en-ZA" dirty="0" smtClean="0"/>
              <a:t>Depressed people, but also others, can bully themselves in many different ways. For instance</a:t>
            </a:r>
          </a:p>
          <a:p>
            <a:r>
              <a:rPr lang="en-ZA" dirty="0" smtClean="0"/>
              <a:t>Self-blame: “It is all my fault” when it wasn’t necessarily even  due to any of the depressed person’s actions, or only partly due.</a:t>
            </a:r>
          </a:p>
          <a:p>
            <a:r>
              <a:rPr lang="en-ZA" dirty="0" smtClean="0"/>
              <a:t>Placing too high an expectation or demand upon oneself: “I ought to be able to come top of the class, to have achieved this, etc, etc. ”</a:t>
            </a:r>
          </a:p>
          <a:p>
            <a:r>
              <a:rPr lang="en-ZA" dirty="0" smtClean="0"/>
              <a:t>Calling ourselves names / Negative labels: “I am a fake, inferior, inadequate, worthless, etc, etc.”</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Compassionate Mind</a:t>
            </a:r>
            <a:endParaRPr lang="en-ZA" dirty="0"/>
          </a:p>
        </p:txBody>
      </p:sp>
      <p:sp>
        <p:nvSpPr>
          <p:cNvPr id="3" name="Content Placeholder 2"/>
          <p:cNvSpPr>
            <a:spLocks noGrp="1"/>
          </p:cNvSpPr>
          <p:nvPr>
            <p:ph idx="1"/>
          </p:nvPr>
        </p:nvSpPr>
        <p:spPr/>
        <p:txBody>
          <a:bodyPr/>
          <a:lstStyle/>
          <a:p>
            <a:r>
              <a:rPr lang="en-ZA" dirty="0" smtClean="0"/>
              <a:t>Depressed people have to learn to develop  a compassionate mind.</a:t>
            </a:r>
          </a:p>
          <a:p>
            <a:r>
              <a:rPr lang="en-ZA" dirty="0" smtClean="0"/>
              <a:t>A compassionate mind </a:t>
            </a:r>
          </a:p>
          <a:p>
            <a:pPr>
              <a:buNone/>
            </a:pPr>
            <a:r>
              <a:rPr lang="en-ZA" dirty="0" smtClean="0"/>
              <a:t>    – has empathy and  sympathy for those who are in pain and hurting;</a:t>
            </a:r>
          </a:p>
          <a:p>
            <a:pPr>
              <a:buNone/>
            </a:pPr>
            <a:r>
              <a:rPr lang="en-ZA" dirty="0" smtClean="0"/>
              <a:t>    - is concerned with supporting, healing and listening to what we and others need;</a:t>
            </a:r>
          </a:p>
          <a:p>
            <a:pPr>
              <a:buNone/>
            </a:pPr>
            <a:r>
              <a:rPr lang="en-ZA" dirty="0" smtClean="0"/>
              <a:t>     -recognizes that life can be painful and that we are all imperfect beings.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How to develop a compassionate mind</a:t>
            </a:r>
            <a:endParaRPr lang="en-ZA" dirty="0"/>
          </a:p>
        </p:txBody>
      </p:sp>
      <p:sp>
        <p:nvSpPr>
          <p:cNvPr id="5" name="Text Placeholder 4"/>
          <p:cNvSpPr>
            <a:spLocks noGrp="1"/>
          </p:cNvSpPr>
          <p:nvPr>
            <p:ph type="body" idx="1"/>
          </p:nvPr>
        </p:nvSpPr>
        <p:spPr/>
        <p:txBody>
          <a:bodyPr/>
          <a:lstStyle/>
          <a:p>
            <a:r>
              <a:rPr lang="en-ZA" dirty="0" smtClean="0"/>
              <a:t>Core idea: negative </a:t>
            </a:r>
            <a:endParaRPr lang="en-ZA" dirty="0"/>
          </a:p>
        </p:txBody>
      </p:sp>
      <p:sp>
        <p:nvSpPr>
          <p:cNvPr id="7" name="Text Placeholder 6"/>
          <p:cNvSpPr>
            <a:spLocks noGrp="1"/>
          </p:cNvSpPr>
          <p:nvPr>
            <p:ph type="body" sz="half" idx="3"/>
          </p:nvPr>
        </p:nvSpPr>
        <p:spPr/>
        <p:txBody>
          <a:bodyPr/>
          <a:lstStyle/>
          <a:p>
            <a:r>
              <a:rPr lang="en-ZA" dirty="0" smtClean="0"/>
              <a:t>Alternative thought</a:t>
            </a:r>
            <a:endParaRPr lang="en-ZA" dirty="0"/>
          </a:p>
        </p:txBody>
      </p:sp>
      <p:sp>
        <p:nvSpPr>
          <p:cNvPr id="6" name="Content Placeholder 5"/>
          <p:cNvSpPr>
            <a:spLocks noGrp="1"/>
          </p:cNvSpPr>
          <p:nvPr>
            <p:ph sz="quarter" idx="2"/>
          </p:nvPr>
        </p:nvSpPr>
        <p:spPr/>
        <p:txBody>
          <a:bodyPr/>
          <a:lstStyle/>
          <a:p>
            <a:r>
              <a:rPr lang="en-ZA" dirty="0" smtClean="0"/>
              <a:t>I can’t cope with the needs of my family.</a:t>
            </a:r>
          </a:p>
          <a:p>
            <a:endParaRPr lang="en-ZA" dirty="0" smtClean="0"/>
          </a:p>
          <a:p>
            <a:r>
              <a:rPr lang="en-ZA" dirty="0" smtClean="0"/>
              <a:t>I just want to run away from it all.</a:t>
            </a:r>
          </a:p>
          <a:p>
            <a:endParaRPr lang="en-ZA" dirty="0" smtClean="0"/>
          </a:p>
          <a:p>
            <a:endParaRPr lang="en-ZA" dirty="0" smtClean="0"/>
          </a:p>
          <a:p>
            <a:r>
              <a:rPr lang="en-ZA" dirty="0" smtClean="0"/>
              <a:t>I am useless and a failure.</a:t>
            </a:r>
            <a:endParaRPr lang="en-ZA" dirty="0"/>
          </a:p>
        </p:txBody>
      </p:sp>
      <p:sp>
        <p:nvSpPr>
          <p:cNvPr id="8" name="Content Placeholder 7"/>
          <p:cNvSpPr>
            <a:spLocks noGrp="1"/>
          </p:cNvSpPr>
          <p:nvPr>
            <p:ph sz="quarter" idx="4"/>
          </p:nvPr>
        </p:nvSpPr>
        <p:spPr/>
        <p:txBody>
          <a:bodyPr>
            <a:normAutofit/>
          </a:bodyPr>
          <a:lstStyle/>
          <a:p>
            <a:r>
              <a:rPr lang="en-ZA" dirty="0" smtClean="0"/>
              <a:t>I am feeling exhausted right now which is understandable given the demands on me.</a:t>
            </a:r>
          </a:p>
          <a:p>
            <a:r>
              <a:rPr lang="en-ZA" dirty="0" smtClean="0"/>
              <a:t>I need to create more space for myself, take some time out for myself if I can, and ask my family to help out more.</a:t>
            </a:r>
          </a:p>
          <a:p>
            <a:r>
              <a:rPr lang="en-ZA" dirty="0" smtClean="0"/>
              <a:t>It is understandable that I am disappointed in myself.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down)">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down)">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down)">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down)">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ZA" dirty="0" smtClean="0"/>
              <a:t>Mindfulness</a:t>
            </a:r>
            <a:endParaRPr lang="en-ZA" dirty="0"/>
          </a:p>
        </p:txBody>
      </p:sp>
      <p:sp>
        <p:nvSpPr>
          <p:cNvPr id="8" name="Content Placeholder 7"/>
          <p:cNvSpPr>
            <a:spLocks noGrp="1"/>
          </p:cNvSpPr>
          <p:nvPr>
            <p:ph idx="1"/>
          </p:nvPr>
        </p:nvSpPr>
        <p:spPr/>
        <p:txBody>
          <a:bodyPr>
            <a:normAutofit fontScale="92500" lnSpcReduction="10000"/>
          </a:bodyPr>
          <a:lstStyle/>
          <a:p>
            <a:r>
              <a:rPr lang="en-ZA" dirty="0" smtClean="0"/>
              <a:t>Mindfulness normally means taking thought or care, being heedful, keeping others’ circumstances in mind.</a:t>
            </a:r>
          </a:p>
          <a:p>
            <a:r>
              <a:rPr lang="en-ZA" dirty="0" smtClean="0"/>
              <a:t>But in CBT the emphasis is laid on awareness, on paying attention. It involves ‘learning to pay and hold attention in the present moment with a specific focus.’ Gilbert explains:</a:t>
            </a:r>
          </a:p>
          <a:p>
            <a:r>
              <a:rPr lang="en-ZA" dirty="0" smtClean="0"/>
              <a:t>‘Many of the great teachers of meditation point out that we only exist in </a:t>
            </a:r>
            <a:r>
              <a:rPr lang="en-ZA" i="1" dirty="0" smtClean="0"/>
              <a:t>this moment</a:t>
            </a:r>
            <a:r>
              <a:rPr lang="en-ZA" dirty="0" smtClean="0"/>
              <a:t> – we are a “point of consciousness” passing through time. Our consciousness does not exist in the moment just gone nor in the moment yet to arrive – we only exist </a:t>
            </a:r>
            <a:r>
              <a:rPr lang="en-ZA" i="1" dirty="0" smtClean="0"/>
              <a:t>now</a:t>
            </a:r>
            <a:r>
              <a:rPr lang="en-ZA" dirty="0" smtClean="0"/>
              <a:t>. Mindfulness is learning how to bring us to be fully alive to the </a:t>
            </a:r>
            <a:r>
              <a:rPr lang="en-ZA" i="1" dirty="0" smtClean="0"/>
              <a:t>now</a:t>
            </a:r>
            <a:r>
              <a:rPr lang="en-ZA" dirty="0" smtClean="0"/>
              <a:t> of our conscious existence, the only place we actually exist.’ </a:t>
            </a:r>
          </a:p>
          <a:p>
            <a:endParaRPr lang="en-ZA"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Becoming familiar with how our minds work</a:t>
            </a:r>
            <a:endParaRPr lang="en-ZA" dirty="0"/>
          </a:p>
        </p:txBody>
      </p:sp>
      <p:sp>
        <p:nvSpPr>
          <p:cNvPr id="3" name="Content Placeholder 2"/>
          <p:cNvSpPr>
            <a:spLocks noGrp="1"/>
          </p:cNvSpPr>
          <p:nvPr>
            <p:ph idx="1"/>
          </p:nvPr>
        </p:nvSpPr>
        <p:spPr/>
        <p:txBody>
          <a:bodyPr>
            <a:normAutofit/>
          </a:bodyPr>
          <a:lstStyle/>
          <a:p>
            <a:r>
              <a:rPr lang="en-ZA" dirty="0" smtClean="0"/>
              <a:t>Gilbert links mindfulness with meditation which actually means </a:t>
            </a:r>
            <a:r>
              <a:rPr lang="en-ZA" i="1" dirty="0" smtClean="0"/>
              <a:t>becoming familiar</a:t>
            </a:r>
            <a:r>
              <a:rPr lang="en-ZA" dirty="0" smtClean="0"/>
              <a:t>. For us becoming more mindful is to become familiar with the contents of our minds and how our minds work. </a:t>
            </a:r>
          </a:p>
          <a:p>
            <a:r>
              <a:rPr lang="en-ZA" dirty="0" smtClean="0"/>
              <a:t>The end result is to be able to direct and retain our attention on something here and now.  Then ‘our conscious attention can be thought of as a spotlight that moves around. It is learning how to direct that spotlight, via our attention, which is key to mindfulness.’ </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Value of mindfulness</a:t>
            </a:r>
            <a:endParaRPr lang="en-ZA" dirty="0"/>
          </a:p>
        </p:txBody>
      </p:sp>
      <p:sp>
        <p:nvSpPr>
          <p:cNvPr id="3" name="Content Placeholder 2"/>
          <p:cNvSpPr>
            <a:spLocks noGrp="1"/>
          </p:cNvSpPr>
          <p:nvPr>
            <p:ph idx="1"/>
          </p:nvPr>
        </p:nvSpPr>
        <p:spPr/>
        <p:txBody>
          <a:bodyPr>
            <a:normAutofit lnSpcReduction="10000"/>
          </a:bodyPr>
          <a:lstStyle/>
          <a:p>
            <a:r>
              <a:rPr lang="en-ZA" dirty="0" smtClean="0"/>
              <a:t>Our minds give us a range of thoughts, feelings and moods. Mindfulness can help us become aware of them without forcing them away, or being frightened of them. We learn to stand back and observe.</a:t>
            </a:r>
          </a:p>
          <a:p>
            <a:r>
              <a:rPr lang="en-ZA" dirty="0" smtClean="0"/>
              <a:t>In mindfulness we are not trying to change thoughts, but </a:t>
            </a:r>
            <a:r>
              <a:rPr lang="en-ZA" i="1" dirty="0" smtClean="0"/>
              <a:t>change our relationship</a:t>
            </a:r>
            <a:r>
              <a:rPr lang="en-ZA" dirty="0" smtClean="0"/>
              <a:t> to our thoughts and feelings.</a:t>
            </a:r>
          </a:p>
          <a:p>
            <a:r>
              <a:rPr lang="en-ZA" dirty="0" smtClean="0"/>
              <a:t>We can </a:t>
            </a:r>
            <a:r>
              <a:rPr lang="en-ZA" i="1" dirty="0" smtClean="0"/>
              <a:t>deliberately</a:t>
            </a:r>
            <a:r>
              <a:rPr lang="en-ZA" dirty="0" smtClean="0"/>
              <a:t> use mindfulness to practice stimulating emotion system that will give rise to brain patterns that create good feelings. Appreciation is one way of practising to do this, says Gilbert.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CBT</a:t>
            </a:r>
            <a:endParaRPr lang="en-ZA" dirty="0"/>
          </a:p>
        </p:txBody>
      </p:sp>
      <p:sp>
        <p:nvSpPr>
          <p:cNvPr id="3" name="Content Placeholder 2"/>
          <p:cNvSpPr>
            <a:spLocks noGrp="1"/>
          </p:cNvSpPr>
          <p:nvPr>
            <p:ph idx="1"/>
          </p:nvPr>
        </p:nvSpPr>
        <p:spPr/>
        <p:txBody>
          <a:bodyPr/>
          <a:lstStyle/>
          <a:p>
            <a:r>
              <a:rPr lang="en-ZA" b="1" u="sng" dirty="0" smtClean="0"/>
              <a:t>Appreciative:</a:t>
            </a:r>
          </a:p>
          <a:p>
            <a:r>
              <a:rPr lang="en-ZA" dirty="0" smtClean="0"/>
              <a:t>CBT provides us with self-help techniques on how to love ourselves and, by extension, others, especially those who are suffering.</a:t>
            </a:r>
          </a:p>
          <a:p>
            <a:r>
              <a:rPr lang="en-ZA" dirty="0" smtClean="0"/>
              <a:t>It also provides us with a way of being more aware of, and in touch with ourselves, our feelings and our bodies.</a:t>
            </a:r>
          </a:p>
          <a:p>
            <a:r>
              <a:rPr lang="en-ZA" b="1" u="sng" dirty="0" smtClean="0"/>
              <a:t>Critical:</a:t>
            </a:r>
          </a:p>
          <a:p>
            <a:r>
              <a:rPr lang="en-ZA" dirty="0" smtClean="0"/>
              <a:t>CBT does not stress enough how difficult it is to achieve mindfulness by focusing our minds.</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What is Cognitive Behaviour Therapy (CBT)?</a:t>
            </a:r>
            <a:endParaRPr lang="en-ZA" dirty="0"/>
          </a:p>
        </p:txBody>
      </p:sp>
      <p:sp>
        <p:nvSpPr>
          <p:cNvPr id="3" name="Content Placeholder 2"/>
          <p:cNvSpPr>
            <a:spLocks noGrp="1"/>
          </p:cNvSpPr>
          <p:nvPr>
            <p:ph idx="1"/>
          </p:nvPr>
        </p:nvSpPr>
        <p:spPr/>
        <p:txBody>
          <a:bodyPr/>
          <a:lstStyle/>
          <a:p>
            <a:r>
              <a:rPr lang="en-ZA" dirty="0" smtClean="0"/>
              <a:t>Formal definition: CBT is a form of psychotherapy based on cognitive therapy and behaviour modification, in which the client or patient learns to replace dysfunctional self-speech (such as “</a:t>
            </a:r>
            <a:r>
              <a:rPr lang="en-ZA" i="1" dirty="0" smtClean="0"/>
              <a:t>I knew I’d never be able to cope with this job”) </a:t>
            </a:r>
            <a:r>
              <a:rPr lang="en-ZA" dirty="0" smtClean="0"/>
              <a:t>with adaptive alternatives(“</a:t>
            </a:r>
            <a:r>
              <a:rPr lang="en-ZA" i="1" dirty="0" smtClean="0"/>
              <a:t>The job’s not going well, but I am capable of working out a plan to overcome the problems”</a:t>
            </a:r>
            <a:r>
              <a:rPr lang="en-ZA" dirty="0" smtClean="0"/>
              <a: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Cognitive Therapy (CT) and </a:t>
            </a:r>
            <a:br>
              <a:rPr lang="en-ZA" dirty="0" smtClean="0"/>
            </a:br>
            <a:r>
              <a:rPr lang="en-ZA" dirty="0" smtClean="0"/>
              <a:t>Behaviour Modification (BM)</a:t>
            </a:r>
            <a:endParaRPr lang="en-ZA" dirty="0"/>
          </a:p>
        </p:txBody>
      </p:sp>
      <p:sp>
        <p:nvSpPr>
          <p:cNvPr id="3" name="Content Placeholder 2"/>
          <p:cNvSpPr>
            <a:spLocks noGrp="1"/>
          </p:cNvSpPr>
          <p:nvPr>
            <p:ph idx="1"/>
          </p:nvPr>
        </p:nvSpPr>
        <p:spPr/>
        <p:txBody>
          <a:bodyPr>
            <a:normAutofit fontScale="92500"/>
          </a:bodyPr>
          <a:lstStyle/>
          <a:p>
            <a:r>
              <a:rPr lang="en-ZA" dirty="0" smtClean="0"/>
              <a:t>CT  is ‘a form of psychotherapy aimed at modifying people’s </a:t>
            </a:r>
            <a:r>
              <a:rPr lang="en-ZA" i="1" dirty="0" smtClean="0"/>
              <a:t>beliefs, expectancies, assumptions</a:t>
            </a:r>
            <a:r>
              <a:rPr lang="en-ZA" dirty="0" smtClean="0"/>
              <a:t>, and </a:t>
            </a:r>
            <a:r>
              <a:rPr lang="en-ZA" i="1" dirty="0" smtClean="0"/>
              <a:t>styles of thinking</a:t>
            </a:r>
            <a:r>
              <a:rPr lang="en-ZA" dirty="0" smtClean="0"/>
              <a:t>, based on the assumption that psychological problems often stem from </a:t>
            </a:r>
            <a:r>
              <a:rPr lang="en-ZA" b="1" dirty="0" smtClean="0"/>
              <a:t>erroneous patterns of thinking </a:t>
            </a:r>
            <a:r>
              <a:rPr lang="en-ZA" dirty="0" smtClean="0"/>
              <a:t>and distorted perceptions of reality…’ </a:t>
            </a:r>
          </a:p>
          <a:p>
            <a:r>
              <a:rPr lang="en-ZA" dirty="0" smtClean="0"/>
              <a:t>BM is a collection of psychotherapeutic techniques aimed at altering </a:t>
            </a:r>
            <a:r>
              <a:rPr lang="en-ZA" i="1" dirty="0" smtClean="0"/>
              <a:t>maladaptive behaviour patterns</a:t>
            </a:r>
            <a:r>
              <a:rPr lang="en-ZA" dirty="0" smtClean="0"/>
              <a:t>, the basic assumptions being that most forms of mental disorder can be interpreted as </a:t>
            </a:r>
            <a:r>
              <a:rPr lang="en-ZA" b="1" dirty="0" smtClean="0"/>
              <a:t>maladaptive patterns of behaviour</a:t>
            </a:r>
            <a:r>
              <a:rPr lang="en-ZA" dirty="0" smtClean="0"/>
              <a:t>, and that treatment involves the unlearning of these behaviour patterns and the learning of new ones.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Origins of CBT</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The emergence of CBT is ascribed to the American psychiatrist Aaron T Beck (b.1921). He developed it while treating people for depression. </a:t>
            </a:r>
          </a:p>
          <a:p>
            <a:r>
              <a:rPr lang="en-ZA" dirty="0" smtClean="0"/>
              <a:t>Beck used to adopt a psychoanalytic approach towards the treatment of depression. He assumed the validity of its theoretical proposition that depression was due to a </a:t>
            </a:r>
            <a:r>
              <a:rPr lang="en-ZA" dirty="0" err="1" smtClean="0"/>
              <a:t>retroflected</a:t>
            </a:r>
            <a:r>
              <a:rPr lang="en-ZA" dirty="0" smtClean="0"/>
              <a:t> hostility, expressed as “a need to suffer”. However, during the second half of the 1950s he came to realise through empirical observation and study of his depressed patients that the theory was wrong. The treatment based on its assumptions did not work and the patients themselves expressed their problems differently.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Aaron Beck’s agonizing reappraisal</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This ‘marked discrepancy between laboratory findings and clinical theory’ led Beck to an “agonizing reappraisal” of his ‘own belief system’. He came to the conclusion that depressed people had ‘a global negative view’ of themselves.</a:t>
            </a:r>
          </a:p>
          <a:p>
            <a:r>
              <a:rPr lang="en-ZA" dirty="0" smtClean="0"/>
              <a:t>Consequently, Beck and his colleagues devised an interactive treatment with their patients in which the patients were set ‘homework’ which consisted of observing their </a:t>
            </a:r>
            <a:r>
              <a:rPr lang="en-ZA" b="1" dirty="0" smtClean="0"/>
              <a:t>automatic negative mental reactions </a:t>
            </a:r>
            <a:r>
              <a:rPr lang="en-ZA" dirty="0" smtClean="0"/>
              <a:t>and replacing them with </a:t>
            </a:r>
            <a:r>
              <a:rPr lang="en-ZA" b="1" dirty="0" smtClean="0"/>
              <a:t>positive responses</a:t>
            </a:r>
            <a:r>
              <a:rPr lang="en-ZA" dirty="0" smtClean="0"/>
              <a:t> structured as </a:t>
            </a:r>
            <a:r>
              <a:rPr lang="en-ZA" b="1" dirty="0" smtClean="0"/>
              <a:t>incremental steps </a:t>
            </a:r>
            <a:r>
              <a:rPr lang="en-ZA" dirty="0" smtClean="0"/>
              <a:t>that could be taken to deal with the observed challenges. This approach worked well and directly ameliorated the depression symptoms.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Increasing use of CBT</a:t>
            </a:r>
            <a:endParaRPr lang="en-ZA" dirty="0"/>
          </a:p>
        </p:txBody>
      </p:sp>
      <p:sp>
        <p:nvSpPr>
          <p:cNvPr id="3" name="Content Placeholder 2"/>
          <p:cNvSpPr>
            <a:spLocks noGrp="1"/>
          </p:cNvSpPr>
          <p:nvPr>
            <p:ph idx="1"/>
          </p:nvPr>
        </p:nvSpPr>
        <p:spPr/>
        <p:txBody>
          <a:bodyPr>
            <a:normAutofit/>
          </a:bodyPr>
          <a:lstStyle/>
          <a:p>
            <a:r>
              <a:rPr lang="en-ZA" dirty="0" smtClean="0"/>
              <a:t>Since its development in the 1960s CBT has grown almost exponentially in its clinical applications.</a:t>
            </a:r>
          </a:p>
          <a:p>
            <a:r>
              <a:rPr lang="en-ZA" dirty="0" smtClean="0"/>
              <a:t>It has proved its effectiveness with a range of personality disorders: </a:t>
            </a:r>
          </a:p>
          <a:p>
            <a:pPr lvl="1"/>
            <a:r>
              <a:rPr lang="en-ZA" dirty="0" smtClean="0"/>
              <a:t>Anxiety including panic disorder</a:t>
            </a:r>
          </a:p>
          <a:p>
            <a:pPr lvl="1"/>
            <a:r>
              <a:rPr lang="en-ZA" dirty="0" smtClean="0"/>
              <a:t>Obsessive compulsive disorder</a:t>
            </a:r>
          </a:p>
          <a:p>
            <a:pPr lvl="1"/>
            <a:r>
              <a:rPr lang="en-ZA" dirty="0" smtClean="0"/>
              <a:t>Eating disorder</a:t>
            </a:r>
          </a:p>
          <a:p>
            <a:pPr lvl="1"/>
            <a:r>
              <a:rPr lang="en-ZA" dirty="0" smtClean="0"/>
              <a:t>Bipolar disorder, and</a:t>
            </a:r>
          </a:p>
          <a:p>
            <a:pPr lvl="1"/>
            <a:r>
              <a:rPr lang="en-ZA" dirty="0" smtClean="0"/>
              <a:t>Couples and family problems.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Compassion and Mindfulness</a:t>
            </a:r>
            <a:endParaRPr lang="en-ZA" dirty="0"/>
          </a:p>
        </p:txBody>
      </p:sp>
      <p:sp>
        <p:nvSpPr>
          <p:cNvPr id="3" name="Content Placeholder 2"/>
          <p:cNvSpPr>
            <a:spLocks noGrp="1"/>
          </p:cNvSpPr>
          <p:nvPr>
            <p:ph idx="1"/>
          </p:nvPr>
        </p:nvSpPr>
        <p:spPr/>
        <p:txBody>
          <a:bodyPr/>
          <a:lstStyle/>
          <a:p>
            <a:r>
              <a:rPr lang="en-ZA" dirty="0" smtClean="0"/>
              <a:t>Two exciting developments in CBT over the past twelve years have been the introduction of compassion and mindfulness  as two key practices.</a:t>
            </a:r>
          </a:p>
          <a:p>
            <a:r>
              <a:rPr lang="en-ZA" dirty="0" smtClean="0"/>
              <a:t>They have the added advantage that they  are available through self-help techniques. </a:t>
            </a:r>
          </a:p>
          <a:p>
            <a:r>
              <a:rPr lang="en-ZA" dirty="0" smtClean="0"/>
              <a:t>There is evidence that training ourselves in compassion and kindness, with regular practice, can actually change our brains.</a:t>
            </a:r>
          </a:p>
          <a:p>
            <a:r>
              <a:rPr lang="en-ZA" dirty="0" smtClean="0"/>
              <a:t>We shall explore how this is done.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Compassion</a:t>
            </a:r>
            <a:endParaRPr lang="en-ZA" dirty="0"/>
          </a:p>
        </p:txBody>
      </p:sp>
      <p:sp>
        <p:nvSpPr>
          <p:cNvPr id="3" name="Content Placeholder 2"/>
          <p:cNvSpPr>
            <a:spLocks noGrp="1"/>
          </p:cNvSpPr>
          <p:nvPr>
            <p:ph idx="1"/>
          </p:nvPr>
        </p:nvSpPr>
        <p:spPr/>
        <p:txBody>
          <a:bodyPr/>
          <a:lstStyle/>
          <a:p>
            <a:r>
              <a:rPr lang="en-ZA" dirty="0" smtClean="0"/>
              <a:t>Paul Gilbert, Professor of Clinical Psychology at the University of Derby, describes compassion as follows:</a:t>
            </a:r>
          </a:p>
          <a:p>
            <a:r>
              <a:rPr lang="en-ZA" dirty="0" smtClean="0"/>
              <a:t>‘Compassion (which is an element of loving-kindness) involves being open to the suffering of self and others, in a non-defensive and non-judgemental way.’</a:t>
            </a:r>
          </a:p>
          <a:p>
            <a:r>
              <a:rPr lang="en-ZA" dirty="0" smtClean="0"/>
              <a:t>The focus of Western psychology on  compassion is due to the influence of Eastern psychology and Buddhism which sees life as ‘full of threats and suffering (or </a:t>
            </a:r>
            <a:r>
              <a:rPr lang="en-ZA" i="1" dirty="0" err="1" smtClean="0"/>
              <a:t>dukkha</a:t>
            </a:r>
            <a:r>
              <a:rPr lang="en-ZA" dirty="0" smtClean="0"/>
              <a:t>)’ and that ‘all sentient beings seek to be free of suffering’.</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Inner Compassion</a:t>
            </a:r>
            <a:endParaRPr lang="en-ZA" dirty="0"/>
          </a:p>
        </p:txBody>
      </p:sp>
      <p:sp>
        <p:nvSpPr>
          <p:cNvPr id="3" name="Content Placeholder 2"/>
          <p:cNvSpPr>
            <a:spLocks noGrp="1"/>
          </p:cNvSpPr>
          <p:nvPr>
            <p:ph idx="1"/>
          </p:nvPr>
        </p:nvSpPr>
        <p:spPr/>
        <p:txBody>
          <a:bodyPr>
            <a:normAutofit lnSpcReduction="10000"/>
          </a:bodyPr>
          <a:lstStyle/>
          <a:p>
            <a:r>
              <a:rPr lang="en-ZA" dirty="0" smtClean="0"/>
              <a:t>For people suffering from depression Gilbert stresses the importance of developing </a:t>
            </a:r>
            <a:r>
              <a:rPr lang="en-ZA" i="1" dirty="0" smtClean="0"/>
              <a:t>inner compassion</a:t>
            </a:r>
            <a:r>
              <a:rPr lang="en-ZA" dirty="0" smtClean="0"/>
              <a:t>. He explains how this is achieved.</a:t>
            </a:r>
          </a:p>
          <a:p>
            <a:r>
              <a:rPr lang="en-ZA" dirty="0" smtClean="0"/>
              <a:t>Firstly, a core belief is something that one thinks is basic to oneself, such as:  “At heart I feel that I am useless” .</a:t>
            </a:r>
          </a:p>
          <a:p>
            <a:r>
              <a:rPr lang="en-ZA" dirty="0" smtClean="0"/>
              <a:t>When core beliefs are activated they come with powerful feelings and emotions.</a:t>
            </a:r>
          </a:p>
          <a:p>
            <a:r>
              <a:rPr lang="en-ZA" dirty="0" smtClean="0"/>
              <a:t>Depressed people have very negative core ideas about themselves, their ability to gain support, affection and approval of others.</a:t>
            </a:r>
          </a:p>
          <a:p>
            <a:endParaRPr lang="en-ZA"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3195</TotalTime>
  <Words>1378</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Compassion and Mindfulness in  Cognitive Behavioural Therapy (CBT)</vt:lpstr>
      <vt:lpstr>What is Cognitive Behaviour Therapy (CBT)?</vt:lpstr>
      <vt:lpstr>Cognitive Therapy (CT) and  Behaviour Modification (BM)</vt:lpstr>
      <vt:lpstr>The Origins of CBT</vt:lpstr>
      <vt:lpstr>Aaron Beck’s agonizing reappraisal</vt:lpstr>
      <vt:lpstr>Increasing use of CBT</vt:lpstr>
      <vt:lpstr>Compassion and Mindfulness</vt:lpstr>
      <vt:lpstr>Compassion</vt:lpstr>
      <vt:lpstr>Inner Compassion</vt:lpstr>
      <vt:lpstr>Self-Bullying</vt:lpstr>
      <vt:lpstr>The Compassionate Mind</vt:lpstr>
      <vt:lpstr>How to develop a compassionate mind</vt:lpstr>
      <vt:lpstr>Mindfulness</vt:lpstr>
      <vt:lpstr>Becoming familiar with how our minds work</vt:lpstr>
      <vt:lpstr>Value of mindfulness</vt:lpstr>
      <vt:lpstr>Evaluation of CBT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Compassion and Mindfulness in  Cognitive Behavioural Therapy</dc:title>
  <dc:creator>Maree</dc:creator>
  <cp:lastModifiedBy>Intern</cp:lastModifiedBy>
  <cp:revision>147</cp:revision>
  <dcterms:created xsi:type="dcterms:W3CDTF">2012-01-15T13:17:44Z</dcterms:created>
  <dcterms:modified xsi:type="dcterms:W3CDTF">2012-02-09T09:54:45Z</dcterms:modified>
</cp:coreProperties>
</file>