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6"/>
  </p:notesMasterIdLst>
  <p:handoutMasterIdLst>
    <p:handoutMasterId r:id="rId37"/>
  </p:handoutMasterIdLst>
  <p:sldIdLst>
    <p:sldId id="256" r:id="rId2"/>
    <p:sldId id="285" r:id="rId3"/>
    <p:sldId id="286" r:id="rId4"/>
    <p:sldId id="287" r:id="rId5"/>
    <p:sldId id="288"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90" r:id="rId33"/>
    <p:sldId id="291" r:id="rId34"/>
    <p:sldId id="289" r:id="rId35"/>
  </p:sldIdLst>
  <p:sldSz cx="9144000" cy="6858000" type="screen4x3"/>
  <p:notesSz cx="6867525" cy="9690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4841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9375" y="0"/>
            <a:ext cx="2976563" cy="484188"/>
          </a:xfrm>
          <a:prstGeom prst="rect">
            <a:avLst/>
          </a:prstGeom>
        </p:spPr>
        <p:txBody>
          <a:bodyPr vert="horz" lIns="91440" tIns="45720" rIns="91440" bIns="45720" rtlCol="0"/>
          <a:lstStyle>
            <a:lvl1pPr algn="r">
              <a:defRPr sz="1200"/>
            </a:lvl1pPr>
          </a:lstStyle>
          <a:p>
            <a:fld id="{46DF0F69-C082-4680-9D02-27A5246B8C99}" type="datetimeFigureOut">
              <a:rPr lang="en-ZA" smtClean="0"/>
              <a:pPr/>
              <a:t>2012/02/09</a:t>
            </a:fld>
            <a:endParaRPr lang="en-ZA"/>
          </a:p>
        </p:txBody>
      </p:sp>
      <p:sp>
        <p:nvSpPr>
          <p:cNvPr id="4" name="Footer Placeholder 3"/>
          <p:cNvSpPr>
            <a:spLocks noGrp="1"/>
          </p:cNvSpPr>
          <p:nvPr>
            <p:ph type="ftr" sz="quarter" idx="2"/>
          </p:nvPr>
        </p:nvSpPr>
        <p:spPr>
          <a:xfrm>
            <a:off x="0" y="9204325"/>
            <a:ext cx="2976563" cy="4841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9375" y="9204325"/>
            <a:ext cx="2976563" cy="484188"/>
          </a:xfrm>
          <a:prstGeom prst="rect">
            <a:avLst/>
          </a:prstGeom>
        </p:spPr>
        <p:txBody>
          <a:bodyPr vert="horz" lIns="91440" tIns="45720" rIns="91440" bIns="45720" rtlCol="0" anchor="b"/>
          <a:lstStyle>
            <a:lvl1pPr algn="r">
              <a:defRPr sz="1200"/>
            </a:lvl1pPr>
          </a:lstStyle>
          <a:p>
            <a:fld id="{AC350B0E-3659-44C2-BF22-D2C647DDEAE2}" type="slidenum">
              <a:rPr lang="en-ZA" smtClean="0"/>
              <a:pPr/>
              <a:t>‹#›</a:t>
            </a:fld>
            <a:endParaRPr lang="en-ZA"/>
          </a:p>
        </p:txBody>
      </p:sp>
    </p:spTree>
    <p:extLst>
      <p:ext uri="{BB962C8B-B14F-4D97-AF65-F5344CB8AC3E}">
        <p14:creationId xmlns:p14="http://schemas.microsoft.com/office/powerpoint/2010/main" val="831362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84505"/>
          </a:xfrm>
          <a:prstGeom prst="rect">
            <a:avLst/>
          </a:prstGeom>
        </p:spPr>
        <p:txBody>
          <a:bodyPr vert="horz" lIns="94613" tIns="47306" rIns="94613" bIns="47306" rtlCol="0"/>
          <a:lstStyle>
            <a:lvl1pPr algn="l">
              <a:defRPr sz="1200"/>
            </a:lvl1pPr>
          </a:lstStyle>
          <a:p>
            <a:endParaRPr lang="en-ZA"/>
          </a:p>
        </p:txBody>
      </p:sp>
      <p:sp>
        <p:nvSpPr>
          <p:cNvPr id="3" name="Date Placeholder 2"/>
          <p:cNvSpPr>
            <a:spLocks noGrp="1"/>
          </p:cNvSpPr>
          <p:nvPr>
            <p:ph type="dt" idx="1"/>
          </p:nvPr>
        </p:nvSpPr>
        <p:spPr>
          <a:xfrm>
            <a:off x="3890008" y="0"/>
            <a:ext cx="2975928" cy="484505"/>
          </a:xfrm>
          <a:prstGeom prst="rect">
            <a:avLst/>
          </a:prstGeom>
        </p:spPr>
        <p:txBody>
          <a:bodyPr vert="horz" lIns="94613" tIns="47306" rIns="94613" bIns="47306" rtlCol="0"/>
          <a:lstStyle>
            <a:lvl1pPr algn="r">
              <a:defRPr sz="1200"/>
            </a:lvl1pPr>
          </a:lstStyle>
          <a:p>
            <a:fld id="{3CE232E1-5ACB-4470-B43A-69412D50DC35}" type="datetimeFigureOut">
              <a:rPr lang="en-ZA" smtClean="0"/>
              <a:pPr/>
              <a:t>2012/02/09</a:t>
            </a:fld>
            <a:endParaRPr lang="en-ZA"/>
          </a:p>
        </p:txBody>
      </p:sp>
      <p:sp>
        <p:nvSpPr>
          <p:cNvPr id="4" name="Slide Image Placeholder 3"/>
          <p:cNvSpPr>
            <a:spLocks noGrp="1" noRot="1" noChangeAspect="1"/>
          </p:cNvSpPr>
          <p:nvPr>
            <p:ph type="sldImg" idx="2"/>
          </p:nvPr>
        </p:nvSpPr>
        <p:spPr>
          <a:xfrm>
            <a:off x="1011238" y="727075"/>
            <a:ext cx="4845050" cy="3633788"/>
          </a:xfrm>
          <a:prstGeom prst="rect">
            <a:avLst/>
          </a:prstGeom>
          <a:noFill/>
          <a:ln w="12700">
            <a:solidFill>
              <a:prstClr val="black"/>
            </a:solidFill>
          </a:ln>
        </p:spPr>
        <p:txBody>
          <a:bodyPr vert="horz" lIns="94613" tIns="47306" rIns="94613" bIns="47306" rtlCol="0" anchor="ctr"/>
          <a:lstStyle/>
          <a:p>
            <a:endParaRPr lang="en-ZA"/>
          </a:p>
        </p:txBody>
      </p:sp>
      <p:sp>
        <p:nvSpPr>
          <p:cNvPr id="5" name="Notes Placeholder 4"/>
          <p:cNvSpPr>
            <a:spLocks noGrp="1"/>
          </p:cNvSpPr>
          <p:nvPr>
            <p:ph type="body" sz="quarter" idx="3"/>
          </p:nvPr>
        </p:nvSpPr>
        <p:spPr>
          <a:xfrm>
            <a:off x="686753" y="4602798"/>
            <a:ext cx="5494020" cy="4360545"/>
          </a:xfrm>
          <a:prstGeom prst="rect">
            <a:avLst/>
          </a:prstGeom>
        </p:spPr>
        <p:txBody>
          <a:bodyPr vert="horz" lIns="94613" tIns="47306" rIns="94613" bIns="473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203913"/>
            <a:ext cx="2975928" cy="484505"/>
          </a:xfrm>
          <a:prstGeom prst="rect">
            <a:avLst/>
          </a:prstGeom>
        </p:spPr>
        <p:txBody>
          <a:bodyPr vert="horz" lIns="94613" tIns="47306" rIns="94613" bIns="47306" rtlCol="0" anchor="b"/>
          <a:lstStyle>
            <a:lvl1pPr algn="l">
              <a:defRPr sz="1200"/>
            </a:lvl1pPr>
          </a:lstStyle>
          <a:p>
            <a:endParaRPr lang="en-ZA"/>
          </a:p>
        </p:txBody>
      </p:sp>
      <p:sp>
        <p:nvSpPr>
          <p:cNvPr id="7" name="Slide Number Placeholder 6"/>
          <p:cNvSpPr>
            <a:spLocks noGrp="1"/>
          </p:cNvSpPr>
          <p:nvPr>
            <p:ph type="sldNum" sz="quarter" idx="5"/>
          </p:nvPr>
        </p:nvSpPr>
        <p:spPr>
          <a:xfrm>
            <a:off x="3890008" y="9203913"/>
            <a:ext cx="2975928" cy="484505"/>
          </a:xfrm>
          <a:prstGeom prst="rect">
            <a:avLst/>
          </a:prstGeom>
        </p:spPr>
        <p:txBody>
          <a:bodyPr vert="horz" lIns="94613" tIns="47306" rIns="94613" bIns="47306" rtlCol="0" anchor="b"/>
          <a:lstStyle>
            <a:lvl1pPr algn="r">
              <a:defRPr sz="1200"/>
            </a:lvl1pPr>
          </a:lstStyle>
          <a:p>
            <a:fld id="{F8E34F43-A020-4F23-BAD9-A84891316E3E}" type="slidenum">
              <a:rPr lang="en-ZA" smtClean="0"/>
              <a:pPr/>
              <a:t>‹#›</a:t>
            </a:fld>
            <a:endParaRPr lang="en-ZA"/>
          </a:p>
        </p:txBody>
      </p:sp>
    </p:spTree>
    <p:extLst>
      <p:ext uri="{BB962C8B-B14F-4D97-AF65-F5344CB8AC3E}">
        <p14:creationId xmlns:p14="http://schemas.microsoft.com/office/powerpoint/2010/main" val="44493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p.10</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19</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p.306</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31</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Wikipedia</a:t>
            </a:r>
            <a:r>
              <a:rPr lang="en-ZA" baseline="0" dirty="0" smtClean="0"/>
              <a:t> </a:t>
            </a:r>
            <a:r>
              <a:rPr lang="en-ZA" baseline="0" dirty="0" err="1" smtClean="0"/>
              <a:t>M.Scott</a:t>
            </a:r>
            <a:r>
              <a:rPr lang="en-ZA" baseline="0" dirty="0" smtClean="0"/>
              <a:t> Peck</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34</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pp.48, 49, 50</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21</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pp. 77</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22</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pp.82, 83</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23</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pp.84, 278</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24</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pp.84, 85</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25</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p.91</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26</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p.91</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27</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p.306</a:t>
            </a:r>
            <a:endParaRPr lang="en-ZA" dirty="0"/>
          </a:p>
        </p:txBody>
      </p:sp>
      <p:sp>
        <p:nvSpPr>
          <p:cNvPr id="4" name="Slide Number Placeholder 3"/>
          <p:cNvSpPr>
            <a:spLocks noGrp="1"/>
          </p:cNvSpPr>
          <p:nvPr>
            <p:ph type="sldNum" sz="quarter" idx="10"/>
          </p:nvPr>
        </p:nvSpPr>
        <p:spPr/>
        <p:txBody>
          <a:bodyPr/>
          <a:lstStyle/>
          <a:p>
            <a:fld id="{F8E34F43-A020-4F23-BAD9-A84891316E3E}" type="slidenum">
              <a:rPr lang="en-ZA" smtClean="0"/>
              <a:pPr/>
              <a:t>30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E519B6-569D-4591-891C-D7CB069FA894}" type="datetimeFigureOut">
              <a:rPr lang="en-ZA" smtClean="0"/>
              <a:pPr/>
              <a:t>2012/02/09</a:t>
            </a:fld>
            <a:endParaRPr lang="en-Z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Z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EAA6D0-5BC8-4486-B0CD-2A5260F92479}"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39EAA6D0-5BC8-4486-B0CD-2A5260F92479}"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39EAA6D0-5BC8-4486-B0CD-2A5260F9247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39EAA6D0-5BC8-4486-B0CD-2A5260F92479}" type="slidenum">
              <a:rPr lang="en-ZA" smtClean="0"/>
              <a:pPr/>
              <a:t>‹#›</a:t>
            </a:fld>
            <a:endParaRPr lang="en-Z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39EAA6D0-5BC8-4486-B0CD-2A5260F92479}" type="slidenum">
              <a:rPr lang="en-ZA" smtClean="0"/>
              <a:pPr/>
              <a:t>‹#›</a:t>
            </a:fld>
            <a:endParaRPr lang="en-Z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39EAA6D0-5BC8-4486-B0CD-2A5260F92479}" type="slidenum">
              <a:rPr lang="en-ZA" smtClean="0"/>
              <a:pPr/>
              <a:t>‹#›</a:t>
            </a:fld>
            <a:endParaRPr lang="en-Z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39EAA6D0-5BC8-4486-B0CD-2A5260F92479}"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39EAA6D0-5BC8-4486-B0CD-2A5260F92479}" type="slidenum">
              <a:rPr lang="en-ZA" smtClean="0"/>
              <a:pPr/>
              <a:t>‹#›</a:t>
            </a:fld>
            <a:endParaRPr lang="en-Z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E519B6-569D-4591-891C-D7CB069FA894}" type="datetimeFigureOut">
              <a:rPr lang="en-ZA" smtClean="0"/>
              <a:pPr/>
              <a:t>2012/02/09</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39EAA6D0-5BC8-4486-B0CD-2A5260F92479}"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8E519B6-569D-4591-891C-D7CB069FA894}" type="datetimeFigureOut">
              <a:rPr lang="en-ZA" smtClean="0"/>
              <a:pPr/>
              <a:t>2012/02/09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39EAA6D0-5BC8-4486-B0CD-2A5260F92479}"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8E519B6-569D-4591-891C-D7CB069FA894}" type="datetimeFigureOut">
              <a:rPr lang="en-ZA" smtClean="0"/>
              <a:pPr/>
              <a:t>2012/02/09</a:t>
            </a:fld>
            <a:endParaRPr lang="en-Z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Z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EAA6D0-5BC8-4486-B0CD-2A5260F92479}" type="slidenum">
              <a:rPr lang="en-ZA" smtClean="0"/>
              <a:pPr/>
              <a:t>‹#›</a:t>
            </a:fld>
            <a:endParaRPr lang="en-Z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E519B6-569D-4591-891C-D7CB069FA894}" type="datetimeFigureOut">
              <a:rPr lang="en-ZA" smtClean="0"/>
              <a:pPr/>
              <a:t>2012/02/09</a:t>
            </a:fld>
            <a:endParaRPr lang="en-Z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Z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EAA6D0-5BC8-4486-B0CD-2A5260F92479}"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1440159"/>
          </a:xfrm>
        </p:spPr>
        <p:txBody>
          <a:bodyPr>
            <a:normAutofit/>
          </a:bodyPr>
          <a:lstStyle/>
          <a:p>
            <a:r>
              <a:rPr lang="en-ZA" sz="6600" dirty="0" smtClean="0"/>
              <a:t>Scott Peck</a:t>
            </a:r>
            <a:endParaRPr lang="en-ZA" sz="6600" dirty="0"/>
          </a:p>
        </p:txBody>
      </p:sp>
      <p:sp>
        <p:nvSpPr>
          <p:cNvPr id="3" name="Subtitle 2"/>
          <p:cNvSpPr>
            <a:spLocks noGrp="1"/>
          </p:cNvSpPr>
          <p:nvPr>
            <p:ph type="subTitle" idx="1"/>
          </p:nvPr>
        </p:nvSpPr>
        <p:spPr>
          <a:xfrm>
            <a:off x="685800" y="2924944"/>
            <a:ext cx="7772400" cy="1886367"/>
          </a:xfrm>
        </p:spPr>
        <p:txBody>
          <a:bodyPr>
            <a:normAutofit lnSpcReduction="10000"/>
          </a:bodyPr>
          <a:lstStyle/>
          <a:p>
            <a:r>
              <a:rPr lang="en-ZA" sz="3200" dirty="0" smtClean="0"/>
              <a:t>Psychology and Religion in the Search for Personal Wholeness</a:t>
            </a:r>
          </a:p>
          <a:p>
            <a:r>
              <a:rPr lang="en-ZA" sz="2600" dirty="0" smtClean="0">
                <a:latin typeface="Comic Sans MS" pitchFamily="66" charset="0"/>
              </a:rPr>
              <a:t>Johann Maree</a:t>
            </a:r>
          </a:p>
          <a:p>
            <a:r>
              <a:rPr lang="en-ZA" sz="2600" dirty="0" smtClean="0">
                <a:latin typeface="Comic Sans MS" pitchFamily="66" charset="0"/>
              </a:rPr>
              <a:t>Summer School, UCT, </a:t>
            </a:r>
            <a:r>
              <a:rPr lang="en-ZA" sz="2600" smtClean="0">
                <a:latin typeface="Comic Sans MS" pitchFamily="66" charset="0"/>
              </a:rPr>
              <a:t>Jan. 2012</a:t>
            </a:r>
            <a:endParaRPr lang="en-ZA" sz="2600"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‘It is </a:t>
            </a:r>
            <a:r>
              <a:rPr lang="en-ZA" i="1" dirty="0" smtClean="0"/>
              <a:t>judicious</a:t>
            </a:r>
            <a:r>
              <a:rPr lang="en-ZA" dirty="0" smtClean="0"/>
              <a:t> giving and judicious withholding as well. It is judicious praising and judicious criticising. </a:t>
            </a:r>
          </a:p>
          <a:p>
            <a:r>
              <a:rPr lang="en-ZA" dirty="0" smtClean="0"/>
              <a:t>The word “judicious” means requiring judgment, and judgment requires thoughtful and often painful decision-making.’</a:t>
            </a:r>
            <a:endParaRPr lang="en-ZA" dirty="0"/>
          </a:p>
        </p:txBody>
      </p:sp>
      <p:sp>
        <p:nvSpPr>
          <p:cNvPr id="3" name="Title 2"/>
          <p:cNvSpPr>
            <a:spLocks noGrp="1"/>
          </p:cNvSpPr>
          <p:nvPr>
            <p:ph type="title"/>
          </p:nvPr>
        </p:nvSpPr>
        <p:spPr/>
        <p:txBody>
          <a:bodyPr/>
          <a:lstStyle/>
          <a:p>
            <a:r>
              <a:rPr lang="en-ZA" dirty="0" smtClean="0"/>
              <a:t>Love is not simply giving</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Peck asks the searching question: ‘how is it that certain few individuals,  born and raised in an environment of </a:t>
            </a:r>
            <a:r>
              <a:rPr lang="en-ZA" dirty="0" err="1" smtClean="0"/>
              <a:t>nonlove</a:t>
            </a:r>
            <a:r>
              <a:rPr lang="en-ZA" dirty="0" smtClean="0"/>
              <a:t>, of unremitting neglect and casual brutality, somehow manage to transcend their childhood, sometimes even without the loving assistance of psychotherapy, and become mature, healthy and perhaps even saintly people?’</a:t>
            </a:r>
          </a:p>
          <a:p>
            <a:r>
              <a:rPr lang="en-ZA" dirty="0" smtClean="0"/>
              <a:t>His answer is that it is grace, amazing grace.</a:t>
            </a:r>
            <a:endParaRPr lang="en-ZA" dirty="0"/>
          </a:p>
        </p:txBody>
      </p:sp>
      <p:sp>
        <p:nvSpPr>
          <p:cNvPr id="3" name="Title 2"/>
          <p:cNvSpPr>
            <a:spLocks noGrp="1"/>
          </p:cNvSpPr>
          <p:nvPr>
            <p:ph type="title"/>
          </p:nvPr>
        </p:nvSpPr>
        <p:spPr/>
        <p:txBody>
          <a:bodyPr/>
          <a:lstStyle/>
          <a:p>
            <a:r>
              <a:rPr lang="en-ZA" dirty="0" smtClean="0"/>
              <a:t>The mystery of love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                                  How sweet the sound</a:t>
            </a:r>
          </a:p>
          <a:p>
            <a:r>
              <a:rPr lang="en-ZA" dirty="0" smtClean="0"/>
              <a:t>That saved a wretch like me! </a:t>
            </a:r>
          </a:p>
          <a:p>
            <a:r>
              <a:rPr lang="en-ZA" dirty="0" smtClean="0"/>
              <a:t>I once was lost, but now am found,</a:t>
            </a:r>
          </a:p>
          <a:p>
            <a:r>
              <a:rPr lang="en-ZA" dirty="0" smtClean="0"/>
              <a:t>Was blind, but now I see.</a:t>
            </a:r>
          </a:p>
          <a:p>
            <a:r>
              <a:rPr lang="en-ZA" dirty="0" smtClean="0"/>
              <a:t>...</a:t>
            </a:r>
          </a:p>
          <a:p>
            <a:r>
              <a:rPr lang="en-ZA" dirty="0" smtClean="0"/>
              <a:t>Through many dangers, toils and snares,</a:t>
            </a:r>
          </a:p>
          <a:p>
            <a:r>
              <a:rPr lang="en-ZA" dirty="0" smtClean="0"/>
              <a:t>I have already come;</a:t>
            </a:r>
          </a:p>
          <a:p>
            <a:r>
              <a:rPr lang="en-ZA" dirty="0" err="1" smtClean="0"/>
              <a:t>‘Tis</a:t>
            </a:r>
            <a:r>
              <a:rPr lang="en-ZA" dirty="0" smtClean="0"/>
              <a:t> grace that brought me safe thus far,</a:t>
            </a:r>
          </a:p>
          <a:p>
            <a:r>
              <a:rPr lang="en-ZA" dirty="0" smtClean="0"/>
              <a:t>And grace will lead me home.</a:t>
            </a:r>
          </a:p>
          <a:p>
            <a:endParaRPr lang="en-ZA" dirty="0"/>
          </a:p>
        </p:txBody>
      </p:sp>
      <p:sp>
        <p:nvSpPr>
          <p:cNvPr id="3" name="Title 2"/>
          <p:cNvSpPr>
            <a:spLocks noGrp="1"/>
          </p:cNvSpPr>
          <p:nvPr>
            <p:ph type="title"/>
          </p:nvPr>
        </p:nvSpPr>
        <p:spPr/>
        <p:txBody>
          <a:bodyPr/>
          <a:lstStyle/>
          <a:p>
            <a:r>
              <a:rPr lang="en-ZA" dirty="0" smtClean="0"/>
              <a:t>Amazing grace!</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maintains that we know very well why people become mentally ill, but we don’t understand why people survive the traumas of their lives as well as they do.</a:t>
            </a:r>
          </a:p>
          <a:p>
            <a:r>
              <a:rPr lang="en-ZA" dirty="0" smtClean="0"/>
              <a:t>His answer is that ‘there is a force, the mechanics of which we do not fully understand, that seems to operate routinely in most people to protect and to foster their mental health even under the most adverse conditions.’ </a:t>
            </a:r>
          </a:p>
          <a:p>
            <a:r>
              <a:rPr lang="en-ZA" dirty="0" smtClean="0"/>
              <a:t>This mysterious force Peck regards as grace.</a:t>
            </a:r>
            <a:endParaRPr lang="en-ZA" dirty="0"/>
          </a:p>
        </p:txBody>
      </p:sp>
      <p:sp>
        <p:nvSpPr>
          <p:cNvPr id="3" name="Title 2"/>
          <p:cNvSpPr>
            <a:spLocks noGrp="1"/>
          </p:cNvSpPr>
          <p:nvPr>
            <p:ph type="title"/>
          </p:nvPr>
        </p:nvSpPr>
        <p:spPr/>
        <p:txBody>
          <a:bodyPr/>
          <a:lstStyle/>
          <a:p>
            <a:r>
              <a:rPr lang="en-ZA" dirty="0" smtClean="0"/>
              <a:t>Mystery of grace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defines grace as ‘a powerful force originating outside of human consciousness which nurtures the spiritual growth of human beings.’</a:t>
            </a:r>
          </a:p>
          <a:p>
            <a:r>
              <a:rPr lang="en-ZA" dirty="0" smtClean="0"/>
              <a:t>The question arises where this force comes from. The religious believe it originates from God, but there are two traditions: the doctrine of </a:t>
            </a:r>
            <a:r>
              <a:rPr lang="en-ZA" dirty="0" err="1" smtClean="0"/>
              <a:t>Emanence</a:t>
            </a:r>
            <a:r>
              <a:rPr lang="en-ZA" dirty="0" smtClean="0"/>
              <a:t>: grace emanates from an external God to people; and the doctrine of Immanence: grace </a:t>
            </a:r>
            <a:r>
              <a:rPr lang="en-ZA" dirty="0" err="1" smtClean="0"/>
              <a:t>immanates</a:t>
            </a:r>
            <a:r>
              <a:rPr lang="en-ZA" dirty="0" smtClean="0"/>
              <a:t> out from God within the centre of a person’s being.</a:t>
            </a:r>
            <a:endParaRPr lang="en-ZA" dirty="0"/>
          </a:p>
        </p:txBody>
      </p:sp>
      <p:sp>
        <p:nvSpPr>
          <p:cNvPr id="3" name="Title 2"/>
          <p:cNvSpPr>
            <a:spLocks noGrp="1"/>
          </p:cNvSpPr>
          <p:nvPr>
            <p:ph type="title"/>
          </p:nvPr>
        </p:nvSpPr>
        <p:spPr/>
        <p:txBody>
          <a:bodyPr/>
          <a:lstStyle/>
          <a:p>
            <a:r>
              <a:rPr lang="en-ZA" dirty="0" smtClean="0"/>
              <a:t>Definition of grace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Scott Peck believes that people’s capacity to love, and hence their will to grow, is nurtured by the love of their parents during childhood and throughout their lives by grace through God’s love.</a:t>
            </a:r>
          </a:p>
          <a:p>
            <a:r>
              <a:rPr lang="en-ZA" dirty="0" smtClean="0"/>
              <a:t>He also believes that grace is available to everyone, but  there are many who reject the call of grace. </a:t>
            </a:r>
          </a:p>
          <a:p>
            <a:r>
              <a:rPr lang="en-ZA" dirty="0" smtClean="0"/>
              <a:t>This is because ‘the call to grace is a call to a life of effortful caring, to a life of service’ and sacrifice. Many reject the call due to laziness.</a:t>
            </a:r>
            <a:endParaRPr lang="en-ZA" dirty="0"/>
          </a:p>
        </p:txBody>
      </p:sp>
      <p:sp>
        <p:nvSpPr>
          <p:cNvPr id="3" name="Title 2"/>
          <p:cNvSpPr>
            <a:spLocks noGrp="1"/>
          </p:cNvSpPr>
          <p:nvPr>
            <p:ph type="title"/>
          </p:nvPr>
        </p:nvSpPr>
        <p:spPr/>
        <p:txBody>
          <a:bodyPr/>
          <a:lstStyle/>
          <a:p>
            <a:r>
              <a:rPr lang="en-ZA" dirty="0" smtClean="0"/>
              <a:t>Resistance to grace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maintains that laziness is love’s opposite. Spiritual growth is effortful.</a:t>
            </a:r>
          </a:p>
          <a:p>
            <a:r>
              <a:rPr lang="en-ZA" dirty="0" smtClean="0"/>
              <a:t>But Peck goes further than this, he maintains that laziness is the basis of evil. </a:t>
            </a:r>
          </a:p>
          <a:p>
            <a:r>
              <a:rPr lang="en-ZA" dirty="0" smtClean="0"/>
              <a:t>This is due to the fact that it requires effort to decide properly on a course of action. </a:t>
            </a:r>
          </a:p>
          <a:p>
            <a:r>
              <a:rPr lang="en-ZA" dirty="0" smtClean="0"/>
              <a:t>‘In debating the wisdom of a proposed course of action, human beings routinely fail to obtain God’s side of the issue.’ We fail to consult or to listen to God within us and we make this failure because we are lazy.</a:t>
            </a:r>
          </a:p>
          <a:p>
            <a:endParaRPr lang="en-ZA" dirty="0" smtClean="0"/>
          </a:p>
          <a:p>
            <a:endParaRPr lang="en-ZA" dirty="0"/>
          </a:p>
        </p:txBody>
      </p:sp>
      <p:sp>
        <p:nvSpPr>
          <p:cNvPr id="3" name="Title 2"/>
          <p:cNvSpPr>
            <a:spLocks noGrp="1"/>
          </p:cNvSpPr>
          <p:nvPr>
            <p:ph type="title"/>
          </p:nvPr>
        </p:nvSpPr>
        <p:spPr/>
        <p:txBody>
          <a:bodyPr/>
          <a:lstStyle/>
          <a:p>
            <a:r>
              <a:rPr lang="en-ZA" dirty="0" smtClean="0"/>
              <a:t>Laziness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‘It is work to hold these internal debates. They require time and energy just to conduct them. And if we take them seriously – if we seriously listen to this “God within us” – we usually find ourselves being urged to take the more difficult path, the path of more effort rather than less.’</a:t>
            </a:r>
            <a:endParaRPr lang="en-ZA" dirty="0"/>
          </a:p>
        </p:txBody>
      </p:sp>
      <p:sp>
        <p:nvSpPr>
          <p:cNvPr id="3" name="Title 2"/>
          <p:cNvSpPr>
            <a:spLocks noGrp="1"/>
          </p:cNvSpPr>
          <p:nvPr>
            <p:ph type="title"/>
          </p:nvPr>
        </p:nvSpPr>
        <p:spPr/>
        <p:txBody>
          <a:bodyPr>
            <a:normAutofit fontScale="90000"/>
          </a:bodyPr>
          <a:lstStyle/>
          <a:p>
            <a:r>
              <a:rPr lang="en-ZA" dirty="0" smtClean="0"/>
              <a:t>Why we don’t usually take the road less travelled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Peck comes to the following conclusions about evil.</a:t>
            </a:r>
          </a:p>
          <a:p>
            <a:r>
              <a:rPr lang="en-ZA" dirty="0" smtClean="0"/>
              <a:t>First, that evil is real. There really are people and institutions made up of people, who respond with hatred in the presence of goodness. They do this not with conscious malice but blindly, lacking awareness of their own evil.</a:t>
            </a:r>
          </a:p>
          <a:p>
            <a:r>
              <a:rPr lang="en-ZA" dirty="0" smtClean="0"/>
              <a:t>Second, that evil is laziness carried to its ultimate, extraordinary extreme.</a:t>
            </a:r>
          </a:p>
        </p:txBody>
      </p:sp>
      <p:sp>
        <p:nvSpPr>
          <p:cNvPr id="3" name="Title 2"/>
          <p:cNvSpPr>
            <a:spLocks noGrp="1"/>
          </p:cNvSpPr>
          <p:nvPr>
            <p:ph type="title"/>
          </p:nvPr>
        </p:nvSpPr>
        <p:spPr/>
        <p:txBody>
          <a:bodyPr/>
          <a:lstStyle/>
          <a:p>
            <a:r>
              <a:rPr lang="en-ZA" dirty="0" smtClean="0"/>
              <a:t>Evil is real and it is laziness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In </a:t>
            </a:r>
            <a:r>
              <a:rPr lang="en-ZA" i="1" dirty="0" smtClean="0"/>
              <a:t>People of the Lie</a:t>
            </a:r>
            <a:r>
              <a:rPr lang="en-ZA" dirty="0" smtClean="0"/>
              <a:t> Peck rethinks his understanding of evil.</a:t>
            </a:r>
          </a:p>
          <a:p>
            <a:r>
              <a:rPr lang="en-ZA" dirty="0" smtClean="0"/>
              <a:t>The subtitle of the book is </a:t>
            </a:r>
            <a:r>
              <a:rPr lang="en-ZA" i="1" dirty="0" smtClean="0"/>
              <a:t>The Hope for Healing Evil</a:t>
            </a:r>
            <a:r>
              <a:rPr lang="en-ZA" dirty="0" smtClean="0"/>
              <a:t> and it is the aim of the book.</a:t>
            </a:r>
          </a:p>
          <a:p>
            <a:r>
              <a:rPr lang="en-ZA" dirty="0" smtClean="0"/>
              <a:t>He wrote the book on the grounds that ‘we cannot begin to hope to heal human evil until we are able to look at it directly.’ </a:t>
            </a:r>
          </a:p>
          <a:p>
            <a:r>
              <a:rPr lang="en-ZA" dirty="0" smtClean="0"/>
              <a:t>He also stresses that we must begin by judging and healing ourselves first. ‘The battle to heal human evil always begins at home.’</a:t>
            </a:r>
            <a:endParaRPr lang="en-ZA" dirty="0"/>
          </a:p>
        </p:txBody>
      </p:sp>
      <p:sp>
        <p:nvSpPr>
          <p:cNvPr id="3" name="Title 2"/>
          <p:cNvSpPr>
            <a:spLocks noGrp="1"/>
          </p:cNvSpPr>
          <p:nvPr>
            <p:ph type="title"/>
          </p:nvPr>
        </p:nvSpPr>
        <p:spPr/>
        <p:txBody>
          <a:bodyPr/>
          <a:lstStyle/>
          <a:p>
            <a:r>
              <a:rPr lang="en-ZA" dirty="0" smtClean="0"/>
              <a:t>Scott Peck relooks at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92500" lnSpcReduction="10000"/>
          </a:bodyPr>
          <a:lstStyle/>
          <a:p>
            <a:r>
              <a:rPr lang="en-ZA" dirty="0" smtClean="0"/>
              <a:t>Morgan Scott Peck was born in 1936 in New York City. At the age of 13 he was sent to the prestigious boarding school Phillips Exeter Academy in New Hampshire. He was miserable there and showed his independence and determination by getting his parents to send him to a Quaker Friends Seminary. </a:t>
            </a:r>
          </a:p>
          <a:p>
            <a:r>
              <a:rPr lang="en-ZA" dirty="0" smtClean="0"/>
              <a:t>He married Lily Ho in 1959. They had three children. </a:t>
            </a:r>
          </a:p>
          <a:p>
            <a:r>
              <a:rPr lang="en-ZA" dirty="0" smtClean="0"/>
              <a:t>After obtaining his MD degree in 1963 he served in the US Army as a psychiatrist which included stints in Okinawa, Japan, where he treated traumatised soldiers engaged in the Vietnam war. </a:t>
            </a:r>
            <a:endParaRPr lang="en-ZA" dirty="0"/>
          </a:p>
        </p:txBody>
      </p:sp>
      <p:sp>
        <p:nvSpPr>
          <p:cNvPr id="3" name="Title 2"/>
          <p:cNvSpPr>
            <a:spLocks noGrp="1"/>
          </p:cNvSpPr>
          <p:nvPr>
            <p:ph type="title"/>
          </p:nvPr>
        </p:nvSpPr>
        <p:spPr>
          <a:xfrm>
            <a:off x="457200" y="274638"/>
            <a:ext cx="8229600" cy="850106"/>
          </a:xfrm>
        </p:spPr>
        <p:txBody>
          <a:bodyPr>
            <a:normAutofit/>
          </a:bodyPr>
          <a:lstStyle/>
          <a:p>
            <a:r>
              <a:rPr lang="en-ZA" dirty="0" smtClean="0"/>
              <a:t>Biographical sketch 1</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maintains that our understanding of evil cannot be separated from our understanding of goodness. Hence his definition of evil.</a:t>
            </a:r>
          </a:p>
          <a:p>
            <a:r>
              <a:rPr lang="en-ZA" dirty="0" smtClean="0"/>
              <a:t>‘Evil is that force, residing inside or outside of human beings, that seeks to kill life or liveliness. And goodness is its opposite. Goodness is that which promotes life and liveliness.’ </a:t>
            </a:r>
          </a:p>
          <a:p>
            <a:r>
              <a:rPr lang="en-ZA" dirty="0" smtClean="0"/>
              <a:t>When Peck talks of killing he does not restrict it to murder, i.e., killing the body, but also killing the spirit.</a:t>
            </a:r>
          </a:p>
          <a:p>
            <a:endParaRPr lang="en-ZA" dirty="0"/>
          </a:p>
        </p:txBody>
      </p:sp>
      <p:sp>
        <p:nvSpPr>
          <p:cNvPr id="3" name="Title 2"/>
          <p:cNvSpPr>
            <a:spLocks noGrp="1"/>
          </p:cNvSpPr>
          <p:nvPr>
            <p:ph type="title"/>
          </p:nvPr>
        </p:nvSpPr>
        <p:spPr/>
        <p:txBody>
          <a:bodyPr/>
          <a:lstStyle/>
          <a:p>
            <a:r>
              <a:rPr lang="en-ZA" dirty="0" smtClean="0"/>
              <a:t>Definition of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Peck also wrote the book with the aim of making people take evil more seriously.</a:t>
            </a:r>
          </a:p>
          <a:p>
            <a:r>
              <a:rPr lang="en-ZA" dirty="0" smtClean="0"/>
              <a:t>Furthermore, that the only valid reason to look at it is to heal it wherever we can. </a:t>
            </a:r>
          </a:p>
          <a:p>
            <a:r>
              <a:rPr lang="en-ZA" dirty="0" smtClean="0"/>
              <a:t>‘A psychology of evil must be a healing psychology. Healing is the result of love. It is a function of love. Wherever there is love there is healing.’</a:t>
            </a:r>
          </a:p>
          <a:p>
            <a:r>
              <a:rPr lang="en-ZA" dirty="0" smtClean="0"/>
              <a:t>It must also be a ‘religious psychology’ that recognizes the reality of the ‘supernatural’.</a:t>
            </a:r>
            <a:endParaRPr lang="en-ZA" dirty="0"/>
          </a:p>
        </p:txBody>
      </p:sp>
      <p:sp>
        <p:nvSpPr>
          <p:cNvPr id="3" name="Title 2"/>
          <p:cNvSpPr>
            <a:spLocks noGrp="1"/>
          </p:cNvSpPr>
          <p:nvPr>
            <p:ph type="title"/>
          </p:nvPr>
        </p:nvSpPr>
        <p:spPr/>
        <p:txBody>
          <a:bodyPr>
            <a:normAutofit/>
          </a:bodyPr>
          <a:lstStyle/>
          <a:p>
            <a:r>
              <a:rPr lang="en-ZA" dirty="0" smtClean="0"/>
              <a:t>Aims of psychology of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Peck draws an important distinction between evil and ‘ordinary sin’ by saying that ‘it is not their sins per se that characterise evil people, rather it is the subtlety and persistence and consistency of their sins. This is because the central defect of the evil is not the sin but the refusal to acknowledge it.’ In Jungian terms, it is the failure to acknowledge the Shadow.</a:t>
            </a:r>
            <a:endParaRPr lang="en-ZA" dirty="0"/>
          </a:p>
        </p:txBody>
      </p:sp>
      <p:sp>
        <p:nvSpPr>
          <p:cNvPr id="3" name="Title 2"/>
          <p:cNvSpPr>
            <a:spLocks noGrp="1"/>
          </p:cNvSpPr>
          <p:nvPr>
            <p:ph type="title"/>
          </p:nvPr>
        </p:nvSpPr>
        <p:spPr/>
        <p:txBody>
          <a:bodyPr>
            <a:normAutofit fontScale="90000"/>
          </a:bodyPr>
          <a:lstStyle/>
          <a:p>
            <a:r>
              <a:rPr lang="en-ZA" dirty="0" smtClean="0"/>
              <a:t>Distinction between evil and sin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This leads to the ironic fact that ‘evil people are often destructive because they are attempting to destroy evil. The reason is that they misplace the locus of the evil. Instead of destroying others they should be destroying the sickness within themselves.’</a:t>
            </a:r>
          </a:p>
          <a:p>
            <a:r>
              <a:rPr lang="en-ZA" dirty="0" smtClean="0"/>
              <a:t>This is classical projection. Evil people have so thoroughly repressed their sinful and dark side into their unconscious that they project it onto others unconsciously.</a:t>
            </a:r>
            <a:endParaRPr lang="en-ZA" dirty="0"/>
          </a:p>
        </p:txBody>
      </p:sp>
      <p:sp>
        <p:nvSpPr>
          <p:cNvPr id="3" name="Title 2"/>
          <p:cNvSpPr>
            <a:spLocks noGrp="1"/>
          </p:cNvSpPr>
          <p:nvPr>
            <p:ph type="title"/>
          </p:nvPr>
        </p:nvSpPr>
        <p:spPr/>
        <p:txBody>
          <a:bodyPr/>
          <a:lstStyle/>
          <a:p>
            <a:r>
              <a:rPr lang="en-ZA" dirty="0" smtClean="0"/>
              <a:t>Projection of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Another feature of evil people, say Peck, is their utter dedication to preserve their self-image of perfection. </a:t>
            </a:r>
          </a:p>
          <a:p>
            <a:r>
              <a:rPr lang="en-ZA" dirty="0" smtClean="0"/>
              <a:t>‘While they seem to lack any motivation to </a:t>
            </a:r>
            <a:r>
              <a:rPr lang="en-ZA" i="1" dirty="0" smtClean="0"/>
              <a:t>be</a:t>
            </a:r>
            <a:r>
              <a:rPr lang="en-ZA" dirty="0" smtClean="0"/>
              <a:t> good, they intensely desire to </a:t>
            </a:r>
            <a:r>
              <a:rPr lang="en-ZA" i="1" dirty="0" smtClean="0"/>
              <a:t>appear</a:t>
            </a:r>
            <a:r>
              <a:rPr lang="en-ZA" dirty="0" smtClean="0"/>
              <a:t> good.’</a:t>
            </a:r>
          </a:p>
          <a:p>
            <a:r>
              <a:rPr lang="en-ZA" dirty="0" smtClean="0"/>
              <a:t>They are </a:t>
            </a:r>
            <a:r>
              <a:rPr lang="en-ZA" i="1" dirty="0" smtClean="0"/>
              <a:t>the people of the lie</a:t>
            </a:r>
            <a:r>
              <a:rPr lang="en-ZA" dirty="0" smtClean="0"/>
              <a:t>. In the end they do not know the distinction between telling the truth and telling a lie.</a:t>
            </a:r>
          </a:p>
          <a:p>
            <a:r>
              <a:rPr lang="en-ZA" dirty="0" smtClean="0"/>
              <a:t>Lying, Peck maintains, is both a cause and a manifestation of evil.</a:t>
            </a:r>
          </a:p>
        </p:txBody>
      </p:sp>
      <p:sp>
        <p:nvSpPr>
          <p:cNvPr id="3" name="Title 2"/>
          <p:cNvSpPr>
            <a:spLocks noGrp="1"/>
          </p:cNvSpPr>
          <p:nvPr>
            <p:ph type="title"/>
          </p:nvPr>
        </p:nvSpPr>
        <p:spPr/>
        <p:txBody>
          <a:bodyPr/>
          <a:lstStyle/>
          <a:p>
            <a:r>
              <a:rPr lang="en-ZA" dirty="0" smtClean="0"/>
              <a:t>People of the lie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The lie is actually designed not so much to deceive others as to deceive themselves because they cannot or will not tolerate the pain of self-reproach.</a:t>
            </a:r>
          </a:p>
          <a:p>
            <a:r>
              <a:rPr lang="en-ZA" dirty="0" smtClean="0"/>
              <a:t>‘The essential component of evil is not the absence of a sense of sin or imperfection but the unwillingness to tolerate that sense. At one and the same time, the evil are aware of their evil and desperately trying to avoid the awareness.’</a:t>
            </a:r>
          </a:p>
          <a:p>
            <a:endParaRPr lang="en-ZA" dirty="0"/>
          </a:p>
        </p:txBody>
      </p:sp>
      <p:sp>
        <p:nvSpPr>
          <p:cNvPr id="3" name="Title 2"/>
          <p:cNvSpPr>
            <a:spLocks noGrp="1"/>
          </p:cNvSpPr>
          <p:nvPr>
            <p:ph type="title"/>
          </p:nvPr>
        </p:nvSpPr>
        <p:spPr/>
        <p:txBody>
          <a:bodyPr/>
          <a:lstStyle/>
          <a:p>
            <a:r>
              <a:rPr lang="en-ZA" dirty="0" smtClean="0"/>
              <a:t>Evil as self-deception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says that in his experience evil seems to run in families! </a:t>
            </a:r>
          </a:p>
          <a:p>
            <a:r>
              <a:rPr lang="en-ZA" dirty="0" smtClean="0"/>
              <a:t>However another way he explains the genesis of human evil is to think of human good and evil as a kind of continuum. As individuals we can move ourselves in one way or the other along the continuum. But there is a tendency to gain a momentum in the direction we start moving. </a:t>
            </a:r>
          </a:p>
          <a:p>
            <a:r>
              <a:rPr lang="en-ZA" dirty="0" smtClean="0"/>
              <a:t>Peck draws on a quote from Erich Fromm to explain this momentum.</a:t>
            </a:r>
            <a:endParaRPr lang="en-ZA" dirty="0"/>
          </a:p>
        </p:txBody>
      </p:sp>
      <p:sp>
        <p:nvSpPr>
          <p:cNvPr id="3" name="Title 2"/>
          <p:cNvSpPr>
            <a:spLocks noGrp="1"/>
          </p:cNvSpPr>
          <p:nvPr>
            <p:ph type="title"/>
          </p:nvPr>
        </p:nvSpPr>
        <p:spPr/>
        <p:txBody>
          <a:bodyPr/>
          <a:lstStyle/>
          <a:p>
            <a:r>
              <a:rPr lang="en-ZA" dirty="0" smtClean="0"/>
              <a:t>The genesis of human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‘The longer we continue to make the wrong decisions, the more our heart hardens; the more often we make the right decision, the more our heart softens. Each step in life which increases my self-confidence, my integrity, my courage, my conviction also increases my capacity to choose the desirable alternative. On the other hand, each act of surrender and cowardice weakens me, opens the path for more acts of surrender, and eventually freedom is lost.’ (Erich Fromm)</a:t>
            </a:r>
            <a:endParaRPr lang="en-ZA" dirty="0"/>
          </a:p>
        </p:txBody>
      </p:sp>
      <p:sp>
        <p:nvSpPr>
          <p:cNvPr id="3" name="Title 2"/>
          <p:cNvSpPr>
            <a:spLocks noGrp="1"/>
          </p:cNvSpPr>
          <p:nvPr>
            <p:ph type="title"/>
          </p:nvPr>
        </p:nvSpPr>
        <p:spPr/>
        <p:txBody>
          <a:bodyPr>
            <a:normAutofit fontScale="90000"/>
          </a:bodyPr>
          <a:lstStyle/>
          <a:p>
            <a:r>
              <a:rPr lang="en-ZA" dirty="0" smtClean="0"/>
              <a:t>Momentum towards good or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‘Most people fail in the art of living not because they are inherently bad or so without will that they cannot lead a better life; they fail because they do not wake up and see when they stand at a fork in </a:t>
            </a:r>
            <a:r>
              <a:rPr lang="en-ZA" smtClean="0"/>
              <a:t>the road </a:t>
            </a:r>
            <a:r>
              <a:rPr lang="en-ZA" dirty="0" smtClean="0"/>
              <a:t>and have to decide. Then  with each step along the wrong road it becomes increasingly difficult for them to admit that they </a:t>
            </a:r>
            <a:r>
              <a:rPr lang="en-ZA" i="1" dirty="0" smtClean="0"/>
              <a:t>are</a:t>
            </a:r>
            <a:r>
              <a:rPr lang="en-ZA" dirty="0" smtClean="0"/>
              <a:t> on the wrong road.’ (Erich Fromm)</a:t>
            </a:r>
            <a:endParaRPr lang="en-ZA" dirty="0"/>
          </a:p>
        </p:txBody>
      </p:sp>
      <p:sp>
        <p:nvSpPr>
          <p:cNvPr id="3" name="Title 2"/>
          <p:cNvSpPr>
            <a:spLocks noGrp="1"/>
          </p:cNvSpPr>
          <p:nvPr>
            <p:ph type="title"/>
          </p:nvPr>
        </p:nvSpPr>
        <p:spPr/>
        <p:txBody>
          <a:bodyPr/>
          <a:lstStyle/>
          <a:p>
            <a:r>
              <a:rPr lang="en-ZA" dirty="0" smtClean="0"/>
              <a:t>Forks in the road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As we have noted, it is characteristic of those who are evil to judge others as evil. They will even destroy others in the name of righteousness.</a:t>
            </a:r>
          </a:p>
          <a:p>
            <a:r>
              <a:rPr lang="en-ZA" dirty="0" smtClean="0"/>
              <a:t>How do we then set about trying to heal evil people in our world when we first have to make a judgment that they are evil?</a:t>
            </a:r>
          </a:p>
          <a:p>
            <a:r>
              <a:rPr lang="en-ZA" dirty="0" smtClean="0"/>
              <a:t>We first have to judge ourselves, recognise the evil residing in each of us and purify ourselves of it, says Peck.</a:t>
            </a:r>
            <a:endParaRPr lang="en-ZA" dirty="0"/>
          </a:p>
        </p:txBody>
      </p:sp>
      <p:sp>
        <p:nvSpPr>
          <p:cNvPr id="3" name="Title 2"/>
          <p:cNvSpPr>
            <a:spLocks noGrp="1"/>
          </p:cNvSpPr>
          <p:nvPr>
            <p:ph type="title"/>
          </p:nvPr>
        </p:nvSpPr>
        <p:spPr/>
        <p:txBody>
          <a:bodyPr>
            <a:normAutofit fontScale="90000"/>
          </a:bodyPr>
          <a:lstStyle/>
          <a:p>
            <a:r>
              <a:rPr lang="en-ZA" dirty="0" smtClean="0"/>
              <a:t>The danger of trying to heal evil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From 1972 to 1983 he ran a private practice of psychiatry in Connecticut.</a:t>
            </a:r>
          </a:p>
          <a:p>
            <a:r>
              <a:rPr lang="en-ZA" dirty="0" smtClean="0"/>
              <a:t>In 1978 he published </a:t>
            </a:r>
            <a:r>
              <a:rPr lang="en-ZA" i="1" dirty="0" smtClean="0"/>
              <a:t>The  Road Less Travelled</a:t>
            </a:r>
            <a:r>
              <a:rPr lang="en-ZA" dirty="0" smtClean="0"/>
              <a:t> (TRLT) that sold more than 10 million copies. This was followed in 1983 by </a:t>
            </a:r>
            <a:r>
              <a:rPr lang="en-ZA" i="1" dirty="0" smtClean="0"/>
              <a:t>People of the Lie</a:t>
            </a:r>
            <a:r>
              <a:rPr lang="en-ZA" dirty="0" smtClean="0"/>
              <a:t> in which he revised and complemented </a:t>
            </a:r>
            <a:r>
              <a:rPr lang="en-ZA" i="1" dirty="0" smtClean="0"/>
              <a:t>TRLT</a:t>
            </a:r>
            <a:r>
              <a:rPr lang="en-ZA" dirty="0" smtClean="0"/>
              <a:t>. More about this later.</a:t>
            </a:r>
          </a:p>
          <a:p>
            <a:r>
              <a:rPr lang="en-ZA" dirty="0" smtClean="0"/>
              <a:t>In 1984, along with his wife, Lily, and nine other people he started up the Foundation for Community Encouragement (FCE), an NPO.</a:t>
            </a:r>
            <a:endParaRPr lang="en-ZA" dirty="0"/>
          </a:p>
        </p:txBody>
      </p:sp>
      <p:sp>
        <p:nvSpPr>
          <p:cNvPr id="3" name="Title 2"/>
          <p:cNvSpPr>
            <a:spLocks noGrp="1"/>
          </p:cNvSpPr>
          <p:nvPr>
            <p:ph type="title"/>
          </p:nvPr>
        </p:nvSpPr>
        <p:spPr/>
        <p:txBody>
          <a:bodyPr/>
          <a:lstStyle/>
          <a:p>
            <a:r>
              <a:rPr lang="en-ZA" dirty="0" smtClean="0"/>
              <a:t>Biographical sketch 2</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We cannot destroy evil. For instance, if we kill those who are evil, we will become evil ourselves. The end does not justify the means.</a:t>
            </a:r>
          </a:p>
          <a:p>
            <a:r>
              <a:rPr lang="en-ZA" dirty="0" smtClean="0"/>
              <a:t>‘If we attempt to deal with evil by destroying it, we will also end up destroying ourselves, spiritually, if not physically.’</a:t>
            </a:r>
          </a:p>
          <a:p>
            <a:r>
              <a:rPr lang="en-ZA" dirty="0" smtClean="0"/>
              <a:t>What then? Throw up our hands and regard the problem of evil as insoluble? Hardly, says Peck.</a:t>
            </a:r>
          </a:p>
          <a:p>
            <a:endParaRPr lang="en-ZA" dirty="0"/>
          </a:p>
        </p:txBody>
      </p:sp>
      <p:sp>
        <p:nvSpPr>
          <p:cNvPr id="3" name="Title 2"/>
          <p:cNvSpPr>
            <a:spLocks noGrp="1"/>
          </p:cNvSpPr>
          <p:nvPr>
            <p:ph type="title"/>
          </p:nvPr>
        </p:nvSpPr>
        <p:spPr/>
        <p:txBody>
          <a:bodyPr/>
          <a:lstStyle/>
          <a:p>
            <a:r>
              <a:rPr lang="en-ZA" dirty="0" smtClean="0"/>
              <a:t>Evil cannot be destroyed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sz="3200" dirty="0" smtClean="0"/>
              <a:t>‘It is in the struggle between good and evil that life has its meaning – and in the hope that goodness can succeed. That hope is our answer: goodness can succeed. Evil can be defeated by goodness. When we translate this we realize what we dimly have always known: Evil can be conquered only by love.’</a:t>
            </a:r>
          </a:p>
          <a:p>
            <a:endParaRPr lang="en-ZA" dirty="0"/>
          </a:p>
        </p:txBody>
      </p:sp>
      <p:sp>
        <p:nvSpPr>
          <p:cNvPr id="3" name="Title 2"/>
          <p:cNvSpPr>
            <a:spLocks noGrp="1"/>
          </p:cNvSpPr>
          <p:nvPr>
            <p:ph type="title"/>
          </p:nvPr>
        </p:nvSpPr>
        <p:spPr/>
        <p:txBody>
          <a:bodyPr/>
          <a:lstStyle/>
          <a:p>
            <a:r>
              <a:rPr lang="en-ZA" dirty="0" smtClean="0"/>
              <a:t>Evil can be overcome with love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b="1" u="sng" dirty="0" smtClean="0"/>
              <a:t>Appreciation:</a:t>
            </a:r>
          </a:p>
          <a:p>
            <a:r>
              <a:rPr lang="en-ZA" dirty="0" smtClean="0"/>
              <a:t>What makes Peck impressive is that he showed willingness to change his mind and to admit that he was wrong before.</a:t>
            </a:r>
          </a:p>
          <a:p>
            <a:r>
              <a:rPr lang="en-ZA" dirty="0" smtClean="0"/>
              <a:t>The most impressive aspect of Peck is that he gave up his private psychiatry practice in order to establish the Foundation for Community Encouragement (FCE) with the aim of conquering evil with love. He ventured by faith into totally new unchartered territory.</a:t>
            </a:r>
            <a:endParaRPr lang="en-ZA" dirty="0"/>
          </a:p>
        </p:txBody>
      </p:sp>
      <p:sp>
        <p:nvSpPr>
          <p:cNvPr id="3" name="Title 2"/>
          <p:cNvSpPr>
            <a:spLocks noGrp="1"/>
          </p:cNvSpPr>
          <p:nvPr>
            <p:ph type="title"/>
          </p:nvPr>
        </p:nvSpPr>
        <p:spPr/>
        <p:txBody>
          <a:bodyPr/>
          <a:lstStyle/>
          <a:p>
            <a:r>
              <a:rPr lang="en-ZA" dirty="0" smtClean="0"/>
              <a:t>Evaluation of Scott Peck</a:t>
            </a:r>
            <a:endParaRPr lang="en-Z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Peck’s weaknesses were enfolded into his strengths.</a:t>
            </a:r>
          </a:p>
          <a:p>
            <a:r>
              <a:rPr lang="en-ZA" dirty="0" smtClean="0"/>
              <a:t>He had the ability to make statements boldly and clearly without flinching from where his logic led him.</a:t>
            </a:r>
          </a:p>
          <a:p>
            <a:r>
              <a:rPr lang="en-ZA" dirty="0" smtClean="0"/>
              <a:t>However, at the same time, this made him too assertive and too certain of his views. As a result he put people’s backs up and came across as unsophisticated in some of his writing.</a:t>
            </a:r>
            <a:endParaRPr lang="en-ZA" dirty="0"/>
          </a:p>
        </p:txBody>
      </p:sp>
      <p:sp>
        <p:nvSpPr>
          <p:cNvPr id="3" name="Title 2"/>
          <p:cNvSpPr>
            <a:spLocks noGrp="1"/>
          </p:cNvSpPr>
          <p:nvPr>
            <p:ph type="title"/>
          </p:nvPr>
        </p:nvSpPr>
        <p:spPr/>
        <p:txBody>
          <a:bodyPr>
            <a:normAutofit/>
          </a:bodyPr>
          <a:lstStyle/>
          <a:p>
            <a:r>
              <a:rPr lang="en-ZA" dirty="0" smtClean="0"/>
              <a:t>Peck’s weaknesses</a:t>
            </a:r>
            <a:endParaRPr lang="en-Z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r>
              <a:rPr lang="en-ZA" dirty="0" smtClean="0"/>
              <a:t>‘While Peck’s writing emphasized the virtues of a disciplined life and delayed gratification, his personal life was far more turbulent.’ In his book, </a:t>
            </a:r>
            <a:r>
              <a:rPr lang="en-ZA" i="1" dirty="0" smtClean="0"/>
              <a:t>Searching for Stones,</a:t>
            </a:r>
            <a:r>
              <a:rPr lang="en-ZA" dirty="0" smtClean="0"/>
              <a:t> he confessed to having extramarital affairs and being estranged from his two children.</a:t>
            </a:r>
          </a:p>
          <a:p>
            <a:r>
              <a:rPr lang="en-ZA" dirty="0" smtClean="0"/>
              <a:t>His wife Lily divorced him and he died in September 2005 after suffering from Parkinson’s disease and cancer.</a:t>
            </a:r>
          </a:p>
          <a:p>
            <a:r>
              <a:rPr lang="en-ZA" dirty="0" smtClean="0"/>
              <a:t>He was neither a saint nor evil, but aware of his shadow and on the road to wholeness.</a:t>
            </a:r>
            <a:endParaRPr lang="en-ZA" dirty="0"/>
          </a:p>
        </p:txBody>
      </p:sp>
      <p:sp>
        <p:nvSpPr>
          <p:cNvPr id="3" name="Title 2"/>
          <p:cNvSpPr>
            <a:spLocks noGrp="1"/>
          </p:cNvSpPr>
          <p:nvPr>
            <p:ph type="title"/>
          </p:nvPr>
        </p:nvSpPr>
        <p:spPr/>
        <p:txBody>
          <a:bodyPr/>
          <a:lstStyle/>
          <a:p>
            <a:r>
              <a:rPr lang="en-ZA" dirty="0" smtClean="0"/>
              <a:t>Contradictions in Peck’s life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The FCE was an effort on his part to deal with the challenges of evil he wrote about in </a:t>
            </a:r>
            <a:r>
              <a:rPr lang="en-ZA" i="1" dirty="0" smtClean="0"/>
              <a:t>People of the Lie</a:t>
            </a:r>
            <a:r>
              <a:rPr lang="en-ZA" dirty="0" smtClean="0"/>
              <a:t>. It aimed to do so by means of community-building. </a:t>
            </a:r>
          </a:p>
          <a:p>
            <a:r>
              <a:rPr lang="en-ZA" dirty="0" smtClean="0"/>
              <a:t>The FCE’s concept of community included inclusivity, commitment, consensus, realism, contemplation, a safe place for personal disarmament, and a group that can fight gracefully.</a:t>
            </a:r>
          </a:p>
          <a:p>
            <a:endParaRPr lang="en-ZA" dirty="0" smtClean="0"/>
          </a:p>
        </p:txBody>
      </p:sp>
      <p:sp>
        <p:nvSpPr>
          <p:cNvPr id="3" name="Title 2"/>
          <p:cNvSpPr>
            <a:spLocks noGrp="1"/>
          </p:cNvSpPr>
          <p:nvPr>
            <p:ph type="title"/>
          </p:nvPr>
        </p:nvSpPr>
        <p:spPr/>
        <p:txBody>
          <a:bodyPr>
            <a:normAutofit fontScale="90000"/>
          </a:bodyPr>
          <a:lstStyle/>
          <a:p>
            <a:r>
              <a:rPr lang="en-ZA" dirty="0" smtClean="0"/>
              <a:t>The Foundation for Community Encouragement (FCE)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After many experiences they learned that groups went through four stages:</a:t>
            </a:r>
          </a:p>
          <a:p>
            <a:r>
              <a:rPr lang="en-ZA" dirty="0" err="1" smtClean="0"/>
              <a:t>Pseudocommmunity</a:t>
            </a:r>
            <a:r>
              <a:rPr lang="en-ZA" dirty="0" smtClean="0"/>
              <a:t>;</a:t>
            </a:r>
          </a:p>
          <a:p>
            <a:r>
              <a:rPr lang="en-ZA" dirty="0" smtClean="0"/>
              <a:t>Chaos;</a:t>
            </a:r>
          </a:p>
          <a:p>
            <a:r>
              <a:rPr lang="en-ZA" dirty="0" smtClean="0"/>
              <a:t>Emptiness; and</a:t>
            </a:r>
          </a:p>
          <a:p>
            <a:r>
              <a:rPr lang="en-ZA" dirty="0" smtClean="0"/>
              <a:t>Community.</a:t>
            </a:r>
          </a:p>
          <a:p>
            <a:r>
              <a:rPr lang="en-ZA" dirty="0" smtClean="0"/>
              <a:t>Peck wrote about this in </a:t>
            </a:r>
            <a:r>
              <a:rPr lang="en-ZA" i="1" dirty="0" smtClean="0"/>
              <a:t>The Different Drum: The Creation of True Community – the First Step to  World Peace</a:t>
            </a:r>
            <a:r>
              <a:rPr lang="en-ZA" dirty="0" smtClean="0"/>
              <a:t>.</a:t>
            </a:r>
          </a:p>
          <a:p>
            <a:r>
              <a:rPr lang="en-ZA" dirty="0" smtClean="0"/>
              <a:t>More businesses than churches engaged in community-building exercises.</a:t>
            </a:r>
          </a:p>
          <a:p>
            <a:endParaRPr lang="en-ZA" dirty="0" smtClean="0"/>
          </a:p>
        </p:txBody>
      </p:sp>
      <p:sp>
        <p:nvSpPr>
          <p:cNvPr id="3" name="Title 2"/>
          <p:cNvSpPr>
            <a:spLocks noGrp="1"/>
          </p:cNvSpPr>
          <p:nvPr>
            <p:ph type="title"/>
          </p:nvPr>
        </p:nvSpPr>
        <p:spPr/>
        <p:txBody>
          <a:bodyPr>
            <a:normAutofit fontScale="90000"/>
          </a:bodyPr>
          <a:lstStyle/>
          <a:p>
            <a:r>
              <a:rPr lang="en-ZA" dirty="0" smtClean="0"/>
              <a:t>Four stages of community-building</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The famous first sentence of Scott Peck’s best-seller, </a:t>
            </a:r>
            <a:r>
              <a:rPr lang="en-ZA" i="1" dirty="0" smtClean="0"/>
              <a:t>The Road Less Travelled</a:t>
            </a:r>
            <a:r>
              <a:rPr lang="en-ZA" dirty="0" smtClean="0"/>
              <a:t>.</a:t>
            </a:r>
          </a:p>
          <a:p>
            <a:r>
              <a:rPr lang="en-ZA" dirty="0" smtClean="0"/>
              <a:t>He goes on to say: ‘Once we truly know that life is difficult – then life is no longer difficult.’</a:t>
            </a:r>
          </a:p>
          <a:p>
            <a:r>
              <a:rPr lang="en-ZA" dirty="0" smtClean="0"/>
              <a:t>He continues in his assertive style:</a:t>
            </a:r>
          </a:p>
          <a:p>
            <a:r>
              <a:rPr lang="en-ZA" dirty="0" smtClean="0"/>
              <a:t>‘Discipline is the basic set of tools we require to solve life’s problems. Without discipline we can solve nothing. With only some discipline we can solve only some problems. With total discipline we can solve all problems.’</a:t>
            </a:r>
            <a:endParaRPr lang="en-ZA" dirty="0"/>
          </a:p>
        </p:txBody>
      </p:sp>
      <p:sp>
        <p:nvSpPr>
          <p:cNvPr id="3" name="Title 2"/>
          <p:cNvSpPr>
            <a:spLocks noGrp="1"/>
          </p:cNvSpPr>
          <p:nvPr>
            <p:ph type="title"/>
          </p:nvPr>
        </p:nvSpPr>
        <p:spPr/>
        <p:txBody>
          <a:bodyPr/>
          <a:lstStyle/>
          <a:p>
            <a:r>
              <a:rPr lang="en-ZA" dirty="0" smtClean="0"/>
              <a:t>‘Life is difficult.’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Delaying of gratification;</a:t>
            </a:r>
          </a:p>
          <a:p>
            <a:r>
              <a:rPr lang="en-ZA" dirty="0" smtClean="0"/>
              <a:t>Acceptance of responsibility;</a:t>
            </a:r>
          </a:p>
          <a:p>
            <a:r>
              <a:rPr lang="en-ZA" dirty="0" smtClean="0"/>
              <a:t>Dedication to truth;</a:t>
            </a:r>
          </a:p>
          <a:p>
            <a:r>
              <a:rPr lang="en-ZA" dirty="0" smtClean="0"/>
              <a:t>Balancing or capacity to apply discretion.</a:t>
            </a:r>
          </a:p>
          <a:p>
            <a:r>
              <a:rPr lang="en-ZA" dirty="0" smtClean="0"/>
              <a:t>Peck contends that these tools are not complex and the problem in applying them lies in the will to use them. ‘For they are tools with which pain is confronted rather than avoided.’</a:t>
            </a:r>
          </a:p>
          <a:p>
            <a:r>
              <a:rPr lang="en-ZA" dirty="0" smtClean="0"/>
              <a:t>The will to use them, he says, is love.</a:t>
            </a:r>
            <a:endParaRPr lang="en-ZA" dirty="0"/>
          </a:p>
        </p:txBody>
      </p:sp>
      <p:sp>
        <p:nvSpPr>
          <p:cNvPr id="3" name="Title 2"/>
          <p:cNvSpPr>
            <a:spLocks noGrp="1"/>
          </p:cNvSpPr>
          <p:nvPr>
            <p:ph type="title"/>
          </p:nvPr>
        </p:nvSpPr>
        <p:spPr/>
        <p:txBody>
          <a:bodyPr/>
          <a:lstStyle/>
          <a:p>
            <a:r>
              <a:rPr lang="en-ZA" dirty="0" smtClean="0"/>
              <a:t>The four disciplines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ZA" dirty="0" smtClean="0"/>
              <a:t>Peck points out that we need to have the ability to exercise the disciplines flexibly. For instance, we must have the ability to delay gratification but also to act spontaneously.</a:t>
            </a:r>
          </a:p>
          <a:p>
            <a:r>
              <a:rPr lang="en-ZA" dirty="0" smtClean="0"/>
              <a:t>This flexibility requires control over our emotions. With regards to anger, ‘it is necessary for us to possess the capacity not only to express our anger but also </a:t>
            </a:r>
            <a:r>
              <a:rPr lang="en-ZA" u="sng" dirty="0" smtClean="0"/>
              <a:t>not</a:t>
            </a:r>
            <a:r>
              <a:rPr lang="en-ZA" dirty="0" smtClean="0"/>
              <a:t> to express it. Moreover, we must possess the capacity to express our anger in different ways.’ And we need the discretion to know which way is appropriate.</a:t>
            </a:r>
          </a:p>
          <a:p>
            <a:endParaRPr lang="en-ZA" dirty="0"/>
          </a:p>
        </p:txBody>
      </p:sp>
      <p:sp>
        <p:nvSpPr>
          <p:cNvPr id="3" name="Title 2"/>
          <p:cNvSpPr>
            <a:spLocks noGrp="1"/>
          </p:cNvSpPr>
          <p:nvPr>
            <p:ph type="title"/>
          </p:nvPr>
        </p:nvSpPr>
        <p:spPr/>
        <p:txBody>
          <a:bodyPr/>
          <a:lstStyle/>
          <a:p>
            <a:r>
              <a:rPr lang="en-ZA" dirty="0" smtClean="0"/>
              <a:t>Balancing</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Peck believes that love provides the motive and the energy for discipline. </a:t>
            </a:r>
          </a:p>
          <a:p>
            <a:r>
              <a:rPr lang="en-ZA" dirty="0" smtClean="0"/>
              <a:t>He defines love as ‘the will to extend one’s self for the purpose of nurturing one’s own or another’s spiritual growth.’</a:t>
            </a:r>
          </a:p>
          <a:p>
            <a:r>
              <a:rPr lang="en-ZA" dirty="0" smtClean="0"/>
              <a:t>The word ‘will’ in the definition of love is important for Peck because ‘Will is desire of sufficient intensity that it </a:t>
            </a:r>
            <a:r>
              <a:rPr lang="en-ZA" u="sng" dirty="0" smtClean="0"/>
              <a:t>is</a:t>
            </a:r>
            <a:r>
              <a:rPr lang="en-ZA" dirty="0" smtClean="0"/>
              <a:t> translated into action. The desire to love is not itself love. Love is as love does. Love is an act of will – namely, both an intention and an action.’ </a:t>
            </a:r>
          </a:p>
          <a:p>
            <a:endParaRPr lang="en-ZA" dirty="0"/>
          </a:p>
        </p:txBody>
      </p:sp>
      <p:sp>
        <p:nvSpPr>
          <p:cNvPr id="3" name="Title 2"/>
          <p:cNvSpPr>
            <a:spLocks noGrp="1"/>
          </p:cNvSpPr>
          <p:nvPr>
            <p:ph type="title"/>
          </p:nvPr>
        </p:nvSpPr>
        <p:spPr/>
        <p:txBody>
          <a:bodyPr/>
          <a:lstStyle/>
          <a:p>
            <a:r>
              <a:rPr lang="en-ZA" dirty="0" smtClean="0"/>
              <a:t>Love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1350</TotalTime>
  <Words>2732</Words>
  <Application>Microsoft Office PowerPoint</Application>
  <PresentationFormat>On-screen Show (4:3)</PresentationFormat>
  <Paragraphs>159</Paragraphs>
  <Slides>34</Slides>
  <Notes>11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Scott Peck</vt:lpstr>
      <vt:lpstr>Biographical sketch 1</vt:lpstr>
      <vt:lpstr>Biographical sketch 2</vt:lpstr>
      <vt:lpstr>The Foundation for Community Encouragement (FCE)</vt:lpstr>
      <vt:lpstr>Four stages of community-building</vt:lpstr>
      <vt:lpstr>‘Life is difficult.’ </vt:lpstr>
      <vt:lpstr>The four disciplines</vt:lpstr>
      <vt:lpstr>Balancing</vt:lpstr>
      <vt:lpstr>Love</vt:lpstr>
      <vt:lpstr>Love is not simply giving</vt:lpstr>
      <vt:lpstr>The mystery of love</vt:lpstr>
      <vt:lpstr>Amazing grace!</vt:lpstr>
      <vt:lpstr>Mystery of grace</vt:lpstr>
      <vt:lpstr>Definition of grace</vt:lpstr>
      <vt:lpstr>Resistance to grace</vt:lpstr>
      <vt:lpstr>Laziness</vt:lpstr>
      <vt:lpstr>Why we don’t usually take the road less travelled</vt:lpstr>
      <vt:lpstr>Evil is real and it is laziness</vt:lpstr>
      <vt:lpstr>Scott Peck relooks at evil</vt:lpstr>
      <vt:lpstr>Definition of evil</vt:lpstr>
      <vt:lpstr>Aims of psychology of evil</vt:lpstr>
      <vt:lpstr>Distinction between evil and sin</vt:lpstr>
      <vt:lpstr>Projection of evil</vt:lpstr>
      <vt:lpstr>People of the lie</vt:lpstr>
      <vt:lpstr>Evil as self-deception</vt:lpstr>
      <vt:lpstr>The genesis of human evil</vt:lpstr>
      <vt:lpstr>Momentum towards good or evil</vt:lpstr>
      <vt:lpstr>Forks in the road</vt:lpstr>
      <vt:lpstr>The danger of trying to heal evil</vt:lpstr>
      <vt:lpstr>Evil cannot be destroyed</vt:lpstr>
      <vt:lpstr>Evil can be overcome with love</vt:lpstr>
      <vt:lpstr>Evaluation of Scott Peck</vt:lpstr>
      <vt:lpstr>Peck’s weaknesses</vt:lpstr>
      <vt:lpstr>Contradictions in Peck’s life</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 Peck</dc:title>
  <dc:creator>user1</dc:creator>
  <cp:lastModifiedBy>Intern</cp:lastModifiedBy>
  <cp:revision>110</cp:revision>
  <dcterms:created xsi:type="dcterms:W3CDTF">2012-01-19T08:46:29Z</dcterms:created>
  <dcterms:modified xsi:type="dcterms:W3CDTF">2012-02-09T09:54:32Z</dcterms:modified>
</cp:coreProperties>
</file>