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Lst>
  <p:sldSz cx="9144000" cy="6858000" type="screen4x3"/>
  <p:notesSz cx="6867525" cy="9691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4841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9375" y="0"/>
            <a:ext cx="2976563" cy="484188"/>
          </a:xfrm>
          <a:prstGeom prst="rect">
            <a:avLst/>
          </a:prstGeom>
        </p:spPr>
        <p:txBody>
          <a:bodyPr vert="horz" lIns="91440" tIns="45720" rIns="91440" bIns="45720" rtlCol="0"/>
          <a:lstStyle>
            <a:lvl1pPr algn="r">
              <a:defRPr sz="1200"/>
            </a:lvl1pPr>
          </a:lstStyle>
          <a:p>
            <a:fld id="{36E15B7F-67B5-4485-BA75-D145325F5EB2}" type="datetimeFigureOut">
              <a:rPr lang="en-ZA" smtClean="0"/>
              <a:pPr/>
              <a:t>2012/02/09</a:t>
            </a:fld>
            <a:endParaRPr lang="en-ZA"/>
          </a:p>
        </p:txBody>
      </p:sp>
      <p:sp>
        <p:nvSpPr>
          <p:cNvPr id="4" name="Footer Placeholder 3"/>
          <p:cNvSpPr>
            <a:spLocks noGrp="1"/>
          </p:cNvSpPr>
          <p:nvPr>
            <p:ph type="ftr" sz="quarter" idx="2"/>
          </p:nvPr>
        </p:nvSpPr>
        <p:spPr>
          <a:xfrm>
            <a:off x="0" y="9205913"/>
            <a:ext cx="2976563" cy="4841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9375" y="9205913"/>
            <a:ext cx="2976563" cy="484187"/>
          </a:xfrm>
          <a:prstGeom prst="rect">
            <a:avLst/>
          </a:prstGeom>
        </p:spPr>
        <p:txBody>
          <a:bodyPr vert="horz" lIns="91440" tIns="45720" rIns="91440" bIns="45720" rtlCol="0" anchor="b"/>
          <a:lstStyle>
            <a:lvl1pPr algn="r">
              <a:defRPr sz="1200"/>
            </a:lvl1pPr>
          </a:lstStyle>
          <a:p>
            <a:fld id="{3637F0A9-5C4B-405E-84BD-898BD93001B7}" type="slidenum">
              <a:rPr lang="en-ZA" smtClean="0"/>
              <a:pPr/>
              <a:t>‹#›</a:t>
            </a:fld>
            <a:endParaRPr lang="en-ZA"/>
          </a:p>
        </p:txBody>
      </p:sp>
    </p:spTree>
    <p:extLst>
      <p:ext uri="{BB962C8B-B14F-4D97-AF65-F5344CB8AC3E}">
        <p14:creationId xmlns:p14="http://schemas.microsoft.com/office/powerpoint/2010/main" val="41302292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20" name="Footer Placeholder 19"/>
          <p:cNvSpPr>
            <a:spLocks noGrp="1"/>
          </p:cNvSpPr>
          <p:nvPr>
            <p:ph type="ftr" sz="quarter" idx="11"/>
          </p:nvPr>
        </p:nvSpPr>
        <p:spPr/>
        <p:txBody>
          <a:bodyPr/>
          <a:lstStyle>
            <a:extLst/>
          </a:lstStyle>
          <a:p>
            <a:endParaRPr lang="en-ZA"/>
          </a:p>
        </p:txBody>
      </p:sp>
      <p:sp>
        <p:nvSpPr>
          <p:cNvPr id="10" name="Slide Number Placeholder 9"/>
          <p:cNvSpPr>
            <a:spLocks noGrp="1"/>
          </p:cNvSpPr>
          <p:nvPr>
            <p:ph type="sldNum" sz="quarter" idx="12"/>
          </p:nvPr>
        </p:nvSpPr>
        <p:spPr/>
        <p:txBody>
          <a:bodyPr/>
          <a:lstStyle>
            <a:extLst/>
          </a:lstStyle>
          <a:p>
            <a:fld id="{A003DE7D-3088-4E62-92E1-9197C28B5877}" type="slidenum">
              <a:rPr lang="en-ZA" smtClean="0"/>
              <a:pPr/>
              <a:t>‹#›</a:t>
            </a:fld>
            <a:endParaRPr lang="en-Z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A003DE7D-3088-4E62-92E1-9197C28B5877}" type="slidenum">
              <a:rPr lang="en-ZA" smtClean="0"/>
              <a:pPr/>
              <a:t>‹#›</a:t>
            </a:fld>
            <a:endParaRPr lang="en-Z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8" name="Footer Placeholder 7"/>
          <p:cNvSpPr>
            <a:spLocks noGrp="1"/>
          </p:cNvSpPr>
          <p:nvPr>
            <p:ph type="ftr" sz="quarter" idx="11"/>
          </p:nvPr>
        </p:nvSpPr>
        <p:spPr/>
        <p:txBody>
          <a:bodyPr/>
          <a:lstStyle>
            <a:extLst/>
          </a:lstStyle>
          <a:p>
            <a:endParaRPr lang="en-ZA"/>
          </a:p>
        </p:txBody>
      </p:sp>
      <p:sp>
        <p:nvSpPr>
          <p:cNvPr id="9" name="Slide Number Placeholder 8"/>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4" name="Footer Placeholder 3"/>
          <p:cNvSpPr>
            <a:spLocks noGrp="1"/>
          </p:cNvSpPr>
          <p:nvPr>
            <p:ph type="ftr" sz="quarter" idx="11"/>
          </p:nvPr>
        </p:nvSpPr>
        <p:spPr/>
        <p:txBody>
          <a:bodyPr/>
          <a:lstStyle>
            <a:extLst/>
          </a:lstStyle>
          <a:p>
            <a:endParaRPr lang="en-ZA"/>
          </a:p>
        </p:txBody>
      </p:sp>
      <p:sp>
        <p:nvSpPr>
          <p:cNvPr id="5" name="Slide Number Placeholder 4"/>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3" name="Footer Placeholder 2"/>
          <p:cNvSpPr>
            <a:spLocks noGrp="1"/>
          </p:cNvSpPr>
          <p:nvPr>
            <p:ph type="ftr" sz="quarter" idx="11"/>
          </p:nvPr>
        </p:nvSpPr>
        <p:spPr/>
        <p:txBody>
          <a:bodyPr/>
          <a:lstStyle>
            <a:extLst/>
          </a:lstStyle>
          <a:p>
            <a:endParaRPr lang="en-ZA"/>
          </a:p>
        </p:txBody>
      </p:sp>
      <p:sp>
        <p:nvSpPr>
          <p:cNvPr id="4" name="Slide Number Placeholder 3"/>
          <p:cNvSpPr>
            <a:spLocks noGrp="1"/>
          </p:cNvSpPr>
          <p:nvPr>
            <p:ph type="sldNum" sz="quarter" idx="12"/>
          </p:nvPr>
        </p:nvSpPr>
        <p:spPr/>
        <p:txBody>
          <a:bodyPr/>
          <a:lstStyle>
            <a:extLst/>
          </a:lstStyle>
          <a:p>
            <a:fld id="{A003DE7D-3088-4E62-92E1-9197C28B5877}" type="slidenum">
              <a:rPr lang="en-ZA" smtClean="0"/>
              <a:pPr/>
              <a:t>‹#›</a:t>
            </a:fld>
            <a:endParaRPr lang="en-Z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A003DE7D-3088-4E62-92E1-9197C28B5877}"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777BE82-9A5F-43C3-A25A-23E3FA297099}" type="datetimeFigureOut">
              <a:rPr lang="en-ZA" smtClean="0"/>
              <a:pPr/>
              <a:t>2012/02/09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A003DE7D-3088-4E62-92E1-9197C28B5877}" type="slidenum">
              <a:rPr lang="en-ZA" smtClean="0"/>
              <a:pPr/>
              <a:t>‹#›</a:t>
            </a:fld>
            <a:endParaRPr lang="en-Z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777BE82-9A5F-43C3-A25A-23E3FA297099}" type="datetimeFigureOut">
              <a:rPr lang="en-ZA" smtClean="0"/>
              <a:pPr/>
              <a:t>2012/02/09</a:t>
            </a:fld>
            <a:endParaRPr lang="en-Z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Z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03DE7D-3088-4E62-92E1-9197C28B5877}" type="slidenum">
              <a:rPr lang="en-ZA" smtClean="0"/>
              <a:pPr/>
              <a:t>‹#›</a:t>
            </a:fld>
            <a:endParaRPr lang="en-Z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772958"/>
          </a:xfrm>
        </p:spPr>
        <p:txBody>
          <a:bodyPr>
            <a:normAutofit/>
          </a:bodyPr>
          <a:lstStyle/>
          <a:p>
            <a:r>
              <a:rPr lang="en-ZA" sz="6600" dirty="0" smtClean="0"/>
              <a:t>Erich Fromm</a:t>
            </a:r>
            <a:endParaRPr lang="en-ZA" sz="6600" dirty="0"/>
          </a:p>
        </p:txBody>
      </p:sp>
      <p:sp>
        <p:nvSpPr>
          <p:cNvPr id="3" name="Subtitle 2"/>
          <p:cNvSpPr>
            <a:spLocks noGrp="1"/>
          </p:cNvSpPr>
          <p:nvPr>
            <p:ph type="subTitle" idx="1"/>
          </p:nvPr>
        </p:nvSpPr>
        <p:spPr>
          <a:xfrm>
            <a:off x="1432560" y="2852936"/>
            <a:ext cx="7406640" cy="2880320"/>
          </a:xfrm>
        </p:spPr>
        <p:txBody>
          <a:bodyPr>
            <a:normAutofit/>
          </a:bodyPr>
          <a:lstStyle/>
          <a:p>
            <a:r>
              <a:rPr lang="en-ZA" sz="3600" dirty="0" smtClean="0"/>
              <a:t>Psychology and Religion </a:t>
            </a:r>
          </a:p>
          <a:p>
            <a:r>
              <a:rPr lang="en-ZA" sz="3600" dirty="0" smtClean="0"/>
              <a:t>in the Search for Personal Wholeness</a:t>
            </a:r>
          </a:p>
          <a:p>
            <a:endParaRPr lang="en-ZA" sz="3600" dirty="0" smtClean="0"/>
          </a:p>
          <a:p>
            <a:pPr algn="ctr"/>
            <a:r>
              <a:rPr lang="en-ZA" sz="2800" dirty="0" smtClean="0">
                <a:latin typeface="Comic Sans MS" pitchFamily="66" charset="0"/>
              </a:rPr>
              <a:t>Johann Maree</a:t>
            </a:r>
          </a:p>
          <a:p>
            <a:pPr algn="ctr"/>
            <a:r>
              <a:rPr lang="en-ZA" sz="2800" dirty="0" smtClean="0">
                <a:latin typeface="Comic Sans MS" pitchFamily="66" charset="0"/>
              </a:rPr>
              <a:t>Summer School,   UCT.   Jan. 2012</a:t>
            </a:r>
            <a:endParaRPr lang="en-ZA" sz="28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Five types of love</a:t>
            </a:r>
            <a:endParaRPr lang="en-ZA" dirty="0"/>
          </a:p>
        </p:txBody>
      </p:sp>
      <p:sp>
        <p:nvSpPr>
          <p:cNvPr id="3" name="Content Placeholder 2"/>
          <p:cNvSpPr>
            <a:spLocks noGrp="1"/>
          </p:cNvSpPr>
          <p:nvPr>
            <p:ph idx="1"/>
          </p:nvPr>
        </p:nvSpPr>
        <p:spPr/>
        <p:txBody>
          <a:bodyPr/>
          <a:lstStyle/>
          <a:p>
            <a:r>
              <a:rPr lang="en-ZA" dirty="0" smtClean="0"/>
              <a:t>Fromm distinguishes between five different types of love:</a:t>
            </a:r>
          </a:p>
          <a:p>
            <a:r>
              <a:rPr lang="en-ZA" dirty="0" smtClean="0"/>
              <a:t>Brotherly love</a:t>
            </a:r>
          </a:p>
          <a:p>
            <a:r>
              <a:rPr lang="en-ZA" dirty="0" smtClean="0"/>
              <a:t>Motherly love</a:t>
            </a:r>
          </a:p>
          <a:p>
            <a:r>
              <a:rPr lang="en-ZA" dirty="0" smtClean="0"/>
              <a:t>Erotic love</a:t>
            </a:r>
          </a:p>
          <a:p>
            <a:r>
              <a:rPr lang="en-ZA" dirty="0" smtClean="0"/>
              <a:t>Self-love </a:t>
            </a:r>
          </a:p>
          <a:p>
            <a:r>
              <a:rPr lang="en-ZA" dirty="0" smtClean="0"/>
              <a:t>Love of God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Brotherly and motherly love</a:t>
            </a:r>
            <a:endParaRPr lang="en-ZA" dirty="0"/>
          </a:p>
        </p:txBody>
      </p:sp>
      <p:sp>
        <p:nvSpPr>
          <p:cNvPr id="3" name="Content Placeholder 2"/>
          <p:cNvSpPr>
            <a:spLocks noGrp="1"/>
          </p:cNvSpPr>
          <p:nvPr>
            <p:ph idx="1"/>
          </p:nvPr>
        </p:nvSpPr>
        <p:spPr/>
        <p:txBody>
          <a:bodyPr/>
          <a:lstStyle/>
          <a:p>
            <a:r>
              <a:rPr lang="en-ZA" dirty="0" smtClean="0"/>
              <a:t>By brotherly love Fromm means love of neighbour including the stranger. </a:t>
            </a:r>
          </a:p>
          <a:p>
            <a:r>
              <a:rPr lang="en-ZA" dirty="0" smtClean="0"/>
              <a:t>He enriches it further by saying that brotherly love incorporates the sense of responsibility, care, respect and knowledge that furthers the life of another human being.</a:t>
            </a:r>
          </a:p>
          <a:p>
            <a:r>
              <a:rPr lang="en-ZA" dirty="0" smtClean="0"/>
              <a:t>Motherly love is unconditional love like that of a mother for her child.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Erotic love</a:t>
            </a:r>
            <a:endParaRPr lang="en-ZA" dirty="0"/>
          </a:p>
        </p:txBody>
      </p:sp>
      <p:sp>
        <p:nvSpPr>
          <p:cNvPr id="3" name="Content Placeholder 2"/>
          <p:cNvSpPr>
            <a:spLocks noGrp="1"/>
          </p:cNvSpPr>
          <p:nvPr>
            <p:ph idx="1"/>
          </p:nvPr>
        </p:nvSpPr>
        <p:spPr/>
        <p:txBody>
          <a:bodyPr/>
          <a:lstStyle/>
          <a:p>
            <a:r>
              <a:rPr lang="en-ZA" dirty="0" smtClean="0"/>
              <a:t>Erotic love ‘is the craving for complete fusion, for union with one other person. It is by its very nature exclusive and not universal.’</a:t>
            </a:r>
          </a:p>
          <a:p>
            <a:r>
              <a:rPr lang="en-ZA" dirty="0" smtClean="0"/>
              <a:t>It is not ‘falling in love’ nor just sexual desire, but based on a love that inspires the wish for sexual union. It is the fruit of love.</a:t>
            </a:r>
          </a:p>
          <a:p>
            <a:pPr>
              <a:buNone/>
            </a:pP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Self-love</a:t>
            </a:r>
            <a:endParaRPr lang="en-ZA" dirty="0"/>
          </a:p>
        </p:txBody>
      </p:sp>
      <p:sp>
        <p:nvSpPr>
          <p:cNvPr id="3" name="Content Placeholder 2"/>
          <p:cNvSpPr>
            <a:spLocks noGrp="1"/>
          </p:cNvSpPr>
          <p:nvPr>
            <p:ph idx="1"/>
          </p:nvPr>
        </p:nvSpPr>
        <p:spPr/>
        <p:txBody>
          <a:bodyPr/>
          <a:lstStyle/>
          <a:p>
            <a:r>
              <a:rPr lang="en-ZA" dirty="0" smtClean="0"/>
              <a:t>Love of oneself, says Fromm, is rooted in one’s capacity to love, ‘the affirmation of one’s own life, happiness, growth,  freedom.’</a:t>
            </a:r>
          </a:p>
          <a:p>
            <a:r>
              <a:rPr lang="en-ZA" dirty="0" smtClean="0"/>
              <a:t>Love for oneself and love for another are not mutually exclusive, they are ‘inseparably connected’.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Love of God</a:t>
            </a:r>
            <a:endParaRPr lang="en-ZA" dirty="0"/>
          </a:p>
        </p:txBody>
      </p:sp>
      <p:sp>
        <p:nvSpPr>
          <p:cNvPr id="3" name="Content Placeholder 2"/>
          <p:cNvSpPr>
            <a:spLocks noGrp="1"/>
          </p:cNvSpPr>
          <p:nvPr>
            <p:ph idx="1"/>
          </p:nvPr>
        </p:nvSpPr>
        <p:spPr/>
        <p:txBody>
          <a:bodyPr/>
          <a:lstStyle/>
          <a:p>
            <a:r>
              <a:rPr lang="en-ZA" dirty="0" smtClean="0"/>
              <a:t>Love of God also springs from the need to overcome the anxiety of separateness by the experience of union. </a:t>
            </a:r>
          </a:p>
          <a:p>
            <a:r>
              <a:rPr lang="en-ZA" dirty="0" smtClean="0"/>
              <a:t>Our love of God is based on our understanding of the nature and character of God which has changed over time. This will be dealt with in the section on religion.</a:t>
            </a:r>
          </a:p>
          <a:p>
            <a:pPr>
              <a:buNone/>
            </a:pP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practice of love</a:t>
            </a:r>
            <a:endParaRPr lang="en-ZA" dirty="0"/>
          </a:p>
        </p:txBody>
      </p:sp>
      <p:sp>
        <p:nvSpPr>
          <p:cNvPr id="3" name="Content Placeholder 2"/>
          <p:cNvSpPr>
            <a:spLocks noGrp="1"/>
          </p:cNvSpPr>
          <p:nvPr>
            <p:ph idx="1"/>
          </p:nvPr>
        </p:nvSpPr>
        <p:spPr/>
        <p:txBody>
          <a:bodyPr/>
          <a:lstStyle/>
          <a:p>
            <a:r>
              <a:rPr lang="en-ZA" dirty="0" smtClean="0"/>
              <a:t>Love is an art and has to be practised like any other art.</a:t>
            </a:r>
          </a:p>
          <a:p>
            <a:r>
              <a:rPr lang="en-ZA" dirty="0" smtClean="0"/>
              <a:t>The practice of love requires discipline, concentration, patience, and a supreme concern to master the art.</a:t>
            </a:r>
          </a:p>
          <a:p>
            <a:r>
              <a:rPr lang="en-ZA" dirty="0" smtClean="0"/>
              <a:t>To concentrate with regards to others means primarily to be able to listen, to take what the other person has to say seriously.</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Love means overcoming narcissism</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For the narcissistic person there is only one reality, that of his or her own thought processes, feelings and needs.</a:t>
            </a:r>
          </a:p>
          <a:p>
            <a:r>
              <a:rPr lang="en-ZA" dirty="0" smtClean="0"/>
              <a:t>The only reality for the newly born infant is its own body and needs – ‘primary narcissism’ as Freud called it.                                                                       </a:t>
            </a:r>
          </a:p>
          <a:p>
            <a:r>
              <a:rPr lang="en-ZA" dirty="0" smtClean="0"/>
              <a:t>This state of narcissism is slowly overcome by a growing awareness of reality outside. </a:t>
            </a:r>
          </a:p>
          <a:p>
            <a:r>
              <a:rPr lang="en-ZA" dirty="0" smtClean="0"/>
              <a:t>The child can only begin to love when it feels that </a:t>
            </a:r>
            <a:r>
              <a:rPr lang="en-ZA" b="1" dirty="0" smtClean="0"/>
              <a:t>the needs of another person are as important as its own</a:t>
            </a:r>
            <a:r>
              <a:rPr lang="en-ZA" dirty="0" smtClean="0"/>
              <a: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 be or to have</a:t>
            </a:r>
            <a:endParaRPr lang="en-ZA" dirty="0"/>
          </a:p>
        </p:txBody>
      </p:sp>
      <p:sp>
        <p:nvSpPr>
          <p:cNvPr id="3" name="Content Placeholder 2"/>
          <p:cNvSpPr>
            <a:spLocks noGrp="1"/>
          </p:cNvSpPr>
          <p:nvPr>
            <p:ph idx="1"/>
          </p:nvPr>
        </p:nvSpPr>
        <p:spPr/>
        <p:txBody>
          <a:bodyPr>
            <a:normAutofit lnSpcReduction="10000"/>
          </a:bodyPr>
          <a:lstStyle/>
          <a:p>
            <a:r>
              <a:rPr lang="en-ZA" dirty="0" smtClean="0"/>
              <a:t>Fromm draws an important distinction between a being mode of existence and a having mode of existence.</a:t>
            </a:r>
          </a:p>
          <a:p>
            <a:r>
              <a:rPr lang="en-ZA" dirty="0" smtClean="0"/>
              <a:t>The having orientation has ‘greed for money,  fame, and power’ as the dominant theme of life. Happiness lies in being superior to others.</a:t>
            </a:r>
          </a:p>
          <a:p>
            <a:r>
              <a:rPr lang="en-ZA" dirty="0" smtClean="0"/>
              <a:t>The being orientation entails ‘aliveness and authentic relatedness to the world.’ Happiness lies in loving, sharing, giving.</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Religion</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Fromm’s definition of religion is as follows:    ‘I understand by religion any system of thought and action shared by a group which gives the individual </a:t>
            </a:r>
            <a:r>
              <a:rPr lang="en-ZA" b="1" dirty="0" smtClean="0"/>
              <a:t>a frame of orientation and an object of devotion</a:t>
            </a:r>
            <a:r>
              <a:rPr lang="en-ZA" dirty="0" smtClean="0"/>
              <a:t>.’ </a:t>
            </a:r>
          </a:p>
          <a:p>
            <a:r>
              <a:rPr lang="en-ZA" dirty="0" smtClean="0"/>
              <a:t>It opens the door for a wide interpretation of what constitutes religion: including secular ideologies and devotion.</a:t>
            </a:r>
          </a:p>
          <a:p>
            <a:r>
              <a:rPr lang="en-ZA" dirty="0" smtClean="0"/>
              <a:t>He believed that everybody has a need for religion.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Authoritarian and humanistic religions</a:t>
            </a:r>
            <a:endParaRPr lang="en-ZA" dirty="0"/>
          </a:p>
        </p:txBody>
      </p:sp>
      <p:sp>
        <p:nvSpPr>
          <p:cNvPr id="3" name="Content Placeholder 2"/>
          <p:cNvSpPr>
            <a:spLocks noGrp="1"/>
          </p:cNvSpPr>
          <p:nvPr>
            <p:ph idx="1"/>
          </p:nvPr>
        </p:nvSpPr>
        <p:spPr/>
        <p:txBody>
          <a:bodyPr/>
          <a:lstStyle/>
          <a:p>
            <a:r>
              <a:rPr lang="en-ZA" dirty="0" smtClean="0"/>
              <a:t>Fromm makes a fundamental distinction between authoritarian and humanistic religions.</a:t>
            </a:r>
          </a:p>
          <a:p>
            <a:r>
              <a:rPr lang="en-ZA" dirty="0" smtClean="0"/>
              <a:t>The principle of authoritarian religion is that a person is controlled by a higher power outside her- or himself.</a:t>
            </a:r>
          </a:p>
          <a:p>
            <a:r>
              <a:rPr lang="en-ZA" dirty="0" smtClean="0"/>
              <a:t>It entails surrender to a transcending power. Its main virtue is obedience and its  cardinal sin is disobedience.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Biographical sketch</a:t>
            </a:r>
            <a:endParaRPr lang="en-ZA" dirty="0"/>
          </a:p>
        </p:txBody>
      </p:sp>
      <p:sp>
        <p:nvSpPr>
          <p:cNvPr id="3" name="Content Placeholder 2"/>
          <p:cNvSpPr>
            <a:spLocks noGrp="1"/>
          </p:cNvSpPr>
          <p:nvPr>
            <p:ph idx="1"/>
          </p:nvPr>
        </p:nvSpPr>
        <p:spPr/>
        <p:txBody>
          <a:bodyPr>
            <a:normAutofit lnSpcReduction="10000"/>
          </a:bodyPr>
          <a:lstStyle/>
          <a:p>
            <a:r>
              <a:rPr lang="en-ZA" dirty="0" smtClean="0"/>
              <a:t>Fromm was born in Germany in 1900, the only child of Orthodox Jewish parents. He studied the Old Testament intensively under Talmudic scholars.</a:t>
            </a:r>
          </a:p>
          <a:p>
            <a:r>
              <a:rPr lang="en-ZA" dirty="0" smtClean="0"/>
              <a:t>He gave up the practice of Judaism at the age of around 26 and declared himself a non-theist.</a:t>
            </a:r>
          </a:p>
          <a:p>
            <a:r>
              <a:rPr lang="en-ZA" dirty="0" smtClean="0"/>
              <a:t>He became acquainted with Buddhism at the same time and studied it in great depth later in his life.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Humanistic religion</a:t>
            </a:r>
            <a:endParaRPr lang="en-ZA" dirty="0"/>
          </a:p>
        </p:txBody>
      </p:sp>
      <p:sp>
        <p:nvSpPr>
          <p:cNvPr id="3" name="Content Placeholder 2"/>
          <p:cNvSpPr>
            <a:spLocks noGrp="1"/>
          </p:cNvSpPr>
          <p:nvPr>
            <p:ph idx="1"/>
          </p:nvPr>
        </p:nvSpPr>
        <p:spPr/>
        <p:txBody>
          <a:bodyPr/>
          <a:lstStyle/>
          <a:p>
            <a:r>
              <a:rPr lang="en-ZA" dirty="0" smtClean="0"/>
              <a:t>Humanistic religion, on the contrary,  is centred around humanity. Humans must develop their powers of reason in order to understand themselves, their relationship to others, and their position in the universe. They must develop their powers of love for others as well as themselves and experience the solidarity of all living beings.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Illustrations of humanistic religion</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Early Buddhism and Christianity,  the teachings of Isaiah, Jesus, Socrates and Spinoza provide examples of humanistic religion for Fromm.</a:t>
            </a:r>
          </a:p>
          <a:p>
            <a:r>
              <a:rPr lang="en-ZA" dirty="0" smtClean="0"/>
              <a:t>The spirit of Jesus’ teachings is humanistic as was the early Church.</a:t>
            </a:r>
          </a:p>
          <a:p>
            <a:r>
              <a:rPr lang="en-ZA" dirty="0" smtClean="0"/>
              <a:t>But once Christianity became the religion of the rulers of the Roman Empire an authoritarian trend became dominant.</a:t>
            </a:r>
          </a:p>
          <a:p>
            <a:r>
              <a:rPr lang="en-ZA" dirty="0" smtClean="0"/>
              <a:t>However, the conflict between the authoritarian and humanistic principles in Christianity never ceased.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Fromm’s evolutionary account of human beings</a:t>
            </a:r>
            <a:endParaRPr lang="en-ZA" dirty="0"/>
          </a:p>
        </p:txBody>
      </p:sp>
      <p:sp>
        <p:nvSpPr>
          <p:cNvPr id="3" name="Content Placeholder 2"/>
          <p:cNvSpPr>
            <a:spLocks noGrp="1"/>
          </p:cNvSpPr>
          <p:nvPr>
            <p:ph idx="1"/>
          </p:nvPr>
        </p:nvSpPr>
        <p:spPr/>
        <p:txBody>
          <a:bodyPr/>
          <a:lstStyle/>
          <a:p>
            <a:r>
              <a:rPr lang="en-ZA" dirty="0" smtClean="0"/>
              <a:t>The first key stage in the process of human evolution came when instinct no longer governed action and humans became aware of themselves. </a:t>
            </a:r>
          </a:p>
          <a:p>
            <a:r>
              <a:rPr lang="en-ZA" dirty="0" smtClean="0"/>
              <a:t>This birth process may have lasted for hundreds of thousands years, but what matters is that a new species was born, transcending nature, as humans became aware of themselves as separate species.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Consequences of self-awareness</a:t>
            </a:r>
            <a:endParaRPr lang="en-ZA" dirty="0"/>
          </a:p>
        </p:txBody>
      </p:sp>
      <p:sp>
        <p:nvSpPr>
          <p:cNvPr id="3" name="Content Placeholder 2"/>
          <p:cNvSpPr>
            <a:spLocks noGrp="1"/>
          </p:cNvSpPr>
          <p:nvPr>
            <p:ph idx="1"/>
          </p:nvPr>
        </p:nvSpPr>
        <p:spPr/>
        <p:txBody>
          <a:bodyPr>
            <a:normAutofit lnSpcReduction="10000"/>
          </a:bodyPr>
          <a:lstStyle/>
          <a:p>
            <a:r>
              <a:rPr lang="en-ZA" dirty="0" smtClean="0"/>
              <a:t>The emergence of self-awareness was due to the emergence of reason. It is reason that overrides instinct.</a:t>
            </a:r>
          </a:p>
          <a:p>
            <a:r>
              <a:rPr lang="en-ZA" dirty="0" smtClean="0"/>
              <a:t>This self-awareness brought about a crucial change in the human situation. Humans were still part of nature, subject to her physical laws, yet transcended the rest of nature. This made humans ‘homeless’ and alienated them from nature and from themselves.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problem and the solution</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Human beings face a problem that has to be solved and from which there is no escape.</a:t>
            </a:r>
          </a:p>
          <a:p>
            <a:r>
              <a:rPr lang="en-ZA" dirty="0" smtClean="0"/>
              <a:t>‘Man cannot go back to the pre-human state of harmony with nature; he must proceed to develop his reason until he becomes the master of nature, and of himself. There is only one way he can take: to emerge fully from his natural home, to find a new home – one which he creates, by making the world a human one and becoming truly human himself.’</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 destiny</a:t>
            </a:r>
            <a:endParaRPr lang="en-ZA" dirty="0"/>
          </a:p>
        </p:txBody>
      </p:sp>
      <p:sp>
        <p:nvSpPr>
          <p:cNvPr id="3" name="Content Placeholder 2"/>
          <p:cNvSpPr>
            <a:spLocks noGrp="1"/>
          </p:cNvSpPr>
          <p:nvPr>
            <p:ph idx="1"/>
          </p:nvPr>
        </p:nvSpPr>
        <p:spPr/>
        <p:txBody>
          <a:bodyPr/>
          <a:lstStyle/>
          <a:p>
            <a:r>
              <a:rPr lang="en-ZA" dirty="0" smtClean="0"/>
              <a:t>Human destiny is now to go through alienation in order to overcome it.</a:t>
            </a:r>
          </a:p>
          <a:p>
            <a:r>
              <a:rPr lang="en-ZA" dirty="0" smtClean="0"/>
              <a:t>We must take responsibility for and work toward the new harmony between ourselves and between nature and ourselves.</a:t>
            </a:r>
          </a:p>
          <a:p>
            <a:r>
              <a:rPr lang="en-ZA" dirty="0" smtClean="0"/>
              <a:t>We are left to ourselves. Nobody can do for us what we will not do for ourselves.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Development of religion </a:t>
            </a:r>
            <a:endParaRPr lang="en-ZA" dirty="0"/>
          </a:p>
        </p:txBody>
      </p:sp>
      <p:sp>
        <p:nvSpPr>
          <p:cNvPr id="3" name="Content Placeholder 2"/>
          <p:cNvSpPr>
            <a:spLocks noGrp="1"/>
          </p:cNvSpPr>
          <p:nvPr>
            <p:ph idx="1"/>
          </p:nvPr>
        </p:nvSpPr>
        <p:spPr/>
        <p:txBody>
          <a:bodyPr>
            <a:normAutofit/>
          </a:bodyPr>
          <a:lstStyle/>
          <a:p>
            <a:r>
              <a:rPr lang="en-ZA" dirty="0" smtClean="0"/>
              <a:t>Within this evolutionary process Fromm weaves a development of the human understanding of religion and God.  His account is based on anthropology and Judaic religion.</a:t>
            </a:r>
          </a:p>
          <a:p>
            <a:r>
              <a:rPr lang="en-ZA" dirty="0" smtClean="0"/>
              <a:t>In the first stage of emerging self-awareness humans find security by going back to nature.  Their primitive religion is based, for instance, on animal totems.</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Two more stages of development</a:t>
            </a:r>
            <a:endParaRPr lang="en-ZA" dirty="0"/>
          </a:p>
        </p:txBody>
      </p:sp>
      <p:sp>
        <p:nvSpPr>
          <p:cNvPr id="3" name="Content Placeholder 2"/>
          <p:cNvSpPr>
            <a:spLocks noGrp="1"/>
          </p:cNvSpPr>
          <p:nvPr>
            <p:ph idx="1"/>
          </p:nvPr>
        </p:nvSpPr>
        <p:spPr/>
        <p:txBody>
          <a:bodyPr>
            <a:normAutofit lnSpcReduction="10000"/>
          </a:bodyPr>
          <a:lstStyle/>
          <a:p>
            <a:r>
              <a:rPr lang="en-ZA" dirty="0" smtClean="0"/>
              <a:t>At a later stage of development, once humans have developed artisanal and artistic skills, they transform the products of their own hands into gods. This is the stage of idol worship.</a:t>
            </a:r>
          </a:p>
          <a:p>
            <a:r>
              <a:rPr lang="en-ZA" dirty="0" smtClean="0"/>
              <a:t>At a still later stage humans give their gods the form of human beings – just think of all the Greek and Roman gods.</a:t>
            </a:r>
          </a:p>
          <a:p>
            <a:r>
              <a:rPr lang="en-ZA" dirty="0" smtClean="0"/>
              <a:t>Fromm argues there was a matriarchal phase that preceded a patriarchal one.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From matriarchal to patriarchal religion</a:t>
            </a:r>
            <a:endParaRPr lang="en-ZA" dirty="0"/>
          </a:p>
        </p:txBody>
      </p:sp>
      <p:sp>
        <p:nvSpPr>
          <p:cNvPr id="3" name="Content Placeholder 2"/>
          <p:cNvSpPr>
            <a:spLocks noGrp="1"/>
          </p:cNvSpPr>
          <p:nvPr>
            <p:ph idx="1"/>
          </p:nvPr>
        </p:nvSpPr>
        <p:spPr/>
        <p:txBody>
          <a:bodyPr/>
          <a:lstStyle/>
          <a:p>
            <a:r>
              <a:rPr lang="en-ZA" dirty="0" smtClean="0"/>
              <a:t>During the matriarchal phase there is a mother goddess whose love is unconditional and loves everyone equally.</a:t>
            </a:r>
          </a:p>
          <a:p>
            <a:r>
              <a:rPr lang="en-ZA" dirty="0" smtClean="0"/>
              <a:t>In the subsequent patriarchal phase fatherly love makes demands and establishes the principle of conditional love, depending on obedience and performance.</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Evolution of the Judaic God</a:t>
            </a:r>
            <a:endParaRPr lang="en-ZA" dirty="0"/>
          </a:p>
        </p:txBody>
      </p:sp>
      <p:sp>
        <p:nvSpPr>
          <p:cNvPr id="3" name="Content Placeholder 2"/>
          <p:cNvSpPr>
            <a:spLocks noGrp="1"/>
          </p:cNvSpPr>
          <p:nvPr>
            <p:ph idx="1"/>
          </p:nvPr>
        </p:nvSpPr>
        <p:spPr/>
        <p:txBody>
          <a:bodyPr>
            <a:normAutofit lnSpcReduction="10000"/>
          </a:bodyPr>
          <a:lstStyle/>
          <a:p>
            <a:r>
              <a:rPr lang="en-ZA" dirty="0" smtClean="0"/>
              <a:t>Fromm maintains that the fatherly aspect of God’s love depends on the degree of maturity reached by human understanding.</a:t>
            </a:r>
          </a:p>
          <a:p>
            <a:r>
              <a:rPr lang="en-ZA" dirty="0" smtClean="0"/>
              <a:t>In the beginning of the Old Testament we find a despotic, jealous God who considers the humans he created as his property and entitled to do with them what he pleases. So he drives them out of paradise and destroys them in the flood.</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Other Influences on Fromm </a:t>
            </a:r>
            <a:endParaRPr lang="en-ZA" dirty="0"/>
          </a:p>
        </p:txBody>
      </p:sp>
      <p:sp>
        <p:nvSpPr>
          <p:cNvPr id="3" name="Content Placeholder 2"/>
          <p:cNvSpPr>
            <a:spLocks noGrp="1"/>
          </p:cNvSpPr>
          <p:nvPr>
            <p:ph idx="1"/>
          </p:nvPr>
        </p:nvSpPr>
        <p:spPr/>
        <p:txBody>
          <a:bodyPr>
            <a:normAutofit lnSpcReduction="10000"/>
          </a:bodyPr>
          <a:lstStyle/>
          <a:p>
            <a:r>
              <a:rPr lang="en-ZA" dirty="0" smtClean="0"/>
              <a:t>Besides religion there were three other major influences on Fromm’s thinking and life.</a:t>
            </a:r>
          </a:p>
          <a:p>
            <a:r>
              <a:rPr lang="en-ZA" dirty="0" smtClean="0"/>
              <a:t>The first was Sigmund Freud. Fromm studied psychology and received extensive training in Freudian psychoanalysis after doing his PhD.</a:t>
            </a:r>
          </a:p>
          <a:p>
            <a:r>
              <a:rPr lang="en-ZA" dirty="0" smtClean="0"/>
              <a:t>He joined the Institute for Social Development at Frankfurt University where he taught psychoanalysis.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From despotic God to loving father and beyond</a:t>
            </a:r>
            <a:endParaRPr lang="en-ZA" dirty="0"/>
          </a:p>
        </p:txBody>
      </p:sp>
      <p:sp>
        <p:nvSpPr>
          <p:cNvPr id="3" name="Content Placeholder 2"/>
          <p:cNvSpPr>
            <a:spLocks noGrp="1"/>
          </p:cNvSpPr>
          <p:nvPr>
            <p:ph idx="1"/>
          </p:nvPr>
        </p:nvSpPr>
        <p:spPr/>
        <p:txBody>
          <a:bodyPr/>
          <a:lstStyle/>
          <a:p>
            <a:r>
              <a:rPr lang="en-ZA" dirty="0" smtClean="0"/>
              <a:t>Simultaneously with the flood a new phase commences. God makes a covenant with Noah that he will not destroy the human race again.</a:t>
            </a:r>
          </a:p>
          <a:p>
            <a:r>
              <a:rPr lang="en-ZA" dirty="0" smtClean="0"/>
              <a:t>This, claims Fromm, transforms God from the figure of a ‘despotic tribal chief’ into a loving father and, beyond that, into a symbol of his principles, those of justice, truth and love.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God’s revelation to Moses</a:t>
            </a:r>
            <a:endParaRPr lang="en-ZA" dirty="0"/>
          </a:p>
        </p:txBody>
      </p:sp>
      <p:sp>
        <p:nvSpPr>
          <p:cNvPr id="3" name="Content Placeholder 2"/>
          <p:cNvSpPr>
            <a:spLocks noGrp="1"/>
          </p:cNvSpPr>
          <p:nvPr>
            <p:ph idx="1"/>
          </p:nvPr>
        </p:nvSpPr>
        <p:spPr/>
        <p:txBody>
          <a:bodyPr>
            <a:normAutofit lnSpcReduction="10000"/>
          </a:bodyPr>
          <a:lstStyle/>
          <a:p>
            <a:r>
              <a:rPr lang="en-ZA" dirty="0" smtClean="0"/>
              <a:t>For Fromm the most striking incidence of this transformation lies in the biblical story of God’s revelation to Moses.</a:t>
            </a:r>
          </a:p>
          <a:p>
            <a:r>
              <a:rPr lang="en-ZA" dirty="0" smtClean="0"/>
              <a:t>He tells Moses that his name is “I am becoming that which I am becoming.” “I-am-becoming” is my name. The “I-am-becoming” means that God is not finite, not a person, not a “being”. The most adequate translation would be “my name is nameless.”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The maturing idea of monotheism</a:t>
            </a:r>
            <a:endParaRPr lang="en-ZA" dirty="0"/>
          </a:p>
        </p:txBody>
      </p:sp>
      <p:sp>
        <p:nvSpPr>
          <p:cNvPr id="3" name="Content Placeholder 2"/>
          <p:cNvSpPr>
            <a:spLocks noGrp="1"/>
          </p:cNvSpPr>
          <p:nvPr>
            <p:ph idx="1"/>
          </p:nvPr>
        </p:nvSpPr>
        <p:spPr/>
        <p:txBody>
          <a:bodyPr/>
          <a:lstStyle/>
          <a:p>
            <a:r>
              <a:rPr lang="en-ZA" dirty="0" smtClean="0"/>
              <a:t>And so the paradox is reached that ‘the more I know what God is </a:t>
            </a:r>
            <a:r>
              <a:rPr lang="en-ZA" i="1" dirty="0" smtClean="0"/>
              <a:t>not</a:t>
            </a:r>
            <a:r>
              <a:rPr lang="en-ZA" dirty="0" smtClean="0"/>
              <a:t>, the more knowledge I have of God.’</a:t>
            </a:r>
          </a:p>
          <a:p>
            <a:r>
              <a:rPr lang="en-ZA" dirty="0" smtClean="0"/>
              <a:t>This, for Fromm, is ‘the maturing idea of monotheism.’ God becomes the nameless One, ‘referring to the unity underlying the phenomenal universe, the ground of all existence; God becomes truth, love, justice. God is I, inasmuch as I am human.’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truly religious person</a:t>
            </a:r>
            <a:endParaRPr lang="en-ZA" dirty="0"/>
          </a:p>
        </p:txBody>
      </p:sp>
      <p:sp>
        <p:nvSpPr>
          <p:cNvPr id="3" name="Content Placeholder 2"/>
          <p:cNvSpPr>
            <a:spLocks noGrp="1"/>
          </p:cNvSpPr>
          <p:nvPr>
            <p:ph idx="1"/>
          </p:nvPr>
        </p:nvSpPr>
        <p:spPr/>
        <p:txBody>
          <a:bodyPr>
            <a:normAutofit lnSpcReduction="10000"/>
          </a:bodyPr>
          <a:lstStyle/>
          <a:p>
            <a:r>
              <a:rPr lang="en-ZA" dirty="0" smtClean="0"/>
              <a:t>‘The truly religious person, if he follows the essence of the monotheistic idea, does not pray for anything, does not expect anything from God; he does not love God as a child loves his father or his mother; he has acquired the humility of sensing his limitation, to the degree of knowing that he knows nothing about God. Eventually he does not speak about God.’</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 love God</a:t>
            </a:r>
            <a:endParaRPr lang="en-ZA" dirty="0"/>
          </a:p>
        </p:txBody>
      </p:sp>
      <p:sp>
        <p:nvSpPr>
          <p:cNvPr id="3" name="Content Placeholder 2"/>
          <p:cNvSpPr>
            <a:spLocks noGrp="1"/>
          </p:cNvSpPr>
          <p:nvPr>
            <p:ph idx="1"/>
          </p:nvPr>
        </p:nvSpPr>
        <p:spPr/>
        <p:txBody>
          <a:bodyPr>
            <a:normAutofit/>
          </a:bodyPr>
          <a:lstStyle/>
          <a:p>
            <a:r>
              <a:rPr lang="en-ZA" sz="4000" dirty="0" smtClean="0"/>
              <a:t>‘To love God, if he were going to use this word, would mean, then, to long for the attainment of the full capacity to love, for the realization of that which “God” stands for in oneself.’ (Fromm)</a:t>
            </a:r>
            <a:endParaRPr lang="en-ZA"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of Fromm </a:t>
            </a:r>
            <a:endParaRPr lang="en-ZA" dirty="0"/>
          </a:p>
        </p:txBody>
      </p:sp>
      <p:sp>
        <p:nvSpPr>
          <p:cNvPr id="3" name="Content Placeholder 2"/>
          <p:cNvSpPr>
            <a:spLocks noGrp="1"/>
          </p:cNvSpPr>
          <p:nvPr>
            <p:ph idx="1"/>
          </p:nvPr>
        </p:nvSpPr>
        <p:spPr/>
        <p:txBody>
          <a:bodyPr>
            <a:normAutofit lnSpcReduction="10000"/>
          </a:bodyPr>
          <a:lstStyle/>
          <a:p>
            <a:r>
              <a:rPr lang="en-ZA" b="1" u="sng" dirty="0" smtClean="0"/>
              <a:t>Critical:</a:t>
            </a:r>
          </a:p>
          <a:p>
            <a:r>
              <a:rPr lang="en-ZA" dirty="0" smtClean="0"/>
              <a:t>Fromm’s writing can at times be very loose. He can make sweeping statements without providing evidence in support.</a:t>
            </a:r>
          </a:p>
          <a:p>
            <a:r>
              <a:rPr lang="en-ZA" dirty="0" smtClean="0"/>
              <a:t>Annette Thomson says that Fromm’s appeal lies in inspiration rather than in presenting empirical findings.</a:t>
            </a:r>
          </a:p>
          <a:p>
            <a:r>
              <a:rPr lang="en-ZA" dirty="0" smtClean="0"/>
              <a:t>Fromm also holds views that contradict each other and he does not try to resolve the contradictions.</a:t>
            </a:r>
            <a:endParaRPr lang="en-Z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of Fromm 2</a:t>
            </a:r>
            <a:endParaRPr lang="en-ZA" dirty="0"/>
          </a:p>
        </p:txBody>
      </p:sp>
      <p:sp>
        <p:nvSpPr>
          <p:cNvPr id="3" name="Content Placeholder 2"/>
          <p:cNvSpPr>
            <a:spLocks noGrp="1"/>
          </p:cNvSpPr>
          <p:nvPr>
            <p:ph idx="1"/>
          </p:nvPr>
        </p:nvSpPr>
        <p:spPr/>
        <p:txBody>
          <a:bodyPr>
            <a:normAutofit lnSpcReduction="10000"/>
          </a:bodyPr>
          <a:lstStyle/>
          <a:p>
            <a:r>
              <a:rPr lang="en-ZA" dirty="0" smtClean="0"/>
              <a:t>Fromm can be quite unfair in the way he presents other people’s arguments, particularly those with whom he disagrees. He tends to oversimplify and distort, setting up a straw man that can easily be torn apart.</a:t>
            </a:r>
          </a:p>
          <a:p>
            <a:r>
              <a:rPr lang="en-ZA" dirty="0" smtClean="0"/>
              <a:t>Fromm tends to be weak on details. He is  great at pointing the way to the stars, but not so good at illuminating the obstacles on the way there.</a:t>
            </a:r>
            <a:endParaRPr lang="en-Z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of Fromm 3</a:t>
            </a:r>
            <a:endParaRPr lang="en-ZA" dirty="0"/>
          </a:p>
        </p:txBody>
      </p:sp>
      <p:sp>
        <p:nvSpPr>
          <p:cNvPr id="3" name="Content Placeholder 2"/>
          <p:cNvSpPr>
            <a:spLocks noGrp="1"/>
          </p:cNvSpPr>
          <p:nvPr>
            <p:ph idx="1"/>
          </p:nvPr>
        </p:nvSpPr>
        <p:spPr/>
        <p:txBody>
          <a:bodyPr>
            <a:normAutofit lnSpcReduction="10000"/>
          </a:bodyPr>
          <a:lstStyle/>
          <a:p>
            <a:r>
              <a:rPr lang="en-ZA" b="1" u="sng" dirty="0" smtClean="0"/>
              <a:t>Appreciative:</a:t>
            </a:r>
          </a:p>
          <a:p>
            <a:r>
              <a:rPr lang="en-ZA" dirty="0" smtClean="0"/>
              <a:t>What I value most about Fromm is his religious courage and his faith in humanity.</a:t>
            </a:r>
          </a:p>
          <a:p>
            <a:r>
              <a:rPr lang="en-ZA" dirty="0" smtClean="0"/>
              <a:t>His religious courage enabled him not to shy away from where his logic lead him: that humanity has reached a stage in evolution where we have come to realise that God does not intervene in our natural and social world, nor in the vast universe, nor in our private experiences.</a:t>
            </a:r>
            <a:endParaRPr lang="en-Z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of Fromm 4</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Fromm makes it clear that we are now responsible for the wellbeing of the world we live in. We are able to destroy it and we are capable of saving it for ourselves and future generations. It is up to us as humanity to decide which path we choose. Whereas the first primitive human beings stood in awe of nature and worshipped it as a god, humanity now stands in the relationship of god towards nature in that its fate is in our hands. </a:t>
            </a:r>
          </a:p>
          <a:p>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Other Influences on Fromm 2</a:t>
            </a:r>
            <a:endParaRPr lang="en-ZA" dirty="0"/>
          </a:p>
        </p:txBody>
      </p:sp>
      <p:sp>
        <p:nvSpPr>
          <p:cNvPr id="3" name="Content Placeholder 2"/>
          <p:cNvSpPr>
            <a:spLocks noGrp="1"/>
          </p:cNvSpPr>
          <p:nvPr>
            <p:ph idx="1"/>
          </p:nvPr>
        </p:nvSpPr>
        <p:spPr/>
        <p:txBody>
          <a:bodyPr/>
          <a:lstStyle/>
          <a:p>
            <a:r>
              <a:rPr lang="en-ZA" dirty="0" smtClean="0"/>
              <a:t>The second impact on Fromm’s life was Nazism.</a:t>
            </a:r>
          </a:p>
          <a:p>
            <a:r>
              <a:rPr lang="en-ZA" dirty="0" smtClean="0"/>
              <a:t>Due to its rise in Germany the Frankfurt Institute had to emigrate to the United States of America in 1934 as did Fromm.</a:t>
            </a:r>
          </a:p>
          <a:p>
            <a:r>
              <a:rPr lang="en-ZA" dirty="0" smtClean="0"/>
              <a:t>His brush with Nazism led him to write </a:t>
            </a:r>
            <a:r>
              <a:rPr lang="en-ZA" i="1" dirty="0" smtClean="0"/>
              <a:t>Fear of Freedom </a:t>
            </a:r>
            <a:r>
              <a:rPr lang="en-ZA" dirty="0" smtClean="0"/>
              <a:t>(1942) in which he argued that </a:t>
            </a:r>
            <a:r>
              <a:rPr lang="en-ZA" dirty="0" err="1" smtClean="0"/>
              <a:t>sado</a:t>
            </a:r>
            <a:r>
              <a:rPr lang="en-ZA" dirty="0" smtClean="0"/>
              <a:t>-masochistic fear of freedom enabled Hitler’s rise to power.</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Other influences on Fromm 3</a:t>
            </a:r>
            <a:endParaRPr lang="en-ZA" dirty="0"/>
          </a:p>
        </p:txBody>
      </p:sp>
      <p:sp>
        <p:nvSpPr>
          <p:cNvPr id="3" name="Content Placeholder 2"/>
          <p:cNvSpPr>
            <a:spLocks noGrp="1"/>
          </p:cNvSpPr>
          <p:nvPr>
            <p:ph idx="1"/>
          </p:nvPr>
        </p:nvSpPr>
        <p:spPr/>
        <p:txBody>
          <a:bodyPr>
            <a:normAutofit/>
          </a:bodyPr>
          <a:lstStyle/>
          <a:p>
            <a:r>
              <a:rPr lang="en-ZA" dirty="0" smtClean="0"/>
              <a:t>The third major influence on Fromm’s thinking was Karl Marx. </a:t>
            </a:r>
          </a:p>
          <a:p>
            <a:r>
              <a:rPr lang="en-ZA" dirty="0" smtClean="0"/>
              <a:t>In the work of Marx he saw ‘the key to understanding history’ and the ‘radical humanism expressed in the messianic vision of the Old Testament prophets.’</a:t>
            </a:r>
          </a:p>
          <a:p>
            <a:r>
              <a:rPr lang="en-ZA" dirty="0" smtClean="0"/>
              <a:t>Much of Fromm’s writing on modern society drew on Marxism, including the concept ‘alienation’ or ‘estrangement’.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Fromm’s works</a:t>
            </a:r>
            <a:endParaRPr lang="en-ZA" dirty="0"/>
          </a:p>
        </p:txBody>
      </p:sp>
      <p:sp>
        <p:nvSpPr>
          <p:cNvPr id="3" name="Content Placeholder 2"/>
          <p:cNvSpPr>
            <a:spLocks noGrp="1"/>
          </p:cNvSpPr>
          <p:nvPr>
            <p:ph idx="1"/>
          </p:nvPr>
        </p:nvSpPr>
        <p:spPr/>
        <p:txBody>
          <a:bodyPr>
            <a:normAutofit/>
          </a:bodyPr>
          <a:lstStyle/>
          <a:p>
            <a:r>
              <a:rPr lang="en-ZA" dirty="0" smtClean="0"/>
              <a:t>Fromm’s writing spans a wide field covering psychology, religion, politics and ethics.</a:t>
            </a:r>
          </a:p>
          <a:p>
            <a:r>
              <a:rPr lang="en-ZA" dirty="0" smtClean="0"/>
              <a:t>We shall look at only two major themes of his writing: love and religion.</a:t>
            </a:r>
          </a:p>
          <a:p>
            <a:r>
              <a:rPr lang="en-ZA" dirty="0" smtClean="0"/>
              <a:t>We shall investigate Fromm’s insights on love and religion while keeping in mind the objective of the course: the search for personal wholeness.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Love</a:t>
            </a:r>
            <a:endParaRPr lang="en-ZA" dirty="0"/>
          </a:p>
        </p:txBody>
      </p:sp>
      <p:sp>
        <p:nvSpPr>
          <p:cNvPr id="3" name="Content Placeholder 2"/>
          <p:cNvSpPr>
            <a:spLocks noGrp="1"/>
          </p:cNvSpPr>
          <p:nvPr>
            <p:ph idx="1"/>
          </p:nvPr>
        </p:nvSpPr>
        <p:spPr/>
        <p:txBody>
          <a:bodyPr>
            <a:normAutofit lnSpcReduction="10000"/>
          </a:bodyPr>
          <a:lstStyle/>
          <a:p>
            <a:r>
              <a:rPr lang="en-ZA" dirty="0" smtClean="0"/>
              <a:t>Fromm starts his exposition on love by arguing that to be human is to be aware of oneself as a separate entity, but this creates a sense of aloneness and separateness.</a:t>
            </a:r>
          </a:p>
          <a:p>
            <a:r>
              <a:rPr lang="en-ZA" dirty="0" smtClean="0"/>
              <a:t>The only way to overcome this ‘prison of aloneness’ is through love, mature love.</a:t>
            </a:r>
          </a:p>
          <a:p>
            <a:r>
              <a:rPr lang="en-ZA" dirty="0" smtClean="0"/>
              <a:t>Mature love is ‘union under the condition of preserving one’s integrity, one’s individuality.’</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Love is an activity</a:t>
            </a:r>
            <a:endParaRPr lang="en-ZA" dirty="0"/>
          </a:p>
        </p:txBody>
      </p:sp>
      <p:sp>
        <p:nvSpPr>
          <p:cNvPr id="3" name="Content Placeholder 2"/>
          <p:cNvSpPr>
            <a:spLocks noGrp="1"/>
          </p:cNvSpPr>
          <p:nvPr>
            <p:ph idx="1"/>
          </p:nvPr>
        </p:nvSpPr>
        <p:spPr/>
        <p:txBody>
          <a:bodyPr/>
          <a:lstStyle/>
          <a:p>
            <a:r>
              <a:rPr lang="en-ZA" dirty="0" smtClean="0"/>
              <a:t>Fromm goes further by saying that love is   active:  ‘Love is an action, the practice of human power.’</a:t>
            </a:r>
          </a:p>
          <a:p>
            <a:r>
              <a:rPr lang="en-ZA" dirty="0" smtClean="0"/>
              <a:t>The activity that love engages in is giving, giving of oneself, of one’s life.</a:t>
            </a:r>
          </a:p>
          <a:p>
            <a:r>
              <a:rPr lang="en-ZA" dirty="0" smtClean="0"/>
              <a:t>This does not necessarily mean sacrificing one’s life for another – although it could – but also giving of one’s joy, interests, understanding, humour, and sadness.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Love comes from strength</a:t>
            </a:r>
            <a:endParaRPr lang="en-ZA" dirty="0"/>
          </a:p>
        </p:txBody>
      </p:sp>
      <p:sp>
        <p:nvSpPr>
          <p:cNvPr id="3" name="Content Placeholder 2"/>
          <p:cNvSpPr>
            <a:spLocks noGrp="1"/>
          </p:cNvSpPr>
          <p:nvPr>
            <p:ph idx="1"/>
          </p:nvPr>
        </p:nvSpPr>
        <p:spPr/>
        <p:txBody>
          <a:bodyPr/>
          <a:lstStyle/>
          <a:p>
            <a:r>
              <a:rPr lang="en-ZA" dirty="0" smtClean="0"/>
              <a:t>One of Fromm’s most important themes about love is that it can only come from a productive person by which he means a person who has the capacity, potency and strength to give unreservedly:</a:t>
            </a:r>
          </a:p>
          <a:p>
            <a:r>
              <a:rPr lang="en-ZA" dirty="0" smtClean="0"/>
              <a:t>‘Giving is the highest expression of potency.  In the very act of giving, I experience my strength, my wealth, my power.’</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940</TotalTime>
  <Words>2487</Words>
  <Application>Microsoft Office PowerPoint</Application>
  <PresentationFormat>On-screen Show (4:3)</PresentationFormat>
  <Paragraphs>138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Erich Fromm</vt:lpstr>
      <vt:lpstr>Biographical sketch</vt:lpstr>
      <vt:lpstr>Other Influences on Fromm </vt:lpstr>
      <vt:lpstr>Other Influences on Fromm 2</vt:lpstr>
      <vt:lpstr>Other influences on Fromm 3</vt:lpstr>
      <vt:lpstr>Fromm’s works</vt:lpstr>
      <vt:lpstr>Love</vt:lpstr>
      <vt:lpstr>Love is an activity</vt:lpstr>
      <vt:lpstr>Love comes from strength</vt:lpstr>
      <vt:lpstr>Five types of love</vt:lpstr>
      <vt:lpstr>Brotherly and motherly love</vt:lpstr>
      <vt:lpstr>Erotic love</vt:lpstr>
      <vt:lpstr>Self-love</vt:lpstr>
      <vt:lpstr>Love of God</vt:lpstr>
      <vt:lpstr>The practice of love</vt:lpstr>
      <vt:lpstr>Love means overcoming narcissism</vt:lpstr>
      <vt:lpstr>To be or to have</vt:lpstr>
      <vt:lpstr>Religion</vt:lpstr>
      <vt:lpstr>Authoritarian and humanistic religions</vt:lpstr>
      <vt:lpstr>Humanistic religion</vt:lpstr>
      <vt:lpstr>Illustrations of humanistic religion</vt:lpstr>
      <vt:lpstr>Fromm’s evolutionary account of human beings</vt:lpstr>
      <vt:lpstr>Consequences of self-awareness</vt:lpstr>
      <vt:lpstr>The problem and the solution</vt:lpstr>
      <vt:lpstr>Human destiny</vt:lpstr>
      <vt:lpstr>Development of religion </vt:lpstr>
      <vt:lpstr>Two more stages of development</vt:lpstr>
      <vt:lpstr>From matriarchal to patriarchal religion</vt:lpstr>
      <vt:lpstr>Evolution of the Judaic God</vt:lpstr>
      <vt:lpstr>From despotic God to loving father and beyond</vt:lpstr>
      <vt:lpstr>God’s revelation to Moses</vt:lpstr>
      <vt:lpstr>The maturing idea of monotheism</vt:lpstr>
      <vt:lpstr>The truly religious person</vt:lpstr>
      <vt:lpstr>To love God</vt:lpstr>
      <vt:lpstr>Evaluation of Fromm </vt:lpstr>
      <vt:lpstr>Evaluation of Fromm 2</vt:lpstr>
      <vt:lpstr>Evaluation of Fromm 3</vt:lpstr>
      <vt:lpstr>Evaluation of Fromm 4</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Erich Fromm</dc:title>
  <dc:creator>user1</dc:creator>
  <cp:lastModifiedBy>Intern</cp:lastModifiedBy>
  <cp:revision>113</cp:revision>
  <dcterms:created xsi:type="dcterms:W3CDTF">2012-01-18T08:45:10Z</dcterms:created>
  <dcterms:modified xsi:type="dcterms:W3CDTF">2012-02-09T09:54:22Z</dcterms:modified>
</cp:coreProperties>
</file>