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9" r:id="rId26"/>
    <p:sldId id="282" r:id="rId27"/>
    <p:sldId id="285" r:id="rId28"/>
    <p:sldId id="283" r:id="rId29"/>
    <p:sldId id="284" r:id="rId30"/>
    <p:sldId id="286" r:id="rId31"/>
    <p:sldId id="287" r:id="rId32"/>
    <p:sldId id="288"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3F89F12-9094-4547-989D-6F959545BB27}" type="datetimeFigureOut">
              <a:rPr lang="en-ZA" smtClean="0"/>
              <a:pPr/>
              <a:t>2012/02/09</a:t>
            </a:fld>
            <a:endParaRPr lang="en-ZA"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A"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9C64494-BF17-451C-9F06-359BB440148D}" type="slidenum">
              <a:rPr lang="en-ZA" smtClean="0"/>
              <a:pPr/>
              <a:t>‹#›</a:t>
            </a:fld>
            <a:endParaRPr lang="en-Z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89F12-9094-4547-989D-6F959545BB27}" type="datetimeFigureOut">
              <a:rPr lang="en-ZA" smtClean="0"/>
              <a:pPr/>
              <a:t>2012/02/09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9C64494-BF17-451C-9F06-359BB440148D}"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F89F12-9094-4547-989D-6F959545BB27}" type="datetimeFigureOut">
              <a:rPr lang="en-ZA" smtClean="0"/>
              <a:pPr/>
              <a:t>2012/02/09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9C64494-BF17-451C-9F06-359BB440148D}"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F89F12-9094-4547-989D-6F959545BB27}" type="datetimeFigureOut">
              <a:rPr lang="en-ZA" smtClean="0"/>
              <a:pPr/>
              <a:t>2012/02/09</a:t>
            </a:fld>
            <a:endParaRPr lang="en-ZA" dirty="0"/>
          </a:p>
        </p:txBody>
      </p:sp>
      <p:sp>
        <p:nvSpPr>
          <p:cNvPr id="9" name="Slide Number Placeholder 8"/>
          <p:cNvSpPr>
            <a:spLocks noGrp="1"/>
          </p:cNvSpPr>
          <p:nvPr>
            <p:ph type="sldNum" sz="quarter" idx="15"/>
          </p:nvPr>
        </p:nvSpPr>
        <p:spPr/>
        <p:txBody>
          <a:bodyPr rtlCol="0"/>
          <a:lstStyle/>
          <a:p>
            <a:fld id="{39C64494-BF17-451C-9F06-359BB440148D}" type="slidenum">
              <a:rPr lang="en-ZA" smtClean="0"/>
              <a:pPr/>
              <a:t>‹#›</a:t>
            </a:fld>
            <a:endParaRPr lang="en-ZA" dirty="0"/>
          </a:p>
        </p:txBody>
      </p:sp>
      <p:sp>
        <p:nvSpPr>
          <p:cNvPr id="10" name="Footer Placeholder 9"/>
          <p:cNvSpPr>
            <a:spLocks noGrp="1"/>
          </p:cNvSpPr>
          <p:nvPr>
            <p:ph type="ftr" sz="quarter" idx="16"/>
          </p:nvPr>
        </p:nvSpPr>
        <p:spPr/>
        <p:txBody>
          <a:bodyPr rtlCol="0"/>
          <a:lstStyle/>
          <a:p>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F89F12-9094-4547-989D-6F959545BB27}" type="datetimeFigureOut">
              <a:rPr lang="en-ZA" smtClean="0"/>
              <a:pPr/>
              <a:t>2012/02/09</a:t>
            </a:fld>
            <a:endParaRPr lang="en-ZA"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A"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39C64494-BF17-451C-9F06-359BB440148D}" type="slidenum">
              <a:rPr lang="en-ZA" smtClean="0"/>
              <a:pPr/>
              <a:t>‹#›</a:t>
            </a:fld>
            <a:endParaRPr lang="en-Z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F89F12-9094-4547-989D-6F959545BB27}" type="datetimeFigureOut">
              <a:rPr lang="en-ZA" smtClean="0"/>
              <a:pPr/>
              <a:t>2012/02/09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39C64494-BF17-451C-9F06-359BB440148D}" type="slidenum">
              <a:rPr lang="en-ZA" smtClean="0"/>
              <a:pPr/>
              <a:t>‹#›</a:t>
            </a:fld>
            <a:endParaRPr lang="en-ZA"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3F89F12-9094-4547-989D-6F959545BB27}" type="datetimeFigureOut">
              <a:rPr lang="en-ZA" smtClean="0"/>
              <a:pPr/>
              <a:t>2012/02/09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39C64494-BF17-451C-9F06-359BB440148D}" type="slidenum">
              <a:rPr lang="en-ZA" smtClean="0"/>
              <a:pPr/>
              <a:t>‹#›</a:t>
            </a:fld>
            <a:endParaRPr lang="en-ZA"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3F89F12-9094-4547-989D-6F959545BB27}" type="datetimeFigureOut">
              <a:rPr lang="en-ZA" smtClean="0"/>
              <a:pPr/>
              <a:t>2012/02/09</a:t>
            </a:fld>
            <a:endParaRPr lang="en-ZA" dirty="0"/>
          </a:p>
        </p:txBody>
      </p:sp>
      <p:sp>
        <p:nvSpPr>
          <p:cNvPr id="7" name="Slide Number Placeholder 6"/>
          <p:cNvSpPr>
            <a:spLocks noGrp="1"/>
          </p:cNvSpPr>
          <p:nvPr>
            <p:ph type="sldNum" sz="quarter" idx="11"/>
          </p:nvPr>
        </p:nvSpPr>
        <p:spPr/>
        <p:txBody>
          <a:bodyPr rtlCol="0"/>
          <a:lstStyle/>
          <a:p>
            <a:fld id="{39C64494-BF17-451C-9F06-359BB440148D}" type="slidenum">
              <a:rPr lang="en-ZA" smtClean="0"/>
              <a:pPr/>
              <a:t>‹#›</a:t>
            </a:fld>
            <a:endParaRPr lang="en-ZA" dirty="0"/>
          </a:p>
        </p:txBody>
      </p:sp>
      <p:sp>
        <p:nvSpPr>
          <p:cNvPr id="8" name="Footer Placeholder 7"/>
          <p:cNvSpPr>
            <a:spLocks noGrp="1"/>
          </p:cNvSpPr>
          <p:nvPr>
            <p:ph type="ftr" sz="quarter" idx="12"/>
          </p:nvPr>
        </p:nvSpPr>
        <p:spPr/>
        <p:txBody>
          <a:bodyPr rtlCol="0"/>
          <a:lstStyle/>
          <a:p>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89F12-9094-4547-989D-6F959545BB27}" type="datetimeFigureOut">
              <a:rPr lang="en-ZA" smtClean="0"/>
              <a:pPr/>
              <a:t>2012/02/09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39C64494-BF17-451C-9F06-359BB440148D}"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3F89F12-9094-4547-989D-6F959545BB27}" type="datetimeFigureOut">
              <a:rPr lang="en-ZA" smtClean="0"/>
              <a:pPr/>
              <a:t>2012/02/09</a:t>
            </a:fld>
            <a:endParaRPr lang="en-ZA" dirty="0"/>
          </a:p>
        </p:txBody>
      </p:sp>
      <p:sp>
        <p:nvSpPr>
          <p:cNvPr id="22" name="Slide Number Placeholder 21"/>
          <p:cNvSpPr>
            <a:spLocks noGrp="1"/>
          </p:cNvSpPr>
          <p:nvPr>
            <p:ph type="sldNum" sz="quarter" idx="15"/>
          </p:nvPr>
        </p:nvSpPr>
        <p:spPr/>
        <p:txBody>
          <a:bodyPr rtlCol="0"/>
          <a:lstStyle/>
          <a:p>
            <a:fld id="{39C64494-BF17-451C-9F06-359BB440148D}" type="slidenum">
              <a:rPr lang="en-ZA" smtClean="0"/>
              <a:pPr/>
              <a:t>‹#›</a:t>
            </a:fld>
            <a:endParaRPr lang="en-ZA" dirty="0"/>
          </a:p>
        </p:txBody>
      </p:sp>
      <p:sp>
        <p:nvSpPr>
          <p:cNvPr id="23" name="Footer Placeholder 22"/>
          <p:cNvSpPr>
            <a:spLocks noGrp="1"/>
          </p:cNvSpPr>
          <p:nvPr>
            <p:ph type="ftr" sz="quarter" idx="16"/>
          </p:nvPr>
        </p:nvSpPr>
        <p:spPr/>
        <p:txBody>
          <a:bodyPr rtlCol="0"/>
          <a:lstStyle/>
          <a:p>
            <a:endParaRPr lang="en-Z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3F89F12-9094-4547-989D-6F959545BB27}" type="datetimeFigureOut">
              <a:rPr lang="en-ZA" smtClean="0"/>
              <a:pPr/>
              <a:t>2012/02/09</a:t>
            </a:fld>
            <a:endParaRPr lang="en-ZA" dirty="0"/>
          </a:p>
        </p:txBody>
      </p:sp>
      <p:sp>
        <p:nvSpPr>
          <p:cNvPr id="18" name="Slide Number Placeholder 17"/>
          <p:cNvSpPr>
            <a:spLocks noGrp="1"/>
          </p:cNvSpPr>
          <p:nvPr>
            <p:ph type="sldNum" sz="quarter" idx="11"/>
          </p:nvPr>
        </p:nvSpPr>
        <p:spPr/>
        <p:txBody>
          <a:bodyPr rtlCol="0"/>
          <a:lstStyle/>
          <a:p>
            <a:fld id="{39C64494-BF17-451C-9F06-359BB440148D}" type="slidenum">
              <a:rPr lang="en-ZA" smtClean="0"/>
              <a:pPr/>
              <a:t>‹#›</a:t>
            </a:fld>
            <a:endParaRPr lang="en-ZA" dirty="0"/>
          </a:p>
        </p:txBody>
      </p:sp>
      <p:sp>
        <p:nvSpPr>
          <p:cNvPr id="21" name="Footer Placeholder 20"/>
          <p:cNvSpPr>
            <a:spLocks noGrp="1"/>
          </p:cNvSpPr>
          <p:nvPr>
            <p:ph type="ftr" sz="quarter" idx="12"/>
          </p:nvPr>
        </p:nvSpPr>
        <p:spPr/>
        <p:txBody>
          <a:bodyPr rtlCol="0"/>
          <a:lstStyle/>
          <a:p>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F89F12-9094-4547-989D-6F959545BB27}" type="datetimeFigureOut">
              <a:rPr lang="en-ZA" smtClean="0"/>
              <a:pPr/>
              <a:t>2012/02/09</a:t>
            </a:fld>
            <a:endParaRPr lang="en-ZA"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A"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C64494-BF17-451C-9F06-359BB440148D}"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1196752"/>
            <a:ext cx="6172200" cy="2088232"/>
          </a:xfrm>
        </p:spPr>
        <p:txBody>
          <a:bodyPr>
            <a:normAutofit/>
          </a:bodyPr>
          <a:lstStyle/>
          <a:p>
            <a:r>
              <a:rPr lang="en-ZA" sz="6000" dirty="0" smtClean="0"/>
              <a:t>Carl Jung</a:t>
            </a:r>
            <a:endParaRPr lang="en-ZA" sz="6000" dirty="0"/>
          </a:p>
        </p:txBody>
      </p:sp>
      <p:sp>
        <p:nvSpPr>
          <p:cNvPr id="3" name="Subtitle 2"/>
          <p:cNvSpPr>
            <a:spLocks noGrp="1"/>
          </p:cNvSpPr>
          <p:nvPr>
            <p:ph type="subTitle" idx="1"/>
          </p:nvPr>
        </p:nvSpPr>
        <p:spPr>
          <a:xfrm>
            <a:off x="2286000" y="3645024"/>
            <a:ext cx="6172200" cy="2448272"/>
          </a:xfrm>
        </p:spPr>
        <p:txBody>
          <a:bodyPr>
            <a:normAutofit/>
          </a:bodyPr>
          <a:lstStyle/>
          <a:p>
            <a:r>
              <a:rPr lang="en-ZA" sz="2800" dirty="0" smtClean="0"/>
              <a:t>Psychology and Religion in the Search for Personal Wholeness</a:t>
            </a:r>
          </a:p>
          <a:p>
            <a:endParaRPr lang="en-ZA" sz="2800" dirty="0" smtClean="0"/>
          </a:p>
          <a:p>
            <a:pPr algn="ctr"/>
            <a:r>
              <a:rPr lang="en-ZA" sz="2400" dirty="0" smtClean="0">
                <a:latin typeface="Comic Sans MS" pitchFamily="66" charset="0"/>
              </a:rPr>
              <a:t>Johann Maree</a:t>
            </a:r>
          </a:p>
          <a:p>
            <a:pPr algn="ctr"/>
            <a:r>
              <a:rPr lang="en-ZA" sz="2400" dirty="0" smtClean="0">
                <a:latin typeface="Comic Sans MS" pitchFamily="66" charset="0"/>
              </a:rPr>
              <a:t>Summer School, UCT, Jan. 2012</a:t>
            </a:r>
            <a:endParaRPr lang="en-ZA" sz="24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Collective Unconscious</a:t>
            </a:r>
            <a:endParaRPr lang="en-ZA" dirty="0"/>
          </a:p>
        </p:txBody>
      </p:sp>
      <p:sp>
        <p:nvSpPr>
          <p:cNvPr id="3" name="Content Placeholder 2"/>
          <p:cNvSpPr>
            <a:spLocks noGrp="1"/>
          </p:cNvSpPr>
          <p:nvPr>
            <p:ph sz="quarter" idx="1"/>
          </p:nvPr>
        </p:nvSpPr>
        <p:spPr/>
        <p:txBody>
          <a:bodyPr/>
          <a:lstStyle/>
          <a:p>
            <a:r>
              <a:rPr lang="en-ZA" dirty="0" smtClean="0"/>
              <a:t>From treating psychotic patients at Burghoelzli and wide reading Jung came to the conclusion that the unconscious material that emerged could not have come from the subject’s personal learning or experience. He postulated that it came from a collective unconscious derived through aeons of repetition of human experience.</a:t>
            </a:r>
          </a:p>
          <a:p>
            <a:r>
              <a:rPr lang="en-ZA" dirty="0" smtClean="0"/>
              <a:t>Jung wrote: ‘there exists a second psychic system of a collective, universal, and impersonal nature which is identical in all individuals. The collective unconscious does not develop individually but is inherited.’</a:t>
            </a: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Archetypes</a:t>
            </a:r>
            <a:endParaRPr lang="en-ZA" dirty="0"/>
          </a:p>
        </p:txBody>
      </p:sp>
      <p:sp>
        <p:nvSpPr>
          <p:cNvPr id="3" name="Content Placeholder 2"/>
          <p:cNvSpPr>
            <a:spLocks noGrp="1"/>
          </p:cNvSpPr>
          <p:nvPr>
            <p:ph sz="quarter" idx="1"/>
          </p:nvPr>
        </p:nvSpPr>
        <p:spPr/>
        <p:txBody>
          <a:bodyPr/>
          <a:lstStyle/>
          <a:p>
            <a:r>
              <a:rPr lang="en-ZA" dirty="0" smtClean="0"/>
              <a:t>In addition, Jung said that the collective unconscious is not just ‘a dead deposit, a sort of abandoned rubbish heap, but a living system of reactions and aptitudes that determine the individual’s life in invisible ways.’</a:t>
            </a:r>
          </a:p>
          <a:p>
            <a:r>
              <a:rPr lang="en-ZA" dirty="0" smtClean="0"/>
              <a:t>It also consists of pre-existent forms that Jung called </a:t>
            </a:r>
            <a:r>
              <a:rPr lang="en-ZA" i="1" dirty="0" smtClean="0"/>
              <a:t>archetypes</a:t>
            </a:r>
            <a:r>
              <a:rPr lang="en-ZA" dirty="0" smtClean="0"/>
              <a:t>. He first called them </a:t>
            </a:r>
            <a:r>
              <a:rPr lang="en-ZA" i="1" dirty="0" smtClean="0"/>
              <a:t>primordial images</a:t>
            </a:r>
            <a:r>
              <a:rPr lang="en-ZA" dirty="0" smtClean="0"/>
              <a:t> in that he considered them to be archaic or primordial types of universal images that date back to humankind’s remotest beginnings.</a:t>
            </a:r>
            <a:endParaRPr lang="en-ZA" i="1" dirty="0" smtClean="0"/>
          </a:p>
          <a:p>
            <a:r>
              <a:rPr lang="en-ZA" dirty="0" smtClean="0"/>
              <a:t>Everyday realities like mother, father, husband and wife create the mightiest archetypes.</a:t>
            </a:r>
          </a:p>
          <a:p>
            <a:endParaRPr lang="en-Z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anima</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The three most important archetypes Jung called the anima, animus and shadow.</a:t>
            </a:r>
          </a:p>
          <a:p>
            <a:r>
              <a:rPr lang="en-ZA" dirty="0" smtClean="0"/>
              <a:t>The </a:t>
            </a:r>
            <a:r>
              <a:rPr lang="en-ZA" i="1" dirty="0" smtClean="0"/>
              <a:t>anima</a:t>
            </a:r>
            <a:r>
              <a:rPr lang="en-ZA" dirty="0" smtClean="0"/>
              <a:t> is the unconscious image of the feminine that every man has within himself.</a:t>
            </a:r>
          </a:p>
          <a:p>
            <a:r>
              <a:rPr lang="en-ZA" dirty="0" smtClean="0"/>
              <a:t>Jung wrote: </a:t>
            </a:r>
            <a:r>
              <a:rPr lang="en-US" dirty="0" smtClean="0"/>
              <a:t>‘Every man carries with him the eternal image of woman. This image is fundamentally unconscious, an imprint of all the ancestral experiences of the female, a deposit of all the impressions ever made by woman.’ </a:t>
            </a:r>
          </a:p>
          <a:p>
            <a:r>
              <a:rPr lang="en-US" dirty="0" smtClean="0"/>
              <a:t>To explain the existence of the anima Jung invoked the </a:t>
            </a:r>
            <a:r>
              <a:rPr lang="en-US" i="1" dirty="0" smtClean="0"/>
              <a:t>persona</a:t>
            </a:r>
            <a:r>
              <a:rPr lang="en-US" dirty="0" smtClean="0"/>
              <a:t> by which he means ‘the formation of the mask behind which most people live.’</a:t>
            </a:r>
            <a:endParaRPr lang="en-ZA" dirty="0" smtClean="0"/>
          </a:p>
          <a:p>
            <a:endParaRPr lang="en-ZA" dirty="0" smtClean="0"/>
          </a:p>
          <a:p>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Persona</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Jung maintained that </a:t>
            </a:r>
            <a:r>
              <a:rPr lang="en-US" dirty="0" smtClean="0"/>
              <a:t>‘a compensatory relationship exists between persona and anima.’ He explained:</a:t>
            </a:r>
            <a:endParaRPr lang="en-ZA" dirty="0" smtClean="0"/>
          </a:p>
          <a:p>
            <a:r>
              <a:rPr lang="en-US" dirty="0" smtClean="0"/>
              <a:t>‘The persona is a complicated system of relations between individual consciousness and society, a kind of mask, designed on the one hand to make a definite impression upon others, and, on the other, to conceal the true nature of the individual.’</a:t>
            </a:r>
            <a:endParaRPr lang="en-ZA" dirty="0" smtClean="0"/>
          </a:p>
          <a:p>
            <a:r>
              <a:rPr lang="en-US" dirty="0" smtClean="0"/>
              <a:t>‘Society expects every individual to play the part assigned to him, so that a man who is a parson must not only carry out his official functions, but at all times and in all circumstances play the role of parson in a flawless manner.’</a:t>
            </a:r>
            <a:r>
              <a:rPr lang="en-ZA" dirty="0" smtClean="0"/>
              <a:t> </a:t>
            </a: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compensatory relationship between persona and anima</a:t>
            </a:r>
            <a:endParaRPr lang="en-ZA" dirty="0"/>
          </a:p>
        </p:txBody>
      </p:sp>
      <p:sp>
        <p:nvSpPr>
          <p:cNvPr id="3" name="Content Placeholder 2"/>
          <p:cNvSpPr>
            <a:spLocks noGrp="1"/>
          </p:cNvSpPr>
          <p:nvPr>
            <p:ph sz="quarter" idx="1"/>
          </p:nvPr>
        </p:nvSpPr>
        <p:spPr/>
        <p:txBody>
          <a:bodyPr>
            <a:noAutofit/>
          </a:bodyPr>
          <a:lstStyle/>
          <a:p>
            <a:r>
              <a:rPr lang="en-US" dirty="0" smtClean="0"/>
              <a:t>Jung explained: ‘The persona, the ideal picture of a man as he should be, is inwardly compensated by feminine weakness, and as the individual outwardly plays the strong man, so he becomes inwardly a woman, i.e., the anima, for it is the anima that reacts to the persona.</a:t>
            </a:r>
            <a:r>
              <a:rPr lang="en-ZA" dirty="0" smtClean="0"/>
              <a:t>’</a:t>
            </a:r>
          </a:p>
          <a:p>
            <a:r>
              <a:rPr lang="en-US" dirty="0" smtClean="0"/>
              <a:t>Jung considered the anima to be a personality which is easily projected upon a woman. </a:t>
            </a:r>
          </a:p>
          <a:p>
            <a:r>
              <a:rPr lang="en-US" dirty="0" smtClean="0"/>
              <a:t>This projection means that a man can transfer to his wife the protective role that his mother played in his early life. This places the marriage ‘permanently on the brink of explosion’ .</a:t>
            </a:r>
            <a:endParaRPr lang="en-ZA" dirty="0" smtClean="0"/>
          </a:p>
          <a:p>
            <a:endParaRPr lang="en-ZA" dirty="0" smtClean="0"/>
          </a:p>
          <a:p>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ZA" dirty="0" smtClean="0"/>
              <a:t>Animus</a:t>
            </a:r>
            <a:endParaRPr lang="en-ZA" dirty="0"/>
          </a:p>
        </p:txBody>
      </p:sp>
      <p:sp>
        <p:nvSpPr>
          <p:cNvPr id="3" name="Content Placeholder 2"/>
          <p:cNvSpPr>
            <a:spLocks noGrp="1"/>
          </p:cNvSpPr>
          <p:nvPr>
            <p:ph sz="quarter" idx="1"/>
          </p:nvPr>
        </p:nvSpPr>
        <p:spPr>
          <a:xfrm>
            <a:off x="457200" y="1340768"/>
            <a:ext cx="7467600" cy="5133184"/>
          </a:xfrm>
        </p:spPr>
        <p:txBody>
          <a:bodyPr>
            <a:normAutofit lnSpcReduction="10000"/>
          </a:bodyPr>
          <a:lstStyle/>
          <a:p>
            <a:r>
              <a:rPr lang="en-ZA" dirty="0" smtClean="0"/>
              <a:t>Similar to a man, every woman carries within her the eternal image of a man.</a:t>
            </a:r>
          </a:p>
          <a:p>
            <a:r>
              <a:rPr lang="en-US" dirty="0" smtClean="0"/>
              <a:t>In the same way that man has an unconscious anima, woman has an unconscious animus which consists of “masculine” characteristics. The animus is also an active force on the woman who is unconscious of its presence.</a:t>
            </a:r>
          </a:p>
          <a:p>
            <a:r>
              <a:rPr lang="en-US" dirty="0" smtClean="0"/>
              <a:t>The way to remove the negativity of the animus and to live in harmony with him is for woman to differentiate between her ego and the animus instead of assuming them to be one as she unconsciously does. Similarly, the man has to differentiate between his ego and the anima.  This is achieved by individuation dealt with later. </a:t>
            </a:r>
            <a:endParaRPr lang="en-Z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Shadow</a:t>
            </a:r>
            <a:endParaRPr lang="en-ZA" dirty="0"/>
          </a:p>
        </p:txBody>
      </p:sp>
      <p:sp>
        <p:nvSpPr>
          <p:cNvPr id="3" name="Content Placeholder 2"/>
          <p:cNvSpPr>
            <a:spLocks noGrp="1"/>
          </p:cNvSpPr>
          <p:nvPr>
            <p:ph sz="quarter" idx="1"/>
          </p:nvPr>
        </p:nvSpPr>
        <p:spPr/>
        <p:txBody>
          <a:bodyPr>
            <a:normAutofit/>
          </a:bodyPr>
          <a:lstStyle/>
          <a:p>
            <a:r>
              <a:rPr lang="en-US" dirty="0" smtClean="0"/>
              <a:t>The inferior being in ourselves is what Jung calls the shadow. It consists of all that we are ashamed of and that we do not want to know about ourselves. </a:t>
            </a:r>
          </a:p>
          <a:p>
            <a:r>
              <a:rPr lang="en-US" dirty="0" smtClean="0"/>
              <a:t>It constitutes part of our personal unconscious, but we also have an archetypal shadow in the realm of our collective unconscious. It represents an encounter with evil and facing it can be a shattering experience.</a:t>
            </a:r>
          </a:p>
          <a:p>
            <a:r>
              <a:rPr lang="en-ZA" dirty="0" smtClean="0"/>
              <a:t>The shadow of every person has to be firmly grasped and acknowledged for a person to achieve a state of wholeness.</a:t>
            </a:r>
          </a:p>
          <a:p>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Individuation and the Self</a:t>
            </a:r>
            <a:endParaRPr lang="en-ZA" dirty="0"/>
          </a:p>
        </p:txBody>
      </p:sp>
      <p:sp>
        <p:nvSpPr>
          <p:cNvPr id="3" name="Content Placeholder 2"/>
          <p:cNvSpPr>
            <a:spLocks noGrp="1"/>
          </p:cNvSpPr>
          <p:nvPr>
            <p:ph sz="quarter" idx="1"/>
          </p:nvPr>
        </p:nvSpPr>
        <p:spPr/>
        <p:txBody>
          <a:bodyPr>
            <a:normAutofit/>
          </a:bodyPr>
          <a:lstStyle/>
          <a:p>
            <a:r>
              <a:rPr lang="en-ZA" dirty="0" smtClean="0"/>
              <a:t>The essence of achieving personal wholeness for Jung lies in the individuation process.</a:t>
            </a:r>
          </a:p>
          <a:p>
            <a:r>
              <a:rPr lang="en-US" dirty="0" smtClean="0"/>
              <a:t>The end result of the process in which wholeness is achieved is to bring an undivided Self into existence. Jung attached a special meaning to Self. For him the Self is both the centre and the totality of the psyche. It consists of both the conscious ego and the unconscious and is only constituted once there is awareness and acceptance of the unconscious and its shadowy contents by the ego. </a:t>
            </a:r>
            <a:endParaRPr lang="en-Z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individuation process</a:t>
            </a:r>
            <a:endParaRPr lang="en-ZA" dirty="0"/>
          </a:p>
        </p:txBody>
      </p:sp>
      <p:sp>
        <p:nvSpPr>
          <p:cNvPr id="3" name="Content Placeholder 2"/>
          <p:cNvSpPr>
            <a:spLocks noGrp="1"/>
          </p:cNvSpPr>
          <p:nvPr>
            <p:ph sz="quarter" idx="1"/>
          </p:nvPr>
        </p:nvSpPr>
        <p:spPr/>
        <p:txBody>
          <a:bodyPr/>
          <a:lstStyle/>
          <a:p>
            <a:r>
              <a:rPr lang="en-US" dirty="0" smtClean="0"/>
              <a:t>By individuation Jung means bringing antagonistic functions of the personality into harmony with each other. </a:t>
            </a:r>
            <a:endParaRPr lang="en-ZA" dirty="0" smtClean="0"/>
          </a:p>
          <a:p>
            <a:r>
              <a:rPr lang="en-US" dirty="0" smtClean="0"/>
              <a:t>Jung wrote: ‘Individuation means becoming a single, homogeneous being. It also implies becoming one’s own self. We could therefore translate individuation as “coming to selfhood” or “self-realization.”’</a:t>
            </a:r>
          </a:p>
          <a:p>
            <a:r>
              <a:rPr lang="en-US" dirty="0" smtClean="0"/>
              <a:t>Individuation entails a lifelong development of  personality from conception to death. Jung divided a full lifespan into two stages, a first half of life and a second half. </a:t>
            </a:r>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Three stages of individuation</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Erich Neumann has refined and expanded lifelong development into three stages: containment/nurturance, i.e. the maternal stage; adapting/adjusting, i.e. the paternal stage; centring/integrating, i.e. a wholeness stage.</a:t>
            </a:r>
          </a:p>
          <a:p>
            <a:r>
              <a:rPr lang="en-ZA" dirty="0" smtClean="0"/>
              <a:t>Neumann expands the concept of individuation to include the process of becoming the personality that one innately is </a:t>
            </a:r>
            <a:r>
              <a:rPr lang="en-ZA" i="1" dirty="0" smtClean="0"/>
              <a:t>potentially</a:t>
            </a:r>
            <a:r>
              <a:rPr lang="en-ZA" dirty="0" smtClean="0"/>
              <a:t> from the beginning of life.</a:t>
            </a:r>
          </a:p>
          <a:p>
            <a:r>
              <a:rPr lang="en-ZA" dirty="0" smtClean="0"/>
              <a:t>The containment/nurturance stage lasts a long time in modern societies, much longer than childhood because it is preparing the person fully for adulthood. </a:t>
            </a:r>
          </a:p>
          <a:p>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Introduction: a formidable task</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It is not easy to provide a clear exposition of Jung’s analytical psychology because he changed his mind as he went along.</a:t>
            </a:r>
          </a:p>
          <a:p>
            <a:r>
              <a:rPr lang="en-ZA" dirty="0" smtClean="0"/>
              <a:t>In the foreword of Frieda Fordham’s book on Jung, he wrote: “As I cannot claim to have reached any definite theory my work consists of a series of different approaches, or one might call it, a circumambulation of unknown factors. This makes it rather difficult to give a clear-cut and simple account of my ideas.”</a:t>
            </a:r>
          </a:p>
          <a:p>
            <a:r>
              <a:rPr lang="en-ZA" dirty="0" smtClean="0"/>
              <a:t>It is even harder to do it in 45 minutes as Freud also needs to make a guest appearance.</a:t>
            </a:r>
          </a:p>
          <a:p>
            <a:r>
              <a:rPr lang="en-ZA" dirty="0" smtClean="0"/>
              <a:t>So, without any further delay, here goes.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Containment/nurturance (</a:t>
            </a:r>
            <a:r>
              <a:rPr lang="en-ZA" dirty="0" err="1" smtClean="0"/>
              <a:t>c/n</a:t>
            </a:r>
            <a:r>
              <a:rPr lang="en-ZA" dirty="0" smtClean="0"/>
              <a:t>) stage</a:t>
            </a:r>
            <a:endParaRPr lang="en-ZA" dirty="0"/>
          </a:p>
        </p:txBody>
      </p:sp>
      <p:sp>
        <p:nvSpPr>
          <p:cNvPr id="3" name="Content Placeholder 2"/>
          <p:cNvSpPr>
            <a:spLocks noGrp="1"/>
          </p:cNvSpPr>
          <p:nvPr>
            <p:ph sz="quarter" idx="1"/>
          </p:nvPr>
        </p:nvSpPr>
        <p:spPr/>
        <p:txBody>
          <a:bodyPr>
            <a:normAutofit lnSpcReduction="10000"/>
          </a:bodyPr>
          <a:lstStyle/>
          <a:p>
            <a:r>
              <a:rPr lang="en-ZA" dirty="0" smtClean="0"/>
              <a:t>For the individuation process to develop to the full it is necessary for the person </a:t>
            </a:r>
            <a:r>
              <a:rPr lang="en-US" dirty="0" smtClean="0"/>
              <a:t>to go through primary and secondary school as well as some form of post-school training or education in order to acquire a profession. This period of dependence on parents may last as long as thirty years!</a:t>
            </a:r>
          </a:p>
          <a:p>
            <a:r>
              <a:rPr lang="en-US" dirty="0" smtClean="0"/>
              <a:t>The C/N stage is symbolically defined as maternal: Nurturance is delivered in the form of warm support and encouragement. The harsh realities of life are screened out. </a:t>
            </a:r>
          </a:p>
          <a:p>
            <a:r>
              <a:rPr lang="en-US" dirty="0" smtClean="0"/>
              <a:t>Nurturance is provided not only by mothers, but also by fathers, teachers, or institutions such as schools and churches.</a:t>
            </a:r>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Transition from 1</a:t>
            </a:r>
            <a:r>
              <a:rPr lang="en-ZA" baseline="30000" dirty="0" smtClean="0"/>
              <a:t>st</a:t>
            </a:r>
            <a:r>
              <a:rPr lang="en-ZA" dirty="0" smtClean="0"/>
              <a:t> to 2</a:t>
            </a:r>
            <a:r>
              <a:rPr lang="en-ZA" baseline="30000" dirty="0" smtClean="0"/>
              <a:t>nd</a:t>
            </a:r>
            <a:r>
              <a:rPr lang="en-ZA" dirty="0" smtClean="0"/>
              <a:t> stage</a:t>
            </a:r>
            <a:endParaRPr lang="en-ZA" dirty="0"/>
          </a:p>
        </p:txBody>
      </p:sp>
      <p:sp>
        <p:nvSpPr>
          <p:cNvPr id="3" name="Content Placeholder 2"/>
          <p:cNvSpPr>
            <a:spLocks noGrp="1"/>
          </p:cNvSpPr>
          <p:nvPr>
            <p:ph sz="quarter" idx="1"/>
          </p:nvPr>
        </p:nvSpPr>
        <p:spPr/>
        <p:txBody>
          <a:bodyPr/>
          <a:lstStyle/>
          <a:p>
            <a:r>
              <a:rPr lang="en-ZA" dirty="0" smtClean="0"/>
              <a:t>During the first stage a relative amount of autonomy, independence and self-control is introduced along the way so that by the end of this stage people are able to do for themselves what others have done for them earlier.</a:t>
            </a:r>
          </a:p>
          <a:p>
            <a:r>
              <a:rPr lang="en-ZA" dirty="0" smtClean="0"/>
              <a:t>In the second stage, the adapting/adjusting stage, the father occupies the symbolic centre in order </a:t>
            </a:r>
            <a:r>
              <a:rPr lang="en-ZA" smtClean="0"/>
              <a:t>to instil </a:t>
            </a:r>
            <a:r>
              <a:rPr lang="en-ZA" dirty="0" smtClean="0"/>
              <a:t>the rigour of functioning and performance demanded for adaptation to </a:t>
            </a:r>
            <a:r>
              <a:rPr lang="en-ZA" smtClean="0"/>
              <a:t>the world.</a:t>
            </a:r>
            <a:endParaRPr lang="en-ZA" dirty="0" smtClean="0"/>
          </a:p>
          <a:p>
            <a:endParaRPr lang="en-Z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a:t>
            </a:r>
            <a:r>
              <a:rPr lang="en-ZA" baseline="30000" dirty="0" smtClean="0"/>
              <a:t>nd</a:t>
            </a:r>
            <a:r>
              <a:rPr lang="en-ZA" dirty="0" smtClean="0"/>
              <a:t> stage: adaption/adjusting</a:t>
            </a:r>
            <a:endParaRPr lang="en-ZA" dirty="0"/>
          </a:p>
        </p:txBody>
      </p:sp>
      <p:sp>
        <p:nvSpPr>
          <p:cNvPr id="3" name="Content Placeholder 2"/>
          <p:cNvSpPr>
            <a:spLocks noGrp="1"/>
          </p:cNvSpPr>
          <p:nvPr>
            <p:ph sz="quarter" idx="1"/>
          </p:nvPr>
        </p:nvSpPr>
        <p:spPr/>
        <p:txBody>
          <a:bodyPr/>
          <a:lstStyle/>
          <a:p>
            <a:r>
              <a:rPr lang="en-ZA" dirty="0" smtClean="0"/>
              <a:t>The second stage is governed by the law of consequences for actions taken (the reality principle).</a:t>
            </a:r>
          </a:p>
          <a:p>
            <a:r>
              <a:rPr lang="en-ZA" dirty="0" smtClean="0"/>
              <a:t>The person is exposed to a world in which standards of performance are paramount and consequences for behaviour are forcefully and implacably drawn.</a:t>
            </a:r>
          </a:p>
          <a:p>
            <a:r>
              <a:rPr lang="en-ZA" dirty="0" smtClean="0"/>
              <a:t>Strict conditions are imposed upon the distribution of all rewards, including love and positive regard.</a:t>
            </a:r>
          </a:p>
          <a:p>
            <a:r>
              <a:rPr lang="en-ZA" dirty="0" smtClean="0"/>
              <a:t>This is not the world as ideal but the world as real.</a:t>
            </a:r>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a:t>
            </a:r>
            <a:r>
              <a:rPr lang="en-ZA" baseline="30000" dirty="0" smtClean="0"/>
              <a:t>rd</a:t>
            </a:r>
            <a:r>
              <a:rPr lang="en-ZA" dirty="0" smtClean="0"/>
              <a:t> stage: centring/integrating</a:t>
            </a:r>
            <a:endParaRPr lang="en-ZA" dirty="0"/>
          </a:p>
        </p:txBody>
      </p:sp>
      <p:sp>
        <p:nvSpPr>
          <p:cNvPr id="3" name="Content Placeholder 2"/>
          <p:cNvSpPr>
            <a:spLocks noGrp="1"/>
          </p:cNvSpPr>
          <p:nvPr>
            <p:ph sz="quarter" idx="1"/>
          </p:nvPr>
        </p:nvSpPr>
        <p:spPr/>
        <p:txBody>
          <a:bodyPr/>
          <a:lstStyle/>
          <a:p>
            <a:r>
              <a:rPr lang="en-ZA" dirty="0" smtClean="0"/>
              <a:t>The tasks in this stage of life are: </a:t>
            </a:r>
          </a:p>
          <a:p>
            <a:r>
              <a:rPr lang="en-ZA" dirty="0" smtClean="0"/>
              <a:t>to embark upon the journey of becoming a centred and whole individual; and</a:t>
            </a:r>
          </a:p>
          <a:p>
            <a:r>
              <a:rPr lang="en-ZA" dirty="0" smtClean="0"/>
              <a:t>to relate to the transcendent as well as the immediate concrete realities of human existence.</a:t>
            </a:r>
          </a:p>
          <a:p>
            <a:r>
              <a:rPr lang="en-ZA" dirty="0" smtClean="0"/>
              <a:t>The ego now begins to answer to an inner call from the psyche, rather than to an outer demand derived from society.</a:t>
            </a:r>
          </a:p>
          <a:p>
            <a:r>
              <a:rPr lang="en-ZA" dirty="0" smtClean="0"/>
              <a:t>Working to live and survive is no longer sufficient; one must now find something worth living for.</a:t>
            </a:r>
          </a:p>
          <a:p>
            <a:endParaRPr lang="en-ZA" dirty="0" smtClean="0"/>
          </a:p>
          <a:p>
            <a:endParaRPr lang="en-Z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Centring/integrating and the Self</a:t>
            </a:r>
            <a:endParaRPr lang="en-ZA" dirty="0"/>
          </a:p>
        </p:txBody>
      </p:sp>
      <p:sp>
        <p:nvSpPr>
          <p:cNvPr id="3" name="Content Placeholder 2"/>
          <p:cNvSpPr>
            <a:spLocks noGrp="1"/>
          </p:cNvSpPr>
          <p:nvPr>
            <p:ph sz="quarter" idx="1"/>
          </p:nvPr>
        </p:nvSpPr>
        <p:spPr/>
        <p:txBody>
          <a:bodyPr/>
          <a:lstStyle/>
          <a:p>
            <a:r>
              <a:rPr lang="en-ZA" dirty="0" smtClean="0"/>
              <a:t>Jung speaks of the Self integrating the shadow and relating in a new conscious way to the anima and animus.</a:t>
            </a:r>
          </a:p>
          <a:p>
            <a:r>
              <a:rPr lang="en-ZA" dirty="0" smtClean="0"/>
              <a:t>The aim of the third stage is thus a degree of integration of the inner opposites inherent in the Self.</a:t>
            </a:r>
          </a:p>
          <a:p>
            <a:r>
              <a:rPr lang="en-ZA" dirty="0" smtClean="0"/>
              <a:t>The Self is the goal towards which the process of individuation strives. It represents psychic wholeness and the process by which self-division may be healed.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1628800"/>
            <a:ext cx="6172200" cy="2016224"/>
          </a:xfrm>
        </p:spPr>
        <p:txBody>
          <a:bodyPr>
            <a:normAutofit/>
          </a:bodyPr>
          <a:lstStyle/>
          <a:p>
            <a:r>
              <a:rPr lang="en-ZA" sz="4800" dirty="0" smtClean="0"/>
              <a:t>Jung on religion and God</a:t>
            </a:r>
            <a:endParaRPr lang="en-ZA" sz="4800" dirty="0"/>
          </a:p>
        </p:txBody>
      </p:sp>
      <p:sp>
        <p:nvSpPr>
          <p:cNvPr id="5" name="Subtitle 4"/>
          <p:cNvSpPr>
            <a:spLocks noGrp="1"/>
          </p:cNvSpPr>
          <p:nvPr>
            <p:ph type="subTitle" idx="1"/>
          </p:nvPr>
        </p:nvSpPr>
        <p:spPr/>
        <p:txBody>
          <a:bodyPr/>
          <a:lstStyle/>
          <a:p>
            <a:endParaRPr lang="en-Z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Jung’s childhood experience of  God</a:t>
            </a:r>
            <a:endParaRPr lang="en-ZA" dirty="0"/>
          </a:p>
        </p:txBody>
      </p:sp>
      <p:sp>
        <p:nvSpPr>
          <p:cNvPr id="3" name="Content Placeholder 2"/>
          <p:cNvSpPr>
            <a:spLocks noGrp="1"/>
          </p:cNvSpPr>
          <p:nvPr>
            <p:ph sz="quarter" idx="1"/>
          </p:nvPr>
        </p:nvSpPr>
        <p:spPr/>
        <p:txBody>
          <a:bodyPr/>
          <a:lstStyle/>
          <a:p>
            <a:r>
              <a:rPr lang="en-ZA" dirty="0" smtClean="0"/>
              <a:t>Jung’s impression of institutional religion as a child was quite negative. He realised that his father, a Swiss Reformed Church pastor, had lost his faith. As a child he wanted to help his father, but did not know how. Later in his life he did.</a:t>
            </a:r>
          </a:p>
          <a:p>
            <a:r>
              <a:rPr lang="en-ZA" dirty="0" smtClean="0"/>
              <a:t>At the age of 11 Jung allowed a visionary revelation to come over him as an act of obedience to God. It revealed to him that God shared his view of the institutional church. </a:t>
            </a:r>
          </a:p>
          <a:p>
            <a:r>
              <a:rPr lang="en-ZA" dirty="0" smtClean="0"/>
              <a:t>He found the vision completely </a:t>
            </a:r>
            <a:r>
              <a:rPr lang="en-ZA" dirty="0" err="1" smtClean="0"/>
              <a:t>emancipatory</a:t>
            </a:r>
            <a:r>
              <a:rPr lang="en-ZA" dirty="0" smtClean="0"/>
              <a:t>: he experienced an ‘unutterable bliss’ he had never known before.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Jung’s reflection on his experience</a:t>
            </a:r>
            <a:endParaRPr lang="en-ZA" dirty="0"/>
          </a:p>
        </p:txBody>
      </p:sp>
      <p:sp>
        <p:nvSpPr>
          <p:cNvPr id="3" name="Content Placeholder 2"/>
          <p:cNvSpPr>
            <a:spLocks noGrp="1"/>
          </p:cNvSpPr>
          <p:nvPr>
            <p:ph sz="quarter" idx="1"/>
          </p:nvPr>
        </p:nvSpPr>
        <p:spPr/>
        <p:txBody>
          <a:bodyPr/>
          <a:lstStyle/>
          <a:p>
            <a:r>
              <a:rPr lang="en-ZA" dirty="0" smtClean="0"/>
              <a:t>Years later Jung wrote: “That was what my father had not understood, I thought; he had failed to experience the will of God. He did not know the immediate living God who stands, omnipotent and free, above His Bible and His Church, who calls upon man to partake of His freedom.”</a:t>
            </a:r>
          </a:p>
          <a:p>
            <a:r>
              <a:rPr lang="en-ZA" dirty="0" smtClean="0"/>
              <a:t>“It was obedience which brought me grace, and after that experience I knew what God’s grace was. One must be utterly abandoned to God; nothing matters but fulfilling His will.” </a:t>
            </a:r>
            <a:endParaRPr lang="en-Z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God as an archetype</a:t>
            </a:r>
            <a:endParaRPr lang="en-ZA" dirty="0"/>
          </a:p>
        </p:txBody>
      </p:sp>
      <p:sp>
        <p:nvSpPr>
          <p:cNvPr id="3" name="Content Placeholder 2"/>
          <p:cNvSpPr>
            <a:spLocks noGrp="1"/>
          </p:cNvSpPr>
          <p:nvPr>
            <p:ph sz="quarter" idx="1"/>
          </p:nvPr>
        </p:nvSpPr>
        <p:spPr/>
        <p:txBody>
          <a:bodyPr>
            <a:normAutofit/>
          </a:bodyPr>
          <a:lstStyle/>
          <a:p>
            <a:r>
              <a:rPr lang="en-ZA" dirty="0" smtClean="0"/>
              <a:t>Jung arrived at the view that ‘the soul possesses by nature a religious function.’</a:t>
            </a:r>
          </a:p>
          <a:p>
            <a:r>
              <a:rPr lang="en-ZA" dirty="0" smtClean="0"/>
              <a:t>Because of this natural religious function of the soul Jung maintained that there is a God archetype in the collective unconscious of all human beings.</a:t>
            </a:r>
          </a:p>
          <a:p>
            <a:r>
              <a:rPr lang="en-ZA" dirty="0" smtClean="0"/>
              <a:t>However, Jung made a distinction between the God-image archetype and God himself. In the collective unconscious there is only a God-image.</a:t>
            </a:r>
            <a:endParaRPr lang="en-ZA" dirty="0"/>
          </a:p>
          <a:p>
            <a:r>
              <a:rPr lang="en-ZA" dirty="0" smtClean="0"/>
              <a:t>Jung’s main concern was with the ways in which the God-archetype had manifested itself in actual experiences.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God one of the soul’s deepest and closest intimacies</a:t>
            </a:r>
            <a:endParaRPr lang="en-ZA" dirty="0"/>
          </a:p>
        </p:txBody>
      </p:sp>
      <p:sp>
        <p:nvSpPr>
          <p:cNvPr id="3" name="Content Placeholder 2"/>
          <p:cNvSpPr>
            <a:spLocks noGrp="1"/>
          </p:cNvSpPr>
          <p:nvPr>
            <p:ph sz="quarter" idx="1"/>
          </p:nvPr>
        </p:nvSpPr>
        <p:spPr/>
        <p:txBody>
          <a:bodyPr>
            <a:normAutofit lnSpcReduction="10000"/>
          </a:bodyPr>
          <a:lstStyle/>
          <a:p>
            <a:r>
              <a:rPr lang="en-US" dirty="0" smtClean="0"/>
              <a:t>Jung adopted the concept ‘numinous’ from Rudolf Otto to designate the particular emotional quality of archetypal experiences of God. Otto describes the experience as the </a:t>
            </a:r>
            <a:r>
              <a:rPr lang="en-US" i="1" dirty="0" err="1" smtClean="0"/>
              <a:t>mysterium</a:t>
            </a:r>
            <a:r>
              <a:rPr lang="en-US" i="1" dirty="0" smtClean="0"/>
              <a:t> </a:t>
            </a:r>
            <a:r>
              <a:rPr lang="en-US" i="1" dirty="0" err="1" smtClean="0"/>
              <a:t>tremendum</a:t>
            </a:r>
            <a:r>
              <a:rPr lang="en-US" i="1" dirty="0" smtClean="0"/>
              <a:t> at </a:t>
            </a:r>
            <a:r>
              <a:rPr lang="en-US" i="1" dirty="0" err="1" smtClean="0"/>
              <a:t>fascinens</a:t>
            </a:r>
            <a:r>
              <a:rPr lang="en-US" dirty="0" smtClean="0"/>
              <a:t> (terrifying and fascinating mystery). It implies an emotional apprehension of God as wholly other, awesome, overpowering, urgent and fascinating. </a:t>
            </a:r>
          </a:p>
          <a:p>
            <a:r>
              <a:rPr lang="en-ZA" dirty="0" smtClean="0"/>
              <a:t>For Jung, it is ‘psychologically quite unthinkable’ for God to be ‘wholly other’. This is because ‘a wholly other could never be one of the soul’s deepest and closest intimacies – which is precisely what God is.’</a:t>
            </a:r>
          </a:p>
          <a:p>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Biographical sketch</a:t>
            </a:r>
            <a:endParaRPr lang="en-ZA" dirty="0"/>
          </a:p>
        </p:txBody>
      </p:sp>
      <p:sp>
        <p:nvSpPr>
          <p:cNvPr id="3" name="Content Placeholder 2"/>
          <p:cNvSpPr>
            <a:spLocks noGrp="1"/>
          </p:cNvSpPr>
          <p:nvPr>
            <p:ph sz="quarter" idx="1"/>
          </p:nvPr>
        </p:nvSpPr>
        <p:spPr/>
        <p:txBody>
          <a:bodyPr/>
          <a:lstStyle/>
          <a:p>
            <a:r>
              <a:rPr lang="en-ZA" dirty="0" smtClean="0"/>
              <a:t>Carl Jung was born in 1875 in Switzerland and brought up in or near the historic city of Basel.</a:t>
            </a:r>
          </a:p>
          <a:p>
            <a:r>
              <a:rPr lang="en-ZA" dirty="0" smtClean="0"/>
              <a:t>His father was a pastor in the Swiss Reformed Church. He was continually racked by doubts about his beliefs.</a:t>
            </a:r>
          </a:p>
          <a:p>
            <a:r>
              <a:rPr lang="en-ZA" dirty="0" smtClean="0"/>
              <a:t>His mother was a highly intuitive woman, possibly with psychic abilities and sensitivities.</a:t>
            </a:r>
          </a:p>
          <a:p>
            <a:r>
              <a:rPr lang="en-ZA" dirty="0" smtClean="0"/>
              <a:t>Jung’s childhood experiences and memories of religion were quite negative: crowds of dark-clothed men and weeping women; a hole in the ground into which a box was put; told Jesus had taken someone to himself.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Jung’s treatment of christianity</a:t>
            </a:r>
            <a:endParaRPr lang="en-ZA" dirty="0"/>
          </a:p>
        </p:txBody>
      </p:sp>
      <p:sp>
        <p:nvSpPr>
          <p:cNvPr id="3" name="Content Placeholder 2"/>
          <p:cNvSpPr>
            <a:spLocks noGrp="1"/>
          </p:cNvSpPr>
          <p:nvPr>
            <p:ph sz="quarter" idx="1"/>
          </p:nvPr>
        </p:nvSpPr>
        <p:spPr/>
        <p:txBody>
          <a:bodyPr>
            <a:normAutofit/>
          </a:bodyPr>
          <a:lstStyle/>
          <a:p>
            <a:r>
              <a:rPr lang="en-ZA" dirty="0" smtClean="0"/>
              <a:t>Murray Stein has argued that Jung’s stance towards Christianity was basically that of therapist. Frieda Fordham sees this as Jung’s childhood mission to restore his father’s faith by integrating his psychological insights into existing Christian dogma. </a:t>
            </a:r>
          </a:p>
          <a:p>
            <a:r>
              <a:rPr lang="en-ZA" dirty="0" smtClean="0"/>
              <a:t>People who found salvation in Christ, said Jung, had assimilated the historical Jesus into the archetype of the self. ‘This archetypal idea is a reflection of the individual’s wholeness, i.e. of the self, which is present in him as an unconscious image.’</a:t>
            </a:r>
            <a:endParaRPr lang="en-Z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Perfection but not wholeness in God</a:t>
            </a:r>
            <a:endParaRPr lang="en-ZA" dirty="0"/>
          </a:p>
        </p:txBody>
      </p:sp>
      <p:sp>
        <p:nvSpPr>
          <p:cNvPr id="3" name="Content Placeholder 2"/>
          <p:cNvSpPr>
            <a:spLocks noGrp="1"/>
          </p:cNvSpPr>
          <p:nvPr>
            <p:ph sz="quarter" idx="1"/>
          </p:nvPr>
        </p:nvSpPr>
        <p:spPr/>
        <p:txBody>
          <a:bodyPr>
            <a:normAutofit/>
          </a:bodyPr>
          <a:lstStyle/>
          <a:p>
            <a:r>
              <a:rPr lang="en-ZA" dirty="0" smtClean="0"/>
              <a:t>But this Christ-figure ‘lacks the darkness of spirit, and is also without sin. Without the integration of evil there is not totality.’ </a:t>
            </a:r>
          </a:p>
          <a:p>
            <a:r>
              <a:rPr lang="en-ZA" dirty="0" smtClean="0"/>
              <a:t>According to Jung, the Trinity, Father, Son and Holy Spirit, represents perfection, but not wholeness. This is because Christianity has recognised the need to face the question of human and cosmic evil, but has excluded and repressed evil from the presence of the Trinity.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Jung suggests a </a:t>
            </a:r>
            <a:r>
              <a:rPr lang="en-ZA" dirty="0" err="1" smtClean="0"/>
              <a:t>quaternitarian</a:t>
            </a:r>
            <a:r>
              <a:rPr lang="en-ZA" dirty="0" smtClean="0"/>
              <a:t> God</a:t>
            </a:r>
            <a:endParaRPr lang="en-ZA" dirty="0"/>
          </a:p>
        </p:txBody>
      </p:sp>
      <p:sp>
        <p:nvSpPr>
          <p:cNvPr id="3" name="Content Placeholder 2"/>
          <p:cNvSpPr>
            <a:spLocks noGrp="1"/>
          </p:cNvSpPr>
          <p:nvPr>
            <p:ph sz="quarter" idx="1"/>
          </p:nvPr>
        </p:nvSpPr>
        <p:spPr/>
        <p:txBody>
          <a:bodyPr/>
          <a:lstStyle/>
          <a:p>
            <a:r>
              <a:rPr lang="en-ZA" dirty="0" smtClean="0"/>
              <a:t>Jung suggested that evil be included within the doctrine of God: that Satan be the fourth figure in the Godhead. The Devil, he argued, represents God the Father’s eternal adversary and should be placed back in the realm from which it originated. </a:t>
            </a:r>
          </a:p>
          <a:p>
            <a:r>
              <a:rPr lang="en-ZA" dirty="0" smtClean="0"/>
              <a:t>In this way, said Jung, ‘the act of love embodied in the Son is counterbalanced by Lucifer’s denial.’ </a:t>
            </a:r>
          </a:p>
          <a:p>
            <a:r>
              <a:rPr lang="en-ZA" dirty="0" smtClean="0"/>
              <a:t>The </a:t>
            </a:r>
            <a:r>
              <a:rPr lang="en-ZA" dirty="0" err="1" smtClean="0"/>
              <a:t>quaternitarian</a:t>
            </a:r>
            <a:r>
              <a:rPr lang="en-ZA" dirty="0" smtClean="0"/>
              <a:t> pattern implies completeness in distinction from perfection which is implied by the Trinitarian pattern. Evil is the element of reality that Trinitarian thought excludes.</a:t>
            </a:r>
          </a:p>
          <a:p>
            <a:endParaRPr lang="en-ZA" dirty="0" smtClean="0"/>
          </a:p>
          <a:p>
            <a:endParaRPr lang="en-Z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Evaluation of Jung</a:t>
            </a:r>
            <a:endParaRPr lang="en-ZA" dirty="0"/>
          </a:p>
        </p:txBody>
      </p:sp>
      <p:sp>
        <p:nvSpPr>
          <p:cNvPr id="3" name="Content Placeholder 2"/>
          <p:cNvSpPr>
            <a:spLocks noGrp="1"/>
          </p:cNvSpPr>
          <p:nvPr>
            <p:ph sz="quarter" idx="1"/>
          </p:nvPr>
        </p:nvSpPr>
        <p:spPr/>
        <p:txBody>
          <a:bodyPr/>
          <a:lstStyle/>
          <a:p>
            <a:r>
              <a:rPr lang="en-ZA" b="1" u="sng" dirty="0" smtClean="0"/>
              <a:t>Appreciative</a:t>
            </a:r>
          </a:p>
          <a:p>
            <a:r>
              <a:rPr lang="en-ZA" dirty="0" smtClean="0"/>
              <a:t>Jung made advances on Freud by broadening the concept of libido to general psychic energy and introducing the concept </a:t>
            </a:r>
            <a:r>
              <a:rPr lang="en-ZA" i="1" dirty="0" smtClean="0"/>
              <a:t>collective unconscious</a:t>
            </a:r>
            <a:r>
              <a:rPr lang="en-ZA" dirty="0" smtClean="0"/>
              <a:t>.</a:t>
            </a:r>
          </a:p>
          <a:p>
            <a:r>
              <a:rPr lang="en-ZA" dirty="0" smtClean="0"/>
              <a:t>Individuation as a process of ‘the dialectical discussion between the conscious mind and the unconscious’ in order to attain wholeness in the Self is one of Jung’s great contributions to humanity. Individuation encompasses the integration and reconciliation of the unconscious dark side of our human nature into the conscious ego thereby helping us become whole people.</a:t>
            </a:r>
            <a:endParaRPr lang="en-Z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u="sng" dirty="0" smtClean="0"/>
              <a:t>Shortcomings and criticisms</a:t>
            </a:r>
            <a:endParaRPr lang="en-ZA" b="1" u="sng" dirty="0"/>
          </a:p>
        </p:txBody>
      </p:sp>
      <p:sp>
        <p:nvSpPr>
          <p:cNvPr id="3" name="Content Placeholder 2"/>
          <p:cNvSpPr>
            <a:spLocks noGrp="1"/>
          </p:cNvSpPr>
          <p:nvPr>
            <p:ph sz="quarter" idx="1"/>
          </p:nvPr>
        </p:nvSpPr>
        <p:spPr/>
        <p:txBody>
          <a:bodyPr>
            <a:normAutofit lnSpcReduction="10000"/>
          </a:bodyPr>
          <a:lstStyle/>
          <a:p>
            <a:r>
              <a:rPr lang="en-ZA" dirty="0" smtClean="0"/>
              <a:t>Jung constructed a very complex structure of the human psyche that is not easy to understand fully and clearly. He also changed his mind from time to time which shows how tenuous some of his concepts and theories were.</a:t>
            </a:r>
          </a:p>
          <a:p>
            <a:r>
              <a:rPr lang="en-ZA" dirty="0" smtClean="0"/>
              <a:t>On the other hand, Jung was very dogmatic about some of his theories. </a:t>
            </a:r>
            <a:r>
              <a:rPr lang="en-ZA" dirty="0" err="1" smtClean="0"/>
              <a:t>Renos</a:t>
            </a:r>
            <a:r>
              <a:rPr lang="en-ZA" dirty="0" smtClean="0"/>
              <a:t> Papadopoulos writes that Jung stuck to theories he invented and propagated them ‘with the fervour of a zealot’.</a:t>
            </a:r>
          </a:p>
          <a:p>
            <a:r>
              <a:rPr lang="en-ZA" dirty="0" smtClean="0"/>
              <a:t>It was a mistake of Jung to restrict religion to numinous experiences as many devout believers pursue their religion without such experiences.</a:t>
            </a:r>
            <a:endParaRPr lang="en-Z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Moving beyond Jung</a:t>
            </a:r>
            <a:endParaRPr lang="en-ZA" dirty="0"/>
          </a:p>
        </p:txBody>
      </p:sp>
      <p:sp>
        <p:nvSpPr>
          <p:cNvPr id="3" name="Content Placeholder 2"/>
          <p:cNvSpPr>
            <a:spLocks noGrp="1"/>
          </p:cNvSpPr>
          <p:nvPr>
            <p:ph sz="quarter" idx="1"/>
          </p:nvPr>
        </p:nvSpPr>
        <p:spPr/>
        <p:txBody>
          <a:bodyPr>
            <a:normAutofit/>
          </a:bodyPr>
          <a:lstStyle/>
          <a:p>
            <a:r>
              <a:rPr lang="en-ZA" dirty="0" smtClean="0"/>
              <a:t>Although there is much in Jungian analytical psychology that is of value, we should not hesitate to move beyond it to other schools of thought in psychology and psychotherapy. Not one of them has a monopoly on truth and insights into the human psyche. Rather, they each bring different insights into knowing ourselves better and dealing with challenges we face.</a:t>
            </a:r>
          </a:p>
          <a:p>
            <a:r>
              <a:rPr lang="en-ZA" dirty="0" smtClean="0"/>
              <a:t>We can strive to reach that of God in us by different means, not only numinous experiences. Praying, listening and meditating are some of the routes we </a:t>
            </a:r>
            <a:r>
              <a:rPr lang="en-ZA" smtClean="0"/>
              <a:t>can take.</a:t>
            </a: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Doctor Jung and Doctor Freud</a:t>
            </a:r>
            <a:endParaRPr lang="en-ZA" dirty="0"/>
          </a:p>
        </p:txBody>
      </p:sp>
      <p:sp>
        <p:nvSpPr>
          <p:cNvPr id="3" name="Content Placeholder 2"/>
          <p:cNvSpPr>
            <a:spLocks noGrp="1"/>
          </p:cNvSpPr>
          <p:nvPr>
            <p:ph sz="quarter" idx="1"/>
          </p:nvPr>
        </p:nvSpPr>
        <p:spPr/>
        <p:txBody>
          <a:bodyPr/>
          <a:lstStyle/>
          <a:p>
            <a:r>
              <a:rPr lang="en-ZA" dirty="0" smtClean="0"/>
              <a:t>Jung trained as a doctor and began working in the famous Burghoelzli psychiatric hospital linked to University of Zurich.</a:t>
            </a:r>
          </a:p>
          <a:p>
            <a:r>
              <a:rPr lang="en-ZA" dirty="0" smtClean="0"/>
              <a:t>Jung was Freud’s junior by 19 years and was one of first psychiatrists to support Freud’s controversial theories, but he was also one of the first to break away from Freud.</a:t>
            </a:r>
          </a:p>
          <a:p>
            <a:r>
              <a:rPr lang="en-ZA" dirty="0" smtClean="0"/>
              <a:t>To understand why Jung broke away from Freud it is necessary to review a few relevant concepts and theories of Freud first.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r>
              <a:rPr lang="en-ZA" dirty="0" smtClean="0"/>
              <a:t>Sigmund Freud</a:t>
            </a:r>
            <a:endParaRPr lang="en-ZA" dirty="0"/>
          </a:p>
        </p:txBody>
      </p:sp>
      <p:sp>
        <p:nvSpPr>
          <p:cNvPr id="3" name="Content Placeholder 2"/>
          <p:cNvSpPr>
            <a:spLocks noGrp="1"/>
          </p:cNvSpPr>
          <p:nvPr>
            <p:ph sz="quarter" idx="1"/>
          </p:nvPr>
        </p:nvSpPr>
        <p:spPr>
          <a:xfrm>
            <a:off x="457200" y="1268760"/>
            <a:ext cx="7467600" cy="5205192"/>
          </a:xfrm>
        </p:spPr>
        <p:txBody>
          <a:bodyPr>
            <a:normAutofit/>
          </a:bodyPr>
          <a:lstStyle/>
          <a:p>
            <a:r>
              <a:rPr lang="en-ZA" dirty="0" smtClean="0"/>
              <a:t>Freud went to a medical school in Vienna and initially did research for many years in neuropsychology.</a:t>
            </a:r>
          </a:p>
          <a:p>
            <a:r>
              <a:rPr lang="en-ZA" dirty="0" smtClean="0"/>
              <a:t>He then went to Paris to study with the great psychiatrist, Charcot.</a:t>
            </a:r>
          </a:p>
          <a:p>
            <a:r>
              <a:rPr lang="en-ZA" dirty="0" smtClean="0"/>
              <a:t>He returned to Vienna and set up a practice in neuropsychiatry with the help of his mentor and friend, Joseph Breuer.</a:t>
            </a:r>
          </a:p>
          <a:p>
            <a:r>
              <a:rPr lang="en-ZA" dirty="0" smtClean="0"/>
              <a:t>They treated young women suffering from hysterical symptoms.</a:t>
            </a:r>
          </a:p>
          <a:p>
            <a:r>
              <a:rPr lang="en-ZA" dirty="0" smtClean="0"/>
              <a:t>Freud was struck by how many of them were related to repressed traumatic sexual experiences in childhood.</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sexual instinct and Libido</a:t>
            </a:r>
            <a:endParaRPr lang="en-ZA" dirty="0"/>
          </a:p>
        </p:txBody>
      </p:sp>
      <p:sp>
        <p:nvSpPr>
          <p:cNvPr id="3" name="Content Placeholder 2"/>
          <p:cNvSpPr>
            <a:spLocks noGrp="1"/>
          </p:cNvSpPr>
          <p:nvPr>
            <p:ph sz="quarter" idx="1"/>
          </p:nvPr>
        </p:nvSpPr>
        <p:spPr/>
        <p:txBody>
          <a:bodyPr/>
          <a:lstStyle/>
          <a:p>
            <a:r>
              <a:rPr lang="en-ZA" dirty="0" smtClean="0"/>
              <a:t>Freud claimed that there was a repression of the sexual instinct and from this he developed the idea that sexual instinct provided psychic energy for the psyche which, in its sublimated form, gave rise to human achievements.</a:t>
            </a:r>
          </a:p>
          <a:p>
            <a:r>
              <a:rPr lang="en-ZA" dirty="0" smtClean="0"/>
              <a:t>He called this psychic energy the libido. This energy was primarily derived from a sexual drive.</a:t>
            </a:r>
          </a:p>
          <a:p>
            <a:r>
              <a:rPr lang="en-ZA" dirty="0" smtClean="0"/>
              <a:t>Freud linked the libido closely with the id, one of the three components that make up the mind or psyche in Freud’s model.</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r>
              <a:rPr lang="en-ZA" dirty="0" smtClean="0"/>
              <a:t>The Id, Ego and Superego</a:t>
            </a:r>
            <a:endParaRPr lang="en-ZA" dirty="0"/>
          </a:p>
        </p:txBody>
      </p:sp>
      <p:sp>
        <p:nvSpPr>
          <p:cNvPr id="3" name="Content Placeholder 2"/>
          <p:cNvSpPr>
            <a:spLocks noGrp="1"/>
          </p:cNvSpPr>
          <p:nvPr>
            <p:ph sz="quarter" idx="1"/>
          </p:nvPr>
        </p:nvSpPr>
        <p:spPr>
          <a:xfrm>
            <a:off x="457200" y="1268760"/>
            <a:ext cx="7467600" cy="5205192"/>
          </a:xfrm>
        </p:spPr>
        <p:txBody>
          <a:bodyPr>
            <a:normAutofit/>
          </a:bodyPr>
          <a:lstStyle/>
          <a:p>
            <a:r>
              <a:rPr lang="en-ZA" dirty="0" smtClean="0"/>
              <a:t>The </a:t>
            </a:r>
            <a:r>
              <a:rPr lang="en-ZA" b="1" dirty="0" smtClean="0"/>
              <a:t>id</a:t>
            </a:r>
            <a:r>
              <a:rPr lang="en-ZA" dirty="0" smtClean="0"/>
              <a:t> is the primitive, animalistic, instinctual element, libidinous energy demanding immediate satisfaction. “I want it and I want it now!”</a:t>
            </a:r>
          </a:p>
          <a:p>
            <a:r>
              <a:rPr lang="en-ZA" dirty="0" smtClean="0"/>
              <a:t>The sole governing device here is the pleasure principle.</a:t>
            </a:r>
          </a:p>
          <a:p>
            <a:r>
              <a:rPr lang="en-ZA" dirty="0" smtClean="0"/>
              <a:t>The </a:t>
            </a:r>
            <a:r>
              <a:rPr lang="en-ZA" b="1" dirty="0" smtClean="0"/>
              <a:t>ego</a:t>
            </a:r>
            <a:r>
              <a:rPr lang="en-ZA" dirty="0" smtClean="0"/>
              <a:t> is a cluster of cognitive and perceptual processes including memory, reality-testing, problem-solving that are conscious and serve to mediate between the demands of the id and prohibitions of the superego. It serves like an executive to maintain psychic balance.</a:t>
            </a:r>
          </a:p>
          <a:p>
            <a:r>
              <a:rPr lang="en-ZA" dirty="0" smtClean="0"/>
              <a:t>The </a:t>
            </a:r>
            <a:r>
              <a:rPr lang="en-ZA" b="1" dirty="0" smtClean="0"/>
              <a:t>superego</a:t>
            </a:r>
            <a:r>
              <a:rPr lang="en-ZA" dirty="0" smtClean="0"/>
              <a:t> dictates ethical and moral conduct.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Unconscious</a:t>
            </a:r>
            <a:endParaRPr lang="en-ZA" dirty="0"/>
          </a:p>
        </p:txBody>
      </p:sp>
      <p:sp>
        <p:nvSpPr>
          <p:cNvPr id="3" name="Content Placeholder 2"/>
          <p:cNvSpPr>
            <a:spLocks noGrp="1"/>
          </p:cNvSpPr>
          <p:nvPr>
            <p:ph sz="quarter" idx="1"/>
          </p:nvPr>
        </p:nvSpPr>
        <p:spPr/>
        <p:txBody>
          <a:bodyPr>
            <a:normAutofit/>
          </a:bodyPr>
          <a:lstStyle/>
          <a:p>
            <a:r>
              <a:rPr lang="en-ZA" dirty="0" smtClean="0"/>
              <a:t>One of Freud’s greatest contributions to psychology was his scientific study of the unconscious.</a:t>
            </a:r>
          </a:p>
          <a:p>
            <a:r>
              <a:rPr lang="en-ZA" dirty="0" smtClean="0"/>
              <a:t>According to Freud, the unconscious is a domain of the psyche encompassing the repressed id functions, the memories, images and wishes that are too anxiety-provoking to be accepted into consciousness.</a:t>
            </a:r>
          </a:p>
          <a:p>
            <a:r>
              <a:rPr lang="en-ZA" dirty="0" smtClean="0"/>
              <a:t>Freud found that there are powerful ideas in the unconscious, but they cannot become conscious due to a force that </a:t>
            </a:r>
            <a:r>
              <a:rPr lang="en-ZA" b="1" dirty="0" smtClean="0"/>
              <a:t>represses</a:t>
            </a:r>
            <a:r>
              <a:rPr lang="en-ZA" dirty="0" smtClean="0"/>
              <a:t> them and </a:t>
            </a:r>
            <a:r>
              <a:rPr lang="en-ZA" b="1" dirty="0" smtClean="0"/>
              <a:t>resists </a:t>
            </a:r>
            <a:r>
              <a:rPr lang="en-ZA" dirty="0" smtClean="0"/>
              <a:t>bringing them out into the open.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Jung’s separation from Freud</a:t>
            </a:r>
            <a:endParaRPr lang="en-ZA" dirty="0"/>
          </a:p>
        </p:txBody>
      </p:sp>
      <p:sp>
        <p:nvSpPr>
          <p:cNvPr id="3" name="Content Placeholder 2"/>
          <p:cNvSpPr>
            <a:spLocks noGrp="1"/>
          </p:cNvSpPr>
          <p:nvPr>
            <p:ph sz="quarter" idx="1"/>
          </p:nvPr>
        </p:nvSpPr>
        <p:spPr/>
        <p:txBody>
          <a:bodyPr/>
          <a:lstStyle/>
          <a:p>
            <a:r>
              <a:rPr lang="en-ZA" dirty="0" smtClean="0"/>
              <a:t>Jung met Freud for the first time in Vienna in February 1907. They talked virtually non-stop for 13 hours and Jung vividly describes in </a:t>
            </a:r>
            <a:r>
              <a:rPr lang="en-ZA" i="1" dirty="0" smtClean="0"/>
              <a:t>Memories, Dreams, Reflections </a:t>
            </a:r>
            <a:r>
              <a:rPr lang="en-ZA" dirty="0" smtClean="0"/>
              <a:t>how the foundations were laid for their eventual separation.</a:t>
            </a:r>
          </a:p>
          <a:p>
            <a:r>
              <a:rPr lang="en-ZA" dirty="0" smtClean="0"/>
              <a:t>Jung subsequently proposes that sexuality is not the sole source of psychic energy, but that ‘libido’ is a general psychic energy which may flow in channels serving a range of instincts.</a:t>
            </a:r>
          </a:p>
          <a:p>
            <a:r>
              <a:rPr lang="en-ZA" dirty="0" smtClean="0"/>
              <a:t>For Jung the ego is the centre of consciousness and, as such, does not encompass or understand the whole person or self.</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5319</TotalTime>
  <Words>3120</Words>
  <Application>Microsoft Office PowerPoint</Application>
  <PresentationFormat>On-screen Show (4:3)</PresentationFormat>
  <Paragraphs>140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Oriel</vt:lpstr>
      <vt:lpstr>Carl Jung</vt:lpstr>
      <vt:lpstr>Introduction: a formidable task</vt:lpstr>
      <vt:lpstr>Biographical sketch</vt:lpstr>
      <vt:lpstr>Doctor Jung and Doctor Freud</vt:lpstr>
      <vt:lpstr>Sigmund Freud</vt:lpstr>
      <vt:lpstr>The sexual instinct and Libido</vt:lpstr>
      <vt:lpstr>The Id, Ego and Superego</vt:lpstr>
      <vt:lpstr>The Unconscious</vt:lpstr>
      <vt:lpstr>Jung’s separation from Freud</vt:lpstr>
      <vt:lpstr>The Collective Unconscious</vt:lpstr>
      <vt:lpstr>Archetypes</vt:lpstr>
      <vt:lpstr>The anima</vt:lpstr>
      <vt:lpstr>Persona</vt:lpstr>
      <vt:lpstr>The compensatory relationship between persona and anima</vt:lpstr>
      <vt:lpstr>Animus</vt:lpstr>
      <vt:lpstr>Shadow</vt:lpstr>
      <vt:lpstr>Individuation and the Self</vt:lpstr>
      <vt:lpstr>The individuation process</vt:lpstr>
      <vt:lpstr>Three stages of individuation</vt:lpstr>
      <vt:lpstr>Containment/nurturance (c/n) stage</vt:lpstr>
      <vt:lpstr>Transition from 1st to 2nd stage</vt:lpstr>
      <vt:lpstr>2nd stage: adaption/adjusting</vt:lpstr>
      <vt:lpstr>3rd stage: centring/integrating</vt:lpstr>
      <vt:lpstr>Centring/integrating and the Self</vt:lpstr>
      <vt:lpstr>Jung on religion and God</vt:lpstr>
      <vt:lpstr>Jung’s childhood experience of  God</vt:lpstr>
      <vt:lpstr>Jung’s reflection on his experience</vt:lpstr>
      <vt:lpstr>God as an archetype</vt:lpstr>
      <vt:lpstr>God one of the soul’s deepest and closest intimacies</vt:lpstr>
      <vt:lpstr>Jung’s treatment of christianity</vt:lpstr>
      <vt:lpstr>Perfection but not wholeness in God</vt:lpstr>
      <vt:lpstr>Jung suggests a quaternitarian God</vt:lpstr>
      <vt:lpstr>Evaluation of Jung</vt:lpstr>
      <vt:lpstr>Shortcomings and criticisms</vt:lpstr>
      <vt:lpstr>Moving beyond Jung</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Carl Jung</dc:title>
  <dc:creator>user1</dc:creator>
  <cp:lastModifiedBy>Intern</cp:lastModifiedBy>
  <cp:revision>158</cp:revision>
  <dcterms:created xsi:type="dcterms:W3CDTF">2012-01-17T15:22:34Z</dcterms:created>
  <dcterms:modified xsi:type="dcterms:W3CDTF">2012-02-09T09:54:02Z</dcterms:modified>
</cp:coreProperties>
</file>