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13"/>
  </p:notesMasterIdLst>
  <p:sldIdLst>
    <p:sldId id="289" r:id="rId2"/>
    <p:sldId id="290" r:id="rId3"/>
    <p:sldId id="300" r:id="rId4"/>
    <p:sldId id="301" r:id="rId5"/>
    <p:sldId id="293" r:id="rId6"/>
    <p:sldId id="295" r:id="rId7"/>
    <p:sldId id="296" r:id="rId8"/>
    <p:sldId id="302" r:id="rId9"/>
    <p:sldId id="303" r:id="rId10"/>
    <p:sldId id="304" r:id="rId11"/>
    <p:sldId id="305" r:id="rId12"/>
  </p:sldIdLst>
  <p:sldSz cx="9144000" cy="6858000" type="screen4x3"/>
  <p:notesSz cx="6858000" cy="97234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025" autoAdjust="0"/>
  </p:normalViewPr>
  <p:slideViewPr>
    <p:cSldViewPr>
      <p:cViewPr>
        <p:scale>
          <a:sx n="104" d="100"/>
          <a:sy n="104" d="100"/>
        </p:scale>
        <p:origin x="-182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85775"/>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idx="1"/>
          </p:nvPr>
        </p:nvSpPr>
        <p:spPr>
          <a:xfrm>
            <a:off x="3884613" y="0"/>
            <a:ext cx="2971800" cy="485775"/>
          </a:xfrm>
          <a:prstGeom prst="rect">
            <a:avLst/>
          </a:prstGeom>
        </p:spPr>
        <p:txBody>
          <a:bodyPr vert="horz" lIns="91440" tIns="45720" rIns="91440" bIns="45720" rtlCol="0"/>
          <a:lstStyle>
            <a:lvl1pPr algn="r">
              <a:defRPr sz="1200"/>
            </a:lvl1pPr>
          </a:lstStyle>
          <a:p>
            <a:pPr>
              <a:defRPr/>
            </a:pPr>
            <a:fld id="{EFA45D8E-F6C5-4605-AB10-248349724F66}" type="datetimeFigureOut">
              <a:rPr lang="en-ZA"/>
              <a:pPr>
                <a:defRPr/>
              </a:pPr>
              <a:t>2012/02/09</a:t>
            </a:fld>
            <a:endParaRPr lang="en-ZA"/>
          </a:p>
        </p:txBody>
      </p:sp>
      <p:sp>
        <p:nvSpPr>
          <p:cNvPr id="4" name="Slide Image Placeholder 3"/>
          <p:cNvSpPr>
            <a:spLocks noGrp="1" noRot="1" noChangeAspect="1"/>
          </p:cNvSpPr>
          <p:nvPr>
            <p:ph type="sldImg" idx="2"/>
          </p:nvPr>
        </p:nvSpPr>
        <p:spPr>
          <a:xfrm>
            <a:off x="998538" y="728663"/>
            <a:ext cx="4860925" cy="3646487"/>
          </a:xfrm>
          <a:prstGeom prst="rect">
            <a:avLst/>
          </a:prstGeom>
          <a:noFill/>
          <a:ln w="12700">
            <a:solidFill>
              <a:prstClr val="black"/>
            </a:solidFill>
          </a:ln>
        </p:spPr>
        <p:txBody>
          <a:bodyPr vert="horz" lIns="91440" tIns="45720" rIns="91440" bIns="45720" rtlCol="0" anchor="ctr"/>
          <a:lstStyle/>
          <a:p>
            <a:pPr lvl="0"/>
            <a:endParaRPr lang="en-ZA" noProof="0" smtClean="0"/>
          </a:p>
        </p:txBody>
      </p:sp>
      <p:sp>
        <p:nvSpPr>
          <p:cNvPr id="5" name="Notes Placeholder 4"/>
          <p:cNvSpPr>
            <a:spLocks noGrp="1"/>
          </p:cNvSpPr>
          <p:nvPr>
            <p:ph type="body" sz="quarter" idx="3"/>
          </p:nvPr>
        </p:nvSpPr>
        <p:spPr>
          <a:xfrm>
            <a:off x="685800" y="4618038"/>
            <a:ext cx="5486400" cy="437673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9236075"/>
            <a:ext cx="2971800" cy="485775"/>
          </a:xfrm>
          <a:prstGeom prst="rect">
            <a:avLst/>
          </a:prstGeom>
        </p:spPr>
        <p:txBody>
          <a:bodyPr vert="horz" lIns="91440" tIns="45720" rIns="91440" bIns="45720" rtlCol="0" anchor="b"/>
          <a:lstStyle>
            <a:lvl1pPr algn="l">
              <a:defRPr sz="1200"/>
            </a:lvl1pPr>
          </a:lstStyle>
          <a:p>
            <a:pPr>
              <a:defRPr/>
            </a:pPr>
            <a:endParaRPr lang="en-ZA"/>
          </a:p>
        </p:txBody>
      </p:sp>
      <p:sp>
        <p:nvSpPr>
          <p:cNvPr id="7" name="Slide Number Placeholder 6"/>
          <p:cNvSpPr>
            <a:spLocks noGrp="1"/>
          </p:cNvSpPr>
          <p:nvPr>
            <p:ph type="sldNum" sz="quarter" idx="5"/>
          </p:nvPr>
        </p:nvSpPr>
        <p:spPr>
          <a:xfrm>
            <a:off x="3884613" y="9236075"/>
            <a:ext cx="2971800" cy="485775"/>
          </a:xfrm>
          <a:prstGeom prst="rect">
            <a:avLst/>
          </a:prstGeom>
        </p:spPr>
        <p:txBody>
          <a:bodyPr vert="horz" lIns="91440" tIns="45720" rIns="91440" bIns="45720" rtlCol="0" anchor="b"/>
          <a:lstStyle>
            <a:lvl1pPr algn="r">
              <a:defRPr sz="1200"/>
            </a:lvl1pPr>
          </a:lstStyle>
          <a:p>
            <a:pPr>
              <a:defRPr/>
            </a:pPr>
            <a:fld id="{0ABC9BF4-FC5A-4681-8146-C84481DECD3C}" type="slidenum">
              <a:rPr lang="en-ZA"/>
              <a:pPr>
                <a:defRPr/>
              </a:pPr>
              <a:t>‹#›</a:t>
            </a:fld>
            <a:endParaRPr lang="en-ZA"/>
          </a:p>
        </p:txBody>
      </p:sp>
    </p:spTree>
    <p:extLst>
      <p:ext uri="{BB962C8B-B14F-4D97-AF65-F5344CB8AC3E}">
        <p14:creationId xmlns:p14="http://schemas.microsoft.com/office/powerpoint/2010/main" val="395080679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ZA" smtClean="0"/>
          </a:p>
        </p:txBody>
      </p:sp>
      <p:sp>
        <p:nvSpPr>
          <p:cNvPr id="153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8BB9DD-C1D1-4861-8BEE-8B92EFBEE4E8}" type="slidenum">
              <a:rPr lang="en-ZA" smtClean="0"/>
              <a:pPr/>
              <a:t>5</a:t>
            </a:fld>
            <a:endParaRPr lang="en-Z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en-ZA"/>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en-ZA"/>
          </a:p>
        </p:txBody>
      </p:sp>
      <p:sp>
        <p:nvSpPr>
          <p:cNvPr id="23554" name="Rectangle 2"/>
          <p:cNvSpPr>
            <a:spLocks noGrp="1" noChangeArrowheads="1"/>
          </p:cNvSpPr>
          <p:nvPr>
            <p:ph type="ctrTitle"/>
          </p:nvPr>
        </p:nvSpPr>
        <p:spPr>
          <a:xfrm>
            <a:off x="914400" y="1524000"/>
            <a:ext cx="7623175" cy="1752600"/>
          </a:xfrm>
        </p:spPr>
        <p:txBody>
          <a:bodyPr/>
          <a:lstStyle>
            <a:lvl1pPr>
              <a:defRPr sz="5000"/>
            </a:lvl1pPr>
          </a:lstStyle>
          <a:p>
            <a:pPr lvl="0"/>
            <a:r>
              <a:rPr lang="en-US" altLang="en-US" noProof="0" smtClean="0"/>
              <a:t>Click to edit Master title style</a:t>
            </a:r>
          </a:p>
        </p:txBody>
      </p:sp>
      <p:sp>
        <p:nvSpPr>
          <p:cNvPr id="2355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B5A20009-6571-405B-B03E-B2EFC1D1D82B}" type="slidenum">
              <a:rPr lang="en-US" altLang="en-US"/>
              <a:pPr>
                <a:defRPr/>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7A61223-E07E-41B6-9802-38DE5D07440E}"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767DC01-64FC-41A8-9982-9DEC8B1866F0}"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A567B6B-B765-47D2-BA9D-8232040BF7D5}"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801EF07-C822-4D5C-AB5A-56C276B9408A}"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20612C4-E023-4F1D-9B92-6423B0B5210E}"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9D810A9A-BE98-493A-803F-CC55B12B22EC}"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1D54B4C3-728E-460C-8740-45E9B57ED16E}"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8F96C11-E245-4E14-BE31-304145D4A51E}"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743524A-8ADA-4144-8F65-00C8100EB1C9}"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ED4A2EA-F584-404D-963B-9F216C13005F}"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22531"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2532" name="Rectangle 4"/>
          <p:cNvSpPr>
            <a:spLocks noGrp="1" noChangeArrowheads="1"/>
          </p:cNvSpPr>
          <p:nvPr>
            <p:ph type="dt" sz="half" idx="2"/>
          </p:nvPr>
        </p:nvSpPr>
        <p:spPr bwMode="auto">
          <a:xfrm>
            <a:off x="457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atin typeface="+mj-lt"/>
              </a:defRPr>
            </a:lvl1pPr>
          </a:lstStyle>
          <a:p>
            <a:pPr>
              <a:defRPr/>
            </a:pPr>
            <a:endParaRPr lang="en-US" altLang="en-US"/>
          </a:p>
        </p:txBody>
      </p:sp>
      <p:sp>
        <p:nvSpPr>
          <p:cNvPr id="22533"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pPr>
              <a:defRPr/>
            </a:pPr>
            <a:endParaRPr lang="en-US" altLang="en-US"/>
          </a:p>
        </p:txBody>
      </p:sp>
      <p:sp>
        <p:nvSpPr>
          <p:cNvPr id="22534" name="Rectangle 6"/>
          <p:cNvSpPr>
            <a:spLocks noGrp="1" noChangeArrowheads="1"/>
          </p:cNvSpPr>
          <p:nvPr>
            <p:ph type="sldNum" sz="quarter" idx="4"/>
          </p:nvPr>
        </p:nvSpPr>
        <p:spPr bwMode="auto">
          <a:xfrm>
            <a:off x="6553200" y="6243638"/>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atin typeface="+mj-lt"/>
              </a:defRPr>
            </a:lvl1pPr>
          </a:lstStyle>
          <a:p>
            <a:pPr>
              <a:defRPr/>
            </a:pPr>
            <a:fld id="{4A9396F2-7D62-4A83-B1D0-0A9B44F7D835}" type="slidenum">
              <a:rPr lang="en-US" altLang="en-US"/>
              <a:pPr>
                <a:defRPr/>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en-ZA"/>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en-ZA"/>
          </a:p>
        </p:txBody>
      </p:sp>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fade">
                                      <p:cBhvr>
                                        <p:cTn id="12" dur="1000"/>
                                        <p:tgtEl>
                                          <p:spTgt spid="22531">
                                            <p:txEl>
                                              <p:pRg st="1" end="1"/>
                                            </p:txEl>
                                          </p:spTgt>
                                        </p:tgtEl>
                                      </p:cBhvr>
                                    </p:animEffect>
                                    <p:anim calcmode="lin" valueType="num">
                                      <p:cBhvr>
                                        <p:cTn id="13"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2531">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fade">
                                      <p:cBhvr>
                                        <p:cTn id="17" dur="1000"/>
                                        <p:tgtEl>
                                          <p:spTgt spid="22531">
                                            <p:txEl>
                                              <p:pRg st="2" end="2"/>
                                            </p:txEl>
                                          </p:spTgt>
                                        </p:tgtEl>
                                      </p:cBhvr>
                                    </p:animEffect>
                                    <p:anim calcmode="lin" valueType="num">
                                      <p:cBhvr>
                                        <p:cTn id="18"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2531">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2531">
                                            <p:txEl>
                                              <p:pRg st="3" end="3"/>
                                            </p:txEl>
                                          </p:spTgt>
                                        </p:tgtEl>
                                        <p:attrNameLst>
                                          <p:attrName>style.visibility</p:attrName>
                                        </p:attrNameLst>
                                      </p:cBhvr>
                                      <p:to>
                                        <p:strVal val="visible"/>
                                      </p:to>
                                    </p:set>
                                    <p:animEffect transition="in" filter="fade">
                                      <p:cBhvr>
                                        <p:cTn id="22" dur="1000"/>
                                        <p:tgtEl>
                                          <p:spTgt spid="22531">
                                            <p:txEl>
                                              <p:pRg st="3" end="3"/>
                                            </p:txEl>
                                          </p:spTgt>
                                        </p:tgtEl>
                                      </p:cBhvr>
                                    </p:animEffect>
                                    <p:anim calcmode="lin" valueType="num">
                                      <p:cBhvr>
                                        <p:cTn id="23"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2531">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2531">
                                            <p:txEl>
                                              <p:pRg st="4" end="4"/>
                                            </p:txEl>
                                          </p:spTgt>
                                        </p:tgtEl>
                                        <p:attrNameLst>
                                          <p:attrName>style.visibility</p:attrName>
                                        </p:attrNameLst>
                                      </p:cBhvr>
                                      <p:to>
                                        <p:strVal val="visible"/>
                                      </p:to>
                                    </p:set>
                                    <p:animEffect transition="in" filter="fade">
                                      <p:cBhvr>
                                        <p:cTn id="27" dur="1000"/>
                                        <p:tgtEl>
                                          <p:spTgt spid="22531">
                                            <p:txEl>
                                              <p:pRg st="4" end="4"/>
                                            </p:txEl>
                                          </p:spTgt>
                                        </p:tgtEl>
                                      </p:cBhvr>
                                    </p:animEffect>
                                    <p:anim calcmode="lin" valueType="num">
                                      <p:cBhvr>
                                        <p:cTn id="28"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tmplLst>
          <p:tmpl lvl="1">
            <p:tnLst>
              <p:par>
                <p:cTn presetID="42" presetClass="entr" presetSubtype="0" fill="hold" nodeType="click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1000"/>
                        <p:tgtEl>
                          <p:spTgt spid="22531"/>
                        </p:tgtEl>
                      </p:cBhvr>
                    </p:animEffect>
                    <p:anim calcmode="lin" valueType="num">
                      <p:cBhvr>
                        <p:cTn dur="1000" fill="hold"/>
                        <p:tgtEl>
                          <p:spTgt spid="22531"/>
                        </p:tgtEl>
                        <p:attrNameLst>
                          <p:attrName>ppt_x</p:attrName>
                        </p:attrNameLst>
                      </p:cBhvr>
                      <p:tavLst>
                        <p:tav tm="0">
                          <p:val>
                            <p:strVal val="#ppt_x"/>
                          </p:val>
                        </p:tav>
                        <p:tav tm="100000">
                          <p:val>
                            <p:strVal val="#ppt_x"/>
                          </p:val>
                        </p:tav>
                      </p:tavLst>
                    </p:anim>
                    <p:anim calcmode="lin" valueType="num">
                      <p:cBhvr>
                        <p:cTn dur="1000" fill="hold"/>
                        <p:tgtEl>
                          <p:spTgt spid="22531"/>
                        </p:tgtEl>
                        <p:attrNameLst>
                          <p:attrName>ppt_y</p:attrName>
                        </p:attrNameLst>
                      </p:cBhvr>
                      <p:tavLst>
                        <p:tav tm="0">
                          <p:val>
                            <p:strVal val="#ppt_y+.1"/>
                          </p:val>
                        </p:tav>
                        <p:tav tm="100000">
                          <p:val>
                            <p:strVal val="#ppt_y"/>
                          </p:val>
                        </p:tav>
                      </p:tavLst>
                    </p:anim>
                  </p:childTnLst>
                </p:cTn>
              </p:par>
            </p:tnLst>
          </p:tmpl>
          <p:tmpl lvl="2">
            <p:tnLst>
              <p:par>
                <p:cTn presetID="42"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1000"/>
                        <p:tgtEl>
                          <p:spTgt spid="22531"/>
                        </p:tgtEl>
                      </p:cBhvr>
                    </p:animEffect>
                    <p:anim calcmode="lin" valueType="num">
                      <p:cBhvr>
                        <p:cTn dur="1000" fill="hold"/>
                        <p:tgtEl>
                          <p:spTgt spid="22531"/>
                        </p:tgtEl>
                        <p:attrNameLst>
                          <p:attrName>ppt_x</p:attrName>
                        </p:attrNameLst>
                      </p:cBhvr>
                      <p:tavLst>
                        <p:tav tm="0">
                          <p:val>
                            <p:strVal val="#ppt_x"/>
                          </p:val>
                        </p:tav>
                        <p:tav tm="100000">
                          <p:val>
                            <p:strVal val="#ppt_x"/>
                          </p:val>
                        </p:tav>
                      </p:tavLst>
                    </p:anim>
                    <p:anim calcmode="lin" valueType="num">
                      <p:cBhvr>
                        <p:cTn dur="1000" fill="hold"/>
                        <p:tgtEl>
                          <p:spTgt spid="22531"/>
                        </p:tgtEl>
                        <p:attrNameLst>
                          <p:attrName>ppt_y</p:attrName>
                        </p:attrNameLst>
                      </p:cBhvr>
                      <p:tavLst>
                        <p:tav tm="0">
                          <p:val>
                            <p:strVal val="#ppt_y+.1"/>
                          </p:val>
                        </p:tav>
                        <p:tav tm="100000">
                          <p:val>
                            <p:strVal val="#ppt_y"/>
                          </p:val>
                        </p:tav>
                      </p:tavLst>
                    </p:anim>
                  </p:childTnLst>
                </p:cTn>
              </p:par>
            </p:tnLst>
          </p:tmpl>
          <p:tmpl lvl="3">
            <p:tnLst>
              <p:par>
                <p:cTn presetID="42"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1000"/>
                        <p:tgtEl>
                          <p:spTgt spid="22531"/>
                        </p:tgtEl>
                      </p:cBhvr>
                    </p:animEffect>
                    <p:anim calcmode="lin" valueType="num">
                      <p:cBhvr>
                        <p:cTn dur="1000" fill="hold"/>
                        <p:tgtEl>
                          <p:spTgt spid="22531"/>
                        </p:tgtEl>
                        <p:attrNameLst>
                          <p:attrName>ppt_x</p:attrName>
                        </p:attrNameLst>
                      </p:cBhvr>
                      <p:tavLst>
                        <p:tav tm="0">
                          <p:val>
                            <p:strVal val="#ppt_x"/>
                          </p:val>
                        </p:tav>
                        <p:tav tm="100000">
                          <p:val>
                            <p:strVal val="#ppt_x"/>
                          </p:val>
                        </p:tav>
                      </p:tavLst>
                    </p:anim>
                    <p:anim calcmode="lin" valueType="num">
                      <p:cBhvr>
                        <p:cTn dur="1000" fill="hold"/>
                        <p:tgtEl>
                          <p:spTgt spid="22531"/>
                        </p:tgtEl>
                        <p:attrNameLst>
                          <p:attrName>ppt_y</p:attrName>
                        </p:attrNameLst>
                      </p:cBhvr>
                      <p:tavLst>
                        <p:tav tm="0">
                          <p:val>
                            <p:strVal val="#ppt_y+.1"/>
                          </p:val>
                        </p:tav>
                        <p:tav tm="100000">
                          <p:val>
                            <p:strVal val="#ppt_y"/>
                          </p:val>
                        </p:tav>
                      </p:tavLst>
                    </p:anim>
                  </p:childTnLst>
                </p:cTn>
              </p:par>
            </p:tnLst>
          </p:tmpl>
          <p:tmpl lvl="4">
            <p:tnLst>
              <p:par>
                <p:cTn presetID="42"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1000"/>
                        <p:tgtEl>
                          <p:spTgt spid="22531"/>
                        </p:tgtEl>
                      </p:cBhvr>
                    </p:animEffect>
                    <p:anim calcmode="lin" valueType="num">
                      <p:cBhvr>
                        <p:cTn dur="1000" fill="hold"/>
                        <p:tgtEl>
                          <p:spTgt spid="22531"/>
                        </p:tgtEl>
                        <p:attrNameLst>
                          <p:attrName>ppt_x</p:attrName>
                        </p:attrNameLst>
                      </p:cBhvr>
                      <p:tavLst>
                        <p:tav tm="0">
                          <p:val>
                            <p:strVal val="#ppt_x"/>
                          </p:val>
                        </p:tav>
                        <p:tav tm="100000">
                          <p:val>
                            <p:strVal val="#ppt_x"/>
                          </p:val>
                        </p:tav>
                      </p:tavLst>
                    </p:anim>
                    <p:anim calcmode="lin" valueType="num">
                      <p:cBhvr>
                        <p:cTn dur="1000" fill="hold"/>
                        <p:tgtEl>
                          <p:spTgt spid="22531"/>
                        </p:tgtEl>
                        <p:attrNameLst>
                          <p:attrName>ppt_y</p:attrName>
                        </p:attrNameLst>
                      </p:cBhvr>
                      <p:tavLst>
                        <p:tav tm="0">
                          <p:val>
                            <p:strVal val="#ppt_y+.1"/>
                          </p:val>
                        </p:tav>
                        <p:tav tm="100000">
                          <p:val>
                            <p:strVal val="#ppt_y"/>
                          </p:val>
                        </p:tav>
                      </p:tavLst>
                    </p:anim>
                  </p:childTnLst>
                </p:cTn>
              </p:par>
            </p:tnLst>
          </p:tmpl>
          <p:tmpl lvl="5">
            <p:tnLst>
              <p:par>
                <p:cTn presetID="42" presetClass="entr" presetSubtype="0" fill="hold" nodeType="withEffect">
                  <p:stCondLst>
                    <p:cond delay="0"/>
                  </p:stCondLst>
                  <p:childTnLst>
                    <p:set>
                      <p:cBhvr>
                        <p:cTn dur="1" fill="hold">
                          <p:stCondLst>
                            <p:cond delay="0"/>
                          </p:stCondLst>
                        </p:cTn>
                        <p:tgtEl>
                          <p:spTgt spid="22531"/>
                        </p:tgtEl>
                        <p:attrNameLst>
                          <p:attrName>style.visibility</p:attrName>
                        </p:attrNameLst>
                      </p:cBhvr>
                      <p:to>
                        <p:strVal val="visible"/>
                      </p:to>
                    </p:set>
                    <p:animEffect transition="in" filter="fade">
                      <p:cBhvr>
                        <p:cTn dur="1000"/>
                        <p:tgtEl>
                          <p:spTgt spid="22531"/>
                        </p:tgtEl>
                      </p:cBhvr>
                    </p:animEffect>
                    <p:anim calcmode="lin" valueType="num">
                      <p:cBhvr>
                        <p:cTn dur="1000" fill="hold"/>
                        <p:tgtEl>
                          <p:spTgt spid="22531"/>
                        </p:tgtEl>
                        <p:attrNameLst>
                          <p:attrName>ppt_x</p:attrName>
                        </p:attrNameLst>
                      </p:cBhvr>
                      <p:tavLst>
                        <p:tav tm="0">
                          <p:val>
                            <p:strVal val="#ppt_x"/>
                          </p:val>
                        </p:tav>
                        <p:tav tm="100000">
                          <p:val>
                            <p:strVal val="#ppt_x"/>
                          </p:val>
                        </p:tav>
                      </p:tavLst>
                    </p:anim>
                    <p:anim calcmode="lin" valueType="num">
                      <p:cBhvr>
                        <p:cTn dur="1000" fill="hold"/>
                        <p:tgtEl>
                          <p:spTgt spid="22531"/>
                        </p:tgtEl>
                        <p:attrNameLst>
                          <p:attrName>ppt_y</p:attrName>
                        </p:attrNameLst>
                      </p:cBhvr>
                      <p:tavLst>
                        <p:tav tm="0">
                          <p:val>
                            <p:strVal val="#ppt_y+.1"/>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914400" y="1143000"/>
            <a:ext cx="7623175" cy="2362200"/>
          </a:xfrm>
        </p:spPr>
        <p:txBody>
          <a:bodyPr/>
          <a:lstStyle/>
          <a:p>
            <a:pPr algn="ctr"/>
            <a:r>
              <a:rPr lang="en-ZA" smtClean="0"/>
              <a:t>Psychology and Religion </a:t>
            </a:r>
            <a:br>
              <a:rPr lang="en-ZA" smtClean="0"/>
            </a:br>
            <a:r>
              <a:rPr lang="en-ZA" smtClean="0"/>
              <a:t>in the search for</a:t>
            </a:r>
            <a:br>
              <a:rPr lang="en-ZA" smtClean="0"/>
            </a:br>
            <a:r>
              <a:rPr lang="en-ZA" smtClean="0"/>
              <a:t>Personal Wholeness</a:t>
            </a:r>
          </a:p>
        </p:txBody>
      </p:sp>
      <p:sp>
        <p:nvSpPr>
          <p:cNvPr id="3075" name="Subtitle 2"/>
          <p:cNvSpPr>
            <a:spLocks noGrp="1"/>
          </p:cNvSpPr>
          <p:nvPr>
            <p:ph type="subTitle" idx="1"/>
          </p:nvPr>
        </p:nvSpPr>
        <p:spPr>
          <a:xfrm>
            <a:off x="4114800" y="3962400"/>
            <a:ext cx="4419600" cy="2209800"/>
          </a:xfrm>
        </p:spPr>
        <p:txBody>
          <a:bodyPr/>
          <a:lstStyle/>
          <a:p>
            <a:pPr algn="ctr"/>
            <a:r>
              <a:rPr lang="en-ZA" smtClean="0"/>
              <a:t>Johann Maree</a:t>
            </a:r>
          </a:p>
          <a:p>
            <a:pPr algn="ctr"/>
            <a:r>
              <a:rPr lang="en-ZA" smtClean="0"/>
              <a:t>Summer School </a:t>
            </a:r>
          </a:p>
          <a:p>
            <a:pPr algn="ctr"/>
            <a:r>
              <a:rPr lang="en-ZA" smtClean="0"/>
              <a:t>University of Cape Town</a:t>
            </a:r>
          </a:p>
          <a:p>
            <a:pPr algn="ctr"/>
            <a:r>
              <a:rPr lang="en-ZA" smtClean="0"/>
              <a:t>16-20 January 2012</a:t>
            </a:r>
          </a:p>
          <a:p>
            <a:pPr algn="r"/>
            <a:endParaRPr lang="en-ZA"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ZA" smtClean="0"/>
              <a:t>Ingrid de Kok</a:t>
            </a:r>
          </a:p>
        </p:txBody>
      </p:sp>
      <p:sp>
        <p:nvSpPr>
          <p:cNvPr id="12291" name="Content Placeholder 2"/>
          <p:cNvSpPr>
            <a:spLocks noGrp="1"/>
          </p:cNvSpPr>
          <p:nvPr>
            <p:ph idx="1"/>
          </p:nvPr>
        </p:nvSpPr>
        <p:spPr/>
        <p:txBody>
          <a:bodyPr/>
          <a:lstStyle/>
          <a:p>
            <a:r>
              <a:rPr lang="en-ZA" smtClean="0"/>
              <a:t>The process of healing of the psyche is captured very well in her many-layered poem, </a:t>
            </a:r>
            <a:r>
              <a:rPr lang="en-ZA" i="1" smtClean="0"/>
              <a:t>Mending,</a:t>
            </a:r>
            <a:r>
              <a:rPr lang="en-ZA" smtClean="0"/>
              <a:t> in which she uses the images of the seamstress and surgeon:</a:t>
            </a:r>
          </a:p>
          <a:p>
            <a:r>
              <a:rPr lang="en-ZA" smtClean="0"/>
              <a:t>In and out, behind, across.</a:t>
            </a:r>
          </a:p>
          <a:p>
            <a:r>
              <a:rPr lang="en-ZA" smtClean="0"/>
              <a:t>The formal gesture binds the cloth.</a:t>
            </a:r>
          </a:p>
          <a:p>
            <a:r>
              <a:rPr lang="en-ZA" smtClean="0"/>
              <a:t>The stitchery’s a surgeon’s rhyme,</a:t>
            </a:r>
          </a:p>
          <a:p>
            <a:r>
              <a:rPr lang="en-ZA" smtClean="0"/>
              <a:t>A Chinese stamp, a pantomime</a:t>
            </a:r>
          </a:p>
          <a:p>
            <a:endParaRPr lang="en-ZA" smtClean="0"/>
          </a:p>
          <a:p>
            <a:endParaRPr lang="en-ZA"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7813"/>
            <a:ext cx="8229600" cy="788987"/>
          </a:xfrm>
        </p:spPr>
        <p:txBody>
          <a:bodyPr/>
          <a:lstStyle/>
          <a:p>
            <a:r>
              <a:rPr lang="en-ZA" i="1" smtClean="0"/>
              <a:t>Mending</a:t>
            </a:r>
            <a:r>
              <a:rPr lang="en-ZA" smtClean="0"/>
              <a:t> continued</a:t>
            </a:r>
            <a:endParaRPr lang="en-ZA" i="1" smtClean="0"/>
          </a:p>
        </p:txBody>
      </p:sp>
      <p:sp>
        <p:nvSpPr>
          <p:cNvPr id="13315" name="Content Placeholder 2"/>
          <p:cNvSpPr>
            <a:spLocks noGrp="1"/>
          </p:cNvSpPr>
          <p:nvPr>
            <p:ph idx="1"/>
          </p:nvPr>
        </p:nvSpPr>
        <p:spPr>
          <a:xfrm>
            <a:off x="457200" y="1219200"/>
            <a:ext cx="8229600" cy="5181600"/>
          </a:xfrm>
        </p:spPr>
        <p:txBody>
          <a:bodyPr/>
          <a:lstStyle/>
          <a:p>
            <a:r>
              <a:rPr lang="en-ZA" smtClean="0"/>
              <a:t>of print. Then spoor. Then trail of red.</a:t>
            </a:r>
          </a:p>
          <a:p>
            <a:r>
              <a:rPr lang="en-ZA" smtClean="0"/>
              <a:t>Scabs rise, stigmata from the thread.</a:t>
            </a:r>
          </a:p>
          <a:p>
            <a:r>
              <a:rPr lang="en-ZA" smtClean="0"/>
              <a:t>A cotton chronicle congealed.</a:t>
            </a:r>
          </a:p>
          <a:p>
            <a:r>
              <a:rPr lang="en-ZA" smtClean="0"/>
              <a:t>A histogram of welts and weals.</a:t>
            </a:r>
          </a:p>
          <a:p>
            <a:endParaRPr lang="en-ZA" smtClean="0"/>
          </a:p>
          <a:p>
            <a:r>
              <a:rPr lang="en-ZA" smtClean="0"/>
              <a:t>The woman plies her ancient art,</a:t>
            </a:r>
          </a:p>
          <a:p>
            <a:r>
              <a:rPr lang="en-ZA" smtClean="0"/>
              <a:t>Her needle sutures as it darts,</a:t>
            </a:r>
          </a:p>
          <a:p>
            <a:r>
              <a:rPr lang="en-ZA" smtClean="0"/>
              <a:t>Scoring, scripting, scarring, stitching,</a:t>
            </a:r>
          </a:p>
          <a:p>
            <a:r>
              <a:rPr lang="en-ZA" smtClean="0"/>
              <a:t>the invisible mending of the heart.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en-ZA" smtClean="0"/>
              <a:t>Contents of the Course</a:t>
            </a:r>
          </a:p>
        </p:txBody>
      </p:sp>
      <p:sp>
        <p:nvSpPr>
          <p:cNvPr id="3" name="Content Placeholder 2"/>
          <p:cNvSpPr>
            <a:spLocks noGrp="1"/>
          </p:cNvSpPr>
          <p:nvPr>
            <p:ph idx="1"/>
          </p:nvPr>
        </p:nvSpPr>
        <p:spPr>
          <a:xfrm>
            <a:off x="457200" y="1143000"/>
            <a:ext cx="8229600" cy="5105400"/>
          </a:xfrm>
        </p:spPr>
        <p:txBody>
          <a:bodyPr/>
          <a:lstStyle/>
          <a:p>
            <a:pPr>
              <a:defRPr/>
            </a:pPr>
            <a:r>
              <a:rPr lang="en-ZA" dirty="0" smtClean="0"/>
              <a:t>Monday – William James: The </a:t>
            </a:r>
            <a:r>
              <a:rPr lang="en-ZA" i="1" dirty="0" smtClean="0"/>
              <a:t>Varieties of</a:t>
            </a:r>
          </a:p>
          <a:p>
            <a:pPr marL="0" indent="0">
              <a:buFont typeface="Wingdings" pitchFamily="2" charset="2"/>
              <a:buNone/>
              <a:defRPr/>
            </a:pPr>
            <a:r>
              <a:rPr lang="en-ZA" i="1" dirty="0"/>
              <a:t> </a:t>
            </a:r>
            <a:r>
              <a:rPr lang="en-ZA" i="1" dirty="0" smtClean="0"/>
              <a:t>                                   Religious Experience. </a:t>
            </a:r>
            <a:endParaRPr lang="en-ZA" dirty="0" smtClean="0"/>
          </a:p>
          <a:p>
            <a:pPr>
              <a:defRPr/>
            </a:pPr>
            <a:r>
              <a:rPr lang="en-ZA" dirty="0" smtClean="0"/>
              <a:t>Tuesday – Carl Jung: Individuation and Self.</a:t>
            </a:r>
          </a:p>
          <a:p>
            <a:pPr>
              <a:defRPr/>
            </a:pPr>
            <a:r>
              <a:rPr lang="en-ZA" dirty="0" smtClean="0"/>
              <a:t>Wednesday – Erich Fromm: Productive love</a:t>
            </a:r>
          </a:p>
          <a:p>
            <a:pPr marL="0" indent="0">
              <a:buFont typeface="Wingdings" pitchFamily="2" charset="2"/>
              <a:buNone/>
              <a:defRPr/>
            </a:pPr>
            <a:r>
              <a:rPr lang="en-ZA" dirty="0"/>
              <a:t> </a:t>
            </a:r>
            <a:r>
              <a:rPr lang="en-ZA" dirty="0" smtClean="0"/>
              <a:t>                                   and humanistic religion.</a:t>
            </a:r>
          </a:p>
          <a:p>
            <a:pPr>
              <a:defRPr/>
            </a:pPr>
            <a:r>
              <a:rPr lang="en-ZA" dirty="0" smtClean="0"/>
              <a:t>Thursday – Scott Peck: Discipline, love, </a:t>
            </a:r>
          </a:p>
          <a:p>
            <a:pPr marL="0" indent="0">
              <a:buFont typeface="Wingdings" pitchFamily="2" charset="2"/>
              <a:buNone/>
              <a:defRPr/>
            </a:pPr>
            <a:r>
              <a:rPr lang="en-ZA" dirty="0"/>
              <a:t> </a:t>
            </a:r>
            <a:r>
              <a:rPr lang="en-ZA" dirty="0" smtClean="0"/>
              <a:t>                                             grace &amp; evil.</a:t>
            </a:r>
          </a:p>
          <a:p>
            <a:pPr>
              <a:defRPr/>
            </a:pPr>
            <a:r>
              <a:rPr lang="en-ZA" dirty="0" smtClean="0"/>
              <a:t>Friday – Cognitive Behaviour Therapy: </a:t>
            </a:r>
          </a:p>
          <a:p>
            <a:pPr marL="0" indent="0">
              <a:buFont typeface="Wingdings" pitchFamily="2" charset="2"/>
              <a:buNone/>
              <a:defRPr/>
            </a:pPr>
            <a:r>
              <a:rPr lang="en-ZA" dirty="0"/>
              <a:t> </a:t>
            </a:r>
            <a:r>
              <a:rPr lang="en-ZA" dirty="0" smtClean="0"/>
              <a:t>                  Mindfulness and Compassion.</a:t>
            </a:r>
            <a:endParaRPr lang="en-Z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ZA" smtClean="0"/>
              <a:t>Reasons for offering the course</a:t>
            </a:r>
          </a:p>
        </p:txBody>
      </p:sp>
      <p:sp>
        <p:nvSpPr>
          <p:cNvPr id="5123" name="Content Placeholder 2"/>
          <p:cNvSpPr>
            <a:spLocks noGrp="1"/>
          </p:cNvSpPr>
          <p:nvPr>
            <p:ph idx="1"/>
          </p:nvPr>
        </p:nvSpPr>
        <p:spPr>
          <a:xfrm>
            <a:off x="457200" y="990600"/>
            <a:ext cx="8229600" cy="5562600"/>
          </a:xfrm>
        </p:spPr>
        <p:txBody>
          <a:bodyPr/>
          <a:lstStyle/>
          <a:p>
            <a:r>
              <a:rPr lang="en-ZA" smtClean="0"/>
              <a:t>All of us have been broken or wounded at some stage in our lives and we strive to piece together and heal ourselves again. Consciously or unconsciously we make us of psychology and religion to help us do so.</a:t>
            </a:r>
          </a:p>
          <a:p>
            <a:r>
              <a:rPr lang="en-ZA" smtClean="0"/>
              <a:t>For the past forty years or so I have been drawing on both religion and psychology to help me in the search for personal wholeness. My aim with this course is to share with you what insights I have gained.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277813"/>
            <a:ext cx="8229600" cy="1398587"/>
          </a:xfrm>
        </p:spPr>
        <p:txBody>
          <a:bodyPr/>
          <a:lstStyle/>
          <a:p>
            <a:r>
              <a:rPr lang="en-ZA" smtClean="0"/>
              <a:t>Why James, Jung, Fromm, Peck and Cognitive Behaviour Therapy (CBT)</a:t>
            </a:r>
          </a:p>
        </p:txBody>
      </p:sp>
      <p:sp>
        <p:nvSpPr>
          <p:cNvPr id="6147" name="Content Placeholder 2"/>
          <p:cNvSpPr>
            <a:spLocks noGrp="1"/>
          </p:cNvSpPr>
          <p:nvPr>
            <p:ph idx="1"/>
          </p:nvPr>
        </p:nvSpPr>
        <p:spPr>
          <a:xfrm>
            <a:off x="457200" y="1752600"/>
            <a:ext cx="8229600" cy="4378325"/>
          </a:xfrm>
        </p:spPr>
        <p:txBody>
          <a:bodyPr/>
          <a:lstStyle/>
          <a:p>
            <a:r>
              <a:rPr lang="en-ZA" smtClean="0"/>
              <a:t>The reason I have chosen James is because his </a:t>
            </a:r>
            <a:r>
              <a:rPr lang="en-ZA" i="1" smtClean="0"/>
              <a:t>Varieties of Religious Experiences </a:t>
            </a:r>
            <a:r>
              <a:rPr lang="en-ZA" smtClean="0"/>
              <a:t>is regarded as a pioneering psychological study of religion.</a:t>
            </a:r>
          </a:p>
          <a:p>
            <a:r>
              <a:rPr lang="en-ZA" smtClean="0"/>
              <a:t>The reason I included Jung, Fromm, Peck and CBT is because I have found them all helpful at different stages of my life and they all take religion seriously.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ZA" smtClean="0"/>
              <a:t>Personal Wholeness</a:t>
            </a:r>
          </a:p>
        </p:txBody>
      </p:sp>
      <p:sp>
        <p:nvSpPr>
          <p:cNvPr id="7171" name="Content Placeholder 2"/>
          <p:cNvSpPr>
            <a:spLocks noGrp="1"/>
          </p:cNvSpPr>
          <p:nvPr>
            <p:ph idx="1"/>
          </p:nvPr>
        </p:nvSpPr>
        <p:spPr/>
        <p:txBody>
          <a:bodyPr/>
          <a:lstStyle/>
          <a:p>
            <a:pPr>
              <a:defRPr/>
            </a:pPr>
            <a:r>
              <a:rPr lang="en-ZA" dirty="0" smtClean="0"/>
              <a:t>What do I mean by ‘personal wholeness’?         I want to start by contrasting it with two concepts:</a:t>
            </a:r>
          </a:p>
          <a:p>
            <a:pPr marL="324000" indent="-360000">
              <a:defRPr/>
            </a:pPr>
            <a:r>
              <a:rPr lang="en-ZA" dirty="0" smtClean="0"/>
              <a:t>Firstly, brokenness – we have all been broken at one stage or other in our lives.</a:t>
            </a:r>
          </a:p>
          <a:p>
            <a:pPr marL="324000" indent="-360000">
              <a:defRPr/>
            </a:pPr>
            <a:r>
              <a:rPr lang="en-ZA" dirty="0" smtClean="0"/>
              <a:t>Wholeness will result when the broken pieces within us have been reconstructed into a whole self and we experience wellness and harmony within ourselves.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3"/>
          <p:cNvSpPr>
            <a:spLocks noGrp="1"/>
          </p:cNvSpPr>
          <p:nvPr>
            <p:ph type="title"/>
          </p:nvPr>
        </p:nvSpPr>
        <p:spPr/>
        <p:txBody>
          <a:bodyPr/>
          <a:lstStyle/>
          <a:p>
            <a:r>
              <a:rPr lang="en-ZA" smtClean="0"/>
              <a:t>Image: wholeness from brokenness</a:t>
            </a:r>
          </a:p>
        </p:txBody>
      </p:sp>
      <p:pic>
        <p:nvPicPr>
          <p:cNvPr id="8195" name="Content Placeholder 6"/>
          <p:cNvPicPr>
            <a:picLocks noGrp="1" noChangeAspect="1"/>
          </p:cNvPicPr>
          <p:nvPr>
            <p:ph idx="1"/>
          </p:nvPr>
        </p:nvPicPr>
        <p:blipFill>
          <a:blip r:embed="rId2" cstate="print"/>
          <a:srcRect/>
          <a:stretch>
            <a:fillRect/>
          </a:stretch>
        </p:blipFill>
        <p:spPr>
          <a:xfrm>
            <a:off x="1422400" y="1371600"/>
            <a:ext cx="5868988" cy="46482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ZA" smtClean="0"/>
              <a:t>Personal Wholeness: second contrast</a:t>
            </a:r>
          </a:p>
        </p:txBody>
      </p:sp>
      <p:sp>
        <p:nvSpPr>
          <p:cNvPr id="9219" name="Content Placeholder 2"/>
          <p:cNvSpPr>
            <a:spLocks noGrp="1"/>
          </p:cNvSpPr>
          <p:nvPr>
            <p:ph idx="1"/>
          </p:nvPr>
        </p:nvSpPr>
        <p:spPr/>
        <p:txBody>
          <a:bodyPr/>
          <a:lstStyle/>
          <a:p>
            <a:r>
              <a:rPr lang="en-ZA" smtClean="0"/>
              <a:t>The second contrast is with woundedness.</a:t>
            </a:r>
          </a:p>
          <a:p>
            <a:r>
              <a:rPr lang="en-ZA" smtClean="0"/>
              <a:t>We have all been wounded and sit with emotional scars in our psyches.</a:t>
            </a:r>
          </a:p>
          <a:p>
            <a:r>
              <a:rPr lang="en-ZA" smtClean="0"/>
              <a:t>Wholeness is the outcome of the process of healing the scars of woundedness in our lives.</a:t>
            </a:r>
          </a:p>
          <a:p>
            <a:r>
              <a:rPr lang="en-ZA" smtClean="0"/>
              <a:t>Poets have provided us with sensitive perspectives of brokenness, woundedness and healing.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28600"/>
            <a:ext cx="8229600" cy="1139825"/>
          </a:xfrm>
        </p:spPr>
        <p:txBody>
          <a:bodyPr/>
          <a:lstStyle/>
          <a:p>
            <a:r>
              <a:rPr lang="en-ZA" smtClean="0"/>
              <a:t>T S Eliot   Darkness/Brokenness</a:t>
            </a:r>
            <a:br>
              <a:rPr lang="en-ZA" smtClean="0"/>
            </a:br>
            <a:r>
              <a:rPr lang="en-ZA" smtClean="0"/>
              <a:t> </a:t>
            </a:r>
            <a:r>
              <a:rPr lang="en-ZA" i="1" smtClean="0"/>
              <a:t>Four Quartets: East Coker</a:t>
            </a:r>
          </a:p>
        </p:txBody>
      </p:sp>
      <p:sp>
        <p:nvSpPr>
          <p:cNvPr id="10243" name="Content Placeholder 2"/>
          <p:cNvSpPr>
            <a:spLocks noGrp="1"/>
          </p:cNvSpPr>
          <p:nvPr>
            <p:ph idx="1"/>
          </p:nvPr>
        </p:nvSpPr>
        <p:spPr/>
        <p:txBody>
          <a:bodyPr/>
          <a:lstStyle/>
          <a:p>
            <a:r>
              <a:rPr lang="en-ZA" smtClean="0"/>
              <a:t>O dark dark dark. …</a:t>
            </a:r>
          </a:p>
          <a:p>
            <a:r>
              <a:rPr lang="en-ZA" smtClean="0"/>
              <a:t>I said to my soul, be still, and let the dark come upon you</a:t>
            </a:r>
          </a:p>
          <a:p>
            <a:r>
              <a:rPr lang="en-ZA" smtClean="0"/>
              <a:t>Which shall be the darkness of God. …</a:t>
            </a:r>
          </a:p>
          <a:p>
            <a:r>
              <a:rPr lang="en-ZA" smtClean="0"/>
              <a:t>I said to my soul, be still, and wait without hope</a:t>
            </a:r>
          </a:p>
          <a:p>
            <a:r>
              <a:rPr lang="en-ZA" smtClean="0"/>
              <a:t>For hope would be hope for the wrong thing; wait without love</a:t>
            </a:r>
          </a:p>
          <a:p>
            <a:r>
              <a:rPr lang="en-ZA" smtClean="0"/>
              <a:t>For love would be love of the wrong thing;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ZA" smtClean="0"/>
              <a:t>Eliot continued</a:t>
            </a:r>
          </a:p>
        </p:txBody>
      </p:sp>
      <p:sp>
        <p:nvSpPr>
          <p:cNvPr id="11267" name="Content Placeholder 2"/>
          <p:cNvSpPr>
            <a:spLocks noGrp="1"/>
          </p:cNvSpPr>
          <p:nvPr>
            <p:ph idx="1"/>
          </p:nvPr>
        </p:nvSpPr>
        <p:spPr/>
        <p:txBody>
          <a:bodyPr/>
          <a:lstStyle/>
          <a:p>
            <a:r>
              <a:rPr lang="en-ZA" smtClean="0"/>
              <a:t>there is yet faith</a:t>
            </a:r>
          </a:p>
          <a:p>
            <a:r>
              <a:rPr lang="en-ZA" smtClean="0"/>
              <a:t>But the faith and the love and the hope are all in the waiting.</a:t>
            </a:r>
          </a:p>
          <a:p>
            <a:r>
              <a:rPr lang="en-ZA" smtClean="0"/>
              <a:t>Wait without thought, for you are not ready for thought:</a:t>
            </a:r>
          </a:p>
          <a:p>
            <a:r>
              <a:rPr lang="en-ZA" smtClean="0"/>
              <a:t>So the darkness shall be the light, and the stillness the dancing.</a:t>
            </a:r>
          </a:p>
          <a:p>
            <a:endParaRPr lang="en-ZA" smtClean="0"/>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2193</TotalTime>
  <Words>602</Words>
  <Application>Microsoft Office PowerPoint</Application>
  <PresentationFormat>On-screen Show (4:3)</PresentationFormat>
  <Paragraphs>60</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Edge</vt:lpstr>
      <vt:lpstr>Psychology and Religion  in the search for Personal Wholeness</vt:lpstr>
      <vt:lpstr>Contents of the Course</vt:lpstr>
      <vt:lpstr>Reasons for offering the course</vt:lpstr>
      <vt:lpstr>Why James, Jung, Fromm, Peck and Cognitive Behaviour Therapy (CBT)</vt:lpstr>
      <vt:lpstr>Personal Wholeness</vt:lpstr>
      <vt:lpstr>Image: wholeness from brokenness</vt:lpstr>
      <vt:lpstr>Personal Wholeness: second contrast</vt:lpstr>
      <vt:lpstr>T S Eliot   Darkness/Brokenness  Four Quartets: East Coker</vt:lpstr>
      <vt:lpstr>Eliot continued</vt:lpstr>
      <vt:lpstr>Ingrid de Kok</vt:lpstr>
      <vt:lpstr>Mending continued</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Varieties of Religious Experience (1902)</dc:title>
  <dc:creator>Maree</dc:creator>
  <cp:lastModifiedBy>Intern</cp:lastModifiedBy>
  <cp:revision>95</cp:revision>
  <cp:lastPrinted>2012-01-15T19:13:45Z</cp:lastPrinted>
  <dcterms:created xsi:type="dcterms:W3CDTF">2009-07-01T05:29:49Z</dcterms:created>
  <dcterms:modified xsi:type="dcterms:W3CDTF">2012-02-09T09:53:37Z</dcterms:modified>
</cp:coreProperties>
</file>