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xlsx" ContentType="application/vnd.openxmlformats-officedocument.spreadsheetml.sheet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omments/comment1.xml" ContentType="application/vnd.openxmlformats-officedocument.presentationml.comments+xml"/>
  <Override PartName="/ppt/comments/comment2.xml" ContentType="application/vnd.openxmlformats-officedocument.presentationml.comments+xml"/>
  <Override PartName="/ppt/comments/comment3.xml" ContentType="application/vnd.openxmlformats-officedocument.presentationml.comments+xml"/>
  <Override PartName="/ppt/comments/comment4.xml" ContentType="application/vnd.openxmlformats-officedocument.presentationml.comment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omments/comment5.xml" ContentType="application/vnd.openxmlformats-officedocument.presentationml.comments+xml"/>
  <Override PartName="/ppt/comments/comment6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85" r:id="rId1"/>
  </p:sldMasterIdLst>
  <p:notesMasterIdLst>
    <p:notesMasterId r:id="rId41"/>
  </p:notesMasterIdLst>
  <p:sldIdLst>
    <p:sldId id="261" r:id="rId2"/>
    <p:sldId id="262" r:id="rId3"/>
    <p:sldId id="270" r:id="rId4"/>
    <p:sldId id="263" r:id="rId5"/>
    <p:sldId id="264" r:id="rId6"/>
    <p:sldId id="293" r:id="rId7"/>
    <p:sldId id="265" r:id="rId8"/>
    <p:sldId id="266" r:id="rId9"/>
    <p:sldId id="294" r:id="rId10"/>
    <p:sldId id="295" r:id="rId11"/>
    <p:sldId id="297" r:id="rId12"/>
    <p:sldId id="298" r:id="rId13"/>
    <p:sldId id="267" r:id="rId14"/>
    <p:sldId id="300" r:id="rId15"/>
    <p:sldId id="301" r:id="rId16"/>
    <p:sldId id="302" r:id="rId17"/>
    <p:sldId id="311" r:id="rId18"/>
    <p:sldId id="303" r:id="rId19"/>
    <p:sldId id="304" r:id="rId20"/>
    <p:sldId id="305" r:id="rId21"/>
    <p:sldId id="299" r:id="rId22"/>
    <p:sldId id="306" r:id="rId23"/>
    <p:sldId id="268" r:id="rId24"/>
    <p:sldId id="277" r:id="rId25"/>
    <p:sldId id="272" r:id="rId26"/>
    <p:sldId id="274" r:id="rId27"/>
    <p:sldId id="275" r:id="rId28"/>
    <p:sldId id="276" r:id="rId29"/>
    <p:sldId id="279" r:id="rId30"/>
    <p:sldId id="285" r:id="rId31"/>
    <p:sldId id="307" r:id="rId32"/>
    <p:sldId id="288" r:id="rId33"/>
    <p:sldId id="258" r:id="rId34"/>
    <p:sldId id="291" r:id="rId35"/>
    <p:sldId id="290" r:id="rId36"/>
    <p:sldId id="292" r:id="rId37"/>
    <p:sldId id="309" r:id="rId38"/>
    <p:sldId id="310" r:id="rId39"/>
    <p:sldId id="312" r:id="rId4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xine Rubin" initials="MR" lastIdx="2" clrIdx="0">
    <p:extLst>
      <p:ext uri="{19B8F6BF-5375-455C-9EA6-DF929625EA0E}">
        <p15:presenceInfo xmlns:p15="http://schemas.microsoft.com/office/powerpoint/2012/main" xmlns="" userId="d4d57122ba2cec87" providerId="Windows Live"/>
      </p:ext>
    </p:extLst>
  </p:cmAuthor>
  <p:cmAuthor id="2" name="User" initials="U" lastIdx="6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137" autoAdjust="0"/>
    <p:restoredTop sz="94660"/>
  </p:normalViewPr>
  <p:slideViewPr>
    <p:cSldViewPr snapToGrid="0" snapToObjects="1">
      <p:cViewPr varScale="1">
        <p:scale>
          <a:sx n="91" d="100"/>
          <a:sy n="91" d="100"/>
        </p:scale>
        <p:origin x="-124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theme" Target="theme/theme1.xml"/><Relationship Id="rId47" Type="http://schemas.openxmlformats.org/officeDocument/2006/relationships/tableStyles" Target="tableStyle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slide" Target="slides/slide39.xml"/><Relationship Id="rId41" Type="http://schemas.openxmlformats.org/officeDocument/2006/relationships/notesMaster" Target="notesMasters/notesMaster1.xml"/><Relationship Id="rId42" Type="http://schemas.openxmlformats.org/officeDocument/2006/relationships/printerSettings" Target="printerSettings/printerSettings1.bin"/><Relationship Id="rId43" Type="http://schemas.openxmlformats.org/officeDocument/2006/relationships/commentAuthors" Target="commentAuthors.xml"/><Relationship Id="rId44" Type="http://schemas.openxmlformats.org/officeDocument/2006/relationships/presProps" Target="presProps.xml"/><Relationship Id="rId45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Y-Value 1</c:v>
                </c:pt>
              </c:strCache>
            </c:strRef>
          </c:tx>
          <c:spPr>
            <a:ln w="50000">
              <a:noFill/>
            </a:ln>
          </c:spPr>
          <c:xVal>
            <c:numRef>
              <c:f>Sheet1!$A$2:$A$10</c:f>
              <c:numCache>
                <c:formatCode>General</c:formatCode>
                <c:ptCount val="9"/>
                <c:pt idx="0">
                  <c:v>0.7</c:v>
                </c:pt>
                <c:pt idx="1">
                  <c:v>1.8</c:v>
                </c:pt>
                <c:pt idx="2">
                  <c:v>2.6</c:v>
                </c:pt>
                <c:pt idx="3">
                  <c:v>3.0</c:v>
                </c:pt>
                <c:pt idx="4">
                  <c:v>1.5</c:v>
                </c:pt>
                <c:pt idx="5">
                  <c:v>1.5</c:v>
                </c:pt>
                <c:pt idx="6">
                  <c:v>1.5</c:v>
                </c:pt>
                <c:pt idx="7">
                  <c:v>1.5</c:v>
                </c:pt>
                <c:pt idx="8">
                  <c:v>1.0</c:v>
                </c:pt>
              </c:numCache>
            </c:numRef>
          </c:xVal>
          <c:yVal>
            <c:numRef>
              <c:f>Sheet1!$B$2:$B$10</c:f>
              <c:numCache>
                <c:formatCode>General</c:formatCode>
                <c:ptCount val="9"/>
                <c:pt idx="0">
                  <c:v>2.7</c:v>
                </c:pt>
                <c:pt idx="1">
                  <c:v>3.2</c:v>
                </c:pt>
                <c:pt idx="2">
                  <c:v>0.8</c:v>
                </c:pt>
                <c:pt idx="3">
                  <c:v>4.0</c:v>
                </c:pt>
                <c:pt idx="4">
                  <c:v>1.0</c:v>
                </c:pt>
                <c:pt idx="5">
                  <c:v>4.0</c:v>
                </c:pt>
                <c:pt idx="6">
                  <c:v>2.0</c:v>
                </c:pt>
                <c:pt idx="7">
                  <c:v>3.0</c:v>
                </c:pt>
                <c:pt idx="8">
                  <c:v>2.3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134856472"/>
        <c:axId val="-2118869368"/>
      </c:scatterChart>
      <c:valAx>
        <c:axId val="-213485647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dirty="0" smtClean="0"/>
                  <a:t>Natural Resources/GDP</a:t>
                </a:r>
                <a:endParaRPr lang="en-US" dirty="0"/>
              </a:p>
            </c:rich>
          </c:tx>
          <c:overlay val="0"/>
        </c:title>
        <c:numFmt formatCode="General" sourceLinked="1"/>
        <c:majorTickMark val="none"/>
        <c:minorTickMark val="none"/>
        <c:tickLblPos val="nextTo"/>
        <c:crossAx val="-2118869368"/>
        <c:crosses val="autoZero"/>
        <c:crossBetween val="midCat"/>
      </c:valAx>
      <c:valAx>
        <c:axId val="-2118869368"/>
        <c:scaling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 dirty="0" smtClean="0"/>
                  <a:t>Conflict</a:t>
                </a:r>
                <a:endParaRPr lang="en-US" dirty="0"/>
              </a:p>
            </c:rich>
          </c:tx>
          <c:overlay val="0"/>
        </c:title>
        <c:numFmt formatCode="General" sourceLinked="1"/>
        <c:majorTickMark val="none"/>
        <c:minorTickMark val="none"/>
        <c:tickLblPos val="nextTo"/>
        <c:crossAx val="-2134856472"/>
        <c:crosses val="autoZero"/>
        <c:crossBetween val="midCat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Y-Value 1</c:v>
                </c:pt>
              </c:strCache>
            </c:strRef>
          </c:tx>
          <c:spPr>
            <a:ln w="50000">
              <a:noFill/>
            </a:ln>
          </c:spPr>
          <c:xVal>
            <c:numRef>
              <c:f>Sheet1!$A$2:$A$10</c:f>
              <c:numCache>
                <c:formatCode>General</c:formatCode>
                <c:ptCount val="9"/>
                <c:pt idx="0">
                  <c:v>0.7</c:v>
                </c:pt>
                <c:pt idx="1">
                  <c:v>1.8</c:v>
                </c:pt>
                <c:pt idx="2">
                  <c:v>2.6</c:v>
                </c:pt>
                <c:pt idx="3">
                  <c:v>3.0</c:v>
                </c:pt>
                <c:pt idx="4">
                  <c:v>4.0</c:v>
                </c:pt>
                <c:pt idx="5">
                  <c:v>5.0</c:v>
                </c:pt>
                <c:pt idx="6">
                  <c:v>5.5</c:v>
                </c:pt>
                <c:pt idx="7">
                  <c:v>6.0</c:v>
                </c:pt>
                <c:pt idx="8">
                  <c:v>6.5</c:v>
                </c:pt>
              </c:numCache>
            </c:numRef>
          </c:xVal>
          <c:yVal>
            <c:numRef>
              <c:f>Sheet1!$B$2:$B$10</c:f>
              <c:numCache>
                <c:formatCode>General</c:formatCode>
                <c:ptCount val="9"/>
                <c:pt idx="0">
                  <c:v>1.2</c:v>
                </c:pt>
                <c:pt idx="1">
                  <c:v>1.9</c:v>
                </c:pt>
                <c:pt idx="2">
                  <c:v>2.5</c:v>
                </c:pt>
                <c:pt idx="3">
                  <c:v>3.1</c:v>
                </c:pt>
                <c:pt idx="4">
                  <c:v>1.0</c:v>
                </c:pt>
                <c:pt idx="5">
                  <c:v>4.0</c:v>
                </c:pt>
                <c:pt idx="6">
                  <c:v>5.0</c:v>
                </c:pt>
                <c:pt idx="7">
                  <c:v>5.5</c:v>
                </c:pt>
                <c:pt idx="8">
                  <c:v>7.0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121791096"/>
        <c:axId val="-2086062200"/>
      </c:scatterChart>
      <c:valAx>
        <c:axId val="-212179109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dirty="0" smtClean="0"/>
                  <a:t>Natural Resources/GDP</a:t>
                </a:r>
                <a:endParaRPr lang="en-US" dirty="0"/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crossAx val="-2086062200"/>
        <c:crosses val="autoZero"/>
        <c:crossBetween val="midCat"/>
      </c:valAx>
      <c:valAx>
        <c:axId val="-2086062200"/>
        <c:scaling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 dirty="0" smtClean="0"/>
                  <a:t>Conflict</a:t>
                </a:r>
                <a:endParaRPr lang="en-US" dirty="0"/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crossAx val="-2121791096"/>
        <c:crosses val="autoZero"/>
        <c:crossBetween val="midCat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2" dt="2013-08-22T17:25:40.491" idx="2">
    <p:pos x="5355" y="124"/>
    <p:text>Change the questions to be relevant to your course.</p:tex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2" dt="2013-08-22T17:26:15.579" idx="3">
    <p:pos x="5293" y="103"/>
    <p:text>Edit for your course.</p:text>
  </p:cm>
</p:cmLst>
</file>

<file path=ppt/comments/comment3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2" dt="2013-08-22T17:27:14.400" idx="4">
    <p:pos x="5418" y="89"/>
    <p:text>You should edit the examples to be relevant to the example particular to your course.</p:text>
  </p:cm>
</p:cmLst>
</file>

<file path=ppt/comments/comment4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2" dt="2013-08-22T17:28:34.402" idx="5">
    <p:pos x="5444" y="145"/>
    <p:text>You may want to do a similar breakdown for the quants study selected for your course.</p:text>
  </p:cm>
</p:cmLst>
</file>

<file path=ppt/comments/comment5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2" dt="2013-08-22T17:23:38.476" idx="1">
    <p:pos x="5468" y="99"/>
    <p:text>You may consider removing this slide since it is somewhat redundant.</p:text>
  </p:cm>
</p:cmLst>
</file>

<file path=ppt/comments/comment6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2" dt="2013-08-22T17:29:41.073" idx="6">
    <p:pos x="5280" y="83"/>
    <p:text>Alter for your course.</p:tex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55CD4B-C76C-1049-8F4C-6B89C2F96616}" type="datetimeFigureOut">
              <a:rPr lang="en-US" smtClean="0"/>
              <a:t>22/04/2014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07FB6D-F65E-5242-873F-8B43DC94C9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12285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07FB6D-F65E-5242-873F-8B43DC94C98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85984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00CD85-466C-46F5-AADF-41FBF7340E7B}" type="slidenum">
              <a:rPr lang="en-ZA" smtClean="0"/>
              <a:pPr/>
              <a:t>26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3600118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00CD85-466C-46F5-AADF-41FBF7340E7B}" type="slidenum">
              <a:rPr lang="en-ZA" smtClean="0"/>
              <a:pPr/>
              <a:t>27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4819589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Oval 8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71784" y="1676400"/>
            <a:ext cx="5917679" cy="2554983"/>
          </a:xfrm>
        </p:spPr>
        <p:txBody>
          <a:bodyPr anchor="b"/>
          <a:lstStyle>
            <a:lvl1pPr>
              <a:defRPr sz="48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671784" y="4231157"/>
            <a:ext cx="5917679" cy="861420"/>
          </a:xfrm>
        </p:spPr>
        <p:txBody>
          <a:bodyPr anchor="t"/>
          <a:lstStyle>
            <a:lvl1pPr marL="0" indent="0" algn="r">
              <a:buNone/>
              <a:defRPr b="1"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endParaRPr lang="en-US" dirty="0" smtClean="0"/>
          </a:p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63487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Rectangle 8"/>
            <p:cNvSpPr/>
            <p:nvPr/>
          </p:nvSpPr>
          <p:spPr>
            <a:xfrm>
              <a:off x="421503" y="402165"/>
              <a:ext cx="8327939" cy="31411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5"/>
            <p:cNvSpPr/>
            <p:nvPr/>
          </p:nvSpPr>
          <p:spPr bwMode="gray">
            <a:xfrm rot="10204164">
              <a:off x="426788" y="456424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9"/>
            <p:cNvSpPr/>
            <p:nvPr/>
          </p:nvSpPr>
          <p:spPr bwMode="gray">
            <a:xfrm rot="10800000">
              <a:off x="485023" y="2670079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5" y="4961453"/>
            <a:ext cx="6422002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1" y="685800"/>
            <a:ext cx="6422004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3" y="5528191"/>
            <a:ext cx="6422003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0F0F41EF-A561-DA4C-90E1-D8170B2F0E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96171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6359946" y="2780895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>
            <a:xfrm>
              <a:off x="485023" y="4343399"/>
              <a:ext cx="8182128" cy="211243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8"/>
            <p:cNvSpPr/>
            <p:nvPr/>
          </p:nvSpPr>
          <p:spPr bwMode="gray">
            <a:xfrm>
              <a:off x="485023" y="2854646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927101"/>
            <a:ext cx="6422004" cy="1692720"/>
          </a:xfrm>
        </p:spPr>
        <p:txBody>
          <a:bodyPr anchor="ctr"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3488023"/>
            <a:ext cx="6422005" cy="2536858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0F0F41EF-A561-DA4C-90E1-D8170B2F0E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141550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21010068">
              <a:off x="6359946" y="430920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3" name="Freeform 12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3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12" name="TextBox 11"/>
          <p:cNvSpPr txBox="1"/>
          <p:nvPr/>
        </p:nvSpPr>
        <p:spPr bwMode="gray">
          <a:xfrm>
            <a:off x="7033422" y="2898648"/>
            <a:ext cx="66055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8000" dirty="0"/>
              <a:t>”</a:t>
            </a:r>
          </a:p>
        </p:txBody>
      </p:sp>
      <p:sp>
        <p:nvSpPr>
          <p:cNvPr id="11" name="TextBox 10"/>
          <p:cNvSpPr txBox="1"/>
          <p:nvPr/>
        </p:nvSpPr>
        <p:spPr bwMode="gray">
          <a:xfrm>
            <a:off x="651683" y="589767"/>
            <a:ext cx="60159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8000" dirty="0"/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8058" y="903421"/>
            <a:ext cx="6160385" cy="2895658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387279" y="3809278"/>
            <a:ext cx="5646142" cy="333113"/>
          </a:xfrm>
        </p:spPr>
        <p:txBody>
          <a:bodyPr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5000815"/>
            <a:ext cx="6422005" cy="1024065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0F0F41EF-A561-DA4C-90E1-D8170B2F0E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935962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6359946" y="431124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7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7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2057400"/>
            <a:ext cx="6422004" cy="2095500"/>
          </a:xfrm>
        </p:spPr>
        <p:txBody>
          <a:bodyPr anchor="b"/>
          <a:lstStyle>
            <a:lvl1pPr algn="l">
              <a:defRPr sz="36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1" y="5024908"/>
            <a:ext cx="6422004" cy="994891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0F0F41EF-A561-DA4C-90E1-D8170B2F0E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61644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922305"/>
            <a:ext cx="6423592" cy="714660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1" y="2489200"/>
            <a:ext cx="2313433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5"/>
          </p:nvPr>
        </p:nvSpPr>
        <p:spPr>
          <a:xfrm>
            <a:off x="866440" y="3147165"/>
            <a:ext cx="2313432" cy="2877714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08472" y="2489200"/>
            <a:ext cx="2326750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6"/>
          </p:nvPr>
        </p:nvSpPr>
        <p:spPr>
          <a:xfrm>
            <a:off x="3408472" y="3147165"/>
            <a:ext cx="2326749" cy="2869878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63820" y="2489201"/>
            <a:ext cx="2313740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63821" y="3147164"/>
            <a:ext cx="2313740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294530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84952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0F0F41EF-A561-DA4C-90E1-D8170B2F0E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959994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927101"/>
            <a:ext cx="6423592" cy="709864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1461" y="4180095"/>
            <a:ext cx="2299042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12743" y="2486221"/>
            <a:ext cx="2021456" cy="1450321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21"/>
          </p:nvPr>
        </p:nvSpPr>
        <p:spPr>
          <a:xfrm>
            <a:off x="881461" y="4837558"/>
            <a:ext cx="2298410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04318" y="4179596"/>
            <a:ext cx="2317790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16"/>
          </p:nvPr>
        </p:nvSpPr>
        <p:spPr>
          <a:xfrm>
            <a:off x="3550622" y="2509453"/>
            <a:ext cx="2025182" cy="1427089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404318" y="4837558"/>
            <a:ext cx="2330903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63821" y="4179595"/>
            <a:ext cx="2299492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17"/>
          </p:nvPr>
        </p:nvSpPr>
        <p:spPr>
          <a:xfrm>
            <a:off x="6104946" y="2509453"/>
            <a:ext cx="2018839" cy="1427089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63821" y="4837558"/>
            <a:ext cx="2299492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21" name="Straight Connector 20"/>
          <p:cNvCxnSpPr/>
          <p:nvPr/>
        </p:nvCxnSpPr>
        <p:spPr>
          <a:xfrm>
            <a:off x="3290019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584952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0F0F41EF-A561-DA4C-90E1-D8170B2F0E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093511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0F0F41EF-A561-DA4C-90E1-D8170B2F0E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064261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4966650">
              <a:off x="4673046" y="5107506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8"/>
            <p:cNvSpPr/>
            <p:nvPr/>
          </p:nvSpPr>
          <p:spPr bwMode="gray">
            <a:xfrm rot="5400000">
              <a:off x="1299309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 bwMode="gray">
            <a:xfrm>
              <a:off x="414867" y="402165"/>
              <a:ext cx="46105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168970" y="1447799"/>
            <a:ext cx="1077347" cy="4571999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66440" y="1447799"/>
            <a:ext cx="4417234" cy="4572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0F0F41EF-A561-DA4C-90E1-D8170B2F0E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74112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3673" y="2489199"/>
            <a:ext cx="8045043" cy="3903211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80274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5687606">
              <a:off x="3320102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9"/>
            <p:cNvSpPr/>
            <p:nvPr/>
          </p:nvSpPr>
          <p:spPr bwMode="gray">
            <a:xfrm rot="16200000">
              <a:off x="3105027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9" name="Rectangle 8"/>
            <p:cNvSpPr/>
            <p:nvPr/>
          </p:nvSpPr>
          <p:spPr bwMode="gray"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2257588"/>
            <a:ext cx="3101765" cy="3020343"/>
          </a:xfrm>
        </p:spPr>
        <p:txBody>
          <a:bodyPr anchor="ctr"/>
          <a:lstStyle>
            <a:lvl1pPr algn="l">
              <a:defRPr sz="3200" b="1" cap="none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19261" y="2257587"/>
            <a:ext cx="3054653" cy="3020343"/>
          </a:xfrm>
        </p:spPr>
        <p:txBody>
          <a:bodyPr anchor="ctr"/>
          <a:lstStyle>
            <a:lvl1pPr marL="0" indent="0" algn="l">
              <a:buNone/>
              <a:defRPr sz="2000" b="1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246473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66440" y="2489199"/>
            <a:ext cx="3636980" cy="3530604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0580" y="2489199"/>
            <a:ext cx="3636981" cy="3530601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  <a:latin typeface="+mn-lt"/>
              </a:defRPr>
            </a:lvl1pPr>
          </a:lstStyle>
          <a:p>
            <a:fld id="{0F0F41EF-A561-DA4C-90E1-D8170B2F0E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26131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2494298"/>
            <a:ext cx="3636980" cy="75929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66439" y="3253588"/>
            <a:ext cx="3636981" cy="276621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0581" y="2489200"/>
            <a:ext cx="3636979" cy="75929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0581" y="3248490"/>
            <a:ext cx="3636980" cy="2771311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  <a:latin typeface="+mn-lt"/>
              </a:defRPr>
            </a:lvl1pPr>
          </a:lstStyle>
          <a:p>
            <a:fld id="{0F0F41EF-A561-DA4C-90E1-D8170B2F0E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1205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94012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4C3E63-2E2D-4FA6-B865-4760C73D2579}" type="datetimeFigureOut">
              <a:rPr lang="en-US" dirty="0"/>
              <a:t>22/04/2014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Rectangle 5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88228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15687606">
              <a:off x="2769747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8"/>
            <p:cNvSpPr/>
            <p:nvPr/>
          </p:nvSpPr>
          <p:spPr bwMode="gray">
            <a:xfrm rot="16200000">
              <a:off x="2548536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1447800"/>
            <a:ext cx="2712589" cy="1495588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68927" y="1441182"/>
            <a:ext cx="3632850" cy="45720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0" y="3086845"/>
            <a:ext cx="2712589" cy="2938036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0F0F41EF-A561-DA4C-90E1-D8170B2F0E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24129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15687606">
              <a:off x="3074559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8"/>
            <p:cNvSpPr/>
            <p:nvPr/>
          </p:nvSpPr>
          <p:spPr bwMode="gray">
            <a:xfrm rot="16200000">
              <a:off x="2852610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1591" y="1340000"/>
            <a:ext cx="3001938" cy="161619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722909" y="1320800"/>
            <a:ext cx="2791102" cy="42164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51591" y="3086100"/>
            <a:ext cx="3001938" cy="24511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0F0F41EF-A561-DA4C-90E1-D8170B2F0E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46451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theme" Target="../theme/theme1.xml"/><Relationship Id="rId19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25" name="Rectangle 24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6359946" y="179029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18"/>
            <p:cNvSpPr/>
            <p:nvPr/>
          </p:nvSpPr>
          <p:spPr bwMode="gray">
            <a:xfrm>
              <a:off x="485023" y="1856450"/>
              <a:ext cx="8173954" cy="4535226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866440" y="927099"/>
            <a:ext cx="6343202" cy="7098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1" y="2489200"/>
            <a:ext cx="6343201" cy="35306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39638" y="6365499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 b="1" i="0">
                <a:solidFill>
                  <a:schemeClr val="accent1"/>
                </a:solidFill>
                <a:latin typeface="+mn-lt"/>
              </a:defRPr>
            </a:lvl1pPr>
          </a:lstStyle>
          <a:p>
            <a:fld id="{0C00397A-3C72-42FB-BFE2-D4838F2BD258}" type="datetimeFigureOut">
              <a:rPr lang="en-US" dirty="0"/>
              <a:t>22/04/2014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0843" y="6365498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 b="1" i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
              </a:t>
            </a:r>
          </a:p>
        </p:txBody>
      </p:sp>
      <p:sp>
        <p:nvSpPr>
          <p:cNvPr id="22" name="Rectangle 21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0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7678616" y="295730"/>
            <a:ext cx="791308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grpSp>
        <p:nvGrpSpPr>
          <p:cNvPr id="18" name="Group 17"/>
          <p:cNvGrpSpPr/>
          <p:nvPr userDrawn="1"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26" name="Rectangle 25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Oval 26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Oval 27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Oval 28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Oval 30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Oval 31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Freeform 5"/>
            <p:cNvSpPr/>
            <p:nvPr/>
          </p:nvSpPr>
          <p:spPr bwMode="gray">
            <a:xfrm rot="21010068">
              <a:off x="6359946" y="179029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34" name="Freeform 33"/>
            <p:cNvSpPr/>
            <p:nvPr/>
          </p:nvSpPr>
          <p:spPr bwMode="gray">
            <a:xfrm>
              <a:off x="485023" y="1856450"/>
              <a:ext cx="8173954" cy="4535226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35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</p:spTree>
    <p:extLst>
      <p:ext uri="{BB962C8B-B14F-4D97-AF65-F5344CB8AC3E}">
        <p14:creationId xmlns:p14="http://schemas.microsoft.com/office/powerpoint/2010/main" val="33636866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6" r:id="rId1"/>
    <p:sldLayoutId id="2147483787" r:id="rId2"/>
    <p:sldLayoutId id="2147483788" r:id="rId3"/>
    <p:sldLayoutId id="2147483789" r:id="rId4"/>
    <p:sldLayoutId id="2147483790" r:id="rId5"/>
    <p:sldLayoutId id="2147483791" r:id="rId6"/>
    <p:sldLayoutId id="2147483792" r:id="rId7"/>
    <p:sldLayoutId id="2147483793" r:id="rId8"/>
    <p:sldLayoutId id="2147483794" r:id="rId9"/>
    <p:sldLayoutId id="2147483795" r:id="rId10"/>
    <p:sldLayoutId id="2147483796" r:id="rId11"/>
    <p:sldLayoutId id="2147483797" r:id="rId12"/>
    <p:sldLayoutId id="2147483798" r:id="rId13"/>
    <p:sldLayoutId id="2147483799" r:id="rId14"/>
    <p:sldLayoutId id="2147483800" r:id="rId15"/>
    <p:sldLayoutId id="2147483801" r:id="rId16"/>
    <p:sldLayoutId id="2147483802" r:id="rId17"/>
  </p:sldLayoutIdLst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l" defTabSz="457200" rtl="0" eaLnBrk="1" latinLnBrk="0" hangingPunct="1">
        <a:spcBef>
          <a:spcPct val="0"/>
        </a:spcBef>
        <a:buNone/>
        <a:defRPr sz="32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685800" indent="-283464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96012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3444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50876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8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0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5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4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omments" Target="../comments/commen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omments" Target="../comments/commen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omments" Target="../comments/comment5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omments" Target="../comments/comment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png"/><Relationship Id="rId3" Type="http://schemas.openxmlformats.org/officeDocument/2006/relationships/hyperlink" Target="http://creativecommons.org/licenses/by-sa/2.5/za/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omments" Target="../comments/commen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omments" Target="../comments/commen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3388" y="1587311"/>
            <a:ext cx="5917679" cy="2550877"/>
          </a:xfrm>
        </p:spPr>
        <p:txBody>
          <a:bodyPr/>
          <a:lstStyle/>
          <a:p>
            <a:pPr algn="r"/>
            <a:r>
              <a:rPr lang="en-US" b="1" u="sng" dirty="0" smtClean="0"/>
              <a:t>Merits of Methodology</a:t>
            </a:r>
            <a:endParaRPr lang="en-US" b="1" u="sn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How to Conduct Systematic Political Research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649921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723900"/>
            <a:ext cx="8265146" cy="990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Distinguishing theory-testing and theory referral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648" y="2489200"/>
            <a:ext cx="7901037" cy="3530600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en-US" dirty="0" smtClean="0"/>
              <a:t>Theory: </a:t>
            </a:r>
            <a:r>
              <a:rPr lang="en-US" b="0" dirty="0" smtClean="0"/>
              <a:t>an attempt to logically and systematically explain real-life phenomena</a:t>
            </a:r>
            <a:endParaRPr lang="en-US" dirty="0" smtClean="0"/>
          </a:p>
          <a:p>
            <a:pPr marL="0" indent="0">
              <a:lnSpc>
                <a:spcPct val="110000"/>
              </a:lnSpc>
              <a:spcBef>
                <a:spcPts val="600"/>
              </a:spcBef>
              <a:buNone/>
            </a:pPr>
            <a:endParaRPr lang="en-US" dirty="0" smtClean="0"/>
          </a:p>
          <a:p>
            <a:pPr marL="0" indent="0">
              <a:lnSpc>
                <a:spcPct val="110000"/>
              </a:lnSpc>
              <a:spcBef>
                <a:spcPts val="600"/>
              </a:spcBef>
              <a:buNone/>
            </a:pPr>
            <a:r>
              <a:rPr lang="en-US" u="sng" dirty="0" smtClean="0"/>
              <a:t>Theory-testing</a:t>
            </a:r>
            <a:r>
              <a:rPr lang="en-US" dirty="0" smtClean="0"/>
              <a:t>:</a:t>
            </a:r>
            <a:r>
              <a:rPr lang="en-US" b="0" dirty="0"/>
              <a:t> </a:t>
            </a:r>
            <a:endParaRPr lang="en-US" b="0" dirty="0" smtClean="0"/>
          </a:p>
          <a:p>
            <a:pPr>
              <a:lnSpc>
                <a:spcPct val="110000"/>
              </a:lnSpc>
              <a:spcBef>
                <a:spcPts val="600"/>
              </a:spcBef>
            </a:pPr>
            <a:r>
              <a:rPr lang="en-US" b="0" dirty="0" smtClean="0"/>
              <a:t>You are using the </a:t>
            </a:r>
            <a:r>
              <a:rPr lang="en-US" i="1" dirty="0" smtClean="0"/>
              <a:t>logic</a:t>
            </a:r>
            <a:r>
              <a:rPr lang="en-US" b="0" dirty="0" smtClean="0"/>
              <a:t> of a theory to explain your case(s)</a:t>
            </a:r>
          </a:p>
          <a:p>
            <a:pPr lvl="1">
              <a:lnSpc>
                <a:spcPct val="110000"/>
              </a:lnSpc>
              <a:spcBef>
                <a:spcPts val="600"/>
              </a:spcBef>
            </a:pPr>
            <a:r>
              <a:rPr lang="en-US" i="1" dirty="0" smtClean="0"/>
              <a:t>DO NOT deviate from logic</a:t>
            </a:r>
          </a:p>
          <a:p>
            <a:pPr lvl="1">
              <a:lnSpc>
                <a:spcPct val="110000"/>
              </a:lnSpc>
              <a:spcBef>
                <a:spcPts val="600"/>
              </a:spcBef>
            </a:pPr>
            <a:r>
              <a:rPr lang="en-US" i="1" dirty="0" smtClean="0"/>
              <a:t>DO NOT </a:t>
            </a:r>
            <a:r>
              <a:rPr lang="en-US" i="1" dirty="0" smtClean="0">
                <a:sym typeface="Wingdings" panose="05000000000000000000" pitchFamily="2" charset="2"/>
              </a:rPr>
              <a:t>try to fit the theory to the case</a:t>
            </a:r>
          </a:p>
          <a:p>
            <a:pPr lvl="1">
              <a:lnSpc>
                <a:spcPct val="110000"/>
              </a:lnSpc>
              <a:spcBef>
                <a:spcPts val="600"/>
              </a:spcBef>
            </a:pPr>
            <a:r>
              <a:rPr lang="en-US" i="1" dirty="0" smtClean="0">
                <a:sym typeface="Wingdings" panose="05000000000000000000" pitchFamily="2" charset="2"/>
              </a:rPr>
              <a:t>REMEMBER that a single observation does not prove/disprove the theory</a:t>
            </a:r>
            <a:endParaRPr lang="en-US" i="1" dirty="0" smtClean="0"/>
          </a:p>
          <a:p>
            <a:pPr>
              <a:spcBef>
                <a:spcPts val="600"/>
              </a:spcBef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55906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723900"/>
            <a:ext cx="8265146" cy="990600"/>
          </a:xfrm>
        </p:spPr>
        <p:txBody>
          <a:bodyPr>
            <a:normAutofit/>
          </a:bodyPr>
          <a:lstStyle/>
          <a:p>
            <a:r>
              <a:rPr lang="en-US" dirty="0" smtClean="0"/>
              <a:t>Steps for Theory-Testing…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200000"/>
              </a:lnSpc>
            </a:pPr>
            <a:r>
              <a:rPr lang="en-US" dirty="0" smtClean="0"/>
              <a:t>Logic of theory</a:t>
            </a:r>
          </a:p>
          <a:p>
            <a:pPr>
              <a:lnSpc>
                <a:spcPct val="200000"/>
              </a:lnSpc>
            </a:pPr>
            <a:r>
              <a:rPr lang="en-US" dirty="0" smtClean="0"/>
              <a:t>Language that a theory demands</a:t>
            </a:r>
          </a:p>
          <a:p>
            <a:pPr>
              <a:lnSpc>
                <a:spcPct val="200000"/>
              </a:lnSpc>
            </a:pPr>
            <a:r>
              <a:rPr lang="en-US" dirty="0" smtClean="0"/>
              <a:t>Units of analysis</a:t>
            </a:r>
          </a:p>
          <a:p>
            <a:pPr>
              <a:lnSpc>
                <a:spcPct val="200000"/>
              </a:lnSpc>
            </a:pPr>
            <a:r>
              <a:rPr lang="en-US" dirty="0" smtClean="0"/>
              <a:t>Consistency through the paper</a:t>
            </a:r>
          </a:p>
          <a:p>
            <a:pPr>
              <a:lnSpc>
                <a:spcPct val="200000"/>
              </a:lnSpc>
            </a:pPr>
            <a:r>
              <a:rPr lang="en-US" dirty="0" smtClean="0"/>
              <a:t>Acknowledging limitations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1058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723900"/>
            <a:ext cx="8265146" cy="990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Distinguishing theory-testing and theory referral cont.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spcBef>
                <a:spcPts val="600"/>
              </a:spcBef>
              <a:buNone/>
            </a:pPr>
            <a:r>
              <a:rPr lang="en-US" u="sng" dirty="0"/>
              <a:t>Theory referral</a:t>
            </a:r>
            <a:r>
              <a:rPr lang="en-US" u="sng" dirty="0" smtClean="0"/>
              <a:t>: </a:t>
            </a:r>
            <a:endParaRPr lang="en-US" u="sng" dirty="0"/>
          </a:p>
          <a:p>
            <a:pPr>
              <a:spcBef>
                <a:spcPts val="600"/>
              </a:spcBef>
            </a:pPr>
            <a:r>
              <a:rPr lang="en-US" b="0" dirty="0" smtClean="0"/>
              <a:t>This is less restrictive than theory-testing approach</a:t>
            </a:r>
          </a:p>
          <a:p>
            <a:pPr>
              <a:spcBef>
                <a:spcPts val="600"/>
              </a:spcBef>
            </a:pPr>
            <a:r>
              <a:rPr lang="en-US" b="0" dirty="0" smtClean="0"/>
              <a:t>Can use theory to add to understanding (illustrative)</a:t>
            </a:r>
          </a:p>
          <a:p>
            <a:pPr>
              <a:spcBef>
                <a:spcPts val="600"/>
              </a:spcBef>
            </a:pPr>
            <a:endParaRPr lang="en-US" b="0" dirty="0"/>
          </a:p>
          <a:p>
            <a:pPr>
              <a:spcBef>
                <a:spcPts val="600"/>
              </a:spcBef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73527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Qualitative and Quantitative Evidence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Thorough understanding of a few.</a:t>
            </a:r>
          </a:p>
          <a:p>
            <a:pPr marL="0" indent="0">
              <a:lnSpc>
                <a:spcPct val="110000"/>
              </a:lnSpc>
              <a:spcBef>
                <a:spcPts val="600"/>
              </a:spcBef>
              <a:buNone/>
            </a:pPr>
            <a:endParaRPr lang="en-US" sz="1100" dirty="0" smtClean="0"/>
          </a:p>
          <a:p>
            <a:pPr marL="0" indent="0">
              <a:lnSpc>
                <a:spcPct val="110000"/>
              </a:lnSpc>
              <a:spcBef>
                <a:spcPts val="600"/>
              </a:spcBef>
              <a:buNone/>
            </a:pPr>
            <a:r>
              <a:rPr lang="en-US" i="1" dirty="0" smtClean="0"/>
              <a:t>Vs.</a:t>
            </a:r>
          </a:p>
          <a:p>
            <a:pPr marL="0" indent="0">
              <a:lnSpc>
                <a:spcPct val="110000"/>
              </a:lnSpc>
              <a:spcBef>
                <a:spcPts val="600"/>
              </a:spcBef>
              <a:buNone/>
            </a:pPr>
            <a:endParaRPr lang="en-US" sz="1100" i="1" dirty="0"/>
          </a:p>
          <a:p>
            <a:pPr marL="0" indent="0">
              <a:buNone/>
            </a:pPr>
            <a:r>
              <a:rPr lang="en-US" dirty="0" smtClean="0"/>
              <a:t>Cursory understanding of many.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3968206" y="310718"/>
            <a:ext cx="825623" cy="102981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ZA" sz="4800" b="1" dirty="0" smtClean="0"/>
              <a:t>3</a:t>
            </a:r>
            <a:endParaRPr lang="en-ZA" sz="4800" b="1" dirty="0"/>
          </a:p>
        </p:txBody>
      </p:sp>
    </p:spTree>
    <p:extLst>
      <p:ext uri="{BB962C8B-B14F-4D97-AF65-F5344CB8AC3E}">
        <p14:creationId xmlns:p14="http://schemas.microsoft.com/office/powerpoint/2010/main" val="12110464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Types of Evidence</a:t>
            </a:r>
            <a:endParaRPr lang="en-ZA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866441" y="2489199"/>
            <a:ext cx="7380914" cy="3769557"/>
          </a:xfrm>
        </p:spPr>
        <p:txBody>
          <a:bodyPr>
            <a:normAutofit/>
          </a:bodyPr>
          <a:lstStyle/>
          <a:p>
            <a:r>
              <a:rPr lang="en-ZA" sz="2400" dirty="0" smtClean="0"/>
              <a:t>Qualitative and quantitative data are different types of evidence that can be used to answer a question</a:t>
            </a:r>
          </a:p>
          <a:p>
            <a:pPr lvl="1"/>
            <a:r>
              <a:rPr lang="en-ZA" sz="2000" dirty="0" smtClean="0"/>
              <a:t>They are not methods. They can imply that certain methods be used in order to use them.</a:t>
            </a:r>
          </a:p>
          <a:p>
            <a:pPr lvl="1"/>
            <a:r>
              <a:rPr lang="en-ZA" sz="2000" dirty="0" smtClean="0"/>
              <a:t>They are not mutually exclusive </a:t>
            </a:r>
          </a:p>
          <a:p>
            <a:pPr lvl="2"/>
            <a:r>
              <a:rPr lang="en-ZA" sz="1800" dirty="0" smtClean="0"/>
              <a:t>Q-squared = both quantitative and qualitative evidence used</a:t>
            </a:r>
          </a:p>
        </p:txBody>
      </p:sp>
    </p:spTree>
    <p:extLst>
      <p:ext uri="{BB962C8B-B14F-4D97-AF65-F5344CB8AC3E}">
        <p14:creationId xmlns:p14="http://schemas.microsoft.com/office/powerpoint/2010/main" val="19451611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Qualitative Evidence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8270" y="2405849"/>
            <a:ext cx="8167456" cy="4065971"/>
          </a:xfrm>
        </p:spPr>
        <p:txBody>
          <a:bodyPr>
            <a:normAutofit/>
          </a:bodyPr>
          <a:lstStyle/>
          <a:p>
            <a:r>
              <a:rPr lang="en-ZA" dirty="0" smtClean="0"/>
              <a:t>Concepts are analysed based on interpreting and cross-verifying data collected.</a:t>
            </a:r>
          </a:p>
          <a:p>
            <a:r>
              <a:rPr lang="en-ZA" dirty="0" smtClean="0"/>
              <a:t>Narrative evidence – often g</a:t>
            </a:r>
            <a:r>
              <a:rPr lang="en-ZA" dirty="0" smtClean="0">
                <a:sym typeface="Wingdings" panose="05000000000000000000" pitchFamily="2" charset="2"/>
              </a:rPr>
              <a:t>athered through interviews; focus groups; discussions; etc.</a:t>
            </a:r>
          </a:p>
          <a:p>
            <a:r>
              <a:rPr lang="en-ZA" dirty="0" smtClean="0">
                <a:sym typeface="Wingdings" panose="05000000000000000000" pitchFamily="2" charset="2"/>
              </a:rPr>
              <a:t>Questions asked can be open-ended; semi-structured; close-ended.</a:t>
            </a:r>
          </a:p>
          <a:p>
            <a:r>
              <a:rPr lang="en-ZA" dirty="0" smtClean="0">
                <a:sym typeface="Wingdings" panose="05000000000000000000" pitchFamily="2" charset="2"/>
              </a:rPr>
              <a:t>Need to learn techniques for interpreting the data collected.</a:t>
            </a:r>
          </a:p>
          <a:p>
            <a:r>
              <a:rPr lang="en-ZA" dirty="0" smtClean="0">
                <a:sym typeface="Wingdings" panose="05000000000000000000" pitchFamily="2" charset="2"/>
              </a:rPr>
              <a:t>See: </a:t>
            </a:r>
          </a:p>
          <a:p>
            <a:pPr lvl="1"/>
            <a:r>
              <a:rPr lang="en-ZA" dirty="0" err="1" smtClean="0"/>
              <a:t>Portelli</a:t>
            </a:r>
            <a:r>
              <a:rPr lang="en-ZA" dirty="0"/>
              <a:t>, A., ‘Oral History as Genre’, in M. Chamberlain and P. Thompson (eds.) </a:t>
            </a:r>
            <a:r>
              <a:rPr lang="en-ZA" i="1" dirty="0"/>
              <a:t>Narrative and Genre: Contexts and Types of Communication</a:t>
            </a:r>
            <a:r>
              <a:rPr lang="en-ZA" dirty="0"/>
              <a:t>, (Transaction Publishers, 1998), pp. 23-45</a:t>
            </a:r>
            <a:r>
              <a:rPr lang="en-ZA" dirty="0" smtClean="0"/>
              <a:t>.</a:t>
            </a:r>
          </a:p>
          <a:p>
            <a:pPr lvl="1"/>
            <a:r>
              <a:rPr lang="en-ZA" dirty="0"/>
              <a:t>Thompson, P., </a:t>
            </a:r>
            <a:r>
              <a:rPr lang="en-ZA" i="1" dirty="0"/>
              <a:t>The Voice of the Past: Oral History,</a:t>
            </a:r>
            <a:r>
              <a:rPr lang="en-ZA" dirty="0"/>
              <a:t> 3</a:t>
            </a:r>
            <a:r>
              <a:rPr lang="en-ZA" baseline="30000" dirty="0"/>
              <a:t>rd</a:t>
            </a:r>
            <a:r>
              <a:rPr lang="en-ZA" dirty="0"/>
              <a:t> ed., (Oxford University Press, 2000).</a:t>
            </a:r>
          </a:p>
          <a:p>
            <a:pPr lvl="2"/>
            <a:endParaRPr lang="en-ZA" dirty="0"/>
          </a:p>
          <a:p>
            <a:pPr lvl="1"/>
            <a:endParaRPr lang="en-ZA" dirty="0" smtClean="0">
              <a:sym typeface="Wingdings" panose="05000000000000000000" pitchFamily="2" charset="2"/>
            </a:endParaRPr>
          </a:p>
          <a:p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9150974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Quantitative Evidence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0315" y="2489200"/>
            <a:ext cx="7847860" cy="3955988"/>
          </a:xfrm>
        </p:spPr>
        <p:txBody>
          <a:bodyPr>
            <a:normAutofit fontScale="92500" lnSpcReduction="10000"/>
          </a:bodyPr>
          <a:lstStyle/>
          <a:p>
            <a:r>
              <a:rPr lang="en-ZA" dirty="0" smtClean="0"/>
              <a:t>Concepts are measured in terms of numbers.</a:t>
            </a:r>
          </a:p>
          <a:p>
            <a:r>
              <a:rPr lang="en-ZA" dirty="0" err="1" smtClean="0"/>
              <a:t>Operationalise</a:t>
            </a:r>
            <a:r>
              <a:rPr lang="en-ZA" dirty="0" smtClean="0"/>
              <a:t> a concept </a:t>
            </a:r>
            <a:r>
              <a:rPr lang="en-ZA" dirty="0" smtClean="0">
                <a:sym typeface="Wingdings" panose="05000000000000000000" pitchFamily="2" charset="2"/>
              </a:rPr>
              <a:t> called a </a:t>
            </a:r>
            <a:r>
              <a:rPr lang="en-ZA" i="1" u="sng" dirty="0" smtClean="0">
                <a:sym typeface="Wingdings" panose="05000000000000000000" pitchFamily="2" charset="2"/>
              </a:rPr>
              <a:t>variable</a:t>
            </a:r>
            <a:r>
              <a:rPr lang="en-ZA" i="1" dirty="0" smtClean="0">
                <a:sym typeface="Wingdings" panose="05000000000000000000" pitchFamily="2" charset="2"/>
              </a:rPr>
              <a:t>.</a:t>
            </a:r>
          </a:p>
          <a:p>
            <a:r>
              <a:rPr lang="en-ZA" dirty="0" smtClean="0">
                <a:sym typeface="Wingdings" panose="05000000000000000000" pitchFamily="2" charset="2"/>
              </a:rPr>
              <a:t>Types of variables:</a:t>
            </a:r>
          </a:p>
          <a:p>
            <a:pPr lvl="1"/>
            <a:r>
              <a:rPr lang="en-ZA" dirty="0" smtClean="0">
                <a:sym typeface="Wingdings" panose="05000000000000000000" pitchFamily="2" charset="2"/>
              </a:rPr>
              <a:t>Dependent variable: 		the outcome; Y.</a:t>
            </a:r>
          </a:p>
          <a:p>
            <a:pPr lvl="2"/>
            <a:r>
              <a:rPr lang="en-ZA" dirty="0" smtClean="0">
                <a:sym typeface="Wingdings" panose="05000000000000000000" pitchFamily="2" charset="2"/>
              </a:rPr>
              <a:t>E.g. </a:t>
            </a:r>
            <a:r>
              <a:rPr lang="en-ZA" dirty="0" smtClean="0">
                <a:solidFill>
                  <a:srgbClr val="FF0000"/>
                </a:solidFill>
                <a:sym typeface="Wingdings" panose="05000000000000000000" pitchFamily="2" charset="2"/>
              </a:rPr>
              <a:t>Rwandan genocide</a:t>
            </a:r>
          </a:p>
          <a:p>
            <a:pPr lvl="1"/>
            <a:r>
              <a:rPr lang="en-ZA" dirty="0" smtClean="0">
                <a:sym typeface="Wingdings" panose="05000000000000000000" pitchFamily="2" charset="2"/>
              </a:rPr>
              <a:t>Independent variable(s):		the factors that </a:t>
            </a:r>
            <a:r>
              <a:rPr lang="en-ZA" i="1" dirty="0" smtClean="0">
                <a:sym typeface="Wingdings" panose="05000000000000000000" pitchFamily="2" charset="2"/>
              </a:rPr>
              <a:t>cause</a:t>
            </a:r>
            <a:r>
              <a:rPr lang="en-ZA" dirty="0" smtClean="0">
                <a:sym typeface="Wingdings" panose="05000000000000000000" pitchFamily="2" charset="2"/>
              </a:rPr>
              <a:t> the outcome; X.</a:t>
            </a:r>
          </a:p>
          <a:p>
            <a:pPr lvl="2"/>
            <a:r>
              <a:rPr lang="en-ZA" dirty="0" smtClean="0">
                <a:sym typeface="Wingdings" panose="05000000000000000000" pitchFamily="2" charset="2"/>
              </a:rPr>
              <a:t>E.g. </a:t>
            </a:r>
            <a:r>
              <a:rPr lang="en-ZA" dirty="0" smtClean="0">
                <a:solidFill>
                  <a:srgbClr val="FF0000"/>
                </a:solidFill>
                <a:sym typeface="Wingdings" panose="05000000000000000000" pitchFamily="2" charset="2"/>
              </a:rPr>
              <a:t>Fear</a:t>
            </a:r>
          </a:p>
          <a:p>
            <a:r>
              <a:rPr lang="en-ZA" dirty="0" smtClean="0">
                <a:sym typeface="Wingdings" panose="05000000000000000000" pitchFamily="2" charset="2"/>
              </a:rPr>
              <a:t>Variables are measured using </a:t>
            </a:r>
            <a:r>
              <a:rPr lang="en-ZA" i="1" u="sng" dirty="0" smtClean="0">
                <a:sym typeface="Wingdings" panose="05000000000000000000" pitchFamily="2" charset="2"/>
              </a:rPr>
              <a:t>indicator(s)</a:t>
            </a:r>
            <a:r>
              <a:rPr lang="en-ZA" dirty="0" smtClean="0">
                <a:sym typeface="Wingdings" panose="05000000000000000000" pitchFamily="2" charset="2"/>
              </a:rPr>
              <a:t>.</a:t>
            </a:r>
          </a:p>
          <a:p>
            <a:pPr lvl="1"/>
            <a:r>
              <a:rPr lang="en-ZA" b="1" i="1" u="sng" dirty="0" smtClean="0">
                <a:sym typeface="Wingdings" panose="05000000000000000000" pitchFamily="2" charset="2"/>
              </a:rPr>
              <a:t>Proxies</a:t>
            </a:r>
            <a:r>
              <a:rPr lang="en-ZA" dirty="0" smtClean="0">
                <a:sym typeface="Wingdings" panose="05000000000000000000" pitchFamily="2" charset="2"/>
              </a:rPr>
              <a:t> are indicators for indicators.</a:t>
            </a:r>
          </a:p>
          <a:p>
            <a:pPr lvl="1"/>
            <a:r>
              <a:rPr lang="en-ZA" dirty="0" smtClean="0">
                <a:sym typeface="Wingdings" panose="05000000000000000000" pitchFamily="2" charset="2"/>
              </a:rPr>
              <a:t>E.g. </a:t>
            </a:r>
            <a:r>
              <a:rPr lang="en-ZA" dirty="0" smtClean="0">
                <a:solidFill>
                  <a:srgbClr val="FF0000"/>
                </a:solidFill>
                <a:sym typeface="Wingdings" panose="05000000000000000000" pitchFamily="2" charset="2"/>
              </a:rPr>
              <a:t>“Development” and Human Development Index (HDI).</a:t>
            </a:r>
          </a:p>
          <a:p>
            <a:r>
              <a:rPr lang="en-ZA" dirty="0" smtClean="0">
                <a:sym typeface="Wingdings" panose="05000000000000000000" pitchFamily="2" charset="2"/>
              </a:rPr>
              <a:t>Tested using statistical techniques.</a:t>
            </a:r>
            <a:endParaRPr lang="en-ZA" dirty="0"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6492250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100" dirty="0" smtClean="0"/>
              <a:t>How do we measure the following concepts?</a:t>
            </a:r>
            <a:endParaRPr lang="en-US" sz="31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Conflict?</a:t>
            </a:r>
          </a:p>
          <a:p>
            <a:endParaRPr lang="en-US" dirty="0"/>
          </a:p>
          <a:p>
            <a:r>
              <a:rPr lang="en-US" dirty="0" smtClean="0"/>
              <a:t>Democracy?</a:t>
            </a:r>
          </a:p>
          <a:p>
            <a:endParaRPr lang="en-US" dirty="0"/>
          </a:p>
          <a:p>
            <a:r>
              <a:rPr lang="en-US" dirty="0" smtClean="0"/>
              <a:t>Ethnic tension?</a:t>
            </a:r>
          </a:p>
          <a:p>
            <a:endParaRPr lang="en-US" dirty="0"/>
          </a:p>
          <a:p>
            <a:r>
              <a:rPr lang="en-US" dirty="0" smtClean="0"/>
              <a:t>Inequality?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20282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866439" y="927099"/>
            <a:ext cx="7114585" cy="709865"/>
          </a:xfrm>
        </p:spPr>
        <p:txBody>
          <a:bodyPr/>
          <a:lstStyle/>
          <a:p>
            <a:pPr algn="ctr"/>
            <a:r>
              <a:rPr lang="en-ZA" b="1" dirty="0" smtClean="0"/>
              <a:t>Advantages</a:t>
            </a:r>
            <a:endParaRPr lang="en-ZA" b="1" dirty="0"/>
          </a:p>
        </p:txBody>
      </p:sp>
      <p:sp>
        <p:nvSpPr>
          <p:cNvPr id="12" name="Content Placeholder 11"/>
          <p:cNvSpPr>
            <a:spLocks noGrp="1"/>
          </p:cNvSpPr>
          <p:nvPr>
            <p:ph sz="half" idx="1"/>
          </p:nvPr>
        </p:nvSpPr>
        <p:spPr>
          <a:xfrm>
            <a:off x="866440" y="2489199"/>
            <a:ext cx="3636980" cy="4044766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ZA" b="1" u="sng" dirty="0" smtClean="0"/>
              <a:t>Qualitative</a:t>
            </a:r>
          </a:p>
          <a:p>
            <a:r>
              <a:rPr lang="en-ZA" dirty="0" smtClean="0"/>
              <a:t>Natural unfolding of study.</a:t>
            </a:r>
          </a:p>
          <a:p>
            <a:r>
              <a:rPr lang="en-ZA" dirty="0" smtClean="0"/>
              <a:t>‘Thick description’.</a:t>
            </a:r>
          </a:p>
          <a:p>
            <a:pPr lvl="1"/>
            <a:r>
              <a:rPr lang="en-ZA" dirty="0" smtClean="0"/>
              <a:t>Social meaning.</a:t>
            </a:r>
          </a:p>
          <a:p>
            <a:pPr lvl="1"/>
            <a:r>
              <a:rPr lang="en-ZA" dirty="0" err="1" smtClean="0"/>
              <a:t>Microlevel</a:t>
            </a:r>
            <a:r>
              <a:rPr lang="en-ZA" dirty="0" smtClean="0"/>
              <a:t> impact.</a:t>
            </a:r>
          </a:p>
          <a:p>
            <a:pPr lvl="1"/>
            <a:r>
              <a:rPr lang="en-ZA" dirty="0" smtClean="0"/>
              <a:t>In-depth understanding of case.</a:t>
            </a:r>
          </a:p>
          <a:p>
            <a:r>
              <a:rPr lang="en-ZA" dirty="0" smtClean="0"/>
              <a:t>Helps answer the ‘why’.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0580" y="2489199"/>
            <a:ext cx="3636981" cy="4044766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ZA" b="1" u="sng" dirty="0" smtClean="0"/>
              <a:t>Quantitative</a:t>
            </a:r>
            <a:endParaRPr lang="en-ZA" dirty="0" smtClean="0"/>
          </a:p>
          <a:p>
            <a:r>
              <a:rPr lang="en-ZA" dirty="0" smtClean="0"/>
              <a:t>Can compare large number of cases across time and/or geography.</a:t>
            </a:r>
          </a:p>
          <a:p>
            <a:r>
              <a:rPr lang="en-ZA" dirty="0" smtClean="0"/>
              <a:t>Relationships of prediction can be identified.</a:t>
            </a:r>
          </a:p>
          <a:p>
            <a:r>
              <a:rPr lang="en-ZA" dirty="0" smtClean="0"/>
              <a:t>Lower risk of researcher’s directly influencing data.</a:t>
            </a:r>
          </a:p>
          <a:p>
            <a:r>
              <a:rPr lang="en-ZA" dirty="0" smtClean="0"/>
              <a:t>Can apply statistical tools.</a:t>
            </a:r>
          </a:p>
          <a:p>
            <a:r>
              <a:rPr lang="en-ZA" dirty="0" err="1" smtClean="0"/>
              <a:t>Generalisable</a:t>
            </a:r>
            <a:r>
              <a:rPr lang="en-ZA" dirty="0" smtClean="0"/>
              <a:t>.</a:t>
            </a:r>
          </a:p>
          <a:p>
            <a:r>
              <a:rPr lang="en-ZA" dirty="0" smtClean="0"/>
              <a:t>Relatively cheap.</a:t>
            </a:r>
          </a:p>
        </p:txBody>
      </p:sp>
    </p:spTree>
    <p:extLst>
      <p:ext uri="{BB962C8B-B14F-4D97-AF65-F5344CB8AC3E}">
        <p14:creationId xmlns:p14="http://schemas.microsoft.com/office/powerpoint/2010/main" val="24958025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866439" y="927099"/>
            <a:ext cx="7114585" cy="709865"/>
          </a:xfrm>
        </p:spPr>
        <p:txBody>
          <a:bodyPr/>
          <a:lstStyle/>
          <a:p>
            <a:pPr algn="ctr"/>
            <a:r>
              <a:rPr lang="en-ZA" b="1" dirty="0" smtClean="0"/>
              <a:t>Disadvantages</a:t>
            </a:r>
            <a:endParaRPr lang="en-ZA" b="1" dirty="0"/>
          </a:p>
        </p:txBody>
      </p:sp>
      <p:sp>
        <p:nvSpPr>
          <p:cNvPr id="12" name="Content Placeholder 11"/>
          <p:cNvSpPr>
            <a:spLocks noGrp="1"/>
          </p:cNvSpPr>
          <p:nvPr>
            <p:ph sz="half" idx="1"/>
          </p:nvPr>
        </p:nvSpPr>
        <p:spPr>
          <a:xfrm>
            <a:off x="866440" y="2489199"/>
            <a:ext cx="3636980" cy="2784137"/>
          </a:xfrm>
          <a:ln>
            <a:solidFill>
              <a:schemeClr val="accent1"/>
            </a:solidFill>
          </a:ln>
        </p:spPr>
        <p:txBody>
          <a:bodyPr/>
          <a:lstStyle/>
          <a:p>
            <a:pPr marL="0" indent="0" algn="ctr">
              <a:buNone/>
            </a:pPr>
            <a:r>
              <a:rPr lang="en-ZA" b="1" u="sng" dirty="0" smtClean="0"/>
              <a:t>Qualitative</a:t>
            </a:r>
          </a:p>
          <a:p>
            <a:r>
              <a:rPr lang="en-ZA" dirty="0" smtClean="0"/>
              <a:t>Issues of subjectivity and interviewer influence</a:t>
            </a:r>
          </a:p>
          <a:p>
            <a:r>
              <a:rPr lang="en-ZA" dirty="0" smtClean="0"/>
              <a:t>Time-consuming</a:t>
            </a:r>
          </a:p>
          <a:p>
            <a:r>
              <a:rPr lang="en-ZA" dirty="0" smtClean="0"/>
              <a:t>Expensive</a:t>
            </a:r>
          </a:p>
          <a:p>
            <a:r>
              <a:rPr lang="en-ZA" dirty="0" smtClean="0"/>
              <a:t>Not easily generalised. 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0580" y="2489199"/>
            <a:ext cx="3636981" cy="2784137"/>
          </a:xfrm>
          <a:ln>
            <a:solidFill>
              <a:schemeClr val="accent1"/>
            </a:solidFill>
          </a:ln>
        </p:spPr>
        <p:txBody>
          <a:bodyPr/>
          <a:lstStyle/>
          <a:p>
            <a:pPr marL="0" indent="0" algn="ctr">
              <a:buNone/>
            </a:pPr>
            <a:r>
              <a:rPr lang="en-ZA" b="1" u="sng" dirty="0" smtClean="0"/>
              <a:t>Quantitative</a:t>
            </a:r>
            <a:endParaRPr lang="en-ZA" dirty="0" smtClean="0"/>
          </a:p>
          <a:p>
            <a:r>
              <a:rPr lang="en-ZA" dirty="0" smtClean="0"/>
              <a:t>Risks overlooking context(s) of case(s).</a:t>
            </a:r>
          </a:p>
          <a:p>
            <a:r>
              <a:rPr lang="en-ZA" dirty="0" smtClean="0"/>
              <a:t>Lacks substance about the </a:t>
            </a:r>
            <a:r>
              <a:rPr lang="en-ZA" i="1" dirty="0" smtClean="0"/>
              <a:t>meaning</a:t>
            </a:r>
            <a:r>
              <a:rPr lang="en-ZA" dirty="0" smtClean="0"/>
              <a:t> of what is tested.</a:t>
            </a:r>
          </a:p>
          <a:p>
            <a:r>
              <a:rPr lang="en-ZA" dirty="0" smtClean="0"/>
              <a:t>Finding suitable data can be difficult </a:t>
            </a:r>
            <a:r>
              <a:rPr lang="en-ZA" dirty="0" smtClean="0">
                <a:sym typeface="Wingdings" panose="05000000000000000000" pitchFamily="2" charset="2"/>
              </a:rPr>
              <a:t> need large studies.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3315005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Lecture Structure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+mj-lt"/>
              <a:buAutoNum type="arabicPeriod"/>
            </a:pPr>
            <a:r>
              <a:rPr lang="en-US" dirty="0"/>
              <a:t>The What and Why of </a:t>
            </a:r>
            <a:r>
              <a:rPr lang="en-US" dirty="0" smtClean="0"/>
              <a:t>Methodology.</a:t>
            </a:r>
          </a:p>
          <a:p>
            <a:pPr>
              <a:buFont typeface="+mj-lt"/>
              <a:buAutoNum type="arabicPeriod"/>
            </a:pPr>
            <a:r>
              <a:rPr lang="en-US" dirty="0" smtClean="0"/>
              <a:t>Theory-testing vs. Theory referral.</a:t>
            </a:r>
          </a:p>
          <a:p>
            <a:pPr>
              <a:buFont typeface="+mj-lt"/>
              <a:buAutoNum type="arabicPeriod"/>
            </a:pPr>
            <a:r>
              <a:rPr lang="en-US" dirty="0" smtClean="0"/>
              <a:t>Qualitative and Quantitative Evidence.</a:t>
            </a:r>
          </a:p>
          <a:p>
            <a:pPr>
              <a:buFont typeface="+mj-lt"/>
              <a:buAutoNum type="arabicPeriod"/>
            </a:pPr>
            <a:r>
              <a:rPr lang="en-US" dirty="0" smtClean="0"/>
              <a:t>3 Basic Methods.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smtClean="0"/>
              <a:t>Large N.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smtClean="0"/>
              <a:t>Small N / Comparative Methods.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smtClean="0"/>
              <a:t>Single Case Study.</a:t>
            </a:r>
          </a:p>
          <a:p>
            <a:pPr>
              <a:buFont typeface="+mj-lt"/>
              <a:buAutoNum type="arabicPeriod"/>
            </a:pPr>
            <a:r>
              <a:rPr lang="en-US" dirty="0"/>
              <a:t>Interpreting Quantitative </a:t>
            </a:r>
            <a:r>
              <a:rPr lang="en-US" dirty="0" smtClean="0"/>
              <a:t>Literature.</a:t>
            </a:r>
            <a:endParaRPr lang="en-US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Statistical Techniques: Correlation; </a:t>
            </a:r>
            <a:r>
              <a:rPr lang="en-US" dirty="0" smtClean="0"/>
              <a:t>Regression.</a:t>
            </a:r>
            <a:endParaRPr lang="en-US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smtClean="0"/>
              <a:t>Limitations.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65149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866439" y="927099"/>
            <a:ext cx="7114585" cy="709865"/>
          </a:xfrm>
        </p:spPr>
        <p:txBody>
          <a:bodyPr/>
          <a:lstStyle/>
          <a:p>
            <a:pPr algn="ctr"/>
            <a:r>
              <a:rPr lang="en-ZA" b="1" dirty="0" smtClean="0"/>
              <a:t>Disadvantages</a:t>
            </a:r>
            <a:endParaRPr lang="en-ZA" b="1" dirty="0"/>
          </a:p>
        </p:txBody>
      </p:sp>
      <p:sp>
        <p:nvSpPr>
          <p:cNvPr id="12" name="Content Placeholder 11"/>
          <p:cNvSpPr>
            <a:spLocks noGrp="1"/>
          </p:cNvSpPr>
          <p:nvPr>
            <p:ph sz="half" idx="1"/>
          </p:nvPr>
        </p:nvSpPr>
        <p:spPr>
          <a:xfrm>
            <a:off x="866440" y="2489199"/>
            <a:ext cx="3636980" cy="2784137"/>
          </a:xfrm>
          <a:ln>
            <a:solidFill>
              <a:schemeClr val="accent1"/>
            </a:solidFill>
          </a:ln>
        </p:spPr>
        <p:txBody>
          <a:bodyPr/>
          <a:lstStyle/>
          <a:p>
            <a:pPr marL="0" indent="0" algn="ctr">
              <a:buNone/>
            </a:pPr>
            <a:r>
              <a:rPr lang="en-ZA" b="1" u="sng" dirty="0" smtClean="0"/>
              <a:t>Qualitative</a:t>
            </a:r>
          </a:p>
          <a:p>
            <a:r>
              <a:rPr lang="en-ZA" dirty="0" smtClean="0"/>
              <a:t>Issues of subjectivity and interviewer influence</a:t>
            </a:r>
          </a:p>
          <a:p>
            <a:r>
              <a:rPr lang="en-ZA" dirty="0" smtClean="0"/>
              <a:t>Time-consuming</a:t>
            </a:r>
          </a:p>
          <a:p>
            <a:r>
              <a:rPr lang="en-ZA" dirty="0" smtClean="0"/>
              <a:t>Expensive</a:t>
            </a:r>
          </a:p>
          <a:p>
            <a:r>
              <a:rPr lang="en-ZA" dirty="0" smtClean="0"/>
              <a:t>Not easily generalised. 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0580" y="2489199"/>
            <a:ext cx="3636981" cy="2784137"/>
          </a:xfrm>
          <a:ln>
            <a:solidFill>
              <a:schemeClr val="accent1"/>
            </a:solidFill>
          </a:ln>
        </p:spPr>
        <p:txBody>
          <a:bodyPr/>
          <a:lstStyle/>
          <a:p>
            <a:pPr marL="0" indent="0" algn="ctr">
              <a:buNone/>
            </a:pPr>
            <a:r>
              <a:rPr lang="en-ZA" b="1" u="sng" dirty="0" smtClean="0"/>
              <a:t>Quantitative</a:t>
            </a:r>
            <a:endParaRPr lang="en-ZA" dirty="0" smtClean="0"/>
          </a:p>
          <a:p>
            <a:r>
              <a:rPr lang="en-ZA" dirty="0" smtClean="0"/>
              <a:t>Risks overlooking context(s) of case(s).</a:t>
            </a:r>
          </a:p>
          <a:p>
            <a:r>
              <a:rPr lang="en-ZA" dirty="0" smtClean="0"/>
              <a:t>Lacks substance about the </a:t>
            </a:r>
            <a:r>
              <a:rPr lang="en-ZA" i="1" dirty="0" smtClean="0"/>
              <a:t>meaning</a:t>
            </a:r>
            <a:r>
              <a:rPr lang="en-ZA" dirty="0" smtClean="0"/>
              <a:t> of what is tested.</a:t>
            </a:r>
          </a:p>
          <a:p>
            <a:r>
              <a:rPr lang="en-ZA" dirty="0" smtClean="0"/>
              <a:t>Finding suitable data can be difficult </a:t>
            </a:r>
            <a:r>
              <a:rPr lang="en-ZA" dirty="0" smtClean="0">
                <a:sym typeface="Wingdings" panose="05000000000000000000" pitchFamily="2" charset="2"/>
              </a:rPr>
              <a:t> need large studies.</a:t>
            </a:r>
            <a:endParaRPr lang="en-ZA" dirty="0"/>
          </a:p>
        </p:txBody>
      </p:sp>
      <p:sp>
        <p:nvSpPr>
          <p:cNvPr id="2" name="TextBox 1"/>
          <p:cNvSpPr txBox="1"/>
          <p:nvPr/>
        </p:nvSpPr>
        <p:spPr>
          <a:xfrm>
            <a:off x="866439" y="5610687"/>
            <a:ext cx="7411122" cy="95410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ZA" sz="2800" b="1" dirty="0" smtClean="0">
                <a:solidFill>
                  <a:srgbClr val="FF0000"/>
                </a:solidFill>
              </a:rPr>
              <a:t>NOT DICHOTOMOUS!! Often a degree of each.</a:t>
            </a:r>
            <a:endParaRPr lang="en-ZA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57613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smtClean="0"/>
              <a:t>3 Basic Methods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type="body" idx="1"/>
          </p:nvPr>
        </p:nvSpPr>
        <p:spPr>
          <a:xfrm>
            <a:off x="4971495" y="2257587"/>
            <a:ext cx="3417903" cy="3592797"/>
          </a:xfrm>
        </p:spPr>
        <p:txBody>
          <a:bodyPr>
            <a:normAutofit/>
          </a:bodyPr>
          <a:lstStyle/>
          <a:p>
            <a:r>
              <a:rPr lang="en-US" dirty="0" smtClean="0"/>
              <a:t>Large-</a:t>
            </a:r>
            <a:r>
              <a:rPr lang="en-US" i="1" dirty="0" smtClean="0"/>
              <a:t>N</a:t>
            </a:r>
            <a:r>
              <a:rPr lang="en-US" dirty="0" smtClean="0"/>
              <a:t>: &gt; 50 cases.</a:t>
            </a:r>
            <a:endParaRPr lang="en-US" i="1" dirty="0" smtClean="0"/>
          </a:p>
          <a:p>
            <a:r>
              <a:rPr lang="en-US" dirty="0" smtClean="0"/>
              <a:t>Small-</a:t>
            </a:r>
            <a:r>
              <a:rPr lang="en-US" i="1" dirty="0" smtClean="0"/>
              <a:t>N: </a:t>
            </a:r>
            <a:r>
              <a:rPr lang="en-US" dirty="0" smtClean="0"/>
              <a:t>2-20 cases.</a:t>
            </a:r>
          </a:p>
          <a:p>
            <a:r>
              <a:rPr lang="en-US" dirty="0" smtClean="0"/>
              <a:t>Single case study: 1 case.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i="1" dirty="0" smtClean="0"/>
              <a:t>N = </a:t>
            </a:r>
            <a:r>
              <a:rPr lang="en-US" dirty="0" smtClean="0"/>
              <a:t>number of cases/observations.</a:t>
            </a:r>
            <a:endParaRPr lang="en-US" i="1" dirty="0"/>
          </a:p>
        </p:txBody>
      </p:sp>
      <p:sp>
        <p:nvSpPr>
          <p:cNvPr id="5" name="Rectangle 4"/>
          <p:cNvSpPr/>
          <p:nvPr/>
        </p:nvSpPr>
        <p:spPr>
          <a:xfrm>
            <a:off x="3968206" y="310718"/>
            <a:ext cx="825623" cy="102981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ZA" sz="4800" b="1" dirty="0" smtClean="0"/>
              <a:t>4</a:t>
            </a:r>
            <a:endParaRPr lang="en-ZA" sz="4800" b="1" dirty="0"/>
          </a:p>
        </p:txBody>
      </p:sp>
    </p:spTree>
    <p:extLst>
      <p:ext uri="{BB962C8B-B14F-4D97-AF65-F5344CB8AC3E}">
        <p14:creationId xmlns:p14="http://schemas.microsoft.com/office/powerpoint/2010/main" val="10119334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sz="4800" dirty="0" smtClean="0"/>
              <a:t>Large-n Study</a:t>
            </a:r>
            <a:endParaRPr lang="en-ZA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ZA" dirty="0" smtClean="0"/>
              <a:t>N = 50+ cases</a:t>
            </a:r>
          </a:p>
          <a:p>
            <a:r>
              <a:rPr lang="en-ZA" dirty="0" smtClean="0"/>
              <a:t>Advantage:		compare a large number of cases.</a:t>
            </a:r>
          </a:p>
          <a:p>
            <a:r>
              <a:rPr lang="en-ZA" dirty="0" smtClean="0"/>
              <a:t>Evidence:		usually quantitative; many variables; statistical 						techniques.</a:t>
            </a:r>
          </a:p>
          <a:p>
            <a:r>
              <a:rPr lang="en-ZA" dirty="0" smtClean="0"/>
              <a:t>Examples:</a:t>
            </a:r>
          </a:p>
          <a:p>
            <a:pPr lvl="1"/>
            <a:r>
              <a:rPr lang="en-ZA" dirty="0" smtClean="0">
                <a:solidFill>
                  <a:srgbClr val="FF0000"/>
                </a:solidFill>
              </a:rPr>
              <a:t>Collier and </a:t>
            </a:r>
            <a:r>
              <a:rPr lang="en-ZA" dirty="0" err="1" smtClean="0">
                <a:solidFill>
                  <a:srgbClr val="FF0000"/>
                </a:solidFill>
              </a:rPr>
              <a:t>Hoeffler</a:t>
            </a:r>
            <a:endParaRPr lang="en-ZA" dirty="0" smtClean="0">
              <a:solidFill>
                <a:srgbClr val="FF0000"/>
              </a:solidFill>
            </a:endParaRPr>
          </a:p>
          <a:p>
            <a:pPr lvl="2"/>
            <a:r>
              <a:rPr lang="en-US" dirty="0" smtClean="0">
                <a:solidFill>
                  <a:srgbClr val="FF0000"/>
                </a:solidFill>
              </a:rPr>
              <a:t>98 countries</a:t>
            </a:r>
            <a:endParaRPr lang="en-US" dirty="0">
              <a:solidFill>
                <a:srgbClr val="FF0000"/>
              </a:solidFill>
            </a:endParaRPr>
          </a:p>
          <a:p>
            <a:pPr lvl="2"/>
            <a:r>
              <a:rPr lang="en-US" dirty="0">
                <a:solidFill>
                  <a:srgbClr val="FF0000"/>
                </a:solidFill>
              </a:rPr>
              <a:t>79 civil </a:t>
            </a:r>
            <a:r>
              <a:rPr lang="en-US" dirty="0" smtClean="0">
                <a:solidFill>
                  <a:srgbClr val="FF0000"/>
                </a:solidFill>
              </a:rPr>
              <a:t>conflicts</a:t>
            </a:r>
            <a:endParaRPr lang="en-US" dirty="0">
              <a:solidFill>
                <a:srgbClr val="FF0000"/>
              </a:solidFill>
            </a:endParaRPr>
          </a:p>
          <a:p>
            <a:pPr lvl="2"/>
            <a:r>
              <a:rPr lang="en-US" dirty="0">
                <a:solidFill>
                  <a:srgbClr val="FF0000"/>
                </a:solidFill>
              </a:rPr>
              <a:t>1960-1999 divided into 5-year </a:t>
            </a:r>
            <a:r>
              <a:rPr lang="en-US" dirty="0" smtClean="0">
                <a:solidFill>
                  <a:srgbClr val="FF0000"/>
                </a:solidFill>
              </a:rPr>
              <a:t>periods</a:t>
            </a:r>
            <a:endParaRPr lang="en-US" dirty="0">
              <a:solidFill>
                <a:srgbClr val="FF0000"/>
              </a:solidFill>
            </a:endParaRPr>
          </a:p>
          <a:p>
            <a:pPr lvl="2"/>
            <a:r>
              <a:rPr lang="en-US" dirty="0">
                <a:solidFill>
                  <a:srgbClr val="FF0000"/>
                </a:solidFill>
              </a:rPr>
              <a:t>750 observations</a:t>
            </a:r>
          </a:p>
          <a:p>
            <a:pPr lvl="1"/>
            <a:r>
              <a:rPr lang="en-ZA" dirty="0" smtClean="0"/>
              <a:t>Samuel Huntington’s </a:t>
            </a:r>
            <a:r>
              <a:rPr lang="en-ZA" i="1" dirty="0" smtClean="0"/>
              <a:t>Clash of Civilizations</a:t>
            </a:r>
            <a:r>
              <a:rPr lang="en-ZA" dirty="0" smtClean="0"/>
              <a:t> </a:t>
            </a:r>
            <a:r>
              <a:rPr lang="en-ZA" dirty="0" smtClean="0">
                <a:sym typeface="Wingdings" panose="05000000000000000000" pitchFamily="2" charset="2"/>
              </a:rPr>
              <a:t>uses qualitative evidence.</a:t>
            </a:r>
            <a:endParaRPr lang="en-ZA" dirty="0" smtClean="0"/>
          </a:p>
        </p:txBody>
      </p:sp>
    </p:spTree>
    <p:extLst>
      <p:ext uri="{BB962C8B-B14F-4D97-AF65-F5344CB8AC3E}">
        <p14:creationId xmlns:p14="http://schemas.microsoft.com/office/powerpoint/2010/main" val="2315259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5400" dirty="0" smtClean="0"/>
              <a:t>Small-</a:t>
            </a:r>
            <a:r>
              <a:rPr lang="en-US" sz="5400" i="1" dirty="0" smtClean="0"/>
              <a:t>n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aka. ‘comparative method’.</a:t>
            </a:r>
            <a:endParaRPr lang="en-US" dirty="0"/>
          </a:p>
          <a:p>
            <a:r>
              <a:rPr lang="en-US" dirty="0" smtClean="0"/>
              <a:t>N = 2 – 20 cases compared.</a:t>
            </a:r>
          </a:p>
          <a:p>
            <a:r>
              <a:rPr lang="en-US" dirty="0" smtClean="0"/>
              <a:t>Cases are deliberately selected in order to establish ‘control.’</a:t>
            </a:r>
          </a:p>
          <a:p>
            <a:r>
              <a:rPr lang="en-US" dirty="0" smtClean="0"/>
              <a:t>Most Similar Systems Design (MSSD).</a:t>
            </a:r>
          </a:p>
          <a:p>
            <a:pPr lvl="1"/>
            <a:r>
              <a:rPr lang="en-US" dirty="0" smtClean="0"/>
              <a:t>Similar cases.</a:t>
            </a:r>
          </a:p>
          <a:p>
            <a:pPr lvl="1"/>
            <a:r>
              <a:rPr lang="en-US" dirty="0" smtClean="0"/>
              <a:t>Different outcome.</a:t>
            </a:r>
          </a:p>
          <a:p>
            <a:r>
              <a:rPr lang="en-US" dirty="0" smtClean="0"/>
              <a:t>Most Different Systems Design (MDSD).</a:t>
            </a:r>
          </a:p>
          <a:p>
            <a:pPr lvl="1"/>
            <a:r>
              <a:rPr lang="en-US" dirty="0" smtClean="0"/>
              <a:t>Different cases.</a:t>
            </a:r>
          </a:p>
          <a:p>
            <a:pPr lvl="1"/>
            <a:r>
              <a:rPr lang="en-US" dirty="0" smtClean="0"/>
              <a:t>Same outcome.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40434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Can you think of…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pPr algn="ctr">
              <a:buFont typeface="+mj-lt"/>
              <a:buAutoNum type="arabicPeriod"/>
            </a:pPr>
            <a:r>
              <a:rPr lang="en-US" sz="2400" dirty="0" smtClean="0"/>
              <a:t>An example of two cases with similar levels of ethnic tension but only of the cases resulted in conflict?</a:t>
            </a:r>
          </a:p>
          <a:p>
            <a:pPr algn="ctr">
              <a:buFont typeface="+mj-lt"/>
              <a:buAutoNum type="arabicPeriod"/>
            </a:pPr>
            <a:endParaRPr lang="en-US" sz="2400" dirty="0"/>
          </a:p>
          <a:p>
            <a:pPr algn="ctr">
              <a:buFont typeface="+mj-lt"/>
              <a:buAutoNum type="arabicPeriod"/>
            </a:pPr>
            <a:r>
              <a:rPr lang="en-US" sz="2400" dirty="0" smtClean="0"/>
              <a:t>An example of two cases with different levels of ethnic tension but both cases resulted in conflict?</a:t>
            </a:r>
          </a:p>
        </p:txBody>
      </p:sp>
    </p:spTree>
    <p:extLst>
      <p:ext uri="{BB962C8B-B14F-4D97-AF65-F5344CB8AC3E}">
        <p14:creationId xmlns:p14="http://schemas.microsoft.com/office/powerpoint/2010/main" val="22175174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ZA" sz="4800" b="1" dirty="0" smtClean="0"/>
              <a:t>Single Cas</a:t>
            </a:r>
            <a:r>
              <a:rPr lang="en-ZA" sz="4800" dirty="0" smtClean="0"/>
              <a:t>e Study</a:t>
            </a:r>
            <a:endParaRPr lang="en-ZA" sz="4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ZA" sz="3200" dirty="0" smtClean="0"/>
              <a:t>N = 1</a:t>
            </a:r>
          </a:p>
          <a:p>
            <a:r>
              <a:rPr lang="en-ZA" sz="3200" dirty="0" smtClean="0"/>
              <a:t>Evidence:		often qualitative</a:t>
            </a:r>
          </a:p>
          <a:p>
            <a:r>
              <a:rPr lang="en-ZA" sz="3200" dirty="0" smtClean="0"/>
              <a:t>A single country can be the unit of analysis. </a:t>
            </a:r>
          </a:p>
          <a:p>
            <a:pPr lvl="1"/>
            <a:r>
              <a:rPr lang="en-ZA" sz="3000" dirty="0" smtClean="0"/>
              <a:t>It can be further divided into time periods; geographical spaces; and different levels of analysis.</a:t>
            </a:r>
          </a:p>
          <a:p>
            <a:endParaRPr lang="en-ZA" sz="3200" dirty="0"/>
          </a:p>
        </p:txBody>
      </p:sp>
    </p:spTree>
    <p:extLst>
      <p:ext uri="{BB962C8B-B14F-4D97-AF65-F5344CB8AC3E}">
        <p14:creationId xmlns:p14="http://schemas.microsoft.com/office/powerpoint/2010/main" val="38422070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b="1" dirty="0" smtClean="0"/>
              <a:t>Why do a Single Case Study?</a:t>
            </a:r>
            <a:endParaRPr lang="en-ZA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ZA" dirty="0" smtClean="0"/>
              <a:t>Classification of case.</a:t>
            </a:r>
          </a:p>
          <a:p>
            <a:r>
              <a:rPr lang="en-ZA" dirty="0" smtClean="0"/>
              <a:t>Contextual (‘thick’) description.</a:t>
            </a:r>
          </a:p>
          <a:p>
            <a:r>
              <a:rPr lang="en-ZA" dirty="0" smtClean="0"/>
              <a:t>Hypothesis generation.</a:t>
            </a:r>
          </a:p>
          <a:p>
            <a:r>
              <a:rPr lang="en-ZA" dirty="0" smtClean="0"/>
              <a:t>Theory testing: </a:t>
            </a:r>
          </a:p>
          <a:p>
            <a:pPr lvl="1"/>
            <a:r>
              <a:rPr lang="en-ZA" dirty="0" smtClean="0"/>
              <a:t>Most likely study.</a:t>
            </a:r>
          </a:p>
          <a:p>
            <a:pPr lvl="1"/>
            <a:r>
              <a:rPr lang="en-ZA" dirty="0" smtClean="0"/>
              <a:t>Least likely study.</a:t>
            </a:r>
          </a:p>
          <a:p>
            <a:r>
              <a:rPr lang="en-ZA" dirty="0" smtClean="0"/>
              <a:t>Outliers.</a:t>
            </a:r>
          </a:p>
          <a:p>
            <a:r>
              <a:rPr lang="en-ZA" dirty="0" smtClean="0"/>
              <a:t>Can test causal explanations.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40123248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ZA" sz="3600" b="1" dirty="0" smtClean="0"/>
              <a:t>Limitations of Single Case Studies</a:t>
            </a:r>
            <a:endParaRPr lang="en-ZA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ZA" sz="3200" dirty="0" smtClean="0"/>
              <a:t>Limited scope/generalisability.</a:t>
            </a:r>
          </a:p>
          <a:p>
            <a:endParaRPr lang="en-ZA" sz="3200" dirty="0"/>
          </a:p>
          <a:p>
            <a:r>
              <a:rPr lang="en-ZA" sz="3200" dirty="0" smtClean="0"/>
              <a:t>Selection bias.</a:t>
            </a:r>
          </a:p>
          <a:p>
            <a:endParaRPr lang="en-ZA" sz="3200" dirty="0"/>
          </a:p>
          <a:p>
            <a:pPr marL="0" indent="0">
              <a:buNone/>
            </a:pPr>
            <a:r>
              <a:rPr lang="en-ZA" sz="3200" dirty="0" smtClean="0"/>
              <a:t>See: </a:t>
            </a:r>
            <a:r>
              <a:rPr lang="en-US" sz="3200" b="0" dirty="0" err="1"/>
              <a:t>Landman</a:t>
            </a:r>
            <a:r>
              <a:rPr lang="en-US" sz="3200" b="0" dirty="0"/>
              <a:t>, Todd. 2007. </a:t>
            </a:r>
            <a:r>
              <a:rPr lang="en-US" sz="3200" b="0" i="1" dirty="0"/>
              <a:t>Issues and Methods in Comparative Politics: An Introduction. </a:t>
            </a:r>
            <a:r>
              <a:rPr lang="en-US" sz="3200" b="0" dirty="0"/>
              <a:t>London: </a:t>
            </a:r>
            <a:r>
              <a:rPr lang="en-US" sz="3200" b="0" dirty="0" err="1"/>
              <a:t>Routledge</a:t>
            </a:r>
            <a:r>
              <a:rPr lang="en-US" sz="3200" b="0" dirty="0"/>
              <a:t>. </a:t>
            </a:r>
          </a:p>
          <a:p>
            <a:pPr marL="0" indent="0">
              <a:buNone/>
            </a:pPr>
            <a:endParaRPr lang="en-ZA" sz="3200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3241546" y="785443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49159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701337" y="2148396"/>
            <a:ext cx="3648722" cy="3129535"/>
          </a:xfrm>
        </p:spPr>
        <p:txBody>
          <a:bodyPr/>
          <a:lstStyle/>
          <a:p>
            <a:r>
              <a:rPr lang="en-US" sz="4400" dirty="0"/>
              <a:t>Interpreting Quantitative Literature</a:t>
            </a:r>
          </a:p>
        </p:txBody>
      </p:sp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Statistical Techniques</a:t>
            </a:r>
          </a:p>
          <a:p>
            <a:endParaRPr lang="en-US" dirty="0"/>
          </a:p>
          <a:p>
            <a:r>
              <a:rPr lang="en-US" dirty="0" smtClean="0"/>
              <a:t>limitations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968206" y="310718"/>
            <a:ext cx="825623" cy="102981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ZA" sz="4800" b="1" dirty="0" smtClean="0"/>
              <a:t>5</a:t>
            </a:r>
            <a:endParaRPr lang="en-ZA" sz="4800" b="1" dirty="0"/>
          </a:p>
        </p:txBody>
      </p:sp>
    </p:spTree>
    <p:extLst>
      <p:ext uri="{BB962C8B-B14F-4D97-AF65-F5344CB8AC3E}">
        <p14:creationId xmlns:p14="http://schemas.microsoft.com/office/powerpoint/2010/main" val="17591315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dirty="0" smtClean="0"/>
              <a:t>Characteristics of Quantitative Literature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spcBef>
                <a:spcPts val="600"/>
              </a:spcBef>
            </a:pPr>
            <a:r>
              <a:rPr lang="en-US" sz="2800" dirty="0" smtClean="0"/>
              <a:t>Large-</a:t>
            </a:r>
            <a:r>
              <a:rPr lang="en-US" sz="2800" i="1" dirty="0" smtClean="0"/>
              <a:t>N</a:t>
            </a:r>
          </a:p>
          <a:p>
            <a:pPr>
              <a:spcBef>
                <a:spcPts val="600"/>
              </a:spcBef>
            </a:pPr>
            <a:endParaRPr lang="en-US" sz="2800" i="1" dirty="0" smtClean="0"/>
          </a:p>
          <a:p>
            <a:pPr>
              <a:spcBef>
                <a:spcPts val="600"/>
              </a:spcBef>
            </a:pPr>
            <a:r>
              <a:rPr lang="en-US" sz="2800" dirty="0" smtClean="0"/>
              <a:t>Empirical data</a:t>
            </a:r>
          </a:p>
          <a:p>
            <a:pPr>
              <a:spcBef>
                <a:spcPts val="600"/>
              </a:spcBef>
            </a:pPr>
            <a:endParaRPr lang="en-US" sz="2800" dirty="0" smtClean="0"/>
          </a:p>
          <a:p>
            <a:pPr>
              <a:spcBef>
                <a:spcPts val="600"/>
              </a:spcBef>
            </a:pPr>
            <a:r>
              <a:rPr lang="en-US" sz="2800" dirty="0"/>
              <a:t>S</a:t>
            </a:r>
            <a:r>
              <a:rPr lang="en-US" sz="2800" dirty="0" smtClean="0"/>
              <a:t>tatistical techniques</a:t>
            </a:r>
          </a:p>
          <a:p>
            <a:pPr>
              <a:spcBef>
                <a:spcPts val="600"/>
              </a:spcBef>
            </a:pPr>
            <a:endParaRPr lang="en-US" sz="2800" dirty="0"/>
          </a:p>
          <a:p>
            <a:pPr>
              <a:spcBef>
                <a:spcPts val="600"/>
              </a:spcBef>
            </a:pPr>
            <a:r>
              <a:rPr lang="en-US" sz="2800" dirty="0"/>
              <a:t>Quantitative approach sees the abstract concept being operationalized into a variable in order to test hypotheses</a:t>
            </a:r>
            <a:r>
              <a:rPr lang="en-US" sz="2800" dirty="0" smtClean="0"/>
              <a:t>.</a:t>
            </a:r>
          </a:p>
          <a:p>
            <a:pPr marL="0" indent="0">
              <a:spcBef>
                <a:spcPts val="600"/>
              </a:spcBef>
              <a:buNone/>
            </a:pPr>
            <a:endParaRPr lang="en-US" dirty="0" smtClean="0"/>
          </a:p>
          <a:p>
            <a:pPr marL="0" indent="0" algn="ctr">
              <a:spcBef>
                <a:spcPts val="600"/>
              </a:spcBef>
              <a:buNone/>
            </a:pPr>
            <a:r>
              <a:rPr lang="en-US" sz="2800" dirty="0" smtClean="0">
                <a:solidFill>
                  <a:srgbClr val="FF0000"/>
                </a:solidFill>
              </a:rPr>
              <a:t>You only need to be able to </a:t>
            </a:r>
            <a:r>
              <a:rPr lang="en-US" sz="2800" u="sng" dirty="0" smtClean="0">
                <a:solidFill>
                  <a:srgbClr val="FF0000"/>
                </a:solidFill>
              </a:rPr>
              <a:t>interpret</a:t>
            </a:r>
            <a:r>
              <a:rPr lang="en-US" sz="2800" dirty="0" smtClean="0">
                <a:solidFill>
                  <a:srgbClr val="FF0000"/>
                </a:solidFill>
              </a:rPr>
              <a:t> this literature for this course.</a:t>
            </a:r>
            <a:endParaRPr lang="en-US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33026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What and Why of Methodology</a:t>
            </a:r>
            <a:endParaRPr lang="en-US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What is it?</a:t>
            </a:r>
          </a:p>
          <a:p>
            <a:r>
              <a:rPr lang="en-US" dirty="0" smtClean="0"/>
              <a:t>Why do we use it?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3968206" y="310718"/>
            <a:ext cx="825623" cy="102981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ZA" sz="4800" b="1" dirty="0" smtClean="0"/>
              <a:t>1</a:t>
            </a:r>
            <a:endParaRPr lang="en-ZA" sz="4800" b="1" dirty="0"/>
          </a:p>
        </p:txBody>
      </p:sp>
    </p:spTree>
    <p:extLst>
      <p:ext uri="{BB962C8B-B14F-4D97-AF65-F5344CB8AC3E}">
        <p14:creationId xmlns:p14="http://schemas.microsoft.com/office/powerpoint/2010/main" val="2422953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smtClean="0"/>
              <a:t>Statistical Techniques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3673" y="2317073"/>
            <a:ext cx="8045043" cy="4075338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Used to look for patterns between variables.</a:t>
            </a:r>
          </a:p>
          <a:p>
            <a:r>
              <a:rPr lang="en-US" dirty="0" smtClean="0"/>
              <a:t>Statistics used depends on the type of data collected </a:t>
            </a:r>
            <a:r>
              <a:rPr lang="en-US" u="sng" dirty="0" smtClean="0"/>
              <a:t>and</a:t>
            </a:r>
            <a:r>
              <a:rPr lang="en-US" dirty="0" smtClean="0"/>
              <a:t> your hypotheses.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sz="2600" u="sng" dirty="0" smtClean="0"/>
              <a:t>Correlation</a:t>
            </a:r>
            <a:r>
              <a:rPr lang="en-US" sz="2600" dirty="0" smtClean="0"/>
              <a:t>: 		</a:t>
            </a:r>
            <a:r>
              <a:rPr lang="en-US" sz="2600" i="1" dirty="0" smtClean="0"/>
              <a:t>relationship </a:t>
            </a:r>
            <a:r>
              <a:rPr lang="en-US" sz="2600" dirty="0" smtClean="0"/>
              <a:t>between two variables.</a:t>
            </a:r>
          </a:p>
          <a:p>
            <a:r>
              <a:rPr lang="en-US" dirty="0" smtClean="0"/>
              <a:t>Scale of -1 to 1</a:t>
            </a:r>
          </a:p>
          <a:p>
            <a:r>
              <a:rPr lang="en-US" dirty="0" smtClean="0"/>
              <a:t>Important to check the </a:t>
            </a:r>
            <a:r>
              <a:rPr lang="en-US" i="1" u="sng" dirty="0" smtClean="0"/>
              <a:t>statistical significance</a:t>
            </a:r>
            <a:r>
              <a:rPr lang="en-US" dirty="0" smtClean="0"/>
              <a:t> of the correlation.</a:t>
            </a:r>
          </a:p>
          <a:p>
            <a:pPr lvl="1"/>
            <a:r>
              <a:rPr lang="en-US" dirty="0" smtClean="0"/>
              <a:t>This is determined by the p-value (p &gt; .05; p &gt; .01; p &gt; .001)</a:t>
            </a:r>
            <a:endParaRPr lang="en-US" dirty="0"/>
          </a:p>
          <a:p>
            <a:r>
              <a:rPr lang="en-US" b="1" dirty="0" smtClean="0"/>
              <a:t>Correlation is not the same as causation!</a:t>
            </a:r>
          </a:p>
          <a:p>
            <a:pPr lvl="1"/>
            <a:r>
              <a:rPr lang="en-US" dirty="0" smtClean="0"/>
              <a:t>Example: ice cream and summer.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85422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sz="4400" dirty="0" smtClean="0"/>
              <a:t>Regression / Multiple Regression</a:t>
            </a:r>
            <a:endParaRPr lang="en-ZA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ZA" dirty="0" smtClean="0"/>
              <a:t>Another popular statistic.</a:t>
            </a:r>
          </a:p>
          <a:p>
            <a:r>
              <a:rPr lang="en-US" dirty="0" smtClean="0"/>
              <a:t>Regression </a:t>
            </a:r>
            <a:r>
              <a:rPr lang="en-US" dirty="0"/>
              <a:t>analysis </a:t>
            </a:r>
            <a:r>
              <a:rPr lang="en-US" dirty="0" smtClean="0"/>
              <a:t>measures </a:t>
            </a:r>
            <a:r>
              <a:rPr lang="en-US" dirty="0"/>
              <a:t>the extent to which independent variables predict the </a:t>
            </a:r>
            <a:r>
              <a:rPr lang="en-US" dirty="0" smtClean="0"/>
              <a:t>dependent </a:t>
            </a:r>
            <a:r>
              <a:rPr lang="en-US" dirty="0"/>
              <a:t>variable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Done by adding a ‘line of best fit’ to observed result.</a:t>
            </a:r>
            <a:endParaRPr lang="en-US" dirty="0"/>
          </a:p>
          <a:p>
            <a:r>
              <a:rPr lang="en-ZA" dirty="0" smtClean="0"/>
              <a:t>Often use Pearson’s </a:t>
            </a:r>
            <a:r>
              <a:rPr lang="en-ZA" i="1" dirty="0" smtClean="0"/>
              <a:t>r</a:t>
            </a:r>
            <a:r>
              <a:rPr lang="en-ZA" dirty="0" smtClean="0"/>
              <a:t> </a:t>
            </a:r>
          </a:p>
          <a:p>
            <a:pPr marL="0" indent="0" algn="ctr">
              <a:buNone/>
            </a:pPr>
            <a:endParaRPr lang="en-ZA" sz="1100" dirty="0" smtClean="0">
              <a:solidFill>
                <a:schemeClr val="tx1"/>
              </a:solidFill>
            </a:endParaRPr>
          </a:p>
          <a:p>
            <a:pPr marL="0" indent="0" algn="ctr">
              <a:buNone/>
            </a:pPr>
            <a:r>
              <a:rPr lang="en-ZA" sz="2400" dirty="0" smtClean="0">
                <a:solidFill>
                  <a:srgbClr val="FF0000"/>
                </a:solidFill>
              </a:rPr>
              <a:t>If we have the DV = Satisfaction level with POL3030F, what do you think some of the IVs could be?</a:t>
            </a:r>
            <a:endParaRPr lang="en-ZA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98380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Regression Analysis: </a:t>
            </a:r>
            <a:br>
              <a:rPr lang="en-US" sz="4000" dirty="0" smtClean="0"/>
            </a:br>
            <a:r>
              <a:rPr lang="en-US" sz="4000" dirty="0" smtClean="0"/>
              <a:t>Observed Data</a:t>
            </a:r>
            <a:endParaRPr lang="en-US" sz="40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48819551"/>
              </p:ext>
            </p:extLst>
          </p:nvPr>
        </p:nvGraphicFramePr>
        <p:xfrm>
          <a:off x="420210" y="1895236"/>
          <a:ext cx="8153400" cy="4495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6093302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Regression Analysis: </a:t>
            </a:r>
            <a:br>
              <a:rPr lang="en-US" sz="4000" dirty="0" smtClean="0"/>
            </a:br>
            <a:r>
              <a:rPr lang="en-US" sz="4000" dirty="0" smtClean="0"/>
              <a:t>Line of Best Fit</a:t>
            </a:r>
            <a:endParaRPr lang="en-US" sz="4000" dirty="0"/>
          </a:p>
        </p:txBody>
      </p:sp>
      <p:graphicFrame>
        <p:nvGraphicFramePr>
          <p:cNvPr id="5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41524277"/>
              </p:ext>
            </p:extLst>
          </p:nvPr>
        </p:nvGraphicFramePr>
        <p:xfrm>
          <a:off x="356191" y="1908065"/>
          <a:ext cx="8153400" cy="4495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7" name="Straight Connector 6"/>
          <p:cNvCxnSpPr/>
          <p:nvPr/>
        </p:nvCxnSpPr>
        <p:spPr>
          <a:xfrm flipV="1">
            <a:off x="1757598" y="2719469"/>
            <a:ext cx="6504396" cy="247574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394627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smtClean="0"/>
              <a:t>Limitations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Cannot establish cause</a:t>
            </a:r>
          </a:p>
          <a:p>
            <a:pPr lvl="1"/>
            <a:r>
              <a:rPr lang="en-US" dirty="0" smtClean="0"/>
              <a:t>Only finding strong correlations </a:t>
            </a:r>
            <a:r>
              <a:rPr lang="en-US" dirty="0" smtClean="0">
                <a:sym typeface="Wingdings" panose="05000000000000000000" pitchFamily="2" charset="2"/>
              </a:rPr>
              <a:t> strong if it is statistically unlikely you are wrong. </a:t>
            </a:r>
          </a:p>
          <a:p>
            <a:pPr lvl="2"/>
            <a:r>
              <a:rPr lang="en-US" dirty="0" smtClean="0">
                <a:sym typeface="Wingdings" panose="05000000000000000000" pitchFamily="2" charset="2"/>
              </a:rPr>
              <a:t>Based on confidence intervals; p-value.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Limited interpretive ability (i.e. explaining </a:t>
            </a:r>
            <a:r>
              <a:rPr lang="en-US" i="1" dirty="0" smtClean="0"/>
              <a:t>why</a:t>
            </a:r>
            <a:r>
              <a:rPr lang="en-US" dirty="0" smtClean="0"/>
              <a:t> these relationships exist).</a:t>
            </a:r>
          </a:p>
          <a:p>
            <a:endParaRPr lang="en-US" dirty="0" smtClean="0"/>
          </a:p>
          <a:p>
            <a:r>
              <a:rPr lang="en-US" dirty="0" smtClean="0"/>
              <a:t>Indicators and proxies used may not capture what you want.</a:t>
            </a:r>
          </a:p>
        </p:txBody>
      </p:sp>
    </p:spTree>
    <p:extLst>
      <p:ext uri="{BB962C8B-B14F-4D97-AF65-F5344CB8AC3E}">
        <p14:creationId xmlns:p14="http://schemas.microsoft.com/office/powerpoint/2010/main" val="3924359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smtClean="0"/>
              <a:t>Terminology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Significance Levels</a:t>
            </a:r>
          </a:p>
          <a:p>
            <a:endParaRPr lang="en-US" dirty="0"/>
          </a:p>
          <a:p>
            <a:r>
              <a:rPr lang="en-US" dirty="0" err="1" smtClean="0"/>
              <a:t>Regressor</a:t>
            </a:r>
            <a:r>
              <a:rPr lang="en-US" dirty="0" smtClean="0"/>
              <a:t>/Predictor/Independent Variable</a:t>
            </a:r>
          </a:p>
          <a:p>
            <a:endParaRPr lang="en-US" dirty="0"/>
          </a:p>
          <a:p>
            <a:r>
              <a:rPr lang="en-US" dirty="0" smtClean="0"/>
              <a:t>P-values</a:t>
            </a:r>
          </a:p>
          <a:p>
            <a:endParaRPr lang="en-US" dirty="0"/>
          </a:p>
          <a:p>
            <a:r>
              <a:rPr lang="en-US" dirty="0" smtClean="0"/>
              <a:t>Confidence intervals</a:t>
            </a:r>
          </a:p>
          <a:p>
            <a:pPr marL="0" indent="0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dirty="0" smtClean="0">
                <a:solidFill>
                  <a:srgbClr val="FF0000"/>
                </a:solidFill>
              </a:rPr>
              <a:t>The language you use is very important. Some everyday words have particular meanings in quantitative research.</a:t>
            </a:r>
          </a:p>
        </p:txBody>
      </p:sp>
    </p:spTree>
    <p:extLst>
      <p:ext uri="{BB962C8B-B14F-4D97-AF65-F5344CB8AC3E}">
        <p14:creationId xmlns:p14="http://schemas.microsoft.com/office/powerpoint/2010/main" val="22760229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err="1" smtClean="0"/>
              <a:t>Analysing</a:t>
            </a:r>
            <a:r>
              <a:rPr lang="en-US" sz="3600" dirty="0" smtClean="0"/>
              <a:t> Collier &amp; </a:t>
            </a:r>
            <a:r>
              <a:rPr lang="en-US" sz="3600" dirty="0" err="1" smtClean="0"/>
              <a:t>Hoeffler</a:t>
            </a:r>
            <a:r>
              <a:rPr lang="en-US" sz="3600" dirty="0" smtClean="0"/>
              <a:t> (2004)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Q: Does natural resource prevalence explain the onset of civil conflict?</a:t>
            </a:r>
          </a:p>
          <a:p>
            <a:pPr marL="0" indent="0">
              <a:buNone/>
            </a:pPr>
            <a:endParaRPr lang="en-US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Steps to follow:</a:t>
            </a:r>
          </a:p>
          <a:p>
            <a:pPr lvl="0"/>
            <a:r>
              <a:rPr lang="en-US" dirty="0" smtClean="0">
                <a:solidFill>
                  <a:srgbClr val="FF0000"/>
                </a:solidFill>
              </a:rPr>
              <a:t>How did they </a:t>
            </a:r>
            <a:r>
              <a:rPr lang="en-US" dirty="0" err="1" smtClean="0">
                <a:solidFill>
                  <a:srgbClr val="FF0000"/>
                </a:solidFill>
              </a:rPr>
              <a:t>operationalise</a:t>
            </a:r>
            <a:r>
              <a:rPr lang="en-US" dirty="0" smtClean="0">
                <a:solidFill>
                  <a:srgbClr val="FF0000"/>
                </a:solidFill>
              </a:rPr>
              <a:t> and measure these concepts.</a:t>
            </a:r>
            <a:endParaRPr lang="en-US" dirty="0">
              <a:solidFill>
                <a:srgbClr val="FF0000"/>
              </a:solidFill>
            </a:endParaRPr>
          </a:p>
          <a:p>
            <a:pPr lvl="0"/>
            <a:r>
              <a:rPr lang="en-US" dirty="0">
                <a:solidFill>
                  <a:srgbClr val="FF0000"/>
                </a:solidFill>
              </a:rPr>
              <a:t>Do these proxies make sense? </a:t>
            </a:r>
            <a:r>
              <a:rPr lang="en-US" dirty="0" smtClean="0">
                <a:solidFill>
                  <a:srgbClr val="FF0000"/>
                </a:solidFill>
              </a:rPr>
              <a:t>Is </a:t>
            </a:r>
            <a:r>
              <a:rPr lang="en-US" dirty="0">
                <a:solidFill>
                  <a:srgbClr val="FF0000"/>
                </a:solidFill>
              </a:rPr>
              <a:t>there correlation? In other words – what do we see happening to the likelihood of conflict variable when we look at different natural resource/GDP values.</a:t>
            </a:r>
          </a:p>
          <a:p>
            <a:pPr lvl="0"/>
            <a:r>
              <a:rPr lang="en-US" dirty="0">
                <a:solidFill>
                  <a:srgbClr val="FF0000"/>
                </a:solidFill>
              </a:rPr>
              <a:t>H</a:t>
            </a:r>
            <a:r>
              <a:rPr lang="en-US" dirty="0" smtClean="0">
                <a:solidFill>
                  <a:srgbClr val="FF0000"/>
                </a:solidFill>
              </a:rPr>
              <a:t>ow </a:t>
            </a:r>
            <a:r>
              <a:rPr lang="en-US" dirty="0">
                <a:solidFill>
                  <a:srgbClr val="FF0000"/>
                </a:solidFill>
              </a:rPr>
              <a:t>much </a:t>
            </a:r>
            <a:r>
              <a:rPr lang="en-US" dirty="0" smtClean="0">
                <a:solidFill>
                  <a:srgbClr val="FF0000"/>
                </a:solidFill>
              </a:rPr>
              <a:t>should </a:t>
            </a:r>
            <a:r>
              <a:rPr lang="en-US" dirty="0">
                <a:solidFill>
                  <a:srgbClr val="FF0000"/>
                </a:solidFill>
              </a:rPr>
              <a:t>we read into the </a:t>
            </a:r>
            <a:r>
              <a:rPr lang="en-US" dirty="0" smtClean="0">
                <a:solidFill>
                  <a:srgbClr val="FF0000"/>
                </a:solidFill>
              </a:rPr>
              <a:t>correlation? What </a:t>
            </a:r>
            <a:r>
              <a:rPr lang="en-US" dirty="0">
                <a:solidFill>
                  <a:srgbClr val="FF0000"/>
                </a:solidFill>
              </a:rPr>
              <a:t>might make us more or less likely to find one of the correlations important or suggestive of a causal </a:t>
            </a:r>
            <a:r>
              <a:rPr lang="en-US" dirty="0" smtClean="0">
                <a:solidFill>
                  <a:srgbClr val="FF0000"/>
                </a:solidFill>
              </a:rPr>
              <a:t>relationship?</a:t>
            </a:r>
            <a:endParaRPr lang="en-US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21245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What we looked at: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+mj-lt"/>
              <a:buAutoNum type="arabicPeriod"/>
            </a:pPr>
            <a:r>
              <a:rPr lang="en-US" dirty="0"/>
              <a:t>The What and Why of </a:t>
            </a:r>
            <a:r>
              <a:rPr lang="en-US" dirty="0" smtClean="0"/>
              <a:t>Methodology.</a:t>
            </a:r>
          </a:p>
          <a:p>
            <a:pPr>
              <a:buFont typeface="+mj-lt"/>
              <a:buAutoNum type="arabicPeriod"/>
            </a:pPr>
            <a:r>
              <a:rPr lang="en-US" dirty="0" smtClean="0"/>
              <a:t>Theory-testing vs. Theory referral.</a:t>
            </a:r>
          </a:p>
          <a:p>
            <a:pPr>
              <a:buFont typeface="+mj-lt"/>
              <a:buAutoNum type="arabicPeriod"/>
            </a:pPr>
            <a:r>
              <a:rPr lang="en-US" dirty="0" smtClean="0"/>
              <a:t>Qualitative and Quantitative Evidence.</a:t>
            </a:r>
          </a:p>
          <a:p>
            <a:pPr>
              <a:buFont typeface="+mj-lt"/>
              <a:buAutoNum type="arabicPeriod"/>
            </a:pPr>
            <a:r>
              <a:rPr lang="en-US" dirty="0" smtClean="0"/>
              <a:t>3 Basic Methods.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smtClean="0"/>
              <a:t>Large N.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smtClean="0"/>
              <a:t>Small N / Comparative Methods.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smtClean="0"/>
              <a:t>Single Case Study.</a:t>
            </a:r>
          </a:p>
          <a:p>
            <a:pPr>
              <a:buFont typeface="+mj-lt"/>
              <a:buAutoNum type="arabicPeriod"/>
            </a:pPr>
            <a:r>
              <a:rPr lang="en-US" dirty="0" smtClean="0"/>
              <a:t>Interpreting Quantitative Literature.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smtClean="0"/>
              <a:t>Statistical Techniques: Correlation; Regression.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smtClean="0"/>
              <a:t>Limitations.</a:t>
            </a:r>
          </a:p>
        </p:txBody>
      </p:sp>
    </p:spTree>
    <p:extLst>
      <p:ext uri="{BB962C8B-B14F-4D97-AF65-F5344CB8AC3E}">
        <p14:creationId xmlns:p14="http://schemas.microsoft.com/office/powerpoint/2010/main" val="37920672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1671784" y="2929631"/>
            <a:ext cx="5917679" cy="1106443"/>
          </a:xfrm>
        </p:spPr>
        <p:txBody>
          <a:bodyPr/>
          <a:lstStyle/>
          <a:p>
            <a:pPr algn="ctr"/>
            <a:r>
              <a:rPr lang="en-ZA" sz="8000" dirty="0" smtClean="0"/>
              <a:t>FIN.</a:t>
            </a:r>
            <a:endParaRPr lang="en-ZA" sz="8000" dirty="0"/>
          </a:p>
        </p:txBody>
      </p:sp>
    </p:spTree>
    <p:extLst>
      <p:ext uri="{BB962C8B-B14F-4D97-AF65-F5344CB8AC3E}">
        <p14:creationId xmlns:p14="http://schemas.microsoft.com/office/powerpoint/2010/main" val="35689100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 eaLnBrk="1" latinLnBrk="0" hangingPunct="1"/>
            <a:fld id="{F0C94032-CD4C-4C25-B0C2-CEC720522D92}" type="slidenum">
              <a:rPr kumimoji="0" lang="en-US" smtClean="0"/>
              <a:pPr eaLnBrk="1" latinLnBrk="0" hangingPunct="1"/>
              <a:t>39</a:t>
            </a:fld>
            <a:endParaRPr kumimoji="0" lang="en-US" dirty="0">
              <a:solidFill>
                <a:srgbClr val="FFFFFF"/>
              </a:solidFill>
            </a:endParaRPr>
          </a:p>
        </p:txBody>
      </p:sp>
      <p:pic>
        <p:nvPicPr>
          <p:cNvPr id="7" name="Content Placeholder 3" descr="http://i.creativecommons.org/l/by/3.0/88x31.png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5431" b="-25431"/>
          <a:stretch>
            <a:fillRect/>
          </a:stretch>
        </p:blipFill>
        <p:spPr bwMode="auto">
          <a:xfrm>
            <a:off x="3275856" y="1196752"/>
            <a:ext cx="2603500" cy="1316038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extBox 7"/>
          <p:cNvSpPr txBox="1"/>
          <p:nvPr/>
        </p:nvSpPr>
        <p:spPr>
          <a:xfrm>
            <a:off x="755576" y="3068960"/>
            <a:ext cx="777686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dirty="0"/>
              <a:t>This presentation is licenced under the Creative Commons </a:t>
            </a:r>
            <a:r>
              <a:rPr lang="en-ZA" dirty="0" smtClean="0"/>
              <a:t>Attribution</a:t>
            </a:r>
            <a:r>
              <a:rPr lang="en-ZA" dirty="0"/>
              <a:t> </a:t>
            </a:r>
            <a:r>
              <a:rPr lang="en-ZA" dirty="0" smtClean="0"/>
              <a:t>2.5 </a:t>
            </a:r>
            <a:r>
              <a:rPr lang="en-ZA" dirty="0"/>
              <a:t>South Africa License. To view a copy of this licence, visit </a:t>
            </a:r>
            <a:r>
              <a:rPr lang="en-ZA" b="1" u="sng" dirty="0">
                <a:solidFill>
                  <a:srgbClr val="FF0000"/>
                </a:solidFill>
                <a:hlinkClick r:id="rId3"/>
              </a:rPr>
              <a:t>http://creativecommons.org/licenses/</a:t>
            </a:r>
            <a:r>
              <a:rPr lang="en-ZA" b="1" u="sng" dirty="0" smtClean="0">
                <a:solidFill>
                  <a:srgbClr val="FF0000"/>
                </a:solidFill>
                <a:hlinkClick r:id="rId3"/>
              </a:rPr>
              <a:t>by/</a:t>
            </a:r>
            <a:r>
              <a:rPr lang="en-ZA" b="1" u="sng" dirty="0">
                <a:solidFill>
                  <a:srgbClr val="FF0000"/>
                </a:solidFill>
                <a:hlinkClick r:id="rId3"/>
              </a:rPr>
              <a:t>2.5/za/</a:t>
            </a:r>
            <a:r>
              <a:rPr lang="en-ZA" b="1" dirty="0">
                <a:solidFill>
                  <a:srgbClr val="FF0000"/>
                </a:solidFill>
              </a:rPr>
              <a:t> </a:t>
            </a:r>
            <a:endParaRPr lang="en-US" b="1" dirty="0">
              <a:solidFill>
                <a:srgbClr val="FF0000"/>
              </a:solidFill>
            </a:endParaRPr>
          </a:p>
          <a:p>
            <a:endParaRPr lang="en-ZA" dirty="0" smtClean="0"/>
          </a:p>
          <a:p>
            <a:r>
              <a:rPr lang="en-ZA" dirty="0" smtClean="0"/>
              <a:t>Or</a:t>
            </a:r>
            <a:endParaRPr lang="en-US" dirty="0"/>
          </a:p>
          <a:p>
            <a:endParaRPr lang="en-ZA" dirty="0"/>
          </a:p>
          <a:p>
            <a:r>
              <a:rPr lang="en-ZA" dirty="0" smtClean="0"/>
              <a:t>send </a:t>
            </a:r>
            <a:r>
              <a:rPr lang="en-ZA" dirty="0"/>
              <a:t>a letter to Creative Commons, 171 Second Street, Suite 300, San Francisco, California 94105, USA.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82610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‘Methodology’?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66441" y="2489199"/>
            <a:ext cx="7505202" cy="3884967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ZA" dirty="0" smtClean="0"/>
          </a:p>
          <a:p>
            <a:r>
              <a:rPr lang="en-ZA" dirty="0" smtClean="0"/>
              <a:t>It is the </a:t>
            </a:r>
            <a:r>
              <a:rPr lang="en-ZA" i="1" dirty="0" smtClean="0"/>
              <a:t>way</a:t>
            </a:r>
            <a:r>
              <a:rPr lang="en-ZA" dirty="0" smtClean="0"/>
              <a:t> we go about answering questions.</a:t>
            </a:r>
          </a:p>
          <a:p>
            <a:endParaRPr lang="en-ZA" dirty="0"/>
          </a:p>
          <a:p>
            <a:r>
              <a:rPr lang="en-ZA" dirty="0" smtClean="0"/>
              <a:t>We have different </a:t>
            </a:r>
            <a:r>
              <a:rPr lang="en-ZA" i="1" dirty="0" smtClean="0"/>
              <a:t>choices</a:t>
            </a:r>
          </a:p>
          <a:p>
            <a:pPr lvl="1"/>
            <a:r>
              <a:rPr lang="en-ZA" dirty="0" smtClean="0"/>
              <a:t>What type of evidence do I need?</a:t>
            </a:r>
          </a:p>
          <a:p>
            <a:pPr lvl="1"/>
            <a:r>
              <a:rPr lang="en-ZA" dirty="0" smtClean="0"/>
              <a:t>How do I analyse the evidence?</a:t>
            </a:r>
          </a:p>
          <a:p>
            <a:pPr lvl="1"/>
            <a:endParaRPr lang="en-ZA" dirty="0" smtClean="0"/>
          </a:p>
          <a:p>
            <a:r>
              <a:rPr lang="en-ZA" dirty="0" smtClean="0"/>
              <a:t>In political studies this usually means that we need to consider how different concepts relate to one another.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29591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Why do we use different methodologies?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64382" y="2489200"/>
            <a:ext cx="7098888" cy="3530600"/>
          </a:xfrm>
        </p:spPr>
        <p:txBody>
          <a:bodyPr/>
          <a:lstStyle/>
          <a:p>
            <a:pPr marL="0" lvl="0" indent="0">
              <a:buNone/>
            </a:pPr>
            <a:r>
              <a:rPr lang="en-ZA" dirty="0" smtClean="0">
                <a:solidFill>
                  <a:srgbClr val="FF0000"/>
                </a:solidFill>
              </a:rPr>
              <a:t>This course asks a number of questions relating to conflict:</a:t>
            </a:r>
          </a:p>
          <a:p>
            <a:pPr marL="0" lvl="0" indent="0">
              <a:buNone/>
            </a:pPr>
            <a:endParaRPr lang="en-ZA" dirty="0" smtClean="0">
              <a:solidFill>
                <a:srgbClr val="FF0000"/>
              </a:solidFill>
            </a:endParaRPr>
          </a:p>
          <a:p>
            <a:pPr lvl="0"/>
            <a:r>
              <a:rPr lang="en-ZA" dirty="0" smtClean="0">
                <a:solidFill>
                  <a:srgbClr val="FF0000"/>
                </a:solidFill>
              </a:rPr>
              <a:t>How should we study conflict?</a:t>
            </a:r>
          </a:p>
          <a:p>
            <a:pPr lvl="0"/>
            <a:r>
              <a:rPr lang="en-ZA" b="1" dirty="0" smtClean="0">
                <a:solidFill>
                  <a:srgbClr val="FF0000"/>
                </a:solidFill>
              </a:rPr>
              <a:t>What </a:t>
            </a:r>
            <a:r>
              <a:rPr lang="en-ZA" b="1" dirty="0">
                <a:solidFill>
                  <a:srgbClr val="FF0000"/>
                </a:solidFill>
              </a:rPr>
              <a:t>causes conflict?</a:t>
            </a:r>
            <a:endParaRPr lang="en-US" b="1" dirty="0">
              <a:solidFill>
                <a:srgbClr val="FF0000"/>
              </a:solidFill>
            </a:endParaRPr>
          </a:p>
          <a:p>
            <a:pPr lvl="0"/>
            <a:r>
              <a:rPr lang="en-ZA" dirty="0">
                <a:solidFill>
                  <a:srgbClr val="FF0000"/>
                </a:solidFill>
              </a:rPr>
              <a:t>Who participates in conflict?</a:t>
            </a:r>
            <a:endParaRPr lang="en-US" dirty="0">
              <a:solidFill>
                <a:srgbClr val="FF0000"/>
              </a:solidFill>
            </a:endParaRPr>
          </a:p>
          <a:p>
            <a:pPr lvl="0"/>
            <a:r>
              <a:rPr lang="en-ZA" dirty="0">
                <a:solidFill>
                  <a:srgbClr val="FF0000"/>
                </a:solidFill>
              </a:rPr>
              <a:t>How do people behave during conflict?</a:t>
            </a:r>
            <a:endParaRPr lang="en-US" dirty="0">
              <a:solidFill>
                <a:srgbClr val="FF0000"/>
              </a:solidFill>
            </a:endParaRPr>
          </a:p>
          <a:p>
            <a:pPr lvl="0"/>
            <a:r>
              <a:rPr lang="en-ZA" dirty="0">
                <a:solidFill>
                  <a:srgbClr val="FF0000"/>
                </a:solidFill>
              </a:rPr>
              <a:t>What are the consequences of conflict?</a:t>
            </a:r>
            <a:endParaRPr lang="en-US" dirty="0">
              <a:solidFill>
                <a:srgbClr val="FF0000"/>
              </a:solidFill>
            </a:endParaRPr>
          </a:p>
          <a:p>
            <a:pPr lvl="0"/>
            <a:r>
              <a:rPr lang="en-ZA" dirty="0">
                <a:solidFill>
                  <a:srgbClr val="FF0000"/>
                </a:solidFill>
              </a:rPr>
              <a:t>How do </a:t>
            </a:r>
            <a:r>
              <a:rPr lang="en-ZA" dirty="0" smtClean="0">
                <a:solidFill>
                  <a:srgbClr val="FF0000"/>
                </a:solidFill>
              </a:rPr>
              <a:t>we </a:t>
            </a:r>
            <a:r>
              <a:rPr lang="en-ZA" dirty="0">
                <a:solidFill>
                  <a:srgbClr val="FF0000"/>
                </a:solidFill>
              </a:rPr>
              <a:t>evaluate conflict?</a:t>
            </a:r>
            <a:endParaRPr lang="en-US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24920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Why do we use different methodologies?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64382" y="2489200"/>
            <a:ext cx="7098888" cy="3530600"/>
          </a:xfrm>
        </p:spPr>
        <p:txBody>
          <a:bodyPr/>
          <a:lstStyle/>
          <a:p>
            <a:r>
              <a:rPr lang="en-ZA" dirty="0" smtClean="0"/>
              <a:t>There are different ways (methods) </a:t>
            </a:r>
            <a:r>
              <a:rPr lang="en-ZA" dirty="0"/>
              <a:t>of </a:t>
            </a:r>
            <a:r>
              <a:rPr lang="en-ZA" dirty="0" smtClean="0"/>
              <a:t>answering these questions.</a:t>
            </a:r>
          </a:p>
          <a:p>
            <a:pPr lvl="1"/>
            <a:r>
              <a:rPr lang="en-ZA" dirty="0" smtClean="0"/>
              <a:t>The type of question asked suggests the type of method you need in order to answer it</a:t>
            </a:r>
          </a:p>
          <a:p>
            <a:endParaRPr lang="en-ZA" dirty="0"/>
          </a:p>
          <a:p>
            <a:r>
              <a:rPr lang="en-ZA" dirty="0" smtClean="0"/>
              <a:t>The method you use means that you must go about answering the question in a specific way.</a:t>
            </a:r>
          </a:p>
          <a:p>
            <a:endParaRPr lang="en-ZA" dirty="0"/>
          </a:p>
          <a:p>
            <a:r>
              <a:rPr lang="en-ZA" dirty="0" smtClean="0"/>
              <a:t>All methods, if done right, ensure that you </a:t>
            </a:r>
            <a:r>
              <a:rPr lang="en-ZA" b="1" dirty="0" smtClean="0"/>
              <a:t>systematically</a:t>
            </a:r>
            <a:r>
              <a:rPr lang="en-ZA" dirty="0" smtClean="0"/>
              <a:t> address the question.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0760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Consider…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4919" y="2950838"/>
            <a:ext cx="8428807" cy="363675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4000" b="1" dirty="0" smtClean="0">
                <a:solidFill>
                  <a:srgbClr val="FF0000"/>
                </a:solidFill>
              </a:rPr>
              <a:t>What is the key similarity between Mamdani (2001) and Collier &amp; Hoeffler (2004)?</a:t>
            </a:r>
          </a:p>
          <a:p>
            <a:pPr marL="0" indent="0" algn="ctr">
              <a:buNone/>
            </a:pPr>
            <a:endParaRPr lang="en-US" sz="4000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1200" b="0" dirty="0" err="1">
                <a:solidFill>
                  <a:srgbClr val="FF0000"/>
                </a:solidFill>
              </a:rPr>
              <a:t>Mahmood</a:t>
            </a:r>
            <a:r>
              <a:rPr lang="en-US" sz="1200" b="0" dirty="0">
                <a:solidFill>
                  <a:srgbClr val="FF0000"/>
                </a:solidFill>
              </a:rPr>
              <a:t> Mamdani, When Victims Become Killers (Princeton, NJ: Princeton University Press, 2001)</a:t>
            </a:r>
            <a:r>
              <a:rPr lang="en-US" sz="1200" b="0" dirty="0" smtClean="0">
                <a:solidFill>
                  <a:srgbClr val="FF0000"/>
                </a:solidFill>
              </a:rPr>
              <a:t>.</a:t>
            </a:r>
          </a:p>
          <a:p>
            <a:pPr marL="0" indent="0">
              <a:buNone/>
            </a:pPr>
            <a:r>
              <a:rPr lang="en-US" sz="1200" b="0" dirty="0" smtClean="0">
                <a:solidFill>
                  <a:srgbClr val="FF0000"/>
                </a:solidFill>
              </a:rPr>
              <a:t>Paul Collier &amp; </a:t>
            </a:r>
            <a:r>
              <a:rPr lang="en-US" sz="1200" b="0" dirty="0" err="1" smtClean="0">
                <a:solidFill>
                  <a:srgbClr val="FF0000"/>
                </a:solidFill>
              </a:rPr>
              <a:t>Anke</a:t>
            </a:r>
            <a:r>
              <a:rPr lang="en-US" sz="1200" b="0" dirty="0" smtClean="0">
                <a:solidFill>
                  <a:srgbClr val="FF0000"/>
                </a:solidFill>
              </a:rPr>
              <a:t> </a:t>
            </a:r>
            <a:r>
              <a:rPr lang="en-US" sz="1200" b="0" dirty="0">
                <a:solidFill>
                  <a:srgbClr val="FF0000"/>
                </a:solidFill>
              </a:rPr>
              <a:t>Hoeffler, Greed and grievance in civil </a:t>
            </a:r>
            <a:r>
              <a:rPr lang="en-US" sz="1200" b="0" dirty="0" smtClean="0">
                <a:solidFill>
                  <a:srgbClr val="FF0000"/>
                </a:solidFill>
              </a:rPr>
              <a:t>war (Oxford Economic Papers, 2004, 56(</a:t>
            </a:r>
            <a:r>
              <a:rPr lang="en-US" sz="1200" b="0" dirty="0">
                <a:solidFill>
                  <a:srgbClr val="FF0000"/>
                </a:solidFill>
              </a:rPr>
              <a:t>4)</a:t>
            </a:r>
            <a:r>
              <a:rPr lang="en-US" sz="1200" b="0" dirty="0" smtClean="0">
                <a:solidFill>
                  <a:srgbClr val="FF0000"/>
                </a:solidFill>
              </a:rPr>
              <a:t>:563</a:t>
            </a:r>
            <a:r>
              <a:rPr lang="en-US" sz="1200" b="0" dirty="0">
                <a:solidFill>
                  <a:srgbClr val="FF0000"/>
                </a:solidFill>
              </a:rPr>
              <a:t>-</a:t>
            </a:r>
            <a:r>
              <a:rPr lang="en-US" sz="1200" b="0" dirty="0" smtClean="0">
                <a:solidFill>
                  <a:srgbClr val="FF0000"/>
                </a:solidFill>
              </a:rPr>
              <a:t>595).</a:t>
            </a:r>
            <a:endParaRPr lang="en-US" sz="1200" b="0" dirty="0">
              <a:solidFill>
                <a:srgbClr val="FF0000"/>
              </a:solidFill>
            </a:endParaRPr>
          </a:p>
          <a:p>
            <a:pPr marL="0" indent="0" algn="ctr">
              <a:buNone/>
            </a:pPr>
            <a:endParaRPr lang="en-US" sz="4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87171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Comparing methodologies: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err="1" smtClean="0"/>
              <a:t>Mamdani</a:t>
            </a:r>
            <a:r>
              <a:rPr lang="en-US" b="1" dirty="0" smtClean="0"/>
              <a:t> (2001)</a:t>
            </a:r>
          </a:p>
          <a:p>
            <a:pPr lvl="1"/>
            <a:r>
              <a:rPr lang="en-US" dirty="0" smtClean="0"/>
              <a:t>Single-case study:	Rwandan genocide</a:t>
            </a:r>
          </a:p>
          <a:p>
            <a:pPr lvl="1"/>
            <a:r>
              <a:rPr lang="en-US" dirty="0" smtClean="0"/>
              <a:t>In one year:		1994</a:t>
            </a:r>
          </a:p>
          <a:p>
            <a:pPr lvl="1"/>
            <a:r>
              <a:rPr lang="en-US" dirty="0" smtClean="0"/>
              <a:t>Evidence:			Qualitative</a:t>
            </a:r>
          </a:p>
          <a:p>
            <a:pPr lvl="1"/>
            <a:endParaRPr lang="en-US" dirty="0" smtClean="0"/>
          </a:p>
          <a:p>
            <a:r>
              <a:rPr lang="en-US" b="1" dirty="0" smtClean="0"/>
              <a:t>Collier and </a:t>
            </a:r>
            <a:r>
              <a:rPr lang="en-US" b="1" dirty="0" err="1" smtClean="0"/>
              <a:t>Hoeffler</a:t>
            </a:r>
            <a:r>
              <a:rPr lang="en-US" b="1" dirty="0" smtClean="0"/>
              <a:t> (2004)</a:t>
            </a:r>
          </a:p>
          <a:p>
            <a:pPr lvl="1"/>
            <a:r>
              <a:rPr lang="en-US" dirty="0" smtClean="0"/>
              <a:t>Large-N study:		Civil conflicts</a:t>
            </a:r>
          </a:p>
          <a:p>
            <a:pPr lvl="1"/>
            <a:r>
              <a:rPr lang="en-US" dirty="0" smtClean="0"/>
              <a:t>Time series:			1960-1999</a:t>
            </a:r>
          </a:p>
          <a:p>
            <a:pPr lvl="1"/>
            <a:r>
              <a:rPr lang="en-US" dirty="0" smtClean="0"/>
              <a:t>Evidence:			Quantitative</a:t>
            </a:r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3436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48070" y="1455938"/>
            <a:ext cx="3639845" cy="4580878"/>
          </a:xfrm>
        </p:spPr>
        <p:txBody>
          <a:bodyPr/>
          <a:lstStyle/>
          <a:p>
            <a:r>
              <a:rPr lang="en-US" dirty="0"/>
              <a:t>Distinguishing </a:t>
            </a:r>
            <a:r>
              <a:rPr lang="en-US" dirty="0" smtClean="0"/>
              <a:t>between theory-testing </a:t>
            </a:r>
            <a:r>
              <a:rPr lang="en-US" dirty="0"/>
              <a:t>and theory referral</a:t>
            </a:r>
          </a:p>
        </p:txBody>
      </p:sp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968206" y="310718"/>
            <a:ext cx="825623" cy="102981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ZA" sz="4800" b="1" dirty="0" smtClean="0"/>
              <a:t>2</a:t>
            </a:r>
            <a:endParaRPr lang="en-ZA" sz="4800" b="1" dirty="0"/>
          </a:p>
        </p:txBody>
      </p:sp>
    </p:spTree>
    <p:extLst>
      <p:ext uri="{BB962C8B-B14F-4D97-AF65-F5344CB8AC3E}">
        <p14:creationId xmlns:p14="http://schemas.microsoft.com/office/powerpoint/2010/main" val="15288465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Ion Boardroom">
      <a:dk1>
        <a:sysClr val="windowText" lastClr="000000"/>
      </a:dk1>
      <a:lt1>
        <a:sysClr val="window" lastClr="FFFFFF"/>
      </a:lt1>
      <a:dk2>
        <a:srgbClr val="0E5580"/>
      </a:dk2>
      <a:lt2>
        <a:srgbClr val="EBEBEB"/>
      </a:lt2>
      <a:accent1>
        <a:srgbClr val="ACD433"/>
      </a:accent1>
      <a:accent2>
        <a:srgbClr val="E6C133"/>
      </a:accent2>
      <a:accent3>
        <a:srgbClr val="EF7A24"/>
      </a:accent3>
      <a:accent4>
        <a:srgbClr val="5AA0F5"/>
      </a:accent4>
      <a:accent5>
        <a:srgbClr val="75CEEC"/>
      </a:accent5>
      <a:accent6>
        <a:srgbClr val="65D6A0"/>
      </a:accent6>
      <a:hlink>
        <a:srgbClr val="C4E46E"/>
      </a:hlink>
      <a:folHlink>
        <a:srgbClr val="BDE0FB"/>
      </a:folHlink>
    </a:clrScheme>
    <a:fontScheme name="Ion Boardroom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2000"/>
                <a:hueMod val="96000"/>
                <a:satMod val="128000"/>
                <a:lumMod val="114000"/>
              </a:schemeClr>
            </a:gs>
            <a:gs pos="100000">
              <a:schemeClr val="phClr">
                <a:tint val="100000"/>
                <a:shade val="62000"/>
                <a:hueMod val="100000"/>
                <a:satMod val="13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2000"/>
                <a:hueMod val="108000"/>
                <a:satMod val="164000"/>
                <a:lumMod val="69000"/>
              </a:schemeClr>
              <a:schemeClr val="phClr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Ion Boardroom" id="{FC33163D-4339-46B1-8EED-24C834239D99}" vid="{A3AB87EF-B655-4FFF-8D05-F333AD7F278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1211</TotalTime>
  <Words>1554</Words>
  <Application>Microsoft Macintosh PowerPoint</Application>
  <PresentationFormat>On-screen Show (4:3)</PresentationFormat>
  <Paragraphs>291</Paragraphs>
  <Slides>39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0" baseType="lpstr">
      <vt:lpstr>Ion Boardroom</vt:lpstr>
      <vt:lpstr>Merits of Methodology</vt:lpstr>
      <vt:lpstr>Lecture Structure</vt:lpstr>
      <vt:lpstr>The What and Why of Methodology</vt:lpstr>
      <vt:lpstr>What is ‘Methodology’?</vt:lpstr>
      <vt:lpstr>Why do we use different methodologies?</vt:lpstr>
      <vt:lpstr>Why do we use different methodologies?</vt:lpstr>
      <vt:lpstr>Consider…</vt:lpstr>
      <vt:lpstr>Comparing methodologies:</vt:lpstr>
      <vt:lpstr>Distinguishing between theory-testing and theory referral</vt:lpstr>
      <vt:lpstr>Distinguishing theory-testing and theory referral</vt:lpstr>
      <vt:lpstr>Steps for Theory-Testing…</vt:lpstr>
      <vt:lpstr>Distinguishing theory-testing and theory referral cont.</vt:lpstr>
      <vt:lpstr>Qualitative and Quantitative Evidence</vt:lpstr>
      <vt:lpstr>Types of Evidence</vt:lpstr>
      <vt:lpstr>Qualitative Evidence</vt:lpstr>
      <vt:lpstr>Quantitative Evidence</vt:lpstr>
      <vt:lpstr>How do we measure the following concepts?</vt:lpstr>
      <vt:lpstr>Advantages</vt:lpstr>
      <vt:lpstr>Disadvantages</vt:lpstr>
      <vt:lpstr>Disadvantages</vt:lpstr>
      <vt:lpstr>3 Basic Methods</vt:lpstr>
      <vt:lpstr>Large-n Study</vt:lpstr>
      <vt:lpstr>Small-n</vt:lpstr>
      <vt:lpstr>Can you think of…</vt:lpstr>
      <vt:lpstr>Single Case Study</vt:lpstr>
      <vt:lpstr>Why do a Single Case Study?</vt:lpstr>
      <vt:lpstr>Limitations of Single Case Studies</vt:lpstr>
      <vt:lpstr>Interpreting Quantitative Literature</vt:lpstr>
      <vt:lpstr>Characteristics of Quantitative Literature</vt:lpstr>
      <vt:lpstr>Statistical Techniques</vt:lpstr>
      <vt:lpstr>Regression / Multiple Regression</vt:lpstr>
      <vt:lpstr>Regression Analysis:  Observed Data</vt:lpstr>
      <vt:lpstr>Regression Analysis:  Line of Best Fit</vt:lpstr>
      <vt:lpstr>Limitations</vt:lpstr>
      <vt:lpstr>Terminology</vt:lpstr>
      <vt:lpstr>Analysing Collier &amp; Hoeffler (2004)</vt:lpstr>
      <vt:lpstr>What we looked at:</vt:lpstr>
      <vt:lpstr>FIN.</vt:lpstr>
      <vt:lpstr>PowerPoint Presentation</vt:lpstr>
    </vt:vector>
  </TitlesOfParts>
  <Company>University of Cape Town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Michael Marchant;Maxine Rubin</dc:creator>
  <cp:lastModifiedBy>Neil Berry</cp:lastModifiedBy>
  <cp:revision>157</cp:revision>
  <dcterms:created xsi:type="dcterms:W3CDTF">2012-08-26T19:22:53Z</dcterms:created>
  <dcterms:modified xsi:type="dcterms:W3CDTF">2014-04-22T14:08:13Z</dcterms:modified>
</cp:coreProperties>
</file>