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74" r:id="rId4"/>
    <p:sldId id="262" r:id="rId5"/>
    <p:sldId id="281" r:id="rId6"/>
    <p:sldId id="267" r:id="rId7"/>
    <p:sldId id="260" r:id="rId8"/>
    <p:sldId id="265" r:id="rId9"/>
    <p:sldId id="266" r:id="rId10"/>
    <p:sldId id="323" r:id="rId11"/>
    <p:sldId id="272" r:id="rId12"/>
    <p:sldId id="290" r:id="rId13"/>
    <p:sldId id="295" r:id="rId14"/>
    <p:sldId id="291" r:id="rId15"/>
    <p:sldId id="325" r:id="rId16"/>
    <p:sldId id="324" r:id="rId17"/>
    <p:sldId id="269" r:id="rId18"/>
    <p:sldId id="270" r:id="rId19"/>
    <p:sldId id="258" r:id="rId20"/>
    <p:sldId id="326" r:id="rId21"/>
    <p:sldId id="294" r:id="rId22"/>
    <p:sldId id="321" r:id="rId23"/>
    <p:sldId id="259" r:id="rId24"/>
    <p:sldId id="32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ucy Corne" initials="LC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1744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11-13T14:41:43.816" idx="1">
    <p:pos x="4868" y="1925"/>
    <p:text>Insert text - see Word document for more information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11-13T14:44:23.717" idx="2">
    <p:pos x="1436" y="1925"/>
    <p:text>Text from the reader may have to be added here, especially if students do not bring their readers to lectures.</p:tex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11-13T14:47:08.379" idx="4">
    <p:pos x="4624" y="1870"/>
    <p:text>Enter abstract here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FE6E0A-771E-B941-912F-F93D8005BB4A}" type="datetimeFigureOut">
              <a:rPr lang="en-US" smtClean="0"/>
              <a:t>22/04/2014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AF1436-ED59-9A4E-93CB-9E91C844E2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732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8B5742-EE51-494D-B9D6-51A79FC6B22C}" type="datetimeFigureOut">
              <a:rPr lang="en-US" smtClean="0"/>
              <a:t>22/04/2014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17BA3F-38E9-F841-AAD5-882EB78EA0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86340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7034B9EC-C0D3-BF48-907D-70088891E2F3}" type="datetime1">
              <a:rPr lang="en-GB" smtClean="0"/>
              <a:t>22/04/2014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3252010B-9440-6F40-8349-7876BDF6E32A}" type="datetime1">
              <a:rPr lang="en-GB" smtClean="0"/>
              <a:t>22/04/2014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78A53150-59AA-1343-BDD4-BB04B0FB387F}" type="datetime1">
              <a:rPr lang="en-GB" smtClean="0"/>
              <a:t>22/04/2014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3BAB18F2-343F-0143-A44F-5E078EF716E9}" type="datetime1">
              <a:rPr lang="en-GB" smtClean="0"/>
              <a:t>22/04/2014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64AA991-E81D-7A4C-A307-056F869CE9B7}" type="datetime1">
              <a:rPr lang="en-GB" smtClean="0"/>
              <a:t>22/04/2014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40B90120-1FC3-E341-9E3F-6DDEC0921FAD}" type="datetime1">
              <a:rPr lang="en-GB" smtClean="0"/>
              <a:t>22/04/2014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42614A7D-DCFF-3543-80A9-992AE63D46A9}" type="datetime1">
              <a:rPr lang="en-GB" smtClean="0"/>
              <a:t>22/04/2014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endParaRPr kumimoji="0"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82EC5FDD-A5C7-8A48-B170-08E9DDF278EC}" type="datetime1">
              <a:rPr lang="en-GB" smtClean="0"/>
              <a:t>22/04/2014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41461-32ED-D543-84B6-5C793E0C8E94}" type="datetime1">
              <a:rPr lang="en-GB" smtClean="0"/>
              <a:t>22/04/2014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87507682-4FB8-4C4C-838C-B0C1CBED2792}" type="datetime1">
              <a:rPr lang="en-GB" smtClean="0"/>
              <a:t>22/04/2014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A8F4B68D-65A2-A74E-B220-B1053923A488}" type="datetime1">
              <a:rPr lang="en-GB" smtClean="0"/>
              <a:t>22/04/2014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0FA391F7-C311-AB46-8A7D-D052A33FEEE4}" type="datetime1">
              <a:rPr lang="en-GB" smtClean="0"/>
              <a:t>22/04/2014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omments" Target="../comments/commen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omments" Target="../comments/commen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omments" Target="../comments/commen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hyperlink" Target="http://creativecommons.org/licenses/by-sa/2.5/za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4054475"/>
            <a:ext cx="6477000" cy="1828800"/>
          </a:xfrm>
        </p:spPr>
        <p:txBody>
          <a:bodyPr/>
          <a:lstStyle/>
          <a:p>
            <a:r>
              <a:rPr lang="en-GB" dirty="0" smtClean="0"/>
              <a:t>Academic </a:t>
            </a:r>
            <a:r>
              <a:rPr lang="en-GB" dirty="0" err="1" smtClean="0"/>
              <a:t>reADING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Reading for Speed and Content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9586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Scanning Techniques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GB" sz="3200" dirty="0" smtClean="0"/>
              <a:t>Skim long documents first to narrow down areas in which key words or information are likely to appear.</a:t>
            </a:r>
            <a:endParaRPr lang="en-GB" sz="3200" dirty="0"/>
          </a:p>
          <a:p>
            <a:r>
              <a:rPr lang="en-GB" sz="3200" dirty="0" smtClean="0"/>
              <a:t>Try reading only highlighted words and phrases (bold, italics, underlined, </a:t>
            </a:r>
            <a:r>
              <a:rPr lang="en-GB" sz="3200" dirty="0" err="1" smtClean="0"/>
              <a:t>etc</a:t>
            </a:r>
            <a:r>
              <a:rPr lang="en-GB" sz="3200" dirty="0" smtClean="0"/>
              <a:t>).</a:t>
            </a:r>
          </a:p>
          <a:p>
            <a:r>
              <a:rPr lang="en-GB" sz="3200" dirty="0" smtClean="0"/>
              <a:t>Scan vertically as much as horizontally, to avoid reading the text.</a:t>
            </a:r>
          </a:p>
          <a:p>
            <a:r>
              <a:rPr lang="en-GB" sz="3200" dirty="0" smtClean="0"/>
              <a:t>When you find a key word read the sentence or paragraph, as necessary.</a:t>
            </a:r>
          </a:p>
          <a:p>
            <a:endParaRPr lang="en-GB" sz="3200" dirty="0" smtClean="0"/>
          </a:p>
          <a:p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10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0661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Exercise: Scanning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11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Scan this text to find the key themes.  What are they?</a:t>
            </a:r>
          </a:p>
          <a:p>
            <a:endParaRPr lang="en-GB" dirty="0"/>
          </a:p>
          <a:p>
            <a:r>
              <a:rPr lang="en-GB" dirty="0" smtClean="0">
                <a:solidFill>
                  <a:srgbClr val="FF0000"/>
                </a:solidFill>
              </a:rPr>
              <a:t>INSERT A QUOTE FROM A PRESCRIBED TEXT, REFERENCED CLEARLY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2334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Skimming Benefits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Quickly review of a document for basic comprehension.</a:t>
            </a:r>
          </a:p>
          <a:p>
            <a:r>
              <a:rPr lang="en-GB" dirty="0" smtClean="0"/>
              <a:t>Eases selection of reference material.</a:t>
            </a:r>
          </a:p>
          <a:p>
            <a:r>
              <a:rPr lang="en-GB" dirty="0" smtClean="0"/>
              <a:t>May be useful for revision.  </a:t>
            </a:r>
          </a:p>
          <a:p>
            <a:pPr lvl="1"/>
            <a:r>
              <a:rPr lang="en-GB" dirty="0" smtClean="0"/>
              <a:t>Skim to check understanding and recollection of themes.</a:t>
            </a:r>
          </a:p>
          <a:p>
            <a:pPr lvl="1"/>
            <a:r>
              <a:rPr lang="en-GB" dirty="0"/>
              <a:t>S</a:t>
            </a:r>
            <a:r>
              <a:rPr lang="en-GB" dirty="0" smtClean="0"/>
              <a:t>tudy sections that are unclear or weak.</a:t>
            </a:r>
          </a:p>
          <a:p>
            <a:r>
              <a:rPr lang="en-GB" dirty="0" smtClean="0"/>
              <a:t>Skim additional texts by particular authors.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12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3924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Skimming Benefits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13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endParaRPr lang="en-GB" dirty="0" smtClean="0"/>
          </a:p>
          <a:p>
            <a:r>
              <a:rPr lang="en-GB" dirty="0" smtClean="0"/>
              <a:t>Skim the content page or chapter/section headings for bias or tone. </a:t>
            </a:r>
          </a:p>
          <a:p>
            <a:pPr lvl="1"/>
            <a:r>
              <a:rPr lang="en-GB" dirty="0"/>
              <a:t>W</a:t>
            </a:r>
            <a:r>
              <a:rPr lang="en-GB" dirty="0" smtClean="0"/>
              <a:t>ording choice for titles is deliberate .</a:t>
            </a:r>
          </a:p>
          <a:p>
            <a:r>
              <a:rPr lang="en-GB" dirty="0" smtClean="0"/>
              <a:t>Skim for the main claim and evidence of arguments.</a:t>
            </a:r>
          </a:p>
          <a:p>
            <a:r>
              <a:rPr lang="en-GB" dirty="0" smtClean="0"/>
              <a:t>Skim the introduction or abstract for:</a:t>
            </a:r>
          </a:p>
          <a:p>
            <a:pPr lvl="1"/>
            <a:r>
              <a:rPr lang="en-GB" dirty="0" smtClean="0"/>
              <a:t>The thesis statement.</a:t>
            </a:r>
          </a:p>
          <a:p>
            <a:pPr lvl="1"/>
            <a:r>
              <a:rPr lang="en-GB" dirty="0" smtClean="0"/>
              <a:t>Limitations</a:t>
            </a:r>
          </a:p>
          <a:p>
            <a:pPr lvl="1"/>
            <a:r>
              <a:rPr lang="en-GB" dirty="0" smtClean="0"/>
              <a:t>Methodology</a:t>
            </a:r>
            <a:endParaRPr lang="en-GB" dirty="0"/>
          </a:p>
          <a:p>
            <a:r>
              <a:rPr lang="en-GB" dirty="0" smtClean="0"/>
              <a:t>Determine if the article is relevant.</a:t>
            </a:r>
          </a:p>
        </p:txBody>
      </p:sp>
    </p:spTree>
    <p:extLst>
      <p:ext uri="{BB962C8B-B14F-4D97-AF65-F5344CB8AC3E}">
        <p14:creationId xmlns:p14="http://schemas.microsoft.com/office/powerpoint/2010/main" val="38784411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Skimming Techniques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GB" b="1" dirty="0"/>
              <a:t>T</a:t>
            </a:r>
            <a:r>
              <a:rPr lang="en-GB" b="1" dirty="0" smtClean="0"/>
              <a:t>itle</a:t>
            </a:r>
            <a:r>
              <a:rPr lang="en-GB" dirty="0"/>
              <a:t>.  </a:t>
            </a:r>
          </a:p>
          <a:p>
            <a:pPr lvl="1"/>
            <a:r>
              <a:rPr lang="en-ZA" dirty="0"/>
              <a:t>Peter B. Evans, </a:t>
            </a:r>
            <a:r>
              <a:rPr lang="en-ZA" dirty="0" smtClean="0"/>
              <a:t>1971. “</a:t>
            </a:r>
            <a:r>
              <a:rPr lang="en-ZA" dirty="0"/>
              <a:t>National Autonomy and Economic Development: Critical Perspectives on Multinational Corporations in Poor Countries” in </a:t>
            </a:r>
            <a:r>
              <a:rPr lang="en-ZA" i="1" dirty="0"/>
              <a:t>International </a:t>
            </a:r>
            <a:r>
              <a:rPr lang="en-ZA" i="1" dirty="0" smtClean="0"/>
              <a:t>Organisation</a:t>
            </a:r>
            <a:r>
              <a:rPr lang="is-IS" i="1" dirty="0" smtClean="0"/>
              <a:t>, </a:t>
            </a:r>
            <a:r>
              <a:rPr lang="is-IS" i="1" dirty="0"/>
              <a:t>25, pp 675-692 </a:t>
            </a:r>
            <a:r>
              <a:rPr lang="en-GB" dirty="0" smtClean="0"/>
              <a:t> </a:t>
            </a:r>
            <a:endParaRPr lang="en-GB" dirty="0"/>
          </a:p>
          <a:p>
            <a:endParaRPr lang="en-GB" dirty="0" smtClean="0"/>
          </a:p>
          <a:p>
            <a:r>
              <a:rPr lang="en-GB" b="1" dirty="0" smtClean="0"/>
              <a:t>First sentence of each paragraph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A coherent synopsis of the paragraph.</a:t>
            </a:r>
          </a:p>
          <a:p>
            <a:pPr lvl="1"/>
            <a:r>
              <a:rPr lang="en-GB" dirty="0" smtClean="0"/>
              <a:t>Paragraphs focus on one point.</a:t>
            </a:r>
          </a:p>
          <a:p>
            <a:pPr lvl="1"/>
            <a:r>
              <a:rPr lang="en-GB" dirty="0" smtClean="0"/>
              <a:t>If begins with a question or anecdote, read last sentence</a:t>
            </a:r>
            <a:r>
              <a:rPr lang="en-GB" dirty="0"/>
              <a:t>.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14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5224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Exercise: Skimming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15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ZA" dirty="0" smtClean="0"/>
              <a:t>Read the first line of each paragraph in the reading.  </a:t>
            </a:r>
          </a:p>
          <a:p>
            <a:r>
              <a:rPr lang="en-ZA" dirty="0" smtClean="0"/>
              <a:t>Does </a:t>
            </a:r>
            <a:r>
              <a:rPr lang="en-ZA" dirty="0"/>
              <a:t>this provide an overview of the themes of the extract</a:t>
            </a:r>
            <a:r>
              <a:rPr lang="en-ZA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41972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Skimming Techniques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65760" lvl="1" indent="0">
              <a:buNone/>
            </a:pPr>
            <a:endParaRPr lang="en-GB" dirty="0"/>
          </a:p>
          <a:p>
            <a:r>
              <a:rPr lang="en-GB" b="1" dirty="0"/>
              <a:t>F</a:t>
            </a:r>
            <a:r>
              <a:rPr lang="en-GB" b="1" dirty="0" smtClean="0"/>
              <a:t>irst and last paragraphs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Introduction and Conclusion.</a:t>
            </a:r>
          </a:p>
          <a:p>
            <a:pPr lvl="1"/>
            <a:endParaRPr lang="en-GB" dirty="0" smtClean="0"/>
          </a:p>
          <a:p>
            <a:r>
              <a:rPr lang="en-GB" b="1" dirty="0"/>
              <a:t>S</a:t>
            </a:r>
            <a:r>
              <a:rPr lang="en-GB" b="1" dirty="0" smtClean="0"/>
              <a:t>ection headings </a:t>
            </a:r>
            <a:r>
              <a:rPr lang="en-GB" dirty="0" smtClean="0"/>
              <a:t>and </a:t>
            </a:r>
            <a:r>
              <a:rPr lang="en-GB" b="1" dirty="0" smtClean="0"/>
              <a:t>sub-headings </a:t>
            </a:r>
            <a:r>
              <a:rPr lang="en-GB" dirty="0" smtClean="0"/>
              <a:t>only.</a:t>
            </a:r>
          </a:p>
          <a:p>
            <a:pPr lvl="1"/>
            <a:r>
              <a:rPr lang="en-GB" dirty="0" smtClean="0"/>
              <a:t>Indicates the content and perspective of the text.</a:t>
            </a:r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16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201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Benefits: Studying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Enables optimum comprehension.</a:t>
            </a:r>
          </a:p>
          <a:p>
            <a:endParaRPr lang="en-GB" dirty="0" smtClean="0"/>
          </a:p>
          <a:p>
            <a:r>
              <a:rPr lang="en-GB" dirty="0" smtClean="0"/>
              <a:t>What else did you expect?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17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2126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Techniques: Studying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Scan and skim the document first.</a:t>
            </a:r>
          </a:p>
          <a:p>
            <a:pPr lvl="1"/>
            <a:r>
              <a:rPr lang="en-GB" dirty="0" smtClean="0"/>
              <a:t>Provides a gist.</a:t>
            </a:r>
          </a:p>
          <a:p>
            <a:pPr lvl="1"/>
            <a:r>
              <a:rPr lang="en-GB" dirty="0" smtClean="0"/>
              <a:t>Provides questions, for your study.</a:t>
            </a:r>
          </a:p>
          <a:p>
            <a:pPr lvl="1"/>
            <a:r>
              <a:rPr lang="en-GB" dirty="0" smtClean="0"/>
              <a:t>May enable you to skip sections.</a:t>
            </a:r>
          </a:p>
          <a:p>
            <a:r>
              <a:rPr lang="en-GB" dirty="0" smtClean="0"/>
              <a:t>To increase speed when studying</a:t>
            </a:r>
          </a:p>
          <a:p>
            <a:pPr lvl="1"/>
            <a:r>
              <a:rPr lang="en-GB" dirty="0" smtClean="0"/>
              <a:t>Avoid re-reading sentences.</a:t>
            </a:r>
          </a:p>
          <a:p>
            <a:pPr lvl="1"/>
            <a:r>
              <a:rPr lang="en-GB" dirty="0" smtClean="0"/>
              <a:t>Avoid </a:t>
            </a:r>
            <a:r>
              <a:rPr lang="en-GB" dirty="0" err="1" smtClean="0"/>
              <a:t>subvocalising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Following the text physically.</a:t>
            </a:r>
          </a:p>
          <a:p>
            <a:pPr lvl="1"/>
            <a:r>
              <a:rPr lang="en-GB" dirty="0" smtClean="0"/>
              <a:t>Take breaks.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18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7817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Technique: Journal Articles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Read the abstract</a:t>
            </a:r>
            <a:r>
              <a:rPr lang="en-GB" dirty="0"/>
              <a:t>. </a:t>
            </a:r>
          </a:p>
          <a:p>
            <a:pPr lvl="1"/>
            <a:r>
              <a:rPr lang="en-GB" dirty="0" smtClean="0"/>
              <a:t>Lists </a:t>
            </a:r>
            <a:r>
              <a:rPr lang="en-GB" dirty="0"/>
              <a:t>the main facts and </a:t>
            </a:r>
            <a:r>
              <a:rPr lang="en-GB" dirty="0" smtClean="0"/>
              <a:t>arguments, methodology used and conclusion.</a:t>
            </a:r>
          </a:p>
          <a:p>
            <a:r>
              <a:rPr lang="en-GB" dirty="0" smtClean="0"/>
              <a:t>If no abstract available, read the introduction and concluding paragraphs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19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371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Lecture Structure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The Why</a:t>
            </a:r>
            <a:r>
              <a:rPr lang="en-GB" sz="3600" dirty="0"/>
              <a:t> </a:t>
            </a:r>
            <a:r>
              <a:rPr lang="en-GB" sz="3600" dirty="0" smtClean="0"/>
              <a:t>and What of Reading</a:t>
            </a:r>
          </a:p>
          <a:p>
            <a:r>
              <a:rPr lang="en-GB" sz="3600" dirty="0" smtClean="0"/>
              <a:t>Academic Reading</a:t>
            </a:r>
          </a:p>
          <a:p>
            <a:pPr lvl="1"/>
            <a:r>
              <a:rPr lang="en-GB" sz="3300" dirty="0" smtClean="0"/>
              <a:t>Scanning</a:t>
            </a:r>
          </a:p>
          <a:p>
            <a:pPr lvl="1"/>
            <a:r>
              <a:rPr lang="en-GB" sz="3300" dirty="0" smtClean="0"/>
              <a:t>Skimming</a:t>
            </a:r>
          </a:p>
          <a:p>
            <a:pPr lvl="1"/>
            <a:r>
              <a:rPr lang="en-GB" sz="3300" dirty="0" smtClean="0"/>
              <a:t>Studying</a:t>
            </a:r>
          </a:p>
          <a:p>
            <a:pPr lvl="1"/>
            <a:r>
              <a:rPr lang="en-GB" sz="3300" dirty="0" smtClean="0"/>
              <a:t>Tips for Success</a:t>
            </a:r>
            <a:endParaRPr lang="en-GB" sz="33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2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4052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Exercise: Skimming a Journal Abstract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20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From </a:t>
            </a:r>
            <a:r>
              <a:rPr lang="en-US" dirty="0" smtClean="0"/>
              <a:t>the following journal abstract pull </a:t>
            </a:r>
            <a:r>
              <a:rPr lang="en-US" dirty="0"/>
              <a:t>out the thesis statement, any limitations the author will use, the methodology and the conclusions drawn.  Does this present a good summary of the piece</a:t>
            </a:r>
            <a:r>
              <a:rPr lang="en-US" dirty="0" smtClean="0"/>
              <a:t>?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698524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Technique: Books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21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Read the dust jacket for relevant content.</a:t>
            </a:r>
          </a:p>
          <a:p>
            <a:r>
              <a:rPr lang="en-GB" dirty="0" smtClean="0"/>
              <a:t>Contents page for relevant chapters.</a:t>
            </a:r>
          </a:p>
          <a:p>
            <a:pPr lvl="1"/>
            <a:r>
              <a:rPr lang="en-GB" dirty="0" smtClean="0"/>
              <a:t>Titles reveal author bias or tone.</a:t>
            </a:r>
          </a:p>
          <a:p>
            <a:r>
              <a:rPr lang="en-GB" dirty="0" smtClean="0"/>
              <a:t>Check chapter and section headings and sub-headings.</a:t>
            </a:r>
          </a:p>
          <a:p>
            <a:r>
              <a:rPr lang="en-GB" dirty="0" smtClean="0"/>
              <a:t>Read the first and last paragraph of relevant chapters/sections for an overview of content.</a:t>
            </a:r>
          </a:p>
          <a:p>
            <a:r>
              <a:rPr lang="en-GB" dirty="0" smtClean="0"/>
              <a:t>Study only relevant chapters, skim the rest for relevant information.</a:t>
            </a:r>
          </a:p>
          <a:p>
            <a:r>
              <a:rPr lang="en-GB" dirty="0" smtClean="0"/>
              <a:t>Scholarly book reviews provide succinct synopses.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05281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Technique: Reports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22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Check executive summary or foreword.</a:t>
            </a:r>
          </a:p>
          <a:p>
            <a:r>
              <a:rPr lang="en-GB" dirty="0" smtClean="0"/>
              <a:t>Review the table of contents for separate chapters on analysis and data.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93557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Tips for Success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Avoid distractions.</a:t>
            </a:r>
          </a:p>
          <a:p>
            <a:r>
              <a:rPr lang="en-GB" b="1" dirty="0" smtClean="0"/>
              <a:t>Skim</a:t>
            </a:r>
            <a:r>
              <a:rPr lang="en-GB" dirty="0" smtClean="0"/>
              <a:t> all documents to get the gist.</a:t>
            </a:r>
          </a:p>
          <a:p>
            <a:r>
              <a:rPr lang="en-GB" b="1" dirty="0" smtClean="0"/>
              <a:t>Study</a:t>
            </a:r>
            <a:r>
              <a:rPr lang="en-GB" dirty="0" smtClean="0"/>
              <a:t> texts for the greatest </a:t>
            </a:r>
            <a:r>
              <a:rPr lang="en-GB" b="1" dirty="0" smtClean="0"/>
              <a:t>comprehension</a:t>
            </a:r>
            <a:r>
              <a:rPr lang="en-GB" dirty="0" smtClean="0"/>
              <a:t>.</a:t>
            </a:r>
          </a:p>
          <a:p>
            <a:r>
              <a:rPr lang="en-GB" b="1" dirty="0" smtClean="0"/>
              <a:t>Scan</a:t>
            </a:r>
            <a:r>
              <a:rPr lang="en-GB" dirty="0" smtClean="0"/>
              <a:t> documents for small items of information.</a:t>
            </a:r>
          </a:p>
          <a:p>
            <a:r>
              <a:rPr lang="en-GB" b="1" dirty="0" smtClean="0"/>
              <a:t>Skim</a:t>
            </a:r>
            <a:r>
              <a:rPr lang="en-GB" dirty="0" smtClean="0"/>
              <a:t> reading highlights areas for further study.</a:t>
            </a:r>
          </a:p>
          <a:p>
            <a:r>
              <a:rPr lang="en-GB" dirty="0" smtClean="0"/>
              <a:t>Check scholarly book reviews for book synopses.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23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3918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24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7" name="Content Placeholder 3" descr="http://i.creativecommons.org/l/by/3.0/88x31.pn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431" b="-25431"/>
          <a:stretch>
            <a:fillRect/>
          </a:stretch>
        </p:blipFill>
        <p:spPr bwMode="auto">
          <a:xfrm>
            <a:off x="3275856" y="1196752"/>
            <a:ext cx="2603500" cy="131603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755576" y="3068960"/>
            <a:ext cx="77768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/>
              <a:t>This presentation is licenced under the Creative Commons </a:t>
            </a:r>
            <a:r>
              <a:rPr lang="en-ZA" dirty="0" smtClean="0"/>
              <a:t>Attribution</a:t>
            </a:r>
            <a:r>
              <a:rPr lang="en-ZA" dirty="0"/>
              <a:t> </a:t>
            </a:r>
            <a:r>
              <a:rPr lang="en-ZA" dirty="0" smtClean="0"/>
              <a:t>2.5 </a:t>
            </a:r>
            <a:r>
              <a:rPr lang="en-ZA" dirty="0"/>
              <a:t>South Africa License. To view a copy of this licence, visit </a:t>
            </a:r>
            <a:r>
              <a:rPr lang="en-ZA" b="1" u="sng" dirty="0">
                <a:solidFill>
                  <a:srgbClr val="FF0000"/>
                </a:solidFill>
                <a:hlinkClick r:id="rId3"/>
              </a:rPr>
              <a:t>http://creativecommons.org/licenses/</a:t>
            </a:r>
            <a:r>
              <a:rPr lang="en-ZA" b="1" u="sng" dirty="0" smtClean="0">
                <a:solidFill>
                  <a:srgbClr val="FF0000"/>
                </a:solidFill>
                <a:hlinkClick r:id="rId3"/>
              </a:rPr>
              <a:t>by/</a:t>
            </a:r>
            <a:r>
              <a:rPr lang="en-ZA" b="1" u="sng" dirty="0">
                <a:solidFill>
                  <a:srgbClr val="FF0000"/>
                </a:solidFill>
                <a:hlinkClick r:id="rId3"/>
              </a:rPr>
              <a:t>2.5/za/</a:t>
            </a:r>
            <a:r>
              <a:rPr lang="en-ZA" b="1" dirty="0">
                <a:solidFill>
                  <a:srgbClr val="FF0000"/>
                </a:solidFill>
              </a:rPr>
              <a:t> </a:t>
            </a:r>
            <a:endParaRPr lang="en-US" b="1" dirty="0">
              <a:solidFill>
                <a:srgbClr val="FF0000"/>
              </a:solidFill>
            </a:endParaRPr>
          </a:p>
          <a:p>
            <a:endParaRPr lang="en-ZA" dirty="0" smtClean="0"/>
          </a:p>
          <a:p>
            <a:r>
              <a:rPr lang="en-ZA" dirty="0" smtClean="0"/>
              <a:t>Or</a:t>
            </a:r>
            <a:endParaRPr lang="en-US" dirty="0"/>
          </a:p>
          <a:p>
            <a:endParaRPr lang="en-ZA" dirty="0"/>
          </a:p>
          <a:p>
            <a:r>
              <a:rPr lang="en-ZA" dirty="0" smtClean="0"/>
              <a:t>send </a:t>
            </a:r>
            <a:r>
              <a:rPr lang="en-ZA" dirty="0"/>
              <a:t>a letter to Creative Commons, 171 Second Street, Suite 300, San Francisco, California 94105, USA.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112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&amp; What of Reading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3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703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Reading for Research Purposes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Your aim is to maximise comprehension.</a:t>
            </a:r>
          </a:p>
          <a:p>
            <a:r>
              <a:rPr lang="en-GB" b="1" dirty="0" smtClean="0"/>
              <a:t>Reading is a journey to be absorbed, not a destination to be reached.</a:t>
            </a:r>
          </a:p>
          <a:p>
            <a:r>
              <a:rPr lang="en-GB" dirty="0" smtClean="0"/>
              <a:t>Essay writing requires research</a:t>
            </a:r>
          </a:p>
          <a:p>
            <a:pPr lvl="1"/>
            <a:r>
              <a:rPr lang="en-GB" dirty="0" smtClean="0"/>
              <a:t>How do you tell if a document is relevant?</a:t>
            </a:r>
          </a:p>
          <a:p>
            <a:pPr lvl="1"/>
            <a:r>
              <a:rPr lang="en-GB" dirty="0" smtClean="0"/>
              <a:t>Do you need to read everything on a subject?</a:t>
            </a:r>
          </a:p>
          <a:p>
            <a:r>
              <a:rPr lang="en-GB" dirty="0" smtClean="0"/>
              <a:t>Determine how thoroughly you need to understand a text.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4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649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Academic Reading 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5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664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Reading Styles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Researching an topic can return many results.</a:t>
            </a:r>
          </a:p>
          <a:p>
            <a:pPr lvl="1"/>
            <a:r>
              <a:rPr lang="en-GB" dirty="0" smtClean="0"/>
              <a:t>How do you quickly determine which are relevant and which are not?</a:t>
            </a:r>
          </a:p>
          <a:p>
            <a:r>
              <a:rPr lang="en-GB" dirty="0" smtClean="0"/>
              <a:t>Some authors seem to be paid by the word.</a:t>
            </a:r>
          </a:p>
          <a:p>
            <a:pPr lvl="1"/>
            <a:r>
              <a:rPr lang="en-GB" dirty="0" smtClean="0"/>
              <a:t>How do you short cut overly long articles?</a:t>
            </a:r>
            <a:endParaRPr lang="en-GB" dirty="0"/>
          </a:p>
          <a:p>
            <a:r>
              <a:rPr lang="en-GB" dirty="0" smtClean="0"/>
              <a:t>Some texts are only partially relevant.</a:t>
            </a:r>
          </a:p>
          <a:p>
            <a:pPr lvl="1"/>
            <a:r>
              <a:rPr lang="en-GB" dirty="0" smtClean="0"/>
              <a:t>How do you quickly identify relevant passages?</a:t>
            </a:r>
          </a:p>
          <a:p>
            <a:r>
              <a:rPr lang="en-GB" dirty="0" smtClean="0"/>
              <a:t>It is easy to get distracted and stray from the topic.</a:t>
            </a:r>
          </a:p>
          <a:p>
            <a:pPr lvl="1"/>
            <a:r>
              <a:rPr lang="en-GB" dirty="0" smtClean="0"/>
              <a:t>How do maintain focus on your topic?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6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4278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Reading Styles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dirty="0" smtClean="0"/>
          </a:p>
          <a:p>
            <a:r>
              <a:rPr lang="en-GB" b="1" dirty="0"/>
              <a:t>Scanning</a:t>
            </a:r>
            <a:r>
              <a:rPr lang="en-GB" dirty="0"/>
              <a:t> – glancing over the text to pick out key words and phrases. </a:t>
            </a:r>
            <a:r>
              <a:rPr lang="en-GB" i="1" dirty="0"/>
              <a:t>Fast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b="1" dirty="0" smtClean="0"/>
              <a:t>Skimming</a:t>
            </a:r>
            <a:r>
              <a:rPr lang="en-GB" dirty="0" smtClean="0"/>
              <a:t> – reading selected parts of a text in a systematic way. </a:t>
            </a:r>
            <a:r>
              <a:rPr lang="en-GB" i="1" dirty="0" smtClean="0"/>
              <a:t>Fast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r>
              <a:rPr lang="en-GB" b="1" dirty="0" smtClean="0"/>
              <a:t>Studying</a:t>
            </a:r>
            <a:r>
              <a:rPr lang="en-GB" dirty="0" smtClean="0"/>
              <a:t> – carefully reading the full text. </a:t>
            </a:r>
            <a:r>
              <a:rPr lang="en-GB" i="1" dirty="0" smtClean="0"/>
              <a:t>Slow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7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2672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Scanning Benefits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Enables you to quickly find references to key ideas throughout a text.</a:t>
            </a:r>
          </a:p>
          <a:p>
            <a:pPr lvl="1"/>
            <a:r>
              <a:rPr lang="en-GB" dirty="0" smtClean="0"/>
              <a:t>Names, statistics, theories, etc.</a:t>
            </a:r>
          </a:p>
          <a:p>
            <a:r>
              <a:rPr lang="en-GB" dirty="0" smtClean="0"/>
              <a:t>Aids selection of reference material for research assignments.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8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0933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Scanning Techniques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GB" sz="3200" dirty="0" smtClean="0"/>
              <a:t>Look through a document, without reading every word, seeking specific words or phrases.</a:t>
            </a:r>
          </a:p>
          <a:p>
            <a:r>
              <a:rPr lang="en-GB" sz="3200" dirty="0" smtClean="0"/>
              <a:t>Keeping a visual image of the word or phrase in mind will make it more visible on the page.</a:t>
            </a:r>
          </a:p>
          <a:p>
            <a:r>
              <a:rPr lang="en-GB" sz="3200" dirty="0" smtClean="0"/>
              <a:t>Remember numbers can be presented in numerals as well as words.</a:t>
            </a:r>
          </a:p>
          <a:p>
            <a:endParaRPr lang="en-GB" sz="3200" dirty="0" smtClean="0"/>
          </a:p>
          <a:p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9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6195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2404</TotalTime>
  <Words>939</Words>
  <Application>Microsoft Macintosh PowerPoint</Application>
  <PresentationFormat>On-screen Show (4:3)</PresentationFormat>
  <Paragraphs>154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Median</vt:lpstr>
      <vt:lpstr>Academic reADING</vt:lpstr>
      <vt:lpstr>Lecture Structure</vt:lpstr>
      <vt:lpstr>Why &amp; What of Reading</vt:lpstr>
      <vt:lpstr>Reading for Research Purposes</vt:lpstr>
      <vt:lpstr>Academic Reading </vt:lpstr>
      <vt:lpstr>Reading Styles</vt:lpstr>
      <vt:lpstr>Reading Styles</vt:lpstr>
      <vt:lpstr>Scanning Benefits</vt:lpstr>
      <vt:lpstr>Scanning Techniques</vt:lpstr>
      <vt:lpstr>Scanning Techniques</vt:lpstr>
      <vt:lpstr>Exercise: Scanning</vt:lpstr>
      <vt:lpstr>Skimming Benefits</vt:lpstr>
      <vt:lpstr>Skimming Benefits</vt:lpstr>
      <vt:lpstr>Skimming Techniques</vt:lpstr>
      <vt:lpstr>Exercise: Skimming</vt:lpstr>
      <vt:lpstr>Skimming Techniques</vt:lpstr>
      <vt:lpstr>Benefits: Studying</vt:lpstr>
      <vt:lpstr>Techniques: Studying</vt:lpstr>
      <vt:lpstr>Technique: Journal Articles</vt:lpstr>
      <vt:lpstr>Exercise: Skimming a Journal Abstract</vt:lpstr>
      <vt:lpstr>Technique: Books</vt:lpstr>
      <vt:lpstr>Technique: Reports</vt:lpstr>
      <vt:lpstr>Tips for Success</vt:lpstr>
      <vt:lpstr>PowerPoint Presentation</vt:lpstr>
    </vt:vector>
  </TitlesOfParts>
  <Company>Neil Berry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Academic READING</dc:title>
  <dc:creator>Neil Berry</dc:creator>
  <cp:lastModifiedBy>Neil Berry</cp:lastModifiedBy>
  <cp:revision>68</cp:revision>
  <dcterms:created xsi:type="dcterms:W3CDTF">2013-07-03T12:29:13Z</dcterms:created>
  <dcterms:modified xsi:type="dcterms:W3CDTF">2014-04-22T14:06:28Z</dcterms:modified>
</cp:coreProperties>
</file>