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8"/>
  </p:notesMasterIdLst>
  <p:sldIdLst>
    <p:sldId id="278" r:id="rId2"/>
    <p:sldId id="279" r:id="rId3"/>
    <p:sldId id="280" r:id="rId4"/>
    <p:sldId id="281" r:id="rId5"/>
    <p:sldId id="282" r:id="rId6"/>
    <p:sldId id="289" r:id="rId7"/>
    <p:sldId id="284" r:id="rId8"/>
    <p:sldId id="256" r:id="rId9"/>
    <p:sldId id="257" r:id="rId10"/>
    <p:sldId id="286" r:id="rId11"/>
    <p:sldId id="272" r:id="rId12"/>
    <p:sldId id="273" r:id="rId13"/>
    <p:sldId id="287" r:id="rId14"/>
    <p:sldId id="261" r:id="rId15"/>
    <p:sldId id="262" r:id="rId16"/>
    <p:sldId id="275" r:id="rId17"/>
    <p:sldId id="263" r:id="rId18"/>
    <p:sldId id="264" r:id="rId19"/>
    <p:sldId id="265" r:id="rId20"/>
    <p:sldId id="266" r:id="rId21"/>
    <p:sldId id="267" r:id="rId22"/>
    <p:sldId id="268" r:id="rId23"/>
    <p:sldId id="274" r:id="rId24"/>
    <p:sldId id="270" r:id="rId25"/>
    <p:sldId id="288" r:id="rId26"/>
    <p:sldId id="29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xine Rubin" initials="MR" lastIdx="3" clrIdx="0">
    <p:extLst>
      <p:ext uri="{19B8F6BF-5375-455C-9EA6-DF929625EA0E}">
        <p15:presenceInfo xmlns="" xmlns:p15="http://schemas.microsoft.com/office/powerpoint/2012/main" userId="d4d57122ba2cec8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43" autoAdjust="0"/>
  </p:normalViewPr>
  <p:slideViewPr>
    <p:cSldViewPr>
      <p:cViewPr varScale="1">
        <p:scale>
          <a:sx n="97" d="100"/>
          <a:sy n="97" d="100"/>
        </p:scale>
        <p:origin x="-1136" y="-96"/>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commentAuthors" Target="commentAuthors.xml"/><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3-08-29T21:23:01.545" idx="1">
    <p:pos x="5375" y="106"/>
    <p:text>adjust example to be relevant to course</p:text>
    <p:extLst>
      <p:ext uri="{C676402C-5697-4E1C-873F-D02D1690AC5C}">
        <p15:threadingInfo xmlns=""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3-08-29T21:24:22.581" idx="2">
    <p:pos x="5290" y="117"/>
    <p:text>these are examples based on the types of questions asked in POL3030F. You may wish to adjust this to be relevant for your course.</p:text>
    <p:extLst>
      <p:ext uri="{C676402C-5697-4E1C-873F-D02D1690AC5C}">
        <p15:threadingInfo xmlns=""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3-08-29T21:26:11.289" idx="3">
    <p:pos x="5375" y="63"/>
    <p:text>Adjust example for your course!</p:text>
    <p:extLst>
      <p:ext uri="{C676402C-5697-4E1C-873F-D02D1690AC5C}">
        <p15:threadingInfo xmlns=""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6120E7-D6D1-4E5C-9669-6DE3AC156741}" type="datetimeFigureOut">
              <a:rPr lang="en-ZA" smtClean="0"/>
              <a:t>22/04/2014</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287364-E89F-4864-AE23-138D2C77DB2D}" type="slidenum">
              <a:rPr lang="en-ZA" smtClean="0"/>
              <a:t>‹#›</a:t>
            </a:fld>
            <a:endParaRPr lang="en-ZA"/>
          </a:p>
        </p:txBody>
      </p:sp>
    </p:spTree>
    <p:extLst>
      <p:ext uri="{BB962C8B-B14F-4D97-AF65-F5344CB8AC3E}">
        <p14:creationId xmlns:p14="http://schemas.microsoft.com/office/powerpoint/2010/main" val="238463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E8D9162-997A-40B9-99E0-800C523BAB8E}" type="datetime1">
              <a:rPr lang="en-US" smtClean="0"/>
              <a:t>22/04/2014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4306ED1B-CB1D-4E3C-B8AA-D537523A3F0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A28EDC-CEA6-4D8C-8DCC-3ED540250C95}" type="datetime1">
              <a:rPr lang="en-US" smtClean="0"/>
              <a:t>22/04/2014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06ED1B-CB1D-4E3C-B8AA-D537523A3F0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ED38FE62-0509-4C43-A12C-2DD97AED76C4}" type="datetime1">
              <a:rPr lang="en-US" smtClean="0"/>
              <a:t>22/04/2014</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306ED1B-CB1D-4E3C-B8AA-D537523A3F0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1E92605-22F7-4D72-BF35-B46C5E934FF9}" type="datetime1">
              <a:rPr lang="en-US" smtClean="0"/>
              <a:t>22/04/2014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306ED1B-CB1D-4E3C-B8AA-D537523A3F07}"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2F08D1B-F1D8-4947-9E4D-2445B8331977}" type="datetime1">
              <a:rPr lang="en-US" smtClean="0"/>
              <a:t>22/04/2014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306ED1B-CB1D-4E3C-B8AA-D537523A3F07}"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4AC7F23F-C496-4670-9B24-EFF15B60240B}" type="datetime1">
              <a:rPr lang="en-US" smtClean="0"/>
              <a:t>22/04/2014</a:t>
            </a:fld>
            <a:endParaRPr lang="en-US"/>
          </a:p>
        </p:txBody>
      </p:sp>
      <p:sp>
        <p:nvSpPr>
          <p:cNvPr id="10" name="Slide Number Placeholder 9"/>
          <p:cNvSpPr>
            <a:spLocks noGrp="1"/>
          </p:cNvSpPr>
          <p:nvPr>
            <p:ph type="sldNum" sz="quarter" idx="16"/>
          </p:nvPr>
        </p:nvSpPr>
        <p:spPr/>
        <p:txBody>
          <a:bodyPr rtlCol="0"/>
          <a:lstStyle/>
          <a:p>
            <a:fld id="{4306ED1B-CB1D-4E3C-B8AA-D537523A3F07}"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E22D452B-F129-4866-8DE9-81E997503433}" type="datetime1">
              <a:rPr lang="en-US" smtClean="0"/>
              <a:t>22/04/2014</a:t>
            </a:fld>
            <a:endParaRPr lang="en-US"/>
          </a:p>
        </p:txBody>
      </p:sp>
      <p:sp>
        <p:nvSpPr>
          <p:cNvPr id="12" name="Slide Number Placeholder 11"/>
          <p:cNvSpPr>
            <a:spLocks noGrp="1"/>
          </p:cNvSpPr>
          <p:nvPr>
            <p:ph type="sldNum" sz="quarter" idx="16"/>
          </p:nvPr>
        </p:nvSpPr>
        <p:spPr/>
        <p:txBody>
          <a:bodyPr rtlCol="0"/>
          <a:lstStyle/>
          <a:p>
            <a:fld id="{4306ED1B-CB1D-4E3C-B8AA-D537523A3F07}"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C214F76-1B45-4277-9A53-E5727FA2704D}" type="datetime1">
              <a:rPr lang="en-US" smtClean="0"/>
              <a:t>22/04/2014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306ED1B-CB1D-4E3C-B8AA-D537523A3F0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9D2C99-F31A-415F-A587-B4662850C18C}" type="datetime1">
              <a:rPr lang="en-US" smtClean="0"/>
              <a:t>22/04/2014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306ED1B-CB1D-4E3C-B8AA-D537523A3F0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D43DEF7-DE0D-4476-8898-2D5122398D33}" type="datetime1">
              <a:rPr lang="en-US" smtClean="0"/>
              <a:t>22/04/2014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306ED1B-CB1D-4E3C-B8AA-D537523A3F07}"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D561C5B1-B412-415C-9453-8B4301B801AF}" type="datetime1">
              <a:rPr lang="en-US" smtClean="0"/>
              <a:t>22/04/2014</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306ED1B-CB1D-4E3C-B8AA-D537523A3F07}"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0204695-EAD3-4E4E-BDE3-1E5A53D38A9A}" type="datetime1">
              <a:rPr lang="en-US" smtClean="0"/>
              <a:t>22/04/2014</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306ED1B-CB1D-4E3C-B8AA-D537523A3F0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hyperlink" Target="http://creativecommons.org/licenses/by-sa/2.5/z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Research Essays</a:t>
            </a:r>
            <a:endParaRPr lang="en-ZA" dirty="0"/>
          </a:p>
        </p:txBody>
      </p:sp>
      <p:sp>
        <p:nvSpPr>
          <p:cNvPr id="3" name="Subtitle 2"/>
          <p:cNvSpPr>
            <a:spLocks noGrp="1"/>
          </p:cNvSpPr>
          <p:nvPr>
            <p:ph type="subTitle" idx="1"/>
          </p:nvPr>
        </p:nvSpPr>
        <p:spPr/>
        <p:txBody>
          <a:bodyPr>
            <a:normAutofit/>
          </a:bodyPr>
          <a:lstStyle/>
          <a:p>
            <a:r>
              <a:rPr lang="en-ZA" dirty="0" smtClean="0"/>
              <a:t>Research, Think, Write</a:t>
            </a:r>
            <a:endParaRPr lang="en-ZA" dirty="0"/>
          </a:p>
        </p:txBody>
      </p:sp>
      <p:sp>
        <p:nvSpPr>
          <p:cNvPr id="4" name="Slide Number Placeholder 3"/>
          <p:cNvSpPr>
            <a:spLocks noGrp="1"/>
          </p:cNvSpPr>
          <p:nvPr>
            <p:ph type="sldNum" sz="quarter" idx="12"/>
          </p:nvPr>
        </p:nvSpPr>
        <p:spPr/>
        <p:txBody>
          <a:bodyPr/>
          <a:lstStyle/>
          <a:p>
            <a:fld id="{4306ED1B-CB1D-4E3C-B8AA-D537523A3F07}" type="slidenum">
              <a:rPr lang="en-US" smtClean="0"/>
              <a:pPr/>
              <a:t>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Some reminders about your introduction</a:t>
            </a:r>
            <a:endParaRPr lang="en-US" i="1" dirty="0"/>
          </a:p>
        </p:txBody>
      </p:sp>
      <p:sp>
        <p:nvSpPr>
          <p:cNvPr id="3" name="Content Placeholder 2"/>
          <p:cNvSpPr>
            <a:spLocks noGrp="1"/>
          </p:cNvSpPr>
          <p:nvPr>
            <p:ph sz="quarter" idx="1"/>
          </p:nvPr>
        </p:nvSpPr>
        <p:spPr>
          <a:xfrm>
            <a:off x="381000" y="1600200"/>
            <a:ext cx="8385048" cy="4876800"/>
          </a:xfrm>
        </p:spPr>
        <p:txBody>
          <a:bodyPr>
            <a:normAutofit fontScale="92500" lnSpcReduction="20000"/>
          </a:bodyPr>
          <a:lstStyle/>
          <a:p>
            <a:r>
              <a:rPr lang="en-US" sz="3000" dirty="0" smtClean="0"/>
              <a:t>The introduction to your research paper may be somewhat different to introductions that you have written for shorter assignments.</a:t>
            </a:r>
          </a:p>
          <a:p>
            <a:r>
              <a:rPr lang="en-US" sz="3000" dirty="0" smtClean="0"/>
              <a:t>It likely will include a background paragraph to ease the reader into the topic, followed by an outline of the paper and your thesis statement.</a:t>
            </a:r>
          </a:p>
          <a:p>
            <a:endParaRPr lang="en-US" sz="3000" dirty="0"/>
          </a:p>
          <a:p>
            <a:r>
              <a:rPr lang="en-US" sz="3000" dirty="0" smtClean="0"/>
              <a:t>Ensure that your introduction addresses these questions:</a:t>
            </a:r>
          </a:p>
          <a:p>
            <a:pPr lvl="1"/>
            <a:r>
              <a:rPr lang="en-US" sz="3000" dirty="0" smtClean="0"/>
              <a:t>Where is the thesis statement (and what is the argument)?</a:t>
            </a:r>
          </a:p>
          <a:p>
            <a:pPr lvl="1"/>
            <a:r>
              <a:rPr lang="en-US" sz="3000" dirty="0" smtClean="0"/>
              <a:t>What is the methodology?</a:t>
            </a:r>
          </a:p>
          <a:p>
            <a:pPr lvl="1"/>
            <a:r>
              <a:rPr lang="en-US" sz="3000" dirty="0" smtClean="0"/>
              <a:t>What is the reasoning?</a:t>
            </a: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10</a:t>
            </a:fld>
            <a:endParaRPr lang="en-US"/>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Introduction</a:t>
            </a:r>
            <a:endParaRPr lang="en-ZA" dirty="0"/>
          </a:p>
        </p:txBody>
      </p:sp>
      <p:sp>
        <p:nvSpPr>
          <p:cNvPr id="3" name="Content Placeholder 2"/>
          <p:cNvSpPr>
            <a:spLocks noGrp="1"/>
          </p:cNvSpPr>
          <p:nvPr>
            <p:ph sz="quarter" idx="1"/>
          </p:nvPr>
        </p:nvSpPr>
        <p:spPr>
          <a:xfrm>
            <a:off x="381000" y="1600200"/>
            <a:ext cx="8385048" cy="4876800"/>
          </a:xfrm>
        </p:spPr>
        <p:txBody>
          <a:bodyPr>
            <a:noAutofit/>
          </a:bodyPr>
          <a:lstStyle/>
          <a:p>
            <a:r>
              <a:rPr lang="en-ZA" sz="2800" dirty="0" smtClean="0"/>
              <a:t>DO:</a:t>
            </a:r>
          </a:p>
          <a:p>
            <a:pPr lvl="1"/>
            <a:r>
              <a:rPr lang="en-ZA" sz="2800" dirty="0" smtClean="0"/>
              <a:t>Include your </a:t>
            </a:r>
            <a:r>
              <a:rPr lang="en-ZA" sz="2800" dirty="0" smtClean="0">
                <a:solidFill>
                  <a:schemeClr val="accent4">
                    <a:lumMod val="75000"/>
                  </a:schemeClr>
                </a:solidFill>
              </a:rPr>
              <a:t>interpretation</a:t>
            </a:r>
            <a:r>
              <a:rPr lang="en-ZA" sz="2800" dirty="0" smtClean="0"/>
              <a:t> of, and approach to answering, the question.</a:t>
            </a:r>
          </a:p>
          <a:p>
            <a:pPr lvl="1"/>
            <a:r>
              <a:rPr lang="en-ZA" sz="2800" dirty="0" smtClean="0">
                <a:solidFill>
                  <a:schemeClr val="accent4">
                    <a:lumMod val="75000"/>
                  </a:schemeClr>
                </a:solidFill>
              </a:rPr>
              <a:t>Define</a:t>
            </a:r>
            <a:r>
              <a:rPr lang="en-ZA" sz="2800" dirty="0" smtClean="0"/>
              <a:t> any key terms.</a:t>
            </a:r>
          </a:p>
          <a:p>
            <a:pPr lvl="1"/>
            <a:r>
              <a:rPr lang="en-ZA" sz="2800" dirty="0" smtClean="0"/>
              <a:t>Include your </a:t>
            </a:r>
            <a:r>
              <a:rPr lang="en-ZA" sz="2800" u="sng" dirty="0">
                <a:solidFill>
                  <a:schemeClr val="accent4">
                    <a:lumMod val="75000"/>
                  </a:schemeClr>
                </a:solidFill>
              </a:rPr>
              <a:t>t</a:t>
            </a:r>
            <a:r>
              <a:rPr lang="en-ZA" sz="2800" u="sng" dirty="0" smtClean="0">
                <a:solidFill>
                  <a:schemeClr val="accent4">
                    <a:lumMod val="75000"/>
                  </a:schemeClr>
                </a:solidFill>
              </a:rPr>
              <a:t>hesis </a:t>
            </a:r>
            <a:r>
              <a:rPr lang="en-ZA" sz="2800" u="sng" dirty="0">
                <a:solidFill>
                  <a:schemeClr val="accent4">
                    <a:lumMod val="75000"/>
                  </a:schemeClr>
                </a:solidFill>
              </a:rPr>
              <a:t>s</a:t>
            </a:r>
            <a:r>
              <a:rPr lang="en-ZA" sz="2800" u="sng" dirty="0" smtClean="0">
                <a:solidFill>
                  <a:schemeClr val="accent4">
                    <a:lumMod val="75000"/>
                  </a:schemeClr>
                </a:solidFill>
              </a:rPr>
              <a:t>tatement</a:t>
            </a:r>
            <a:r>
              <a:rPr lang="en-ZA" sz="2800" dirty="0" smtClean="0"/>
              <a:t>.</a:t>
            </a:r>
          </a:p>
          <a:p>
            <a:r>
              <a:rPr lang="en-ZA" sz="2800" dirty="0" smtClean="0"/>
              <a:t>DO NOT:</a:t>
            </a:r>
          </a:p>
          <a:p>
            <a:pPr lvl="1"/>
            <a:r>
              <a:rPr lang="en-ZA" sz="2800" dirty="0" smtClean="0"/>
              <a:t>Simply repeat the question.</a:t>
            </a:r>
          </a:p>
          <a:p>
            <a:pPr lvl="1"/>
            <a:endParaRPr lang="en-ZA" sz="1100" dirty="0"/>
          </a:p>
          <a:p>
            <a:r>
              <a:rPr lang="en-ZA" sz="2400" dirty="0" smtClean="0"/>
              <a:t>Having read your introduction the reader should be able to tell what the question was, how you have interpreted it, and what argument you are going to propose in order to answer it. </a:t>
            </a:r>
            <a:endParaRPr lang="en-ZA" sz="2400" dirty="0"/>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11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Thesis Statement</a:t>
            </a:r>
            <a:endParaRPr lang="en-ZA" dirty="0"/>
          </a:p>
        </p:txBody>
      </p:sp>
      <p:sp>
        <p:nvSpPr>
          <p:cNvPr id="3" name="Content Placeholder 2"/>
          <p:cNvSpPr>
            <a:spLocks noGrp="1"/>
          </p:cNvSpPr>
          <p:nvPr>
            <p:ph sz="quarter" idx="1"/>
          </p:nvPr>
        </p:nvSpPr>
        <p:spPr>
          <a:xfrm>
            <a:off x="612648" y="1600200"/>
            <a:ext cx="8153400" cy="4572000"/>
          </a:xfrm>
        </p:spPr>
        <p:txBody>
          <a:bodyPr>
            <a:normAutofit/>
          </a:bodyPr>
          <a:lstStyle/>
          <a:p>
            <a:r>
              <a:rPr lang="en-ZA" dirty="0" smtClean="0"/>
              <a:t>One sentence. </a:t>
            </a:r>
            <a:r>
              <a:rPr lang="en-ZA" dirty="0" smtClean="0">
                <a:solidFill>
                  <a:schemeClr val="accent4">
                    <a:lumMod val="75000"/>
                  </a:schemeClr>
                </a:solidFill>
              </a:rPr>
              <a:t>Present your argument </a:t>
            </a:r>
            <a:r>
              <a:rPr lang="en-ZA" dirty="0" smtClean="0"/>
              <a:t>to the reader.</a:t>
            </a:r>
          </a:p>
          <a:p>
            <a:r>
              <a:rPr lang="en-ZA" dirty="0" smtClean="0">
                <a:solidFill>
                  <a:schemeClr val="accent4">
                    <a:lumMod val="75000"/>
                  </a:schemeClr>
                </a:solidFill>
              </a:rPr>
              <a:t>Answer the question </a:t>
            </a:r>
            <a:r>
              <a:rPr lang="en-ZA" dirty="0" smtClean="0"/>
              <a:t>asked of you.</a:t>
            </a:r>
          </a:p>
          <a:p>
            <a:r>
              <a:rPr lang="en-ZA" dirty="0" smtClean="0"/>
              <a:t>It is a “road map” for the paper. </a:t>
            </a:r>
          </a:p>
          <a:p>
            <a:r>
              <a:rPr lang="en-ZA" dirty="0" smtClean="0"/>
              <a:t>“</a:t>
            </a:r>
            <a:r>
              <a:rPr lang="en-ZA" i="1" dirty="0" smtClean="0"/>
              <a:t>When an assignment asks you to analyse, to interpret, to compare and contrast, to demonstrate cause and effect, or to take a stand on an issue, it is likely that you are being asked to develop a thesis and support it persuasively</a:t>
            </a:r>
            <a:r>
              <a:rPr lang="en-ZA" dirty="0" smtClean="0"/>
              <a:t>”. </a:t>
            </a:r>
          </a:p>
          <a:p>
            <a:pPr lvl="1"/>
            <a:r>
              <a:rPr lang="en-ZA" dirty="0" smtClean="0"/>
              <a:t>Taken from the Politics Reading and Writing </a:t>
            </a:r>
            <a:r>
              <a:rPr lang="en-ZA" dirty="0"/>
              <a:t>G</a:t>
            </a:r>
            <a:r>
              <a:rPr lang="en-ZA" dirty="0" smtClean="0"/>
              <a:t>uide. </a:t>
            </a: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12</a:t>
            </a:fld>
            <a:endParaRPr lang="en-US"/>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Thinking, </a:t>
            </a:r>
            <a:r>
              <a:rPr lang="en-US" dirty="0" smtClean="0">
                <a:solidFill>
                  <a:schemeClr val="accent2">
                    <a:lumMod val="75000"/>
                  </a:schemeClr>
                </a:solidFill>
              </a:rPr>
              <a:t>Writing</a:t>
            </a:r>
            <a:r>
              <a:rPr lang="en-US" dirty="0" smtClean="0"/>
              <a:t> and Research</a:t>
            </a:r>
            <a:endParaRPr lang="en-US" dirty="0"/>
          </a:p>
        </p:txBody>
      </p:sp>
      <p:sp>
        <p:nvSpPr>
          <p:cNvPr id="2" name="Slide Number Placeholder 1"/>
          <p:cNvSpPr>
            <a:spLocks noGrp="1"/>
          </p:cNvSpPr>
          <p:nvPr>
            <p:ph type="sldNum" sz="quarter" idx="11"/>
          </p:nvPr>
        </p:nvSpPr>
        <p:spPr/>
        <p:txBody>
          <a:bodyPr/>
          <a:lstStyle/>
          <a:p>
            <a:fld id="{4306ED1B-CB1D-4E3C-B8AA-D537523A3F07}" type="slidenum">
              <a:rPr lang="en-US" smtClean="0"/>
              <a:pPr/>
              <a:t>13</a:t>
            </a:fld>
            <a:endParaRPr 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writing process</a:t>
            </a:r>
            <a:endParaRPr lang="en-ZA" dirty="0"/>
          </a:p>
        </p:txBody>
      </p:sp>
      <p:sp>
        <p:nvSpPr>
          <p:cNvPr id="3" name="Content Placeholder 2"/>
          <p:cNvSpPr>
            <a:spLocks noGrp="1"/>
          </p:cNvSpPr>
          <p:nvPr>
            <p:ph sz="quarter" idx="1"/>
          </p:nvPr>
        </p:nvSpPr>
        <p:spPr>
          <a:xfrm>
            <a:off x="381000" y="1676400"/>
            <a:ext cx="8423148" cy="4876800"/>
          </a:xfrm>
        </p:spPr>
        <p:txBody>
          <a:bodyPr>
            <a:normAutofit/>
          </a:bodyPr>
          <a:lstStyle/>
          <a:p>
            <a:r>
              <a:rPr lang="en-ZA" dirty="0" smtClean="0"/>
              <a:t>This is a personal process – you need to ensure that your steps include planning, organisation and time to edit.</a:t>
            </a:r>
          </a:p>
          <a:p>
            <a:r>
              <a:rPr lang="en-ZA" b="1" dirty="0" smtClean="0"/>
              <a:t>Organisation </a:t>
            </a:r>
            <a:r>
              <a:rPr lang="en-ZA" dirty="0" smtClean="0"/>
              <a:t>has two levels:</a:t>
            </a:r>
          </a:p>
          <a:p>
            <a:pPr lvl="1"/>
            <a:r>
              <a:rPr lang="en-ZA" b="1" dirty="0" smtClean="0"/>
              <a:t>Practically </a:t>
            </a:r>
            <a:r>
              <a:rPr lang="en-ZA" dirty="0" smtClean="0"/>
              <a:t>– you know where you found the arguments (i.e. references).</a:t>
            </a:r>
          </a:p>
          <a:p>
            <a:pPr lvl="1"/>
            <a:r>
              <a:rPr lang="en-ZA" b="1" dirty="0" smtClean="0"/>
              <a:t>Personally </a:t>
            </a:r>
            <a:r>
              <a:rPr lang="en-ZA" dirty="0" smtClean="0"/>
              <a:t>– you know where your own arguments stand in relation to the literature.</a:t>
            </a:r>
          </a:p>
          <a:p>
            <a:r>
              <a:rPr lang="en-ZA" dirty="0" smtClean="0"/>
              <a:t>Origin of your sources?</a:t>
            </a:r>
          </a:p>
          <a:p>
            <a:pPr lvl="1"/>
            <a:r>
              <a:rPr lang="en-ZA" sz="2500" dirty="0" smtClean="0"/>
              <a:t>Historical context; political environment; theoretical biases?</a:t>
            </a:r>
          </a:p>
        </p:txBody>
      </p:sp>
      <p:sp>
        <p:nvSpPr>
          <p:cNvPr id="7" name="Slide Number Placeholder 6"/>
          <p:cNvSpPr>
            <a:spLocks noGrp="1"/>
          </p:cNvSpPr>
          <p:nvPr>
            <p:ph type="sldNum" sz="quarter" idx="12"/>
          </p:nvPr>
        </p:nvSpPr>
        <p:spPr/>
        <p:txBody>
          <a:bodyPr>
            <a:normAutofit fontScale="85000" lnSpcReduction="20000"/>
          </a:bodyPr>
          <a:lstStyle/>
          <a:p>
            <a:fld id="{4306ED1B-CB1D-4E3C-B8AA-D537523A3F07}" type="slidenum">
              <a:rPr lang="en-US" smtClean="0"/>
              <a:pPr/>
              <a:t>14</a:t>
            </a:fld>
            <a:endParaRPr lang="en-US"/>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Conducting Research.</a:t>
            </a:r>
            <a:endParaRPr lang="en-ZA" dirty="0"/>
          </a:p>
        </p:txBody>
      </p:sp>
      <p:sp>
        <p:nvSpPr>
          <p:cNvPr id="3" name="Content Placeholder 2"/>
          <p:cNvSpPr>
            <a:spLocks noGrp="1"/>
          </p:cNvSpPr>
          <p:nvPr>
            <p:ph sz="quarter" idx="1"/>
          </p:nvPr>
        </p:nvSpPr>
        <p:spPr>
          <a:xfrm>
            <a:off x="381000" y="1600200"/>
            <a:ext cx="8385048" cy="4953000"/>
          </a:xfrm>
        </p:spPr>
        <p:txBody>
          <a:bodyPr>
            <a:normAutofit/>
          </a:bodyPr>
          <a:lstStyle/>
          <a:p>
            <a:pPr algn="just"/>
            <a:r>
              <a:rPr lang="en-ZA" dirty="0" smtClean="0">
                <a:solidFill>
                  <a:schemeClr val="accent3">
                    <a:lumMod val="75000"/>
                  </a:schemeClr>
                </a:solidFill>
              </a:rPr>
              <a:t>How Much? </a:t>
            </a:r>
            <a:r>
              <a:rPr lang="en-ZA" dirty="0" smtClean="0"/>
              <a:t>Enough to answer the question. </a:t>
            </a:r>
          </a:p>
          <a:p>
            <a:pPr algn="just"/>
            <a:r>
              <a:rPr lang="en-ZA" dirty="0" smtClean="0">
                <a:solidFill>
                  <a:schemeClr val="accent3">
                    <a:lumMod val="75000"/>
                  </a:schemeClr>
                </a:solidFill>
              </a:rPr>
              <a:t>Organising research</a:t>
            </a:r>
            <a:r>
              <a:rPr lang="en-ZA" dirty="0" smtClean="0"/>
              <a:t>:</a:t>
            </a:r>
          </a:p>
          <a:p>
            <a:pPr lvl="1" algn="just"/>
            <a:r>
              <a:rPr lang="en-ZA" dirty="0" smtClean="0"/>
              <a:t>Identify themes.</a:t>
            </a:r>
          </a:p>
          <a:p>
            <a:pPr lvl="1" algn="just"/>
            <a:r>
              <a:rPr lang="en-ZA" dirty="0" smtClean="0"/>
              <a:t>Commonalities/differences.</a:t>
            </a:r>
          </a:p>
          <a:p>
            <a:pPr lvl="1" algn="just"/>
            <a:r>
              <a:rPr lang="en-ZA" dirty="0" smtClean="0"/>
              <a:t>Interpretations.</a:t>
            </a:r>
          </a:p>
          <a:p>
            <a:pPr lvl="1" algn="just"/>
            <a:r>
              <a:rPr lang="en-ZA" dirty="0" smtClean="0"/>
              <a:t>Simple coding.</a:t>
            </a:r>
          </a:p>
          <a:p>
            <a:pPr algn="just"/>
            <a:r>
              <a:rPr lang="en-ZA" dirty="0" smtClean="0"/>
              <a:t>Look for: Concepts / Definitions / Arguments / Evidence.</a:t>
            </a:r>
          </a:p>
          <a:p>
            <a:pPr algn="just"/>
            <a:r>
              <a:rPr lang="en-ZA" dirty="0" smtClean="0"/>
              <a:t>Each point will have a claim, a premise with support, and a conclusion.</a:t>
            </a: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15</a:t>
            </a:fld>
            <a:endParaRPr lang="en-US"/>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What are the debates? </a:t>
            </a:r>
            <a:endParaRPr lang="en-ZA" dirty="0"/>
          </a:p>
        </p:txBody>
      </p:sp>
      <p:sp>
        <p:nvSpPr>
          <p:cNvPr id="3" name="Content Placeholder 2"/>
          <p:cNvSpPr>
            <a:spLocks noGrp="1"/>
          </p:cNvSpPr>
          <p:nvPr>
            <p:ph sz="quarter" idx="1"/>
          </p:nvPr>
        </p:nvSpPr>
        <p:spPr>
          <a:xfrm>
            <a:off x="381000" y="1600200"/>
            <a:ext cx="8305800" cy="4800599"/>
          </a:xfrm>
        </p:spPr>
        <p:txBody>
          <a:bodyPr>
            <a:normAutofit/>
          </a:bodyPr>
          <a:lstStyle/>
          <a:p>
            <a:r>
              <a:rPr lang="en-ZA" sz="4000" dirty="0" smtClean="0"/>
              <a:t>What are the </a:t>
            </a:r>
            <a:r>
              <a:rPr lang="en-ZA" sz="4000" dirty="0" smtClean="0">
                <a:solidFill>
                  <a:schemeClr val="bg2">
                    <a:lumMod val="50000"/>
                  </a:schemeClr>
                </a:solidFill>
              </a:rPr>
              <a:t>contested</a:t>
            </a:r>
            <a:r>
              <a:rPr lang="en-ZA" sz="4000" dirty="0" smtClean="0"/>
              <a:t> concepts / arguments / issues?</a:t>
            </a:r>
          </a:p>
          <a:p>
            <a:r>
              <a:rPr lang="en-ZA" sz="4000" dirty="0" smtClean="0"/>
              <a:t>Can we </a:t>
            </a:r>
            <a:r>
              <a:rPr lang="en-ZA" sz="4000" dirty="0" smtClean="0">
                <a:solidFill>
                  <a:schemeClr val="bg2">
                    <a:lumMod val="50000"/>
                  </a:schemeClr>
                </a:solidFill>
              </a:rPr>
              <a:t>deconstruct</a:t>
            </a:r>
            <a:r>
              <a:rPr lang="en-ZA" sz="4000" dirty="0" smtClean="0"/>
              <a:t> the topic in terms of these debates?</a:t>
            </a:r>
          </a:p>
          <a:p>
            <a:r>
              <a:rPr lang="en-ZA" sz="4000" dirty="0" smtClean="0"/>
              <a:t>Can we </a:t>
            </a:r>
            <a:r>
              <a:rPr lang="en-ZA" sz="4000" dirty="0" smtClean="0">
                <a:solidFill>
                  <a:schemeClr val="bg2">
                    <a:lumMod val="50000"/>
                  </a:schemeClr>
                </a:solidFill>
              </a:rPr>
              <a:t>link</a:t>
            </a:r>
            <a:r>
              <a:rPr lang="en-ZA" sz="4000" dirty="0" smtClean="0"/>
              <a:t> authors in terms of which side they are on.</a:t>
            </a:r>
          </a:p>
          <a:p>
            <a:r>
              <a:rPr lang="en-ZA" sz="4000" dirty="0" smtClean="0"/>
              <a:t>How do we slice and dice the topic?</a:t>
            </a:r>
            <a:endParaRPr lang="en-ZA" sz="4000" dirty="0"/>
          </a:p>
        </p:txBody>
      </p:sp>
      <p:sp>
        <p:nvSpPr>
          <p:cNvPr id="5" name="Slide Number Placeholder 4"/>
          <p:cNvSpPr>
            <a:spLocks noGrp="1"/>
          </p:cNvSpPr>
          <p:nvPr>
            <p:ph type="sldNum" sz="quarter" idx="12"/>
          </p:nvPr>
        </p:nvSpPr>
        <p:spPr/>
        <p:txBody>
          <a:bodyPr>
            <a:normAutofit fontScale="85000" lnSpcReduction="20000"/>
          </a:bodyPr>
          <a:lstStyle/>
          <a:p>
            <a:fld id="{4306ED1B-CB1D-4E3C-B8AA-D537523A3F07}" type="slidenum">
              <a:rPr lang="en-US" smtClean="0"/>
              <a:pPr/>
              <a:t>16</a:t>
            </a:fld>
            <a:endParaRPr lang="en-US"/>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How to think.</a:t>
            </a:r>
            <a:endParaRPr lang="en-ZA" dirty="0"/>
          </a:p>
        </p:txBody>
      </p:sp>
      <p:sp>
        <p:nvSpPr>
          <p:cNvPr id="3" name="Content Placeholder 2"/>
          <p:cNvSpPr>
            <a:spLocks noGrp="1"/>
          </p:cNvSpPr>
          <p:nvPr>
            <p:ph sz="quarter" idx="1"/>
          </p:nvPr>
        </p:nvSpPr>
        <p:spPr/>
        <p:txBody>
          <a:bodyPr>
            <a:normAutofit fontScale="92500" lnSpcReduction="10000"/>
          </a:bodyPr>
          <a:lstStyle/>
          <a:p>
            <a:r>
              <a:rPr lang="en-ZA" dirty="0" smtClean="0"/>
              <a:t>It is important to </a:t>
            </a:r>
            <a:r>
              <a:rPr lang="en-ZA" dirty="0" smtClean="0">
                <a:solidFill>
                  <a:schemeClr val="accent1">
                    <a:lumMod val="75000"/>
                  </a:schemeClr>
                </a:solidFill>
              </a:rPr>
              <a:t>understand</a:t>
            </a:r>
            <a:r>
              <a:rPr lang="en-ZA" dirty="0" smtClean="0"/>
              <a:t> rather than simply regurgitate. </a:t>
            </a:r>
          </a:p>
          <a:p>
            <a:r>
              <a:rPr lang="en-ZA" dirty="0" smtClean="0"/>
              <a:t>You need to </a:t>
            </a:r>
            <a:r>
              <a:rPr lang="en-ZA" dirty="0" smtClean="0">
                <a:solidFill>
                  <a:schemeClr val="accent1">
                    <a:lumMod val="75000"/>
                  </a:schemeClr>
                </a:solidFill>
              </a:rPr>
              <a:t>re-order</a:t>
            </a:r>
            <a:r>
              <a:rPr lang="en-ZA" dirty="0" smtClean="0"/>
              <a:t> the information.</a:t>
            </a:r>
          </a:p>
          <a:p>
            <a:r>
              <a:rPr lang="en-ZA" dirty="0" smtClean="0">
                <a:solidFill>
                  <a:schemeClr val="accent1">
                    <a:lumMod val="75000"/>
                  </a:schemeClr>
                </a:solidFill>
              </a:rPr>
              <a:t>Break down</a:t>
            </a:r>
            <a:r>
              <a:rPr lang="en-ZA" dirty="0" smtClean="0"/>
              <a:t> the ideas. </a:t>
            </a:r>
          </a:p>
          <a:p>
            <a:r>
              <a:rPr lang="en-ZA" dirty="0" smtClean="0"/>
              <a:t>Know what the author is trying to do. </a:t>
            </a:r>
            <a:r>
              <a:rPr lang="en-ZA" dirty="0" smtClean="0">
                <a:solidFill>
                  <a:schemeClr val="accent1">
                    <a:lumMod val="75000"/>
                  </a:schemeClr>
                </a:solidFill>
              </a:rPr>
              <a:t>What is the relationship between you and the </a:t>
            </a:r>
            <a:r>
              <a:rPr lang="en-ZA" dirty="0">
                <a:solidFill>
                  <a:schemeClr val="accent1">
                    <a:lumMod val="75000"/>
                  </a:schemeClr>
                </a:solidFill>
              </a:rPr>
              <a:t>a</a:t>
            </a:r>
            <a:r>
              <a:rPr lang="en-ZA" dirty="0" smtClean="0">
                <a:solidFill>
                  <a:schemeClr val="accent1">
                    <a:lumMod val="75000"/>
                  </a:schemeClr>
                </a:solidFill>
              </a:rPr>
              <a:t>uthor?</a:t>
            </a:r>
            <a:r>
              <a:rPr lang="en-ZA" dirty="0" smtClean="0"/>
              <a:t> What are they attempting to do?</a:t>
            </a:r>
          </a:p>
          <a:p>
            <a:pPr lvl="1"/>
            <a:r>
              <a:rPr lang="en-ZA" dirty="0" smtClean="0">
                <a:solidFill>
                  <a:schemeClr val="bg1">
                    <a:lumMod val="50000"/>
                  </a:schemeClr>
                </a:solidFill>
              </a:rPr>
              <a:t>Books</a:t>
            </a:r>
            <a:r>
              <a:rPr lang="en-ZA" dirty="0" smtClean="0"/>
              <a:t>: These tend to be covering a greater number of points.</a:t>
            </a:r>
          </a:p>
          <a:p>
            <a:pPr lvl="1"/>
            <a:r>
              <a:rPr lang="en-ZA" dirty="0" smtClean="0">
                <a:solidFill>
                  <a:schemeClr val="bg1">
                    <a:lumMod val="50000"/>
                  </a:schemeClr>
                </a:solidFill>
              </a:rPr>
              <a:t>Journals</a:t>
            </a:r>
            <a:r>
              <a:rPr lang="en-ZA" dirty="0" smtClean="0"/>
              <a:t>: These tend to be far narrower. They are usually arguing one point or thesis. </a:t>
            </a: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17</a:t>
            </a:fld>
            <a:endParaRPr lang="en-US"/>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Mind Mapping</a:t>
            </a:r>
            <a:endParaRPr lang="en-ZA" dirty="0"/>
          </a:p>
        </p:txBody>
      </p:sp>
      <p:sp>
        <p:nvSpPr>
          <p:cNvPr id="4" name="Isosceles Triangle 3"/>
          <p:cNvSpPr/>
          <p:nvPr/>
        </p:nvSpPr>
        <p:spPr>
          <a:xfrm>
            <a:off x="2514600" y="1828800"/>
            <a:ext cx="3733800" cy="3352800"/>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 name="TextBox 4"/>
          <p:cNvSpPr txBox="1"/>
          <p:nvPr/>
        </p:nvSpPr>
        <p:spPr>
          <a:xfrm>
            <a:off x="6400800" y="5334000"/>
            <a:ext cx="3798156" cy="646331"/>
          </a:xfrm>
          <a:prstGeom prst="rect">
            <a:avLst/>
          </a:prstGeom>
          <a:noFill/>
        </p:spPr>
        <p:txBody>
          <a:bodyPr wrap="square" rtlCol="0">
            <a:spAutoFit/>
          </a:bodyPr>
          <a:lstStyle/>
          <a:p>
            <a:r>
              <a:rPr lang="en-ZA" b="1" dirty="0" smtClean="0">
                <a:solidFill>
                  <a:srgbClr val="FF0000"/>
                </a:solidFill>
              </a:rPr>
              <a:t>IF:</a:t>
            </a:r>
            <a:r>
              <a:rPr lang="en-ZA" dirty="0" smtClean="0">
                <a:solidFill>
                  <a:srgbClr val="FF0000"/>
                </a:solidFill>
              </a:rPr>
              <a:t> The SL government</a:t>
            </a:r>
          </a:p>
          <a:p>
            <a:r>
              <a:rPr lang="en-ZA" dirty="0" smtClean="0">
                <a:solidFill>
                  <a:srgbClr val="FF0000"/>
                </a:solidFill>
              </a:rPr>
              <a:t> hired EO in 1995.</a:t>
            </a:r>
            <a:endParaRPr lang="en-ZA" dirty="0">
              <a:solidFill>
                <a:srgbClr val="FF0000"/>
              </a:solidFill>
            </a:endParaRPr>
          </a:p>
        </p:txBody>
      </p:sp>
      <p:sp>
        <p:nvSpPr>
          <p:cNvPr id="6" name="TextBox 5"/>
          <p:cNvSpPr txBox="1"/>
          <p:nvPr/>
        </p:nvSpPr>
        <p:spPr>
          <a:xfrm>
            <a:off x="4572000" y="1442141"/>
            <a:ext cx="2949334" cy="646331"/>
          </a:xfrm>
          <a:prstGeom prst="rect">
            <a:avLst/>
          </a:prstGeom>
          <a:noFill/>
        </p:spPr>
        <p:txBody>
          <a:bodyPr wrap="none" rtlCol="0">
            <a:spAutoFit/>
          </a:bodyPr>
          <a:lstStyle/>
          <a:p>
            <a:r>
              <a:rPr lang="en-ZA" b="1" dirty="0" smtClean="0">
                <a:solidFill>
                  <a:srgbClr val="FF0000"/>
                </a:solidFill>
              </a:rPr>
              <a:t>Then: </a:t>
            </a:r>
            <a:r>
              <a:rPr lang="en-ZA" dirty="0" smtClean="0">
                <a:solidFill>
                  <a:srgbClr val="FF0000"/>
                </a:solidFill>
              </a:rPr>
              <a:t>There were democratic</a:t>
            </a:r>
          </a:p>
          <a:p>
            <a:r>
              <a:rPr lang="en-ZA" dirty="0" smtClean="0">
                <a:solidFill>
                  <a:srgbClr val="FF0000"/>
                </a:solidFill>
              </a:rPr>
              <a:t> elections in SL in 1996</a:t>
            </a:r>
            <a:endParaRPr lang="en-ZA" b="1" dirty="0">
              <a:solidFill>
                <a:srgbClr val="FF0000"/>
              </a:solidFill>
            </a:endParaRPr>
          </a:p>
        </p:txBody>
      </p:sp>
      <p:sp>
        <p:nvSpPr>
          <p:cNvPr id="7" name="TextBox 6"/>
          <p:cNvSpPr txBox="1"/>
          <p:nvPr/>
        </p:nvSpPr>
        <p:spPr>
          <a:xfrm>
            <a:off x="685800" y="5334000"/>
            <a:ext cx="3486788" cy="646331"/>
          </a:xfrm>
          <a:prstGeom prst="rect">
            <a:avLst/>
          </a:prstGeom>
          <a:noFill/>
        </p:spPr>
        <p:txBody>
          <a:bodyPr wrap="none" rtlCol="0">
            <a:spAutoFit/>
          </a:bodyPr>
          <a:lstStyle/>
          <a:p>
            <a:r>
              <a:rPr lang="en-ZA" b="1" dirty="0" smtClean="0">
                <a:solidFill>
                  <a:srgbClr val="FF0000"/>
                </a:solidFill>
              </a:rPr>
              <a:t>Because: </a:t>
            </a:r>
            <a:r>
              <a:rPr lang="en-ZA" dirty="0" smtClean="0">
                <a:solidFill>
                  <a:srgbClr val="FF0000"/>
                </a:solidFill>
              </a:rPr>
              <a:t>EO provided security and </a:t>
            </a:r>
          </a:p>
          <a:p>
            <a:r>
              <a:rPr lang="en-ZA" dirty="0" smtClean="0">
                <a:solidFill>
                  <a:srgbClr val="FF0000"/>
                </a:solidFill>
              </a:rPr>
              <a:t>were the dominant fighting force.</a:t>
            </a:r>
            <a:endParaRPr lang="en-ZA" b="1" dirty="0">
              <a:solidFill>
                <a:srgbClr val="FF0000"/>
              </a:solidFill>
            </a:endParaRPr>
          </a:p>
        </p:txBody>
      </p:sp>
      <p:cxnSp>
        <p:nvCxnSpPr>
          <p:cNvPr id="9" name="Straight Arrow Connector 8"/>
          <p:cNvCxnSpPr/>
          <p:nvPr/>
        </p:nvCxnSpPr>
        <p:spPr>
          <a:xfrm flipH="1" flipV="1">
            <a:off x="4876800" y="2057400"/>
            <a:ext cx="1676400" cy="3048000"/>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2743200" y="3429000"/>
            <a:ext cx="2743200" cy="160020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18</a:t>
            </a:fld>
            <a:endParaRPr lang="en-US"/>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What are you looking at.</a:t>
            </a:r>
            <a:endParaRPr lang="en-ZA" dirty="0"/>
          </a:p>
        </p:txBody>
      </p:sp>
      <p:sp>
        <p:nvSpPr>
          <p:cNvPr id="4" name="TextBox 3"/>
          <p:cNvSpPr txBox="1"/>
          <p:nvPr/>
        </p:nvSpPr>
        <p:spPr>
          <a:xfrm>
            <a:off x="1371600" y="2438400"/>
            <a:ext cx="5960734" cy="769441"/>
          </a:xfrm>
          <a:prstGeom prst="rect">
            <a:avLst/>
          </a:prstGeom>
          <a:noFill/>
        </p:spPr>
        <p:txBody>
          <a:bodyPr wrap="none" rtlCol="0">
            <a:spAutoFit/>
          </a:bodyPr>
          <a:lstStyle/>
          <a:p>
            <a:r>
              <a:rPr lang="en-ZA" sz="4400" dirty="0" smtClean="0"/>
              <a:t>DV = f( IV</a:t>
            </a:r>
            <a:r>
              <a:rPr lang="en-ZA" sz="4400" baseline="-25000" dirty="0" smtClean="0"/>
              <a:t>1</a:t>
            </a:r>
            <a:r>
              <a:rPr lang="en-ZA" sz="4400" dirty="0" smtClean="0"/>
              <a:t>, IV</a:t>
            </a:r>
            <a:r>
              <a:rPr lang="en-ZA" sz="4400" baseline="-25000" dirty="0" smtClean="0"/>
              <a:t>2</a:t>
            </a:r>
            <a:r>
              <a:rPr lang="en-ZA" sz="4400" dirty="0" smtClean="0"/>
              <a:t>, IV</a:t>
            </a:r>
            <a:r>
              <a:rPr lang="en-ZA" sz="4400" baseline="-25000" dirty="0" smtClean="0"/>
              <a:t>3</a:t>
            </a:r>
            <a:r>
              <a:rPr lang="en-ZA" sz="4400" dirty="0" smtClean="0"/>
              <a:t>, … </a:t>
            </a:r>
            <a:r>
              <a:rPr lang="en-ZA" sz="4400" dirty="0" err="1" smtClean="0"/>
              <a:t>IV</a:t>
            </a:r>
            <a:r>
              <a:rPr lang="en-ZA" sz="4400" baseline="-25000" dirty="0" err="1" smtClean="0"/>
              <a:t>n</a:t>
            </a:r>
            <a:r>
              <a:rPr lang="en-ZA" sz="4400" dirty="0" smtClean="0"/>
              <a:t>)</a:t>
            </a:r>
            <a:endParaRPr lang="en-ZA" sz="4400" dirty="0"/>
          </a:p>
        </p:txBody>
      </p:sp>
      <p:cxnSp>
        <p:nvCxnSpPr>
          <p:cNvPr id="6" name="Straight Arrow Connector 5"/>
          <p:cNvCxnSpPr/>
          <p:nvPr/>
        </p:nvCxnSpPr>
        <p:spPr>
          <a:xfrm flipH="1">
            <a:off x="2057400" y="3581400"/>
            <a:ext cx="5029200" cy="0"/>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429000" y="3886200"/>
            <a:ext cx="2244717" cy="1077218"/>
          </a:xfrm>
          <a:prstGeom prst="rect">
            <a:avLst/>
          </a:prstGeom>
          <a:noFill/>
        </p:spPr>
        <p:txBody>
          <a:bodyPr wrap="none" rtlCol="0">
            <a:spAutoFit/>
          </a:bodyPr>
          <a:lstStyle/>
          <a:p>
            <a:r>
              <a:rPr lang="en-ZA" sz="3200" dirty="0" smtClean="0"/>
              <a:t>Relationship</a:t>
            </a:r>
          </a:p>
          <a:p>
            <a:r>
              <a:rPr lang="en-ZA" sz="3200" dirty="0" smtClean="0"/>
              <a:t>Causation?</a:t>
            </a:r>
            <a:endParaRPr lang="en-ZA" sz="3200" dirty="0"/>
          </a:p>
        </p:txBody>
      </p:sp>
      <p:sp>
        <p:nvSpPr>
          <p:cNvPr id="8" name="TextBox 7"/>
          <p:cNvSpPr txBox="1"/>
          <p:nvPr/>
        </p:nvSpPr>
        <p:spPr>
          <a:xfrm>
            <a:off x="1524000" y="4953000"/>
            <a:ext cx="5968172" cy="369332"/>
          </a:xfrm>
          <a:prstGeom prst="rect">
            <a:avLst/>
          </a:prstGeom>
          <a:noFill/>
        </p:spPr>
        <p:txBody>
          <a:bodyPr wrap="none" rtlCol="0">
            <a:spAutoFit/>
          </a:bodyPr>
          <a:lstStyle/>
          <a:p>
            <a:r>
              <a:rPr lang="en-ZA" dirty="0" smtClean="0"/>
              <a:t>If you are seeking to explain the DV, which IVs are important. </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19</a:t>
            </a:fld>
            <a:endParaRPr lang="en-US"/>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Lecture Outline</a:t>
            </a:r>
            <a:endParaRPr lang="en-ZA" dirty="0"/>
          </a:p>
        </p:txBody>
      </p:sp>
      <p:sp>
        <p:nvSpPr>
          <p:cNvPr id="3" name="Content Placeholder 2"/>
          <p:cNvSpPr>
            <a:spLocks noGrp="1"/>
          </p:cNvSpPr>
          <p:nvPr>
            <p:ph sz="quarter" idx="1"/>
          </p:nvPr>
        </p:nvSpPr>
        <p:spPr/>
        <p:txBody>
          <a:bodyPr/>
          <a:lstStyle/>
          <a:p>
            <a:pPr marL="514350" indent="-514350">
              <a:buFont typeface="+mj-lt"/>
              <a:buAutoNum type="arabicPeriod"/>
            </a:pPr>
            <a:r>
              <a:rPr lang="en-ZA" sz="3200" dirty="0" smtClean="0"/>
              <a:t>Research Proposal Feedback</a:t>
            </a:r>
          </a:p>
          <a:p>
            <a:pPr marL="514350" indent="-514350">
              <a:buFont typeface="+mj-lt"/>
              <a:buAutoNum type="arabicPeriod"/>
            </a:pPr>
            <a:r>
              <a:rPr lang="en-ZA" sz="3200" dirty="0" smtClean="0"/>
              <a:t>Thinking, Planning, and Research</a:t>
            </a:r>
          </a:p>
          <a:p>
            <a:pPr marL="514350" indent="-514350">
              <a:buFont typeface="+mj-lt"/>
              <a:buAutoNum type="arabicPeriod"/>
            </a:pPr>
            <a:r>
              <a:rPr lang="en-ZA" sz="3200" dirty="0" smtClean="0"/>
              <a:t>Thinking, Writing, and Research</a:t>
            </a:r>
          </a:p>
          <a:p>
            <a:pPr marL="514350" indent="-514350">
              <a:buNone/>
            </a:pP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2</a:t>
            </a:fld>
            <a:endParaRPr lang="en-US"/>
          </a:p>
        </p:txBody>
      </p:sp>
    </p:spTree>
    <p:extLst>
      <p:ext uri="{BB962C8B-B14F-4D97-AF65-F5344CB8AC3E}">
        <p14:creationId xmlns:p14="http://schemas.microsoft.com/office/powerpoint/2010/main" val="1110170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Tight Focus</a:t>
            </a:r>
            <a:endParaRPr lang="en-ZA" dirty="0"/>
          </a:p>
        </p:txBody>
      </p:sp>
      <p:sp>
        <p:nvSpPr>
          <p:cNvPr id="4" name="TextBox 3"/>
          <p:cNvSpPr txBox="1"/>
          <p:nvPr/>
        </p:nvSpPr>
        <p:spPr>
          <a:xfrm>
            <a:off x="3276600" y="1828800"/>
            <a:ext cx="2361352" cy="769441"/>
          </a:xfrm>
          <a:prstGeom prst="rect">
            <a:avLst/>
          </a:prstGeom>
          <a:noFill/>
        </p:spPr>
        <p:txBody>
          <a:bodyPr wrap="none" rtlCol="0">
            <a:spAutoFit/>
          </a:bodyPr>
          <a:lstStyle/>
          <a:p>
            <a:r>
              <a:rPr lang="en-ZA" sz="4400" dirty="0" smtClean="0"/>
              <a:t>DV = f(IV)</a:t>
            </a:r>
            <a:endParaRPr lang="en-ZA" sz="4400" dirty="0"/>
          </a:p>
        </p:txBody>
      </p:sp>
      <p:sp>
        <p:nvSpPr>
          <p:cNvPr id="5" name="TextBox 4"/>
          <p:cNvSpPr txBox="1"/>
          <p:nvPr/>
        </p:nvSpPr>
        <p:spPr>
          <a:xfrm>
            <a:off x="3371950" y="3124200"/>
            <a:ext cx="2038250" cy="646331"/>
          </a:xfrm>
          <a:prstGeom prst="rect">
            <a:avLst/>
          </a:prstGeom>
          <a:noFill/>
        </p:spPr>
        <p:txBody>
          <a:bodyPr wrap="none" rtlCol="0">
            <a:spAutoFit/>
          </a:bodyPr>
          <a:lstStyle/>
          <a:p>
            <a:r>
              <a:rPr lang="en-ZA" sz="3600" dirty="0" smtClean="0"/>
              <a:t>Causation</a:t>
            </a:r>
            <a:endParaRPr lang="en-ZA" sz="3600" dirty="0"/>
          </a:p>
        </p:txBody>
      </p:sp>
      <p:cxnSp>
        <p:nvCxnSpPr>
          <p:cNvPr id="7" name="Straight Arrow Connector 6"/>
          <p:cNvCxnSpPr/>
          <p:nvPr/>
        </p:nvCxnSpPr>
        <p:spPr>
          <a:xfrm flipH="1">
            <a:off x="3733800" y="2895600"/>
            <a:ext cx="1676400" cy="0"/>
          </a:xfrm>
          <a:prstGeom prst="straightConnector1">
            <a:avLst/>
          </a:prstGeom>
          <a:ln w="7620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62000" y="4267199"/>
            <a:ext cx="7584449" cy="646331"/>
          </a:xfrm>
          <a:prstGeom prst="rect">
            <a:avLst/>
          </a:prstGeom>
          <a:noFill/>
        </p:spPr>
        <p:txBody>
          <a:bodyPr wrap="none" rtlCol="0">
            <a:spAutoFit/>
          </a:bodyPr>
          <a:lstStyle/>
          <a:p>
            <a:r>
              <a:rPr lang="en-ZA" dirty="0" smtClean="0"/>
              <a:t>An essay with a </a:t>
            </a:r>
            <a:r>
              <a:rPr lang="en-ZA" dirty="0" smtClean="0">
                <a:solidFill>
                  <a:schemeClr val="bg2">
                    <a:lumMod val="50000"/>
                  </a:schemeClr>
                </a:solidFill>
              </a:rPr>
              <a:t>narrow focus </a:t>
            </a:r>
            <a:r>
              <a:rPr lang="en-ZA" dirty="0" smtClean="0"/>
              <a:t>may look at how one factor was the most</a:t>
            </a:r>
          </a:p>
          <a:p>
            <a:r>
              <a:rPr lang="en-ZA" dirty="0"/>
              <a:t>i</a:t>
            </a:r>
            <a:r>
              <a:rPr lang="en-ZA" dirty="0" smtClean="0"/>
              <a:t>mportant. You then argue this against other explanations and variables. </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20</a:t>
            </a:fld>
            <a:endParaRPr lang="en-US"/>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iamond 16"/>
          <p:cNvSpPr/>
          <p:nvPr/>
        </p:nvSpPr>
        <p:spPr>
          <a:xfrm>
            <a:off x="4572000" y="3429000"/>
            <a:ext cx="914400" cy="990600"/>
          </a:xfrm>
          <a:prstGeom prst="diamond">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6" name="Rectangle 15"/>
          <p:cNvSpPr/>
          <p:nvPr/>
        </p:nvSpPr>
        <p:spPr>
          <a:xfrm>
            <a:off x="1066800" y="4191000"/>
            <a:ext cx="14478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5" name="Parallelogram 14"/>
          <p:cNvSpPr/>
          <p:nvPr/>
        </p:nvSpPr>
        <p:spPr>
          <a:xfrm>
            <a:off x="4648200" y="4953000"/>
            <a:ext cx="838200" cy="457200"/>
          </a:xfrm>
          <a:prstGeom prst="parallelogram">
            <a:avLst/>
          </a:prstGeom>
          <a:gradFill>
            <a:gsLst>
              <a:gs pos="0">
                <a:srgbClr val="00B050"/>
              </a:gs>
              <a:gs pos="25000">
                <a:srgbClr val="21D6E0"/>
              </a:gs>
              <a:gs pos="75000">
                <a:srgbClr val="0087E6"/>
              </a:gs>
              <a:gs pos="100000">
                <a:srgbClr val="005CBF"/>
              </a:gs>
            </a:gsLst>
            <a:lin ang="5400000" scaled="0"/>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4" name="Rectangle 13"/>
          <p:cNvSpPr/>
          <p:nvPr/>
        </p:nvSpPr>
        <p:spPr>
          <a:xfrm>
            <a:off x="4572000" y="2438400"/>
            <a:ext cx="838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9" name="Diamond 8"/>
          <p:cNvSpPr/>
          <p:nvPr/>
        </p:nvSpPr>
        <p:spPr>
          <a:xfrm>
            <a:off x="990600" y="1905000"/>
            <a:ext cx="1676400" cy="1524000"/>
          </a:xfrm>
          <a:prstGeom prst="diamond">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Parallelogram 6"/>
          <p:cNvSpPr/>
          <p:nvPr/>
        </p:nvSpPr>
        <p:spPr>
          <a:xfrm>
            <a:off x="838200" y="1295400"/>
            <a:ext cx="1981200" cy="381000"/>
          </a:xfrm>
          <a:prstGeom prst="parallelogram">
            <a:avLst/>
          </a:prstGeom>
          <a:gradFill>
            <a:gsLst>
              <a:gs pos="0">
                <a:srgbClr val="00B050"/>
              </a:gs>
              <a:gs pos="25000">
                <a:srgbClr val="21D6E0"/>
              </a:gs>
              <a:gs pos="75000">
                <a:srgbClr val="0087E6"/>
              </a:gs>
              <a:gs pos="100000">
                <a:srgbClr val="005CBF"/>
              </a:gs>
            </a:gsLst>
            <a:lin ang="5400000" scaled="0"/>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p:txBody>
          <a:bodyPr/>
          <a:lstStyle/>
          <a:p>
            <a:r>
              <a:rPr lang="en-ZA" dirty="0" smtClean="0"/>
              <a:t>Deconstruct the information.</a:t>
            </a:r>
            <a:endParaRPr lang="en-ZA" dirty="0"/>
          </a:p>
        </p:txBody>
      </p:sp>
      <p:sp>
        <p:nvSpPr>
          <p:cNvPr id="4" name="TextBox 3"/>
          <p:cNvSpPr txBox="1"/>
          <p:nvPr/>
        </p:nvSpPr>
        <p:spPr>
          <a:xfrm>
            <a:off x="990600" y="1371600"/>
            <a:ext cx="1981200" cy="276999"/>
          </a:xfrm>
          <a:prstGeom prst="rect">
            <a:avLst/>
          </a:prstGeom>
          <a:noFill/>
        </p:spPr>
        <p:txBody>
          <a:bodyPr wrap="square" rtlCol="0">
            <a:spAutoFit/>
          </a:bodyPr>
          <a:lstStyle/>
          <a:p>
            <a:r>
              <a:rPr lang="en-ZA" sz="1200" dirty="0" smtClean="0"/>
              <a:t>The State of the World: </a:t>
            </a:r>
            <a:r>
              <a:rPr lang="el-GR" sz="1200" dirty="0" smtClean="0"/>
              <a:t>ω</a:t>
            </a:r>
            <a:endParaRPr lang="en-ZA" sz="1200" dirty="0"/>
          </a:p>
        </p:txBody>
      </p:sp>
      <p:sp>
        <p:nvSpPr>
          <p:cNvPr id="5" name="TextBox 4"/>
          <p:cNvSpPr txBox="1"/>
          <p:nvPr/>
        </p:nvSpPr>
        <p:spPr>
          <a:xfrm>
            <a:off x="1219200" y="2438400"/>
            <a:ext cx="1257075" cy="415498"/>
          </a:xfrm>
          <a:prstGeom prst="rect">
            <a:avLst/>
          </a:prstGeom>
          <a:noFill/>
        </p:spPr>
        <p:txBody>
          <a:bodyPr wrap="none" rtlCol="0">
            <a:spAutoFit/>
          </a:bodyPr>
          <a:lstStyle/>
          <a:p>
            <a:r>
              <a:rPr lang="en-ZA" sz="1050" dirty="0" smtClean="0"/>
              <a:t>Identify Relevant </a:t>
            </a:r>
          </a:p>
          <a:p>
            <a:r>
              <a:rPr lang="en-ZA" sz="1050" dirty="0" smtClean="0"/>
              <a:t>Variables: IV</a:t>
            </a:r>
            <a:r>
              <a:rPr lang="en-ZA" sz="1050" baseline="-25000" dirty="0" smtClean="0"/>
              <a:t>1</a:t>
            </a:r>
            <a:r>
              <a:rPr lang="en-ZA" sz="1050" dirty="0" smtClean="0"/>
              <a:t>, …</a:t>
            </a:r>
            <a:r>
              <a:rPr lang="en-ZA" sz="1050" dirty="0" err="1" smtClean="0"/>
              <a:t>IV</a:t>
            </a:r>
            <a:r>
              <a:rPr lang="en-ZA" sz="1050" baseline="-25000" dirty="0" err="1" smtClean="0"/>
              <a:t>n</a:t>
            </a:r>
            <a:r>
              <a:rPr lang="en-ZA" sz="1050" dirty="0" smtClean="0"/>
              <a:t>.</a:t>
            </a:r>
            <a:endParaRPr lang="en-ZA" sz="1050" dirty="0"/>
          </a:p>
        </p:txBody>
      </p:sp>
      <p:sp>
        <p:nvSpPr>
          <p:cNvPr id="10" name="TextBox 9"/>
          <p:cNvSpPr txBox="1"/>
          <p:nvPr/>
        </p:nvSpPr>
        <p:spPr>
          <a:xfrm>
            <a:off x="4648200" y="2438400"/>
            <a:ext cx="1143000" cy="461665"/>
          </a:xfrm>
          <a:prstGeom prst="rect">
            <a:avLst/>
          </a:prstGeom>
          <a:noFill/>
        </p:spPr>
        <p:txBody>
          <a:bodyPr wrap="square" rtlCol="0">
            <a:spAutoFit/>
          </a:bodyPr>
          <a:lstStyle/>
          <a:p>
            <a:r>
              <a:rPr lang="en-ZA" sz="1200" dirty="0" smtClean="0"/>
              <a:t>Relevant Variables</a:t>
            </a:r>
            <a:endParaRPr lang="en-ZA" sz="1200" dirty="0"/>
          </a:p>
        </p:txBody>
      </p:sp>
      <p:sp>
        <p:nvSpPr>
          <p:cNvPr id="11" name="TextBox 10"/>
          <p:cNvSpPr txBox="1"/>
          <p:nvPr/>
        </p:nvSpPr>
        <p:spPr>
          <a:xfrm>
            <a:off x="1066800" y="4191000"/>
            <a:ext cx="1387880" cy="276999"/>
          </a:xfrm>
          <a:prstGeom prst="rect">
            <a:avLst/>
          </a:prstGeom>
          <a:noFill/>
        </p:spPr>
        <p:txBody>
          <a:bodyPr wrap="none" rtlCol="0">
            <a:spAutoFit/>
          </a:bodyPr>
          <a:lstStyle/>
          <a:p>
            <a:r>
              <a:rPr lang="en-ZA" sz="1200" dirty="0" smtClean="0"/>
              <a:t>Irrelevant Variables</a:t>
            </a:r>
            <a:endParaRPr lang="en-ZA" sz="1200" dirty="0"/>
          </a:p>
        </p:txBody>
      </p:sp>
      <p:sp>
        <p:nvSpPr>
          <p:cNvPr id="12" name="TextBox 11"/>
          <p:cNvSpPr txBox="1"/>
          <p:nvPr/>
        </p:nvSpPr>
        <p:spPr>
          <a:xfrm>
            <a:off x="4724400" y="3733800"/>
            <a:ext cx="661463" cy="276999"/>
          </a:xfrm>
          <a:prstGeom prst="rect">
            <a:avLst/>
          </a:prstGeom>
          <a:noFill/>
        </p:spPr>
        <p:txBody>
          <a:bodyPr wrap="none" rtlCol="0">
            <a:spAutoFit/>
          </a:bodyPr>
          <a:lstStyle/>
          <a:p>
            <a:r>
              <a:rPr lang="en-ZA" sz="1200" dirty="0" smtClean="0"/>
              <a:t>Process</a:t>
            </a:r>
            <a:endParaRPr lang="en-ZA" sz="1200" dirty="0"/>
          </a:p>
        </p:txBody>
      </p:sp>
      <p:sp>
        <p:nvSpPr>
          <p:cNvPr id="13" name="TextBox 12"/>
          <p:cNvSpPr txBox="1"/>
          <p:nvPr/>
        </p:nvSpPr>
        <p:spPr>
          <a:xfrm>
            <a:off x="4648200" y="5029200"/>
            <a:ext cx="810991" cy="276999"/>
          </a:xfrm>
          <a:prstGeom prst="rect">
            <a:avLst/>
          </a:prstGeom>
          <a:noFill/>
        </p:spPr>
        <p:txBody>
          <a:bodyPr wrap="none" rtlCol="0">
            <a:spAutoFit/>
          </a:bodyPr>
          <a:lstStyle/>
          <a:p>
            <a:r>
              <a:rPr lang="en-ZA" sz="1200" dirty="0" smtClean="0"/>
              <a:t>End result</a:t>
            </a:r>
            <a:endParaRPr lang="en-ZA" sz="1200" dirty="0"/>
          </a:p>
        </p:txBody>
      </p:sp>
      <p:cxnSp>
        <p:nvCxnSpPr>
          <p:cNvPr id="19" name="Straight Arrow Connector 18"/>
          <p:cNvCxnSpPr/>
          <p:nvPr/>
        </p:nvCxnSpPr>
        <p:spPr>
          <a:xfrm>
            <a:off x="1828800" y="1752600"/>
            <a:ext cx="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1828800" y="3505200"/>
            <a:ext cx="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2743200" y="2667000"/>
            <a:ext cx="1676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029200" y="29718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029200" y="44958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858001" y="2819400"/>
            <a:ext cx="1676400" cy="2308324"/>
          </a:xfrm>
          <a:prstGeom prst="rect">
            <a:avLst/>
          </a:prstGeom>
          <a:noFill/>
        </p:spPr>
        <p:txBody>
          <a:bodyPr wrap="square" rtlCol="0">
            <a:spAutoFit/>
          </a:bodyPr>
          <a:lstStyle/>
          <a:p>
            <a:r>
              <a:rPr lang="en-ZA" dirty="0" smtClean="0"/>
              <a:t>Re-arrange your information and then think about what it is you are being asked to do.</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21</a:t>
            </a:fld>
            <a:endParaRPr lang="en-US"/>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Questions</a:t>
            </a:r>
            <a:endParaRPr lang="en-ZA" dirty="0"/>
          </a:p>
        </p:txBody>
      </p:sp>
      <p:sp>
        <p:nvSpPr>
          <p:cNvPr id="3" name="Content Placeholder 2"/>
          <p:cNvSpPr>
            <a:spLocks noGrp="1"/>
          </p:cNvSpPr>
          <p:nvPr>
            <p:ph sz="quarter" idx="1"/>
          </p:nvPr>
        </p:nvSpPr>
        <p:spPr/>
        <p:txBody>
          <a:bodyPr>
            <a:normAutofit lnSpcReduction="10000"/>
          </a:bodyPr>
          <a:lstStyle/>
          <a:p>
            <a:r>
              <a:rPr lang="en-ZA" dirty="0" smtClean="0">
                <a:solidFill>
                  <a:schemeClr val="accent2">
                    <a:lumMod val="75000"/>
                  </a:schemeClr>
                </a:solidFill>
              </a:rPr>
              <a:t>Causes</a:t>
            </a:r>
            <a:r>
              <a:rPr lang="en-ZA" dirty="0" smtClean="0"/>
              <a:t>: Does A lead to B. DV=f(IV)</a:t>
            </a:r>
          </a:p>
          <a:p>
            <a:pPr lvl="1"/>
            <a:r>
              <a:rPr lang="en-ZA" dirty="0" smtClean="0"/>
              <a:t>Does your input lead to your output</a:t>
            </a:r>
            <a:r>
              <a:rPr lang="en-ZA" dirty="0"/>
              <a:t>?</a:t>
            </a:r>
            <a:r>
              <a:rPr lang="en-ZA" dirty="0" smtClean="0"/>
              <a:t> Explain the process by which it occurs.</a:t>
            </a:r>
          </a:p>
          <a:p>
            <a:r>
              <a:rPr lang="en-ZA" dirty="0" smtClean="0">
                <a:solidFill>
                  <a:schemeClr val="accent2">
                    <a:lumMod val="75000"/>
                  </a:schemeClr>
                </a:solidFill>
              </a:rPr>
              <a:t>Role</a:t>
            </a:r>
            <a:r>
              <a:rPr lang="en-ZA" dirty="0" smtClean="0"/>
              <a:t>: Did A lead to B because of C? Was C a part of the process? Was the involvement of C good or bad? </a:t>
            </a:r>
          </a:p>
          <a:p>
            <a:r>
              <a:rPr lang="en-ZA" dirty="0" smtClean="0">
                <a:solidFill>
                  <a:schemeClr val="accent2">
                    <a:lumMod val="75000"/>
                  </a:schemeClr>
                </a:solidFill>
              </a:rPr>
              <a:t>Evaluate</a:t>
            </a:r>
            <a:r>
              <a:rPr lang="en-ZA" dirty="0" smtClean="0"/>
              <a:t>: Advantages / disadvantages. What was the intention? Did the process produce the intended or the expected outcome, or where there unforeseen consequences? </a:t>
            </a: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22</a:t>
            </a:fld>
            <a:endParaRPr lang="en-US"/>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Discussion: Quotes Vs Paraphrasing</a:t>
            </a:r>
            <a:endParaRPr lang="en-ZA" dirty="0"/>
          </a:p>
        </p:txBody>
      </p:sp>
      <p:sp>
        <p:nvSpPr>
          <p:cNvPr id="3" name="Content Placeholder 2"/>
          <p:cNvSpPr>
            <a:spLocks noGrp="1"/>
          </p:cNvSpPr>
          <p:nvPr>
            <p:ph sz="quarter" idx="1"/>
          </p:nvPr>
        </p:nvSpPr>
        <p:spPr/>
        <p:txBody>
          <a:bodyPr/>
          <a:lstStyle/>
          <a:p>
            <a:r>
              <a:rPr lang="en-ZA" dirty="0" smtClean="0"/>
              <a:t>Quotes should be avoided </a:t>
            </a:r>
            <a:r>
              <a:rPr lang="en-ZA" dirty="0" smtClean="0">
                <a:sym typeface="Wingdings" panose="05000000000000000000" pitchFamily="2" charset="2"/>
              </a:rPr>
              <a:t> only use if instrumentally valuable</a:t>
            </a:r>
            <a:r>
              <a:rPr lang="en-ZA" dirty="0" smtClean="0"/>
              <a:t>.</a:t>
            </a:r>
          </a:p>
          <a:p>
            <a:r>
              <a:rPr lang="en-ZA" dirty="0" smtClean="0"/>
              <a:t>Paraphrasing is an extremely </a:t>
            </a:r>
            <a:r>
              <a:rPr lang="en-ZA" sz="4000" dirty="0" smtClean="0">
                <a:solidFill>
                  <a:schemeClr val="accent1">
                    <a:lumMod val="75000"/>
                  </a:schemeClr>
                </a:solidFill>
              </a:rPr>
              <a:t>important skill</a:t>
            </a:r>
            <a:r>
              <a:rPr lang="en-ZA" dirty="0" smtClean="0"/>
              <a:t>.</a:t>
            </a:r>
          </a:p>
          <a:p>
            <a:r>
              <a:rPr lang="en-ZA" dirty="0" smtClean="0"/>
              <a:t>Paraphrasing shows </a:t>
            </a:r>
            <a:r>
              <a:rPr lang="en-ZA" sz="4000" dirty="0" smtClean="0">
                <a:solidFill>
                  <a:schemeClr val="accent1">
                    <a:lumMod val="75000"/>
                  </a:schemeClr>
                </a:solidFill>
              </a:rPr>
              <a:t>understanding</a:t>
            </a:r>
            <a:r>
              <a:rPr lang="en-ZA" sz="4000" dirty="0" smtClean="0"/>
              <a:t>.</a:t>
            </a:r>
          </a:p>
          <a:p>
            <a:pPr marL="0" indent="0">
              <a:buNone/>
            </a:pPr>
            <a:endParaRPr lang="en-ZA" sz="4000" dirty="0" smtClean="0"/>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23</a:t>
            </a:fld>
            <a:endParaRPr lang="en-US"/>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Essay Plan: structure</a:t>
            </a:r>
            <a:endParaRPr lang="en-ZA" dirty="0"/>
          </a:p>
        </p:txBody>
      </p:sp>
      <p:sp>
        <p:nvSpPr>
          <p:cNvPr id="3" name="Content Placeholder 2"/>
          <p:cNvSpPr>
            <a:spLocks noGrp="1"/>
          </p:cNvSpPr>
          <p:nvPr>
            <p:ph sz="quarter" idx="1"/>
          </p:nvPr>
        </p:nvSpPr>
        <p:spPr/>
        <p:txBody>
          <a:bodyPr/>
          <a:lstStyle/>
          <a:p>
            <a:r>
              <a:rPr lang="en-ZA" i="1" dirty="0" smtClean="0"/>
              <a:t>What was the role of mercenaries in the Congo Crisis 1960-65?</a:t>
            </a:r>
            <a:r>
              <a:rPr lang="en-ZA" dirty="0" smtClean="0"/>
              <a:t> </a:t>
            </a:r>
          </a:p>
          <a:p>
            <a:pPr lvl="1"/>
            <a:r>
              <a:rPr lang="en-ZA" dirty="0" smtClean="0"/>
              <a:t>Introduction</a:t>
            </a:r>
          </a:p>
          <a:p>
            <a:pPr lvl="1"/>
            <a:r>
              <a:rPr lang="en-ZA" dirty="0" smtClean="0"/>
              <a:t>Congo: A </a:t>
            </a:r>
            <a:r>
              <a:rPr lang="en-ZA" dirty="0" smtClean="0">
                <a:solidFill>
                  <a:schemeClr val="accent3">
                    <a:lumMod val="75000"/>
                  </a:schemeClr>
                </a:solidFill>
              </a:rPr>
              <a:t>history</a:t>
            </a:r>
            <a:r>
              <a:rPr lang="en-ZA" dirty="0" smtClean="0"/>
              <a:t> of the heart of darkness</a:t>
            </a:r>
          </a:p>
          <a:p>
            <a:pPr lvl="1"/>
            <a:r>
              <a:rPr lang="en-ZA" dirty="0" smtClean="0">
                <a:solidFill>
                  <a:schemeClr val="accent3">
                    <a:lumMod val="75000"/>
                  </a:schemeClr>
                </a:solidFill>
              </a:rPr>
              <a:t>Mercenaries</a:t>
            </a:r>
            <a:r>
              <a:rPr lang="en-ZA" dirty="0" smtClean="0"/>
              <a:t>: The role of hired guns in conflict</a:t>
            </a:r>
          </a:p>
          <a:p>
            <a:pPr lvl="1"/>
            <a:r>
              <a:rPr lang="en-ZA" dirty="0" smtClean="0"/>
              <a:t>Mad </a:t>
            </a:r>
            <a:r>
              <a:rPr lang="en-ZA" dirty="0" smtClean="0">
                <a:solidFill>
                  <a:schemeClr val="accent3">
                    <a:lumMod val="75000"/>
                  </a:schemeClr>
                </a:solidFill>
              </a:rPr>
              <a:t>Mike</a:t>
            </a:r>
            <a:r>
              <a:rPr lang="en-ZA" dirty="0" smtClean="0"/>
              <a:t> </a:t>
            </a:r>
            <a:r>
              <a:rPr lang="en-ZA" dirty="0" smtClean="0">
                <a:solidFill>
                  <a:schemeClr val="accent3">
                    <a:lumMod val="75000"/>
                  </a:schemeClr>
                </a:solidFill>
              </a:rPr>
              <a:t>Hoare</a:t>
            </a:r>
            <a:r>
              <a:rPr lang="en-ZA" dirty="0" smtClean="0"/>
              <a:t>: Man, Mercenary, Legend</a:t>
            </a:r>
          </a:p>
          <a:p>
            <a:pPr lvl="1"/>
            <a:r>
              <a:rPr lang="en-ZA" dirty="0" smtClean="0">
                <a:solidFill>
                  <a:schemeClr val="accent3">
                    <a:lumMod val="75000"/>
                  </a:schemeClr>
                </a:solidFill>
              </a:rPr>
              <a:t>Analysis</a:t>
            </a:r>
          </a:p>
          <a:p>
            <a:pPr lvl="1"/>
            <a:r>
              <a:rPr lang="en-ZA" dirty="0" smtClean="0"/>
              <a:t>Conclusion</a:t>
            </a:r>
            <a:endParaRPr lang="en-ZA" dirty="0"/>
          </a:p>
        </p:txBody>
      </p:sp>
      <p:sp>
        <p:nvSpPr>
          <p:cNvPr id="5" name="Slide Number Placeholder 4"/>
          <p:cNvSpPr>
            <a:spLocks noGrp="1"/>
          </p:cNvSpPr>
          <p:nvPr>
            <p:ph type="sldNum" sz="quarter" idx="12"/>
          </p:nvPr>
        </p:nvSpPr>
        <p:spPr/>
        <p:txBody>
          <a:bodyPr>
            <a:normAutofit fontScale="85000" lnSpcReduction="20000"/>
          </a:bodyPr>
          <a:lstStyle/>
          <a:p>
            <a:fld id="{4306ED1B-CB1D-4E3C-B8AA-D537523A3F07}" type="slidenum">
              <a:rPr lang="en-US" smtClean="0"/>
              <a:pPr/>
              <a:t>24</a:t>
            </a:fld>
            <a:endParaRPr lang="en-US"/>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Conclusion</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25</a:t>
            </a:fld>
            <a:endParaRPr lang="en-US"/>
          </a:p>
        </p:txBody>
      </p:sp>
      <p:sp>
        <p:nvSpPr>
          <p:cNvPr id="4" name="Content Placeholder 3"/>
          <p:cNvSpPr>
            <a:spLocks noGrp="1"/>
          </p:cNvSpPr>
          <p:nvPr>
            <p:ph sz="quarter" idx="1"/>
          </p:nvPr>
        </p:nvSpPr>
        <p:spPr/>
        <p:txBody>
          <a:bodyPr>
            <a:normAutofit lnSpcReduction="10000"/>
          </a:bodyPr>
          <a:lstStyle/>
          <a:p>
            <a:pPr marL="0" indent="0">
              <a:buNone/>
            </a:pPr>
            <a:r>
              <a:rPr lang="en-GB" dirty="0" smtClean="0"/>
              <a:t>A </a:t>
            </a:r>
            <a:r>
              <a:rPr lang="en-GB" dirty="0"/>
              <a:t>well thought-out essay will:</a:t>
            </a:r>
            <a:endParaRPr lang="en-ZA" dirty="0"/>
          </a:p>
          <a:p>
            <a:pPr lvl="0"/>
            <a:r>
              <a:rPr lang="en-GB" dirty="0"/>
              <a:t>Have a </a:t>
            </a:r>
            <a:r>
              <a:rPr lang="en-GB" dirty="0">
                <a:solidFill>
                  <a:schemeClr val="accent4">
                    <a:lumMod val="75000"/>
                  </a:schemeClr>
                </a:solidFill>
              </a:rPr>
              <a:t>pertinent research question</a:t>
            </a:r>
            <a:r>
              <a:rPr lang="en-GB" dirty="0"/>
              <a:t>.</a:t>
            </a:r>
            <a:endParaRPr lang="en-ZA" dirty="0"/>
          </a:p>
          <a:p>
            <a:pPr lvl="0"/>
            <a:r>
              <a:rPr lang="en-GB" dirty="0"/>
              <a:t>Have a </a:t>
            </a:r>
            <a:r>
              <a:rPr lang="en-GB" dirty="0">
                <a:solidFill>
                  <a:schemeClr val="accent4">
                    <a:lumMod val="75000"/>
                  </a:schemeClr>
                </a:solidFill>
              </a:rPr>
              <a:t>narrow </a:t>
            </a:r>
            <a:r>
              <a:rPr lang="en-GB" dirty="0" smtClean="0">
                <a:solidFill>
                  <a:schemeClr val="accent4">
                    <a:lumMod val="75000"/>
                  </a:schemeClr>
                </a:solidFill>
              </a:rPr>
              <a:t>scope</a:t>
            </a:r>
            <a:r>
              <a:rPr lang="en-GB" dirty="0"/>
              <a:t>.</a:t>
            </a:r>
            <a:endParaRPr lang="en-ZA" dirty="0"/>
          </a:p>
          <a:p>
            <a:pPr lvl="0"/>
            <a:r>
              <a:rPr lang="en-GB" dirty="0"/>
              <a:t>Be </a:t>
            </a:r>
            <a:r>
              <a:rPr lang="en-GB" dirty="0">
                <a:solidFill>
                  <a:schemeClr val="accent4">
                    <a:lumMod val="75000"/>
                  </a:schemeClr>
                </a:solidFill>
              </a:rPr>
              <a:t>logically structured</a:t>
            </a:r>
            <a:r>
              <a:rPr lang="en-GB" dirty="0"/>
              <a:t>, planned and organised.</a:t>
            </a:r>
            <a:endParaRPr lang="en-ZA" dirty="0"/>
          </a:p>
          <a:p>
            <a:pPr lvl="0"/>
            <a:r>
              <a:rPr lang="en-GB" dirty="0"/>
              <a:t>Be immersed in the literature but still maintain its </a:t>
            </a:r>
            <a:r>
              <a:rPr lang="en-GB" dirty="0">
                <a:solidFill>
                  <a:schemeClr val="accent4">
                    <a:lumMod val="75000"/>
                  </a:schemeClr>
                </a:solidFill>
              </a:rPr>
              <a:t>own argument</a:t>
            </a:r>
            <a:r>
              <a:rPr lang="en-GB" dirty="0"/>
              <a:t>.</a:t>
            </a:r>
            <a:endParaRPr lang="en-ZA" dirty="0"/>
          </a:p>
          <a:p>
            <a:pPr lvl="0"/>
            <a:r>
              <a:rPr lang="en-GB" dirty="0"/>
              <a:t>Have an appropriate </a:t>
            </a:r>
            <a:r>
              <a:rPr lang="en-GB" dirty="0" smtClean="0">
                <a:solidFill>
                  <a:schemeClr val="accent4">
                    <a:lumMod val="75000"/>
                  </a:schemeClr>
                </a:solidFill>
              </a:rPr>
              <a:t>methodology</a:t>
            </a:r>
            <a:r>
              <a:rPr lang="en-GB" dirty="0" smtClean="0"/>
              <a:t>.</a:t>
            </a:r>
            <a:endParaRPr lang="en-ZA" dirty="0"/>
          </a:p>
          <a:p>
            <a:pPr lvl="0"/>
            <a:r>
              <a:rPr lang="en-GB" dirty="0"/>
              <a:t>Have a clear </a:t>
            </a:r>
            <a:r>
              <a:rPr lang="en-GB" dirty="0">
                <a:solidFill>
                  <a:schemeClr val="accent4">
                    <a:lumMod val="75000"/>
                  </a:schemeClr>
                </a:solidFill>
              </a:rPr>
              <a:t>thesis statement </a:t>
            </a:r>
            <a:r>
              <a:rPr lang="en-GB" dirty="0"/>
              <a:t>that (</a:t>
            </a:r>
            <a:r>
              <a:rPr lang="en-GB" dirty="0" err="1"/>
              <a:t>i</a:t>
            </a:r>
            <a:r>
              <a:rPr lang="en-GB" dirty="0"/>
              <a:t>) relates to the question and (ii) is constantly referred back to.</a:t>
            </a:r>
            <a:endParaRPr lang="en-ZA" dirty="0"/>
          </a:p>
          <a:p>
            <a:endParaRPr lang="en-ZA" dirty="0"/>
          </a:p>
        </p:txBody>
      </p:sp>
    </p:spTree>
    <p:extLst>
      <p:ext uri="{BB962C8B-B14F-4D97-AF65-F5344CB8AC3E}">
        <p14:creationId xmlns:p14="http://schemas.microsoft.com/office/powerpoint/2010/main" val="383526097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a:bodyPr>
          <a:lstStyle/>
          <a:p>
            <a:pPr eaLnBrk="1" latinLnBrk="0" hangingPunct="1"/>
            <a:fld id="{F0C94032-CD4C-4C25-B0C2-CEC720522D92}" type="slidenum">
              <a:rPr kumimoji="0" lang="en-US" smtClean="0"/>
              <a:pPr eaLnBrk="1" latinLnBrk="0" hangingPunct="1"/>
              <a:t>26</a:t>
            </a:fld>
            <a:endParaRPr kumimoji="0" lang="en-US" dirty="0">
              <a:solidFill>
                <a:srgbClr val="FFFFFF"/>
              </a:solidFill>
            </a:endParaRPr>
          </a:p>
        </p:txBody>
      </p:sp>
      <p:pic>
        <p:nvPicPr>
          <p:cNvPr id="7" name="Content Placeholder 3" descr="http://i.creativecommons.org/l/by/3.0/88x31.png"/>
          <p:cNvPicPr>
            <a:picLocks/>
          </p:cNvPicPr>
          <p:nvPr/>
        </p:nvPicPr>
        <p:blipFill>
          <a:blip r:embed="rId2">
            <a:extLst>
              <a:ext uri="{28A0092B-C50C-407E-A947-70E740481C1C}">
                <a14:useLocalDpi xmlns:a14="http://schemas.microsoft.com/office/drawing/2010/main" val="0"/>
              </a:ext>
            </a:extLst>
          </a:blip>
          <a:srcRect t="-25431" b="-25431"/>
          <a:stretch>
            <a:fillRect/>
          </a:stretch>
        </p:blipFill>
        <p:spPr bwMode="auto">
          <a:xfrm>
            <a:off x="3275856" y="1196752"/>
            <a:ext cx="2603500" cy="1316038"/>
          </a:xfrm>
          <a:prstGeom prst="rect">
            <a:avLst/>
          </a:prstGeom>
          <a:noFill/>
          <a:ln>
            <a:noFill/>
          </a:ln>
        </p:spPr>
      </p:pic>
      <p:sp>
        <p:nvSpPr>
          <p:cNvPr id="8" name="TextBox 7"/>
          <p:cNvSpPr txBox="1"/>
          <p:nvPr/>
        </p:nvSpPr>
        <p:spPr>
          <a:xfrm>
            <a:off x="755576" y="3068960"/>
            <a:ext cx="7776864" cy="2585323"/>
          </a:xfrm>
          <a:prstGeom prst="rect">
            <a:avLst/>
          </a:prstGeom>
          <a:noFill/>
        </p:spPr>
        <p:txBody>
          <a:bodyPr wrap="square" rtlCol="0">
            <a:spAutoFit/>
          </a:bodyPr>
          <a:lstStyle/>
          <a:p>
            <a:r>
              <a:rPr lang="en-ZA" dirty="0"/>
              <a:t>This presentation is licenced under the Creative Commons </a:t>
            </a:r>
            <a:r>
              <a:rPr lang="en-ZA" dirty="0" smtClean="0"/>
              <a:t>Attribution</a:t>
            </a:r>
            <a:r>
              <a:rPr lang="en-ZA" dirty="0"/>
              <a:t> </a:t>
            </a:r>
            <a:r>
              <a:rPr lang="en-ZA" dirty="0" smtClean="0"/>
              <a:t>2.5 </a:t>
            </a:r>
            <a:r>
              <a:rPr lang="en-ZA" dirty="0"/>
              <a:t>South Africa License. To view a copy of this licence, visit </a:t>
            </a:r>
            <a:r>
              <a:rPr lang="en-ZA" b="1" u="sng" dirty="0">
                <a:solidFill>
                  <a:srgbClr val="FF0000"/>
                </a:solidFill>
                <a:hlinkClick r:id="rId3"/>
              </a:rPr>
              <a:t>http://creativecommons.org/licenses/</a:t>
            </a:r>
            <a:r>
              <a:rPr lang="en-ZA" b="1" u="sng" dirty="0" smtClean="0">
                <a:solidFill>
                  <a:srgbClr val="FF0000"/>
                </a:solidFill>
                <a:hlinkClick r:id="rId3"/>
              </a:rPr>
              <a:t>by/</a:t>
            </a:r>
            <a:r>
              <a:rPr lang="en-ZA" b="1" u="sng" dirty="0">
                <a:solidFill>
                  <a:srgbClr val="FF0000"/>
                </a:solidFill>
                <a:hlinkClick r:id="rId3"/>
              </a:rPr>
              <a:t>2.5/za/</a:t>
            </a:r>
            <a:r>
              <a:rPr lang="en-ZA" b="1" dirty="0">
                <a:solidFill>
                  <a:srgbClr val="FF0000"/>
                </a:solidFill>
              </a:rPr>
              <a:t> </a:t>
            </a:r>
            <a:endParaRPr lang="en-US" b="1" dirty="0">
              <a:solidFill>
                <a:srgbClr val="FF0000"/>
              </a:solidFill>
            </a:endParaRPr>
          </a:p>
          <a:p>
            <a:endParaRPr lang="en-ZA" dirty="0" smtClean="0"/>
          </a:p>
          <a:p>
            <a:r>
              <a:rPr lang="en-ZA" dirty="0" smtClean="0"/>
              <a:t>Or</a:t>
            </a:r>
            <a:endParaRPr lang="en-US" dirty="0"/>
          </a:p>
          <a:p>
            <a:endParaRPr lang="en-ZA" dirty="0"/>
          </a:p>
          <a:p>
            <a:r>
              <a:rPr lang="en-ZA" dirty="0" smtClean="0"/>
              <a:t>send </a:t>
            </a:r>
            <a:r>
              <a:rPr lang="en-ZA" dirty="0"/>
              <a:t>a letter to Creative Commons, 171 Second Street, Suite 300, San Francisco, California 94105, USA.</a:t>
            </a:r>
            <a:endParaRPr lang="en-US" dirty="0"/>
          </a:p>
          <a:p>
            <a:endParaRPr lang="en-US" dirty="0"/>
          </a:p>
        </p:txBody>
      </p:sp>
    </p:spTree>
    <p:extLst>
      <p:ext uri="{BB962C8B-B14F-4D97-AF65-F5344CB8AC3E}">
        <p14:creationId xmlns:p14="http://schemas.microsoft.com/office/powerpoint/2010/main" val="2680521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381000" y="3581400"/>
            <a:ext cx="5257800" cy="1905000"/>
          </a:xfrm>
        </p:spPr>
        <p:txBody>
          <a:bodyPr>
            <a:normAutofit/>
          </a:bodyPr>
          <a:lstStyle/>
          <a:p>
            <a:pPr marL="457200" indent="-457200">
              <a:buFont typeface="Arial" pitchFamily="34" charset="0"/>
              <a:buChar char="•"/>
            </a:pPr>
            <a:r>
              <a:rPr lang="en-US" dirty="0" smtClean="0"/>
              <a:t>What to do with comments?</a:t>
            </a:r>
          </a:p>
          <a:p>
            <a:pPr marL="457200" indent="-457200">
              <a:buFont typeface="Arial" pitchFamily="34" charset="0"/>
              <a:buChar char="•"/>
            </a:pPr>
            <a:r>
              <a:rPr lang="en-US" dirty="0" smtClean="0"/>
              <a:t>Discussion is </a:t>
            </a:r>
            <a:r>
              <a:rPr lang="en-US" dirty="0"/>
              <a:t>key. </a:t>
            </a:r>
            <a:endParaRPr lang="en-US" dirty="0" smtClean="0"/>
          </a:p>
          <a:p>
            <a:pPr marL="457200" indent="-457200">
              <a:buFont typeface="Arial" pitchFamily="34" charset="0"/>
              <a:buChar char="•"/>
            </a:pPr>
            <a:r>
              <a:rPr lang="en-US" dirty="0" smtClean="0"/>
              <a:t>What </a:t>
            </a:r>
            <a:r>
              <a:rPr lang="en-US" dirty="0"/>
              <a:t>if my question is rejected?</a:t>
            </a:r>
          </a:p>
          <a:p>
            <a:pPr marL="457200" indent="-457200">
              <a:buFont typeface="Arial" pitchFamily="34" charset="0"/>
              <a:buChar char="•"/>
            </a:pPr>
            <a:endParaRPr lang="en-US" dirty="0" smtClean="0"/>
          </a:p>
        </p:txBody>
      </p:sp>
      <p:sp>
        <p:nvSpPr>
          <p:cNvPr id="4" name="Title 3"/>
          <p:cNvSpPr>
            <a:spLocks noGrp="1"/>
          </p:cNvSpPr>
          <p:nvPr>
            <p:ph type="title"/>
          </p:nvPr>
        </p:nvSpPr>
        <p:spPr/>
        <p:txBody>
          <a:bodyPr/>
          <a:lstStyle/>
          <a:p>
            <a:r>
              <a:rPr lang="en-US" dirty="0" smtClean="0"/>
              <a:t>Research Proposal Feedback</a:t>
            </a:r>
            <a:endParaRPr lang="en-US" dirty="0"/>
          </a:p>
        </p:txBody>
      </p:sp>
      <p:sp>
        <p:nvSpPr>
          <p:cNvPr id="2" name="Slide Number Placeholder 1"/>
          <p:cNvSpPr>
            <a:spLocks noGrp="1"/>
          </p:cNvSpPr>
          <p:nvPr>
            <p:ph type="sldNum" sz="quarter" idx="11"/>
          </p:nvPr>
        </p:nvSpPr>
        <p:spPr/>
        <p:txBody>
          <a:bodyPr/>
          <a:lstStyle/>
          <a:p>
            <a:fld id="{4306ED1B-CB1D-4E3C-B8AA-D537523A3F07}" type="slidenum">
              <a:rPr lang="en-US" smtClean="0"/>
              <a:pPr/>
              <a:t>3</a:t>
            </a:fld>
            <a:endParaRPr lang="en-US"/>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do with comments?</a:t>
            </a:r>
            <a:endParaRPr lang="en-US" dirty="0"/>
          </a:p>
        </p:txBody>
      </p:sp>
      <p:sp>
        <p:nvSpPr>
          <p:cNvPr id="3" name="Content Placeholder 2"/>
          <p:cNvSpPr>
            <a:spLocks noGrp="1"/>
          </p:cNvSpPr>
          <p:nvPr>
            <p:ph sz="quarter" idx="1"/>
          </p:nvPr>
        </p:nvSpPr>
        <p:spPr>
          <a:xfrm>
            <a:off x="381000" y="1600200"/>
            <a:ext cx="8385048" cy="4876800"/>
          </a:xfrm>
        </p:spPr>
        <p:txBody>
          <a:bodyPr>
            <a:normAutofit/>
          </a:bodyPr>
          <a:lstStyle/>
          <a:p>
            <a:r>
              <a:rPr lang="en-US" sz="3200" dirty="0" smtClean="0"/>
              <a:t>Need to </a:t>
            </a:r>
            <a:r>
              <a:rPr lang="en-US" sz="3600" dirty="0" smtClean="0">
                <a:solidFill>
                  <a:schemeClr val="accent1">
                    <a:lumMod val="75000"/>
                  </a:schemeClr>
                </a:solidFill>
              </a:rPr>
              <a:t>engage</a:t>
            </a:r>
            <a:r>
              <a:rPr lang="en-US" sz="3600" dirty="0" smtClean="0"/>
              <a:t> </a:t>
            </a:r>
            <a:r>
              <a:rPr lang="en-US" sz="3200" dirty="0" smtClean="0"/>
              <a:t>with feedback.</a:t>
            </a:r>
          </a:p>
          <a:p>
            <a:r>
              <a:rPr lang="en-US" sz="3200" dirty="0" smtClean="0"/>
              <a:t>Important to </a:t>
            </a:r>
            <a:r>
              <a:rPr lang="en-US" sz="3200" dirty="0" err="1" smtClean="0"/>
              <a:t>suss</a:t>
            </a:r>
            <a:r>
              <a:rPr lang="en-US" sz="3200" dirty="0" smtClean="0"/>
              <a:t> out how good your research question is.</a:t>
            </a:r>
          </a:p>
          <a:p>
            <a:pPr lvl="1"/>
            <a:r>
              <a:rPr lang="en-US" sz="2800" dirty="0" smtClean="0"/>
              <a:t>Even questions that are accepted need to be refined further.</a:t>
            </a:r>
          </a:p>
          <a:p>
            <a:r>
              <a:rPr lang="en-US" sz="3200" dirty="0" smtClean="0"/>
              <a:t>There is not one path: different students in different stages</a:t>
            </a:r>
          </a:p>
          <a:p>
            <a:r>
              <a:rPr lang="en-US" sz="3600" dirty="0" smtClean="0">
                <a:solidFill>
                  <a:schemeClr val="accent1">
                    <a:lumMod val="75000"/>
                  </a:schemeClr>
                </a:solidFill>
              </a:rPr>
              <a:t>Look for hints! </a:t>
            </a:r>
            <a:r>
              <a:rPr lang="en-US" sz="3200" dirty="0" smtClean="0"/>
              <a:t>Often tutors will leave suggestions.</a:t>
            </a:r>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4</a:t>
            </a:fld>
            <a:endParaRPr lang="en-US"/>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is Key</a:t>
            </a:r>
            <a:endParaRPr lang="en-US" dirty="0"/>
          </a:p>
        </p:txBody>
      </p:sp>
      <p:sp>
        <p:nvSpPr>
          <p:cNvPr id="3" name="Content Placeholder 2"/>
          <p:cNvSpPr>
            <a:spLocks noGrp="1"/>
          </p:cNvSpPr>
          <p:nvPr>
            <p:ph sz="quarter" idx="1"/>
          </p:nvPr>
        </p:nvSpPr>
        <p:spPr/>
        <p:txBody>
          <a:bodyPr/>
          <a:lstStyle/>
          <a:p>
            <a:r>
              <a:rPr lang="en-US" sz="4000" dirty="0" smtClean="0">
                <a:solidFill>
                  <a:schemeClr val="accent2">
                    <a:lumMod val="75000"/>
                  </a:schemeClr>
                </a:solidFill>
              </a:rPr>
              <a:t>Talk to your tutor.</a:t>
            </a:r>
          </a:p>
          <a:p>
            <a:r>
              <a:rPr lang="en-US" dirty="0" smtClean="0"/>
              <a:t>Understand their comments - reread your proposal as well as the comments.</a:t>
            </a:r>
          </a:p>
          <a:p>
            <a:r>
              <a:rPr lang="en-US" dirty="0" smtClean="0"/>
              <a:t>Ask them for </a:t>
            </a:r>
            <a:r>
              <a:rPr lang="en-US" sz="4000" dirty="0" smtClean="0">
                <a:solidFill>
                  <a:schemeClr val="accent2">
                    <a:lumMod val="75000"/>
                  </a:schemeClr>
                </a:solidFill>
              </a:rPr>
              <a:t>advice.</a:t>
            </a:r>
          </a:p>
          <a:p>
            <a:r>
              <a:rPr lang="en-US" dirty="0" smtClean="0"/>
              <a:t>Your tutor likes to see you going the extra mile.</a:t>
            </a:r>
          </a:p>
          <a:p>
            <a:r>
              <a:rPr lang="en-US" dirty="0" smtClean="0"/>
              <a:t>This may be an on-going process with multiple consultations. Ensure that you set aside time for this and be patient!</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5</a:t>
            </a:fld>
            <a:endParaRPr lang="en-US"/>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What if my question is rejected?</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4306ED1B-CB1D-4E3C-B8AA-D537523A3F07}" type="slidenum">
              <a:rPr lang="en-US" smtClean="0"/>
              <a:pPr/>
              <a:t>6</a:t>
            </a:fld>
            <a:endParaRPr lang="en-US"/>
          </a:p>
        </p:txBody>
      </p:sp>
      <p:sp>
        <p:nvSpPr>
          <p:cNvPr id="4" name="Content Placeholder 3"/>
          <p:cNvSpPr>
            <a:spLocks noGrp="1"/>
          </p:cNvSpPr>
          <p:nvPr>
            <p:ph sz="quarter" idx="1"/>
          </p:nvPr>
        </p:nvSpPr>
        <p:spPr>
          <a:xfrm>
            <a:off x="152400" y="1600200"/>
            <a:ext cx="8763000" cy="5105400"/>
          </a:xfrm>
        </p:spPr>
        <p:txBody>
          <a:bodyPr>
            <a:noAutofit/>
          </a:bodyPr>
          <a:lstStyle/>
          <a:p>
            <a:r>
              <a:rPr lang="en-ZA" sz="3200" dirty="0" smtClean="0"/>
              <a:t>Your tutor should make it clear why your question was rejected.</a:t>
            </a:r>
          </a:p>
          <a:p>
            <a:r>
              <a:rPr lang="en-ZA" sz="3200" dirty="0" smtClean="0"/>
              <a:t>This may vary from student-to-student.</a:t>
            </a:r>
          </a:p>
          <a:p>
            <a:r>
              <a:rPr lang="en-ZA" sz="3200" dirty="0" smtClean="0"/>
              <a:t>You will have to rewrite your research proposal if your question is completely rejected.</a:t>
            </a:r>
          </a:p>
          <a:p>
            <a:r>
              <a:rPr lang="en-ZA" sz="3200" dirty="0" smtClean="0"/>
              <a:t>You may need only refine your question further:</a:t>
            </a:r>
          </a:p>
          <a:p>
            <a:pPr lvl="1"/>
            <a:r>
              <a:rPr lang="en-ZA" sz="2800" dirty="0" smtClean="0"/>
              <a:t>Too broad: try think of sub-components of your question. </a:t>
            </a:r>
          </a:p>
          <a:p>
            <a:pPr lvl="2"/>
            <a:r>
              <a:rPr lang="en-ZA" sz="2400" dirty="0" smtClean="0">
                <a:solidFill>
                  <a:srgbClr val="FF0000"/>
                </a:solidFill>
              </a:rPr>
              <a:t>E.g. Evaluate TRC in South Africa </a:t>
            </a:r>
            <a:r>
              <a:rPr lang="en-ZA" sz="2400" dirty="0" smtClean="0">
                <a:solidFill>
                  <a:srgbClr val="FF0000"/>
                </a:solidFill>
                <a:sym typeface="Wingdings" panose="05000000000000000000" pitchFamily="2" charset="2"/>
              </a:rPr>
              <a:t></a:t>
            </a:r>
            <a:r>
              <a:rPr lang="en-ZA" sz="2400" dirty="0" smtClean="0">
                <a:solidFill>
                  <a:srgbClr val="FF0000"/>
                </a:solidFill>
              </a:rPr>
              <a:t> Truth hearings and how well they filled missing gaps in apartheid history.</a:t>
            </a:r>
            <a:endParaRPr lang="en-ZA" sz="2400" dirty="0">
              <a:solidFill>
                <a:srgbClr val="FF0000"/>
              </a:solidFill>
            </a:endParaRPr>
          </a:p>
        </p:txBody>
      </p:sp>
    </p:spTree>
    <p:extLst>
      <p:ext uri="{BB962C8B-B14F-4D97-AF65-F5344CB8AC3E}">
        <p14:creationId xmlns:p14="http://schemas.microsoft.com/office/powerpoint/2010/main" val="297135636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Thinking, </a:t>
            </a:r>
            <a:r>
              <a:rPr lang="en-US" dirty="0" smtClean="0">
                <a:solidFill>
                  <a:schemeClr val="accent2">
                    <a:lumMod val="75000"/>
                  </a:schemeClr>
                </a:solidFill>
              </a:rPr>
              <a:t>Planning</a:t>
            </a:r>
            <a:r>
              <a:rPr lang="en-US" dirty="0" smtClean="0"/>
              <a:t>, and Researching</a:t>
            </a:r>
            <a:endParaRPr lang="en-US" dirty="0"/>
          </a:p>
        </p:txBody>
      </p:sp>
      <p:sp>
        <p:nvSpPr>
          <p:cNvPr id="2" name="Slide Number Placeholder 1"/>
          <p:cNvSpPr>
            <a:spLocks noGrp="1"/>
          </p:cNvSpPr>
          <p:nvPr>
            <p:ph type="sldNum" sz="quarter" idx="11"/>
          </p:nvPr>
        </p:nvSpPr>
        <p:spPr/>
        <p:txBody>
          <a:bodyPr/>
          <a:lstStyle/>
          <a:p>
            <a:fld id="{4306ED1B-CB1D-4E3C-B8AA-D537523A3F07}" type="slidenum">
              <a:rPr lang="en-US" smtClean="0"/>
              <a:pPr/>
              <a:t>7</a:t>
            </a:fld>
            <a:endParaRPr lang="en-US"/>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Point of Proposal</a:t>
            </a:r>
            <a:endParaRPr lang="en-US" dirty="0"/>
          </a:p>
        </p:txBody>
      </p:sp>
      <p:sp>
        <p:nvSpPr>
          <p:cNvPr id="5" name="Content Placeholder 4"/>
          <p:cNvSpPr>
            <a:spLocks noGrp="1"/>
          </p:cNvSpPr>
          <p:nvPr>
            <p:ph sz="quarter" idx="1"/>
          </p:nvPr>
        </p:nvSpPr>
        <p:spPr>
          <a:xfrm>
            <a:off x="381000" y="1600200"/>
            <a:ext cx="8385048" cy="4876800"/>
          </a:xfrm>
        </p:spPr>
        <p:txBody>
          <a:bodyPr>
            <a:normAutofit/>
          </a:bodyPr>
          <a:lstStyle/>
          <a:p>
            <a:r>
              <a:rPr lang="en-US" sz="3200" dirty="0" smtClean="0"/>
              <a:t>You may feel that you are at a fairly advanced stage in the research process thanks to your research proposal.</a:t>
            </a:r>
          </a:p>
          <a:p>
            <a:r>
              <a:rPr lang="en-US" sz="3200" dirty="0" smtClean="0"/>
              <a:t>But this is by no means complete!</a:t>
            </a:r>
          </a:p>
          <a:p>
            <a:r>
              <a:rPr lang="en-US" sz="3200" dirty="0" smtClean="0"/>
              <a:t>Your proposal should have helped your planning process significantly.</a:t>
            </a:r>
          </a:p>
          <a:p>
            <a:r>
              <a:rPr lang="en-US" sz="3200" dirty="0" smtClean="0"/>
              <a:t>Remember, everything is preliminary – you can alter your final paper.</a:t>
            </a:r>
          </a:p>
          <a:p>
            <a:pPr lvl="1"/>
            <a:r>
              <a:rPr lang="en-US" sz="2800" dirty="0" smtClean="0"/>
              <a:t>Consult with your tutor about any major changes.</a:t>
            </a:r>
            <a:endParaRPr lang="en-US" sz="2800" dirty="0"/>
          </a:p>
        </p:txBody>
      </p:sp>
      <p:sp>
        <p:nvSpPr>
          <p:cNvPr id="2" name="Slide Number Placeholder 1"/>
          <p:cNvSpPr>
            <a:spLocks noGrp="1"/>
          </p:cNvSpPr>
          <p:nvPr>
            <p:ph type="sldNum" sz="quarter" idx="12"/>
          </p:nvPr>
        </p:nvSpPr>
        <p:spPr/>
        <p:txBody>
          <a:bodyPr>
            <a:normAutofit fontScale="85000" lnSpcReduction="20000"/>
          </a:bodyPr>
          <a:lstStyle/>
          <a:p>
            <a:fld id="{4306ED1B-CB1D-4E3C-B8AA-D537523A3F07}" type="slidenum">
              <a:rPr lang="en-US" smtClean="0"/>
              <a:pPr/>
              <a:t>8</a:t>
            </a:fld>
            <a:endParaRPr lang="en-US"/>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you?</a:t>
            </a:r>
            <a:endParaRPr lang="en-US" dirty="0"/>
          </a:p>
        </p:txBody>
      </p:sp>
      <p:sp>
        <p:nvSpPr>
          <p:cNvPr id="3" name="Content Placeholder 2"/>
          <p:cNvSpPr>
            <a:spLocks noGrp="1"/>
          </p:cNvSpPr>
          <p:nvPr>
            <p:ph sz="quarter" idx="1"/>
          </p:nvPr>
        </p:nvSpPr>
        <p:spPr>
          <a:xfrm>
            <a:off x="457200" y="1600200"/>
            <a:ext cx="8308848" cy="4876800"/>
          </a:xfrm>
        </p:spPr>
        <p:txBody>
          <a:bodyPr>
            <a:normAutofit/>
          </a:bodyPr>
          <a:lstStyle/>
          <a:p>
            <a:r>
              <a:rPr lang="en-US" sz="3200" dirty="0" smtClean="0"/>
              <a:t>Preliminary </a:t>
            </a:r>
            <a:r>
              <a:rPr lang="en-US" sz="4000" dirty="0" smtClean="0">
                <a:solidFill>
                  <a:schemeClr val="accent1">
                    <a:lumMod val="75000"/>
                  </a:schemeClr>
                </a:solidFill>
              </a:rPr>
              <a:t>research </a:t>
            </a:r>
            <a:r>
              <a:rPr lang="en-US" sz="4000" dirty="0">
                <a:solidFill>
                  <a:schemeClr val="accent1">
                    <a:lumMod val="75000"/>
                  </a:schemeClr>
                </a:solidFill>
              </a:rPr>
              <a:t>q</a:t>
            </a:r>
            <a:r>
              <a:rPr lang="en-US" sz="4000" dirty="0" smtClean="0">
                <a:solidFill>
                  <a:schemeClr val="accent1">
                    <a:lumMod val="75000"/>
                  </a:schemeClr>
                </a:solidFill>
              </a:rPr>
              <a:t>uestion</a:t>
            </a:r>
          </a:p>
          <a:p>
            <a:r>
              <a:rPr lang="en-US" sz="3200" dirty="0" smtClean="0"/>
              <a:t>Preliminary </a:t>
            </a:r>
            <a:r>
              <a:rPr lang="en-US" sz="4000" dirty="0" smtClean="0">
                <a:solidFill>
                  <a:schemeClr val="accent1">
                    <a:lumMod val="75000"/>
                  </a:schemeClr>
                </a:solidFill>
              </a:rPr>
              <a:t>thesis </a:t>
            </a:r>
            <a:r>
              <a:rPr lang="en-US" sz="4000" dirty="0">
                <a:solidFill>
                  <a:schemeClr val="accent1">
                    <a:lumMod val="75000"/>
                  </a:schemeClr>
                </a:solidFill>
              </a:rPr>
              <a:t>s</a:t>
            </a:r>
            <a:r>
              <a:rPr lang="en-US" sz="4000" dirty="0" smtClean="0">
                <a:solidFill>
                  <a:schemeClr val="accent1">
                    <a:lumMod val="75000"/>
                  </a:schemeClr>
                </a:solidFill>
              </a:rPr>
              <a:t>tatement</a:t>
            </a:r>
          </a:p>
          <a:p>
            <a:r>
              <a:rPr lang="en-US" sz="3200" dirty="0" smtClean="0"/>
              <a:t>Chosen </a:t>
            </a:r>
            <a:r>
              <a:rPr lang="en-US" sz="4000" dirty="0" smtClean="0">
                <a:solidFill>
                  <a:schemeClr val="accent1">
                    <a:lumMod val="75000"/>
                  </a:schemeClr>
                </a:solidFill>
              </a:rPr>
              <a:t>case </a:t>
            </a:r>
            <a:r>
              <a:rPr lang="en-US" sz="4000" dirty="0">
                <a:solidFill>
                  <a:schemeClr val="accent1">
                    <a:lumMod val="75000"/>
                  </a:schemeClr>
                </a:solidFill>
              </a:rPr>
              <a:t>s</a:t>
            </a:r>
            <a:r>
              <a:rPr lang="en-US" sz="4000" dirty="0" smtClean="0">
                <a:solidFill>
                  <a:schemeClr val="accent1">
                    <a:lumMod val="75000"/>
                  </a:schemeClr>
                </a:solidFill>
              </a:rPr>
              <a:t>tudy</a:t>
            </a:r>
          </a:p>
          <a:p>
            <a:r>
              <a:rPr lang="en-US" sz="3200" dirty="0" smtClean="0"/>
              <a:t>Preliminary </a:t>
            </a:r>
            <a:r>
              <a:rPr lang="en-US" sz="4000" dirty="0" smtClean="0">
                <a:solidFill>
                  <a:schemeClr val="accent1">
                    <a:lumMod val="75000"/>
                  </a:schemeClr>
                </a:solidFill>
              </a:rPr>
              <a:t>reading</a:t>
            </a:r>
          </a:p>
          <a:p>
            <a:r>
              <a:rPr lang="en-US" sz="3200" dirty="0" smtClean="0"/>
              <a:t>Preliminary </a:t>
            </a:r>
            <a:r>
              <a:rPr lang="en-US" sz="4000" dirty="0" smtClean="0">
                <a:solidFill>
                  <a:schemeClr val="accent1">
                    <a:lumMod val="75000"/>
                  </a:schemeClr>
                </a:solidFill>
              </a:rPr>
              <a:t>methodology </a:t>
            </a:r>
          </a:p>
          <a:p>
            <a:r>
              <a:rPr lang="en-US" sz="3200" dirty="0" smtClean="0"/>
              <a:t>Preliminary </a:t>
            </a:r>
            <a:r>
              <a:rPr lang="en-US" sz="4000" dirty="0" smtClean="0">
                <a:solidFill>
                  <a:schemeClr val="accent1">
                    <a:lumMod val="75000"/>
                  </a:schemeClr>
                </a:solidFill>
              </a:rPr>
              <a:t>table of contents</a:t>
            </a:r>
            <a:r>
              <a:rPr lang="en-US" sz="3200" dirty="0" smtClean="0"/>
              <a:t>/essay </a:t>
            </a:r>
            <a:r>
              <a:rPr lang="en-US" sz="3200" dirty="0"/>
              <a:t>s</a:t>
            </a:r>
            <a:r>
              <a:rPr lang="en-US" sz="3200" dirty="0" smtClean="0"/>
              <a:t>tructure</a:t>
            </a:r>
            <a:endParaRPr lang="en-US" sz="3200" dirty="0"/>
          </a:p>
        </p:txBody>
      </p:sp>
      <p:sp>
        <p:nvSpPr>
          <p:cNvPr id="4" name="Slide Number Placeholder 3"/>
          <p:cNvSpPr>
            <a:spLocks noGrp="1"/>
          </p:cNvSpPr>
          <p:nvPr>
            <p:ph type="sldNum" sz="quarter" idx="12"/>
          </p:nvPr>
        </p:nvSpPr>
        <p:spPr/>
        <p:txBody>
          <a:bodyPr>
            <a:normAutofit fontScale="85000" lnSpcReduction="20000"/>
          </a:bodyPr>
          <a:lstStyle/>
          <a:p>
            <a:fld id="{4306ED1B-CB1D-4E3C-B8AA-D537523A3F07}" type="slidenum">
              <a:rPr lang="en-US" smtClean="0"/>
              <a:pPr/>
              <a:t>9</a:t>
            </a:fld>
            <a:endParaRPr lang="en-US"/>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614</TotalTime>
  <Words>1296</Words>
  <Application>Microsoft Macintosh PowerPoint</Application>
  <PresentationFormat>On-screen Show (4:3)</PresentationFormat>
  <Paragraphs>177</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Median</vt:lpstr>
      <vt:lpstr>Research Essays</vt:lpstr>
      <vt:lpstr>Lecture Outline</vt:lpstr>
      <vt:lpstr>Research Proposal Feedback</vt:lpstr>
      <vt:lpstr>What to do with comments?</vt:lpstr>
      <vt:lpstr>Discussion is Key</vt:lpstr>
      <vt:lpstr>What if my question is rejected?</vt:lpstr>
      <vt:lpstr>Thinking, Planning, and Researching</vt:lpstr>
      <vt:lpstr>Point of Proposal</vt:lpstr>
      <vt:lpstr>Where are you?</vt:lpstr>
      <vt:lpstr>Some reminders about your introduction</vt:lpstr>
      <vt:lpstr>Introduction</vt:lpstr>
      <vt:lpstr>Thesis Statement</vt:lpstr>
      <vt:lpstr>Thinking, Writing and Research</vt:lpstr>
      <vt:lpstr>The writing process</vt:lpstr>
      <vt:lpstr>Conducting Research.</vt:lpstr>
      <vt:lpstr>What are the debates? </vt:lpstr>
      <vt:lpstr>How to think.</vt:lpstr>
      <vt:lpstr>Mind Mapping</vt:lpstr>
      <vt:lpstr>What are you looking at.</vt:lpstr>
      <vt:lpstr>Tight Focus</vt:lpstr>
      <vt:lpstr>Deconstruct the information.</vt:lpstr>
      <vt:lpstr>Questions</vt:lpstr>
      <vt:lpstr>Discussion: Quotes Vs Paraphrasing</vt:lpstr>
      <vt:lpstr>Essay Plan: structure</vt:lpstr>
      <vt:lpstr>Conclusion</vt:lpstr>
      <vt:lpstr>PowerPoint Presentation</vt:lpstr>
    </vt:vector>
  </TitlesOfParts>
  <Company>A.D.I.D.A.S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Point of Proposal</dc:title>
  <dc:creator>Mandisi</dc:creator>
  <cp:lastModifiedBy>Neil Berry</cp:lastModifiedBy>
  <cp:revision>62</cp:revision>
  <dcterms:created xsi:type="dcterms:W3CDTF">2012-04-15T11:44:04Z</dcterms:created>
  <dcterms:modified xsi:type="dcterms:W3CDTF">2014-04-22T14:08:47Z</dcterms:modified>
</cp:coreProperties>
</file>