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omments/comment1.xml" ContentType="application/vnd.openxmlformats-officedocument.presentationml.comments+xml"/>
  <Override PartName="/ppt/comments/comment2.xml" ContentType="application/vnd.openxmlformats-officedocument.presentationml.comments+xml"/>
  <Override PartName="/ppt/comments/comment3.xml" ContentType="application/vnd.openxmlformats-officedocument.presentationml.comments+xml"/>
  <Override PartName="/ppt/comments/comment4.xml" ContentType="application/vnd.openxmlformats-officedocument.presentationml.comments+xml"/>
  <Override PartName="/ppt/comments/comment5.xml" ContentType="application/vnd.openxmlformats-officedocument.presentationml.comment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Lst>
  <p:notesMasterIdLst>
    <p:notesMasterId r:id="rId37"/>
  </p:notesMasterIdLst>
  <p:sldIdLst>
    <p:sldId id="290" r:id="rId3"/>
    <p:sldId id="291" r:id="rId4"/>
    <p:sldId id="292" r:id="rId5"/>
    <p:sldId id="293" r:id="rId6"/>
    <p:sldId id="294" r:id="rId7"/>
    <p:sldId id="295" r:id="rId8"/>
    <p:sldId id="296" r:id="rId9"/>
    <p:sldId id="297" r:id="rId10"/>
    <p:sldId id="298" r:id="rId11"/>
    <p:sldId id="299" r:id="rId12"/>
    <p:sldId id="300" r:id="rId13"/>
    <p:sldId id="301" r:id="rId14"/>
    <p:sldId id="302" r:id="rId15"/>
    <p:sldId id="303" r:id="rId16"/>
    <p:sldId id="304" r:id="rId17"/>
    <p:sldId id="305" r:id="rId18"/>
    <p:sldId id="306" r:id="rId19"/>
    <p:sldId id="307" r:id="rId20"/>
    <p:sldId id="308" r:id="rId21"/>
    <p:sldId id="279" r:id="rId22"/>
    <p:sldId id="283" r:id="rId23"/>
    <p:sldId id="285" r:id="rId24"/>
    <p:sldId id="281" r:id="rId25"/>
    <p:sldId id="282" r:id="rId26"/>
    <p:sldId id="280" r:id="rId27"/>
    <p:sldId id="286" r:id="rId28"/>
    <p:sldId id="287" r:id="rId29"/>
    <p:sldId id="288" r:id="rId30"/>
    <p:sldId id="256" r:id="rId31"/>
    <p:sldId id="258" r:id="rId32"/>
    <p:sldId id="289" r:id="rId33"/>
    <p:sldId id="259" r:id="rId34"/>
    <p:sldId id="309" r:id="rId35"/>
    <p:sldId id="310" r:id="rId3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axine Rubin" initials="MR" lastIdx="5" clrIdx="0">
    <p:extLst>
      <p:ext uri="{19B8F6BF-5375-455C-9EA6-DF929625EA0E}">
        <p15:presenceInfo xmlns="" xmlns:p15="http://schemas.microsoft.com/office/powerpoint/2012/main" userId="d4d57122ba2cec87"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91" d="100"/>
          <a:sy n="91" d="100"/>
        </p:scale>
        <p:origin x="-1312" y="-11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20" Type="http://schemas.openxmlformats.org/officeDocument/2006/relationships/slide" Target="slides/slide18.xml"/><Relationship Id="rId21" Type="http://schemas.openxmlformats.org/officeDocument/2006/relationships/slide" Target="slides/slide19.xml"/><Relationship Id="rId22" Type="http://schemas.openxmlformats.org/officeDocument/2006/relationships/slide" Target="slides/slide20.xml"/><Relationship Id="rId23" Type="http://schemas.openxmlformats.org/officeDocument/2006/relationships/slide" Target="slides/slide21.xml"/><Relationship Id="rId24" Type="http://schemas.openxmlformats.org/officeDocument/2006/relationships/slide" Target="slides/slide22.xml"/><Relationship Id="rId25" Type="http://schemas.openxmlformats.org/officeDocument/2006/relationships/slide" Target="slides/slide23.xml"/><Relationship Id="rId26" Type="http://schemas.openxmlformats.org/officeDocument/2006/relationships/slide" Target="slides/slide24.xml"/><Relationship Id="rId27" Type="http://schemas.openxmlformats.org/officeDocument/2006/relationships/slide" Target="slides/slide25.xml"/><Relationship Id="rId28" Type="http://schemas.openxmlformats.org/officeDocument/2006/relationships/slide" Target="slides/slide26.xml"/><Relationship Id="rId29" Type="http://schemas.openxmlformats.org/officeDocument/2006/relationships/slide" Target="slides/slide27.xml"/><Relationship Id="rId1" Type="http://schemas.openxmlformats.org/officeDocument/2006/relationships/slideMaster" Target="slideMasters/slideMaster1.xml"/><Relationship Id="rId2" Type="http://schemas.openxmlformats.org/officeDocument/2006/relationships/slideMaster" Target="slideMasters/slideMaster2.xml"/><Relationship Id="rId3" Type="http://schemas.openxmlformats.org/officeDocument/2006/relationships/slide" Target="slides/slide1.xml"/><Relationship Id="rId4" Type="http://schemas.openxmlformats.org/officeDocument/2006/relationships/slide" Target="slides/slide2.xml"/><Relationship Id="rId5" Type="http://schemas.openxmlformats.org/officeDocument/2006/relationships/slide" Target="slides/slide3.xml"/><Relationship Id="rId30" Type="http://schemas.openxmlformats.org/officeDocument/2006/relationships/slide" Target="slides/slide28.xml"/><Relationship Id="rId31" Type="http://schemas.openxmlformats.org/officeDocument/2006/relationships/slide" Target="slides/slide29.xml"/><Relationship Id="rId32" Type="http://schemas.openxmlformats.org/officeDocument/2006/relationships/slide" Target="slides/slide30.xml"/><Relationship Id="rId9" Type="http://schemas.openxmlformats.org/officeDocument/2006/relationships/slide" Target="slides/slide7.xml"/><Relationship Id="rId6" Type="http://schemas.openxmlformats.org/officeDocument/2006/relationships/slide" Target="slides/slide4.xml"/><Relationship Id="rId7" Type="http://schemas.openxmlformats.org/officeDocument/2006/relationships/slide" Target="slides/slide5.xml"/><Relationship Id="rId8" Type="http://schemas.openxmlformats.org/officeDocument/2006/relationships/slide" Target="slides/slide6.xml"/><Relationship Id="rId33" Type="http://schemas.openxmlformats.org/officeDocument/2006/relationships/slide" Target="slides/slide31.xml"/><Relationship Id="rId34" Type="http://schemas.openxmlformats.org/officeDocument/2006/relationships/slide" Target="slides/slide32.xml"/><Relationship Id="rId35" Type="http://schemas.openxmlformats.org/officeDocument/2006/relationships/slide" Target="slides/slide33.xml"/><Relationship Id="rId36" Type="http://schemas.openxmlformats.org/officeDocument/2006/relationships/slide" Target="slides/slide34.xml"/><Relationship Id="rId10" Type="http://schemas.openxmlformats.org/officeDocument/2006/relationships/slide" Target="slides/slide8.xml"/><Relationship Id="rId11" Type="http://schemas.openxmlformats.org/officeDocument/2006/relationships/slide" Target="slides/slide9.xml"/><Relationship Id="rId12" Type="http://schemas.openxmlformats.org/officeDocument/2006/relationships/slide" Target="slides/slide10.xml"/><Relationship Id="rId13" Type="http://schemas.openxmlformats.org/officeDocument/2006/relationships/slide" Target="slides/slide11.xml"/><Relationship Id="rId14" Type="http://schemas.openxmlformats.org/officeDocument/2006/relationships/slide" Target="slides/slide12.xml"/><Relationship Id="rId15" Type="http://schemas.openxmlformats.org/officeDocument/2006/relationships/slide" Target="slides/slide13.xml"/><Relationship Id="rId16" Type="http://schemas.openxmlformats.org/officeDocument/2006/relationships/slide" Target="slides/slide14.xml"/><Relationship Id="rId17" Type="http://schemas.openxmlformats.org/officeDocument/2006/relationships/slide" Target="slides/slide15.xml"/><Relationship Id="rId18" Type="http://schemas.openxmlformats.org/officeDocument/2006/relationships/slide" Target="slides/slide16.xml"/><Relationship Id="rId19" Type="http://schemas.openxmlformats.org/officeDocument/2006/relationships/slide" Target="slides/slide17.xml"/><Relationship Id="rId37" Type="http://schemas.openxmlformats.org/officeDocument/2006/relationships/notesMaster" Target="notesMasters/notesMaster1.xml"/><Relationship Id="rId38" Type="http://schemas.openxmlformats.org/officeDocument/2006/relationships/printerSettings" Target="printerSettings/printerSettings1.bin"/><Relationship Id="rId39" Type="http://schemas.openxmlformats.org/officeDocument/2006/relationships/commentAuthors" Target="commentAuthors.xml"/><Relationship Id="rId40" Type="http://schemas.openxmlformats.org/officeDocument/2006/relationships/presProps" Target="presProps.xml"/><Relationship Id="rId41" Type="http://schemas.openxmlformats.org/officeDocument/2006/relationships/viewProps" Target="viewProps.xml"/><Relationship Id="rId42" Type="http://schemas.openxmlformats.org/officeDocument/2006/relationships/theme" Target="theme/theme1.xml"/><Relationship Id="rId43" Type="http://schemas.openxmlformats.org/officeDocument/2006/relationships/tableStyles" Target="tableStyles.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13-08-29T22:17:40.547" idx="1">
    <p:pos x="5294" y="150"/>
    <p:text>Edit this example to be relevant to your course.</p:text>
    <p:extLst>
      <p:ext uri="{C676402C-5697-4E1C-873F-D02D1690AC5C}">
        <p15:threadingInfo xmlns="" xmlns:p15="http://schemas.microsoft.com/office/powerpoint/2012/main" timeZoneBias="-120"/>
      </p:ext>
    </p:extLst>
  </p:cm>
</p:cmLst>
</file>

<file path=ppt/comments/comment2.xml><?xml version="1.0" encoding="utf-8"?>
<p:cmLst xmlns:a="http://schemas.openxmlformats.org/drawingml/2006/main" xmlns:r="http://schemas.openxmlformats.org/officeDocument/2006/relationships" xmlns:p="http://schemas.openxmlformats.org/presentationml/2006/main">
  <p:cm authorId="1" dt="2013-08-29T22:18:30.912" idx="2">
    <p:pos x="5344" y="85"/>
    <p:text>Adjust this to be consistent with previous example.</p:text>
    <p:extLst>
      <p:ext uri="{C676402C-5697-4E1C-873F-D02D1690AC5C}">
        <p15:threadingInfo xmlns="" xmlns:p15="http://schemas.microsoft.com/office/powerpoint/2012/main" timeZoneBias="-120"/>
      </p:ext>
    </p:extLst>
  </p:cm>
</p:cmLst>
</file>

<file path=ppt/comments/comment3.xml><?xml version="1.0" encoding="utf-8"?>
<p:cmLst xmlns:a="http://schemas.openxmlformats.org/drawingml/2006/main" xmlns:r="http://schemas.openxmlformats.org/officeDocument/2006/relationships" xmlns:p="http://schemas.openxmlformats.org/presentationml/2006/main">
  <p:cm authorId="1" dt="2013-08-29T22:18:49.140" idx="3">
    <p:pos x="5333" y="159"/>
    <p:text>Use another type of question asked in the course to illustrate.</p:text>
    <p:extLst>
      <p:ext uri="{C676402C-5697-4E1C-873F-D02D1690AC5C}">
        <p15:threadingInfo xmlns="" xmlns:p15="http://schemas.microsoft.com/office/powerpoint/2012/main" timeZoneBias="-120"/>
      </p:ext>
    </p:extLst>
  </p:cm>
</p:cmLst>
</file>

<file path=ppt/comments/comment4.xml><?xml version="1.0" encoding="utf-8"?>
<p:cmLst xmlns:a="http://schemas.openxmlformats.org/drawingml/2006/main" xmlns:r="http://schemas.openxmlformats.org/officeDocument/2006/relationships" xmlns:p="http://schemas.openxmlformats.org/presentationml/2006/main">
  <p:cm authorId="1" dt="2013-08-29T22:19:32.520" idx="4">
    <p:pos x="5227" y="117"/>
    <p:text>edit to be consistent with previous example. remind students to make nuanced claims in their paper and to avoid sweeping conclusions.</p:text>
    <p:extLst>
      <p:ext uri="{C676402C-5697-4E1C-873F-D02D1690AC5C}">
        <p15:threadingInfo xmlns="" xmlns:p15="http://schemas.microsoft.com/office/powerpoint/2012/main" timeZoneBias="-120"/>
      </p:ext>
    </p:extLst>
  </p:cm>
</p:cmLst>
</file>

<file path=ppt/comments/comment5.xml><?xml version="1.0" encoding="utf-8"?>
<p:cmLst xmlns:a="http://schemas.openxmlformats.org/drawingml/2006/main" xmlns:r="http://schemas.openxmlformats.org/officeDocument/2006/relationships" xmlns:p="http://schemas.openxmlformats.org/presentationml/2006/main">
  <p:cm authorId="1" dt="2013-08-29T22:26:21.297" idx="5">
    <p:pos x="5322" y="74"/>
    <p:text>Edit to be relevant to your course.</p:text>
    <p:extLst>
      <p:ext uri="{C676402C-5697-4E1C-873F-D02D1690AC5C}">
        <p15:threadingInfo xmlns="" xmlns:p15="http://schemas.microsoft.com/office/powerpoint/2012/main" timeZoneBias="-120"/>
      </p:ext>
    </p:extLst>
  </p:cm>
</p:cmLst>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ZA"/>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E67A3AA-A46A-4B93-A47A-2ABE96E1A974}" type="datetimeFigureOut">
              <a:rPr lang="en-ZA" smtClean="0"/>
              <a:t>22/04/2014</a:t>
            </a:fld>
            <a:endParaRPr lang="en-ZA"/>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ZA"/>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ZA"/>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42CEB65-DE67-42B4-8A32-13331DBE5DB6}" type="slidenum">
              <a:rPr lang="en-ZA" smtClean="0"/>
              <a:t>‹#›</a:t>
            </a:fld>
            <a:endParaRPr lang="en-ZA"/>
          </a:p>
        </p:txBody>
      </p:sp>
    </p:spTree>
    <p:extLst>
      <p:ext uri="{BB962C8B-B14F-4D97-AF65-F5344CB8AC3E}">
        <p14:creationId xmlns:p14="http://schemas.microsoft.com/office/powerpoint/2010/main" val="11378074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7" name="Rectangle 6"/>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2362200" y="4038600"/>
            <a:ext cx="6477000" cy="1828800"/>
          </a:xfrm>
        </p:spPr>
        <p:txBody>
          <a:bodyPr anchor="b"/>
          <a:lstStyle>
            <a:lvl1pPr>
              <a:defRPr cap="all" baseline="0"/>
            </a:lvl1pPr>
          </a:lstStyle>
          <a:p>
            <a:r>
              <a:rPr kumimoji="0" lang="en-US" smtClean="0"/>
              <a:t>Click to edit Master title style</a:t>
            </a:r>
            <a:endParaRPr kumimoji="0" lang="en-US"/>
          </a:p>
        </p:txBody>
      </p:sp>
      <p:sp>
        <p:nvSpPr>
          <p:cNvPr id="9" name="Subtitle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fld id="{4A54A105-6258-4722-B477-9F5A17E25474}" type="datetime1">
              <a:rPr lang="en-ZA" smtClean="0"/>
              <a:t>22/04/2014</a:t>
            </a:fld>
            <a:endParaRPr lang="en-ZA"/>
          </a:p>
        </p:txBody>
      </p:sp>
      <p:sp>
        <p:nvSpPr>
          <p:cNvPr id="17" name="Footer Placeholder 16"/>
          <p:cNvSpPr>
            <a:spLocks noGrp="1"/>
          </p:cNvSpPr>
          <p:nvPr>
            <p:ph type="ftr" sz="quarter" idx="11"/>
          </p:nvPr>
        </p:nvSpPr>
        <p:spPr>
          <a:xfrm>
            <a:off x="2085393" y="236538"/>
            <a:ext cx="5867400" cy="365125"/>
          </a:xfrm>
        </p:spPr>
        <p:txBody>
          <a:bodyPr/>
          <a:lstStyle>
            <a:lvl1pPr algn="r">
              <a:defRPr>
                <a:solidFill>
                  <a:schemeClr val="tx2"/>
                </a:solidFill>
              </a:defRPr>
            </a:lvl1pPr>
          </a:lstStyle>
          <a:p>
            <a:endParaRPr lang="en-ZA"/>
          </a:p>
        </p:txBody>
      </p:sp>
      <p:sp>
        <p:nvSpPr>
          <p:cNvPr id="29" name="Slide Number Placeholder 28"/>
          <p:cNvSpPr>
            <a:spLocks noGrp="1"/>
          </p:cNvSpPr>
          <p:nvPr>
            <p:ph type="sldNum" sz="quarter" idx="12"/>
          </p:nvPr>
        </p:nvSpPr>
        <p:spPr>
          <a:xfrm>
            <a:off x="8001000" y="228600"/>
            <a:ext cx="838200" cy="381000"/>
          </a:xfrm>
        </p:spPr>
        <p:txBody>
          <a:bodyPr/>
          <a:lstStyle>
            <a:lvl1pPr>
              <a:defRPr>
                <a:solidFill>
                  <a:schemeClr val="tx2"/>
                </a:solidFill>
              </a:defRPr>
            </a:lvl1pPr>
          </a:lstStyle>
          <a:p>
            <a:fld id="{DEB4050B-DD0C-4B44-9B5D-5D612ED4803B}" type="slidenum">
              <a:rPr lang="en-ZA" smtClean="0"/>
              <a:pPr/>
              <a:t>‹#›</a:t>
            </a:fld>
            <a:endParaRPr lang="en-ZA"/>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2E90145-7F3F-4E95-9CFA-9978C71739AB}" type="datetime1">
              <a:rPr lang="en-ZA" smtClean="0"/>
              <a:t>22/04/2014</a:t>
            </a:fld>
            <a:endParaRPr lang="en-ZA"/>
          </a:p>
        </p:txBody>
      </p:sp>
      <p:sp>
        <p:nvSpPr>
          <p:cNvPr id="5" name="Footer Placeholder 4"/>
          <p:cNvSpPr>
            <a:spLocks noGrp="1"/>
          </p:cNvSpPr>
          <p:nvPr>
            <p:ph type="ftr" sz="quarter" idx="11"/>
          </p:nvPr>
        </p:nvSpPr>
        <p:spPr/>
        <p:txBody>
          <a:bodyPr/>
          <a:lstStyle/>
          <a:p>
            <a:endParaRPr lang="en-ZA"/>
          </a:p>
        </p:txBody>
      </p:sp>
      <p:sp>
        <p:nvSpPr>
          <p:cNvPr id="6" name="Slide Number Placeholder 5"/>
          <p:cNvSpPr>
            <a:spLocks noGrp="1"/>
          </p:cNvSpPr>
          <p:nvPr>
            <p:ph type="sldNum" sz="quarter" idx="12"/>
          </p:nvPr>
        </p:nvSpPr>
        <p:spPr/>
        <p:txBody>
          <a:bodyPr/>
          <a:lstStyle/>
          <a:p>
            <a:fld id="{DEB4050B-DD0C-4B44-9B5D-5D612ED4803B}" type="slidenum">
              <a:rPr lang="en-ZA" smtClean="0"/>
              <a:pPr/>
              <a:t>‹#›</a:t>
            </a:fld>
            <a:endParaRPr lang="en-Z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1"/>
      </p:bgRef>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609600"/>
            <a:ext cx="2057400" cy="55165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609600"/>
            <a:ext cx="5562600" cy="5516564"/>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6553200" y="6248402"/>
            <a:ext cx="2209800" cy="365125"/>
          </a:xfrm>
        </p:spPr>
        <p:txBody>
          <a:bodyPr/>
          <a:lstStyle/>
          <a:p>
            <a:fld id="{52784853-BAD0-40D3-AF32-B80A822430FA}" type="datetime1">
              <a:rPr lang="en-ZA" smtClean="0"/>
              <a:t>22/04/2014</a:t>
            </a:fld>
            <a:endParaRPr lang="en-ZA"/>
          </a:p>
        </p:txBody>
      </p:sp>
      <p:sp>
        <p:nvSpPr>
          <p:cNvPr id="5" name="Footer Placeholder 4"/>
          <p:cNvSpPr>
            <a:spLocks noGrp="1"/>
          </p:cNvSpPr>
          <p:nvPr>
            <p:ph type="ftr" sz="quarter" idx="11"/>
          </p:nvPr>
        </p:nvSpPr>
        <p:spPr>
          <a:xfrm>
            <a:off x="457201" y="6248207"/>
            <a:ext cx="5573483" cy="365125"/>
          </a:xfrm>
        </p:spPr>
        <p:txBody>
          <a:bodyPr/>
          <a:lstStyle/>
          <a:p>
            <a:endParaRPr lang="en-ZA"/>
          </a:p>
        </p:txBody>
      </p:sp>
      <p:sp>
        <p:nvSpPr>
          <p:cNvPr id="7" name="Rectangle 6"/>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Rectangle 7"/>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Rectangle 8"/>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Slide Number Placeholder 5"/>
          <p:cNvSpPr>
            <a:spLocks noGrp="1"/>
          </p:cNvSpPr>
          <p:nvPr>
            <p:ph type="sldNum" sz="quarter" idx="12"/>
          </p:nvPr>
        </p:nvSpPr>
        <p:spPr>
          <a:xfrm rot="5400000">
            <a:off x="5989638" y="144462"/>
            <a:ext cx="533400" cy="244476"/>
          </a:xfrm>
        </p:spPr>
        <p:txBody>
          <a:bodyPr/>
          <a:lstStyle/>
          <a:p>
            <a:fld id="{DEB4050B-DD0C-4B44-9B5D-5D612ED4803B}" type="slidenum">
              <a:rPr lang="en-ZA" smtClean="0"/>
              <a:pPr/>
              <a:t>‹#›</a:t>
            </a:fld>
            <a:endParaRPr lang="en-ZA"/>
          </a:p>
        </p:txBody>
      </p:sp>
    </p:spTree>
  </p:cSld>
  <p:clrMapOvr>
    <a:overrideClrMapping bg1="lt1" tx1="dk1" bg2="lt2" tx2="dk2" accent1="accent1" accent2="accent2" accent3="accent3" accent4="accent4" accent5="accent5" accent6="accent6" hlink="hlink" folHlink="folHlink"/>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7" name="Rectangle 6"/>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0" name="Rectangle 9"/>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1" name="Rectangle 10"/>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8" name="Title 7"/>
          <p:cNvSpPr>
            <a:spLocks noGrp="1"/>
          </p:cNvSpPr>
          <p:nvPr>
            <p:ph type="ctrTitle"/>
          </p:nvPr>
        </p:nvSpPr>
        <p:spPr>
          <a:xfrm>
            <a:off x="2362200" y="4038600"/>
            <a:ext cx="6477000" cy="1828800"/>
          </a:xfrm>
        </p:spPr>
        <p:txBody>
          <a:bodyPr anchor="b"/>
          <a:lstStyle>
            <a:lvl1pPr>
              <a:defRPr cap="all" baseline="0"/>
            </a:lvl1pPr>
          </a:lstStyle>
          <a:p>
            <a:r>
              <a:rPr kumimoji="0" lang="en-US" smtClean="0"/>
              <a:t>Click to edit Master title style</a:t>
            </a:r>
            <a:endParaRPr kumimoji="0" lang="en-US"/>
          </a:p>
        </p:txBody>
      </p:sp>
      <p:sp>
        <p:nvSpPr>
          <p:cNvPr id="9" name="Subtitle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fld id="{4A54A105-6258-4722-B477-9F5A17E25474}" type="datetime1">
              <a:rPr lang="en-ZA" smtClean="0"/>
              <a:pPr/>
              <a:t>22/04/2014</a:t>
            </a:fld>
            <a:endParaRPr lang="en-ZA"/>
          </a:p>
        </p:txBody>
      </p:sp>
      <p:sp>
        <p:nvSpPr>
          <p:cNvPr id="17" name="Footer Placeholder 16"/>
          <p:cNvSpPr>
            <a:spLocks noGrp="1"/>
          </p:cNvSpPr>
          <p:nvPr>
            <p:ph type="ftr" sz="quarter" idx="11"/>
          </p:nvPr>
        </p:nvSpPr>
        <p:spPr>
          <a:xfrm>
            <a:off x="2085393" y="236538"/>
            <a:ext cx="5867400" cy="365125"/>
          </a:xfrm>
        </p:spPr>
        <p:txBody>
          <a:bodyPr/>
          <a:lstStyle>
            <a:lvl1pPr algn="r">
              <a:defRPr>
                <a:solidFill>
                  <a:schemeClr val="tx2"/>
                </a:solidFill>
              </a:defRPr>
            </a:lvl1pPr>
          </a:lstStyle>
          <a:p>
            <a:endParaRPr lang="en-ZA">
              <a:solidFill>
                <a:srgbClr val="FFF39D"/>
              </a:solidFill>
            </a:endParaRPr>
          </a:p>
        </p:txBody>
      </p:sp>
      <p:sp>
        <p:nvSpPr>
          <p:cNvPr id="29" name="Slide Number Placeholder 28"/>
          <p:cNvSpPr>
            <a:spLocks noGrp="1"/>
          </p:cNvSpPr>
          <p:nvPr>
            <p:ph type="sldNum" sz="quarter" idx="12"/>
          </p:nvPr>
        </p:nvSpPr>
        <p:spPr>
          <a:xfrm>
            <a:off x="8001000" y="228600"/>
            <a:ext cx="838200" cy="381000"/>
          </a:xfrm>
        </p:spPr>
        <p:txBody>
          <a:bodyPr/>
          <a:lstStyle>
            <a:lvl1pPr>
              <a:defRPr>
                <a:solidFill>
                  <a:schemeClr val="tx2"/>
                </a:solidFill>
              </a:defRPr>
            </a:lvl1pPr>
          </a:lstStyle>
          <a:p>
            <a:fld id="{DEB4050B-DD0C-4B44-9B5D-5D612ED4803B}" type="slidenum">
              <a:rPr lang="en-ZA" smtClean="0">
                <a:solidFill>
                  <a:srgbClr val="FFF39D"/>
                </a:solidFill>
              </a:rPr>
              <a:pPr/>
              <a:t>‹#›</a:t>
            </a:fld>
            <a:endParaRPr lang="en-ZA">
              <a:solidFill>
                <a:srgbClr val="FFF39D"/>
              </a:solidFill>
            </a:endParaRPr>
          </a:p>
        </p:txBody>
      </p:sp>
    </p:spTree>
    <p:extLst>
      <p:ext uri="{BB962C8B-B14F-4D97-AF65-F5344CB8AC3E}">
        <p14:creationId xmlns:p14="http://schemas.microsoft.com/office/powerpoint/2010/main" val="2733966810"/>
      </p:ext>
    </p:extLst>
  </p:cSld>
  <p:clrMapOvr>
    <a:overrideClrMapping bg1="dk1" tx1="lt1" bg2="dk2" tx2="lt2" accent1="accent1" accent2="accent2" accent3="accent3" accent4="accent4" accent5="accent5" accent6="accent6" hlink="hlink" folHlink="folHlink"/>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12648" y="228600"/>
            <a:ext cx="8153400" cy="990600"/>
          </a:xfrm>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74C47B79-7FC4-4A9D-917F-28CBDF3B656C}" type="datetime1">
              <a:rPr lang="en-ZA" smtClean="0">
                <a:solidFill>
                  <a:srgbClr val="575F6D"/>
                </a:solidFill>
              </a:rPr>
              <a:pPr/>
              <a:t>22/04/2014</a:t>
            </a:fld>
            <a:endParaRPr lang="en-ZA">
              <a:solidFill>
                <a:srgbClr val="575F6D"/>
              </a:solidFill>
            </a:endParaRPr>
          </a:p>
        </p:txBody>
      </p:sp>
      <p:sp>
        <p:nvSpPr>
          <p:cNvPr id="5" name="Footer Placeholder 4"/>
          <p:cNvSpPr>
            <a:spLocks noGrp="1"/>
          </p:cNvSpPr>
          <p:nvPr>
            <p:ph type="ftr" sz="quarter" idx="11"/>
          </p:nvPr>
        </p:nvSpPr>
        <p:spPr/>
        <p:txBody>
          <a:bodyPr/>
          <a:lstStyle/>
          <a:p>
            <a:endParaRPr lang="en-ZA">
              <a:solidFill>
                <a:srgbClr val="575F6D"/>
              </a:solidFill>
            </a:endParaRPr>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DEB4050B-DD0C-4B44-9B5D-5D612ED4803B}" type="slidenum">
              <a:rPr lang="en-ZA" smtClean="0"/>
              <a:pPr/>
              <a:t>‹#›</a:t>
            </a:fld>
            <a:endParaRPr lang="en-ZA"/>
          </a:p>
        </p:txBody>
      </p:sp>
      <p:sp>
        <p:nvSpPr>
          <p:cNvPr id="8" name="Content Placeholder 7"/>
          <p:cNvSpPr>
            <a:spLocks noGrp="1"/>
          </p:cNvSpPr>
          <p:nvPr>
            <p:ph sz="quarter" idx="1"/>
          </p:nvPr>
        </p:nvSpPr>
        <p:spPr>
          <a:xfrm>
            <a:off x="612648" y="1600200"/>
            <a:ext cx="8153400" cy="44958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extLst>
      <p:ext uri="{BB962C8B-B14F-4D97-AF65-F5344CB8AC3E}">
        <p14:creationId xmlns:p14="http://schemas.microsoft.com/office/powerpoint/2010/main" val="127526153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371600"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7" name="Rectangle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8" name="Rectangle 7"/>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9" name="Rectangle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2" name="Title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en-US" smtClean="0"/>
              <a:t>Click to edit Master title style</a:t>
            </a:r>
            <a:endParaRPr kumimoji="0" lang="en-US"/>
          </a:p>
        </p:txBody>
      </p:sp>
      <p:sp>
        <p:nvSpPr>
          <p:cNvPr id="12" name="Date Placeholder 11"/>
          <p:cNvSpPr>
            <a:spLocks noGrp="1"/>
          </p:cNvSpPr>
          <p:nvPr>
            <p:ph type="dt" sz="half" idx="10"/>
          </p:nvPr>
        </p:nvSpPr>
        <p:spPr/>
        <p:txBody>
          <a:bodyPr/>
          <a:lstStyle/>
          <a:p>
            <a:fld id="{57C25FC5-377C-418F-8E34-822A9B0CD0CA}" type="datetime1">
              <a:rPr lang="en-ZA" smtClean="0">
                <a:solidFill>
                  <a:srgbClr val="575F6D"/>
                </a:solidFill>
              </a:rPr>
              <a:pPr/>
              <a:t>22/04/2014</a:t>
            </a:fld>
            <a:endParaRPr lang="en-ZA">
              <a:solidFill>
                <a:srgbClr val="575F6D"/>
              </a:solidFill>
            </a:endParaRPr>
          </a:p>
        </p:txBody>
      </p:sp>
      <p:sp>
        <p:nvSpPr>
          <p:cNvPr id="13" name="Slide Number Placeholder 12"/>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fld id="{DEB4050B-DD0C-4B44-9B5D-5D612ED4803B}" type="slidenum">
              <a:rPr lang="en-ZA" smtClean="0"/>
              <a:pPr/>
              <a:t>‹#›</a:t>
            </a:fld>
            <a:endParaRPr lang="en-ZA"/>
          </a:p>
        </p:txBody>
      </p:sp>
      <p:sp>
        <p:nvSpPr>
          <p:cNvPr id="14" name="Footer Placeholder 13"/>
          <p:cNvSpPr>
            <a:spLocks noGrp="1"/>
          </p:cNvSpPr>
          <p:nvPr>
            <p:ph type="ftr" sz="quarter" idx="12"/>
          </p:nvPr>
        </p:nvSpPr>
        <p:spPr/>
        <p:txBody>
          <a:bodyPr/>
          <a:lstStyle/>
          <a:p>
            <a:endParaRPr lang="en-ZA">
              <a:solidFill>
                <a:srgbClr val="575F6D"/>
              </a:solidFill>
            </a:endParaRPr>
          </a:p>
        </p:txBody>
      </p:sp>
    </p:spTree>
    <p:extLst>
      <p:ext uri="{BB962C8B-B14F-4D97-AF65-F5344CB8AC3E}">
        <p14:creationId xmlns:p14="http://schemas.microsoft.com/office/powerpoint/2010/main" val="3714017915"/>
      </p:ext>
    </p:extLst>
  </p:cSld>
  <p:clrMapOvr>
    <a:overrideClrMapping bg1="lt1" tx1="dk1" bg2="lt2" tx2="dk2" accent1="accent1" accent2="accent2" accent3="accent3" accent4="accent4" accent5="accent5" accent6="accent6" hlink="hlink" folHlink="folHlink"/>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9" name="Content Placeholder 8"/>
          <p:cNvSpPr>
            <a:spLocks noGrp="1"/>
          </p:cNvSpPr>
          <p:nvPr>
            <p:ph sz="quarter" idx="1"/>
          </p:nvPr>
        </p:nvSpPr>
        <p:spPr>
          <a:xfrm>
            <a:off x="609600"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844901"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8" name="Date Placeholder 7"/>
          <p:cNvSpPr>
            <a:spLocks noGrp="1"/>
          </p:cNvSpPr>
          <p:nvPr>
            <p:ph type="dt" sz="half" idx="15"/>
          </p:nvPr>
        </p:nvSpPr>
        <p:spPr/>
        <p:txBody>
          <a:bodyPr rtlCol="0"/>
          <a:lstStyle/>
          <a:p>
            <a:fld id="{9028D310-C0AA-44E3-ACAE-F4A78294CAF8}" type="datetime1">
              <a:rPr lang="en-ZA" smtClean="0">
                <a:solidFill>
                  <a:srgbClr val="575F6D"/>
                </a:solidFill>
              </a:rPr>
              <a:pPr/>
              <a:t>22/04/2014</a:t>
            </a:fld>
            <a:endParaRPr lang="en-ZA">
              <a:solidFill>
                <a:srgbClr val="575F6D"/>
              </a:solidFill>
            </a:endParaRPr>
          </a:p>
        </p:txBody>
      </p:sp>
      <p:sp>
        <p:nvSpPr>
          <p:cNvPr id="10" name="Slide Number Placeholder 9"/>
          <p:cNvSpPr>
            <a:spLocks noGrp="1"/>
          </p:cNvSpPr>
          <p:nvPr>
            <p:ph type="sldNum" sz="quarter" idx="16"/>
          </p:nvPr>
        </p:nvSpPr>
        <p:spPr/>
        <p:txBody>
          <a:bodyPr rtlCol="0"/>
          <a:lstStyle/>
          <a:p>
            <a:fld id="{DEB4050B-DD0C-4B44-9B5D-5D612ED4803B}" type="slidenum">
              <a:rPr lang="en-ZA" smtClean="0"/>
              <a:pPr/>
              <a:t>‹#›</a:t>
            </a:fld>
            <a:endParaRPr lang="en-ZA"/>
          </a:p>
        </p:txBody>
      </p:sp>
      <p:sp>
        <p:nvSpPr>
          <p:cNvPr id="12" name="Footer Placeholder 11"/>
          <p:cNvSpPr>
            <a:spLocks noGrp="1"/>
          </p:cNvSpPr>
          <p:nvPr>
            <p:ph type="ftr" sz="quarter" idx="17"/>
          </p:nvPr>
        </p:nvSpPr>
        <p:spPr/>
        <p:txBody>
          <a:bodyPr rtlCol="0"/>
          <a:lstStyle/>
          <a:p>
            <a:endParaRPr lang="en-ZA">
              <a:solidFill>
                <a:srgbClr val="575F6D"/>
              </a:solidFill>
            </a:endParaRPr>
          </a:p>
        </p:txBody>
      </p:sp>
    </p:spTree>
    <p:extLst>
      <p:ext uri="{BB962C8B-B14F-4D97-AF65-F5344CB8AC3E}">
        <p14:creationId xmlns:p14="http://schemas.microsoft.com/office/powerpoint/2010/main" val="397526797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0" y="273050"/>
            <a:ext cx="8153400" cy="869950"/>
          </a:xfrm>
        </p:spPr>
        <p:txBody>
          <a:bodyPr anchor="ctr"/>
          <a:lstStyle>
            <a:lvl1pPr>
              <a:defRPr/>
            </a:lvl1pPr>
          </a:lstStyle>
          <a:p>
            <a:r>
              <a:rPr kumimoji="0" lang="en-US" smtClean="0"/>
              <a:t>Click to edit Master title style</a:t>
            </a:r>
            <a:endParaRPr kumimoji="0" lang="en-US"/>
          </a:p>
        </p:txBody>
      </p:sp>
      <p:sp>
        <p:nvSpPr>
          <p:cNvPr id="11" name="Content Placeholder 10"/>
          <p:cNvSpPr>
            <a:spLocks noGrp="1"/>
          </p:cNvSpPr>
          <p:nvPr>
            <p:ph sz="quarter" idx="2"/>
          </p:nvPr>
        </p:nvSpPr>
        <p:spPr>
          <a:xfrm>
            <a:off x="609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800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5"/>
          </p:nvPr>
        </p:nvSpPr>
        <p:spPr/>
        <p:txBody>
          <a:bodyPr rtlCol="0"/>
          <a:lstStyle/>
          <a:p>
            <a:fld id="{EB642793-40B7-44B9-8817-1BA99513D42F}" type="datetime1">
              <a:rPr lang="en-ZA" smtClean="0">
                <a:solidFill>
                  <a:srgbClr val="575F6D"/>
                </a:solidFill>
              </a:rPr>
              <a:pPr/>
              <a:t>22/04/2014</a:t>
            </a:fld>
            <a:endParaRPr lang="en-ZA">
              <a:solidFill>
                <a:srgbClr val="575F6D"/>
              </a:solidFill>
            </a:endParaRPr>
          </a:p>
        </p:txBody>
      </p:sp>
      <p:sp>
        <p:nvSpPr>
          <p:cNvPr id="12" name="Slide Number Placeholder 11"/>
          <p:cNvSpPr>
            <a:spLocks noGrp="1"/>
          </p:cNvSpPr>
          <p:nvPr>
            <p:ph type="sldNum" sz="quarter" idx="16"/>
          </p:nvPr>
        </p:nvSpPr>
        <p:spPr/>
        <p:txBody>
          <a:bodyPr rtlCol="0"/>
          <a:lstStyle/>
          <a:p>
            <a:fld id="{DEB4050B-DD0C-4B44-9B5D-5D612ED4803B}" type="slidenum">
              <a:rPr lang="en-ZA" smtClean="0"/>
              <a:pPr/>
              <a:t>‹#›</a:t>
            </a:fld>
            <a:endParaRPr lang="en-ZA"/>
          </a:p>
        </p:txBody>
      </p:sp>
      <p:sp>
        <p:nvSpPr>
          <p:cNvPr id="14" name="Footer Placeholder 13"/>
          <p:cNvSpPr>
            <a:spLocks noGrp="1"/>
          </p:cNvSpPr>
          <p:nvPr>
            <p:ph type="ftr" sz="quarter" idx="17"/>
          </p:nvPr>
        </p:nvSpPr>
        <p:spPr/>
        <p:txBody>
          <a:bodyPr rtlCol="0"/>
          <a:lstStyle/>
          <a:p>
            <a:endParaRPr lang="en-ZA">
              <a:solidFill>
                <a:srgbClr val="575F6D"/>
              </a:solidFill>
            </a:endParaRPr>
          </a:p>
        </p:txBody>
      </p:sp>
      <p:sp>
        <p:nvSpPr>
          <p:cNvPr id="16" name="Text Placeholder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5" name="Text Placeholder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extLst>
      <p:ext uri="{BB962C8B-B14F-4D97-AF65-F5344CB8AC3E}">
        <p14:creationId xmlns:p14="http://schemas.microsoft.com/office/powerpoint/2010/main" val="129980022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E1593868-0C8D-48DB-900E-64B85882C31E}" type="datetime1">
              <a:rPr lang="en-ZA" smtClean="0">
                <a:solidFill>
                  <a:srgbClr val="575F6D"/>
                </a:solidFill>
              </a:rPr>
              <a:pPr/>
              <a:t>22/04/2014</a:t>
            </a:fld>
            <a:endParaRPr lang="en-ZA">
              <a:solidFill>
                <a:srgbClr val="575F6D"/>
              </a:solidFill>
            </a:endParaRPr>
          </a:p>
        </p:txBody>
      </p:sp>
      <p:sp>
        <p:nvSpPr>
          <p:cNvPr id="4" name="Footer Placeholder 3"/>
          <p:cNvSpPr>
            <a:spLocks noGrp="1"/>
          </p:cNvSpPr>
          <p:nvPr>
            <p:ph type="ftr" sz="quarter" idx="11"/>
          </p:nvPr>
        </p:nvSpPr>
        <p:spPr/>
        <p:txBody>
          <a:bodyPr/>
          <a:lstStyle/>
          <a:p>
            <a:endParaRPr lang="en-ZA">
              <a:solidFill>
                <a:srgbClr val="575F6D"/>
              </a:solidFill>
            </a:endParaRPr>
          </a:p>
        </p:txBody>
      </p:sp>
      <p:sp>
        <p:nvSpPr>
          <p:cNvPr id="5" name="Slide Number Placeholder 4"/>
          <p:cNvSpPr>
            <a:spLocks noGrp="1"/>
          </p:cNvSpPr>
          <p:nvPr>
            <p:ph type="sldNum" sz="quarter" idx="12"/>
          </p:nvPr>
        </p:nvSpPr>
        <p:spPr/>
        <p:txBody>
          <a:bodyPr/>
          <a:lstStyle>
            <a:lvl1pPr>
              <a:defRPr>
                <a:solidFill>
                  <a:srgbClr val="FFFFFF"/>
                </a:solidFill>
              </a:defRPr>
            </a:lvl1pPr>
          </a:lstStyle>
          <a:p>
            <a:fld id="{DEB4050B-DD0C-4B44-9B5D-5D612ED4803B}" type="slidenum">
              <a:rPr lang="en-ZA" smtClean="0"/>
              <a:pPr/>
              <a:t>‹#›</a:t>
            </a:fld>
            <a:endParaRPr lang="en-ZA"/>
          </a:p>
        </p:txBody>
      </p:sp>
    </p:spTree>
    <p:extLst>
      <p:ext uri="{BB962C8B-B14F-4D97-AF65-F5344CB8AC3E}">
        <p14:creationId xmlns:p14="http://schemas.microsoft.com/office/powerpoint/2010/main" val="47922077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E34C5A2-E5D4-42C7-982B-D7FA01E166C1}" type="datetime1">
              <a:rPr lang="en-ZA" smtClean="0">
                <a:solidFill>
                  <a:srgbClr val="575F6D"/>
                </a:solidFill>
              </a:rPr>
              <a:pPr/>
              <a:t>22/04/2014</a:t>
            </a:fld>
            <a:endParaRPr lang="en-ZA">
              <a:solidFill>
                <a:srgbClr val="575F6D"/>
              </a:solidFill>
            </a:endParaRPr>
          </a:p>
        </p:txBody>
      </p:sp>
      <p:sp>
        <p:nvSpPr>
          <p:cNvPr id="3" name="Footer Placeholder 2"/>
          <p:cNvSpPr>
            <a:spLocks noGrp="1"/>
          </p:cNvSpPr>
          <p:nvPr>
            <p:ph type="ftr" sz="quarter" idx="11"/>
          </p:nvPr>
        </p:nvSpPr>
        <p:spPr/>
        <p:txBody>
          <a:bodyPr/>
          <a:lstStyle/>
          <a:p>
            <a:endParaRPr lang="en-ZA">
              <a:solidFill>
                <a:srgbClr val="575F6D"/>
              </a:solidFill>
            </a:endParaRPr>
          </a:p>
        </p:txBody>
      </p:sp>
      <p:sp>
        <p:nvSpPr>
          <p:cNvPr id="4" name="Slide Number Placeholder 3"/>
          <p:cNvSpPr>
            <a:spLocks noGrp="1"/>
          </p:cNvSpPr>
          <p:nvPr>
            <p:ph type="sldNum" sz="quarter" idx="12"/>
          </p:nvPr>
        </p:nvSpPr>
        <p:spPr>
          <a:xfrm>
            <a:off x="0" y="6248400"/>
            <a:ext cx="533400" cy="381000"/>
          </a:xfrm>
        </p:spPr>
        <p:txBody>
          <a:bodyPr/>
          <a:lstStyle>
            <a:lvl1pPr>
              <a:defRPr>
                <a:solidFill>
                  <a:schemeClr val="tx2"/>
                </a:solidFill>
              </a:defRPr>
            </a:lvl1pPr>
          </a:lstStyle>
          <a:p>
            <a:fld id="{DEB4050B-DD0C-4B44-9B5D-5D612ED4803B}" type="slidenum">
              <a:rPr lang="en-ZA" smtClean="0">
                <a:solidFill>
                  <a:srgbClr val="575F6D"/>
                </a:solidFill>
              </a:rPr>
              <a:pPr/>
              <a:t>‹#›</a:t>
            </a:fld>
            <a:endParaRPr lang="en-ZA">
              <a:solidFill>
                <a:srgbClr val="575F6D"/>
              </a:solidFill>
            </a:endParaRPr>
          </a:p>
        </p:txBody>
      </p:sp>
    </p:spTree>
    <p:extLst>
      <p:ext uri="{BB962C8B-B14F-4D97-AF65-F5344CB8AC3E}">
        <p14:creationId xmlns:p14="http://schemas.microsoft.com/office/powerpoint/2010/main" val="105907123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8077200" cy="869950"/>
          </a:xfrm>
        </p:spPr>
        <p:txBody>
          <a:bodyPr anchor="ctr"/>
          <a:lstStyle>
            <a:lvl1pPr algn="l">
              <a:buNone/>
              <a:defRPr sz="4400" b="0"/>
            </a:lvl1p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B96CF46C-5597-4EBB-AEBA-B47F1EB33EBB}" type="datetime1">
              <a:rPr lang="en-ZA" smtClean="0">
                <a:solidFill>
                  <a:srgbClr val="575F6D"/>
                </a:solidFill>
              </a:rPr>
              <a:pPr/>
              <a:t>22/04/2014</a:t>
            </a:fld>
            <a:endParaRPr lang="en-ZA">
              <a:solidFill>
                <a:srgbClr val="575F6D"/>
              </a:solidFill>
            </a:endParaRPr>
          </a:p>
        </p:txBody>
      </p:sp>
      <p:sp>
        <p:nvSpPr>
          <p:cNvPr id="6" name="Footer Placeholder 5"/>
          <p:cNvSpPr>
            <a:spLocks noGrp="1"/>
          </p:cNvSpPr>
          <p:nvPr>
            <p:ph type="ftr" sz="quarter" idx="11"/>
          </p:nvPr>
        </p:nvSpPr>
        <p:spPr/>
        <p:txBody>
          <a:bodyPr/>
          <a:lstStyle/>
          <a:p>
            <a:endParaRPr lang="en-ZA">
              <a:solidFill>
                <a:srgbClr val="575F6D"/>
              </a:solidFill>
            </a:endParaRPr>
          </a:p>
        </p:txBody>
      </p:sp>
      <p:sp>
        <p:nvSpPr>
          <p:cNvPr id="7" name="Slide Number Placeholder 6"/>
          <p:cNvSpPr>
            <a:spLocks noGrp="1"/>
          </p:cNvSpPr>
          <p:nvPr>
            <p:ph type="sldNum" sz="quarter" idx="12"/>
          </p:nvPr>
        </p:nvSpPr>
        <p:spPr/>
        <p:txBody>
          <a:bodyPr/>
          <a:lstStyle>
            <a:lvl1pPr>
              <a:defRPr>
                <a:solidFill>
                  <a:srgbClr val="FFFFFF"/>
                </a:solidFill>
              </a:defRPr>
            </a:lvl1pPr>
          </a:lstStyle>
          <a:p>
            <a:fld id="{DEB4050B-DD0C-4B44-9B5D-5D612ED4803B}" type="slidenum">
              <a:rPr lang="en-ZA" smtClean="0"/>
              <a:pPr/>
              <a:t>‹#›</a:t>
            </a:fld>
            <a:endParaRPr lang="en-ZA"/>
          </a:p>
        </p:txBody>
      </p:sp>
      <p:sp>
        <p:nvSpPr>
          <p:cNvPr id="3" name="Text Placeholder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9" name="Content Placeholder 8"/>
          <p:cNvSpPr>
            <a:spLocks noGrp="1"/>
          </p:cNvSpPr>
          <p:nvPr>
            <p:ph sz="quarter" idx="1"/>
          </p:nvPr>
        </p:nvSpPr>
        <p:spPr>
          <a:xfrm>
            <a:off x="2362200" y="1752600"/>
            <a:ext cx="6400800" cy="4419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extLst>
      <p:ext uri="{BB962C8B-B14F-4D97-AF65-F5344CB8AC3E}">
        <p14:creationId xmlns:p14="http://schemas.microsoft.com/office/powerpoint/2010/main" val="23793145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12648" y="228600"/>
            <a:ext cx="8153400" cy="990600"/>
          </a:xfrm>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74C47B79-7FC4-4A9D-917F-28CBDF3B656C}" type="datetime1">
              <a:rPr lang="en-ZA" smtClean="0"/>
              <a:t>22/04/2014</a:t>
            </a:fld>
            <a:endParaRPr lang="en-ZA"/>
          </a:p>
        </p:txBody>
      </p:sp>
      <p:sp>
        <p:nvSpPr>
          <p:cNvPr id="5" name="Footer Placeholder 4"/>
          <p:cNvSpPr>
            <a:spLocks noGrp="1"/>
          </p:cNvSpPr>
          <p:nvPr>
            <p:ph type="ftr" sz="quarter" idx="11"/>
          </p:nvPr>
        </p:nvSpPr>
        <p:spPr/>
        <p:txBody>
          <a:bodyPr/>
          <a:lstStyle/>
          <a:p>
            <a:endParaRPr lang="en-ZA"/>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DEB4050B-DD0C-4B44-9B5D-5D612ED4803B}" type="slidenum">
              <a:rPr lang="en-ZA" smtClean="0"/>
              <a:pPr/>
              <a:t>‹#›</a:t>
            </a:fld>
            <a:endParaRPr lang="en-ZA"/>
          </a:p>
        </p:txBody>
      </p:sp>
      <p:sp>
        <p:nvSpPr>
          <p:cNvPr id="8" name="Content Placeholder 7"/>
          <p:cNvSpPr>
            <a:spLocks noGrp="1"/>
          </p:cNvSpPr>
          <p:nvPr>
            <p:ph sz="quarter" idx="1"/>
          </p:nvPr>
        </p:nvSpPr>
        <p:spPr>
          <a:xfrm>
            <a:off x="612648" y="1600200"/>
            <a:ext cx="8153400" cy="44958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3">
        <a:schemeClr val="bg2"/>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8" name="Rectangle 7"/>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9" name="Rectangle 8"/>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0" name="Rectangle 9"/>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2" name="Title 1"/>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en-US" smtClean="0"/>
              <a:t>Click to edit Master title style</a:t>
            </a:r>
            <a:endParaRPr kumimoji="0" lang="en-US"/>
          </a:p>
        </p:txBody>
      </p:sp>
      <p:sp>
        <p:nvSpPr>
          <p:cNvPr id="11" name="Rectangle 10"/>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2" name="Date Placeholder 11"/>
          <p:cNvSpPr>
            <a:spLocks noGrp="1"/>
          </p:cNvSpPr>
          <p:nvPr>
            <p:ph type="dt" sz="half" idx="10"/>
          </p:nvPr>
        </p:nvSpPr>
        <p:spPr>
          <a:xfrm>
            <a:off x="6248400" y="6248400"/>
            <a:ext cx="2667000" cy="365125"/>
          </a:xfrm>
        </p:spPr>
        <p:txBody>
          <a:bodyPr rtlCol="0"/>
          <a:lstStyle/>
          <a:p>
            <a:fld id="{EAF1DE41-75DA-445D-A3CF-F15F8632DA35}" type="datetime1">
              <a:rPr lang="en-ZA" smtClean="0">
                <a:solidFill>
                  <a:srgbClr val="575F6D"/>
                </a:solidFill>
              </a:rPr>
              <a:pPr/>
              <a:t>22/04/2014</a:t>
            </a:fld>
            <a:endParaRPr lang="en-ZA">
              <a:solidFill>
                <a:srgbClr val="575F6D"/>
              </a:solidFill>
            </a:endParaRPr>
          </a:p>
        </p:txBody>
      </p:sp>
      <p:sp>
        <p:nvSpPr>
          <p:cNvPr id="13" name="Slide Number Placeholder 12"/>
          <p:cNvSpPr>
            <a:spLocks noGrp="1"/>
          </p:cNvSpPr>
          <p:nvPr>
            <p:ph type="sldNum" sz="quarter" idx="11"/>
          </p:nvPr>
        </p:nvSpPr>
        <p:spPr>
          <a:xfrm>
            <a:off x="0" y="4667249"/>
            <a:ext cx="1447800" cy="663578"/>
          </a:xfrm>
        </p:spPr>
        <p:txBody>
          <a:bodyPr rtlCol="0"/>
          <a:lstStyle>
            <a:lvl1pPr>
              <a:defRPr sz="2800"/>
            </a:lvl1pPr>
          </a:lstStyle>
          <a:p>
            <a:fld id="{DEB4050B-DD0C-4B44-9B5D-5D612ED4803B}" type="slidenum">
              <a:rPr lang="en-ZA" smtClean="0"/>
              <a:pPr/>
              <a:t>‹#›</a:t>
            </a:fld>
            <a:endParaRPr lang="en-ZA"/>
          </a:p>
        </p:txBody>
      </p:sp>
      <p:sp>
        <p:nvSpPr>
          <p:cNvPr id="14" name="Footer Placeholder 13"/>
          <p:cNvSpPr>
            <a:spLocks noGrp="1"/>
          </p:cNvSpPr>
          <p:nvPr>
            <p:ph type="ftr" sz="quarter" idx="12"/>
          </p:nvPr>
        </p:nvSpPr>
        <p:spPr>
          <a:xfrm>
            <a:off x="1600200" y="6248206"/>
            <a:ext cx="4572000" cy="365125"/>
          </a:xfrm>
        </p:spPr>
        <p:txBody>
          <a:bodyPr rtlCol="0"/>
          <a:lstStyle/>
          <a:p>
            <a:endParaRPr lang="en-ZA">
              <a:solidFill>
                <a:srgbClr val="575F6D"/>
              </a:solidFill>
            </a:endParaRPr>
          </a:p>
        </p:txBody>
      </p:sp>
      <p:sp>
        <p:nvSpPr>
          <p:cNvPr id="3" name="Picture Placeholder 2"/>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en-US" smtClean="0"/>
              <a:t>Click icon to add picture</a:t>
            </a:r>
            <a:endParaRPr kumimoji="0" lang="en-US" dirty="0"/>
          </a:p>
        </p:txBody>
      </p:sp>
    </p:spTree>
    <p:extLst>
      <p:ext uri="{BB962C8B-B14F-4D97-AF65-F5344CB8AC3E}">
        <p14:creationId xmlns:p14="http://schemas.microsoft.com/office/powerpoint/2010/main" val="854596986"/>
      </p:ext>
    </p:extLst>
  </p:cSld>
  <p:clrMapOvr>
    <a:overrideClrMapping bg1="lt1" tx1="dk1" bg2="lt2" tx2="dk2" accent1="accent1" accent2="accent2" accent3="accent3" accent4="accent4" accent5="accent5" accent6="accent6" hlink="hlink" folHlink="folHlink"/>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2E90145-7F3F-4E95-9CFA-9978C71739AB}" type="datetime1">
              <a:rPr lang="en-ZA" smtClean="0">
                <a:solidFill>
                  <a:srgbClr val="575F6D"/>
                </a:solidFill>
              </a:rPr>
              <a:pPr/>
              <a:t>22/04/2014</a:t>
            </a:fld>
            <a:endParaRPr lang="en-ZA">
              <a:solidFill>
                <a:srgbClr val="575F6D"/>
              </a:solidFill>
            </a:endParaRPr>
          </a:p>
        </p:txBody>
      </p:sp>
      <p:sp>
        <p:nvSpPr>
          <p:cNvPr id="5" name="Footer Placeholder 4"/>
          <p:cNvSpPr>
            <a:spLocks noGrp="1"/>
          </p:cNvSpPr>
          <p:nvPr>
            <p:ph type="ftr" sz="quarter" idx="11"/>
          </p:nvPr>
        </p:nvSpPr>
        <p:spPr/>
        <p:txBody>
          <a:bodyPr/>
          <a:lstStyle/>
          <a:p>
            <a:endParaRPr lang="en-ZA">
              <a:solidFill>
                <a:srgbClr val="575F6D"/>
              </a:solidFill>
            </a:endParaRPr>
          </a:p>
        </p:txBody>
      </p:sp>
      <p:sp>
        <p:nvSpPr>
          <p:cNvPr id="6" name="Slide Number Placeholder 5"/>
          <p:cNvSpPr>
            <a:spLocks noGrp="1"/>
          </p:cNvSpPr>
          <p:nvPr>
            <p:ph type="sldNum" sz="quarter" idx="12"/>
          </p:nvPr>
        </p:nvSpPr>
        <p:spPr/>
        <p:txBody>
          <a:bodyPr/>
          <a:lstStyle/>
          <a:p>
            <a:fld id="{DEB4050B-DD0C-4B44-9B5D-5D612ED4803B}" type="slidenum">
              <a:rPr lang="en-ZA" smtClean="0"/>
              <a:pPr/>
              <a:t>‹#›</a:t>
            </a:fld>
            <a:endParaRPr lang="en-ZA"/>
          </a:p>
        </p:txBody>
      </p:sp>
    </p:spTree>
    <p:extLst>
      <p:ext uri="{BB962C8B-B14F-4D97-AF65-F5344CB8AC3E}">
        <p14:creationId xmlns:p14="http://schemas.microsoft.com/office/powerpoint/2010/main" val="364490120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1"/>
      </p:bgRef>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609600"/>
            <a:ext cx="2057400" cy="55165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609600"/>
            <a:ext cx="5562600" cy="5516564"/>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6553200" y="6248402"/>
            <a:ext cx="2209800" cy="365125"/>
          </a:xfrm>
        </p:spPr>
        <p:txBody>
          <a:bodyPr/>
          <a:lstStyle/>
          <a:p>
            <a:fld id="{52784853-BAD0-40D3-AF32-B80A822430FA}" type="datetime1">
              <a:rPr lang="en-ZA" smtClean="0">
                <a:solidFill>
                  <a:srgbClr val="575F6D"/>
                </a:solidFill>
              </a:rPr>
              <a:pPr/>
              <a:t>22/04/2014</a:t>
            </a:fld>
            <a:endParaRPr lang="en-ZA">
              <a:solidFill>
                <a:srgbClr val="575F6D"/>
              </a:solidFill>
            </a:endParaRPr>
          </a:p>
        </p:txBody>
      </p:sp>
      <p:sp>
        <p:nvSpPr>
          <p:cNvPr id="5" name="Footer Placeholder 4"/>
          <p:cNvSpPr>
            <a:spLocks noGrp="1"/>
          </p:cNvSpPr>
          <p:nvPr>
            <p:ph type="ftr" sz="quarter" idx="11"/>
          </p:nvPr>
        </p:nvSpPr>
        <p:spPr>
          <a:xfrm>
            <a:off x="457201" y="6248207"/>
            <a:ext cx="5573483" cy="365125"/>
          </a:xfrm>
        </p:spPr>
        <p:txBody>
          <a:bodyPr/>
          <a:lstStyle/>
          <a:p>
            <a:endParaRPr lang="en-ZA">
              <a:solidFill>
                <a:srgbClr val="575F6D"/>
              </a:solidFill>
            </a:endParaRPr>
          </a:p>
        </p:txBody>
      </p:sp>
      <p:sp>
        <p:nvSpPr>
          <p:cNvPr id="7" name="Rectangle 6"/>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8" name="Rectangle 7"/>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9" name="Rectangle 8"/>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6" name="Slide Number Placeholder 5"/>
          <p:cNvSpPr>
            <a:spLocks noGrp="1"/>
          </p:cNvSpPr>
          <p:nvPr>
            <p:ph type="sldNum" sz="quarter" idx="12"/>
          </p:nvPr>
        </p:nvSpPr>
        <p:spPr>
          <a:xfrm rot="5400000">
            <a:off x="5989638" y="144462"/>
            <a:ext cx="533400" cy="244476"/>
          </a:xfrm>
        </p:spPr>
        <p:txBody>
          <a:bodyPr/>
          <a:lstStyle/>
          <a:p>
            <a:fld id="{DEB4050B-DD0C-4B44-9B5D-5D612ED4803B}" type="slidenum">
              <a:rPr lang="en-ZA" smtClean="0"/>
              <a:pPr/>
              <a:t>‹#›</a:t>
            </a:fld>
            <a:endParaRPr lang="en-ZA"/>
          </a:p>
        </p:txBody>
      </p:sp>
    </p:spTree>
    <p:extLst>
      <p:ext uri="{BB962C8B-B14F-4D97-AF65-F5344CB8AC3E}">
        <p14:creationId xmlns:p14="http://schemas.microsoft.com/office/powerpoint/2010/main" val="3915141416"/>
      </p:ext>
    </p:extLst>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371600"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7" name="Rectangle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en-US" smtClean="0"/>
              <a:t>Click to edit Master title style</a:t>
            </a:r>
            <a:endParaRPr kumimoji="0" lang="en-US"/>
          </a:p>
        </p:txBody>
      </p:sp>
      <p:sp>
        <p:nvSpPr>
          <p:cNvPr id="12" name="Date Placeholder 11"/>
          <p:cNvSpPr>
            <a:spLocks noGrp="1"/>
          </p:cNvSpPr>
          <p:nvPr>
            <p:ph type="dt" sz="half" idx="10"/>
          </p:nvPr>
        </p:nvSpPr>
        <p:spPr/>
        <p:txBody>
          <a:bodyPr/>
          <a:lstStyle/>
          <a:p>
            <a:fld id="{57C25FC5-377C-418F-8E34-822A9B0CD0CA}" type="datetime1">
              <a:rPr lang="en-ZA" smtClean="0"/>
              <a:t>22/04/2014</a:t>
            </a:fld>
            <a:endParaRPr lang="en-ZA"/>
          </a:p>
        </p:txBody>
      </p:sp>
      <p:sp>
        <p:nvSpPr>
          <p:cNvPr id="13" name="Slide Number Placeholder 12"/>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fld id="{DEB4050B-DD0C-4B44-9B5D-5D612ED4803B}" type="slidenum">
              <a:rPr lang="en-ZA" smtClean="0"/>
              <a:pPr/>
              <a:t>‹#›</a:t>
            </a:fld>
            <a:endParaRPr lang="en-ZA"/>
          </a:p>
        </p:txBody>
      </p:sp>
      <p:sp>
        <p:nvSpPr>
          <p:cNvPr id="14" name="Footer Placeholder 13"/>
          <p:cNvSpPr>
            <a:spLocks noGrp="1"/>
          </p:cNvSpPr>
          <p:nvPr>
            <p:ph type="ftr" sz="quarter" idx="12"/>
          </p:nvPr>
        </p:nvSpPr>
        <p:spPr/>
        <p:txBody>
          <a:bodyPr/>
          <a:lstStyle/>
          <a:p>
            <a:endParaRPr lang="en-ZA"/>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9" name="Content Placeholder 8"/>
          <p:cNvSpPr>
            <a:spLocks noGrp="1"/>
          </p:cNvSpPr>
          <p:nvPr>
            <p:ph sz="quarter" idx="1"/>
          </p:nvPr>
        </p:nvSpPr>
        <p:spPr>
          <a:xfrm>
            <a:off x="609600"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844901"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8" name="Date Placeholder 7"/>
          <p:cNvSpPr>
            <a:spLocks noGrp="1"/>
          </p:cNvSpPr>
          <p:nvPr>
            <p:ph type="dt" sz="half" idx="15"/>
          </p:nvPr>
        </p:nvSpPr>
        <p:spPr/>
        <p:txBody>
          <a:bodyPr rtlCol="0"/>
          <a:lstStyle/>
          <a:p>
            <a:fld id="{9028D310-C0AA-44E3-ACAE-F4A78294CAF8}" type="datetime1">
              <a:rPr lang="en-ZA" smtClean="0"/>
              <a:t>22/04/2014</a:t>
            </a:fld>
            <a:endParaRPr lang="en-ZA"/>
          </a:p>
        </p:txBody>
      </p:sp>
      <p:sp>
        <p:nvSpPr>
          <p:cNvPr id="10" name="Slide Number Placeholder 9"/>
          <p:cNvSpPr>
            <a:spLocks noGrp="1"/>
          </p:cNvSpPr>
          <p:nvPr>
            <p:ph type="sldNum" sz="quarter" idx="16"/>
          </p:nvPr>
        </p:nvSpPr>
        <p:spPr/>
        <p:txBody>
          <a:bodyPr rtlCol="0"/>
          <a:lstStyle/>
          <a:p>
            <a:fld id="{DEB4050B-DD0C-4B44-9B5D-5D612ED4803B}" type="slidenum">
              <a:rPr lang="en-ZA" smtClean="0"/>
              <a:pPr/>
              <a:t>‹#›</a:t>
            </a:fld>
            <a:endParaRPr lang="en-ZA"/>
          </a:p>
        </p:txBody>
      </p:sp>
      <p:sp>
        <p:nvSpPr>
          <p:cNvPr id="12" name="Footer Placeholder 11"/>
          <p:cNvSpPr>
            <a:spLocks noGrp="1"/>
          </p:cNvSpPr>
          <p:nvPr>
            <p:ph type="ftr" sz="quarter" idx="17"/>
          </p:nvPr>
        </p:nvSpPr>
        <p:spPr/>
        <p:txBody>
          <a:bodyPr rtlCol="0"/>
          <a:lstStyle/>
          <a:p>
            <a:endParaRPr lang="en-Z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0" y="273050"/>
            <a:ext cx="8153400" cy="869950"/>
          </a:xfrm>
        </p:spPr>
        <p:txBody>
          <a:bodyPr anchor="ctr"/>
          <a:lstStyle>
            <a:lvl1pPr>
              <a:defRPr/>
            </a:lvl1pPr>
          </a:lstStyle>
          <a:p>
            <a:r>
              <a:rPr kumimoji="0" lang="en-US" smtClean="0"/>
              <a:t>Click to edit Master title style</a:t>
            </a:r>
            <a:endParaRPr kumimoji="0" lang="en-US"/>
          </a:p>
        </p:txBody>
      </p:sp>
      <p:sp>
        <p:nvSpPr>
          <p:cNvPr id="11" name="Content Placeholder 10"/>
          <p:cNvSpPr>
            <a:spLocks noGrp="1"/>
          </p:cNvSpPr>
          <p:nvPr>
            <p:ph sz="quarter" idx="2"/>
          </p:nvPr>
        </p:nvSpPr>
        <p:spPr>
          <a:xfrm>
            <a:off x="609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800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5"/>
          </p:nvPr>
        </p:nvSpPr>
        <p:spPr/>
        <p:txBody>
          <a:bodyPr rtlCol="0"/>
          <a:lstStyle/>
          <a:p>
            <a:fld id="{EB642793-40B7-44B9-8817-1BA99513D42F}" type="datetime1">
              <a:rPr lang="en-ZA" smtClean="0"/>
              <a:t>22/04/2014</a:t>
            </a:fld>
            <a:endParaRPr lang="en-ZA"/>
          </a:p>
        </p:txBody>
      </p:sp>
      <p:sp>
        <p:nvSpPr>
          <p:cNvPr id="12" name="Slide Number Placeholder 11"/>
          <p:cNvSpPr>
            <a:spLocks noGrp="1"/>
          </p:cNvSpPr>
          <p:nvPr>
            <p:ph type="sldNum" sz="quarter" idx="16"/>
          </p:nvPr>
        </p:nvSpPr>
        <p:spPr/>
        <p:txBody>
          <a:bodyPr rtlCol="0"/>
          <a:lstStyle/>
          <a:p>
            <a:fld id="{DEB4050B-DD0C-4B44-9B5D-5D612ED4803B}" type="slidenum">
              <a:rPr lang="en-ZA" smtClean="0"/>
              <a:pPr/>
              <a:t>‹#›</a:t>
            </a:fld>
            <a:endParaRPr lang="en-ZA"/>
          </a:p>
        </p:txBody>
      </p:sp>
      <p:sp>
        <p:nvSpPr>
          <p:cNvPr id="14" name="Footer Placeholder 13"/>
          <p:cNvSpPr>
            <a:spLocks noGrp="1"/>
          </p:cNvSpPr>
          <p:nvPr>
            <p:ph type="ftr" sz="quarter" idx="17"/>
          </p:nvPr>
        </p:nvSpPr>
        <p:spPr/>
        <p:txBody>
          <a:bodyPr rtlCol="0"/>
          <a:lstStyle/>
          <a:p>
            <a:endParaRPr lang="en-ZA"/>
          </a:p>
        </p:txBody>
      </p:sp>
      <p:sp>
        <p:nvSpPr>
          <p:cNvPr id="16" name="Text Placeholder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5" name="Text Placeholder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E1593868-0C8D-48DB-900E-64B85882C31E}" type="datetime1">
              <a:rPr lang="en-ZA" smtClean="0"/>
              <a:t>22/04/2014</a:t>
            </a:fld>
            <a:endParaRPr lang="en-ZA"/>
          </a:p>
        </p:txBody>
      </p:sp>
      <p:sp>
        <p:nvSpPr>
          <p:cNvPr id="4" name="Footer Placeholder 3"/>
          <p:cNvSpPr>
            <a:spLocks noGrp="1"/>
          </p:cNvSpPr>
          <p:nvPr>
            <p:ph type="ftr" sz="quarter" idx="11"/>
          </p:nvPr>
        </p:nvSpPr>
        <p:spPr/>
        <p:txBody>
          <a:bodyPr/>
          <a:lstStyle/>
          <a:p>
            <a:endParaRPr lang="en-ZA"/>
          </a:p>
        </p:txBody>
      </p:sp>
      <p:sp>
        <p:nvSpPr>
          <p:cNvPr id="5" name="Slide Number Placeholder 4"/>
          <p:cNvSpPr>
            <a:spLocks noGrp="1"/>
          </p:cNvSpPr>
          <p:nvPr>
            <p:ph type="sldNum" sz="quarter" idx="12"/>
          </p:nvPr>
        </p:nvSpPr>
        <p:spPr/>
        <p:txBody>
          <a:bodyPr/>
          <a:lstStyle>
            <a:lvl1pPr>
              <a:defRPr>
                <a:solidFill>
                  <a:srgbClr val="FFFFFF"/>
                </a:solidFill>
              </a:defRPr>
            </a:lvl1pPr>
          </a:lstStyle>
          <a:p>
            <a:fld id="{DEB4050B-DD0C-4B44-9B5D-5D612ED4803B}" type="slidenum">
              <a:rPr lang="en-ZA" smtClean="0"/>
              <a:pPr/>
              <a:t>‹#›</a:t>
            </a:fld>
            <a:endParaRPr lang="en-Z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E34C5A2-E5D4-42C7-982B-D7FA01E166C1}" type="datetime1">
              <a:rPr lang="en-ZA" smtClean="0"/>
              <a:t>22/04/2014</a:t>
            </a:fld>
            <a:endParaRPr lang="en-ZA"/>
          </a:p>
        </p:txBody>
      </p:sp>
      <p:sp>
        <p:nvSpPr>
          <p:cNvPr id="3" name="Footer Placeholder 2"/>
          <p:cNvSpPr>
            <a:spLocks noGrp="1"/>
          </p:cNvSpPr>
          <p:nvPr>
            <p:ph type="ftr" sz="quarter" idx="11"/>
          </p:nvPr>
        </p:nvSpPr>
        <p:spPr/>
        <p:txBody>
          <a:bodyPr/>
          <a:lstStyle/>
          <a:p>
            <a:endParaRPr lang="en-ZA"/>
          </a:p>
        </p:txBody>
      </p:sp>
      <p:sp>
        <p:nvSpPr>
          <p:cNvPr id="4" name="Slide Number Placeholder 3"/>
          <p:cNvSpPr>
            <a:spLocks noGrp="1"/>
          </p:cNvSpPr>
          <p:nvPr>
            <p:ph type="sldNum" sz="quarter" idx="12"/>
          </p:nvPr>
        </p:nvSpPr>
        <p:spPr>
          <a:xfrm>
            <a:off x="0" y="6248400"/>
            <a:ext cx="533400" cy="381000"/>
          </a:xfrm>
        </p:spPr>
        <p:txBody>
          <a:bodyPr/>
          <a:lstStyle>
            <a:lvl1pPr>
              <a:defRPr>
                <a:solidFill>
                  <a:schemeClr val="tx2"/>
                </a:solidFill>
              </a:defRPr>
            </a:lvl1pPr>
          </a:lstStyle>
          <a:p>
            <a:fld id="{DEB4050B-DD0C-4B44-9B5D-5D612ED4803B}" type="slidenum">
              <a:rPr lang="en-ZA" smtClean="0"/>
              <a:pPr/>
              <a:t>‹#›</a:t>
            </a:fld>
            <a:endParaRPr lang="en-Z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8077200" cy="869950"/>
          </a:xfrm>
        </p:spPr>
        <p:txBody>
          <a:bodyPr anchor="ctr"/>
          <a:lstStyle>
            <a:lvl1pPr algn="l">
              <a:buNone/>
              <a:defRPr sz="4400" b="0"/>
            </a:lvl1p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B96CF46C-5597-4EBB-AEBA-B47F1EB33EBB}" type="datetime1">
              <a:rPr lang="en-ZA" smtClean="0"/>
              <a:t>22/04/2014</a:t>
            </a:fld>
            <a:endParaRPr lang="en-ZA"/>
          </a:p>
        </p:txBody>
      </p:sp>
      <p:sp>
        <p:nvSpPr>
          <p:cNvPr id="6" name="Footer Placeholder 5"/>
          <p:cNvSpPr>
            <a:spLocks noGrp="1"/>
          </p:cNvSpPr>
          <p:nvPr>
            <p:ph type="ftr" sz="quarter" idx="11"/>
          </p:nvPr>
        </p:nvSpPr>
        <p:spPr/>
        <p:txBody>
          <a:bodyPr/>
          <a:lstStyle/>
          <a:p>
            <a:endParaRPr lang="en-ZA"/>
          </a:p>
        </p:txBody>
      </p:sp>
      <p:sp>
        <p:nvSpPr>
          <p:cNvPr id="7" name="Slide Number Placeholder 6"/>
          <p:cNvSpPr>
            <a:spLocks noGrp="1"/>
          </p:cNvSpPr>
          <p:nvPr>
            <p:ph type="sldNum" sz="quarter" idx="12"/>
          </p:nvPr>
        </p:nvSpPr>
        <p:spPr/>
        <p:txBody>
          <a:bodyPr/>
          <a:lstStyle>
            <a:lvl1pPr>
              <a:defRPr>
                <a:solidFill>
                  <a:srgbClr val="FFFFFF"/>
                </a:solidFill>
              </a:defRPr>
            </a:lvl1pPr>
          </a:lstStyle>
          <a:p>
            <a:fld id="{DEB4050B-DD0C-4B44-9B5D-5D612ED4803B}" type="slidenum">
              <a:rPr lang="en-ZA" smtClean="0"/>
              <a:pPr/>
              <a:t>‹#›</a:t>
            </a:fld>
            <a:endParaRPr lang="en-ZA"/>
          </a:p>
        </p:txBody>
      </p:sp>
      <p:sp>
        <p:nvSpPr>
          <p:cNvPr id="3" name="Text Placeholder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9" name="Content Placeholder 8"/>
          <p:cNvSpPr>
            <a:spLocks noGrp="1"/>
          </p:cNvSpPr>
          <p:nvPr>
            <p:ph sz="quarter" idx="1"/>
          </p:nvPr>
        </p:nvSpPr>
        <p:spPr>
          <a:xfrm>
            <a:off x="2362200" y="1752600"/>
            <a:ext cx="6400800" cy="4419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3">
        <a:schemeClr val="bg2"/>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8" name="Rectangle 7"/>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en-US" smtClean="0"/>
              <a:t>Click to edit Master title style</a:t>
            </a:r>
            <a:endParaRPr kumimoji="0" lang="en-US"/>
          </a:p>
        </p:txBody>
      </p:sp>
      <p:sp>
        <p:nvSpPr>
          <p:cNvPr id="11" name="Rectangle 10"/>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Date Placeholder 11"/>
          <p:cNvSpPr>
            <a:spLocks noGrp="1"/>
          </p:cNvSpPr>
          <p:nvPr>
            <p:ph type="dt" sz="half" idx="10"/>
          </p:nvPr>
        </p:nvSpPr>
        <p:spPr>
          <a:xfrm>
            <a:off x="6248400" y="6248400"/>
            <a:ext cx="2667000" cy="365125"/>
          </a:xfrm>
        </p:spPr>
        <p:txBody>
          <a:bodyPr rtlCol="0"/>
          <a:lstStyle/>
          <a:p>
            <a:fld id="{EAF1DE41-75DA-445D-A3CF-F15F8632DA35}" type="datetime1">
              <a:rPr lang="en-ZA" smtClean="0"/>
              <a:t>22/04/2014</a:t>
            </a:fld>
            <a:endParaRPr lang="en-ZA"/>
          </a:p>
        </p:txBody>
      </p:sp>
      <p:sp>
        <p:nvSpPr>
          <p:cNvPr id="13" name="Slide Number Placeholder 12"/>
          <p:cNvSpPr>
            <a:spLocks noGrp="1"/>
          </p:cNvSpPr>
          <p:nvPr>
            <p:ph type="sldNum" sz="quarter" idx="11"/>
          </p:nvPr>
        </p:nvSpPr>
        <p:spPr>
          <a:xfrm>
            <a:off x="0" y="4667249"/>
            <a:ext cx="1447800" cy="663578"/>
          </a:xfrm>
        </p:spPr>
        <p:txBody>
          <a:bodyPr rtlCol="0"/>
          <a:lstStyle>
            <a:lvl1pPr>
              <a:defRPr sz="2800"/>
            </a:lvl1pPr>
          </a:lstStyle>
          <a:p>
            <a:fld id="{DEB4050B-DD0C-4B44-9B5D-5D612ED4803B}" type="slidenum">
              <a:rPr lang="en-ZA" smtClean="0"/>
              <a:pPr/>
              <a:t>‹#›</a:t>
            </a:fld>
            <a:endParaRPr lang="en-ZA"/>
          </a:p>
        </p:txBody>
      </p:sp>
      <p:sp>
        <p:nvSpPr>
          <p:cNvPr id="14" name="Footer Placeholder 13"/>
          <p:cNvSpPr>
            <a:spLocks noGrp="1"/>
          </p:cNvSpPr>
          <p:nvPr>
            <p:ph type="ftr" sz="quarter" idx="12"/>
          </p:nvPr>
        </p:nvSpPr>
        <p:spPr>
          <a:xfrm>
            <a:off x="1600200" y="6248206"/>
            <a:ext cx="4572000" cy="365125"/>
          </a:xfrm>
        </p:spPr>
        <p:txBody>
          <a:bodyPr rtlCol="0"/>
          <a:lstStyle/>
          <a:p>
            <a:endParaRPr lang="en-ZA"/>
          </a:p>
        </p:txBody>
      </p:sp>
      <p:sp>
        <p:nvSpPr>
          <p:cNvPr id="3" name="Picture Placeholder 2"/>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en-US" smtClean="0"/>
              <a:t>Click icon to add picture</a:t>
            </a:r>
            <a:endParaRPr kumimoji="0" lang="en-US" dirty="0"/>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_rels/slideMaster2.xml.rels><?xml version="1.0" encoding="UTF-8" standalone="yes"?>
<Relationships xmlns="http://schemas.openxmlformats.org/package/2006/relationships"><Relationship Id="rId11" Type="http://schemas.openxmlformats.org/officeDocument/2006/relationships/slideLayout" Target="../slideLayouts/slideLayout22.xml"/><Relationship Id="rId12" Type="http://schemas.openxmlformats.org/officeDocument/2006/relationships/theme" Target="../theme/theme2.xml"/><Relationship Id="rId1" Type="http://schemas.openxmlformats.org/officeDocument/2006/relationships/slideLayout" Target="../slideLayouts/slideLayout1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 Id="rId9" Type="http://schemas.openxmlformats.org/officeDocument/2006/relationships/slideLayout" Target="../slideLayouts/slideLayout20.xml"/><Relationship Id="rId10"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609600" y="228600"/>
            <a:ext cx="8153400" cy="990600"/>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fld id="{36B62B3A-CC41-4CF5-9076-5B10CD5FBAF7}" type="datetime1">
              <a:rPr lang="en-ZA" smtClean="0"/>
              <a:t>22/04/2014</a:t>
            </a:fld>
            <a:endParaRPr lang="en-ZA"/>
          </a:p>
        </p:txBody>
      </p:sp>
      <p:sp>
        <p:nvSpPr>
          <p:cNvPr id="3" name="Footer Placeholder 2"/>
          <p:cNvSpPr>
            <a:spLocks noGrp="1"/>
          </p:cNvSpPr>
          <p:nvPr>
            <p:ph type="ftr" sz="quarter" idx="3"/>
          </p:nvPr>
        </p:nvSpPr>
        <p:spPr>
          <a:xfrm>
            <a:off x="609600" y="6248206"/>
            <a:ext cx="5421083" cy="365125"/>
          </a:xfrm>
          <a:prstGeom prst="rect">
            <a:avLst/>
          </a:prstGeom>
        </p:spPr>
        <p:txBody>
          <a:bodyPr vert="horz" anchor="ctr"/>
          <a:lstStyle>
            <a:lvl1pPr algn="r" eaLnBrk="1" latinLnBrk="0" hangingPunct="1">
              <a:defRPr kumimoji="0" sz="1400">
                <a:solidFill>
                  <a:schemeClr val="tx2"/>
                </a:solidFill>
              </a:defRPr>
            </a:lvl1pPr>
          </a:lstStyle>
          <a:p>
            <a:endParaRPr lang="en-ZA"/>
          </a:p>
        </p:txBody>
      </p:sp>
      <p:sp>
        <p:nvSpPr>
          <p:cNvPr id="7" name="Rectangle 6"/>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fld id="{DEB4050B-DD0C-4B44-9B5D-5D612ED4803B}" type="slidenum">
              <a:rPr lang="en-ZA" smtClean="0"/>
              <a:pPr/>
              <a:t>‹#›</a:t>
            </a:fld>
            <a:endParaRPr lang="en-ZA"/>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1" latinLnBrk="0" hangingPunct="1">
        <a:spcBef>
          <a:spcPct val="0"/>
        </a:spcBef>
        <a:buNone/>
        <a:defRPr kumimoji="0"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609600" y="228600"/>
            <a:ext cx="8153400" cy="990600"/>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fld id="{36B62B3A-CC41-4CF5-9076-5B10CD5FBAF7}" type="datetime1">
              <a:rPr lang="en-ZA" smtClean="0">
                <a:solidFill>
                  <a:srgbClr val="575F6D"/>
                </a:solidFill>
              </a:rPr>
              <a:pPr/>
              <a:t>22/04/2014</a:t>
            </a:fld>
            <a:endParaRPr lang="en-ZA">
              <a:solidFill>
                <a:srgbClr val="575F6D"/>
              </a:solidFill>
            </a:endParaRPr>
          </a:p>
        </p:txBody>
      </p:sp>
      <p:sp>
        <p:nvSpPr>
          <p:cNvPr id="3" name="Footer Placeholder 2"/>
          <p:cNvSpPr>
            <a:spLocks noGrp="1"/>
          </p:cNvSpPr>
          <p:nvPr>
            <p:ph type="ftr" sz="quarter" idx="3"/>
          </p:nvPr>
        </p:nvSpPr>
        <p:spPr>
          <a:xfrm>
            <a:off x="609600" y="6248206"/>
            <a:ext cx="5421083" cy="365125"/>
          </a:xfrm>
          <a:prstGeom prst="rect">
            <a:avLst/>
          </a:prstGeom>
        </p:spPr>
        <p:txBody>
          <a:bodyPr vert="horz" anchor="ctr"/>
          <a:lstStyle>
            <a:lvl1pPr algn="r" eaLnBrk="1" latinLnBrk="0" hangingPunct="1">
              <a:defRPr kumimoji="0" sz="1400">
                <a:solidFill>
                  <a:schemeClr val="tx2"/>
                </a:solidFill>
              </a:defRPr>
            </a:lvl1pPr>
          </a:lstStyle>
          <a:p>
            <a:endParaRPr lang="en-ZA">
              <a:solidFill>
                <a:srgbClr val="575F6D"/>
              </a:solidFill>
            </a:endParaRPr>
          </a:p>
        </p:txBody>
      </p:sp>
      <p:sp>
        <p:nvSpPr>
          <p:cNvPr id="7" name="Rectangle 6"/>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8" name="Rectangle 7"/>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9" name="Rectangle 8"/>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23" name="Slide Number Placeholder 22"/>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fld id="{DEB4050B-DD0C-4B44-9B5D-5D612ED4803B}" type="slidenum">
              <a:rPr lang="en-ZA" smtClean="0"/>
              <a:pPr/>
              <a:t>‹#›</a:t>
            </a:fld>
            <a:endParaRPr lang="en-ZA"/>
          </a:p>
        </p:txBody>
      </p:sp>
    </p:spTree>
    <p:extLst>
      <p:ext uri="{BB962C8B-B14F-4D97-AF65-F5344CB8AC3E}">
        <p14:creationId xmlns:p14="http://schemas.microsoft.com/office/powerpoint/2010/main" val="3858680403"/>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ftr="0" dt="0"/>
  <p:txStyles>
    <p:titleStyle>
      <a:lvl1pPr algn="l" rtl="0" eaLnBrk="1" latinLnBrk="0" hangingPunct="1">
        <a:spcBef>
          <a:spcPct val="0"/>
        </a:spcBef>
        <a:buNone/>
        <a:defRPr kumimoji="0"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comments" Target="../comments/commen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comments" Target="../comments/commen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comments" Target="../comments/commen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comments" Target="../comments/commen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4.png"/></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5.png"/></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comments" Target="../comments/commen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6.png"/><Relationship Id="rId3" Type="http://schemas.openxmlformats.org/officeDocument/2006/relationships/hyperlink" Target="http://creativecommons.org/licenses/by-sa/2.5/za/"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ZA" dirty="0" smtClean="0"/>
              <a:t>Research Essays</a:t>
            </a:r>
            <a:endParaRPr lang="en-ZA" dirty="0"/>
          </a:p>
        </p:txBody>
      </p:sp>
      <p:sp>
        <p:nvSpPr>
          <p:cNvPr id="3" name="Subtitle 2"/>
          <p:cNvSpPr>
            <a:spLocks noGrp="1"/>
          </p:cNvSpPr>
          <p:nvPr>
            <p:ph type="subTitle" idx="1"/>
          </p:nvPr>
        </p:nvSpPr>
        <p:spPr/>
        <p:txBody>
          <a:bodyPr>
            <a:normAutofit/>
          </a:bodyPr>
          <a:lstStyle/>
          <a:p>
            <a:r>
              <a:rPr lang="en-ZA" sz="2300" dirty="0" smtClean="0"/>
              <a:t>Structure, Argumentation, Originality, &amp; Etiquette</a:t>
            </a:r>
            <a:endParaRPr lang="en-ZA" sz="2300" dirty="0"/>
          </a:p>
        </p:txBody>
      </p:sp>
      <p:sp>
        <p:nvSpPr>
          <p:cNvPr id="4" name="Slide Number Placeholder 3"/>
          <p:cNvSpPr>
            <a:spLocks noGrp="1"/>
          </p:cNvSpPr>
          <p:nvPr>
            <p:ph type="sldNum" sz="quarter" idx="12"/>
          </p:nvPr>
        </p:nvSpPr>
        <p:spPr/>
        <p:txBody>
          <a:bodyPr/>
          <a:lstStyle/>
          <a:p>
            <a:fld id="{DEB4050B-DD0C-4B44-9B5D-5D612ED4803B}" type="slidenum">
              <a:rPr lang="en-ZA" smtClean="0">
                <a:solidFill>
                  <a:srgbClr val="FFF39D"/>
                </a:solidFill>
              </a:rPr>
              <a:pPr/>
              <a:t>1</a:t>
            </a:fld>
            <a:endParaRPr lang="en-ZA">
              <a:solidFill>
                <a:srgbClr val="FFF39D"/>
              </a:solidFill>
            </a:endParaRPr>
          </a:p>
        </p:txBody>
      </p:sp>
    </p:spTree>
    <p:extLst>
      <p:ext uri="{BB962C8B-B14F-4D97-AF65-F5344CB8AC3E}">
        <p14:creationId xmlns:p14="http://schemas.microsoft.com/office/powerpoint/2010/main" val="160912175"/>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Evaluations</a:t>
            </a:r>
          </a:p>
        </p:txBody>
      </p:sp>
      <p:sp>
        <p:nvSpPr>
          <p:cNvPr id="3" name="Content Placeholder 2"/>
          <p:cNvSpPr>
            <a:spLocks noGrp="1"/>
          </p:cNvSpPr>
          <p:nvPr>
            <p:ph idx="1"/>
          </p:nvPr>
        </p:nvSpPr>
        <p:spPr/>
        <p:txBody>
          <a:bodyPr/>
          <a:lstStyle/>
          <a:p>
            <a:pPr algn="just"/>
            <a:r>
              <a:rPr lang="en-US" dirty="0"/>
              <a:t>What was the </a:t>
            </a:r>
            <a:r>
              <a:rPr lang="en-US" dirty="0">
                <a:solidFill>
                  <a:schemeClr val="accent1">
                    <a:lumMod val="75000"/>
                  </a:schemeClr>
                </a:solidFill>
              </a:rPr>
              <a:t>impact </a:t>
            </a:r>
            <a:r>
              <a:rPr lang="en-US" dirty="0"/>
              <a:t>of general amnesty on the </a:t>
            </a:r>
            <a:r>
              <a:rPr lang="en-US" dirty="0">
                <a:solidFill>
                  <a:schemeClr val="accent1">
                    <a:lumMod val="75000"/>
                  </a:schemeClr>
                </a:solidFill>
              </a:rPr>
              <a:t>successes/failures</a:t>
            </a:r>
            <a:r>
              <a:rPr lang="en-US" dirty="0"/>
              <a:t> of the Middle Earth TRC with regards to truth finding</a:t>
            </a:r>
            <a:r>
              <a:rPr lang="en-US" dirty="0" smtClean="0"/>
              <a:t>?</a:t>
            </a:r>
          </a:p>
          <a:p>
            <a:pPr marL="0" indent="0" algn="just">
              <a:buNone/>
            </a:pPr>
            <a:endParaRPr lang="en-US" dirty="0"/>
          </a:p>
          <a:p>
            <a:pPr algn="just"/>
            <a:r>
              <a:rPr lang="en-US" dirty="0"/>
              <a:t>How successful was the Middle Earth TRC with regards to </a:t>
            </a:r>
            <a:r>
              <a:rPr lang="en-US" dirty="0">
                <a:solidFill>
                  <a:schemeClr val="accent1">
                    <a:lumMod val="75000"/>
                  </a:schemeClr>
                </a:solidFill>
              </a:rPr>
              <a:t>achieving restorative justice </a:t>
            </a:r>
            <a:r>
              <a:rPr lang="en-US" dirty="0"/>
              <a:t>through reparations?</a:t>
            </a:r>
          </a:p>
        </p:txBody>
      </p:sp>
      <p:sp>
        <p:nvSpPr>
          <p:cNvPr id="4" name="Slide Number Placeholder 3"/>
          <p:cNvSpPr>
            <a:spLocks noGrp="1"/>
          </p:cNvSpPr>
          <p:nvPr>
            <p:ph type="sldNum" sz="quarter" idx="12"/>
          </p:nvPr>
        </p:nvSpPr>
        <p:spPr/>
        <p:txBody>
          <a:bodyPr>
            <a:normAutofit fontScale="85000" lnSpcReduction="20000"/>
          </a:bodyPr>
          <a:lstStyle/>
          <a:p>
            <a:fld id="{DEB4050B-DD0C-4B44-9B5D-5D612ED4803B}" type="slidenum">
              <a:rPr lang="en-ZA" smtClean="0"/>
              <a:pPr/>
              <a:t>10</a:t>
            </a:fld>
            <a:endParaRPr lang="en-ZA"/>
          </a:p>
        </p:txBody>
      </p:sp>
    </p:spTree>
    <p:extLst>
      <p:ext uri="{BB962C8B-B14F-4D97-AF65-F5344CB8AC3E}">
        <p14:creationId xmlns:p14="http://schemas.microsoft.com/office/powerpoint/2010/main" val="1311834824"/>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100" dirty="0"/>
              <a:t>What was the impact of general amnesty on the successes/failures of the Middle Earth TRC with regards to truth finding</a:t>
            </a:r>
            <a:r>
              <a:rPr lang="en-US" sz="2100" dirty="0" smtClean="0"/>
              <a:t>?</a:t>
            </a:r>
            <a:endParaRPr lang="en-US" sz="2100" dirty="0"/>
          </a:p>
        </p:txBody>
      </p:sp>
      <p:sp>
        <p:nvSpPr>
          <p:cNvPr id="3" name="Content Placeholder 2"/>
          <p:cNvSpPr>
            <a:spLocks noGrp="1"/>
          </p:cNvSpPr>
          <p:nvPr>
            <p:ph idx="1"/>
          </p:nvPr>
        </p:nvSpPr>
        <p:spPr/>
        <p:txBody>
          <a:bodyPr>
            <a:normAutofit fontScale="85000" lnSpcReduction="10000"/>
          </a:bodyPr>
          <a:lstStyle/>
          <a:p>
            <a:r>
              <a:rPr lang="en-US" dirty="0" smtClean="0"/>
              <a:t>Intro</a:t>
            </a:r>
          </a:p>
          <a:p>
            <a:pPr lvl="1"/>
            <a:r>
              <a:rPr lang="en-US" dirty="0" smtClean="0"/>
              <a:t>Criteria </a:t>
            </a:r>
            <a:r>
              <a:rPr lang="en-US" dirty="0"/>
              <a:t>of </a:t>
            </a:r>
            <a:r>
              <a:rPr lang="en-US" dirty="0" smtClean="0"/>
              <a:t>evaluation</a:t>
            </a:r>
            <a:endParaRPr lang="en-US" dirty="0"/>
          </a:p>
          <a:p>
            <a:r>
              <a:rPr lang="en-US" dirty="0">
                <a:solidFill>
                  <a:schemeClr val="accent2">
                    <a:lumMod val="50000"/>
                  </a:schemeClr>
                </a:solidFill>
              </a:rPr>
              <a:t>Theoretical</a:t>
            </a:r>
            <a:r>
              <a:rPr lang="en-US" dirty="0"/>
              <a:t> discussion of amnesty and its impact on transitional justice</a:t>
            </a:r>
          </a:p>
          <a:p>
            <a:r>
              <a:rPr lang="en-US" dirty="0"/>
              <a:t>What is a </a:t>
            </a:r>
            <a:r>
              <a:rPr lang="en-US" dirty="0">
                <a:solidFill>
                  <a:schemeClr val="accent2">
                    <a:lumMod val="50000"/>
                  </a:schemeClr>
                </a:solidFill>
              </a:rPr>
              <a:t>success</a:t>
            </a:r>
            <a:r>
              <a:rPr lang="en-US" dirty="0"/>
              <a:t> in the context of a TRC in Middle Earth</a:t>
            </a:r>
          </a:p>
          <a:p>
            <a:pPr lvl="1"/>
            <a:r>
              <a:rPr lang="en-US" dirty="0">
                <a:solidFill>
                  <a:schemeClr val="accent2">
                    <a:lumMod val="50000"/>
                  </a:schemeClr>
                </a:solidFill>
              </a:rPr>
              <a:t>Mandate</a:t>
            </a:r>
          </a:p>
          <a:p>
            <a:pPr lvl="1"/>
            <a:r>
              <a:rPr lang="en-US" dirty="0">
                <a:solidFill>
                  <a:schemeClr val="accent2">
                    <a:lumMod val="50000"/>
                  </a:schemeClr>
                </a:solidFill>
              </a:rPr>
              <a:t>Other standards </a:t>
            </a:r>
            <a:r>
              <a:rPr lang="en-US" dirty="0"/>
              <a:t>to judge it </a:t>
            </a:r>
            <a:r>
              <a:rPr lang="en-US" dirty="0" smtClean="0"/>
              <a:t>by</a:t>
            </a:r>
          </a:p>
          <a:p>
            <a:r>
              <a:rPr lang="en-US" dirty="0" smtClean="0"/>
              <a:t>The </a:t>
            </a:r>
            <a:r>
              <a:rPr lang="en-US" dirty="0" smtClean="0">
                <a:solidFill>
                  <a:schemeClr val="accent2">
                    <a:lumMod val="50000"/>
                  </a:schemeClr>
                </a:solidFill>
              </a:rPr>
              <a:t>impact</a:t>
            </a:r>
            <a:r>
              <a:rPr lang="en-US" dirty="0" smtClean="0"/>
              <a:t> of amnesty in Middle Earth</a:t>
            </a:r>
          </a:p>
          <a:p>
            <a:pPr lvl="1"/>
            <a:r>
              <a:rPr lang="en-US" dirty="0" smtClean="0"/>
              <a:t>Perpetrator </a:t>
            </a:r>
            <a:r>
              <a:rPr lang="en-US" dirty="0">
                <a:solidFill>
                  <a:schemeClr val="accent2">
                    <a:lumMod val="50000"/>
                  </a:schemeClr>
                </a:solidFill>
              </a:rPr>
              <a:t>participation</a:t>
            </a:r>
          </a:p>
          <a:p>
            <a:pPr lvl="1"/>
            <a:r>
              <a:rPr lang="en-US" dirty="0">
                <a:solidFill>
                  <a:schemeClr val="accent2">
                    <a:lumMod val="50000"/>
                  </a:schemeClr>
                </a:solidFill>
              </a:rPr>
              <a:t>Quality</a:t>
            </a:r>
            <a:r>
              <a:rPr lang="en-US" dirty="0"/>
              <a:t> of the findings</a:t>
            </a:r>
          </a:p>
          <a:p>
            <a:r>
              <a:rPr lang="en-US" dirty="0"/>
              <a:t>Conclusion</a:t>
            </a:r>
          </a:p>
          <a:p>
            <a:pPr lvl="1">
              <a:buNone/>
            </a:pPr>
            <a:endParaRPr lang="en-US" dirty="0"/>
          </a:p>
          <a:p>
            <a:pPr lvl="1"/>
            <a:endParaRPr lang="en-US" dirty="0"/>
          </a:p>
          <a:p>
            <a:endParaRPr lang="en-US" dirty="0"/>
          </a:p>
          <a:p>
            <a:endParaRPr lang="en-US" dirty="0"/>
          </a:p>
        </p:txBody>
      </p:sp>
      <p:sp>
        <p:nvSpPr>
          <p:cNvPr id="4" name="Slide Number Placeholder 3"/>
          <p:cNvSpPr>
            <a:spLocks noGrp="1"/>
          </p:cNvSpPr>
          <p:nvPr>
            <p:ph type="sldNum" sz="quarter" idx="12"/>
          </p:nvPr>
        </p:nvSpPr>
        <p:spPr/>
        <p:txBody>
          <a:bodyPr>
            <a:normAutofit fontScale="85000" lnSpcReduction="20000"/>
          </a:bodyPr>
          <a:lstStyle/>
          <a:p>
            <a:fld id="{DEB4050B-DD0C-4B44-9B5D-5D612ED4803B}" type="slidenum">
              <a:rPr lang="en-ZA" smtClean="0"/>
              <a:pPr/>
              <a:t>11</a:t>
            </a:fld>
            <a:endParaRPr lang="en-ZA"/>
          </a:p>
        </p:txBody>
      </p:sp>
    </p:spTree>
    <p:extLst>
      <p:ext uri="{BB962C8B-B14F-4D97-AF65-F5344CB8AC3E}">
        <p14:creationId xmlns:p14="http://schemas.microsoft.com/office/powerpoint/2010/main" val="2597431710"/>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type="body" idx="1"/>
          </p:nvPr>
        </p:nvSpPr>
        <p:spPr/>
        <p:txBody>
          <a:bodyPr>
            <a:normAutofit/>
          </a:bodyPr>
          <a:lstStyle/>
          <a:p>
            <a:pPr algn="just"/>
            <a:r>
              <a:rPr lang="en-ZA" dirty="0" smtClean="0"/>
              <a:t>The trick to writing a strong research paper is to know which of the </a:t>
            </a:r>
            <a:r>
              <a:rPr lang="en-ZA" b="1" u="sng" dirty="0" smtClean="0"/>
              <a:t>numerous</a:t>
            </a:r>
            <a:r>
              <a:rPr lang="en-ZA" dirty="0" smtClean="0"/>
              <a:t> sources fit best with your argument and methodology.</a:t>
            </a:r>
          </a:p>
          <a:p>
            <a:pPr lvl="1" algn="just"/>
            <a:endParaRPr lang="en-ZA" dirty="0"/>
          </a:p>
        </p:txBody>
      </p:sp>
      <p:sp>
        <p:nvSpPr>
          <p:cNvPr id="4" name="Title 3"/>
          <p:cNvSpPr>
            <a:spLocks noGrp="1"/>
          </p:cNvSpPr>
          <p:nvPr>
            <p:ph type="title"/>
          </p:nvPr>
        </p:nvSpPr>
        <p:spPr/>
        <p:txBody>
          <a:bodyPr/>
          <a:lstStyle/>
          <a:p>
            <a:r>
              <a:rPr lang="en-ZA" dirty="0" smtClean="0"/>
              <a:t>Argument</a:t>
            </a:r>
            <a:endParaRPr lang="en-ZA" dirty="0"/>
          </a:p>
        </p:txBody>
      </p:sp>
      <p:sp>
        <p:nvSpPr>
          <p:cNvPr id="2" name="Slide Number Placeholder 1"/>
          <p:cNvSpPr>
            <a:spLocks noGrp="1"/>
          </p:cNvSpPr>
          <p:nvPr>
            <p:ph type="sldNum" sz="quarter" idx="11"/>
          </p:nvPr>
        </p:nvSpPr>
        <p:spPr/>
        <p:txBody>
          <a:bodyPr/>
          <a:lstStyle/>
          <a:p>
            <a:fld id="{DEB4050B-DD0C-4B44-9B5D-5D612ED4803B}" type="slidenum">
              <a:rPr lang="en-ZA" smtClean="0"/>
              <a:pPr/>
              <a:t>12</a:t>
            </a:fld>
            <a:endParaRPr lang="en-ZA"/>
          </a:p>
        </p:txBody>
      </p:sp>
    </p:spTree>
    <p:extLst>
      <p:ext uri="{BB962C8B-B14F-4D97-AF65-F5344CB8AC3E}">
        <p14:creationId xmlns:p14="http://schemas.microsoft.com/office/powerpoint/2010/main" val="4199592081"/>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smtClean="0"/>
              <a:t>Argumentation</a:t>
            </a:r>
            <a:endParaRPr lang="en-ZA" dirty="0"/>
          </a:p>
        </p:txBody>
      </p:sp>
      <p:sp>
        <p:nvSpPr>
          <p:cNvPr id="3" name="Content Placeholder 2"/>
          <p:cNvSpPr>
            <a:spLocks noGrp="1"/>
          </p:cNvSpPr>
          <p:nvPr>
            <p:ph idx="1"/>
          </p:nvPr>
        </p:nvSpPr>
        <p:spPr>
          <a:xfrm>
            <a:off x="323528" y="1600200"/>
            <a:ext cx="8442520" cy="5069160"/>
          </a:xfrm>
        </p:spPr>
        <p:txBody>
          <a:bodyPr>
            <a:noAutofit/>
          </a:bodyPr>
          <a:lstStyle/>
          <a:p>
            <a:pPr algn="just"/>
            <a:r>
              <a:rPr lang="en-ZA" sz="3600" dirty="0" smtClean="0"/>
              <a:t>Given the length of this assignment, we want </a:t>
            </a:r>
            <a:r>
              <a:rPr lang="en-ZA" sz="4800" dirty="0" smtClean="0">
                <a:solidFill>
                  <a:schemeClr val="accent1">
                    <a:lumMod val="75000"/>
                  </a:schemeClr>
                </a:solidFill>
              </a:rPr>
              <a:t>one main argument </a:t>
            </a:r>
            <a:r>
              <a:rPr lang="en-ZA" sz="3600" dirty="0" smtClean="0"/>
              <a:t>(maximum two).</a:t>
            </a:r>
          </a:p>
          <a:p>
            <a:pPr lvl="1" algn="just"/>
            <a:r>
              <a:rPr lang="en-ZA" sz="3200" dirty="0" smtClean="0"/>
              <a:t>This does not mean you ignore all current arguments within the literature. It merely means you don’t have to cover all of them in detail.                      </a:t>
            </a:r>
          </a:p>
          <a:p>
            <a:pPr lvl="1" algn="just"/>
            <a:r>
              <a:rPr lang="en-ZA" sz="3200" dirty="0" smtClean="0"/>
              <a:t>It’s okay to have </a:t>
            </a:r>
            <a:r>
              <a:rPr lang="en-ZA" sz="3200" dirty="0" smtClean="0">
                <a:solidFill>
                  <a:schemeClr val="accent1">
                    <a:lumMod val="75000"/>
                  </a:schemeClr>
                </a:solidFill>
              </a:rPr>
              <a:t>sub-arguments</a:t>
            </a:r>
            <a:r>
              <a:rPr lang="en-ZA" sz="3200" dirty="0" smtClean="0"/>
              <a:t>, but they must be directly </a:t>
            </a:r>
            <a:r>
              <a:rPr lang="en-ZA" sz="3200" dirty="0" smtClean="0">
                <a:solidFill>
                  <a:schemeClr val="accent1">
                    <a:lumMod val="75000"/>
                  </a:schemeClr>
                </a:solidFill>
              </a:rPr>
              <a:t>linked to your main argument</a:t>
            </a:r>
            <a:r>
              <a:rPr lang="en-ZA" sz="3200" dirty="0" smtClean="0"/>
              <a:t>.</a:t>
            </a:r>
          </a:p>
        </p:txBody>
      </p:sp>
      <p:sp>
        <p:nvSpPr>
          <p:cNvPr id="4" name="Slide Number Placeholder 3"/>
          <p:cNvSpPr>
            <a:spLocks noGrp="1"/>
          </p:cNvSpPr>
          <p:nvPr>
            <p:ph type="sldNum" sz="quarter" idx="12"/>
          </p:nvPr>
        </p:nvSpPr>
        <p:spPr/>
        <p:txBody>
          <a:bodyPr>
            <a:normAutofit fontScale="85000" lnSpcReduction="20000"/>
          </a:bodyPr>
          <a:lstStyle/>
          <a:p>
            <a:fld id="{DEB4050B-DD0C-4B44-9B5D-5D612ED4803B}" type="slidenum">
              <a:rPr lang="en-ZA" smtClean="0"/>
              <a:pPr/>
              <a:t>13</a:t>
            </a:fld>
            <a:endParaRPr lang="en-ZA"/>
          </a:p>
        </p:txBody>
      </p:sp>
    </p:spTree>
    <p:extLst>
      <p:ext uri="{BB962C8B-B14F-4D97-AF65-F5344CB8AC3E}">
        <p14:creationId xmlns:p14="http://schemas.microsoft.com/office/powerpoint/2010/main" val="2652616450"/>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smtClean="0"/>
              <a:t>Validity and Soundness</a:t>
            </a:r>
            <a:endParaRPr lang="en-ZA" dirty="0"/>
          </a:p>
        </p:txBody>
      </p:sp>
      <p:sp>
        <p:nvSpPr>
          <p:cNvPr id="3" name="Content Placeholder 2"/>
          <p:cNvSpPr>
            <a:spLocks noGrp="1"/>
          </p:cNvSpPr>
          <p:nvPr>
            <p:ph idx="1"/>
          </p:nvPr>
        </p:nvSpPr>
        <p:spPr/>
        <p:txBody>
          <a:bodyPr>
            <a:normAutofit/>
          </a:bodyPr>
          <a:lstStyle/>
          <a:p>
            <a:r>
              <a:rPr lang="en-ZA" dirty="0" smtClean="0"/>
              <a:t>All toasters are items made of gold.</a:t>
            </a:r>
          </a:p>
          <a:p>
            <a:r>
              <a:rPr lang="en-ZA" dirty="0" smtClean="0"/>
              <a:t>All items made of gold are time-travel devices.</a:t>
            </a:r>
          </a:p>
          <a:p>
            <a:r>
              <a:rPr lang="en-ZA" b="1" dirty="0" smtClean="0"/>
              <a:t>Therefore</a:t>
            </a:r>
            <a:r>
              <a:rPr lang="en-ZA" dirty="0" smtClean="0"/>
              <a:t>, all toasters are time-travel devices.</a:t>
            </a:r>
          </a:p>
          <a:p>
            <a:endParaRPr lang="en-ZA" dirty="0"/>
          </a:p>
          <a:p>
            <a:r>
              <a:rPr lang="en-ZA" i="1" dirty="0" smtClean="0">
                <a:solidFill>
                  <a:schemeClr val="accent2">
                    <a:lumMod val="75000"/>
                  </a:schemeClr>
                </a:solidFill>
              </a:rPr>
              <a:t>Valid</a:t>
            </a:r>
            <a:r>
              <a:rPr lang="en-ZA" i="1" dirty="0" smtClean="0"/>
              <a:t>:</a:t>
            </a:r>
            <a:r>
              <a:rPr lang="en-ZA" dirty="0" smtClean="0"/>
              <a:t> </a:t>
            </a:r>
            <a:r>
              <a:rPr lang="en-ZA" dirty="0"/>
              <a:t>T</a:t>
            </a:r>
            <a:r>
              <a:rPr lang="en-ZA" dirty="0" smtClean="0"/>
              <a:t>he truth of the premises logically guarantee the truth of the conclusion.</a:t>
            </a:r>
          </a:p>
          <a:p>
            <a:r>
              <a:rPr lang="en-ZA" i="1" dirty="0" smtClean="0">
                <a:solidFill>
                  <a:schemeClr val="accent2">
                    <a:lumMod val="75000"/>
                  </a:schemeClr>
                </a:solidFill>
              </a:rPr>
              <a:t>Not Sound</a:t>
            </a:r>
            <a:r>
              <a:rPr lang="en-ZA" i="1" dirty="0" smtClean="0"/>
              <a:t>: </a:t>
            </a:r>
            <a:r>
              <a:rPr lang="en-ZA" dirty="0"/>
              <a:t>T</a:t>
            </a:r>
            <a:r>
              <a:rPr lang="en-ZA" dirty="0" smtClean="0"/>
              <a:t>he premises in this argument are not true.</a:t>
            </a:r>
            <a:endParaRPr lang="en-ZA" i="1" dirty="0"/>
          </a:p>
        </p:txBody>
      </p:sp>
      <p:sp>
        <p:nvSpPr>
          <p:cNvPr id="4" name="Slide Number Placeholder 3"/>
          <p:cNvSpPr>
            <a:spLocks noGrp="1"/>
          </p:cNvSpPr>
          <p:nvPr>
            <p:ph type="sldNum" sz="quarter" idx="12"/>
          </p:nvPr>
        </p:nvSpPr>
        <p:spPr/>
        <p:txBody>
          <a:bodyPr>
            <a:normAutofit fontScale="85000" lnSpcReduction="20000"/>
          </a:bodyPr>
          <a:lstStyle/>
          <a:p>
            <a:fld id="{DEB4050B-DD0C-4B44-9B5D-5D612ED4803B}" type="slidenum">
              <a:rPr lang="en-ZA" smtClean="0"/>
              <a:pPr/>
              <a:t>14</a:t>
            </a:fld>
            <a:endParaRPr lang="en-ZA"/>
          </a:p>
        </p:txBody>
      </p:sp>
    </p:spTree>
    <p:extLst>
      <p:ext uri="{BB962C8B-B14F-4D97-AF65-F5344CB8AC3E}">
        <p14:creationId xmlns:p14="http://schemas.microsoft.com/office/powerpoint/2010/main" val="2969444228"/>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smtClean="0"/>
              <a:t>Validity and Soundness</a:t>
            </a:r>
            <a:endParaRPr lang="en-ZA" dirty="0"/>
          </a:p>
        </p:txBody>
      </p:sp>
      <p:sp>
        <p:nvSpPr>
          <p:cNvPr id="3" name="Content Placeholder 2"/>
          <p:cNvSpPr>
            <a:spLocks noGrp="1"/>
          </p:cNvSpPr>
          <p:nvPr>
            <p:ph idx="1"/>
          </p:nvPr>
        </p:nvSpPr>
        <p:spPr/>
        <p:txBody>
          <a:bodyPr/>
          <a:lstStyle/>
          <a:p>
            <a:pPr algn="just"/>
            <a:r>
              <a:rPr lang="en-ZA" dirty="0" smtClean="0"/>
              <a:t>We look for both. </a:t>
            </a:r>
          </a:p>
          <a:p>
            <a:pPr algn="just"/>
            <a:r>
              <a:rPr lang="en-ZA" dirty="0" smtClean="0">
                <a:solidFill>
                  <a:schemeClr val="bg2">
                    <a:lumMod val="50000"/>
                  </a:schemeClr>
                </a:solidFill>
              </a:rPr>
              <a:t>Sources should assist the </a:t>
            </a:r>
            <a:r>
              <a:rPr lang="en-ZA" sz="4000" dirty="0" smtClean="0">
                <a:solidFill>
                  <a:schemeClr val="bg2">
                    <a:lumMod val="50000"/>
                  </a:schemeClr>
                </a:solidFill>
              </a:rPr>
              <a:t>validity</a:t>
            </a:r>
            <a:r>
              <a:rPr lang="en-ZA" dirty="0" smtClean="0">
                <a:solidFill>
                  <a:schemeClr val="bg2">
                    <a:lumMod val="50000"/>
                  </a:schemeClr>
                </a:solidFill>
              </a:rPr>
              <a:t> of your argument </a:t>
            </a:r>
            <a:r>
              <a:rPr lang="en-ZA" dirty="0" smtClean="0"/>
              <a:t>(e.g. show that other authors have followed the line of reasoning used)</a:t>
            </a:r>
          </a:p>
          <a:p>
            <a:pPr algn="just"/>
            <a:r>
              <a:rPr lang="en-ZA" dirty="0" smtClean="0">
                <a:solidFill>
                  <a:schemeClr val="bg2">
                    <a:lumMod val="50000"/>
                  </a:schemeClr>
                </a:solidFill>
              </a:rPr>
              <a:t>Sources should show your argument is </a:t>
            </a:r>
            <a:r>
              <a:rPr lang="en-ZA" sz="4000" dirty="0" smtClean="0">
                <a:solidFill>
                  <a:schemeClr val="bg2">
                    <a:lumMod val="50000"/>
                  </a:schemeClr>
                </a:solidFill>
              </a:rPr>
              <a:t>sound</a:t>
            </a:r>
            <a:r>
              <a:rPr lang="en-ZA" dirty="0" smtClean="0"/>
              <a:t>, by illustrating facts that prove your premises/sub-arguments to be true.</a:t>
            </a:r>
            <a:endParaRPr lang="en-ZA" dirty="0"/>
          </a:p>
        </p:txBody>
      </p:sp>
      <p:sp>
        <p:nvSpPr>
          <p:cNvPr id="4" name="Slide Number Placeholder 3"/>
          <p:cNvSpPr>
            <a:spLocks noGrp="1"/>
          </p:cNvSpPr>
          <p:nvPr>
            <p:ph type="sldNum" sz="quarter" idx="12"/>
          </p:nvPr>
        </p:nvSpPr>
        <p:spPr/>
        <p:txBody>
          <a:bodyPr>
            <a:normAutofit fontScale="85000" lnSpcReduction="20000"/>
          </a:bodyPr>
          <a:lstStyle/>
          <a:p>
            <a:fld id="{DEB4050B-DD0C-4B44-9B5D-5D612ED4803B}" type="slidenum">
              <a:rPr lang="en-ZA" smtClean="0"/>
              <a:pPr/>
              <a:t>15</a:t>
            </a:fld>
            <a:endParaRPr lang="en-ZA"/>
          </a:p>
        </p:txBody>
      </p:sp>
    </p:spTree>
    <p:extLst>
      <p:ext uri="{BB962C8B-B14F-4D97-AF65-F5344CB8AC3E}">
        <p14:creationId xmlns:p14="http://schemas.microsoft.com/office/powerpoint/2010/main" val="1471635939"/>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ZA" dirty="0" smtClean="0"/>
              <a:t>Example – </a:t>
            </a:r>
            <a:r>
              <a:rPr lang="en-ZA" dirty="0" smtClean="0">
                <a:solidFill>
                  <a:srgbClr val="FF0000"/>
                </a:solidFill>
              </a:rPr>
              <a:t>A C&amp;H Style Argument</a:t>
            </a:r>
            <a:endParaRPr lang="en-ZA" dirty="0">
              <a:solidFill>
                <a:srgbClr val="FF0000"/>
              </a:solidFill>
            </a:endParaRPr>
          </a:p>
        </p:txBody>
      </p:sp>
      <p:sp>
        <p:nvSpPr>
          <p:cNvPr id="3" name="Content Placeholder 2"/>
          <p:cNvSpPr>
            <a:spLocks noGrp="1"/>
          </p:cNvSpPr>
          <p:nvPr>
            <p:ph idx="1"/>
          </p:nvPr>
        </p:nvSpPr>
        <p:spPr>
          <a:xfrm>
            <a:off x="612648" y="1600200"/>
            <a:ext cx="8153400" cy="4781128"/>
          </a:xfrm>
        </p:spPr>
        <p:txBody>
          <a:bodyPr>
            <a:normAutofit fontScale="85000" lnSpcReduction="10000"/>
          </a:bodyPr>
          <a:lstStyle/>
          <a:p>
            <a:pPr marL="0" indent="0" algn="just">
              <a:buNone/>
            </a:pPr>
            <a:r>
              <a:rPr lang="en-ZA" dirty="0" smtClean="0">
                <a:solidFill>
                  <a:schemeClr val="bg2">
                    <a:lumMod val="50000"/>
                  </a:schemeClr>
                </a:solidFill>
              </a:rPr>
              <a:t>Question</a:t>
            </a:r>
            <a:r>
              <a:rPr lang="en-ZA" dirty="0" smtClean="0"/>
              <a:t>: </a:t>
            </a:r>
            <a:r>
              <a:rPr lang="en-ZA" dirty="0" smtClean="0">
                <a:solidFill>
                  <a:srgbClr val="FF0000"/>
                </a:solidFill>
              </a:rPr>
              <a:t>To what extent was the 1991 RUF invasion caused by Sierra Leone’s weak economy?</a:t>
            </a:r>
          </a:p>
          <a:p>
            <a:pPr algn="just"/>
            <a:r>
              <a:rPr lang="en-ZA" dirty="0" smtClean="0">
                <a:solidFill>
                  <a:schemeClr val="accent3">
                    <a:lumMod val="75000"/>
                  </a:schemeClr>
                </a:solidFill>
              </a:rPr>
              <a:t>Thesis Statement</a:t>
            </a:r>
            <a:r>
              <a:rPr lang="en-ZA" dirty="0" smtClean="0"/>
              <a:t>: </a:t>
            </a:r>
            <a:r>
              <a:rPr lang="en-ZA" dirty="0" smtClean="0">
                <a:solidFill>
                  <a:srgbClr val="FF0000"/>
                </a:solidFill>
              </a:rPr>
              <a:t>The greatest extent! Everything the RUF did was based around greed.</a:t>
            </a:r>
          </a:p>
          <a:p>
            <a:pPr algn="just"/>
            <a:r>
              <a:rPr lang="en-ZA" dirty="0" smtClean="0">
                <a:solidFill>
                  <a:schemeClr val="accent3">
                    <a:lumMod val="75000"/>
                  </a:schemeClr>
                </a:solidFill>
              </a:rPr>
              <a:t>Sub-Argument 1</a:t>
            </a:r>
            <a:r>
              <a:rPr lang="en-ZA" dirty="0" smtClean="0"/>
              <a:t> – </a:t>
            </a:r>
            <a:r>
              <a:rPr lang="en-ZA" dirty="0" smtClean="0">
                <a:solidFill>
                  <a:srgbClr val="FF0000"/>
                </a:solidFill>
              </a:rPr>
              <a:t>The RUF had no real political ideology. (Refute political grievance)</a:t>
            </a:r>
          </a:p>
          <a:p>
            <a:pPr algn="just"/>
            <a:r>
              <a:rPr lang="en-ZA" dirty="0" smtClean="0">
                <a:solidFill>
                  <a:schemeClr val="accent3">
                    <a:lumMod val="75000"/>
                  </a:schemeClr>
                </a:solidFill>
              </a:rPr>
              <a:t>Sub-Argument 2</a:t>
            </a:r>
            <a:r>
              <a:rPr lang="en-ZA" dirty="0" smtClean="0"/>
              <a:t> – </a:t>
            </a:r>
            <a:r>
              <a:rPr lang="en-ZA" dirty="0" smtClean="0">
                <a:solidFill>
                  <a:srgbClr val="FF0000"/>
                </a:solidFill>
              </a:rPr>
              <a:t>All recruited members of the RUF were poor and unemployed.</a:t>
            </a:r>
          </a:p>
          <a:p>
            <a:pPr algn="just"/>
            <a:r>
              <a:rPr lang="en-ZA" dirty="0" smtClean="0">
                <a:solidFill>
                  <a:schemeClr val="accent3">
                    <a:lumMod val="75000"/>
                  </a:schemeClr>
                </a:solidFill>
              </a:rPr>
              <a:t>Sub-Argument 3</a:t>
            </a:r>
            <a:r>
              <a:rPr lang="en-ZA" dirty="0" smtClean="0"/>
              <a:t> – </a:t>
            </a:r>
            <a:r>
              <a:rPr lang="en-ZA" dirty="0" smtClean="0">
                <a:solidFill>
                  <a:srgbClr val="FF0000"/>
                </a:solidFill>
              </a:rPr>
              <a:t>The RUF made a habit of looting and raiding civilians, and diamond mines. (Refute political grievance)</a:t>
            </a:r>
          </a:p>
          <a:p>
            <a:pPr algn="just"/>
            <a:r>
              <a:rPr lang="en-ZA" dirty="0" smtClean="0">
                <a:solidFill>
                  <a:schemeClr val="accent3">
                    <a:lumMod val="75000"/>
                  </a:schemeClr>
                </a:solidFill>
              </a:rPr>
              <a:t>Therefore</a:t>
            </a:r>
            <a:r>
              <a:rPr lang="en-ZA" dirty="0" smtClean="0"/>
              <a:t>: </a:t>
            </a:r>
            <a:r>
              <a:rPr lang="en-ZA" dirty="0" smtClean="0">
                <a:solidFill>
                  <a:srgbClr val="FF0000"/>
                </a:solidFill>
              </a:rPr>
              <a:t>Economic issues far outweighed political issues</a:t>
            </a:r>
            <a:r>
              <a:rPr lang="en-ZA" dirty="0" smtClean="0"/>
              <a:t>.</a:t>
            </a:r>
            <a:endParaRPr lang="en-ZA" dirty="0"/>
          </a:p>
        </p:txBody>
      </p:sp>
      <p:sp>
        <p:nvSpPr>
          <p:cNvPr id="4" name="Slide Number Placeholder 3"/>
          <p:cNvSpPr>
            <a:spLocks noGrp="1"/>
          </p:cNvSpPr>
          <p:nvPr>
            <p:ph type="sldNum" sz="quarter" idx="12"/>
          </p:nvPr>
        </p:nvSpPr>
        <p:spPr/>
        <p:txBody>
          <a:bodyPr>
            <a:normAutofit fontScale="85000" lnSpcReduction="20000"/>
          </a:bodyPr>
          <a:lstStyle/>
          <a:p>
            <a:fld id="{DEB4050B-DD0C-4B44-9B5D-5D612ED4803B}" type="slidenum">
              <a:rPr lang="en-ZA" smtClean="0"/>
              <a:pPr/>
              <a:t>16</a:t>
            </a:fld>
            <a:endParaRPr lang="en-ZA"/>
          </a:p>
        </p:txBody>
      </p:sp>
    </p:spTree>
    <p:extLst>
      <p:ext uri="{BB962C8B-B14F-4D97-AF65-F5344CB8AC3E}">
        <p14:creationId xmlns:p14="http://schemas.microsoft.com/office/powerpoint/2010/main" val="1527901402"/>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smtClean="0"/>
              <a:t>Note</a:t>
            </a:r>
            <a:endParaRPr lang="en-ZA" dirty="0"/>
          </a:p>
        </p:txBody>
      </p:sp>
      <p:sp>
        <p:nvSpPr>
          <p:cNvPr id="3" name="Content Placeholder 2"/>
          <p:cNvSpPr>
            <a:spLocks noGrp="1"/>
          </p:cNvSpPr>
          <p:nvPr>
            <p:ph idx="1"/>
          </p:nvPr>
        </p:nvSpPr>
        <p:spPr/>
        <p:txBody>
          <a:bodyPr>
            <a:normAutofit/>
          </a:bodyPr>
          <a:lstStyle/>
          <a:p>
            <a:pPr algn="just"/>
            <a:r>
              <a:rPr lang="en-ZA" dirty="0" smtClean="0"/>
              <a:t>Here one cause is being examined (</a:t>
            </a:r>
            <a:r>
              <a:rPr lang="en-ZA" dirty="0" smtClean="0">
                <a:solidFill>
                  <a:srgbClr val="FF0000"/>
                </a:solidFill>
              </a:rPr>
              <a:t>economic</a:t>
            </a:r>
            <a:r>
              <a:rPr lang="en-ZA" dirty="0" smtClean="0"/>
              <a:t>), but in doing so another cause is simultaneously refuted (</a:t>
            </a:r>
            <a:r>
              <a:rPr lang="en-ZA" dirty="0" smtClean="0">
                <a:solidFill>
                  <a:srgbClr val="FF0000"/>
                </a:solidFill>
              </a:rPr>
              <a:t>political grievance</a:t>
            </a:r>
            <a:r>
              <a:rPr lang="en-ZA" dirty="0" smtClean="0"/>
              <a:t>).</a:t>
            </a:r>
          </a:p>
          <a:p>
            <a:pPr algn="just"/>
            <a:r>
              <a:rPr lang="en-ZA" dirty="0" smtClean="0"/>
              <a:t>‘Other authors have discussed causes such as A, B, C, D, E etc. I will be concentrating on cause F and K, as they appear to be the most prominent in the literature.’</a:t>
            </a:r>
          </a:p>
          <a:p>
            <a:pPr algn="just">
              <a:buNone/>
            </a:pPr>
            <a:r>
              <a:rPr lang="en-ZA" dirty="0"/>
              <a:t> </a:t>
            </a:r>
            <a:r>
              <a:rPr lang="en-ZA" dirty="0" smtClean="0"/>
              <a:t> </a:t>
            </a:r>
          </a:p>
          <a:p>
            <a:pPr algn="just"/>
            <a:endParaRPr lang="en-ZA" dirty="0"/>
          </a:p>
        </p:txBody>
      </p:sp>
      <p:sp>
        <p:nvSpPr>
          <p:cNvPr id="4" name="Slide Number Placeholder 3"/>
          <p:cNvSpPr>
            <a:spLocks noGrp="1"/>
          </p:cNvSpPr>
          <p:nvPr>
            <p:ph type="sldNum" sz="quarter" idx="12"/>
          </p:nvPr>
        </p:nvSpPr>
        <p:spPr/>
        <p:txBody>
          <a:bodyPr>
            <a:normAutofit fontScale="85000" lnSpcReduction="20000"/>
          </a:bodyPr>
          <a:lstStyle/>
          <a:p>
            <a:fld id="{DEB4050B-DD0C-4B44-9B5D-5D612ED4803B}" type="slidenum">
              <a:rPr lang="en-ZA" smtClean="0"/>
              <a:pPr/>
              <a:t>17</a:t>
            </a:fld>
            <a:endParaRPr lang="en-ZA"/>
          </a:p>
        </p:txBody>
      </p:sp>
    </p:spTree>
    <p:extLst>
      <p:ext uri="{BB962C8B-B14F-4D97-AF65-F5344CB8AC3E}">
        <p14:creationId xmlns:p14="http://schemas.microsoft.com/office/powerpoint/2010/main" val="2466905876"/>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ZA" sz="3600" dirty="0" smtClean="0">
                <a:solidFill>
                  <a:srgbClr val="FF0000"/>
                </a:solidFill>
              </a:rPr>
              <a:t>Did the South African TRC succeed in establishing the truth?</a:t>
            </a:r>
            <a:endParaRPr lang="en-ZA" sz="3600" dirty="0">
              <a:solidFill>
                <a:srgbClr val="FF0000"/>
              </a:solidFill>
            </a:endParaRPr>
          </a:p>
        </p:txBody>
      </p:sp>
      <p:sp>
        <p:nvSpPr>
          <p:cNvPr id="3" name="Content Placeholder 2"/>
          <p:cNvSpPr>
            <a:spLocks noGrp="1"/>
          </p:cNvSpPr>
          <p:nvPr>
            <p:ph idx="1"/>
          </p:nvPr>
        </p:nvSpPr>
        <p:spPr/>
        <p:txBody>
          <a:bodyPr>
            <a:normAutofit lnSpcReduction="10000"/>
          </a:bodyPr>
          <a:lstStyle/>
          <a:p>
            <a:pPr algn="just"/>
            <a:r>
              <a:rPr lang="en-ZA" dirty="0" smtClean="0">
                <a:solidFill>
                  <a:schemeClr val="accent1">
                    <a:lumMod val="75000"/>
                  </a:schemeClr>
                </a:solidFill>
              </a:rPr>
              <a:t>Thesis Statement</a:t>
            </a:r>
            <a:r>
              <a:rPr lang="en-ZA" dirty="0" smtClean="0"/>
              <a:t>: </a:t>
            </a:r>
            <a:r>
              <a:rPr lang="en-ZA" dirty="0" smtClean="0">
                <a:solidFill>
                  <a:srgbClr val="FF0000"/>
                </a:solidFill>
              </a:rPr>
              <a:t>No! The South African TRC sacrificed factual accuracy in favour of creating a feel good truth.</a:t>
            </a:r>
          </a:p>
          <a:p>
            <a:pPr algn="just"/>
            <a:r>
              <a:rPr lang="en-ZA" dirty="0" smtClean="0">
                <a:solidFill>
                  <a:schemeClr val="accent1">
                    <a:lumMod val="75000"/>
                  </a:schemeClr>
                </a:solidFill>
              </a:rPr>
              <a:t>Argument</a:t>
            </a:r>
            <a:r>
              <a:rPr lang="en-ZA" dirty="0" smtClean="0"/>
              <a:t> : </a:t>
            </a:r>
            <a:r>
              <a:rPr lang="en-ZA" dirty="0" smtClean="0">
                <a:solidFill>
                  <a:srgbClr val="FF0000"/>
                </a:solidFill>
              </a:rPr>
              <a:t>The truth established by the South African TRC was factually inaccurate.</a:t>
            </a:r>
          </a:p>
          <a:p>
            <a:pPr algn="just"/>
            <a:r>
              <a:rPr lang="en-ZA" dirty="0" smtClean="0"/>
              <a:t>List of </a:t>
            </a:r>
            <a:r>
              <a:rPr lang="en-ZA" dirty="0" smtClean="0">
                <a:solidFill>
                  <a:schemeClr val="accent1">
                    <a:lumMod val="75000"/>
                  </a:schemeClr>
                </a:solidFill>
              </a:rPr>
              <a:t>reasons/evidence</a:t>
            </a:r>
          </a:p>
          <a:p>
            <a:pPr lvl="1" algn="just"/>
            <a:r>
              <a:rPr lang="en-ZA" dirty="0" smtClean="0"/>
              <a:t>A</a:t>
            </a:r>
          </a:p>
          <a:p>
            <a:pPr lvl="1" algn="just"/>
            <a:r>
              <a:rPr lang="en-ZA" dirty="0" smtClean="0"/>
              <a:t>B</a:t>
            </a:r>
          </a:p>
          <a:p>
            <a:pPr lvl="1" algn="just"/>
            <a:r>
              <a:rPr lang="en-ZA" dirty="0" smtClean="0"/>
              <a:t>C</a:t>
            </a:r>
          </a:p>
          <a:p>
            <a:pPr lvl="1" algn="just"/>
            <a:r>
              <a:rPr lang="en-ZA" dirty="0" err="1" smtClean="0"/>
              <a:t>Etc</a:t>
            </a:r>
            <a:endParaRPr lang="en-ZA" dirty="0" smtClean="0"/>
          </a:p>
          <a:p>
            <a:pPr algn="just"/>
            <a:endParaRPr lang="en-ZA" dirty="0" smtClean="0"/>
          </a:p>
          <a:p>
            <a:pPr algn="just"/>
            <a:endParaRPr lang="en-ZA" dirty="0"/>
          </a:p>
        </p:txBody>
      </p:sp>
      <p:sp>
        <p:nvSpPr>
          <p:cNvPr id="4" name="Slide Number Placeholder 3"/>
          <p:cNvSpPr>
            <a:spLocks noGrp="1"/>
          </p:cNvSpPr>
          <p:nvPr>
            <p:ph type="sldNum" sz="quarter" idx="12"/>
          </p:nvPr>
        </p:nvSpPr>
        <p:spPr/>
        <p:txBody>
          <a:bodyPr>
            <a:normAutofit fontScale="85000" lnSpcReduction="20000"/>
          </a:bodyPr>
          <a:lstStyle/>
          <a:p>
            <a:fld id="{DEB4050B-DD0C-4B44-9B5D-5D612ED4803B}" type="slidenum">
              <a:rPr lang="en-ZA" smtClean="0"/>
              <a:pPr/>
              <a:t>18</a:t>
            </a:fld>
            <a:endParaRPr lang="en-ZA"/>
          </a:p>
        </p:txBody>
      </p:sp>
    </p:spTree>
    <p:extLst>
      <p:ext uri="{BB962C8B-B14F-4D97-AF65-F5344CB8AC3E}">
        <p14:creationId xmlns:p14="http://schemas.microsoft.com/office/powerpoint/2010/main" val="3195862031"/>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smtClean="0"/>
              <a:t>Note</a:t>
            </a:r>
            <a:endParaRPr lang="en-ZA" dirty="0"/>
          </a:p>
        </p:txBody>
      </p:sp>
      <p:sp>
        <p:nvSpPr>
          <p:cNvPr id="3" name="Content Placeholder 2"/>
          <p:cNvSpPr>
            <a:spLocks noGrp="1"/>
          </p:cNvSpPr>
          <p:nvPr>
            <p:ph idx="1"/>
          </p:nvPr>
        </p:nvSpPr>
        <p:spPr/>
        <p:txBody>
          <a:bodyPr>
            <a:normAutofit/>
          </a:bodyPr>
          <a:lstStyle/>
          <a:p>
            <a:pPr algn="just"/>
            <a:r>
              <a:rPr lang="en-ZA" dirty="0" smtClean="0"/>
              <a:t>Just because you are arguing against the </a:t>
            </a:r>
            <a:r>
              <a:rPr lang="en-ZA" dirty="0" smtClean="0">
                <a:solidFill>
                  <a:srgbClr val="FF0000"/>
                </a:solidFill>
              </a:rPr>
              <a:t>TRC’s truth telling</a:t>
            </a:r>
            <a:r>
              <a:rPr lang="en-ZA" dirty="0" smtClean="0"/>
              <a:t> does not mean you can merely state it is an entire failure, and ignore the literature.</a:t>
            </a:r>
          </a:p>
          <a:p>
            <a:pPr lvl="1" algn="just"/>
            <a:r>
              <a:rPr lang="en-ZA" dirty="0" smtClean="0"/>
              <a:t>E.g. The need to aware of your scope, </a:t>
            </a:r>
            <a:r>
              <a:rPr lang="en-ZA" dirty="0" smtClean="0">
                <a:solidFill>
                  <a:srgbClr val="FF0000"/>
                </a:solidFill>
              </a:rPr>
              <a:t>“The South Africa TRC can be lauded for allowing victims the cathartic effects of telling their stories, and letting their pain be shared. One could even say that the TRC succeed in establishing a reconciliatory collective truth...”</a:t>
            </a:r>
            <a:endParaRPr lang="en-ZA" dirty="0">
              <a:solidFill>
                <a:srgbClr val="FF0000"/>
              </a:solidFill>
            </a:endParaRPr>
          </a:p>
        </p:txBody>
      </p:sp>
      <p:sp>
        <p:nvSpPr>
          <p:cNvPr id="4" name="Slide Number Placeholder 3"/>
          <p:cNvSpPr>
            <a:spLocks noGrp="1"/>
          </p:cNvSpPr>
          <p:nvPr>
            <p:ph type="sldNum" sz="quarter" idx="12"/>
          </p:nvPr>
        </p:nvSpPr>
        <p:spPr/>
        <p:txBody>
          <a:bodyPr>
            <a:normAutofit fontScale="85000" lnSpcReduction="20000"/>
          </a:bodyPr>
          <a:lstStyle/>
          <a:p>
            <a:fld id="{DEB4050B-DD0C-4B44-9B5D-5D612ED4803B}" type="slidenum">
              <a:rPr lang="en-ZA" smtClean="0"/>
              <a:pPr/>
              <a:t>19</a:t>
            </a:fld>
            <a:endParaRPr lang="en-ZA"/>
          </a:p>
        </p:txBody>
      </p:sp>
    </p:spTree>
    <p:extLst>
      <p:ext uri="{BB962C8B-B14F-4D97-AF65-F5344CB8AC3E}">
        <p14:creationId xmlns:p14="http://schemas.microsoft.com/office/powerpoint/2010/main" val="4222491793"/>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smtClean="0"/>
              <a:t>Lecture Outline</a:t>
            </a:r>
            <a:endParaRPr lang="en-ZA" dirty="0"/>
          </a:p>
        </p:txBody>
      </p:sp>
      <p:sp>
        <p:nvSpPr>
          <p:cNvPr id="3" name="Content Placeholder 2"/>
          <p:cNvSpPr>
            <a:spLocks noGrp="1"/>
          </p:cNvSpPr>
          <p:nvPr>
            <p:ph sz="quarter" idx="1"/>
          </p:nvPr>
        </p:nvSpPr>
        <p:spPr/>
        <p:txBody>
          <a:bodyPr/>
          <a:lstStyle/>
          <a:p>
            <a:pPr marL="514350" indent="-514350">
              <a:buFont typeface="+mj-lt"/>
              <a:buAutoNum type="arabicPeriod"/>
            </a:pPr>
            <a:r>
              <a:rPr lang="en-ZA" sz="3200" dirty="0" smtClean="0"/>
              <a:t>Structure and Weighting</a:t>
            </a:r>
          </a:p>
          <a:p>
            <a:pPr marL="514350" indent="-514350">
              <a:buFont typeface="+mj-lt"/>
              <a:buAutoNum type="arabicPeriod"/>
            </a:pPr>
            <a:r>
              <a:rPr lang="en-ZA" sz="3200" dirty="0" smtClean="0"/>
              <a:t>Argumentation</a:t>
            </a:r>
          </a:p>
          <a:p>
            <a:pPr marL="514350" indent="-514350">
              <a:buFont typeface="+mj-lt"/>
              <a:buAutoNum type="arabicPeriod"/>
            </a:pPr>
            <a:r>
              <a:rPr lang="en-ZA" sz="3200" dirty="0" smtClean="0"/>
              <a:t>Issue of Originality and Using Sources</a:t>
            </a:r>
          </a:p>
          <a:p>
            <a:pPr marL="514350" indent="-514350">
              <a:buFont typeface="+mj-lt"/>
              <a:buAutoNum type="arabicPeriod"/>
            </a:pPr>
            <a:r>
              <a:rPr lang="en-ZA" sz="3200" dirty="0" smtClean="0"/>
              <a:t>Etiquette of Writing</a:t>
            </a:r>
          </a:p>
          <a:p>
            <a:pPr marL="514350" indent="-514350">
              <a:buFont typeface="+mj-lt"/>
              <a:buAutoNum type="arabicPeriod"/>
            </a:pPr>
            <a:endParaRPr lang="en-ZA" dirty="0"/>
          </a:p>
        </p:txBody>
      </p:sp>
      <p:sp>
        <p:nvSpPr>
          <p:cNvPr id="4" name="Slide Number Placeholder 3"/>
          <p:cNvSpPr>
            <a:spLocks noGrp="1"/>
          </p:cNvSpPr>
          <p:nvPr>
            <p:ph type="sldNum" sz="quarter" idx="12"/>
          </p:nvPr>
        </p:nvSpPr>
        <p:spPr/>
        <p:txBody>
          <a:bodyPr>
            <a:normAutofit fontScale="85000" lnSpcReduction="20000"/>
          </a:bodyPr>
          <a:lstStyle/>
          <a:p>
            <a:fld id="{DEB4050B-DD0C-4B44-9B5D-5D612ED4803B}" type="slidenum">
              <a:rPr lang="en-ZA" smtClean="0"/>
              <a:pPr/>
              <a:t>2</a:t>
            </a:fld>
            <a:endParaRPr lang="en-ZA"/>
          </a:p>
        </p:txBody>
      </p:sp>
    </p:spTree>
    <p:extLst>
      <p:ext uri="{BB962C8B-B14F-4D97-AF65-F5344CB8AC3E}">
        <p14:creationId xmlns:p14="http://schemas.microsoft.com/office/powerpoint/2010/main" val="1852924289"/>
      </p:ext>
    </p:extLst>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Autofit/>
          </a:bodyPr>
          <a:lstStyle/>
          <a:p>
            <a:r>
              <a:rPr lang="en-ZA" sz="3500" dirty="0" smtClean="0"/>
              <a:t>Using Sources and </a:t>
            </a:r>
            <a:r>
              <a:rPr lang="en-ZA" sz="3500" dirty="0"/>
              <a:t>The Issue of Originality </a:t>
            </a:r>
          </a:p>
        </p:txBody>
      </p:sp>
      <p:sp>
        <p:nvSpPr>
          <p:cNvPr id="4" name="Slide Number Placeholder 3"/>
          <p:cNvSpPr>
            <a:spLocks noGrp="1"/>
          </p:cNvSpPr>
          <p:nvPr>
            <p:ph type="sldNum" sz="quarter" idx="11"/>
          </p:nvPr>
        </p:nvSpPr>
        <p:spPr/>
        <p:txBody>
          <a:bodyPr/>
          <a:lstStyle/>
          <a:p>
            <a:fld id="{DEB4050B-DD0C-4B44-9B5D-5D612ED4803B}" type="slidenum">
              <a:rPr lang="en-ZA" smtClean="0"/>
              <a:pPr/>
              <a:t>20</a:t>
            </a:fld>
            <a:endParaRPr lang="en-ZA"/>
          </a:p>
        </p:txBody>
      </p:sp>
    </p:spTree>
    <p:extLst>
      <p:ext uri="{BB962C8B-B14F-4D97-AF65-F5344CB8AC3E}">
        <p14:creationId xmlns:p14="http://schemas.microsoft.com/office/powerpoint/2010/main" val="3720789441"/>
      </p:ext>
    </p:extLst>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ZA" dirty="0" smtClean="0"/>
              <a:t>Sources</a:t>
            </a:r>
            <a:endParaRPr lang="en-ZA" dirty="0"/>
          </a:p>
        </p:txBody>
      </p:sp>
      <p:sp>
        <p:nvSpPr>
          <p:cNvPr id="5" name="Content Placeholder 4"/>
          <p:cNvSpPr>
            <a:spLocks noGrp="1"/>
          </p:cNvSpPr>
          <p:nvPr>
            <p:ph idx="1"/>
          </p:nvPr>
        </p:nvSpPr>
        <p:spPr/>
        <p:txBody>
          <a:bodyPr/>
          <a:lstStyle/>
          <a:p>
            <a:r>
              <a:rPr lang="en-ZA" dirty="0" smtClean="0"/>
              <a:t>Sources are used to state ‘</a:t>
            </a:r>
            <a:r>
              <a:rPr lang="en-ZA" dirty="0" smtClean="0">
                <a:solidFill>
                  <a:schemeClr val="accent3">
                    <a:lumMod val="75000"/>
                  </a:schemeClr>
                </a:solidFill>
              </a:rPr>
              <a:t>facts</a:t>
            </a:r>
            <a:r>
              <a:rPr lang="en-ZA" dirty="0" smtClean="0"/>
              <a:t>’:</a:t>
            </a:r>
          </a:p>
          <a:p>
            <a:pPr lvl="1"/>
            <a:r>
              <a:rPr lang="en-ZA" dirty="0" smtClean="0"/>
              <a:t>Important facts describe the </a:t>
            </a:r>
            <a:r>
              <a:rPr lang="en-ZA" dirty="0" smtClean="0">
                <a:solidFill>
                  <a:schemeClr val="accent3">
                    <a:lumMod val="75000"/>
                  </a:schemeClr>
                </a:solidFill>
              </a:rPr>
              <a:t>context</a:t>
            </a:r>
          </a:p>
          <a:p>
            <a:pPr lvl="1"/>
            <a:r>
              <a:rPr lang="en-ZA" dirty="0" smtClean="0"/>
              <a:t>Provide </a:t>
            </a:r>
            <a:r>
              <a:rPr lang="en-ZA" dirty="0" smtClean="0">
                <a:solidFill>
                  <a:schemeClr val="accent3">
                    <a:lumMod val="75000"/>
                  </a:schemeClr>
                </a:solidFill>
              </a:rPr>
              <a:t>evidence</a:t>
            </a:r>
            <a:r>
              <a:rPr lang="en-ZA" dirty="0" smtClean="0"/>
              <a:t> for your argument</a:t>
            </a:r>
            <a:endParaRPr lang="en-ZA" dirty="0"/>
          </a:p>
          <a:p>
            <a:pPr lvl="1"/>
            <a:endParaRPr lang="en-ZA" dirty="0" smtClean="0"/>
          </a:p>
          <a:p>
            <a:r>
              <a:rPr lang="en-ZA" dirty="0" smtClean="0"/>
              <a:t>Sources are used to assist your </a:t>
            </a:r>
            <a:r>
              <a:rPr lang="en-ZA" dirty="0" smtClean="0">
                <a:solidFill>
                  <a:schemeClr val="accent3">
                    <a:lumMod val="75000"/>
                  </a:schemeClr>
                </a:solidFill>
              </a:rPr>
              <a:t>argument</a:t>
            </a:r>
            <a:r>
              <a:rPr lang="en-ZA" dirty="0" smtClean="0"/>
              <a:t>:</a:t>
            </a:r>
          </a:p>
          <a:p>
            <a:pPr lvl="1"/>
            <a:r>
              <a:rPr lang="en-ZA" dirty="0" smtClean="0"/>
              <a:t>Show that other authors </a:t>
            </a:r>
            <a:r>
              <a:rPr lang="en-ZA" dirty="0" smtClean="0">
                <a:solidFill>
                  <a:schemeClr val="accent3">
                    <a:lumMod val="75000"/>
                  </a:schemeClr>
                </a:solidFill>
              </a:rPr>
              <a:t>agree</a:t>
            </a:r>
            <a:r>
              <a:rPr lang="en-ZA" dirty="0" smtClean="0"/>
              <a:t> with you</a:t>
            </a:r>
          </a:p>
          <a:p>
            <a:pPr lvl="1"/>
            <a:r>
              <a:rPr lang="en-ZA" dirty="0" smtClean="0"/>
              <a:t>Show that authors </a:t>
            </a:r>
            <a:r>
              <a:rPr lang="en-ZA" dirty="0" smtClean="0">
                <a:solidFill>
                  <a:schemeClr val="accent3">
                    <a:lumMod val="75000"/>
                  </a:schemeClr>
                </a:solidFill>
              </a:rPr>
              <a:t>disagreeing</a:t>
            </a:r>
            <a:r>
              <a:rPr lang="en-ZA" dirty="0" smtClean="0"/>
              <a:t> with you make less sense than you</a:t>
            </a:r>
          </a:p>
          <a:p>
            <a:pPr lvl="1">
              <a:buNone/>
            </a:pPr>
            <a:endParaRPr lang="en-ZA" dirty="0" smtClean="0"/>
          </a:p>
          <a:p>
            <a:pPr lvl="1"/>
            <a:endParaRPr lang="en-ZA" dirty="0"/>
          </a:p>
        </p:txBody>
      </p:sp>
      <p:sp>
        <p:nvSpPr>
          <p:cNvPr id="2" name="Slide Number Placeholder 1"/>
          <p:cNvSpPr>
            <a:spLocks noGrp="1"/>
          </p:cNvSpPr>
          <p:nvPr>
            <p:ph type="sldNum" sz="quarter" idx="12"/>
          </p:nvPr>
        </p:nvSpPr>
        <p:spPr/>
        <p:txBody>
          <a:bodyPr>
            <a:normAutofit fontScale="85000" lnSpcReduction="20000"/>
          </a:bodyPr>
          <a:lstStyle/>
          <a:p>
            <a:fld id="{DEB4050B-DD0C-4B44-9B5D-5D612ED4803B}" type="slidenum">
              <a:rPr lang="en-ZA" smtClean="0"/>
              <a:pPr/>
              <a:t>21</a:t>
            </a:fld>
            <a:endParaRPr lang="en-ZA"/>
          </a:p>
        </p:txBody>
      </p:sp>
    </p:spTree>
    <p:extLst>
      <p:ext uri="{BB962C8B-B14F-4D97-AF65-F5344CB8AC3E}">
        <p14:creationId xmlns:p14="http://schemas.microsoft.com/office/powerpoint/2010/main" val="357548612"/>
      </p:ext>
    </p:extLst>
  </p:cSld>
  <p:clrMapOvr>
    <a:masterClrMapping/>
  </p:clrMapOvr>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smtClean="0"/>
              <a:t>How to read…</a:t>
            </a:r>
            <a:endParaRPr lang="en-ZA" dirty="0"/>
          </a:p>
        </p:txBody>
      </p:sp>
      <p:sp>
        <p:nvSpPr>
          <p:cNvPr id="3" name="Slide Number Placeholder 2"/>
          <p:cNvSpPr>
            <a:spLocks noGrp="1"/>
          </p:cNvSpPr>
          <p:nvPr>
            <p:ph type="sldNum" sz="quarter" idx="12"/>
          </p:nvPr>
        </p:nvSpPr>
        <p:spPr/>
        <p:txBody>
          <a:bodyPr>
            <a:normAutofit fontScale="85000" lnSpcReduction="20000"/>
          </a:bodyPr>
          <a:lstStyle/>
          <a:p>
            <a:fld id="{DEB4050B-DD0C-4B44-9B5D-5D612ED4803B}" type="slidenum">
              <a:rPr lang="en-ZA" smtClean="0"/>
              <a:pPr/>
              <a:t>22</a:t>
            </a:fld>
            <a:endParaRPr lang="en-ZA"/>
          </a:p>
        </p:txBody>
      </p:sp>
      <p:sp>
        <p:nvSpPr>
          <p:cNvPr id="4" name="Content Placeholder 3"/>
          <p:cNvSpPr>
            <a:spLocks noGrp="1"/>
          </p:cNvSpPr>
          <p:nvPr>
            <p:ph sz="quarter" idx="1"/>
          </p:nvPr>
        </p:nvSpPr>
        <p:spPr/>
        <p:txBody>
          <a:bodyPr/>
          <a:lstStyle/>
          <a:p>
            <a:r>
              <a:rPr lang="en-ZA" dirty="0" smtClean="0"/>
              <a:t>Individual process – find what works for you!</a:t>
            </a:r>
          </a:p>
          <a:p>
            <a:r>
              <a:rPr lang="en-ZA" dirty="0" smtClean="0"/>
              <a:t>Read the abstract, introduction, subheadings and conclusion.</a:t>
            </a:r>
          </a:p>
          <a:p>
            <a:r>
              <a:rPr lang="en-ZA" dirty="0" smtClean="0"/>
              <a:t>Jot down the thesis statement.</a:t>
            </a:r>
          </a:p>
          <a:p>
            <a:r>
              <a:rPr lang="en-ZA" dirty="0" smtClean="0"/>
              <a:t>How does this reading relate to your own argument?</a:t>
            </a:r>
          </a:p>
          <a:p>
            <a:pPr lvl="1"/>
            <a:r>
              <a:rPr lang="en-ZA" dirty="0" smtClean="0"/>
              <a:t>Agree? Disagree? Make notes.</a:t>
            </a:r>
            <a:endParaRPr lang="en-ZA" dirty="0"/>
          </a:p>
        </p:txBody>
      </p:sp>
    </p:spTree>
    <p:extLst>
      <p:ext uri="{BB962C8B-B14F-4D97-AF65-F5344CB8AC3E}">
        <p14:creationId xmlns:p14="http://schemas.microsoft.com/office/powerpoint/2010/main" val="1624902706"/>
      </p:ext>
    </p:extLst>
  </p:cSld>
  <p:clrMapOvr>
    <a:masterClrMapping/>
  </p:clrMapOvr>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Originality (Impossible) </a:t>
            </a:r>
            <a:endParaRPr lang="en-US" dirty="0"/>
          </a:p>
        </p:txBody>
      </p:sp>
      <p:sp>
        <p:nvSpPr>
          <p:cNvPr id="3" name="Content Placeholder 2"/>
          <p:cNvSpPr>
            <a:spLocks noGrp="1"/>
          </p:cNvSpPr>
          <p:nvPr>
            <p:ph sz="quarter" idx="1"/>
          </p:nvPr>
        </p:nvSpPr>
        <p:spPr/>
        <p:txBody>
          <a:bodyPr>
            <a:normAutofit lnSpcReduction="10000"/>
          </a:bodyPr>
          <a:lstStyle/>
          <a:p>
            <a:pPr algn="just"/>
            <a:r>
              <a:rPr lang="en-US" dirty="0" smtClean="0"/>
              <a:t>You are not expected to undertake original research </a:t>
            </a:r>
          </a:p>
          <a:p>
            <a:pPr algn="just"/>
            <a:r>
              <a:rPr lang="en-US" dirty="0" smtClean="0"/>
              <a:t>Why…? It is essentially impossible to do</a:t>
            </a:r>
            <a:endParaRPr lang="en-US" dirty="0"/>
          </a:p>
          <a:p>
            <a:pPr algn="just"/>
            <a:r>
              <a:rPr lang="en-US" dirty="0" smtClean="0"/>
              <a:t>The challenge is to </a:t>
            </a:r>
            <a:r>
              <a:rPr lang="en-US" sz="5200" dirty="0" smtClean="0">
                <a:solidFill>
                  <a:schemeClr val="accent1">
                    <a:lumMod val="75000"/>
                  </a:schemeClr>
                </a:solidFill>
              </a:rPr>
              <a:t>place yourself in an existing literature or debate and contribute to it</a:t>
            </a:r>
            <a:endParaRPr lang="en-US" dirty="0" smtClean="0"/>
          </a:p>
          <a:p>
            <a:pPr algn="just"/>
            <a:r>
              <a:rPr lang="en-US" dirty="0"/>
              <a:t>H</a:t>
            </a:r>
            <a:r>
              <a:rPr lang="en-US" dirty="0" smtClean="0"/>
              <a:t>ow do you make a contribution or make your research valuable even if is not ‘new’?</a:t>
            </a:r>
          </a:p>
          <a:p>
            <a:pPr algn="just"/>
            <a:endParaRPr lang="en-US" dirty="0" smtClean="0"/>
          </a:p>
          <a:p>
            <a:pPr algn="just"/>
            <a:endParaRPr lang="en-US" dirty="0"/>
          </a:p>
        </p:txBody>
      </p:sp>
      <p:sp>
        <p:nvSpPr>
          <p:cNvPr id="4" name="Slide Number Placeholder 3"/>
          <p:cNvSpPr>
            <a:spLocks noGrp="1"/>
          </p:cNvSpPr>
          <p:nvPr>
            <p:ph type="sldNum" sz="quarter" idx="12"/>
          </p:nvPr>
        </p:nvSpPr>
        <p:spPr/>
        <p:txBody>
          <a:bodyPr>
            <a:normAutofit fontScale="85000" lnSpcReduction="20000"/>
          </a:bodyPr>
          <a:lstStyle/>
          <a:p>
            <a:fld id="{DEB4050B-DD0C-4B44-9B5D-5D612ED4803B}" type="slidenum">
              <a:rPr lang="en-ZA" smtClean="0"/>
              <a:pPr/>
              <a:t>23</a:t>
            </a:fld>
            <a:endParaRPr lang="en-ZA"/>
          </a:p>
        </p:txBody>
      </p:sp>
    </p:spTree>
    <p:extLst>
      <p:ext uri="{BB962C8B-B14F-4D97-AF65-F5344CB8AC3E}">
        <p14:creationId xmlns:p14="http://schemas.microsoft.com/office/powerpoint/2010/main" val="3472735864"/>
      </p:ext>
    </p:extLst>
  </p:cSld>
  <p:clrMapOvr>
    <a:masterClrMapping/>
  </p:clrMapOvr>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Originality (Possible)</a:t>
            </a:r>
            <a:endParaRPr lang="en-US" dirty="0"/>
          </a:p>
        </p:txBody>
      </p:sp>
      <p:sp>
        <p:nvSpPr>
          <p:cNvPr id="3" name="Content Placeholder 2"/>
          <p:cNvSpPr>
            <a:spLocks noGrp="1"/>
          </p:cNvSpPr>
          <p:nvPr>
            <p:ph sz="quarter" idx="1"/>
          </p:nvPr>
        </p:nvSpPr>
        <p:spPr/>
        <p:txBody>
          <a:bodyPr/>
          <a:lstStyle/>
          <a:p>
            <a:r>
              <a:rPr lang="en-US" sz="4000" dirty="0">
                <a:solidFill>
                  <a:schemeClr val="accent3">
                    <a:lumMod val="75000"/>
                  </a:schemeClr>
                </a:solidFill>
              </a:rPr>
              <a:t>New analysis </a:t>
            </a:r>
            <a:r>
              <a:rPr lang="en-US" dirty="0"/>
              <a:t>is possible with ‘old’ ideas</a:t>
            </a:r>
          </a:p>
          <a:p>
            <a:pPr lvl="1"/>
            <a:r>
              <a:rPr lang="en-US" dirty="0"/>
              <a:t>Criticism</a:t>
            </a:r>
          </a:p>
          <a:p>
            <a:pPr lvl="1"/>
            <a:r>
              <a:rPr lang="en-US" dirty="0"/>
              <a:t>Relating </a:t>
            </a:r>
            <a:r>
              <a:rPr lang="en-US" dirty="0" smtClean="0"/>
              <a:t>ideas</a:t>
            </a:r>
          </a:p>
          <a:p>
            <a:pPr lvl="1"/>
            <a:r>
              <a:rPr lang="en-US" dirty="0" smtClean="0"/>
              <a:t>Comparing authors and their arguments</a:t>
            </a:r>
            <a:endParaRPr lang="en-US" dirty="0"/>
          </a:p>
          <a:p>
            <a:pPr lvl="1"/>
            <a:r>
              <a:rPr lang="en-US" dirty="0"/>
              <a:t>Testing theories against new cases </a:t>
            </a:r>
            <a:endParaRPr lang="en-US" dirty="0" smtClean="0"/>
          </a:p>
          <a:p>
            <a:pPr lvl="1"/>
            <a:r>
              <a:rPr lang="en-US" dirty="0" smtClean="0"/>
              <a:t>Unique comparisons</a:t>
            </a:r>
            <a:endParaRPr lang="en-US" dirty="0"/>
          </a:p>
          <a:p>
            <a:r>
              <a:rPr lang="en-US" dirty="0" smtClean="0"/>
              <a:t>Paraphrasing and quoting – pp.10-13 in Writing Guide</a:t>
            </a:r>
            <a:endParaRPr lang="en-US" dirty="0"/>
          </a:p>
        </p:txBody>
      </p:sp>
      <p:sp>
        <p:nvSpPr>
          <p:cNvPr id="4" name="Slide Number Placeholder 3"/>
          <p:cNvSpPr>
            <a:spLocks noGrp="1"/>
          </p:cNvSpPr>
          <p:nvPr>
            <p:ph type="sldNum" sz="quarter" idx="12"/>
          </p:nvPr>
        </p:nvSpPr>
        <p:spPr/>
        <p:txBody>
          <a:bodyPr>
            <a:normAutofit fontScale="85000" lnSpcReduction="20000"/>
          </a:bodyPr>
          <a:lstStyle/>
          <a:p>
            <a:fld id="{DEB4050B-DD0C-4B44-9B5D-5D612ED4803B}" type="slidenum">
              <a:rPr lang="en-ZA" smtClean="0"/>
              <a:pPr/>
              <a:t>24</a:t>
            </a:fld>
            <a:endParaRPr lang="en-ZA"/>
          </a:p>
        </p:txBody>
      </p:sp>
    </p:spTree>
    <p:extLst>
      <p:ext uri="{BB962C8B-B14F-4D97-AF65-F5344CB8AC3E}">
        <p14:creationId xmlns:p14="http://schemas.microsoft.com/office/powerpoint/2010/main" val="1074362924"/>
      </p:ext>
    </p:extLst>
  </p:cSld>
  <p:clrMapOvr>
    <a:masterClrMapping/>
  </p:clrMapOvr>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ZA" dirty="0" smtClean="0"/>
              <a:t>The Etiquette of Writing</a:t>
            </a:r>
            <a:endParaRPr lang="en-ZA" dirty="0"/>
          </a:p>
        </p:txBody>
      </p:sp>
      <p:sp>
        <p:nvSpPr>
          <p:cNvPr id="4" name="AutoShape 4" descr="black, woman, girl, thinking, white, cartoon, writing"/>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ZA"/>
          </a:p>
        </p:txBody>
      </p:sp>
      <p:sp>
        <p:nvSpPr>
          <p:cNvPr id="5" name="Slide Number Placeholder 4"/>
          <p:cNvSpPr>
            <a:spLocks noGrp="1"/>
          </p:cNvSpPr>
          <p:nvPr>
            <p:ph type="sldNum" sz="quarter" idx="11"/>
          </p:nvPr>
        </p:nvSpPr>
        <p:spPr/>
        <p:txBody>
          <a:bodyPr/>
          <a:lstStyle/>
          <a:p>
            <a:fld id="{DEB4050B-DD0C-4B44-9B5D-5D612ED4803B}" type="slidenum">
              <a:rPr lang="en-ZA" smtClean="0"/>
              <a:pPr/>
              <a:t>25</a:t>
            </a:fld>
            <a:endParaRPr lang="en-ZA"/>
          </a:p>
        </p:txBody>
      </p:sp>
    </p:spTree>
    <p:extLst>
      <p:ext uri="{BB962C8B-B14F-4D97-AF65-F5344CB8AC3E}">
        <p14:creationId xmlns:p14="http://schemas.microsoft.com/office/powerpoint/2010/main" val="1783992492"/>
      </p:ext>
    </p:extLst>
  </p:cSld>
  <p:clrMapOvr>
    <a:masterClrMapping/>
  </p:clrMapOvr>
  <p:timing>
    <p:tnLst>
      <p:par>
        <p:cTn xmlns:p14="http://schemas.microsoft.com/office/powerpoint/2010/mai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ZA" dirty="0" smtClean="0"/>
              <a:t>Making a Table of Contents in Word</a:t>
            </a:r>
            <a:endParaRPr lang="en-ZA" dirty="0"/>
          </a:p>
        </p:txBody>
      </p:sp>
      <p:sp>
        <p:nvSpPr>
          <p:cNvPr id="3" name="Slide Number Placeholder 2"/>
          <p:cNvSpPr>
            <a:spLocks noGrp="1"/>
          </p:cNvSpPr>
          <p:nvPr>
            <p:ph type="sldNum" sz="quarter" idx="12"/>
          </p:nvPr>
        </p:nvSpPr>
        <p:spPr/>
        <p:txBody>
          <a:bodyPr>
            <a:normAutofit fontScale="85000" lnSpcReduction="20000"/>
          </a:bodyPr>
          <a:lstStyle/>
          <a:p>
            <a:fld id="{DEB4050B-DD0C-4B44-9B5D-5D612ED4803B}" type="slidenum">
              <a:rPr lang="en-ZA" smtClean="0"/>
              <a:pPr/>
              <a:t>26</a:t>
            </a:fld>
            <a:endParaRPr lang="en-ZA"/>
          </a:p>
        </p:txBody>
      </p:sp>
      <p:sp>
        <p:nvSpPr>
          <p:cNvPr id="4" name="Content Placeholder 3"/>
          <p:cNvSpPr>
            <a:spLocks noGrp="1"/>
          </p:cNvSpPr>
          <p:nvPr>
            <p:ph sz="quarter" idx="1"/>
          </p:nvPr>
        </p:nvSpPr>
        <p:spPr>
          <a:xfrm>
            <a:off x="251520" y="1600200"/>
            <a:ext cx="8514528" cy="5141168"/>
          </a:xfrm>
        </p:spPr>
        <p:txBody>
          <a:bodyPr/>
          <a:lstStyle/>
          <a:p>
            <a:pPr marL="0" indent="0">
              <a:buNone/>
            </a:pPr>
            <a:r>
              <a:rPr lang="en-ZA" dirty="0" smtClean="0"/>
              <a:t>Use “Styles” for headings and subheadings.</a:t>
            </a:r>
          </a:p>
          <a:p>
            <a:pPr marL="0" indent="0">
              <a:buNone/>
            </a:pPr>
            <a:endParaRPr lang="en-ZA" dirty="0" smtClean="0"/>
          </a:p>
          <a:p>
            <a:endParaRPr lang="en-ZA" dirty="0" smtClean="0"/>
          </a:p>
        </p:txBody>
      </p:sp>
      <p:pic>
        <p:nvPicPr>
          <p:cNvPr id="5" name="Picture 4"/>
          <p:cNvPicPr/>
          <p:nvPr/>
        </p:nvPicPr>
        <p:blipFill rotWithShape="1">
          <a:blip r:embed="rId2"/>
          <a:srcRect b="3092"/>
          <a:stretch/>
        </p:blipFill>
        <p:spPr bwMode="auto">
          <a:xfrm>
            <a:off x="725288" y="2108431"/>
            <a:ext cx="7566992" cy="4124706"/>
          </a:xfrm>
          <a:prstGeom prst="rect">
            <a:avLst/>
          </a:prstGeom>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3152329621"/>
      </p:ext>
    </p:extLst>
  </p:cSld>
  <p:clrMapOvr>
    <a:masterClrMapping/>
  </p:clrMapOvr>
  <p:timing>
    <p:tnLst>
      <p:par>
        <p:cTn xmlns:p14="http://schemas.microsoft.com/office/powerpoint/2010/mai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normAutofit/>
          </a:bodyPr>
          <a:lstStyle/>
          <a:p>
            <a:fld id="{DEB4050B-DD0C-4B44-9B5D-5D612ED4803B}" type="slidenum">
              <a:rPr lang="en-ZA" smtClean="0"/>
              <a:pPr/>
              <a:t>27</a:t>
            </a:fld>
            <a:endParaRPr lang="en-ZA"/>
          </a:p>
        </p:txBody>
      </p:sp>
      <p:sp>
        <p:nvSpPr>
          <p:cNvPr id="4" name="Content Placeholder 3"/>
          <p:cNvSpPr>
            <a:spLocks noGrp="1"/>
          </p:cNvSpPr>
          <p:nvPr>
            <p:ph sz="quarter" idx="4294967295"/>
          </p:nvPr>
        </p:nvSpPr>
        <p:spPr>
          <a:xfrm>
            <a:off x="266700" y="404664"/>
            <a:ext cx="8569325" cy="1324744"/>
          </a:xfrm>
        </p:spPr>
        <p:txBody>
          <a:bodyPr>
            <a:normAutofit lnSpcReduction="10000"/>
          </a:bodyPr>
          <a:lstStyle/>
          <a:p>
            <a:pPr marL="0" indent="0">
              <a:buNone/>
            </a:pPr>
            <a:r>
              <a:rPr lang="en-ZA" dirty="0" smtClean="0"/>
              <a:t>Once all your headings have been assigned a “Style”, go to the “References” toolbar → “Table of Contents” → Select one of the “Automatic Tables”</a:t>
            </a:r>
          </a:p>
          <a:p>
            <a:pPr marL="0" indent="0">
              <a:buNone/>
            </a:pPr>
            <a:endParaRPr lang="en-ZA" dirty="0"/>
          </a:p>
        </p:txBody>
      </p:sp>
      <p:pic>
        <p:nvPicPr>
          <p:cNvPr id="6" name="Picture 5"/>
          <p:cNvPicPr>
            <a:picLocks noChangeAspect="1"/>
          </p:cNvPicPr>
          <p:nvPr/>
        </p:nvPicPr>
        <p:blipFill rotWithShape="1">
          <a:blip r:embed="rId2"/>
          <a:srcRect r="17643" b="23200"/>
          <a:stretch/>
        </p:blipFill>
        <p:spPr>
          <a:xfrm>
            <a:off x="441113" y="1844824"/>
            <a:ext cx="8394912" cy="4403576"/>
          </a:xfrm>
          <a:prstGeom prst="rect">
            <a:avLst/>
          </a:prstGeom>
        </p:spPr>
      </p:pic>
    </p:spTree>
    <p:extLst>
      <p:ext uri="{BB962C8B-B14F-4D97-AF65-F5344CB8AC3E}">
        <p14:creationId xmlns:p14="http://schemas.microsoft.com/office/powerpoint/2010/main" val="2633951349"/>
      </p:ext>
    </p:extLst>
  </p:cSld>
  <p:clrMapOvr>
    <a:masterClrMapping/>
  </p:clrMapOvr>
  <p:timing>
    <p:tnLst>
      <p:par>
        <p:cTn xmlns:p14="http://schemas.microsoft.com/office/powerpoint/2010/mai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rotWithShape="1">
          <a:blip r:embed="rId2"/>
          <a:srcRect l="16595" t="21204" r="21693" b="7807"/>
          <a:stretch/>
        </p:blipFill>
        <p:spPr>
          <a:xfrm>
            <a:off x="680728" y="1550572"/>
            <a:ext cx="7759280" cy="5020711"/>
          </a:xfrm>
          <a:prstGeom prst="rect">
            <a:avLst/>
          </a:prstGeom>
        </p:spPr>
      </p:pic>
      <p:sp>
        <p:nvSpPr>
          <p:cNvPr id="3" name="Slide Number Placeholder 2"/>
          <p:cNvSpPr>
            <a:spLocks noGrp="1"/>
          </p:cNvSpPr>
          <p:nvPr>
            <p:ph type="sldNum" sz="quarter" idx="12"/>
          </p:nvPr>
        </p:nvSpPr>
        <p:spPr/>
        <p:txBody>
          <a:bodyPr>
            <a:normAutofit/>
          </a:bodyPr>
          <a:lstStyle/>
          <a:p>
            <a:fld id="{DEB4050B-DD0C-4B44-9B5D-5D612ED4803B}" type="slidenum">
              <a:rPr lang="en-ZA" smtClean="0"/>
              <a:pPr/>
              <a:t>28</a:t>
            </a:fld>
            <a:endParaRPr lang="en-ZA"/>
          </a:p>
        </p:txBody>
      </p:sp>
      <p:sp>
        <p:nvSpPr>
          <p:cNvPr id="4" name="Content Placeholder 3"/>
          <p:cNvSpPr>
            <a:spLocks noGrp="1"/>
          </p:cNvSpPr>
          <p:nvPr>
            <p:ph sz="quarter" idx="4294967295"/>
          </p:nvPr>
        </p:nvSpPr>
        <p:spPr>
          <a:xfrm>
            <a:off x="715819" y="404664"/>
            <a:ext cx="8153400" cy="1541463"/>
          </a:xfrm>
        </p:spPr>
        <p:txBody>
          <a:bodyPr/>
          <a:lstStyle/>
          <a:p>
            <a:pPr marL="0" indent="0">
              <a:buNone/>
            </a:pPr>
            <a:r>
              <a:rPr lang="en-ZA" dirty="0"/>
              <a:t>Once you’ve finished editing your paper and it is ready for submission, do not forget to “Update Entire Table” so that the page numbers are accurate</a:t>
            </a:r>
          </a:p>
          <a:p>
            <a:endParaRPr lang="en-ZA" dirty="0"/>
          </a:p>
        </p:txBody>
      </p:sp>
    </p:spTree>
    <p:extLst>
      <p:ext uri="{BB962C8B-B14F-4D97-AF65-F5344CB8AC3E}">
        <p14:creationId xmlns:p14="http://schemas.microsoft.com/office/powerpoint/2010/main" val="2242522295"/>
      </p:ext>
    </p:extLst>
  </p:cSld>
  <p:clrMapOvr>
    <a:masterClrMapping/>
  </p:clrMapOvr>
  <p:timing>
    <p:tnLst>
      <p:par>
        <p:cTn xmlns:p14="http://schemas.microsoft.com/office/powerpoint/2010/mai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bg>
      <p:bgPr>
        <a:solidFill>
          <a:schemeClr val="accent1">
            <a:lumMod val="40000"/>
            <a:lumOff val="60000"/>
          </a:schemeClr>
        </a:solidFill>
        <a:effectLst/>
      </p:bgPr>
    </p:bg>
    <p:spTree>
      <p:nvGrpSpPr>
        <p:cNvPr id="1" name=""/>
        <p:cNvGrpSpPr/>
        <p:nvPr/>
      </p:nvGrpSpPr>
      <p:grpSpPr>
        <a:xfrm>
          <a:off x="0" y="0"/>
          <a:ext cx="0" cy="0"/>
          <a:chOff x="0" y="0"/>
          <a:chExt cx="0" cy="0"/>
        </a:xfrm>
      </p:grpSpPr>
      <p:sp>
        <p:nvSpPr>
          <p:cNvPr id="5" name="Rectangle 4"/>
          <p:cNvSpPr/>
          <p:nvPr/>
        </p:nvSpPr>
        <p:spPr>
          <a:xfrm>
            <a:off x="0" y="404664"/>
            <a:ext cx="9144000" cy="400110"/>
          </a:xfrm>
          <a:prstGeom prst="rect">
            <a:avLst/>
          </a:prstGeom>
        </p:spPr>
        <p:txBody>
          <a:bodyPr wrap="square">
            <a:spAutoFit/>
          </a:bodyPr>
          <a:lstStyle/>
          <a:p>
            <a:r>
              <a:rPr lang="en-GB" sz="2000" b="1" dirty="0">
                <a:latin typeface="Times New Roman" pitchFamily="18" charset="0"/>
                <a:cs typeface="Times New Roman" pitchFamily="18" charset="0"/>
              </a:rPr>
              <a:t>To What Extent has Mine Action in Mozambique Contributed to Peacebuilding?</a:t>
            </a:r>
            <a:endParaRPr lang="en-ZA" sz="2000" b="1" dirty="0">
              <a:latin typeface="Times New Roman" pitchFamily="18" charset="0"/>
              <a:cs typeface="Times New Roman" pitchFamily="18" charset="0"/>
            </a:endParaRPr>
          </a:p>
        </p:txBody>
      </p:sp>
      <p:graphicFrame>
        <p:nvGraphicFramePr>
          <p:cNvPr id="6" name="Table 5"/>
          <p:cNvGraphicFramePr>
            <a:graphicFrameLocks noGrp="1"/>
          </p:cNvGraphicFramePr>
          <p:nvPr>
            <p:extLst>
              <p:ext uri="{D42A27DB-BD31-4B8C-83A1-F6EECF244321}">
                <p14:modId xmlns:p14="http://schemas.microsoft.com/office/powerpoint/2010/main" val="3168685209"/>
              </p:ext>
            </p:extLst>
          </p:nvPr>
        </p:nvGraphicFramePr>
        <p:xfrm>
          <a:off x="251520" y="908720"/>
          <a:ext cx="8784976" cy="5143500"/>
        </p:xfrm>
        <a:graphic>
          <a:graphicData uri="http://schemas.openxmlformats.org/drawingml/2006/table">
            <a:tbl>
              <a:tblPr/>
              <a:tblGrid>
                <a:gridCol w="6976849"/>
                <a:gridCol w="1808127"/>
              </a:tblGrid>
              <a:tr h="320036">
                <a:tc>
                  <a:txBody>
                    <a:bodyPr/>
                    <a:lstStyle/>
                    <a:p>
                      <a:pPr marL="342900">
                        <a:lnSpc>
                          <a:spcPct val="150000"/>
                        </a:lnSpc>
                        <a:spcAft>
                          <a:spcPts val="0"/>
                        </a:spcAft>
                      </a:pPr>
                      <a:r>
                        <a:rPr lang="en-US" sz="1500" i="1" dirty="0">
                          <a:solidFill>
                            <a:srgbClr val="000000"/>
                          </a:solidFill>
                          <a:latin typeface="Times New Roman"/>
                          <a:ea typeface="Times New Roman"/>
                          <a:cs typeface="Times New Roman"/>
                        </a:rPr>
                        <a:t>Plagiarism Declaration</a:t>
                      </a:r>
                      <a:endParaRPr lang="en-ZA" sz="1500" dirty="0">
                        <a:solidFill>
                          <a:srgbClr val="000000"/>
                        </a:solidFill>
                        <a:latin typeface="Times New Roman"/>
                        <a:ea typeface="Times New Roman"/>
                        <a:cs typeface="Times New Roman"/>
                      </a:endParaRPr>
                    </a:p>
                  </a:txBody>
                  <a:tcPr marL="50800" marR="50800" marT="0" marB="0">
                    <a:lnL>
                      <a:noFill/>
                    </a:lnL>
                    <a:lnR>
                      <a:noFill/>
                    </a:lnR>
                    <a:lnT>
                      <a:noFill/>
                    </a:lnT>
                    <a:lnB>
                      <a:noFill/>
                    </a:lnB>
                  </a:tcPr>
                </a:tc>
                <a:tc>
                  <a:txBody>
                    <a:bodyPr/>
                    <a:lstStyle/>
                    <a:p>
                      <a:pPr algn="ctr">
                        <a:lnSpc>
                          <a:spcPct val="150000"/>
                        </a:lnSpc>
                        <a:spcAft>
                          <a:spcPts val="0"/>
                        </a:spcAft>
                      </a:pPr>
                      <a:r>
                        <a:rPr lang="en-US" sz="1500">
                          <a:solidFill>
                            <a:srgbClr val="000000"/>
                          </a:solidFill>
                          <a:latin typeface="Times New Roman"/>
                          <a:ea typeface="Times New Roman"/>
                          <a:cs typeface="Times New Roman"/>
                        </a:rPr>
                        <a:t>ii</a:t>
                      </a:r>
                      <a:endParaRPr lang="en-ZA" sz="1500">
                        <a:solidFill>
                          <a:srgbClr val="000000"/>
                        </a:solidFill>
                        <a:latin typeface="Times New Roman"/>
                        <a:ea typeface="Times New Roman"/>
                        <a:cs typeface="Times New Roman"/>
                      </a:endParaRPr>
                    </a:p>
                  </a:txBody>
                  <a:tcPr marL="50800" marR="50800" marT="0" marB="0">
                    <a:lnL>
                      <a:noFill/>
                    </a:lnL>
                    <a:lnR>
                      <a:noFill/>
                    </a:lnR>
                    <a:lnT>
                      <a:noFill/>
                    </a:lnT>
                    <a:lnB>
                      <a:noFill/>
                    </a:lnB>
                  </a:tcPr>
                </a:tc>
              </a:tr>
              <a:tr h="320036">
                <a:tc>
                  <a:txBody>
                    <a:bodyPr/>
                    <a:lstStyle/>
                    <a:p>
                      <a:pPr marL="342900">
                        <a:lnSpc>
                          <a:spcPct val="150000"/>
                        </a:lnSpc>
                        <a:spcAft>
                          <a:spcPts val="0"/>
                        </a:spcAft>
                      </a:pPr>
                      <a:r>
                        <a:rPr lang="en-US" sz="1500" i="1" dirty="0">
                          <a:solidFill>
                            <a:srgbClr val="000000"/>
                          </a:solidFill>
                          <a:latin typeface="Times New Roman"/>
                          <a:ea typeface="Times New Roman"/>
                          <a:cs typeface="Times New Roman"/>
                        </a:rPr>
                        <a:t>Acronyms</a:t>
                      </a:r>
                      <a:endParaRPr lang="en-ZA" sz="1500" dirty="0">
                        <a:solidFill>
                          <a:srgbClr val="000000"/>
                        </a:solidFill>
                        <a:latin typeface="Times New Roman"/>
                        <a:ea typeface="Times New Roman"/>
                        <a:cs typeface="Times New Roman"/>
                      </a:endParaRPr>
                    </a:p>
                  </a:txBody>
                  <a:tcPr marL="50800" marR="50800" marT="0" marB="0">
                    <a:lnL>
                      <a:noFill/>
                    </a:lnL>
                    <a:lnR>
                      <a:noFill/>
                    </a:lnR>
                    <a:lnT>
                      <a:noFill/>
                    </a:lnT>
                    <a:lnB>
                      <a:noFill/>
                    </a:lnB>
                  </a:tcPr>
                </a:tc>
                <a:tc>
                  <a:txBody>
                    <a:bodyPr/>
                    <a:lstStyle/>
                    <a:p>
                      <a:pPr algn="ctr">
                        <a:lnSpc>
                          <a:spcPct val="150000"/>
                        </a:lnSpc>
                        <a:spcAft>
                          <a:spcPts val="0"/>
                        </a:spcAft>
                      </a:pPr>
                      <a:r>
                        <a:rPr lang="en-US" sz="1500">
                          <a:solidFill>
                            <a:srgbClr val="000000"/>
                          </a:solidFill>
                          <a:latin typeface="Times New Roman"/>
                          <a:ea typeface="Times New Roman"/>
                          <a:cs typeface="Times New Roman"/>
                        </a:rPr>
                        <a:t>iii</a:t>
                      </a:r>
                      <a:endParaRPr lang="en-ZA" sz="1500">
                        <a:solidFill>
                          <a:srgbClr val="000000"/>
                        </a:solidFill>
                        <a:latin typeface="Times New Roman"/>
                        <a:ea typeface="Times New Roman"/>
                        <a:cs typeface="Times New Roman"/>
                      </a:endParaRPr>
                    </a:p>
                  </a:txBody>
                  <a:tcPr marL="50800" marR="50800" marT="0" marB="0">
                    <a:lnL>
                      <a:noFill/>
                    </a:lnL>
                    <a:lnR>
                      <a:noFill/>
                    </a:lnR>
                    <a:lnT>
                      <a:noFill/>
                    </a:lnT>
                    <a:lnB>
                      <a:noFill/>
                    </a:lnB>
                  </a:tcPr>
                </a:tc>
              </a:tr>
              <a:tr h="320036">
                <a:tc>
                  <a:txBody>
                    <a:bodyPr/>
                    <a:lstStyle/>
                    <a:p>
                      <a:pPr marL="342900">
                        <a:lnSpc>
                          <a:spcPct val="150000"/>
                        </a:lnSpc>
                        <a:spcAft>
                          <a:spcPts val="0"/>
                        </a:spcAft>
                      </a:pPr>
                      <a:r>
                        <a:rPr lang="en-US" sz="1500" b="1" dirty="0">
                          <a:solidFill>
                            <a:srgbClr val="000000"/>
                          </a:solidFill>
                          <a:latin typeface="Times New Roman"/>
                          <a:ea typeface="Times New Roman"/>
                          <a:cs typeface="Times New Roman"/>
                        </a:rPr>
                        <a:t>Introduction</a:t>
                      </a:r>
                      <a:endParaRPr lang="en-ZA" sz="1500" dirty="0">
                        <a:solidFill>
                          <a:srgbClr val="000000"/>
                        </a:solidFill>
                        <a:latin typeface="Times New Roman"/>
                        <a:ea typeface="Times New Roman"/>
                        <a:cs typeface="Times New Roman"/>
                      </a:endParaRPr>
                    </a:p>
                  </a:txBody>
                  <a:tcPr marL="50800" marR="50800" marT="0" marB="0">
                    <a:lnL>
                      <a:noFill/>
                    </a:lnL>
                    <a:lnR>
                      <a:noFill/>
                    </a:lnR>
                    <a:lnT>
                      <a:noFill/>
                    </a:lnT>
                    <a:lnB>
                      <a:noFill/>
                    </a:lnB>
                  </a:tcPr>
                </a:tc>
                <a:tc>
                  <a:txBody>
                    <a:bodyPr/>
                    <a:lstStyle/>
                    <a:p>
                      <a:pPr algn="ctr">
                        <a:lnSpc>
                          <a:spcPct val="150000"/>
                        </a:lnSpc>
                        <a:spcAft>
                          <a:spcPts val="0"/>
                        </a:spcAft>
                      </a:pPr>
                      <a:r>
                        <a:rPr lang="en-US" sz="1500" b="1">
                          <a:solidFill>
                            <a:srgbClr val="000000"/>
                          </a:solidFill>
                          <a:latin typeface="Times New Roman"/>
                          <a:ea typeface="Times New Roman"/>
                          <a:cs typeface="Times New Roman"/>
                        </a:rPr>
                        <a:t>1</a:t>
                      </a:r>
                      <a:endParaRPr lang="en-ZA" sz="1500">
                        <a:solidFill>
                          <a:srgbClr val="000000"/>
                        </a:solidFill>
                        <a:latin typeface="Times New Roman"/>
                        <a:ea typeface="Times New Roman"/>
                        <a:cs typeface="Times New Roman"/>
                      </a:endParaRPr>
                    </a:p>
                  </a:txBody>
                  <a:tcPr marL="50800" marR="50800" marT="0" marB="0">
                    <a:lnL>
                      <a:noFill/>
                    </a:lnL>
                    <a:lnR>
                      <a:noFill/>
                    </a:lnR>
                    <a:lnT>
                      <a:noFill/>
                    </a:lnT>
                    <a:lnB>
                      <a:noFill/>
                    </a:lnB>
                  </a:tcPr>
                </a:tc>
              </a:tr>
              <a:tr h="320036">
                <a:tc>
                  <a:txBody>
                    <a:bodyPr/>
                    <a:lstStyle/>
                    <a:p>
                      <a:pPr marL="354013" indent="0">
                        <a:lnSpc>
                          <a:spcPct val="150000"/>
                        </a:lnSpc>
                        <a:spcAft>
                          <a:spcPts val="0"/>
                        </a:spcAft>
                      </a:pPr>
                      <a:r>
                        <a:rPr lang="en-US" sz="1500" b="1" dirty="0" smtClean="0">
                          <a:solidFill>
                            <a:srgbClr val="000000"/>
                          </a:solidFill>
                          <a:latin typeface="Times New Roman"/>
                          <a:ea typeface="Times New Roman"/>
                          <a:cs typeface="Times New Roman"/>
                        </a:rPr>
                        <a:t>1.      Peacebuilding</a:t>
                      </a:r>
                      <a:endParaRPr lang="en-ZA" sz="1500" dirty="0">
                        <a:solidFill>
                          <a:srgbClr val="000000"/>
                        </a:solidFill>
                        <a:latin typeface="Times New Roman"/>
                        <a:ea typeface="Times New Roman"/>
                        <a:cs typeface="Times New Roman"/>
                      </a:endParaRPr>
                    </a:p>
                  </a:txBody>
                  <a:tcPr marL="50800" marR="50800" marT="0" marB="0">
                    <a:lnL>
                      <a:noFill/>
                    </a:lnL>
                    <a:lnR>
                      <a:noFill/>
                    </a:lnR>
                    <a:lnT>
                      <a:noFill/>
                    </a:lnT>
                    <a:lnB>
                      <a:noFill/>
                    </a:lnB>
                  </a:tcPr>
                </a:tc>
                <a:tc>
                  <a:txBody>
                    <a:bodyPr/>
                    <a:lstStyle/>
                    <a:p>
                      <a:pPr algn="ctr">
                        <a:lnSpc>
                          <a:spcPct val="150000"/>
                        </a:lnSpc>
                        <a:spcAft>
                          <a:spcPts val="0"/>
                        </a:spcAft>
                      </a:pPr>
                      <a:r>
                        <a:rPr lang="en-US" sz="1500" b="1" dirty="0">
                          <a:solidFill>
                            <a:srgbClr val="000000"/>
                          </a:solidFill>
                          <a:latin typeface="Times New Roman"/>
                          <a:ea typeface="Times New Roman"/>
                          <a:cs typeface="Times New Roman"/>
                        </a:rPr>
                        <a:t>3</a:t>
                      </a:r>
                      <a:endParaRPr lang="en-ZA" sz="1500" dirty="0">
                        <a:solidFill>
                          <a:srgbClr val="000000"/>
                        </a:solidFill>
                        <a:latin typeface="Times New Roman"/>
                        <a:ea typeface="Times New Roman"/>
                        <a:cs typeface="Times New Roman"/>
                      </a:endParaRPr>
                    </a:p>
                  </a:txBody>
                  <a:tcPr marL="50800" marR="50800" marT="0" marB="0">
                    <a:lnL>
                      <a:noFill/>
                    </a:lnL>
                    <a:lnR>
                      <a:noFill/>
                    </a:lnR>
                    <a:lnT>
                      <a:noFill/>
                    </a:lnT>
                    <a:lnB>
                      <a:noFill/>
                    </a:lnB>
                  </a:tcPr>
                </a:tc>
              </a:tr>
              <a:tr h="320036">
                <a:tc>
                  <a:txBody>
                    <a:bodyPr/>
                    <a:lstStyle/>
                    <a:p>
                      <a:pPr marL="354013" indent="0">
                        <a:lnSpc>
                          <a:spcPct val="150000"/>
                        </a:lnSpc>
                        <a:spcAft>
                          <a:spcPts val="0"/>
                        </a:spcAft>
                      </a:pPr>
                      <a:r>
                        <a:rPr lang="en-US" sz="1500" b="1" dirty="0">
                          <a:solidFill>
                            <a:srgbClr val="000000"/>
                          </a:solidFill>
                          <a:latin typeface="Times New Roman"/>
                          <a:ea typeface="Times New Roman"/>
                          <a:cs typeface="Times New Roman"/>
                        </a:rPr>
                        <a:t>2.      Landmine Contamination in Mozambique</a:t>
                      </a:r>
                      <a:endParaRPr lang="en-ZA" sz="1500" dirty="0">
                        <a:solidFill>
                          <a:srgbClr val="000000"/>
                        </a:solidFill>
                        <a:latin typeface="Times New Roman"/>
                        <a:ea typeface="Times New Roman"/>
                        <a:cs typeface="Times New Roman"/>
                      </a:endParaRPr>
                    </a:p>
                  </a:txBody>
                  <a:tcPr marL="50800" marR="50800" marT="0" marB="0">
                    <a:lnL>
                      <a:noFill/>
                    </a:lnL>
                    <a:lnR>
                      <a:noFill/>
                    </a:lnR>
                    <a:lnT>
                      <a:noFill/>
                    </a:lnT>
                    <a:lnB>
                      <a:noFill/>
                    </a:lnB>
                  </a:tcPr>
                </a:tc>
                <a:tc>
                  <a:txBody>
                    <a:bodyPr/>
                    <a:lstStyle/>
                    <a:p>
                      <a:pPr algn="ctr">
                        <a:lnSpc>
                          <a:spcPct val="150000"/>
                        </a:lnSpc>
                        <a:spcAft>
                          <a:spcPts val="0"/>
                        </a:spcAft>
                      </a:pPr>
                      <a:r>
                        <a:rPr lang="en-US" sz="1500" b="1" dirty="0">
                          <a:solidFill>
                            <a:srgbClr val="000000"/>
                          </a:solidFill>
                          <a:latin typeface="Times New Roman"/>
                          <a:ea typeface="Times New Roman"/>
                          <a:cs typeface="Times New Roman"/>
                        </a:rPr>
                        <a:t>4</a:t>
                      </a:r>
                      <a:endParaRPr lang="en-ZA" sz="1500" dirty="0">
                        <a:solidFill>
                          <a:srgbClr val="000000"/>
                        </a:solidFill>
                        <a:latin typeface="Times New Roman"/>
                        <a:ea typeface="Times New Roman"/>
                        <a:cs typeface="Times New Roman"/>
                      </a:endParaRPr>
                    </a:p>
                  </a:txBody>
                  <a:tcPr marL="50800" marR="50800" marT="0" marB="0">
                    <a:lnL>
                      <a:noFill/>
                    </a:lnL>
                    <a:lnR>
                      <a:noFill/>
                    </a:lnR>
                    <a:lnT>
                      <a:noFill/>
                    </a:lnT>
                    <a:lnB>
                      <a:noFill/>
                    </a:lnB>
                  </a:tcPr>
                </a:tc>
              </a:tr>
              <a:tr h="320036">
                <a:tc>
                  <a:txBody>
                    <a:bodyPr/>
                    <a:lstStyle/>
                    <a:p>
                      <a:pPr marL="354013" indent="0">
                        <a:lnSpc>
                          <a:spcPct val="150000"/>
                        </a:lnSpc>
                        <a:spcAft>
                          <a:spcPts val="0"/>
                        </a:spcAft>
                      </a:pPr>
                      <a:r>
                        <a:rPr lang="en-US" sz="1500" b="1" dirty="0">
                          <a:solidFill>
                            <a:srgbClr val="000000"/>
                          </a:solidFill>
                          <a:latin typeface="Times New Roman"/>
                          <a:ea typeface="Times New Roman"/>
                          <a:cs typeface="Times New Roman"/>
                        </a:rPr>
                        <a:t>3.      Landmine Action in Mozambique</a:t>
                      </a:r>
                      <a:endParaRPr lang="en-ZA" sz="1500" dirty="0">
                        <a:solidFill>
                          <a:srgbClr val="000000"/>
                        </a:solidFill>
                        <a:latin typeface="Times New Roman"/>
                        <a:ea typeface="Times New Roman"/>
                        <a:cs typeface="Times New Roman"/>
                      </a:endParaRPr>
                    </a:p>
                  </a:txBody>
                  <a:tcPr marL="50800" marR="50800" marT="0" marB="0">
                    <a:lnL>
                      <a:noFill/>
                    </a:lnL>
                    <a:lnR>
                      <a:noFill/>
                    </a:lnR>
                    <a:lnT>
                      <a:noFill/>
                    </a:lnT>
                    <a:lnB>
                      <a:noFill/>
                    </a:lnB>
                  </a:tcPr>
                </a:tc>
                <a:tc>
                  <a:txBody>
                    <a:bodyPr/>
                    <a:lstStyle/>
                    <a:p>
                      <a:pPr algn="ctr">
                        <a:lnSpc>
                          <a:spcPct val="150000"/>
                        </a:lnSpc>
                        <a:spcAft>
                          <a:spcPts val="0"/>
                        </a:spcAft>
                      </a:pPr>
                      <a:r>
                        <a:rPr lang="en-US" sz="1500" b="1" dirty="0">
                          <a:solidFill>
                            <a:srgbClr val="000000"/>
                          </a:solidFill>
                          <a:latin typeface="Times New Roman"/>
                          <a:ea typeface="Times New Roman"/>
                          <a:cs typeface="Times New Roman"/>
                        </a:rPr>
                        <a:t>6</a:t>
                      </a:r>
                      <a:endParaRPr lang="en-ZA" sz="1500" dirty="0">
                        <a:solidFill>
                          <a:srgbClr val="000000"/>
                        </a:solidFill>
                        <a:latin typeface="Times New Roman"/>
                        <a:ea typeface="Times New Roman"/>
                        <a:cs typeface="Times New Roman"/>
                      </a:endParaRPr>
                    </a:p>
                  </a:txBody>
                  <a:tcPr marL="50800" marR="50800" marT="0" marB="0">
                    <a:lnL>
                      <a:noFill/>
                    </a:lnL>
                    <a:lnR>
                      <a:noFill/>
                    </a:lnR>
                    <a:lnT>
                      <a:noFill/>
                    </a:lnT>
                    <a:lnB>
                      <a:noFill/>
                    </a:lnB>
                  </a:tcPr>
                </a:tc>
              </a:tr>
              <a:tr h="320036">
                <a:tc>
                  <a:txBody>
                    <a:bodyPr/>
                    <a:lstStyle/>
                    <a:p>
                      <a:pPr marL="354013" indent="0">
                        <a:lnSpc>
                          <a:spcPct val="150000"/>
                        </a:lnSpc>
                        <a:spcAft>
                          <a:spcPts val="0"/>
                        </a:spcAft>
                      </a:pPr>
                      <a:r>
                        <a:rPr lang="en-US" sz="1500" b="1" dirty="0">
                          <a:solidFill>
                            <a:srgbClr val="000000"/>
                          </a:solidFill>
                          <a:latin typeface="Times New Roman"/>
                          <a:ea typeface="Times New Roman"/>
                          <a:cs typeface="Times New Roman"/>
                        </a:rPr>
                        <a:t>4.      Mine Action and Peacebuilding in Mozambique</a:t>
                      </a:r>
                      <a:endParaRPr lang="en-ZA" sz="1500" dirty="0">
                        <a:solidFill>
                          <a:srgbClr val="000000"/>
                        </a:solidFill>
                        <a:latin typeface="Times New Roman"/>
                        <a:ea typeface="Times New Roman"/>
                        <a:cs typeface="Times New Roman"/>
                      </a:endParaRPr>
                    </a:p>
                  </a:txBody>
                  <a:tcPr marL="50800" marR="50800" marT="0" marB="0">
                    <a:lnL>
                      <a:noFill/>
                    </a:lnL>
                    <a:lnR>
                      <a:noFill/>
                    </a:lnR>
                    <a:lnT>
                      <a:noFill/>
                    </a:lnT>
                    <a:lnB>
                      <a:noFill/>
                    </a:lnB>
                  </a:tcPr>
                </a:tc>
                <a:tc>
                  <a:txBody>
                    <a:bodyPr/>
                    <a:lstStyle/>
                    <a:p>
                      <a:pPr algn="ctr">
                        <a:lnSpc>
                          <a:spcPct val="150000"/>
                        </a:lnSpc>
                        <a:spcAft>
                          <a:spcPts val="0"/>
                        </a:spcAft>
                      </a:pPr>
                      <a:r>
                        <a:rPr lang="en-US" sz="1500" b="1" dirty="0">
                          <a:solidFill>
                            <a:srgbClr val="000000"/>
                          </a:solidFill>
                          <a:latin typeface="Times New Roman"/>
                          <a:ea typeface="Times New Roman"/>
                          <a:cs typeface="Times New Roman"/>
                        </a:rPr>
                        <a:t>9</a:t>
                      </a:r>
                      <a:endParaRPr lang="en-ZA" sz="1500" dirty="0">
                        <a:solidFill>
                          <a:srgbClr val="000000"/>
                        </a:solidFill>
                        <a:latin typeface="Times New Roman"/>
                        <a:ea typeface="Times New Roman"/>
                        <a:cs typeface="Times New Roman"/>
                      </a:endParaRPr>
                    </a:p>
                  </a:txBody>
                  <a:tcPr marL="50800" marR="50800" marT="0" marB="0">
                    <a:lnL>
                      <a:noFill/>
                    </a:lnL>
                    <a:lnR>
                      <a:noFill/>
                    </a:lnR>
                    <a:lnT>
                      <a:noFill/>
                    </a:lnT>
                    <a:lnB>
                      <a:noFill/>
                    </a:lnB>
                  </a:tcPr>
                </a:tc>
              </a:tr>
              <a:tr h="320036">
                <a:tc>
                  <a:txBody>
                    <a:bodyPr/>
                    <a:lstStyle/>
                    <a:p>
                      <a:pPr marL="354013" indent="0">
                        <a:lnSpc>
                          <a:spcPct val="150000"/>
                        </a:lnSpc>
                        <a:spcAft>
                          <a:spcPts val="0"/>
                        </a:spcAft>
                      </a:pPr>
                      <a:r>
                        <a:rPr lang="en-US" sz="1500" dirty="0">
                          <a:solidFill>
                            <a:srgbClr val="000000"/>
                          </a:solidFill>
                          <a:latin typeface="Times New Roman"/>
                          <a:ea typeface="Times New Roman"/>
                          <a:cs typeface="Times New Roman"/>
                        </a:rPr>
                        <a:t>         </a:t>
                      </a:r>
                      <a:r>
                        <a:rPr lang="en-US" sz="1500" dirty="0" err="1">
                          <a:solidFill>
                            <a:srgbClr val="000000"/>
                          </a:solidFill>
                          <a:latin typeface="Times New Roman"/>
                          <a:ea typeface="Times New Roman"/>
                          <a:cs typeface="Times New Roman"/>
                        </a:rPr>
                        <a:t>i</a:t>
                      </a:r>
                      <a:r>
                        <a:rPr lang="en-US" sz="1500" dirty="0">
                          <a:solidFill>
                            <a:srgbClr val="000000"/>
                          </a:solidFill>
                          <a:latin typeface="Times New Roman"/>
                          <a:ea typeface="Times New Roman"/>
                          <a:cs typeface="Times New Roman"/>
                        </a:rPr>
                        <a:t>. The Security Dimension</a:t>
                      </a:r>
                      <a:endParaRPr lang="en-ZA" sz="1500" dirty="0">
                        <a:solidFill>
                          <a:srgbClr val="000000"/>
                        </a:solidFill>
                        <a:latin typeface="Times New Roman"/>
                        <a:ea typeface="Times New Roman"/>
                        <a:cs typeface="Times New Roman"/>
                      </a:endParaRPr>
                    </a:p>
                  </a:txBody>
                  <a:tcPr marL="50800" marR="50800" marT="0" marB="0">
                    <a:lnL>
                      <a:noFill/>
                    </a:lnL>
                    <a:lnR>
                      <a:noFill/>
                    </a:lnR>
                    <a:lnT>
                      <a:noFill/>
                    </a:lnT>
                    <a:lnB>
                      <a:noFill/>
                    </a:lnB>
                  </a:tcPr>
                </a:tc>
                <a:tc>
                  <a:txBody>
                    <a:bodyPr/>
                    <a:lstStyle/>
                    <a:p>
                      <a:pPr algn="ctr">
                        <a:lnSpc>
                          <a:spcPct val="150000"/>
                        </a:lnSpc>
                        <a:spcAft>
                          <a:spcPts val="0"/>
                        </a:spcAft>
                      </a:pPr>
                      <a:r>
                        <a:rPr lang="en-US" sz="1500" dirty="0">
                          <a:solidFill>
                            <a:srgbClr val="000000"/>
                          </a:solidFill>
                          <a:latin typeface="Times New Roman"/>
                          <a:ea typeface="Times New Roman"/>
                          <a:cs typeface="Times New Roman"/>
                        </a:rPr>
                        <a:t>9</a:t>
                      </a:r>
                      <a:endParaRPr lang="en-ZA" sz="1500" dirty="0">
                        <a:solidFill>
                          <a:srgbClr val="000000"/>
                        </a:solidFill>
                        <a:latin typeface="Times New Roman"/>
                        <a:ea typeface="Times New Roman"/>
                        <a:cs typeface="Times New Roman"/>
                      </a:endParaRPr>
                    </a:p>
                  </a:txBody>
                  <a:tcPr marL="50800" marR="50800" marT="0" marB="0">
                    <a:lnL>
                      <a:noFill/>
                    </a:lnL>
                    <a:lnR>
                      <a:noFill/>
                    </a:lnR>
                    <a:lnT>
                      <a:noFill/>
                    </a:lnT>
                    <a:lnB>
                      <a:noFill/>
                    </a:lnB>
                  </a:tcPr>
                </a:tc>
              </a:tr>
              <a:tr h="320036">
                <a:tc>
                  <a:txBody>
                    <a:bodyPr/>
                    <a:lstStyle/>
                    <a:p>
                      <a:pPr marL="354013" indent="0">
                        <a:lnSpc>
                          <a:spcPct val="150000"/>
                        </a:lnSpc>
                        <a:spcAft>
                          <a:spcPts val="0"/>
                        </a:spcAft>
                      </a:pPr>
                      <a:r>
                        <a:rPr lang="en-US" sz="1500" dirty="0">
                          <a:solidFill>
                            <a:srgbClr val="000000"/>
                          </a:solidFill>
                          <a:latin typeface="Times New Roman"/>
                          <a:ea typeface="Times New Roman"/>
                          <a:cs typeface="Times New Roman"/>
                        </a:rPr>
                        <a:t>         ii. The Socio-Economic Dimension </a:t>
                      </a:r>
                      <a:endParaRPr lang="en-ZA" sz="1500" dirty="0">
                        <a:solidFill>
                          <a:srgbClr val="000000"/>
                        </a:solidFill>
                        <a:latin typeface="Times New Roman"/>
                        <a:ea typeface="Times New Roman"/>
                        <a:cs typeface="Times New Roman"/>
                      </a:endParaRPr>
                    </a:p>
                  </a:txBody>
                  <a:tcPr marL="50800" marR="50800" marT="0" marB="0">
                    <a:lnL>
                      <a:noFill/>
                    </a:lnL>
                    <a:lnR>
                      <a:noFill/>
                    </a:lnR>
                    <a:lnT>
                      <a:noFill/>
                    </a:lnT>
                    <a:lnB>
                      <a:noFill/>
                    </a:lnB>
                  </a:tcPr>
                </a:tc>
                <a:tc>
                  <a:txBody>
                    <a:bodyPr/>
                    <a:lstStyle/>
                    <a:p>
                      <a:pPr algn="ctr">
                        <a:lnSpc>
                          <a:spcPct val="150000"/>
                        </a:lnSpc>
                        <a:spcAft>
                          <a:spcPts val="0"/>
                        </a:spcAft>
                      </a:pPr>
                      <a:r>
                        <a:rPr lang="en-US" sz="1500" dirty="0">
                          <a:solidFill>
                            <a:srgbClr val="000000"/>
                          </a:solidFill>
                          <a:latin typeface="Times New Roman"/>
                          <a:ea typeface="Times New Roman"/>
                          <a:cs typeface="Times New Roman"/>
                        </a:rPr>
                        <a:t>13</a:t>
                      </a:r>
                      <a:endParaRPr lang="en-ZA" sz="1500" dirty="0">
                        <a:solidFill>
                          <a:srgbClr val="000000"/>
                        </a:solidFill>
                        <a:latin typeface="Times New Roman"/>
                        <a:ea typeface="Times New Roman"/>
                        <a:cs typeface="Times New Roman"/>
                      </a:endParaRPr>
                    </a:p>
                  </a:txBody>
                  <a:tcPr marL="50800" marR="50800" marT="0" marB="0">
                    <a:lnL>
                      <a:noFill/>
                    </a:lnL>
                    <a:lnR>
                      <a:noFill/>
                    </a:lnR>
                    <a:lnT>
                      <a:noFill/>
                    </a:lnT>
                    <a:lnB>
                      <a:noFill/>
                    </a:lnB>
                  </a:tcPr>
                </a:tc>
              </a:tr>
              <a:tr h="320036">
                <a:tc>
                  <a:txBody>
                    <a:bodyPr/>
                    <a:lstStyle/>
                    <a:p>
                      <a:pPr marL="354013" indent="0">
                        <a:lnSpc>
                          <a:spcPct val="150000"/>
                        </a:lnSpc>
                        <a:spcAft>
                          <a:spcPts val="0"/>
                        </a:spcAft>
                      </a:pPr>
                      <a:r>
                        <a:rPr lang="en-US" sz="1500" dirty="0">
                          <a:solidFill>
                            <a:srgbClr val="000000"/>
                          </a:solidFill>
                          <a:latin typeface="Times New Roman"/>
                          <a:ea typeface="Times New Roman"/>
                          <a:cs typeface="Times New Roman"/>
                        </a:rPr>
                        <a:t>         iii. The Political Dimension</a:t>
                      </a:r>
                      <a:endParaRPr lang="en-ZA" sz="1500" dirty="0">
                        <a:solidFill>
                          <a:srgbClr val="000000"/>
                        </a:solidFill>
                        <a:latin typeface="Times New Roman"/>
                        <a:ea typeface="Times New Roman"/>
                        <a:cs typeface="Times New Roman"/>
                      </a:endParaRPr>
                    </a:p>
                  </a:txBody>
                  <a:tcPr marL="50800" marR="50800" marT="0" marB="0">
                    <a:lnL>
                      <a:noFill/>
                    </a:lnL>
                    <a:lnR>
                      <a:noFill/>
                    </a:lnR>
                    <a:lnT>
                      <a:noFill/>
                    </a:lnT>
                    <a:lnB>
                      <a:noFill/>
                    </a:lnB>
                  </a:tcPr>
                </a:tc>
                <a:tc>
                  <a:txBody>
                    <a:bodyPr/>
                    <a:lstStyle/>
                    <a:p>
                      <a:pPr algn="ctr">
                        <a:lnSpc>
                          <a:spcPct val="150000"/>
                        </a:lnSpc>
                        <a:spcAft>
                          <a:spcPts val="0"/>
                        </a:spcAft>
                      </a:pPr>
                      <a:r>
                        <a:rPr lang="en-US" sz="1500" dirty="0">
                          <a:solidFill>
                            <a:srgbClr val="000000"/>
                          </a:solidFill>
                          <a:latin typeface="Times New Roman"/>
                          <a:ea typeface="Times New Roman"/>
                          <a:cs typeface="Times New Roman"/>
                        </a:rPr>
                        <a:t>19</a:t>
                      </a:r>
                      <a:endParaRPr lang="en-ZA" sz="1500" dirty="0">
                        <a:solidFill>
                          <a:srgbClr val="000000"/>
                        </a:solidFill>
                        <a:latin typeface="Times New Roman"/>
                        <a:ea typeface="Times New Roman"/>
                        <a:cs typeface="Times New Roman"/>
                      </a:endParaRPr>
                    </a:p>
                  </a:txBody>
                  <a:tcPr marL="50800" marR="50800" marT="0" marB="0">
                    <a:lnL>
                      <a:noFill/>
                    </a:lnL>
                    <a:lnR>
                      <a:noFill/>
                    </a:lnR>
                    <a:lnT>
                      <a:noFill/>
                    </a:lnT>
                    <a:lnB>
                      <a:noFill/>
                    </a:lnB>
                  </a:tcPr>
                </a:tc>
              </a:tr>
              <a:tr h="320036">
                <a:tc>
                  <a:txBody>
                    <a:bodyPr/>
                    <a:lstStyle/>
                    <a:p>
                      <a:pPr>
                        <a:lnSpc>
                          <a:spcPct val="150000"/>
                        </a:lnSpc>
                        <a:spcAft>
                          <a:spcPts val="0"/>
                        </a:spcAft>
                      </a:pPr>
                      <a:r>
                        <a:rPr lang="en-US" sz="1500" b="1" dirty="0">
                          <a:solidFill>
                            <a:srgbClr val="000000"/>
                          </a:solidFill>
                          <a:latin typeface="Times New Roman"/>
                          <a:ea typeface="Times New Roman"/>
                          <a:cs typeface="Times New Roman"/>
                        </a:rPr>
                        <a:t>        Concluding Remarks</a:t>
                      </a:r>
                      <a:endParaRPr lang="en-ZA" sz="1500" dirty="0">
                        <a:solidFill>
                          <a:srgbClr val="000000"/>
                        </a:solidFill>
                        <a:latin typeface="Times New Roman"/>
                        <a:ea typeface="Times New Roman"/>
                        <a:cs typeface="Times New Roman"/>
                      </a:endParaRPr>
                    </a:p>
                  </a:txBody>
                  <a:tcPr marL="50800" marR="50800" marT="0" marB="0">
                    <a:lnL>
                      <a:noFill/>
                    </a:lnL>
                    <a:lnR>
                      <a:noFill/>
                    </a:lnR>
                    <a:lnT>
                      <a:noFill/>
                    </a:lnT>
                    <a:lnB>
                      <a:noFill/>
                    </a:lnB>
                  </a:tcPr>
                </a:tc>
                <a:tc>
                  <a:txBody>
                    <a:bodyPr/>
                    <a:lstStyle/>
                    <a:p>
                      <a:pPr algn="ctr">
                        <a:lnSpc>
                          <a:spcPct val="150000"/>
                        </a:lnSpc>
                        <a:spcAft>
                          <a:spcPts val="0"/>
                        </a:spcAft>
                      </a:pPr>
                      <a:r>
                        <a:rPr lang="en-US" sz="1500" b="1" dirty="0">
                          <a:solidFill>
                            <a:srgbClr val="000000"/>
                          </a:solidFill>
                          <a:latin typeface="Times New Roman"/>
                          <a:ea typeface="Times New Roman"/>
                          <a:cs typeface="Times New Roman"/>
                        </a:rPr>
                        <a:t>21</a:t>
                      </a:r>
                      <a:endParaRPr lang="en-ZA" sz="1500" dirty="0">
                        <a:solidFill>
                          <a:srgbClr val="000000"/>
                        </a:solidFill>
                        <a:latin typeface="Times New Roman"/>
                        <a:ea typeface="Times New Roman"/>
                        <a:cs typeface="Times New Roman"/>
                      </a:endParaRPr>
                    </a:p>
                  </a:txBody>
                  <a:tcPr marL="50800" marR="50800" marT="0" marB="0">
                    <a:lnL>
                      <a:noFill/>
                    </a:lnL>
                    <a:lnR>
                      <a:noFill/>
                    </a:lnR>
                    <a:lnT>
                      <a:noFill/>
                    </a:lnT>
                    <a:lnB>
                      <a:noFill/>
                    </a:lnB>
                  </a:tcPr>
                </a:tc>
              </a:tr>
              <a:tr h="320036">
                <a:tc>
                  <a:txBody>
                    <a:bodyPr/>
                    <a:lstStyle/>
                    <a:p>
                      <a:pPr marL="342900">
                        <a:lnSpc>
                          <a:spcPct val="150000"/>
                        </a:lnSpc>
                        <a:spcAft>
                          <a:spcPts val="0"/>
                        </a:spcAft>
                      </a:pPr>
                      <a:r>
                        <a:rPr lang="en-US" sz="1500" i="1" dirty="0">
                          <a:solidFill>
                            <a:srgbClr val="000000"/>
                          </a:solidFill>
                          <a:latin typeface="Times New Roman"/>
                          <a:ea typeface="Times New Roman"/>
                          <a:cs typeface="Times New Roman"/>
                        </a:rPr>
                        <a:t>Appendix 1, Figure 1 –The Provinces of Mozambique</a:t>
                      </a:r>
                      <a:endParaRPr lang="en-ZA" sz="1500" dirty="0">
                        <a:solidFill>
                          <a:srgbClr val="000000"/>
                        </a:solidFill>
                        <a:latin typeface="Times New Roman"/>
                        <a:ea typeface="Times New Roman"/>
                        <a:cs typeface="Times New Roman"/>
                      </a:endParaRPr>
                    </a:p>
                  </a:txBody>
                  <a:tcPr marL="50800" marR="50800" marT="0" marB="0">
                    <a:lnL>
                      <a:noFill/>
                    </a:lnL>
                    <a:lnR>
                      <a:noFill/>
                    </a:lnR>
                    <a:lnT>
                      <a:noFill/>
                    </a:lnT>
                    <a:lnB>
                      <a:noFill/>
                    </a:lnB>
                  </a:tcPr>
                </a:tc>
                <a:tc>
                  <a:txBody>
                    <a:bodyPr/>
                    <a:lstStyle/>
                    <a:p>
                      <a:pPr algn="ctr">
                        <a:lnSpc>
                          <a:spcPct val="150000"/>
                        </a:lnSpc>
                        <a:spcAft>
                          <a:spcPts val="0"/>
                        </a:spcAft>
                      </a:pPr>
                      <a:r>
                        <a:rPr lang="en-US" sz="1500">
                          <a:solidFill>
                            <a:srgbClr val="000000"/>
                          </a:solidFill>
                          <a:latin typeface="Times New Roman"/>
                          <a:ea typeface="Times New Roman"/>
                          <a:cs typeface="Times New Roman"/>
                        </a:rPr>
                        <a:t>25</a:t>
                      </a:r>
                      <a:endParaRPr lang="en-ZA" sz="1500">
                        <a:solidFill>
                          <a:srgbClr val="000000"/>
                        </a:solidFill>
                        <a:latin typeface="Times New Roman"/>
                        <a:ea typeface="Times New Roman"/>
                        <a:cs typeface="Times New Roman"/>
                      </a:endParaRPr>
                    </a:p>
                  </a:txBody>
                  <a:tcPr marL="50800" marR="50800" marT="0" marB="0">
                    <a:lnL>
                      <a:noFill/>
                    </a:lnL>
                    <a:lnR>
                      <a:noFill/>
                    </a:lnR>
                    <a:lnT>
                      <a:noFill/>
                    </a:lnT>
                    <a:lnB>
                      <a:noFill/>
                    </a:lnB>
                  </a:tcPr>
                </a:tc>
              </a:tr>
              <a:tr h="640071">
                <a:tc>
                  <a:txBody>
                    <a:bodyPr/>
                    <a:lstStyle/>
                    <a:p>
                      <a:pPr marL="342900">
                        <a:lnSpc>
                          <a:spcPct val="150000"/>
                        </a:lnSpc>
                        <a:spcAft>
                          <a:spcPts val="0"/>
                        </a:spcAft>
                      </a:pPr>
                      <a:r>
                        <a:rPr lang="en-US" sz="1500" i="1" dirty="0">
                          <a:solidFill>
                            <a:srgbClr val="000000"/>
                          </a:solidFill>
                          <a:latin typeface="Times New Roman"/>
                          <a:ea typeface="Times New Roman"/>
                          <a:cs typeface="Times New Roman"/>
                        </a:rPr>
                        <a:t>Appendix 2, Figure 2 – The spatial distribution and density of landmines in Mozambique </a:t>
                      </a:r>
                      <a:endParaRPr lang="en-ZA" sz="1500" dirty="0">
                        <a:solidFill>
                          <a:srgbClr val="000000"/>
                        </a:solidFill>
                        <a:latin typeface="Times New Roman"/>
                        <a:ea typeface="Times New Roman"/>
                        <a:cs typeface="Times New Roman"/>
                      </a:endParaRPr>
                    </a:p>
                  </a:txBody>
                  <a:tcPr marL="50800" marR="50800" marT="0" marB="0">
                    <a:lnL>
                      <a:noFill/>
                    </a:lnL>
                    <a:lnR>
                      <a:noFill/>
                    </a:lnR>
                    <a:lnT>
                      <a:noFill/>
                    </a:lnT>
                    <a:lnB>
                      <a:noFill/>
                    </a:lnB>
                  </a:tcPr>
                </a:tc>
                <a:tc>
                  <a:txBody>
                    <a:bodyPr/>
                    <a:lstStyle/>
                    <a:p>
                      <a:pPr algn="ctr">
                        <a:lnSpc>
                          <a:spcPct val="150000"/>
                        </a:lnSpc>
                        <a:spcAft>
                          <a:spcPts val="0"/>
                        </a:spcAft>
                      </a:pPr>
                      <a:r>
                        <a:rPr lang="en-US" sz="1500" dirty="0">
                          <a:solidFill>
                            <a:srgbClr val="000000"/>
                          </a:solidFill>
                          <a:latin typeface="Times New Roman"/>
                          <a:ea typeface="Times New Roman"/>
                          <a:cs typeface="Times New Roman"/>
                        </a:rPr>
                        <a:t>26</a:t>
                      </a:r>
                      <a:endParaRPr lang="en-ZA" sz="1500" dirty="0">
                        <a:solidFill>
                          <a:srgbClr val="000000"/>
                        </a:solidFill>
                        <a:latin typeface="Times New Roman"/>
                        <a:ea typeface="Times New Roman"/>
                        <a:cs typeface="Times New Roman"/>
                      </a:endParaRPr>
                    </a:p>
                  </a:txBody>
                  <a:tcPr marL="50800" marR="50800" marT="0" marB="0">
                    <a:lnL>
                      <a:noFill/>
                    </a:lnL>
                    <a:lnR>
                      <a:noFill/>
                    </a:lnR>
                    <a:lnT>
                      <a:noFill/>
                    </a:lnT>
                    <a:lnB>
                      <a:noFill/>
                    </a:lnB>
                  </a:tcPr>
                </a:tc>
              </a:tr>
              <a:tr h="320036">
                <a:tc>
                  <a:txBody>
                    <a:bodyPr/>
                    <a:lstStyle/>
                    <a:p>
                      <a:pPr>
                        <a:lnSpc>
                          <a:spcPct val="150000"/>
                        </a:lnSpc>
                        <a:spcAft>
                          <a:spcPts val="0"/>
                        </a:spcAft>
                      </a:pPr>
                      <a:r>
                        <a:rPr lang="en-US" sz="1500" i="1" dirty="0">
                          <a:solidFill>
                            <a:srgbClr val="000000"/>
                          </a:solidFill>
                          <a:latin typeface="Times New Roman"/>
                          <a:ea typeface="Times New Roman"/>
                          <a:cs typeface="Times New Roman"/>
                        </a:rPr>
                        <a:t>       </a:t>
                      </a:r>
                      <a:r>
                        <a:rPr lang="en-US" sz="1500" i="1" dirty="0" smtClean="0">
                          <a:solidFill>
                            <a:srgbClr val="000000"/>
                          </a:solidFill>
                          <a:latin typeface="Times New Roman"/>
                          <a:ea typeface="Times New Roman"/>
                          <a:cs typeface="Times New Roman"/>
                        </a:rPr>
                        <a:t>Reference List</a:t>
                      </a:r>
                      <a:endParaRPr lang="en-ZA" sz="1500" i="1" dirty="0">
                        <a:solidFill>
                          <a:srgbClr val="000000"/>
                        </a:solidFill>
                        <a:latin typeface="Times New Roman"/>
                        <a:ea typeface="Times New Roman"/>
                        <a:cs typeface="Times New Roman"/>
                      </a:endParaRPr>
                    </a:p>
                  </a:txBody>
                  <a:tcPr marL="50800" marR="50800" marT="0" marB="0">
                    <a:lnL>
                      <a:noFill/>
                    </a:lnL>
                    <a:lnR>
                      <a:noFill/>
                    </a:lnR>
                    <a:lnT>
                      <a:noFill/>
                    </a:lnT>
                    <a:lnB>
                      <a:noFill/>
                    </a:lnB>
                  </a:tcPr>
                </a:tc>
                <a:tc>
                  <a:txBody>
                    <a:bodyPr/>
                    <a:lstStyle/>
                    <a:p>
                      <a:pPr algn="ctr">
                        <a:lnSpc>
                          <a:spcPct val="150000"/>
                        </a:lnSpc>
                        <a:spcAft>
                          <a:spcPts val="0"/>
                        </a:spcAft>
                      </a:pPr>
                      <a:r>
                        <a:rPr lang="en-US" sz="1500" dirty="0">
                          <a:solidFill>
                            <a:srgbClr val="000000"/>
                          </a:solidFill>
                          <a:latin typeface="Times New Roman"/>
                          <a:ea typeface="Times New Roman"/>
                          <a:cs typeface="Times New Roman"/>
                        </a:rPr>
                        <a:t>29</a:t>
                      </a:r>
                      <a:endParaRPr lang="en-ZA" sz="1500" dirty="0">
                        <a:solidFill>
                          <a:srgbClr val="000000"/>
                        </a:solidFill>
                        <a:latin typeface="Times New Roman"/>
                        <a:ea typeface="Times New Roman"/>
                        <a:cs typeface="Times New Roman"/>
                      </a:endParaRPr>
                    </a:p>
                  </a:txBody>
                  <a:tcPr marL="50800" marR="50800" marT="0" marB="0">
                    <a:lnL>
                      <a:noFill/>
                    </a:lnL>
                    <a:lnR>
                      <a:noFill/>
                    </a:lnR>
                    <a:lnT>
                      <a:noFill/>
                    </a:lnT>
                    <a:lnB>
                      <a:noFill/>
                    </a:lnB>
                  </a:tcPr>
                </a:tc>
              </a:tr>
            </a:tbl>
          </a:graphicData>
        </a:graphic>
      </p:graphicFrame>
      <p:sp>
        <p:nvSpPr>
          <p:cNvPr id="2" name="Slide Number Placeholder 1"/>
          <p:cNvSpPr>
            <a:spLocks noGrp="1"/>
          </p:cNvSpPr>
          <p:nvPr>
            <p:ph type="sldNum" sz="quarter" idx="12"/>
          </p:nvPr>
        </p:nvSpPr>
        <p:spPr/>
        <p:txBody>
          <a:bodyPr/>
          <a:lstStyle/>
          <a:p>
            <a:fld id="{DEB4050B-DD0C-4B44-9B5D-5D612ED4803B}" type="slidenum">
              <a:rPr lang="en-ZA" smtClean="0"/>
              <a:pPr/>
              <a:t>29</a:t>
            </a:fld>
            <a:endParaRPr lang="en-ZA"/>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p:txBody>
          <a:bodyPr>
            <a:normAutofit fontScale="92500" lnSpcReduction="10000"/>
          </a:bodyPr>
          <a:lstStyle/>
          <a:p>
            <a:pPr algn="just"/>
            <a:r>
              <a:rPr lang="en-ZA" dirty="0" smtClean="0"/>
              <a:t>Structure and Weighting are immensely important. Most essay questions ask you to do several things </a:t>
            </a:r>
            <a:r>
              <a:rPr lang="en-US" dirty="0" smtClean="0"/>
              <a:t>–</a:t>
            </a:r>
            <a:r>
              <a:rPr lang="en-ZA" dirty="0" smtClean="0"/>
              <a:t> what you need to do is figure out how many words to spend on each part.</a:t>
            </a:r>
            <a:endParaRPr lang="en-ZA" dirty="0"/>
          </a:p>
        </p:txBody>
      </p:sp>
      <p:sp>
        <p:nvSpPr>
          <p:cNvPr id="2" name="Title 1"/>
          <p:cNvSpPr>
            <a:spLocks noGrp="1"/>
          </p:cNvSpPr>
          <p:nvPr>
            <p:ph type="title"/>
          </p:nvPr>
        </p:nvSpPr>
        <p:spPr/>
        <p:txBody>
          <a:bodyPr/>
          <a:lstStyle/>
          <a:p>
            <a:r>
              <a:rPr lang="en-US"/>
              <a:t>Structure and Weighting</a:t>
            </a:r>
          </a:p>
        </p:txBody>
      </p:sp>
      <p:sp>
        <p:nvSpPr>
          <p:cNvPr id="4" name="Slide Number Placeholder 3"/>
          <p:cNvSpPr>
            <a:spLocks noGrp="1"/>
          </p:cNvSpPr>
          <p:nvPr>
            <p:ph type="sldNum" sz="quarter" idx="11"/>
          </p:nvPr>
        </p:nvSpPr>
        <p:spPr/>
        <p:txBody>
          <a:bodyPr/>
          <a:lstStyle/>
          <a:p>
            <a:fld id="{DEB4050B-DD0C-4B44-9B5D-5D612ED4803B}" type="slidenum">
              <a:rPr lang="en-ZA" smtClean="0"/>
              <a:pPr/>
              <a:t>3</a:t>
            </a:fld>
            <a:endParaRPr lang="en-ZA"/>
          </a:p>
        </p:txBody>
      </p:sp>
    </p:spTree>
    <p:extLst>
      <p:ext uri="{BB962C8B-B14F-4D97-AF65-F5344CB8AC3E}">
        <p14:creationId xmlns:p14="http://schemas.microsoft.com/office/powerpoint/2010/main" val="694923337"/>
      </p:ext>
    </p:extLst>
  </p:cSld>
  <p:clrMapOvr>
    <a:masterClrMapping/>
  </p:clrMapOvr>
  <p:timing>
    <p:tnLst>
      <p:par>
        <p:cTn xmlns:p14="http://schemas.microsoft.com/office/powerpoint/2010/mai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smtClean="0"/>
              <a:t>The Etiquette of Writing</a:t>
            </a:r>
            <a:endParaRPr lang="en-ZA" dirty="0"/>
          </a:p>
        </p:txBody>
      </p:sp>
      <p:sp>
        <p:nvSpPr>
          <p:cNvPr id="3" name="Content Placeholder 2"/>
          <p:cNvSpPr>
            <a:spLocks noGrp="1"/>
          </p:cNvSpPr>
          <p:nvPr>
            <p:ph sz="quarter" idx="1"/>
          </p:nvPr>
        </p:nvSpPr>
        <p:spPr/>
        <p:txBody>
          <a:bodyPr>
            <a:normAutofit/>
          </a:bodyPr>
          <a:lstStyle/>
          <a:p>
            <a:r>
              <a:rPr lang="en-ZA" dirty="0" smtClean="0"/>
              <a:t>Ensure that you </a:t>
            </a:r>
            <a:r>
              <a:rPr lang="en-ZA" i="1" u="sng" dirty="0" smtClean="0"/>
              <a:t>edit</a:t>
            </a:r>
            <a:r>
              <a:rPr lang="en-ZA" dirty="0" smtClean="0"/>
              <a:t> your work – use spellcheck; ensure capital letters have been used appropriately; check your grammar</a:t>
            </a:r>
          </a:p>
          <a:p>
            <a:r>
              <a:rPr lang="en-ZA" dirty="0" smtClean="0"/>
              <a:t>Write </a:t>
            </a:r>
            <a:r>
              <a:rPr lang="en-ZA" i="1" u="sng" dirty="0" smtClean="0"/>
              <a:t>short</a:t>
            </a:r>
            <a:r>
              <a:rPr lang="en-ZA" dirty="0" smtClean="0"/>
              <a:t> and </a:t>
            </a:r>
            <a:r>
              <a:rPr lang="en-ZA" i="1" u="sng" dirty="0" smtClean="0"/>
              <a:t>simple</a:t>
            </a:r>
            <a:r>
              <a:rPr lang="en-ZA" dirty="0" smtClean="0"/>
              <a:t> sentences. It is more difficult to write simply. Big words are not impressive.</a:t>
            </a:r>
          </a:p>
          <a:p>
            <a:r>
              <a:rPr lang="en-ZA" dirty="0" smtClean="0"/>
              <a:t>Think carefully about the words you use and what they imply.</a:t>
            </a:r>
          </a:p>
          <a:p>
            <a:pPr lvl="1"/>
            <a:r>
              <a:rPr lang="en-ZA" dirty="0" smtClean="0"/>
              <a:t>Do your findings </a:t>
            </a:r>
            <a:r>
              <a:rPr lang="en-ZA" u="sng" dirty="0" smtClean="0"/>
              <a:t>prove</a:t>
            </a:r>
            <a:r>
              <a:rPr lang="en-ZA" dirty="0" smtClean="0"/>
              <a:t> X or do they </a:t>
            </a:r>
            <a:r>
              <a:rPr lang="en-ZA" u="sng" dirty="0" smtClean="0"/>
              <a:t>suggest</a:t>
            </a:r>
            <a:r>
              <a:rPr lang="en-ZA" dirty="0" smtClean="0"/>
              <a:t> X?</a:t>
            </a:r>
          </a:p>
          <a:p>
            <a:pPr marL="514350" indent="-514350">
              <a:buFont typeface="+mj-lt"/>
              <a:buAutoNum type="arabicPeriod"/>
            </a:pPr>
            <a:endParaRPr lang="en-ZA" dirty="0" smtClean="0"/>
          </a:p>
          <a:p>
            <a:endParaRPr lang="en-ZA" dirty="0"/>
          </a:p>
        </p:txBody>
      </p:sp>
      <p:sp>
        <p:nvSpPr>
          <p:cNvPr id="4" name="Slide Number Placeholder 3"/>
          <p:cNvSpPr>
            <a:spLocks noGrp="1"/>
          </p:cNvSpPr>
          <p:nvPr>
            <p:ph type="sldNum" sz="quarter" idx="12"/>
          </p:nvPr>
        </p:nvSpPr>
        <p:spPr/>
        <p:txBody>
          <a:bodyPr>
            <a:normAutofit fontScale="85000" lnSpcReduction="20000"/>
          </a:bodyPr>
          <a:lstStyle/>
          <a:p>
            <a:fld id="{DEB4050B-DD0C-4B44-9B5D-5D612ED4803B}" type="slidenum">
              <a:rPr lang="en-ZA" smtClean="0"/>
              <a:pPr/>
              <a:t>30</a:t>
            </a:fld>
            <a:endParaRPr lang="en-ZA"/>
          </a:p>
        </p:txBody>
      </p:sp>
    </p:spTree>
  </p:cSld>
  <p:clrMapOvr>
    <a:masterClrMapping/>
  </p:clrMapOvr>
  <p:timing>
    <p:tnLst>
      <p:par>
        <p:cTn xmlns:p14="http://schemas.microsoft.com/office/powerpoint/2010/mai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smtClean="0"/>
              <a:t>The Etiquette of Writing</a:t>
            </a:r>
            <a:endParaRPr lang="en-ZA" dirty="0"/>
          </a:p>
        </p:txBody>
      </p:sp>
      <p:sp>
        <p:nvSpPr>
          <p:cNvPr id="3" name="Content Placeholder 2"/>
          <p:cNvSpPr>
            <a:spLocks noGrp="1"/>
          </p:cNvSpPr>
          <p:nvPr>
            <p:ph sz="quarter" idx="1"/>
          </p:nvPr>
        </p:nvSpPr>
        <p:spPr/>
        <p:txBody>
          <a:bodyPr>
            <a:normAutofit lnSpcReduction="10000"/>
          </a:bodyPr>
          <a:lstStyle/>
          <a:p>
            <a:r>
              <a:rPr lang="en-ZA" dirty="0" smtClean="0"/>
              <a:t>4000-5000 words</a:t>
            </a:r>
          </a:p>
          <a:p>
            <a:pPr>
              <a:buNone/>
            </a:pPr>
            <a:r>
              <a:rPr lang="en-ZA" dirty="0" smtClean="0"/>
              <a:t>Must include on cover page(s), or will receive 0%:</a:t>
            </a:r>
          </a:p>
          <a:p>
            <a:pPr marL="514350" indent="-514350">
              <a:buFont typeface="+mj-lt"/>
              <a:buAutoNum type="arabicPeriod"/>
            </a:pPr>
            <a:r>
              <a:rPr lang="en-ZA" dirty="0" smtClean="0"/>
              <a:t>Word Count</a:t>
            </a:r>
          </a:p>
          <a:p>
            <a:pPr marL="514350" indent="-514350">
              <a:buFont typeface="+mj-lt"/>
              <a:buAutoNum type="arabicPeriod"/>
            </a:pPr>
            <a:r>
              <a:rPr lang="en-ZA" dirty="0" smtClean="0"/>
              <a:t>Title: your research question</a:t>
            </a:r>
          </a:p>
          <a:p>
            <a:pPr marL="514350" indent="-514350">
              <a:buFont typeface="+mj-lt"/>
              <a:buAutoNum type="arabicPeriod"/>
            </a:pPr>
            <a:r>
              <a:rPr lang="en-ZA" dirty="0" smtClean="0"/>
              <a:t>Table of contents</a:t>
            </a:r>
          </a:p>
          <a:p>
            <a:pPr marL="514350" indent="-514350">
              <a:buFont typeface="+mj-lt"/>
              <a:buAutoNum type="arabicPeriod"/>
            </a:pPr>
            <a:r>
              <a:rPr lang="en-ZA" dirty="0" smtClean="0"/>
              <a:t>Full bibliography</a:t>
            </a:r>
          </a:p>
          <a:p>
            <a:pPr marL="514350" indent="-514350">
              <a:buNone/>
            </a:pPr>
            <a:r>
              <a:rPr lang="en-ZA" dirty="0" smtClean="0"/>
              <a:t>In addition to usual: name + student number + course + TUTOR’S NAME</a:t>
            </a:r>
          </a:p>
          <a:p>
            <a:pPr marL="514350" indent="-514350">
              <a:buNone/>
            </a:pPr>
            <a:r>
              <a:rPr lang="en-ZA" dirty="0" smtClean="0"/>
              <a:t>Signed plagiarism declaration</a:t>
            </a:r>
          </a:p>
          <a:p>
            <a:pPr marL="514350" indent="-514350">
              <a:buFont typeface="+mj-lt"/>
              <a:buAutoNum type="arabicPeriod"/>
            </a:pPr>
            <a:endParaRPr lang="en-ZA" dirty="0" smtClean="0"/>
          </a:p>
          <a:p>
            <a:endParaRPr lang="en-ZA" dirty="0"/>
          </a:p>
        </p:txBody>
      </p:sp>
      <p:sp>
        <p:nvSpPr>
          <p:cNvPr id="4" name="Slide Number Placeholder 3"/>
          <p:cNvSpPr>
            <a:spLocks noGrp="1"/>
          </p:cNvSpPr>
          <p:nvPr>
            <p:ph type="sldNum" sz="quarter" idx="12"/>
          </p:nvPr>
        </p:nvSpPr>
        <p:spPr/>
        <p:txBody>
          <a:bodyPr>
            <a:normAutofit fontScale="85000" lnSpcReduction="20000"/>
          </a:bodyPr>
          <a:lstStyle/>
          <a:p>
            <a:fld id="{DEB4050B-DD0C-4B44-9B5D-5D612ED4803B}" type="slidenum">
              <a:rPr lang="en-ZA" smtClean="0"/>
              <a:pPr/>
              <a:t>31</a:t>
            </a:fld>
            <a:endParaRPr lang="en-ZA"/>
          </a:p>
        </p:txBody>
      </p:sp>
    </p:spTree>
    <p:extLst>
      <p:ext uri="{BB962C8B-B14F-4D97-AF65-F5344CB8AC3E}">
        <p14:creationId xmlns:p14="http://schemas.microsoft.com/office/powerpoint/2010/main" val="1977182411"/>
      </p:ext>
    </p:extLst>
  </p:cSld>
  <p:clrMapOvr>
    <a:masterClrMapping/>
  </p:clrMapOvr>
  <p:timing>
    <p:tnLst>
      <p:par>
        <p:cTn xmlns:p14="http://schemas.microsoft.com/office/powerpoint/2010/mai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smtClean="0"/>
              <a:t>Referencing and formatting</a:t>
            </a:r>
            <a:endParaRPr lang="en-ZA" dirty="0"/>
          </a:p>
        </p:txBody>
      </p:sp>
      <p:sp>
        <p:nvSpPr>
          <p:cNvPr id="3" name="Content Placeholder 2"/>
          <p:cNvSpPr>
            <a:spLocks noGrp="1"/>
          </p:cNvSpPr>
          <p:nvPr>
            <p:ph sz="quarter" idx="1"/>
          </p:nvPr>
        </p:nvSpPr>
        <p:spPr/>
        <p:txBody>
          <a:bodyPr/>
          <a:lstStyle/>
          <a:p>
            <a:r>
              <a:rPr lang="en-ZA" dirty="0" smtClean="0"/>
              <a:t>Must be a recognised and widely accepted referencing style </a:t>
            </a:r>
            <a:r>
              <a:rPr lang="en-ZA" i="1" dirty="0" smtClean="0"/>
              <a:t>within the discipline</a:t>
            </a:r>
            <a:r>
              <a:rPr lang="en-ZA" dirty="0" smtClean="0"/>
              <a:t>, e.g. Harvard in-text; Chicago footnotes</a:t>
            </a:r>
          </a:p>
          <a:p>
            <a:r>
              <a:rPr lang="en-ZA" dirty="0" smtClean="0"/>
              <a:t>Formatting requests:</a:t>
            </a:r>
          </a:p>
          <a:p>
            <a:pPr lvl="1"/>
            <a:r>
              <a:rPr lang="en-ZA" dirty="0" smtClean="0"/>
              <a:t>Page numbers</a:t>
            </a:r>
          </a:p>
          <a:p>
            <a:pPr lvl="1"/>
            <a:r>
              <a:rPr lang="en-ZA" dirty="0" smtClean="0"/>
              <a:t>Double Space</a:t>
            </a:r>
          </a:p>
          <a:p>
            <a:pPr lvl="1"/>
            <a:r>
              <a:rPr lang="en-ZA" dirty="0" smtClean="0"/>
              <a:t>Justify</a:t>
            </a:r>
          </a:p>
          <a:p>
            <a:pPr lvl="1"/>
            <a:r>
              <a:rPr lang="en-ZA" dirty="0" smtClean="0"/>
              <a:t>Margins</a:t>
            </a:r>
          </a:p>
          <a:p>
            <a:pPr lvl="1"/>
            <a:r>
              <a:rPr lang="en-ZA" dirty="0" smtClean="0"/>
              <a:t>Font: TNR; 12</a:t>
            </a:r>
            <a:endParaRPr lang="en-ZA" dirty="0"/>
          </a:p>
        </p:txBody>
      </p:sp>
      <p:sp>
        <p:nvSpPr>
          <p:cNvPr id="4" name="Slide Number Placeholder 3"/>
          <p:cNvSpPr>
            <a:spLocks noGrp="1"/>
          </p:cNvSpPr>
          <p:nvPr>
            <p:ph type="sldNum" sz="quarter" idx="12"/>
          </p:nvPr>
        </p:nvSpPr>
        <p:spPr/>
        <p:txBody>
          <a:bodyPr>
            <a:normAutofit fontScale="85000" lnSpcReduction="20000"/>
          </a:bodyPr>
          <a:lstStyle/>
          <a:p>
            <a:fld id="{DEB4050B-DD0C-4B44-9B5D-5D612ED4803B}" type="slidenum">
              <a:rPr lang="en-ZA" smtClean="0"/>
              <a:pPr/>
              <a:t>32</a:t>
            </a:fld>
            <a:endParaRPr lang="en-ZA"/>
          </a:p>
        </p:txBody>
      </p:sp>
    </p:spTree>
  </p:cSld>
  <p:clrMapOvr>
    <a:masterClrMapping/>
  </p:clrMapOvr>
  <p:timing>
    <p:tnLst>
      <p:par>
        <p:cTn xmlns:p14="http://schemas.microsoft.com/office/powerpoint/2010/mai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p:cNvSpPr>
            <a:spLocks noGrp="1"/>
          </p:cNvSpPr>
          <p:nvPr>
            <p:ph type="body" idx="1"/>
          </p:nvPr>
        </p:nvSpPr>
        <p:spPr>
          <a:xfrm>
            <a:off x="323528" y="2743200"/>
            <a:ext cx="8568952" cy="3926160"/>
          </a:xfrm>
        </p:spPr>
        <p:txBody>
          <a:bodyPr>
            <a:noAutofit/>
          </a:bodyPr>
          <a:lstStyle/>
          <a:p>
            <a:r>
              <a:rPr lang="en-ZA" sz="2750" dirty="0" smtClean="0"/>
              <a:t>Please see the resources that accompany this lecture on </a:t>
            </a:r>
            <a:r>
              <a:rPr lang="en-ZA" sz="2750" dirty="0" err="1" smtClean="0"/>
              <a:t>Vula</a:t>
            </a:r>
            <a:r>
              <a:rPr lang="en-ZA" sz="2750" dirty="0"/>
              <a:t>:</a:t>
            </a:r>
            <a:endParaRPr lang="en-ZA" sz="2750" dirty="0" smtClean="0"/>
          </a:p>
          <a:p>
            <a:pPr marL="514350" lvl="0" indent="-514350">
              <a:buFont typeface="+mj-lt"/>
              <a:buAutoNum type="arabicPeriod"/>
            </a:pPr>
            <a:r>
              <a:rPr lang="en-ZA" sz="2750" dirty="0"/>
              <a:t>Table of Contents guide → “MS Word 2007 Training Manual”: sections “Using Styles” and “Table of Contents”</a:t>
            </a:r>
          </a:p>
          <a:p>
            <a:pPr marL="514350" lvl="0" indent="-514350">
              <a:buFont typeface="+mj-lt"/>
              <a:buAutoNum type="arabicPeriod"/>
            </a:pPr>
            <a:r>
              <a:rPr lang="en-ZA" sz="2750" dirty="0"/>
              <a:t>UCT Humanities Referencing Guide</a:t>
            </a:r>
          </a:p>
          <a:p>
            <a:pPr marL="514350" lvl="0" indent="-514350">
              <a:buFont typeface="+mj-lt"/>
              <a:buAutoNum type="arabicPeriod"/>
            </a:pPr>
            <a:r>
              <a:rPr lang="en-ZA" sz="2750" dirty="0"/>
              <a:t>Research Writing and Style Guide Adaptation</a:t>
            </a:r>
          </a:p>
          <a:p>
            <a:pPr marL="514350" indent="-514350">
              <a:buFont typeface="+mj-lt"/>
              <a:buAutoNum type="arabicPeriod"/>
            </a:pPr>
            <a:r>
              <a:rPr lang="en-ZA" sz="2750" dirty="0"/>
              <a:t>Useful </a:t>
            </a:r>
            <a:r>
              <a:rPr lang="en-ZA" sz="2750" dirty="0" smtClean="0"/>
              <a:t>websites</a:t>
            </a:r>
          </a:p>
          <a:p>
            <a:pPr marL="514350" indent="-514350">
              <a:buFont typeface="+mj-lt"/>
              <a:buAutoNum type="arabicPeriod"/>
            </a:pPr>
            <a:r>
              <a:rPr lang="en-ZA" sz="2750" dirty="0" smtClean="0"/>
              <a:t>Research Essay Checklist</a:t>
            </a:r>
            <a:endParaRPr lang="en-ZA" sz="2750" dirty="0"/>
          </a:p>
        </p:txBody>
      </p:sp>
      <p:sp>
        <p:nvSpPr>
          <p:cNvPr id="5" name="Title 4"/>
          <p:cNvSpPr>
            <a:spLocks noGrp="1"/>
          </p:cNvSpPr>
          <p:nvPr>
            <p:ph type="title"/>
          </p:nvPr>
        </p:nvSpPr>
        <p:spPr/>
        <p:txBody>
          <a:bodyPr/>
          <a:lstStyle/>
          <a:p>
            <a:r>
              <a:rPr lang="en-ZA" dirty="0" smtClean="0"/>
              <a:t>Good Luck!!</a:t>
            </a:r>
            <a:endParaRPr lang="en-ZA" dirty="0"/>
          </a:p>
        </p:txBody>
      </p:sp>
      <p:sp>
        <p:nvSpPr>
          <p:cNvPr id="3" name="Slide Number Placeholder 2"/>
          <p:cNvSpPr>
            <a:spLocks noGrp="1"/>
          </p:cNvSpPr>
          <p:nvPr>
            <p:ph type="sldNum" sz="quarter" idx="11"/>
          </p:nvPr>
        </p:nvSpPr>
        <p:spPr/>
        <p:txBody>
          <a:bodyPr>
            <a:normAutofit/>
          </a:bodyPr>
          <a:lstStyle/>
          <a:p>
            <a:fld id="{DEB4050B-DD0C-4B44-9B5D-5D612ED4803B}" type="slidenum">
              <a:rPr lang="en-ZA" smtClean="0"/>
              <a:pPr/>
              <a:t>33</a:t>
            </a:fld>
            <a:endParaRPr lang="en-ZA"/>
          </a:p>
        </p:txBody>
      </p:sp>
    </p:spTree>
    <p:extLst>
      <p:ext uri="{BB962C8B-B14F-4D97-AF65-F5344CB8AC3E}">
        <p14:creationId xmlns:p14="http://schemas.microsoft.com/office/powerpoint/2010/main" val="572386066"/>
      </p:ext>
    </p:extLst>
  </p:cSld>
  <p:clrMapOvr>
    <a:masterClrMapping/>
  </p:clrMapOvr>
  <p:timing>
    <p:tnLst>
      <p:par>
        <p:cTn xmlns:p14="http://schemas.microsoft.com/office/powerpoint/2010/mai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normAutofit/>
          </a:bodyPr>
          <a:lstStyle/>
          <a:p>
            <a:pPr eaLnBrk="1" latinLnBrk="0" hangingPunct="1"/>
            <a:fld id="{F0C94032-CD4C-4C25-B0C2-CEC720522D92}" type="slidenum">
              <a:rPr kumimoji="0" lang="en-US" smtClean="0"/>
              <a:pPr eaLnBrk="1" latinLnBrk="0" hangingPunct="1"/>
              <a:t>34</a:t>
            </a:fld>
            <a:endParaRPr kumimoji="0" lang="en-US" dirty="0">
              <a:solidFill>
                <a:srgbClr val="FFFFFF"/>
              </a:solidFill>
            </a:endParaRPr>
          </a:p>
        </p:txBody>
      </p:sp>
      <p:pic>
        <p:nvPicPr>
          <p:cNvPr id="7" name="Content Placeholder 3" descr="http://i.creativecommons.org/l/by/3.0/88x31.png"/>
          <p:cNvPicPr>
            <a:picLocks/>
          </p:cNvPicPr>
          <p:nvPr/>
        </p:nvPicPr>
        <p:blipFill>
          <a:blip r:embed="rId2">
            <a:extLst>
              <a:ext uri="{28A0092B-C50C-407E-A947-70E740481C1C}">
                <a14:useLocalDpi xmlns:a14="http://schemas.microsoft.com/office/drawing/2010/main" val="0"/>
              </a:ext>
            </a:extLst>
          </a:blip>
          <a:srcRect t="-25431" b="-25431"/>
          <a:stretch>
            <a:fillRect/>
          </a:stretch>
        </p:blipFill>
        <p:spPr bwMode="auto">
          <a:xfrm>
            <a:off x="3275856" y="1196752"/>
            <a:ext cx="2603500" cy="1316038"/>
          </a:xfrm>
          <a:prstGeom prst="rect">
            <a:avLst/>
          </a:prstGeom>
          <a:noFill/>
          <a:ln>
            <a:noFill/>
          </a:ln>
        </p:spPr>
      </p:pic>
      <p:sp>
        <p:nvSpPr>
          <p:cNvPr id="8" name="TextBox 7"/>
          <p:cNvSpPr txBox="1"/>
          <p:nvPr/>
        </p:nvSpPr>
        <p:spPr>
          <a:xfrm>
            <a:off x="755576" y="3068960"/>
            <a:ext cx="7776864" cy="2585323"/>
          </a:xfrm>
          <a:prstGeom prst="rect">
            <a:avLst/>
          </a:prstGeom>
          <a:noFill/>
        </p:spPr>
        <p:txBody>
          <a:bodyPr wrap="square" rtlCol="0">
            <a:spAutoFit/>
          </a:bodyPr>
          <a:lstStyle/>
          <a:p>
            <a:r>
              <a:rPr lang="en-ZA" dirty="0"/>
              <a:t>This presentation is licenced under the Creative Commons </a:t>
            </a:r>
            <a:r>
              <a:rPr lang="en-ZA" dirty="0" smtClean="0"/>
              <a:t>Attribution</a:t>
            </a:r>
            <a:r>
              <a:rPr lang="en-ZA" dirty="0"/>
              <a:t> </a:t>
            </a:r>
            <a:r>
              <a:rPr lang="en-ZA" dirty="0" smtClean="0"/>
              <a:t>2.5 </a:t>
            </a:r>
            <a:r>
              <a:rPr lang="en-ZA" dirty="0"/>
              <a:t>South Africa License. To view a copy of this licence, visit </a:t>
            </a:r>
            <a:r>
              <a:rPr lang="en-ZA" b="1" u="sng" dirty="0">
                <a:solidFill>
                  <a:srgbClr val="FF0000"/>
                </a:solidFill>
                <a:hlinkClick r:id="rId3"/>
              </a:rPr>
              <a:t>http://creativecommons.org/licenses/</a:t>
            </a:r>
            <a:r>
              <a:rPr lang="en-ZA" b="1" u="sng" dirty="0" smtClean="0">
                <a:solidFill>
                  <a:srgbClr val="FF0000"/>
                </a:solidFill>
                <a:hlinkClick r:id="rId3"/>
              </a:rPr>
              <a:t>by/</a:t>
            </a:r>
            <a:r>
              <a:rPr lang="en-ZA" b="1" u="sng" dirty="0">
                <a:solidFill>
                  <a:srgbClr val="FF0000"/>
                </a:solidFill>
                <a:hlinkClick r:id="rId3"/>
              </a:rPr>
              <a:t>2.5/za/</a:t>
            </a:r>
            <a:r>
              <a:rPr lang="en-ZA" b="1" dirty="0">
                <a:solidFill>
                  <a:srgbClr val="FF0000"/>
                </a:solidFill>
              </a:rPr>
              <a:t> </a:t>
            </a:r>
            <a:endParaRPr lang="en-US" b="1" dirty="0">
              <a:solidFill>
                <a:srgbClr val="FF0000"/>
              </a:solidFill>
            </a:endParaRPr>
          </a:p>
          <a:p>
            <a:endParaRPr lang="en-ZA" dirty="0" smtClean="0"/>
          </a:p>
          <a:p>
            <a:r>
              <a:rPr lang="en-ZA" dirty="0" smtClean="0"/>
              <a:t>Or</a:t>
            </a:r>
            <a:endParaRPr lang="en-US" dirty="0"/>
          </a:p>
          <a:p>
            <a:endParaRPr lang="en-ZA" dirty="0"/>
          </a:p>
          <a:p>
            <a:r>
              <a:rPr lang="en-ZA" dirty="0" smtClean="0"/>
              <a:t>send </a:t>
            </a:r>
            <a:r>
              <a:rPr lang="en-ZA" dirty="0"/>
              <a:t>a letter to Creative Commons, 171 Second Street, Suite 300, San Francisco, California 94105, USA.</a:t>
            </a:r>
            <a:endParaRPr lang="en-US" dirty="0"/>
          </a:p>
          <a:p>
            <a:endParaRPr lang="en-US" dirty="0"/>
          </a:p>
        </p:txBody>
      </p:sp>
    </p:spTree>
    <p:extLst>
      <p:ext uri="{BB962C8B-B14F-4D97-AF65-F5344CB8AC3E}">
        <p14:creationId xmlns:p14="http://schemas.microsoft.com/office/powerpoint/2010/main" val="26805210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Make an outline</a:t>
            </a:r>
          </a:p>
        </p:txBody>
      </p:sp>
      <p:sp>
        <p:nvSpPr>
          <p:cNvPr id="5" name="TextBox 4"/>
          <p:cNvSpPr txBox="1"/>
          <p:nvPr/>
        </p:nvSpPr>
        <p:spPr>
          <a:xfrm>
            <a:off x="611560" y="1863619"/>
            <a:ext cx="8064896" cy="646331"/>
          </a:xfrm>
          <a:prstGeom prst="rect">
            <a:avLst/>
          </a:prstGeom>
          <a:noFill/>
        </p:spPr>
        <p:txBody>
          <a:bodyPr wrap="square" rtlCol="0">
            <a:spAutoFit/>
          </a:bodyPr>
          <a:lstStyle/>
          <a:p>
            <a:r>
              <a:rPr lang="en-US" dirty="0" smtClean="0">
                <a:solidFill>
                  <a:prstClr val="black"/>
                </a:solidFill>
              </a:rPr>
              <a:t>Looking at the well-known conflict between Middle Earth and </a:t>
            </a:r>
            <a:r>
              <a:rPr lang="en-US" dirty="0" err="1" smtClean="0">
                <a:solidFill>
                  <a:prstClr val="black"/>
                </a:solidFill>
              </a:rPr>
              <a:t>Mordor</a:t>
            </a:r>
            <a:r>
              <a:rPr lang="en-US" dirty="0" smtClean="0">
                <a:solidFill>
                  <a:prstClr val="black"/>
                </a:solidFill>
              </a:rPr>
              <a:t> (Tolkien, 1955)</a:t>
            </a:r>
            <a:endParaRPr lang="en-US" dirty="0">
              <a:solidFill>
                <a:prstClr val="black"/>
              </a:solidFill>
            </a:endParaRPr>
          </a:p>
        </p:txBody>
      </p:sp>
      <p:sp>
        <p:nvSpPr>
          <p:cNvPr id="4" name="Slide Number Placeholder 3"/>
          <p:cNvSpPr>
            <a:spLocks noGrp="1"/>
          </p:cNvSpPr>
          <p:nvPr>
            <p:ph type="sldNum" sz="quarter" idx="12"/>
          </p:nvPr>
        </p:nvSpPr>
        <p:spPr/>
        <p:txBody>
          <a:bodyPr>
            <a:normAutofit fontScale="85000" lnSpcReduction="20000"/>
          </a:bodyPr>
          <a:lstStyle/>
          <a:p>
            <a:fld id="{DEB4050B-DD0C-4B44-9B5D-5D612ED4803B}" type="slidenum">
              <a:rPr lang="en-ZA" smtClean="0"/>
              <a:pPr/>
              <a:t>4</a:t>
            </a:fld>
            <a:endParaRPr lang="en-ZA"/>
          </a:p>
        </p:txBody>
      </p:sp>
    </p:spTree>
    <p:extLst>
      <p:ext uri="{BB962C8B-B14F-4D97-AF65-F5344CB8AC3E}">
        <p14:creationId xmlns:p14="http://schemas.microsoft.com/office/powerpoint/2010/main" val="907252822"/>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normAutofit fontScale="85000" lnSpcReduction="20000"/>
          </a:bodyPr>
          <a:lstStyle/>
          <a:p>
            <a:fld id="{DEB4050B-DD0C-4B44-9B5D-5D612ED4803B}" type="slidenum">
              <a:rPr lang="en-ZA" smtClean="0"/>
              <a:pPr/>
              <a:t>5</a:t>
            </a:fld>
            <a:endParaRPr lang="en-ZA"/>
          </a:p>
        </p:txBody>
      </p:sp>
      <p:sp>
        <p:nvSpPr>
          <p:cNvPr id="4" name="Content Placeholder 3"/>
          <p:cNvSpPr>
            <a:spLocks noGrp="1"/>
          </p:cNvSpPr>
          <p:nvPr>
            <p:ph sz="quarter" idx="1"/>
          </p:nvPr>
        </p:nvSpPr>
        <p:spPr>
          <a:xfrm>
            <a:off x="611560" y="1916832"/>
            <a:ext cx="8153400" cy="4495800"/>
          </a:xfrm>
        </p:spPr>
        <p:txBody>
          <a:bodyPr>
            <a:normAutofit/>
          </a:bodyPr>
          <a:lstStyle/>
          <a:p>
            <a:r>
              <a:rPr lang="en-ZA" sz="5400" dirty="0" smtClean="0"/>
              <a:t>Causes/Explanations</a:t>
            </a:r>
          </a:p>
          <a:p>
            <a:r>
              <a:rPr lang="en-ZA" sz="5400" dirty="0" smtClean="0"/>
              <a:t>Actors/Roles</a:t>
            </a:r>
          </a:p>
          <a:p>
            <a:r>
              <a:rPr lang="en-ZA" sz="5400" dirty="0" smtClean="0"/>
              <a:t>Evaluations</a:t>
            </a:r>
            <a:endParaRPr lang="en-ZA" sz="5400" dirty="0"/>
          </a:p>
        </p:txBody>
      </p:sp>
    </p:spTree>
    <p:extLst>
      <p:ext uri="{BB962C8B-B14F-4D97-AF65-F5344CB8AC3E}">
        <p14:creationId xmlns:p14="http://schemas.microsoft.com/office/powerpoint/2010/main" val="276653598"/>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Causes/Explanations</a:t>
            </a:r>
          </a:p>
        </p:txBody>
      </p:sp>
      <p:sp>
        <p:nvSpPr>
          <p:cNvPr id="3" name="Content Placeholder 2"/>
          <p:cNvSpPr>
            <a:spLocks noGrp="1"/>
          </p:cNvSpPr>
          <p:nvPr>
            <p:ph idx="1"/>
          </p:nvPr>
        </p:nvSpPr>
        <p:spPr/>
        <p:txBody>
          <a:bodyPr/>
          <a:lstStyle/>
          <a:p>
            <a:pPr algn="just"/>
            <a:r>
              <a:rPr lang="en-US" dirty="0"/>
              <a:t>What was the impact of </a:t>
            </a:r>
            <a:r>
              <a:rPr lang="en-US" dirty="0">
                <a:solidFill>
                  <a:schemeClr val="accent1">
                    <a:lumMod val="75000"/>
                  </a:schemeClr>
                </a:solidFill>
              </a:rPr>
              <a:t>resource interests </a:t>
            </a:r>
            <a:r>
              <a:rPr lang="en-US" dirty="0"/>
              <a:t>on the outbreak of the war between Middle Earth and </a:t>
            </a:r>
            <a:r>
              <a:rPr lang="en-US" dirty="0" err="1"/>
              <a:t>Mordor</a:t>
            </a:r>
            <a:r>
              <a:rPr lang="en-US" dirty="0" smtClean="0"/>
              <a:t>?</a:t>
            </a:r>
          </a:p>
          <a:p>
            <a:pPr marL="0" indent="0" algn="just">
              <a:buNone/>
            </a:pPr>
            <a:endParaRPr lang="en-US" dirty="0"/>
          </a:p>
          <a:p>
            <a:pPr algn="just"/>
            <a:r>
              <a:rPr lang="en-US" dirty="0"/>
              <a:t>Was </a:t>
            </a:r>
            <a:r>
              <a:rPr lang="en-US" dirty="0">
                <a:solidFill>
                  <a:schemeClr val="accent1">
                    <a:lumMod val="75000"/>
                  </a:schemeClr>
                </a:solidFill>
              </a:rPr>
              <a:t>religion</a:t>
            </a:r>
            <a:r>
              <a:rPr lang="en-US" dirty="0"/>
              <a:t> the main reason behind conscientious objection among the </a:t>
            </a:r>
            <a:r>
              <a:rPr lang="en-US" dirty="0" smtClean="0"/>
              <a:t>Elves </a:t>
            </a:r>
            <a:r>
              <a:rPr lang="en-US" dirty="0"/>
              <a:t>during the Middle Earth-</a:t>
            </a:r>
            <a:r>
              <a:rPr lang="en-US" dirty="0" err="1"/>
              <a:t>Mordor</a:t>
            </a:r>
            <a:r>
              <a:rPr lang="en-US" dirty="0"/>
              <a:t> war?</a:t>
            </a:r>
          </a:p>
          <a:p>
            <a:pPr algn="just"/>
            <a:endParaRPr lang="en-US" dirty="0"/>
          </a:p>
          <a:p>
            <a:pPr algn="just"/>
            <a:endParaRPr lang="en-US" dirty="0"/>
          </a:p>
        </p:txBody>
      </p:sp>
      <p:sp>
        <p:nvSpPr>
          <p:cNvPr id="4" name="Slide Number Placeholder 3"/>
          <p:cNvSpPr>
            <a:spLocks noGrp="1"/>
          </p:cNvSpPr>
          <p:nvPr>
            <p:ph type="sldNum" sz="quarter" idx="12"/>
          </p:nvPr>
        </p:nvSpPr>
        <p:spPr/>
        <p:txBody>
          <a:bodyPr>
            <a:normAutofit fontScale="85000" lnSpcReduction="20000"/>
          </a:bodyPr>
          <a:lstStyle/>
          <a:p>
            <a:fld id="{DEB4050B-DD0C-4B44-9B5D-5D612ED4803B}" type="slidenum">
              <a:rPr lang="en-ZA" smtClean="0"/>
              <a:pPr/>
              <a:t>6</a:t>
            </a:fld>
            <a:endParaRPr lang="en-ZA"/>
          </a:p>
        </p:txBody>
      </p:sp>
    </p:spTree>
    <p:extLst>
      <p:ext uri="{BB962C8B-B14F-4D97-AF65-F5344CB8AC3E}">
        <p14:creationId xmlns:p14="http://schemas.microsoft.com/office/powerpoint/2010/main" val="1151440579"/>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667" dirty="0" smtClean="0"/>
              <a:t>What </a:t>
            </a:r>
            <a:r>
              <a:rPr lang="en-US" sz="2667" dirty="0"/>
              <a:t>was the impact of resource interests on the outbreak of the war between Middle Earth and </a:t>
            </a:r>
            <a:r>
              <a:rPr lang="en-US" sz="2667" dirty="0" err="1"/>
              <a:t>Mordor</a:t>
            </a:r>
            <a:r>
              <a:rPr lang="en-US" sz="2667" dirty="0"/>
              <a:t>?</a:t>
            </a:r>
          </a:p>
        </p:txBody>
      </p:sp>
      <p:sp>
        <p:nvSpPr>
          <p:cNvPr id="3" name="Content Placeholder 2"/>
          <p:cNvSpPr>
            <a:spLocks noGrp="1"/>
          </p:cNvSpPr>
          <p:nvPr>
            <p:ph idx="1"/>
          </p:nvPr>
        </p:nvSpPr>
        <p:spPr/>
        <p:txBody>
          <a:bodyPr>
            <a:normAutofit lnSpcReduction="10000"/>
          </a:bodyPr>
          <a:lstStyle/>
          <a:p>
            <a:pPr>
              <a:buFontTx/>
              <a:buChar char="-"/>
            </a:pPr>
            <a:r>
              <a:rPr lang="en-US" dirty="0"/>
              <a:t>Intro</a:t>
            </a:r>
          </a:p>
          <a:p>
            <a:pPr>
              <a:buFontTx/>
              <a:buChar char="-"/>
            </a:pPr>
            <a:r>
              <a:rPr lang="en-US" dirty="0">
                <a:solidFill>
                  <a:schemeClr val="accent2">
                    <a:lumMod val="75000"/>
                  </a:schemeClr>
                </a:solidFill>
              </a:rPr>
              <a:t>Historical background </a:t>
            </a:r>
            <a:r>
              <a:rPr lang="en-US" dirty="0"/>
              <a:t>– </a:t>
            </a:r>
            <a:r>
              <a:rPr lang="en-US" dirty="0" err="1"/>
              <a:t>Mordor</a:t>
            </a:r>
            <a:r>
              <a:rPr lang="en-US" dirty="0"/>
              <a:t>-Middle Earth relations in the run-up to the war</a:t>
            </a:r>
          </a:p>
          <a:p>
            <a:pPr>
              <a:buFontTx/>
              <a:buChar char="-"/>
            </a:pPr>
            <a:r>
              <a:rPr lang="en-US" dirty="0"/>
              <a:t>The </a:t>
            </a:r>
            <a:r>
              <a:rPr lang="en-US" dirty="0">
                <a:solidFill>
                  <a:schemeClr val="accent2">
                    <a:lumMod val="75000"/>
                  </a:schemeClr>
                </a:solidFill>
              </a:rPr>
              <a:t>resource crunch </a:t>
            </a:r>
            <a:r>
              <a:rPr lang="en-US" dirty="0"/>
              <a:t>in </a:t>
            </a:r>
            <a:r>
              <a:rPr lang="en-US" dirty="0" err="1"/>
              <a:t>Mordor</a:t>
            </a:r>
            <a:endParaRPr lang="en-US" dirty="0"/>
          </a:p>
          <a:p>
            <a:pPr>
              <a:buFontTx/>
              <a:buChar char="-"/>
            </a:pPr>
            <a:r>
              <a:rPr lang="en-US" dirty="0" smtClean="0"/>
              <a:t>Other </a:t>
            </a:r>
            <a:r>
              <a:rPr lang="en-US" dirty="0"/>
              <a:t>factors: </a:t>
            </a:r>
          </a:p>
          <a:p>
            <a:pPr lvl="2">
              <a:buFontTx/>
              <a:buChar char="-"/>
            </a:pPr>
            <a:r>
              <a:rPr lang="en-US" dirty="0"/>
              <a:t>Differences in </a:t>
            </a:r>
            <a:r>
              <a:rPr lang="en-US" dirty="0">
                <a:solidFill>
                  <a:schemeClr val="accent2">
                    <a:lumMod val="75000"/>
                  </a:schemeClr>
                </a:solidFill>
              </a:rPr>
              <a:t>ideology</a:t>
            </a:r>
          </a:p>
          <a:p>
            <a:pPr lvl="2">
              <a:buFontTx/>
              <a:buChar char="-"/>
            </a:pPr>
            <a:r>
              <a:rPr lang="en-US" dirty="0">
                <a:solidFill>
                  <a:schemeClr val="accent2">
                    <a:lumMod val="75000"/>
                  </a:schemeClr>
                </a:solidFill>
              </a:rPr>
              <a:t>Regime change </a:t>
            </a:r>
            <a:r>
              <a:rPr lang="en-US" dirty="0"/>
              <a:t>and </a:t>
            </a:r>
            <a:r>
              <a:rPr lang="en-US" dirty="0">
                <a:solidFill>
                  <a:schemeClr val="accent2">
                    <a:lumMod val="75000"/>
                  </a:schemeClr>
                </a:solidFill>
              </a:rPr>
              <a:t>instability</a:t>
            </a:r>
            <a:r>
              <a:rPr lang="en-US" dirty="0"/>
              <a:t> in </a:t>
            </a:r>
            <a:r>
              <a:rPr lang="en-US" dirty="0" err="1"/>
              <a:t>Gondor</a:t>
            </a:r>
            <a:endParaRPr lang="en-US" dirty="0"/>
          </a:p>
          <a:p>
            <a:pPr lvl="2">
              <a:buFontTx/>
              <a:buChar char="-"/>
            </a:pPr>
            <a:r>
              <a:rPr lang="en-US" dirty="0">
                <a:solidFill>
                  <a:schemeClr val="accent2">
                    <a:lumMod val="75000"/>
                  </a:schemeClr>
                </a:solidFill>
              </a:rPr>
              <a:t>False diplomacy </a:t>
            </a:r>
            <a:r>
              <a:rPr lang="en-US" dirty="0"/>
              <a:t>by </a:t>
            </a:r>
            <a:r>
              <a:rPr lang="en-US" dirty="0" err="1"/>
              <a:t>Saruman</a:t>
            </a:r>
            <a:r>
              <a:rPr lang="en-US" dirty="0"/>
              <a:t> and others</a:t>
            </a:r>
          </a:p>
          <a:p>
            <a:pPr lvl="2">
              <a:buFontTx/>
              <a:buChar char="-"/>
            </a:pPr>
            <a:r>
              <a:rPr lang="en-US" dirty="0"/>
              <a:t>History of </a:t>
            </a:r>
            <a:r>
              <a:rPr lang="en-US" dirty="0">
                <a:solidFill>
                  <a:schemeClr val="accent2">
                    <a:lumMod val="75000"/>
                  </a:schemeClr>
                </a:solidFill>
              </a:rPr>
              <a:t>influence</a:t>
            </a:r>
            <a:r>
              <a:rPr lang="en-US" dirty="0"/>
              <a:t> in the region</a:t>
            </a:r>
          </a:p>
          <a:p>
            <a:pPr>
              <a:buFontTx/>
              <a:buChar char="-"/>
            </a:pPr>
            <a:r>
              <a:rPr lang="en-US" dirty="0" smtClean="0"/>
              <a:t>Conclusion</a:t>
            </a:r>
            <a:endParaRPr lang="en-US" dirty="0"/>
          </a:p>
          <a:p>
            <a:pPr>
              <a:buFontTx/>
              <a:buChar char="-"/>
            </a:pPr>
            <a:endParaRPr lang="en-US" dirty="0"/>
          </a:p>
          <a:p>
            <a:pPr lvl="2">
              <a:buFontTx/>
              <a:buChar char="-"/>
            </a:pPr>
            <a:endParaRPr lang="en-US" dirty="0"/>
          </a:p>
        </p:txBody>
      </p:sp>
      <p:sp>
        <p:nvSpPr>
          <p:cNvPr id="4" name="Slide Number Placeholder 3"/>
          <p:cNvSpPr>
            <a:spLocks noGrp="1"/>
          </p:cNvSpPr>
          <p:nvPr>
            <p:ph type="sldNum" sz="quarter" idx="12"/>
          </p:nvPr>
        </p:nvSpPr>
        <p:spPr/>
        <p:txBody>
          <a:bodyPr>
            <a:normAutofit fontScale="85000" lnSpcReduction="20000"/>
          </a:bodyPr>
          <a:lstStyle/>
          <a:p>
            <a:fld id="{DEB4050B-DD0C-4B44-9B5D-5D612ED4803B}" type="slidenum">
              <a:rPr lang="en-ZA" smtClean="0"/>
              <a:pPr/>
              <a:t>7</a:t>
            </a:fld>
            <a:endParaRPr lang="en-ZA"/>
          </a:p>
        </p:txBody>
      </p:sp>
    </p:spTree>
    <p:extLst>
      <p:ext uri="{BB962C8B-B14F-4D97-AF65-F5344CB8AC3E}">
        <p14:creationId xmlns:p14="http://schemas.microsoft.com/office/powerpoint/2010/main" val="1447298819"/>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Actors/Roles</a:t>
            </a:r>
          </a:p>
        </p:txBody>
      </p:sp>
      <p:sp>
        <p:nvSpPr>
          <p:cNvPr id="3" name="Content Placeholder 2"/>
          <p:cNvSpPr>
            <a:spLocks noGrp="1"/>
          </p:cNvSpPr>
          <p:nvPr>
            <p:ph idx="1"/>
          </p:nvPr>
        </p:nvSpPr>
        <p:spPr/>
        <p:txBody>
          <a:bodyPr/>
          <a:lstStyle/>
          <a:p>
            <a:pPr algn="just"/>
            <a:r>
              <a:rPr lang="en-US" dirty="0"/>
              <a:t>What is a fellowship and what was its </a:t>
            </a:r>
            <a:r>
              <a:rPr lang="en-US" dirty="0">
                <a:solidFill>
                  <a:schemeClr val="bg2">
                    <a:lumMod val="50000"/>
                  </a:schemeClr>
                </a:solidFill>
              </a:rPr>
              <a:t>role</a:t>
            </a:r>
            <a:r>
              <a:rPr lang="en-US" dirty="0"/>
              <a:t> during the </a:t>
            </a:r>
            <a:r>
              <a:rPr lang="en-US" dirty="0" err="1"/>
              <a:t>Mordor</a:t>
            </a:r>
            <a:r>
              <a:rPr lang="en-US" dirty="0"/>
              <a:t>-Middle Earth conflict</a:t>
            </a:r>
            <a:r>
              <a:rPr lang="en-US" dirty="0" smtClean="0"/>
              <a:t>?</a:t>
            </a:r>
          </a:p>
          <a:p>
            <a:pPr marL="0" indent="0" algn="just">
              <a:buNone/>
            </a:pPr>
            <a:endParaRPr lang="en-US" dirty="0"/>
          </a:p>
          <a:p>
            <a:pPr algn="just"/>
            <a:r>
              <a:rPr lang="en-US" dirty="0"/>
              <a:t>What is an </a:t>
            </a:r>
            <a:r>
              <a:rPr lang="en-US" dirty="0" smtClean="0"/>
              <a:t>“</a:t>
            </a:r>
            <a:r>
              <a:rPr lang="en-US" dirty="0" err="1" smtClean="0"/>
              <a:t>orc</a:t>
            </a:r>
            <a:r>
              <a:rPr lang="en-US" dirty="0" smtClean="0"/>
              <a:t>” </a:t>
            </a:r>
            <a:r>
              <a:rPr lang="en-US" dirty="0"/>
              <a:t>and what role did they play in the termination of </a:t>
            </a:r>
            <a:r>
              <a:rPr lang="en-US" dirty="0" smtClean="0"/>
              <a:t>the </a:t>
            </a:r>
            <a:r>
              <a:rPr lang="en-US" dirty="0" err="1"/>
              <a:t>Mordor</a:t>
            </a:r>
            <a:r>
              <a:rPr lang="en-US" dirty="0"/>
              <a:t>-Middle Earth conflict</a:t>
            </a:r>
            <a:r>
              <a:rPr lang="en-US" dirty="0" smtClean="0"/>
              <a:t>?</a:t>
            </a:r>
          </a:p>
          <a:p>
            <a:pPr algn="just"/>
            <a:endParaRPr lang="en-US" dirty="0"/>
          </a:p>
        </p:txBody>
      </p:sp>
      <p:sp>
        <p:nvSpPr>
          <p:cNvPr id="4" name="Slide Number Placeholder 3"/>
          <p:cNvSpPr>
            <a:spLocks noGrp="1"/>
          </p:cNvSpPr>
          <p:nvPr>
            <p:ph type="sldNum" sz="quarter" idx="12"/>
          </p:nvPr>
        </p:nvSpPr>
        <p:spPr/>
        <p:txBody>
          <a:bodyPr>
            <a:normAutofit fontScale="85000" lnSpcReduction="20000"/>
          </a:bodyPr>
          <a:lstStyle/>
          <a:p>
            <a:fld id="{DEB4050B-DD0C-4B44-9B5D-5D612ED4803B}" type="slidenum">
              <a:rPr lang="en-ZA" smtClean="0"/>
              <a:pPr/>
              <a:t>8</a:t>
            </a:fld>
            <a:endParaRPr lang="en-ZA"/>
          </a:p>
        </p:txBody>
      </p:sp>
    </p:spTree>
    <p:extLst>
      <p:ext uri="{BB962C8B-B14F-4D97-AF65-F5344CB8AC3E}">
        <p14:creationId xmlns:p14="http://schemas.microsoft.com/office/powerpoint/2010/main" val="3109744393"/>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111" dirty="0"/>
              <a:t>What is a f</a:t>
            </a:r>
            <a:r>
              <a:rPr lang="en-US" sz="3111" dirty="0" smtClean="0"/>
              <a:t>ellowship </a:t>
            </a:r>
            <a:r>
              <a:rPr lang="en-US" sz="3111" dirty="0"/>
              <a:t>and what was its role during the early stages </a:t>
            </a:r>
            <a:r>
              <a:rPr lang="en-US" sz="3111" dirty="0" err="1"/>
              <a:t>Mordor</a:t>
            </a:r>
            <a:r>
              <a:rPr lang="en-US" sz="3111" dirty="0"/>
              <a:t>-Middle Earth conflict</a:t>
            </a:r>
            <a:r>
              <a:rPr lang="en-US" sz="3111" dirty="0" smtClean="0"/>
              <a:t>?</a:t>
            </a:r>
            <a:endParaRPr lang="en-US" dirty="0"/>
          </a:p>
        </p:txBody>
      </p:sp>
      <p:sp>
        <p:nvSpPr>
          <p:cNvPr id="3" name="Content Placeholder 2"/>
          <p:cNvSpPr>
            <a:spLocks noGrp="1"/>
          </p:cNvSpPr>
          <p:nvPr>
            <p:ph idx="1"/>
          </p:nvPr>
        </p:nvSpPr>
        <p:spPr/>
        <p:txBody>
          <a:bodyPr>
            <a:normAutofit/>
          </a:bodyPr>
          <a:lstStyle/>
          <a:p>
            <a:r>
              <a:rPr lang="en-US" dirty="0"/>
              <a:t>Intro</a:t>
            </a:r>
          </a:p>
          <a:p>
            <a:r>
              <a:rPr lang="en-US" dirty="0">
                <a:solidFill>
                  <a:schemeClr val="accent3">
                    <a:lumMod val="75000"/>
                  </a:schemeClr>
                </a:solidFill>
              </a:rPr>
              <a:t>Theory</a:t>
            </a:r>
            <a:r>
              <a:rPr lang="en-US" dirty="0"/>
              <a:t> on the roles of </a:t>
            </a:r>
            <a:r>
              <a:rPr lang="en-US" dirty="0" smtClean="0"/>
              <a:t>fellowships</a:t>
            </a:r>
            <a:endParaRPr lang="en-US" dirty="0"/>
          </a:p>
          <a:p>
            <a:r>
              <a:rPr lang="en-US" dirty="0" smtClean="0">
                <a:solidFill>
                  <a:schemeClr val="accent3">
                    <a:lumMod val="75000"/>
                  </a:schemeClr>
                </a:solidFill>
              </a:rPr>
              <a:t>Define and explanation</a:t>
            </a:r>
            <a:r>
              <a:rPr lang="en-US" dirty="0" smtClean="0"/>
              <a:t> of Fellowship </a:t>
            </a:r>
            <a:r>
              <a:rPr lang="en-US" dirty="0"/>
              <a:t>in the case</a:t>
            </a:r>
          </a:p>
          <a:p>
            <a:r>
              <a:rPr lang="en-US" dirty="0" smtClean="0">
                <a:solidFill>
                  <a:schemeClr val="accent3">
                    <a:lumMod val="75000"/>
                  </a:schemeClr>
                </a:solidFill>
              </a:rPr>
              <a:t>Critique</a:t>
            </a:r>
            <a:r>
              <a:rPr lang="en-US" dirty="0" smtClean="0"/>
              <a:t> of theory</a:t>
            </a:r>
          </a:p>
          <a:p>
            <a:pPr lvl="1"/>
            <a:r>
              <a:rPr lang="en-US" dirty="0" smtClean="0"/>
              <a:t>What are the other explanations that the theory doesn’t account for?</a:t>
            </a:r>
          </a:p>
          <a:p>
            <a:pPr lvl="1"/>
            <a:r>
              <a:rPr lang="en-US" dirty="0" smtClean="0"/>
              <a:t>Overall assessment of usefulness of theory</a:t>
            </a:r>
          </a:p>
          <a:p>
            <a:r>
              <a:rPr lang="en-US" dirty="0" smtClean="0"/>
              <a:t>Conclusion</a:t>
            </a:r>
            <a:endParaRPr lang="en-US" dirty="0"/>
          </a:p>
        </p:txBody>
      </p:sp>
      <p:sp>
        <p:nvSpPr>
          <p:cNvPr id="4" name="Slide Number Placeholder 3"/>
          <p:cNvSpPr>
            <a:spLocks noGrp="1"/>
          </p:cNvSpPr>
          <p:nvPr>
            <p:ph type="sldNum" sz="quarter" idx="12"/>
          </p:nvPr>
        </p:nvSpPr>
        <p:spPr/>
        <p:txBody>
          <a:bodyPr>
            <a:normAutofit fontScale="85000" lnSpcReduction="20000"/>
          </a:bodyPr>
          <a:lstStyle/>
          <a:p>
            <a:fld id="{DEB4050B-DD0C-4B44-9B5D-5D612ED4803B}" type="slidenum">
              <a:rPr lang="en-ZA" smtClean="0"/>
              <a:pPr/>
              <a:t>9</a:t>
            </a:fld>
            <a:endParaRPr lang="en-ZA"/>
          </a:p>
        </p:txBody>
      </p:sp>
    </p:spTree>
    <p:extLst>
      <p:ext uri="{BB962C8B-B14F-4D97-AF65-F5344CB8AC3E}">
        <p14:creationId xmlns:p14="http://schemas.microsoft.com/office/powerpoint/2010/main" val="3841732572"/>
      </p:ext>
    </p:extLst>
  </p:cSld>
  <p:clrMapOvr>
    <a:masterClrMapping/>
  </p:clrMapOvr>
  <p:timing>
    <p:tnLst>
      <p:par>
        <p:cTn xmlns:p14="http://schemas.microsoft.com/office/powerpoint/2010/mai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 Id="rId2" Type="http://schemas.openxmlformats.org/officeDocument/2006/relationships/image" Target="../media/image2.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 Id="rId2" Type="http://schemas.openxmlformats.org/officeDocument/2006/relationships/image" Target="../media/image2.jpeg"/></Relationships>
</file>

<file path=ppt/theme/theme1.xml><?xml version="1.0" encoding="utf-8"?>
<a:theme xmlns:a="http://schemas.openxmlformats.org/drawingml/2006/main" name="Median">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Me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1_Median">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Me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Median</Template>
  <TotalTime>1521</TotalTime>
  <Words>1589</Words>
  <Application>Microsoft Macintosh PowerPoint</Application>
  <PresentationFormat>On-screen Show (4:3)</PresentationFormat>
  <Paragraphs>226</Paragraphs>
  <Slides>34</Slides>
  <Notes>0</Notes>
  <HiddenSlides>0</HiddenSlides>
  <MMClips>0</MMClips>
  <ScaleCrop>false</ScaleCrop>
  <HeadingPairs>
    <vt:vector size="4" baseType="variant">
      <vt:variant>
        <vt:lpstr>Theme</vt:lpstr>
      </vt:variant>
      <vt:variant>
        <vt:i4>2</vt:i4>
      </vt:variant>
      <vt:variant>
        <vt:lpstr>Slide Titles</vt:lpstr>
      </vt:variant>
      <vt:variant>
        <vt:i4>34</vt:i4>
      </vt:variant>
    </vt:vector>
  </HeadingPairs>
  <TitlesOfParts>
    <vt:vector size="36" baseType="lpstr">
      <vt:lpstr>Median</vt:lpstr>
      <vt:lpstr>1_Median</vt:lpstr>
      <vt:lpstr>Research Essays</vt:lpstr>
      <vt:lpstr>Lecture Outline</vt:lpstr>
      <vt:lpstr>Structure and Weighting</vt:lpstr>
      <vt:lpstr>Make an outline</vt:lpstr>
      <vt:lpstr>PowerPoint Presentation</vt:lpstr>
      <vt:lpstr>Causes/Explanations</vt:lpstr>
      <vt:lpstr>What was the impact of resource interests on the outbreak of the war between Middle Earth and Mordor?</vt:lpstr>
      <vt:lpstr>Actors/Roles</vt:lpstr>
      <vt:lpstr>What is a fellowship and what was its role during the early stages Mordor-Middle Earth conflict?</vt:lpstr>
      <vt:lpstr>Evaluations</vt:lpstr>
      <vt:lpstr>What was the impact of general amnesty on the successes/failures of the Middle Earth TRC with regards to truth finding?</vt:lpstr>
      <vt:lpstr>Argument</vt:lpstr>
      <vt:lpstr>Argumentation</vt:lpstr>
      <vt:lpstr>Validity and Soundness</vt:lpstr>
      <vt:lpstr>Validity and Soundness</vt:lpstr>
      <vt:lpstr>Example – A C&amp;H Style Argument</vt:lpstr>
      <vt:lpstr>Note</vt:lpstr>
      <vt:lpstr>Did the South African TRC succeed in establishing the truth?</vt:lpstr>
      <vt:lpstr>Note</vt:lpstr>
      <vt:lpstr>Using Sources and The Issue of Originality </vt:lpstr>
      <vt:lpstr>Sources</vt:lpstr>
      <vt:lpstr>How to read…</vt:lpstr>
      <vt:lpstr>Originality (Impossible) </vt:lpstr>
      <vt:lpstr>Originality (Possible)</vt:lpstr>
      <vt:lpstr>The Etiquette of Writing</vt:lpstr>
      <vt:lpstr>Making a Table of Contents in Word</vt:lpstr>
      <vt:lpstr>PowerPoint Presentation</vt:lpstr>
      <vt:lpstr>PowerPoint Presentation</vt:lpstr>
      <vt:lpstr>PowerPoint Presentation</vt:lpstr>
      <vt:lpstr>The Etiquette of Writing</vt:lpstr>
      <vt:lpstr>The Etiquette of Writing</vt:lpstr>
      <vt:lpstr>Referencing and formatting</vt:lpstr>
      <vt:lpstr>Good Luck!!</vt:lpstr>
      <vt:lpstr>PowerPoint Presentation</vt:lpstr>
    </vt:vector>
  </TitlesOfParts>
  <Company>University of Cape Town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admin</dc:creator>
  <cp:lastModifiedBy>Neil Berry</cp:lastModifiedBy>
  <cp:revision>59</cp:revision>
  <dcterms:created xsi:type="dcterms:W3CDTF">2011-04-26T07:43:14Z</dcterms:created>
  <dcterms:modified xsi:type="dcterms:W3CDTF">2014-04-22T14:09:01Z</dcterms:modified>
</cp:coreProperties>
</file>