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312"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F4F7B9-43E9-4502-98F1-FF7DBDE656A8}"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F4F7B9-43E9-4502-98F1-FF7DBDE656A8}"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F4F7B9-43E9-4502-98F1-FF7DBDE656A8}"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F4F7B9-43E9-4502-98F1-FF7DBDE656A8}"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F4F7B9-43E9-4502-98F1-FF7DBDE656A8}" type="datetimeFigureOut">
              <a:rPr lang="en-ZA" smtClean="0"/>
              <a:t>22/04/2014</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F4F7B9-43E9-4502-98F1-FF7DBDE656A8}" type="datetimeFigureOut">
              <a:rPr lang="en-ZA" smtClean="0"/>
              <a:t>22/04/2014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F4F7B9-43E9-4502-98F1-FF7DBDE656A8}" type="datetimeFigureOut">
              <a:rPr lang="en-ZA" smtClean="0"/>
              <a:t>22/04/2014</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F4F7B9-43E9-4502-98F1-FF7DBDE656A8}" type="datetimeFigureOut">
              <a:rPr lang="en-ZA" smtClean="0"/>
              <a:t>22/04/2014</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F4F7B9-43E9-4502-98F1-FF7DBDE656A8}" type="datetimeFigureOut">
              <a:rPr lang="en-ZA" smtClean="0"/>
              <a:t>22/04/2014</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CC745C11-B851-4736-99D9-A0FFDE586613}"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F4F7B9-43E9-4502-98F1-FF7DBDE656A8}" type="datetimeFigureOut">
              <a:rPr lang="en-ZA" smtClean="0"/>
              <a:t>22/04/2014</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CC745C11-B851-4736-99D9-A0FFDE586613}" type="slidenum">
              <a:rPr lang="en-ZA" smtClean="0"/>
              <a:t>‹#›</a:t>
            </a:fld>
            <a:endParaRPr lang="en-ZA"/>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AF4F7B9-43E9-4502-98F1-FF7DBDE656A8}" type="datetimeFigureOut">
              <a:rPr lang="en-ZA" smtClean="0"/>
              <a:t>22/04/2014</a:t>
            </a:fld>
            <a:endParaRPr lang="en-ZA"/>
          </a:p>
        </p:txBody>
      </p:sp>
      <p:sp>
        <p:nvSpPr>
          <p:cNvPr id="9" name="Slide Number Placeholder 8"/>
          <p:cNvSpPr>
            <a:spLocks noGrp="1"/>
          </p:cNvSpPr>
          <p:nvPr>
            <p:ph type="sldNum" sz="quarter" idx="11"/>
          </p:nvPr>
        </p:nvSpPr>
        <p:spPr/>
        <p:txBody>
          <a:bodyPr/>
          <a:lstStyle/>
          <a:p>
            <a:fld id="{CC745C11-B851-4736-99D9-A0FFDE586613}" type="slidenum">
              <a:rPr lang="en-ZA" smtClean="0"/>
              <a:t>‹#›</a:t>
            </a:fld>
            <a:endParaRPr lang="en-ZA"/>
          </a:p>
        </p:txBody>
      </p:sp>
      <p:sp>
        <p:nvSpPr>
          <p:cNvPr id="10" name="Footer Placeholder 9"/>
          <p:cNvSpPr>
            <a:spLocks noGrp="1"/>
          </p:cNvSpPr>
          <p:nvPr>
            <p:ph type="ftr" sz="quarter" idx="12"/>
          </p:nvPr>
        </p:nvSpPr>
        <p:spPr/>
        <p:txBody>
          <a:bodyPr/>
          <a:lstStyle/>
          <a:p>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C745C11-B851-4736-99D9-A0FFDE586613}" type="slidenum">
              <a:rPr lang="en-ZA" smtClean="0"/>
              <a:t>‹#›</a:t>
            </a:fld>
            <a:endParaRPr lang="en-Z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Z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AF4F7B9-43E9-4502-98F1-FF7DBDE656A8}" type="datetimeFigureOut">
              <a:rPr lang="en-ZA" smtClean="0"/>
              <a:t>22/04/2014</a:t>
            </a:fld>
            <a:endParaRPr lang="en-Z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hyperlink" Target="http://creativecommons.org/licenses/by-sa/2.5/z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nSpc>
                <a:spcPct val="115000"/>
              </a:lnSpc>
              <a:spcAft>
                <a:spcPts val="1000"/>
              </a:spcAft>
            </a:pPr>
            <a:r>
              <a:rPr lang="en-ZA" sz="6000" b="1" dirty="0">
                <a:latin typeface="Times New Roman"/>
                <a:ea typeface="Calibri"/>
                <a:cs typeface="Times New Roman"/>
              </a:rPr>
              <a:t>Writing a Literature Review</a:t>
            </a:r>
            <a:r>
              <a:rPr lang="en-ZA" sz="4800" dirty="0">
                <a:latin typeface="Calibri"/>
                <a:ea typeface="Calibri"/>
                <a:cs typeface="Times New Roman"/>
              </a:rPr>
              <a:t/>
            </a:r>
            <a:br>
              <a:rPr lang="en-ZA" sz="4800" dirty="0">
                <a:latin typeface="Calibri"/>
                <a:ea typeface="Calibri"/>
                <a:cs typeface="Times New Roman"/>
              </a:rPr>
            </a:br>
            <a:endParaRPr lang="en-ZA" dirty="0"/>
          </a:p>
        </p:txBody>
      </p:sp>
      <p:sp>
        <p:nvSpPr>
          <p:cNvPr id="3" name="Subtitle 2"/>
          <p:cNvSpPr>
            <a:spLocks noGrp="1"/>
          </p:cNvSpPr>
          <p:nvPr>
            <p:ph type="subTitle" idx="1"/>
          </p:nvPr>
        </p:nvSpPr>
        <p:spPr/>
        <p:txBody>
          <a:bodyPr/>
          <a:lstStyle/>
          <a:p>
            <a:endParaRPr lang="en-ZA"/>
          </a:p>
        </p:txBody>
      </p:sp>
    </p:spTree>
    <p:extLst>
      <p:ext uri="{BB962C8B-B14F-4D97-AF65-F5344CB8AC3E}">
        <p14:creationId xmlns:p14="http://schemas.microsoft.com/office/powerpoint/2010/main" val="231224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Selecting sources</a:t>
            </a:r>
          </a:p>
        </p:txBody>
      </p:sp>
      <p:sp>
        <p:nvSpPr>
          <p:cNvPr id="3" name="Content Placeholder 2"/>
          <p:cNvSpPr>
            <a:spLocks noGrp="1"/>
          </p:cNvSpPr>
          <p:nvPr>
            <p:ph idx="1"/>
          </p:nvPr>
        </p:nvSpPr>
        <p:spPr/>
        <p:txBody>
          <a:bodyPr/>
          <a:lstStyle/>
          <a:p>
            <a:pPr marL="114300" indent="0">
              <a:buNone/>
            </a:pPr>
            <a:r>
              <a:rPr lang="en-ZA" dirty="0" smtClean="0"/>
              <a:t>Overview</a:t>
            </a:r>
          </a:p>
          <a:p>
            <a:pPr marL="114300" indent="0">
              <a:buNone/>
            </a:pPr>
            <a:endParaRPr lang="en-ZA" dirty="0" smtClean="0"/>
          </a:p>
          <a:p>
            <a:r>
              <a:rPr lang="en-ZA" b="1" i="1" dirty="0"/>
              <a:t>Skimming: </a:t>
            </a:r>
            <a:r>
              <a:rPr lang="en-ZA" dirty="0"/>
              <a:t>run through the text quickly in order to get a general idea of what it is </a:t>
            </a:r>
            <a:r>
              <a:rPr lang="en-ZA" dirty="0" smtClean="0"/>
              <a:t>about.</a:t>
            </a:r>
          </a:p>
          <a:p>
            <a:pPr marL="114300" indent="0">
              <a:buNone/>
            </a:pPr>
            <a:endParaRPr lang="en-ZA" dirty="0" smtClean="0"/>
          </a:p>
          <a:p>
            <a:r>
              <a:rPr lang="en-ZA" b="1" i="1" dirty="0"/>
              <a:t>Scanning: </a:t>
            </a:r>
            <a:r>
              <a:rPr lang="en-ZA" i="1" dirty="0" smtClean="0"/>
              <a:t>look for </a:t>
            </a:r>
            <a:r>
              <a:rPr lang="en-ZA" i="1" dirty="0"/>
              <a:t>certain words or points in the text, rather than an overall idea of the </a:t>
            </a:r>
            <a:r>
              <a:rPr lang="en-ZA" i="1" dirty="0" smtClean="0"/>
              <a:t>text.</a:t>
            </a:r>
            <a:endParaRPr lang="en-ZA" i="1" dirty="0"/>
          </a:p>
        </p:txBody>
      </p:sp>
    </p:spTree>
    <p:extLst>
      <p:ext uri="{BB962C8B-B14F-4D97-AF65-F5344CB8AC3E}">
        <p14:creationId xmlns:p14="http://schemas.microsoft.com/office/powerpoint/2010/main" val="1963924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Selecting sources</a:t>
            </a:r>
            <a:endParaRPr lang="en-ZA" dirty="0"/>
          </a:p>
        </p:txBody>
      </p:sp>
      <p:sp>
        <p:nvSpPr>
          <p:cNvPr id="3" name="Content Placeholder 2"/>
          <p:cNvSpPr>
            <a:spLocks noGrp="1"/>
          </p:cNvSpPr>
          <p:nvPr>
            <p:ph idx="1"/>
          </p:nvPr>
        </p:nvSpPr>
        <p:spPr/>
        <p:txBody>
          <a:bodyPr/>
          <a:lstStyle/>
          <a:p>
            <a:pPr marL="114300" indent="0" algn="ctr">
              <a:buNone/>
            </a:pPr>
            <a:r>
              <a:rPr lang="en-ZA" sz="3200" b="1" dirty="0" err="1" smtClean="0">
                <a:solidFill>
                  <a:schemeClr val="tx1">
                    <a:lumMod val="75000"/>
                    <a:lumOff val="25000"/>
                  </a:schemeClr>
                </a:solidFill>
              </a:rPr>
              <a:t>Inview</a:t>
            </a:r>
            <a:endParaRPr lang="en-ZA" sz="3200" b="1" dirty="0">
              <a:solidFill>
                <a:schemeClr val="tx1">
                  <a:lumMod val="75000"/>
                  <a:lumOff val="25000"/>
                </a:schemeClr>
              </a:solidFill>
            </a:endParaRPr>
          </a:p>
          <a:p>
            <a:pPr marL="114300" indent="0">
              <a:buNone/>
            </a:pPr>
            <a:endParaRPr lang="en-ZA" dirty="0" smtClean="0"/>
          </a:p>
          <a:p>
            <a:pPr marL="114300" indent="0">
              <a:buNone/>
            </a:pPr>
            <a:r>
              <a:rPr lang="en-ZA" sz="2800" dirty="0" smtClean="0"/>
              <a:t>Intensive </a:t>
            </a:r>
            <a:r>
              <a:rPr lang="en-ZA" sz="2800" dirty="0"/>
              <a:t>reading, allows for a deep understanding of the final texts you’ve chosen. This refers to reading the whole text and making notes of the key points.</a:t>
            </a:r>
          </a:p>
          <a:p>
            <a:endParaRPr lang="en-ZA" dirty="0"/>
          </a:p>
        </p:txBody>
      </p:sp>
    </p:spTree>
    <p:extLst>
      <p:ext uri="{BB962C8B-B14F-4D97-AF65-F5344CB8AC3E}">
        <p14:creationId xmlns:p14="http://schemas.microsoft.com/office/powerpoint/2010/main" val="3160724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Structure of a Literature Review </a:t>
            </a:r>
          </a:p>
        </p:txBody>
      </p:sp>
      <p:sp>
        <p:nvSpPr>
          <p:cNvPr id="3" name="Content Placeholder 2"/>
          <p:cNvSpPr>
            <a:spLocks noGrp="1"/>
          </p:cNvSpPr>
          <p:nvPr>
            <p:ph idx="1"/>
          </p:nvPr>
        </p:nvSpPr>
        <p:spPr>
          <a:xfrm>
            <a:off x="457200" y="1600200"/>
            <a:ext cx="7620000" cy="4997152"/>
          </a:xfrm>
        </p:spPr>
        <p:txBody>
          <a:bodyPr>
            <a:normAutofit lnSpcReduction="10000"/>
          </a:bodyPr>
          <a:lstStyle/>
          <a:p>
            <a:pPr marL="114300" indent="0">
              <a:buNone/>
            </a:pPr>
            <a:r>
              <a:rPr lang="en-ZA" b="1" dirty="0" smtClean="0"/>
              <a:t>Introduction</a:t>
            </a:r>
          </a:p>
          <a:p>
            <a:pPr marL="114300" indent="0" algn="just">
              <a:buNone/>
            </a:pPr>
            <a:r>
              <a:rPr lang="en-ZA" dirty="0"/>
              <a:t> The Neopatrimonial School refers to literature that attributes Africa’s poor political and economic record to Neopatrimonialism, </a:t>
            </a:r>
            <a:r>
              <a:rPr lang="en-ZA" dirty="0" smtClean="0"/>
              <a:t>which is </a:t>
            </a:r>
            <a:r>
              <a:rPr lang="en-ZA" dirty="0"/>
              <a:t>said to have weakened the state’s capability to foster development and economic growth. Increasingly arguments have emerged which challenge this view on the basis of the very utility of  the concept as an explanatory tool in Africa. The main argument is that neopatrimonialism merely describes the style of governance in a country, but does not indicate the type of strategies or policies a state will pursue and with what success. This paper aims to review these two contrasting sets of literature in order to illustrate that Neopatrimonialism does not necessarily lead to underdevelopment. The review first highlights the main arguments of the neopatrimonial school and critiques these arguments by reflecting on the contrasting emerging literature. </a:t>
            </a:r>
          </a:p>
        </p:txBody>
      </p:sp>
    </p:spTree>
    <p:extLst>
      <p:ext uri="{BB962C8B-B14F-4D97-AF65-F5344CB8AC3E}">
        <p14:creationId xmlns:p14="http://schemas.microsoft.com/office/powerpoint/2010/main" val="200254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Structure of a Literature Review </a:t>
            </a:r>
            <a:endParaRPr lang="en-ZA" dirty="0"/>
          </a:p>
        </p:txBody>
      </p:sp>
      <p:sp>
        <p:nvSpPr>
          <p:cNvPr id="3" name="Content Placeholder 2"/>
          <p:cNvSpPr>
            <a:spLocks noGrp="1"/>
          </p:cNvSpPr>
          <p:nvPr>
            <p:ph idx="1"/>
          </p:nvPr>
        </p:nvSpPr>
        <p:spPr/>
        <p:txBody>
          <a:bodyPr/>
          <a:lstStyle/>
          <a:p>
            <a:pPr marL="114300" indent="0" algn="ctr">
              <a:buNone/>
            </a:pPr>
            <a:r>
              <a:rPr lang="en-ZA" sz="3600" i="1" dirty="0" smtClean="0">
                <a:ea typeface="Calibri"/>
              </a:rPr>
              <a:t>Chronological</a:t>
            </a:r>
          </a:p>
          <a:p>
            <a:pPr marL="114300" indent="0">
              <a:buNone/>
            </a:pPr>
            <a:endParaRPr lang="en-ZA" sz="2400" i="1" dirty="0" smtClean="0">
              <a:latin typeface="Times New Roman"/>
              <a:ea typeface="Calibri"/>
            </a:endParaRPr>
          </a:p>
          <a:p>
            <a:pPr marL="114300" indent="0">
              <a:buNone/>
            </a:pPr>
            <a:endParaRPr lang="en-ZA" sz="2400" i="1" dirty="0" smtClean="0">
              <a:latin typeface="Times New Roman"/>
              <a:ea typeface="Calibri"/>
            </a:endParaRPr>
          </a:p>
          <a:p>
            <a:pPr marL="114300" indent="0">
              <a:buNone/>
            </a:pPr>
            <a:r>
              <a:rPr lang="en-ZA" sz="2800" dirty="0"/>
              <a:t>Developmental States in </a:t>
            </a:r>
            <a:r>
              <a:rPr lang="en-ZA" sz="2800" dirty="0" smtClean="0"/>
              <a:t>Africa</a:t>
            </a:r>
            <a:endParaRPr lang="en-ZA" sz="2800" dirty="0"/>
          </a:p>
          <a:p>
            <a:pPr marL="114300" indent="0">
              <a:buNone/>
            </a:pPr>
            <a:r>
              <a:rPr lang="en-ZA" dirty="0" err="1" smtClean="0"/>
              <a:t>i</a:t>
            </a:r>
            <a:r>
              <a:rPr lang="en-ZA" dirty="0" smtClean="0"/>
              <a:t>) </a:t>
            </a:r>
            <a:r>
              <a:rPr lang="en-ZA" i="1" dirty="0" smtClean="0"/>
              <a:t>1964-1989</a:t>
            </a:r>
            <a:r>
              <a:rPr lang="en-ZA" i="1" dirty="0"/>
              <a:t>: </a:t>
            </a:r>
            <a:r>
              <a:rPr lang="en-ZA" dirty="0"/>
              <a:t>the authoritarian advantage: the success of the East Asian Tigers.  </a:t>
            </a:r>
          </a:p>
          <a:p>
            <a:pPr marL="114300" indent="0">
              <a:buNone/>
            </a:pPr>
            <a:r>
              <a:rPr lang="en-ZA" dirty="0" smtClean="0"/>
              <a:t>ii) </a:t>
            </a:r>
            <a:r>
              <a:rPr lang="en-ZA" i="1" dirty="0" smtClean="0"/>
              <a:t>1990- </a:t>
            </a:r>
            <a:r>
              <a:rPr lang="en-ZA" i="1" dirty="0"/>
              <a:t>date: </a:t>
            </a:r>
            <a:r>
              <a:rPr lang="en-ZA" dirty="0"/>
              <a:t>democracy is crucial to development: democratic developmental states. </a:t>
            </a:r>
          </a:p>
          <a:p>
            <a:pPr marL="114300" indent="0">
              <a:buNone/>
            </a:pPr>
            <a:endParaRPr lang="en-ZA" dirty="0"/>
          </a:p>
        </p:txBody>
      </p:sp>
    </p:spTree>
    <p:extLst>
      <p:ext uri="{BB962C8B-B14F-4D97-AF65-F5344CB8AC3E}">
        <p14:creationId xmlns:p14="http://schemas.microsoft.com/office/powerpoint/2010/main" val="2132011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Structure of a Literature Review </a:t>
            </a:r>
            <a:endParaRPr lang="en-ZA" dirty="0"/>
          </a:p>
        </p:txBody>
      </p:sp>
      <p:sp>
        <p:nvSpPr>
          <p:cNvPr id="3" name="Content Placeholder 2"/>
          <p:cNvSpPr>
            <a:spLocks noGrp="1"/>
          </p:cNvSpPr>
          <p:nvPr>
            <p:ph idx="1"/>
          </p:nvPr>
        </p:nvSpPr>
        <p:spPr/>
        <p:txBody>
          <a:bodyPr/>
          <a:lstStyle/>
          <a:p>
            <a:pPr marL="114300" indent="0" algn="ctr">
              <a:buNone/>
            </a:pPr>
            <a:r>
              <a:rPr lang="en-ZA" sz="3600" i="1" dirty="0" smtClean="0"/>
              <a:t>Thematic</a:t>
            </a:r>
          </a:p>
          <a:p>
            <a:endParaRPr lang="en-ZA" dirty="0"/>
          </a:p>
          <a:p>
            <a:pPr marL="114300" indent="0">
              <a:buNone/>
            </a:pPr>
            <a:r>
              <a:rPr lang="en-ZA" sz="2800" dirty="0"/>
              <a:t>‘Understanding Botswana’s Economic Growth’</a:t>
            </a:r>
          </a:p>
          <a:p>
            <a:pPr marL="114300" indent="0">
              <a:buNone/>
            </a:pPr>
            <a:r>
              <a:rPr lang="en-ZA" dirty="0"/>
              <a:t>Literature on this topic cites the following main themes:</a:t>
            </a:r>
          </a:p>
          <a:p>
            <a:r>
              <a:rPr lang="en-ZA" dirty="0" err="1"/>
              <a:t>i</a:t>
            </a:r>
            <a:r>
              <a:rPr lang="en-ZA" dirty="0"/>
              <a:t>)	Good Leadership </a:t>
            </a:r>
          </a:p>
          <a:p>
            <a:r>
              <a:rPr lang="en-ZA" dirty="0"/>
              <a:t>ii)	Resource Wealth</a:t>
            </a:r>
          </a:p>
          <a:p>
            <a:r>
              <a:rPr lang="en-ZA" dirty="0"/>
              <a:t>iii)	 Foreign </a:t>
            </a:r>
            <a:r>
              <a:rPr lang="en-ZA" dirty="0" smtClean="0"/>
              <a:t>Aid/Assistance</a:t>
            </a:r>
            <a:endParaRPr lang="en-ZA" dirty="0"/>
          </a:p>
        </p:txBody>
      </p:sp>
    </p:spTree>
    <p:extLst>
      <p:ext uri="{BB962C8B-B14F-4D97-AF65-F5344CB8AC3E}">
        <p14:creationId xmlns:p14="http://schemas.microsoft.com/office/powerpoint/2010/main" val="2291685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Structure of a Literature Review </a:t>
            </a:r>
          </a:p>
        </p:txBody>
      </p:sp>
      <p:sp>
        <p:nvSpPr>
          <p:cNvPr id="3" name="Content Placeholder 2"/>
          <p:cNvSpPr>
            <a:spLocks noGrp="1"/>
          </p:cNvSpPr>
          <p:nvPr>
            <p:ph idx="1"/>
          </p:nvPr>
        </p:nvSpPr>
        <p:spPr/>
        <p:txBody>
          <a:bodyPr/>
          <a:lstStyle/>
          <a:p>
            <a:pPr marL="114300" indent="0">
              <a:buNone/>
            </a:pPr>
            <a:r>
              <a:rPr lang="en-ZA" sz="3600" i="1" dirty="0" smtClean="0"/>
              <a:t>Methodological</a:t>
            </a:r>
          </a:p>
          <a:p>
            <a:pPr marL="114300" indent="0">
              <a:buNone/>
            </a:pPr>
            <a:endParaRPr lang="en-ZA" sz="3600" i="1" dirty="0" smtClean="0"/>
          </a:p>
          <a:p>
            <a:pPr marL="114300" indent="0">
              <a:buNone/>
            </a:pPr>
            <a:r>
              <a:rPr lang="en-ZA" sz="2800" dirty="0"/>
              <a:t>Measuring Development</a:t>
            </a:r>
          </a:p>
          <a:p>
            <a:pPr marL="114300" indent="0">
              <a:buNone/>
            </a:pPr>
            <a:r>
              <a:rPr lang="en-ZA" dirty="0"/>
              <a:t>A social lens versus a more economic approach to measuring development and how that affects the conclusions made in the different sets of literature</a:t>
            </a:r>
          </a:p>
          <a:p>
            <a:pPr marL="114300" indent="0">
              <a:buNone/>
            </a:pPr>
            <a:r>
              <a:rPr lang="en-ZA" dirty="0"/>
              <a:t>Sen’s Development as Freedom vs Measuring development through GDP growth.</a:t>
            </a:r>
          </a:p>
          <a:p>
            <a:pPr marL="114300" indent="0">
              <a:buNone/>
            </a:pPr>
            <a:endParaRPr lang="en-ZA" dirty="0"/>
          </a:p>
        </p:txBody>
      </p:sp>
    </p:spTree>
    <p:extLst>
      <p:ext uri="{BB962C8B-B14F-4D97-AF65-F5344CB8AC3E}">
        <p14:creationId xmlns:p14="http://schemas.microsoft.com/office/powerpoint/2010/main" val="1487289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Main Tips</a:t>
            </a:r>
            <a:endParaRPr lang="en-ZA" dirty="0"/>
          </a:p>
        </p:txBody>
      </p:sp>
      <p:sp>
        <p:nvSpPr>
          <p:cNvPr id="3" name="Content Placeholder 2"/>
          <p:cNvSpPr>
            <a:spLocks noGrp="1"/>
          </p:cNvSpPr>
          <p:nvPr>
            <p:ph idx="1"/>
          </p:nvPr>
        </p:nvSpPr>
        <p:spPr/>
        <p:txBody>
          <a:bodyPr>
            <a:normAutofit lnSpcReduction="10000"/>
          </a:bodyPr>
          <a:lstStyle/>
          <a:p>
            <a:pPr lvl="0" indent="-342900">
              <a:lnSpc>
                <a:spcPct val="115000"/>
              </a:lnSpc>
              <a:buFont typeface="Times New Roman"/>
              <a:buChar char="-"/>
            </a:pPr>
            <a:r>
              <a:rPr lang="en-ZA" sz="2400" dirty="0">
                <a:ea typeface="Calibri"/>
                <a:cs typeface="Times New Roman"/>
              </a:rPr>
              <a:t>Summarise the articles with as much detail as each article merits.</a:t>
            </a:r>
            <a:endParaRPr lang="en-ZA" sz="2000" dirty="0">
              <a:ea typeface="Calibri"/>
              <a:cs typeface="Times New Roman"/>
            </a:endParaRPr>
          </a:p>
          <a:p>
            <a:pPr lvl="0" indent="-342900">
              <a:lnSpc>
                <a:spcPct val="115000"/>
              </a:lnSpc>
              <a:buFont typeface="Times New Roman"/>
              <a:buChar char="-"/>
            </a:pPr>
            <a:r>
              <a:rPr lang="en-ZA" sz="2400" dirty="0">
                <a:ea typeface="Calibri"/>
                <a:cs typeface="Times New Roman"/>
              </a:rPr>
              <a:t>Identify consistent patterns and points of agreement &amp; inconsistencies, disagreement &amp; unresolved issues across these texts to establish what is known.</a:t>
            </a:r>
            <a:endParaRPr lang="en-ZA" sz="2000" dirty="0">
              <a:ea typeface="Calibri"/>
              <a:cs typeface="Times New Roman"/>
            </a:endParaRPr>
          </a:p>
          <a:p>
            <a:pPr lvl="0" indent="-342900">
              <a:lnSpc>
                <a:spcPct val="115000"/>
              </a:lnSpc>
              <a:buFont typeface="Times New Roman"/>
              <a:buChar char="-"/>
            </a:pPr>
            <a:r>
              <a:rPr lang="en-ZA" sz="2400" dirty="0">
                <a:ea typeface="Calibri"/>
                <a:cs typeface="Times New Roman"/>
              </a:rPr>
              <a:t>Read widely but make sure to only use the most significant and relevant sources of information to date.</a:t>
            </a:r>
            <a:endParaRPr lang="en-ZA" sz="2000" dirty="0">
              <a:ea typeface="Calibri"/>
              <a:cs typeface="Times New Roman"/>
            </a:endParaRPr>
          </a:p>
          <a:p>
            <a:pPr lvl="0" indent="-342900">
              <a:lnSpc>
                <a:spcPct val="115000"/>
              </a:lnSpc>
              <a:buFont typeface="Times New Roman"/>
              <a:buChar char="-"/>
            </a:pPr>
            <a:r>
              <a:rPr lang="en-ZA" sz="2400" dirty="0">
                <a:ea typeface="Calibri"/>
                <a:cs typeface="Times New Roman"/>
              </a:rPr>
              <a:t>Each paragraph should have a topic sentence and a clear main idea. </a:t>
            </a:r>
            <a:endParaRPr lang="en-ZA" sz="2000" dirty="0">
              <a:ea typeface="Calibri"/>
              <a:cs typeface="Times New Roman"/>
            </a:endParaRPr>
          </a:p>
          <a:p>
            <a:pPr lvl="0" indent="-342900">
              <a:lnSpc>
                <a:spcPct val="115000"/>
              </a:lnSpc>
              <a:spcAft>
                <a:spcPts val="1000"/>
              </a:spcAft>
              <a:buFont typeface="Times New Roman"/>
              <a:buChar char="-"/>
            </a:pPr>
            <a:r>
              <a:rPr lang="en-ZA" sz="2400" dirty="0">
                <a:ea typeface="Calibri"/>
                <a:cs typeface="Times New Roman"/>
              </a:rPr>
              <a:t>Pay attention to the vocabulary you use to aid in your overall analysis. </a:t>
            </a:r>
            <a:endParaRPr lang="en-ZA" sz="2000" dirty="0">
              <a:ea typeface="Calibri"/>
              <a:cs typeface="Times New Roman"/>
            </a:endParaRPr>
          </a:p>
          <a:p>
            <a:endParaRPr lang="en-ZA" dirty="0"/>
          </a:p>
        </p:txBody>
      </p:sp>
    </p:spTree>
    <p:extLst>
      <p:ext uri="{BB962C8B-B14F-4D97-AF65-F5344CB8AC3E}">
        <p14:creationId xmlns:p14="http://schemas.microsoft.com/office/powerpoint/2010/main" val="248261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Conclusion</a:t>
            </a:r>
            <a:endParaRPr lang="en-ZA" dirty="0"/>
          </a:p>
        </p:txBody>
      </p:sp>
      <p:sp>
        <p:nvSpPr>
          <p:cNvPr id="3" name="Content Placeholder 2"/>
          <p:cNvSpPr>
            <a:spLocks noGrp="1"/>
          </p:cNvSpPr>
          <p:nvPr>
            <p:ph idx="1"/>
          </p:nvPr>
        </p:nvSpPr>
        <p:spPr/>
        <p:txBody>
          <a:bodyPr/>
          <a:lstStyle/>
          <a:p>
            <a:pPr lvl="0" indent="-342900" algn="just">
              <a:lnSpc>
                <a:spcPct val="115000"/>
              </a:lnSpc>
              <a:buFont typeface="Times New Roman"/>
              <a:buChar char="-"/>
            </a:pPr>
            <a:r>
              <a:rPr lang="en-ZA" sz="2400" dirty="0">
                <a:ea typeface="Calibri"/>
                <a:cs typeface="Times New Roman"/>
              </a:rPr>
              <a:t>Summary of what you have drawn from the literature: e.g. major methodological flaws, gaps in the research, inconsistencies in the findings and therefore areas that are pertinent to future study of the topic. </a:t>
            </a:r>
            <a:endParaRPr lang="en-ZA" sz="2000" dirty="0">
              <a:ea typeface="Calibri"/>
              <a:cs typeface="Times New Roman"/>
            </a:endParaRPr>
          </a:p>
          <a:p>
            <a:pPr lvl="0" indent="-342900" algn="just">
              <a:lnSpc>
                <a:spcPct val="115000"/>
              </a:lnSpc>
              <a:buFont typeface="Times New Roman"/>
              <a:buChar char="-"/>
            </a:pPr>
            <a:r>
              <a:rPr lang="en-ZA" sz="2400" dirty="0">
                <a:ea typeface="Calibri"/>
                <a:cs typeface="Times New Roman"/>
              </a:rPr>
              <a:t>Where might the discussion proceed; identify the gap your work will fill/ if your purpose was simply to identify the gaps in the literature, discuss the importance of filling these gaps. </a:t>
            </a:r>
            <a:endParaRPr lang="en-ZA" sz="2000" dirty="0">
              <a:ea typeface="Calibri"/>
              <a:cs typeface="Times New Roman"/>
            </a:endParaRPr>
          </a:p>
          <a:p>
            <a:pPr lvl="0" indent="-342900" algn="just">
              <a:lnSpc>
                <a:spcPct val="115000"/>
              </a:lnSpc>
              <a:spcAft>
                <a:spcPts val="1000"/>
              </a:spcAft>
              <a:buFont typeface="Times New Roman"/>
              <a:buChar char="-"/>
            </a:pPr>
            <a:r>
              <a:rPr lang="en-ZA" sz="2400" i="1" dirty="0">
                <a:ea typeface="Calibri"/>
                <a:cs typeface="Times New Roman"/>
              </a:rPr>
              <a:t>Remember to:</a:t>
            </a:r>
            <a:r>
              <a:rPr lang="en-ZA" sz="2400" dirty="0">
                <a:ea typeface="Calibri"/>
                <a:cs typeface="Times New Roman"/>
              </a:rPr>
              <a:t> maintain the focus established in your Introduction. </a:t>
            </a:r>
            <a:endParaRPr lang="en-ZA" sz="2000" dirty="0">
              <a:ea typeface="Calibri"/>
              <a:cs typeface="Times New Roman"/>
            </a:endParaRPr>
          </a:p>
          <a:p>
            <a:endParaRPr lang="en-ZA" dirty="0"/>
          </a:p>
        </p:txBody>
      </p:sp>
    </p:spTree>
    <p:extLst>
      <p:ext uri="{BB962C8B-B14F-4D97-AF65-F5344CB8AC3E}">
        <p14:creationId xmlns:p14="http://schemas.microsoft.com/office/powerpoint/2010/main" val="2465287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pPr eaLnBrk="1" latinLnBrk="0" hangingPunct="1"/>
            <a:fld id="{F0C94032-CD4C-4C25-B0C2-CEC720522D92}" type="slidenum">
              <a:rPr kumimoji="0" lang="en-US" smtClean="0"/>
              <a:pPr eaLnBrk="1" latinLnBrk="0" hangingPunct="1"/>
              <a:t>18</a:t>
            </a:fld>
            <a:endParaRPr kumimoji="0" lang="en-US" dirty="0">
              <a:solidFill>
                <a:srgbClr val="FFFFFF"/>
              </a:solidFill>
            </a:endParaRPr>
          </a:p>
        </p:txBody>
      </p:sp>
      <p:pic>
        <p:nvPicPr>
          <p:cNvPr id="7" name="Content Placeholder 3" descr="http://i.creativecommons.org/l/by/3.0/88x31.png"/>
          <p:cNvPicPr>
            <a:picLocks/>
          </p:cNvPicPr>
          <p:nvPr/>
        </p:nvPicPr>
        <p:blipFill>
          <a:blip r:embed="rId2">
            <a:extLst>
              <a:ext uri="{28A0092B-C50C-407E-A947-70E740481C1C}">
                <a14:useLocalDpi xmlns:a14="http://schemas.microsoft.com/office/drawing/2010/main" val="0"/>
              </a:ext>
            </a:extLst>
          </a:blip>
          <a:srcRect t="-25431" b="-25431"/>
          <a:stretch>
            <a:fillRect/>
          </a:stretch>
        </p:blipFill>
        <p:spPr bwMode="auto">
          <a:xfrm>
            <a:off x="3275856" y="1196752"/>
            <a:ext cx="2603500" cy="1316038"/>
          </a:xfrm>
          <a:prstGeom prst="rect">
            <a:avLst/>
          </a:prstGeom>
          <a:noFill/>
          <a:ln>
            <a:noFill/>
          </a:ln>
        </p:spPr>
      </p:pic>
      <p:sp>
        <p:nvSpPr>
          <p:cNvPr id="8" name="TextBox 7"/>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Commons </a:t>
            </a:r>
            <a:r>
              <a:rPr lang="en-ZA" dirty="0" smtClean="0"/>
              <a:t>Attribution</a:t>
            </a:r>
            <a:r>
              <a:rPr lang="en-ZA" dirty="0"/>
              <a:t> </a:t>
            </a:r>
            <a:r>
              <a:rPr lang="en-ZA" dirty="0" smtClean="0"/>
              <a:t>2.5 </a:t>
            </a:r>
            <a:r>
              <a:rPr lang="en-ZA" dirty="0"/>
              <a:t>South Africa License. To view a copy of this licence, visit </a:t>
            </a:r>
            <a:r>
              <a:rPr lang="en-ZA" b="1" u="sng" dirty="0">
                <a:solidFill>
                  <a:srgbClr val="FF0000"/>
                </a:solidFill>
                <a:hlinkClick r:id="rId3"/>
              </a:rPr>
              <a:t>http://creativecommons.org/licenses/</a:t>
            </a:r>
            <a:r>
              <a:rPr lang="en-ZA" b="1" u="sng" dirty="0" smtClean="0">
                <a:solidFill>
                  <a:srgbClr val="FF0000"/>
                </a:solidFill>
                <a:hlinkClick r:id="rId3"/>
              </a:rPr>
              <a:t>by/</a:t>
            </a:r>
            <a:r>
              <a:rPr lang="en-ZA" b="1" u="sng" dirty="0">
                <a:solidFill>
                  <a:srgbClr val="FF0000"/>
                </a:solidFill>
                <a:hlinkClick r:id="rId3"/>
              </a:rPr>
              <a:t>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spTree>
    <p:extLst>
      <p:ext uri="{BB962C8B-B14F-4D97-AF65-F5344CB8AC3E}">
        <p14:creationId xmlns:p14="http://schemas.microsoft.com/office/powerpoint/2010/main" val="2680521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Overview</a:t>
            </a:r>
            <a:endParaRPr lang="en-ZA" dirty="0"/>
          </a:p>
        </p:txBody>
      </p:sp>
      <p:sp>
        <p:nvSpPr>
          <p:cNvPr id="3" name="Content Placeholder 2"/>
          <p:cNvSpPr>
            <a:spLocks noGrp="1"/>
          </p:cNvSpPr>
          <p:nvPr>
            <p:ph idx="1"/>
          </p:nvPr>
        </p:nvSpPr>
        <p:spPr/>
        <p:txBody>
          <a:bodyPr/>
          <a:lstStyle/>
          <a:p>
            <a:r>
              <a:rPr lang="en-ZA" dirty="0"/>
              <a:t>What is a literature review? </a:t>
            </a:r>
            <a:endParaRPr lang="en-ZA" dirty="0" smtClean="0"/>
          </a:p>
          <a:p>
            <a:pPr marL="114300" indent="0">
              <a:buNone/>
            </a:pPr>
            <a:endParaRPr lang="en-ZA" dirty="0"/>
          </a:p>
          <a:p>
            <a:r>
              <a:rPr lang="en-ZA" dirty="0" smtClean="0"/>
              <a:t>Selecting </a:t>
            </a:r>
            <a:r>
              <a:rPr lang="en-ZA" dirty="0"/>
              <a:t>Articles to Review </a:t>
            </a:r>
            <a:endParaRPr lang="en-ZA" dirty="0" smtClean="0"/>
          </a:p>
          <a:p>
            <a:pPr marL="114300" indent="0">
              <a:buNone/>
            </a:pPr>
            <a:endParaRPr lang="en-ZA" dirty="0"/>
          </a:p>
          <a:p>
            <a:r>
              <a:rPr lang="en-ZA" dirty="0" smtClean="0"/>
              <a:t>Structure </a:t>
            </a:r>
            <a:r>
              <a:rPr lang="en-ZA" dirty="0"/>
              <a:t>of a Literature Review</a:t>
            </a:r>
          </a:p>
        </p:txBody>
      </p:sp>
    </p:spTree>
    <p:extLst>
      <p:ext uri="{BB962C8B-B14F-4D97-AF65-F5344CB8AC3E}">
        <p14:creationId xmlns:p14="http://schemas.microsoft.com/office/powerpoint/2010/main" val="3362792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What is a literature review?</a:t>
            </a:r>
          </a:p>
        </p:txBody>
      </p:sp>
      <p:sp>
        <p:nvSpPr>
          <p:cNvPr id="3" name="Content Placeholder 2"/>
          <p:cNvSpPr>
            <a:spLocks noGrp="1"/>
          </p:cNvSpPr>
          <p:nvPr>
            <p:ph idx="1"/>
          </p:nvPr>
        </p:nvSpPr>
        <p:spPr/>
        <p:txBody>
          <a:bodyPr>
            <a:normAutofit/>
          </a:bodyPr>
          <a:lstStyle/>
          <a:p>
            <a:pPr marL="114300" indent="0" algn="ctr">
              <a:buNone/>
            </a:pPr>
            <a:r>
              <a:rPr lang="en-ZA" sz="3600" dirty="0">
                <a:solidFill>
                  <a:schemeClr val="tx1">
                    <a:lumMod val="75000"/>
                    <a:lumOff val="25000"/>
                  </a:schemeClr>
                </a:solidFill>
                <a:ea typeface="Calibri"/>
              </a:rPr>
              <a:t>A literature review is a summary and critical analysis of writings by scholars on a particular topic/theme. </a:t>
            </a:r>
            <a:endParaRPr lang="en-ZA" sz="3600" dirty="0" smtClean="0">
              <a:solidFill>
                <a:schemeClr val="tx1">
                  <a:lumMod val="75000"/>
                  <a:lumOff val="25000"/>
                </a:schemeClr>
              </a:solidFill>
              <a:ea typeface="Calibri"/>
            </a:endParaRPr>
          </a:p>
          <a:p>
            <a:pPr marL="114300" indent="0" algn="ctr">
              <a:buNone/>
            </a:pPr>
            <a:endParaRPr lang="en-ZA" sz="3600" dirty="0">
              <a:solidFill>
                <a:schemeClr val="tx1">
                  <a:lumMod val="75000"/>
                  <a:lumOff val="25000"/>
                </a:schemeClr>
              </a:solidFill>
            </a:endParaRPr>
          </a:p>
          <a:p>
            <a:pPr marL="114300" indent="0" algn="ctr">
              <a:buNone/>
            </a:pPr>
            <a:r>
              <a:rPr lang="en-ZA" sz="3600" dirty="0">
                <a:solidFill>
                  <a:schemeClr val="tx1">
                    <a:lumMod val="75000"/>
                    <a:lumOff val="25000"/>
                  </a:schemeClr>
                </a:solidFill>
                <a:ea typeface="Calibri"/>
              </a:rPr>
              <a:t>A literature </a:t>
            </a:r>
            <a:r>
              <a:rPr lang="en-ZA" sz="3600" dirty="0" smtClean="0">
                <a:solidFill>
                  <a:schemeClr val="tx1">
                    <a:lumMod val="75000"/>
                    <a:lumOff val="25000"/>
                  </a:schemeClr>
                </a:solidFill>
                <a:ea typeface="Calibri"/>
              </a:rPr>
              <a:t>review, however, </a:t>
            </a:r>
            <a:r>
              <a:rPr lang="en-ZA" sz="3600" dirty="0">
                <a:solidFill>
                  <a:schemeClr val="tx1">
                    <a:lumMod val="75000"/>
                    <a:lumOff val="25000"/>
                  </a:schemeClr>
                </a:solidFill>
                <a:ea typeface="Calibri"/>
              </a:rPr>
              <a:t>does not simply reproduce/summarise the literature; it is both descriptive and </a:t>
            </a:r>
            <a:r>
              <a:rPr lang="en-ZA" sz="3600" dirty="0" smtClean="0">
                <a:solidFill>
                  <a:schemeClr val="tx1">
                    <a:lumMod val="75000"/>
                    <a:lumOff val="25000"/>
                  </a:schemeClr>
                </a:solidFill>
                <a:ea typeface="Calibri"/>
              </a:rPr>
              <a:t>analytical.</a:t>
            </a:r>
            <a:endParaRPr lang="en-ZA" sz="3600" dirty="0">
              <a:solidFill>
                <a:schemeClr val="tx1">
                  <a:lumMod val="75000"/>
                  <a:lumOff val="25000"/>
                </a:schemeClr>
              </a:solidFill>
            </a:endParaRPr>
          </a:p>
        </p:txBody>
      </p:sp>
    </p:spTree>
    <p:extLst>
      <p:ext uri="{BB962C8B-B14F-4D97-AF65-F5344CB8AC3E}">
        <p14:creationId xmlns:p14="http://schemas.microsoft.com/office/powerpoint/2010/main" val="3150638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What is a literature review?</a:t>
            </a:r>
            <a:endParaRPr lang="en-ZA" dirty="0"/>
          </a:p>
        </p:txBody>
      </p:sp>
      <p:sp>
        <p:nvSpPr>
          <p:cNvPr id="3" name="Content Placeholder 2"/>
          <p:cNvSpPr>
            <a:spLocks noGrp="1"/>
          </p:cNvSpPr>
          <p:nvPr>
            <p:ph idx="1"/>
          </p:nvPr>
        </p:nvSpPr>
        <p:spPr/>
        <p:txBody>
          <a:bodyPr/>
          <a:lstStyle/>
          <a:p>
            <a:pPr marL="114300" indent="0">
              <a:buNone/>
            </a:pPr>
            <a:r>
              <a:rPr lang="en-ZA" b="1" dirty="0" smtClean="0">
                <a:solidFill>
                  <a:schemeClr val="tx1">
                    <a:lumMod val="75000"/>
                    <a:lumOff val="25000"/>
                  </a:schemeClr>
                </a:solidFill>
              </a:rPr>
              <a:t>DESCRIPTIVE</a:t>
            </a:r>
          </a:p>
          <a:p>
            <a:r>
              <a:rPr lang="en-ZA" dirty="0" smtClean="0">
                <a:solidFill>
                  <a:schemeClr val="tx1">
                    <a:lumMod val="75000"/>
                    <a:lumOff val="25000"/>
                  </a:schemeClr>
                </a:solidFill>
              </a:rPr>
              <a:t>Discuss </a:t>
            </a:r>
            <a:r>
              <a:rPr lang="en-ZA" dirty="0">
                <a:solidFill>
                  <a:schemeClr val="tx1">
                    <a:lumMod val="75000"/>
                    <a:lumOff val="25000"/>
                  </a:schemeClr>
                </a:solidFill>
              </a:rPr>
              <a:t>the most widely accepted findings on the topic</a:t>
            </a:r>
            <a:r>
              <a:rPr lang="en-ZA" dirty="0" smtClean="0">
                <a:solidFill>
                  <a:schemeClr val="tx1">
                    <a:lumMod val="75000"/>
                    <a:lumOff val="25000"/>
                  </a:schemeClr>
                </a:solidFill>
              </a:rPr>
              <a:t>.</a:t>
            </a:r>
          </a:p>
          <a:p>
            <a:pPr marL="114300" indent="0">
              <a:buNone/>
            </a:pPr>
            <a:endParaRPr lang="en-ZA" dirty="0">
              <a:solidFill>
                <a:schemeClr val="tx1">
                  <a:lumMod val="75000"/>
                  <a:lumOff val="25000"/>
                </a:schemeClr>
              </a:solidFill>
            </a:endParaRPr>
          </a:p>
          <a:p>
            <a:r>
              <a:rPr lang="en-ZA" dirty="0" smtClean="0">
                <a:solidFill>
                  <a:schemeClr val="tx1">
                    <a:lumMod val="75000"/>
                    <a:lumOff val="25000"/>
                  </a:schemeClr>
                </a:solidFill>
              </a:rPr>
              <a:t>State </a:t>
            </a:r>
            <a:r>
              <a:rPr lang="en-ZA" dirty="0">
                <a:solidFill>
                  <a:schemeClr val="tx1">
                    <a:lumMod val="75000"/>
                    <a:lumOff val="25000"/>
                  </a:schemeClr>
                </a:solidFill>
              </a:rPr>
              <a:t>the most widely accepted definitions of concepts, hypotheses etc. in relation to your topic</a:t>
            </a:r>
            <a:r>
              <a:rPr lang="en-ZA" dirty="0" smtClean="0">
                <a:solidFill>
                  <a:schemeClr val="tx1">
                    <a:lumMod val="75000"/>
                    <a:lumOff val="25000"/>
                  </a:schemeClr>
                </a:solidFill>
              </a:rPr>
              <a:t>.</a:t>
            </a:r>
          </a:p>
          <a:p>
            <a:pPr marL="114300" indent="0">
              <a:buNone/>
            </a:pPr>
            <a:endParaRPr lang="en-ZA" dirty="0">
              <a:solidFill>
                <a:schemeClr val="tx1">
                  <a:lumMod val="75000"/>
                  <a:lumOff val="25000"/>
                </a:schemeClr>
              </a:solidFill>
            </a:endParaRPr>
          </a:p>
          <a:p>
            <a:r>
              <a:rPr lang="en-ZA" dirty="0" smtClean="0">
                <a:solidFill>
                  <a:schemeClr val="tx1">
                    <a:lumMod val="75000"/>
                    <a:lumOff val="25000"/>
                  </a:schemeClr>
                </a:solidFill>
              </a:rPr>
              <a:t>Identify </a:t>
            </a:r>
            <a:r>
              <a:rPr lang="en-ZA" dirty="0">
                <a:solidFill>
                  <a:schemeClr val="tx1">
                    <a:lumMod val="75000"/>
                    <a:lumOff val="25000"/>
                  </a:schemeClr>
                </a:solidFill>
              </a:rPr>
              <a:t>the methods used to make and support the findings in the literature. </a:t>
            </a:r>
            <a:endParaRPr lang="en-ZA" dirty="0" smtClean="0">
              <a:solidFill>
                <a:schemeClr val="tx1">
                  <a:lumMod val="75000"/>
                  <a:lumOff val="25000"/>
                </a:schemeClr>
              </a:solidFill>
            </a:endParaRPr>
          </a:p>
          <a:p>
            <a:pPr marL="114300" indent="0">
              <a:buNone/>
            </a:pPr>
            <a:endParaRPr lang="en-ZA" dirty="0">
              <a:solidFill>
                <a:schemeClr val="tx1">
                  <a:lumMod val="75000"/>
                  <a:lumOff val="25000"/>
                </a:schemeClr>
              </a:solidFill>
            </a:endParaRPr>
          </a:p>
          <a:p>
            <a:r>
              <a:rPr lang="en-ZA" dirty="0" smtClean="0">
                <a:solidFill>
                  <a:schemeClr val="tx1">
                    <a:lumMod val="75000"/>
                    <a:lumOff val="25000"/>
                  </a:schemeClr>
                </a:solidFill>
              </a:rPr>
              <a:t>Establish </a:t>
            </a:r>
            <a:r>
              <a:rPr lang="en-ZA" dirty="0">
                <a:solidFill>
                  <a:schemeClr val="tx1">
                    <a:lumMod val="75000"/>
                    <a:lumOff val="25000"/>
                  </a:schemeClr>
                </a:solidFill>
              </a:rPr>
              <a:t>the most recent authoritative theory on the subject. </a:t>
            </a:r>
          </a:p>
          <a:p>
            <a:endParaRPr lang="en-ZA" dirty="0"/>
          </a:p>
        </p:txBody>
      </p:sp>
    </p:spTree>
    <p:extLst>
      <p:ext uri="{BB962C8B-B14F-4D97-AF65-F5344CB8AC3E}">
        <p14:creationId xmlns:p14="http://schemas.microsoft.com/office/powerpoint/2010/main" val="2039173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What is a literature review?</a:t>
            </a:r>
            <a:endParaRPr lang="en-ZA" dirty="0"/>
          </a:p>
        </p:txBody>
      </p:sp>
      <p:sp>
        <p:nvSpPr>
          <p:cNvPr id="3" name="Content Placeholder 2"/>
          <p:cNvSpPr>
            <a:spLocks noGrp="1"/>
          </p:cNvSpPr>
          <p:nvPr>
            <p:ph idx="1"/>
          </p:nvPr>
        </p:nvSpPr>
        <p:spPr/>
        <p:txBody>
          <a:bodyPr/>
          <a:lstStyle/>
          <a:p>
            <a:pPr marL="114300" indent="0">
              <a:buNone/>
            </a:pPr>
            <a:r>
              <a:rPr lang="en-ZA" b="1" dirty="0" smtClean="0"/>
              <a:t>ANALYTICAL</a:t>
            </a:r>
          </a:p>
          <a:p>
            <a:r>
              <a:rPr lang="en-ZA" dirty="0" smtClean="0"/>
              <a:t>The </a:t>
            </a:r>
            <a:r>
              <a:rPr lang="en-ZA" dirty="0"/>
              <a:t>integration of ideas from different sources, highlighting differences and similarities</a:t>
            </a:r>
            <a:r>
              <a:rPr lang="en-ZA" dirty="0" smtClean="0"/>
              <a:t>.</a:t>
            </a:r>
          </a:p>
          <a:p>
            <a:pPr marL="114300" indent="0">
              <a:buNone/>
            </a:pPr>
            <a:endParaRPr lang="en-ZA" dirty="0"/>
          </a:p>
          <a:p>
            <a:r>
              <a:rPr lang="en-ZA" dirty="0" smtClean="0"/>
              <a:t>Showing </a:t>
            </a:r>
            <a:r>
              <a:rPr lang="en-ZA" dirty="0"/>
              <a:t>the relevance of the literature to your research topic. (how it supports &amp; is contradictory to your main hypothesis</a:t>
            </a:r>
            <a:r>
              <a:rPr lang="en-ZA" dirty="0" smtClean="0"/>
              <a:t>)</a:t>
            </a:r>
          </a:p>
          <a:p>
            <a:pPr marL="114300" indent="0">
              <a:buNone/>
            </a:pPr>
            <a:endParaRPr lang="en-ZA" dirty="0"/>
          </a:p>
          <a:p>
            <a:r>
              <a:rPr lang="en-ZA" dirty="0" smtClean="0"/>
              <a:t>Illustrate </a:t>
            </a:r>
            <a:r>
              <a:rPr lang="en-ZA" dirty="0"/>
              <a:t>which arguments are most important/ pertinent in the field of study – using examples/primary sources to do so. </a:t>
            </a:r>
          </a:p>
          <a:p>
            <a:endParaRPr lang="en-ZA" dirty="0"/>
          </a:p>
        </p:txBody>
      </p:sp>
    </p:spTree>
    <p:extLst>
      <p:ext uri="{BB962C8B-B14F-4D97-AF65-F5344CB8AC3E}">
        <p14:creationId xmlns:p14="http://schemas.microsoft.com/office/powerpoint/2010/main" val="355083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Selecting Articles to Review</a:t>
            </a:r>
          </a:p>
        </p:txBody>
      </p:sp>
      <p:sp>
        <p:nvSpPr>
          <p:cNvPr id="3" name="Content Placeholder 2"/>
          <p:cNvSpPr>
            <a:spLocks noGrp="1"/>
          </p:cNvSpPr>
          <p:nvPr>
            <p:ph idx="1"/>
          </p:nvPr>
        </p:nvSpPr>
        <p:spPr/>
        <p:txBody>
          <a:bodyPr>
            <a:normAutofit lnSpcReduction="10000"/>
          </a:bodyPr>
          <a:lstStyle/>
          <a:p>
            <a:pPr marL="114300" indent="0" algn="ctr">
              <a:lnSpc>
                <a:spcPct val="115000"/>
              </a:lnSpc>
              <a:spcAft>
                <a:spcPts val="1000"/>
              </a:spcAft>
              <a:buNone/>
            </a:pPr>
            <a:r>
              <a:rPr lang="en-ZA" sz="3200" dirty="0">
                <a:solidFill>
                  <a:schemeClr val="tx1">
                    <a:lumMod val="75000"/>
                    <a:lumOff val="25000"/>
                  </a:schemeClr>
                </a:solidFill>
                <a:ea typeface="Calibri"/>
                <a:cs typeface="Times New Roman"/>
              </a:rPr>
              <a:t>The aim is not to discuss every single article, but the major opinions/themes on the </a:t>
            </a:r>
            <a:r>
              <a:rPr lang="en-ZA" sz="3200" dirty="0" smtClean="0">
                <a:solidFill>
                  <a:schemeClr val="tx1">
                    <a:lumMod val="75000"/>
                    <a:lumOff val="25000"/>
                  </a:schemeClr>
                </a:solidFill>
                <a:ea typeface="Calibri"/>
                <a:cs typeface="Times New Roman"/>
              </a:rPr>
              <a:t>topic.</a:t>
            </a:r>
          </a:p>
          <a:p>
            <a:pPr>
              <a:lnSpc>
                <a:spcPct val="115000"/>
              </a:lnSpc>
              <a:spcAft>
                <a:spcPts val="1000"/>
              </a:spcAft>
            </a:pPr>
            <a:endParaRPr lang="en-ZA" sz="2400" dirty="0">
              <a:solidFill>
                <a:schemeClr val="tx1">
                  <a:lumMod val="75000"/>
                  <a:lumOff val="25000"/>
                </a:schemeClr>
              </a:solidFill>
              <a:ea typeface="Calibri"/>
              <a:cs typeface="Times New Roman"/>
            </a:endParaRPr>
          </a:p>
          <a:p>
            <a:pPr marL="114300" indent="0" algn="ctr">
              <a:lnSpc>
                <a:spcPct val="115000"/>
              </a:lnSpc>
              <a:spcAft>
                <a:spcPts val="1000"/>
              </a:spcAft>
              <a:buNone/>
            </a:pPr>
            <a:r>
              <a:rPr lang="en-ZA" sz="3200" dirty="0" smtClean="0">
                <a:solidFill>
                  <a:schemeClr val="tx1">
                    <a:lumMod val="75000"/>
                    <a:lumOff val="25000"/>
                  </a:schemeClr>
                </a:solidFill>
                <a:ea typeface="Calibri"/>
                <a:cs typeface="Times New Roman"/>
              </a:rPr>
              <a:t>The </a:t>
            </a:r>
            <a:r>
              <a:rPr lang="en-ZA" sz="3200" dirty="0">
                <a:solidFill>
                  <a:schemeClr val="tx1">
                    <a:lumMod val="75000"/>
                    <a:lumOff val="25000"/>
                  </a:schemeClr>
                </a:solidFill>
                <a:ea typeface="Calibri"/>
                <a:cs typeface="Times New Roman"/>
              </a:rPr>
              <a:t>main articles you should aim to use in your review are the ‘seminal’ articles, referenced by most authors in the particular field/topic you are researching. </a:t>
            </a:r>
            <a:endParaRPr lang="en-ZA" sz="2800" dirty="0">
              <a:solidFill>
                <a:schemeClr val="tx1">
                  <a:lumMod val="75000"/>
                  <a:lumOff val="25000"/>
                </a:schemeClr>
              </a:solidFill>
              <a:ea typeface="Calibri"/>
              <a:cs typeface="Times New Roman"/>
            </a:endParaRPr>
          </a:p>
          <a:p>
            <a:endParaRPr lang="en-ZA" dirty="0"/>
          </a:p>
        </p:txBody>
      </p:sp>
    </p:spTree>
    <p:extLst>
      <p:ext uri="{BB962C8B-B14F-4D97-AF65-F5344CB8AC3E}">
        <p14:creationId xmlns:p14="http://schemas.microsoft.com/office/powerpoint/2010/main" val="500861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solidFill>
                  <a:srgbClr val="675E47"/>
                </a:solidFill>
              </a:rPr>
              <a:t>Selecting Articles to Review</a:t>
            </a:r>
            <a:endParaRPr lang="en-ZA" dirty="0"/>
          </a:p>
        </p:txBody>
      </p:sp>
      <p:sp>
        <p:nvSpPr>
          <p:cNvPr id="3" name="Content Placeholder 2"/>
          <p:cNvSpPr>
            <a:spLocks noGrp="1"/>
          </p:cNvSpPr>
          <p:nvPr>
            <p:ph idx="1"/>
          </p:nvPr>
        </p:nvSpPr>
        <p:spPr/>
        <p:txBody>
          <a:bodyPr/>
          <a:lstStyle/>
          <a:p>
            <a:pPr marL="114300" indent="0">
              <a:buNone/>
            </a:pPr>
            <a:r>
              <a:rPr lang="en-ZA" sz="2400" dirty="0">
                <a:solidFill>
                  <a:schemeClr val="tx1">
                    <a:lumMod val="75000"/>
                    <a:lumOff val="25000"/>
                  </a:schemeClr>
                </a:solidFill>
              </a:rPr>
              <a:t>It is difficult to discuss the following topics without these authors:</a:t>
            </a:r>
          </a:p>
          <a:p>
            <a:r>
              <a:rPr lang="en-ZA" sz="3200" dirty="0">
                <a:solidFill>
                  <a:schemeClr val="tx1">
                    <a:lumMod val="75000"/>
                    <a:lumOff val="25000"/>
                  </a:schemeClr>
                </a:solidFill>
              </a:rPr>
              <a:t>Authority: Weber</a:t>
            </a:r>
          </a:p>
          <a:p>
            <a:r>
              <a:rPr lang="en-ZA" sz="3200" dirty="0">
                <a:solidFill>
                  <a:schemeClr val="tx1">
                    <a:lumMod val="75000"/>
                    <a:lumOff val="25000"/>
                  </a:schemeClr>
                </a:solidFill>
              </a:rPr>
              <a:t>Separation of Powers: Gwyn</a:t>
            </a:r>
          </a:p>
          <a:p>
            <a:r>
              <a:rPr lang="en-ZA" sz="3200" dirty="0" smtClean="0">
                <a:solidFill>
                  <a:schemeClr val="tx1">
                    <a:lumMod val="75000"/>
                    <a:lumOff val="25000"/>
                  </a:schemeClr>
                </a:solidFill>
              </a:rPr>
              <a:t>Democracy</a:t>
            </a:r>
            <a:r>
              <a:rPr lang="en-ZA" sz="3200" dirty="0">
                <a:solidFill>
                  <a:schemeClr val="tx1">
                    <a:lumMod val="75000"/>
                    <a:lumOff val="25000"/>
                  </a:schemeClr>
                </a:solidFill>
              </a:rPr>
              <a:t>: Huntington</a:t>
            </a:r>
          </a:p>
          <a:p>
            <a:endParaRPr lang="en-ZA" dirty="0"/>
          </a:p>
        </p:txBody>
      </p:sp>
    </p:spTree>
    <p:extLst>
      <p:ext uri="{BB962C8B-B14F-4D97-AF65-F5344CB8AC3E}">
        <p14:creationId xmlns:p14="http://schemas.microsoft.com/office/powerpoint/2010/main" val="268466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Finding Sources:</a:t>
            </a:r>
          </a:p>
        </p:txBody>
      </p:sp>
      <p:sp>
        <p:nvSpPr>
          <p:cNvPr id="3" name="Content Placeholder 2"/>
          <p:cNvSpPr>
            <a:spLocks noGrp="1"/>
          </p:cNvSpPr>
          <p:nvPr>
            <p:ph idx="1"/>
          </p:nvPr>
        </p:nvSpPr>
        <p:spPr/>
        <p:txBody>
          <a:bodyPr>
            <a:normAutofit fontScale="92500" lnSpcReduction="20000"/>
          </a:bodyPr>
          <a:lstStyle/>
          <a:p>
            <a:pPr marL="114300" indent="0">
              <a:lnSpc>
                <a:spcPct val="115000"/>
              </a:lnSpc>
              <a:spcAft>
                <a:spcPts val="1000"/>
              </a:spcAft>
              <a:buNone/>
            </a:pPr>
            <a:r>
              <a:rPr lang="en-ZA" sz="2400" dirty="0">
                <a:solidFill>
                  <a:schemeClr val="tx1">
                    <a:lumMod val="75000"/>
                    <a:lumOff val="25000"/>
                  </a:schemeClr>
                </a:solidFill>
                <a:ea typeface="Calibri"/>
                <a:cs typeface="Times New Roman"/>
              </a:rPr>
              <a:t>The UCT library website has a link to a database (ISI Citation Database) which can find all other articles which have cited a particular article. </a:t>
            </a:r>
            <a:endParaRPr lang="en-ZA" sz="2000" dirty="0">
              <a:solidFill>
                <a:schemeClr val="tx1">
                  <a:lumMod val="75000"/>
                  <a:lumOff val="25000"/>
                </a:schemeClr>
              </a:solidFill>
              <a:ea typeface="Calibri"/>
              <a:cs typeface="Times New Roman"/>
            </a:endParaRPr>
          </a:p>
          <a:p>
            <a:pPr lvl="0" indent="-342900">
              <a:lnSpc>
                <a:spcPct val="115000"/>
              </a:lnSpc>
              <a:buFont typeface="Times New Roman"/>
              <a:buChar char="-"/>
            </a:pPr>
            <a:r>
              <a:rPr lang="en-ZA" sz="2400" dirty="0">
                <a:solidFill>
                  <a:schemeClr val="tx1">
                    <a:lumMod val="75000"/>
                    <a:lumOff val="25000"/>
                  </a:schemeClr>
                </a:solidFill>
                <a:ea typeface="Calibri"/>
                <a:cs typeface="Times New Roman"/>
              </a:rPr>
              <a:t>Go to ‘cited reference search’ </a:t>
            </a:r>
            <a:endParaRPr lang="en-ZA" sz="2000" dirty="0">
              <a:solidFill>
                <a:schemeClr val="tx1">
                  <a:lumMod val="75000"/>
                  <a:lumOff val="25000"/>
                </a:schemeClr>
              </a:solidFill>
              <a:ea typeface="Calibri"/>
              <a:cs typeface="Times New Roman"/>
            </a:endParaRPr>
          </a:p>
          <a:p>
            <a:pPr lvl="0" indent="-342900">
              <a:lnSpc>
                <a:spcPct val="115000"/>
              </a:lnSpc>
              <a:buFont typeface="Times New Roman"/>
              <a:buChar char="-"/>
            </a:pPr>
            <a:r>
              <a:rPr lang="en-ZA" sz="2400" dirty="0">
                <a:solidFill>
                  <a:schemeClr val="tx1">
                    <a:lumMod val="75000"/>
                    <a:lumOff val="25000"/>
                  </a:schemeClr>
                </a:solidFill>
                <a:ea typeface="Calibri"/>
                <a:cs typeface="Times New Roman"/>
              </a:rPr>
              <a:t>Type the author’s last name, the journal &amp; year in which the article appeared in the appropriate boxes</a:t>
            </a:r>
            <a:endParaRPr lang="en-ZA" sz="2000" dirty="0">
              <a:solidFill>
                <a:schemeClr val="tx1">
                  <a:lumMod val="75000"/>
                  <a:lumOff val="25000"/>
                </a:schemeClr>
              </a:solidFill>
              <a:ea typeface="Calibri"/>
              <a:cs typeface="Times New Roman"/>
            </a:endParaRPr>
          </a:p>
          <a:p>
            <a:pPr lvl="0" indent="-342900">
              <a:lnSpc>
                <a:spcPct val="115000"/>
              </a:lnSpc>
              <a:spcAft>
                <a:spcPts val="1000"/>
              </a:spcAft>
              <a:buFont typeface="Times New Roman"/>
              <a:buChar char="-"/>
            </a:pPr>
            <a:r>
              <a:rPr lang="en-ZA" sz="2400" dirty="0">
                <a:solidFill>
                  <a:schemeClr val="tx1">
                    <a:lumMod val="75000"/>
                    <a:lumOff val="25000"/>
                  </a:schemeClr>
                </a:solidFill>
                <a:ea typeface="Calibri"/>
                <a:cs typeface="Times New Roman"/>
              </a:rPr>
              <a:t>This will give you a list of authors and articles which have followed or disagreed with the author. </a:t>
            </a:r>
            <a:endParaRPr lang="en-ZA" sz="2000" dirty="0">
              <a:solidFill>
                <a:schemeClr val="tx1">
                  <a:lumMod val="75000"/>
                  <a:lumOff val="25000"/>
                </a:schemeClr>
              </a:solidFill>
              <a:ea typeface="Calibri"/>
              <a:cs typeface="Times New Roman"/>
            </a:endParaRPr>
          </a:p>
          <a:p>
            <a:pPr marL="114300" indent="0">
              <a:lnSpc>
                <a:spcPct val="115000"/>
              </a:lnSpc>
              <a:spcAft>
                <a:spcPts val="1000"/>
              </a:spcAft>
              <a:buNone/>
            </a:pPr>
            <a:endParaRPr lang="en-ZA" sz="2400" dirty="0" smtClean="0">
              <a:solidFill>
                <a:schemeClr val="tx1">
                  <a:lumMod val="75000"/>
                  <a:lumOff val="25000"/>
                </a:schemeClr>
              </a:solidFill>
              <a:ea typeface="Calibri"/>
              <a:cs typeface="Times New Roman"/>
            </a:endParaRPr>
          </a:p>
          <a:p>
            <a:pPr marL="114300" indent="0">
              <a:lnSpc>
                <a:spcPct val="115000"/>
              </a:lnSpc>
              <a:spcAft>
                <a:spcPts val="1000"/>
              </a:spcAft>
              <a:buNone/>
            </a:pPr>
            <a:r>
              <a:rPr lang="en-ZA" sz="2400" dirty="0" smtClean="0">
                <a:solidFill>
                  <a:schemeClr val="tx1">
                    <a:lumMod val="75000"/>
                    <a:lumOff val="25000"/>
                  </a:schemeClr>
                </a:solidFill>
                <a:ea typeface="Calibri"/>
                <a:cs typeface="Times New Roman"/>
              </a:rPr>
              <a:t>Google </a:t>
            </a:r>
            <a:r>
              <a:rPr lang="en-ZA" sz="2400" dirty="0">
                <a:solidFill>
                  <a:schemeClr val="tx1">
                    <a:lumMod val="75000"/>
                    <a:lumOff val="25000"/>
                  </a:schemeClr>
                </a:solidFill>
                <a:ea typeface="Calibri"/>
                <a:cs typeface="Times New Roman"/>
              </a:rPr>
              <a:t>Scholar (‘Cited by’ link) and the Academic Search Premier on the UCT library website (‘cited references’ link) have similar functions. </a:t>
            </a:r>
            <a:endParaRPr lang="en-ZA" sz="2000" dirty="0">
              <a:solidFill>
                <a:schemeClr val="tx1">
                  <a:lumMod val="75000"/>
                  <a:lumOff val="25000"/>
                </a:schemeClr>
              </a:solidFill>
              <a:ea typeface="Calibri"/>
              <a:cs typeface="Times New Roman"/>
            </a:endParaRPr>
          </a:p>
          <a:p>
            <a:endParaRPr lang="en-ZA" dirty="0"/>
          </a:p>
        </p:txBody>
      </p:sp>
    </p:spTree>
    <p:extLst>
      <p:ext uri="{BB962C8B-B14F-4D97-AF65-F5344CB8AC3E}">
        <p14:creationId xmlns:p14="http://schemas.microsoft.com/office/powerpoint/2010/main" val="128395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Selecting </a:t>
            </a:r>
            <a:r>
              <a:rPr lang="en-ZA" dirty="0" smtClean="0"/>
              <a:t>sources</a:t>
            </a:r>
            <a:endParaRPr lang="en-ZA" dirty="0"/>
          </a:p>
        </p:txBody>
      </p:sp>
      <p:sp>
        <p:nvSpPr>
          <p:cNvPr id="3" name="Content Placeholder 2"/>
          <p:cNvSpPr>
            <a:spLocks noGrp="1"/>
          </p:cNvSpPr>
          <p:nvPr>
            <p:ph idx="1"/>
          </p:nvPr>
        </p:nvSpPr>
        <p:spPr/>
        <p:txBody>
          <a:bodyPr/>
          <a:lstStyle/>
          <a:p>
            <a:pPr marL="114300" indent="0">
              <a:buNone/>
            </a:pPr>
            <a:r>
              <a:rPr lang="en-ZA" dirty="0" smtClean="0"/>
              <a:t>Preview</a:t>
            </a:r>
            <a:r>
              <a:rPr lang="en-ZA" dirty="0"/>
              <a:t>: </a:t>
            </a:r>
          </a:p>
          <a:p>
            <a:r>
              <a:rPr lang="en-ZA" dirty="0"/>
              <a:t>Go through the titles of the readings, narrow down to the ones you think are most relevant. </a:t>
            </a:r>
            <a:endParaRPr lang="en-ZA" dirty="0" smtClean="0"/>
          </a:p>
          <a:p>
            <a:pPr marL="114300" indent="0">
              <a:buNone/>
            </a:pPr>
            <a:endParaRPr lang="en-ZA" dirty="0"/>
          </a:p>
          <a:p>
            <a:pPr marL="114300" indent="0">
              <a:buNone/>
            </a:pPr>
            <a:r>
              <a:rPr lang="en-ZA" dirty="0" smtClean="0"/>
              <a:t>Read</a:t>
            </a:r>
            <a:r>
              <a:rPr lang="en-ZA" dirty="0"/>
              <a:t>: </a:t>
            </a:r>
          </a:p>
          <a:p>
            <a:r>
              <a:rPr lang="en-ZA" dirty="0" smtClean="0"/>
              <a:t>The </a:t>
            </a:r>
            <a:r>
              <a:rPr lang="en-ZA" dirty="0"/>
              <a:t>title and author details, </a:t>
            </a:r>
          </a:p>
          <a:p>
            <a:r>
              <a:rPr lang="en-ZA" dirty="0" smtClean="0"/>
              <a:t>the </a:t>
            </a:r>
            <a:r>
              <a:rPr lang="en-ZA" dirty="0"/>
              <a:t>abstract (if there is one), </a:t>
            </a:r>
          </a:p>
          <a:p>
            <a:r>
              <a:rPr lang="en-ZA" dirty="0" smtClean="0"/>
              <a:t>read </a:t>
            </a:r>
            <a:r>
              <a:rPr lang="en-ZA" dirty="0"/>
              <a:t>the main headings and subheadings and any highlighted text, </a:t>
            </a:r>
          </a:p>
          <a:p>
            <a:r>
              <a:rPr lang="en-ZA" dirty="0" smtClean="0"/>
              <a:t>examine </a:t>
            </a:r>
            <a:r>
              <a:rPr lang="en-ZA" dirty="0"/>
              <a:t>any illustrations and graphs tables or diagrams and their captions</a:t>
            </a:r>
          </a:p>
          <a:p>
            <a:endParaRPr lang="en-ZA" dirty="0"/>
          </a:p>
        </p:txBody>
      </p:sp>
    </p:spTree>
    <p:extLst>
      <p:ext uri="{BB962C8B-B14F-4D97-AF65-F5344CB8AC3E}">
        <p14:creationId xmlns:p14="http://schemas.microsoft.com/office/powerpoint/2010/main" val="37152258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50</TotalTime>
  <Words>985</Words>
  <Application>Microsoft Macintosh PowerPoint</Application>
  <PresentationFormat>On-screen Show (4:3)</PresentationFormat>
  <Paragraphs>102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Writing a Literature Review </vt:lpstr>
      <vt:lpstr>Overview</vt:lpstr>
      <vt:lpstr>What is a literature review?</vt:lpstr>
      <vt:lpstr>What is a literature review?</vt:lpstr>
      <vt:lpstr>What is a literature review?</vt:lpstr>
      <vt:lpstr>Selecting Articles to Review</vt:lpstr>
      <vt:lpstr>Selecting Articles to Review</vt:lpstr>
      <vt:lpstr>Finding Sources:</vt:lpstr>
      <vt:lpstr>Selecting sources</vt:lpstr>
      <vt:lpstr>Selecting sources</vt:lpstr>
      <vt:lpstr>Selecting sources</vt:lpstr>
      <vt:lpstr>Structure of a Literature Review </vt:lpstr>
      <vt:lpstr>Structure of a Literature Review </vt:lpstr>
      <vt:lpstr>Structure of a Literature Review </vt:lpstr>
      <vt:lpstr>Structure of a Literature Review </vt:lpstr>
      <vt:lpstr>Main Tips</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Literature Review</dc:title>
  <dc:creator>Boikanyo Modungwa</dc:creator>
  <cp:lastModifiedBy>Neil Berry</cp:lastModifiedBy>
  <cp:revision>7</cp:revision>
  <dcterms:created xsi:type="dcterms:W3CDTF">2014-02-18T07:03:05Z</dcterms:created>
  <dcterms:modified xsi:type="dcterms:W3CDTF">2014-04-22T14:08:32Z</dcterms:modified>
</cp:coreProperties>
</file>