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66" r:id="rId5"/>
    <p:sldId id="259" r:id="rId6"/>
    <p:sldId id="261" r:id="rId7"/>
    <p:sldId id="262" r:id="rId8"/>
    <p:sldId id="263" r:id="rId9"/>
    <p:sldId id="267" r:id="rId10"/>
    <p:sldId id="268" r:id="rId11"/>
    <p:sldId id="269" r:id="rId12"/>
    <p:sldId id="270" r:id="rId13"/>
    <p:sldId id="271" r:id="rId14"/>
    <p:sldId id="272" r:id="rId15"/>
    <p:sldId id="265"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31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52C47B-12DF-4EBD-ADC7-B5EE3FCF6C66}" type="datetimeFigureOut">
              <a:rPr lang="en-ZA" smtClean="0"/>
              <a:t>22/04/2014</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C78623-A5F7-4D32-BD27-911DD2F2E5D7}" type="slidenum">
              <a:rPr lang="en-ZA" smtClean="0"/>
              <a:t>‹#›</a:t>
            </a:fld>
            <a:endParaRPr lang="en-ZA"/>
          </a:p>
        </p:txBody>
      </p:sp>
    </p:spTree>
    <p:extLst>
      <p:ext uri="{BB962C8B-B14F-4D97-AF65-F5344CB8AC3E}">
        <p14:creationId xmlns:p14="http://schemas.microsoft.com/office/powerpoint/2010/main" val="1358570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FDC78623-A5F7-4D32-BD27-911DD2F2E5D7}" type="slidenum">
              <a:rPr lang="en-ZA" smtClean="0"/>
              <a:t>2</a:t>
            </a:fld>
            <a:endParaRPr lang="en-ZA"/>
          </a:p>
        </p:txBody>
      </p:sp>
    </p:spTree>
    <p:extLst>
      <p:ext uri="{BB962C8B-B14F-4D97-AF65-F5344CB8AC3E}">
        <p14:creationId xmlns:p14="http://schemas.microsoft.com/office/powerpoint/2010/main" val="1274075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D6043BE-870F-4573-A734-B04271E32F88}" type="datetime1">
              <a:rPr lang="en-ZA" smtClean="0"/>
              <a:t>22/04/2014</a:t>
            </a:fld>
            <a:endParaRPr lang="en-ZA"/>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ZA"/>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97CEC65-05FF-45E2-BA13-C1E6D89C3971}" type="slidenum">
              <a:rPr lang="en-ZA" smtClean="0"/>
              <a:t>‹#›</a:t>
            </a:fld>
            <a:endParaRPr lang="en-ZA"/>
          </a:p>
        </p:txBody>
      </p:sp>
    </p:spTree>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8EF0A2-314C-40B7-B0AE-2493CE6872AE}" type="datetime1">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97CEC65-05FF-45E2-BA13-C1E6D89C3971}"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4E00B51-3707-4003-ACC0-5334E15F8F43}" type="datetime1">
              <a:rPr lang="en-ZA" smtClean="0"/>
              <a:t>22/04/2014</a:t>
            </a:fld>
            <a:endParaRPr lang="en-ZA"/>
          </a:p>
        </p:txBody>
      </p:sp>
      <p:sp>
        <p:nvSpPr>
          <p:cNvPr id="5" name="Footer Placeholder 4"/>
          <p:cNvSpPr>
            <a:spLocks noGrp="1"/>
          </p:cNvSpPr>
          <p:nvPr>
            <p:ph type="ftr" sz="quarter" idx="11"/>
          </p:nvPr>
        </p:nvSpPr>
        <p:spPr>
          <a:xfrm>
            <a:off x="457201" y="6248207"/>
            <a:ext cx="5573483" cy="365125"/>
          </a:xfrm>
        </p:spPr>
        <p:txBody>
          <a:bodyPr/>
          <a:lstStyle/>
          <a:p>
            <a:endParaRPr lang="en-ZA"/>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97CEC65-05FF-45E2-BA13-C1E6D89C3971}" type="slidenum">
              <a:rPr lang="en-ZA" smtClean="0"/>
              <a:t>‹#›</a:t>
            </a:fld>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lgn="ctr">
              <a:defRPr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8B6A5B9F-7A72-4EEB-9C23-A1DD3ED98EB1}" type="datetime1">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97CEC65-05FF-45E2-BA13-C1E6D89C3971}" type="slidenum">
              <a:rPr lang="en-ZA" smtClean="0"/>
              <a:t>‹#›</a:t>
            </a:fld>
            <a:endParaRPr lang="en-ZA"/>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F2A313D-6CFC-4D0E-9D65-FA03B7028D86}" type="datetime1">
              <a:rPr lang="en-ZA" smtClean="0"/>
              <a:t>22/04/2014</a:t>
            </a:fld>
            <a:endParaRPr lang="en-ZA"/>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97CEC65-05FF-45E2-BA13-C1E6D89C3971}" type="slidenum">
              <a:rPr lang="en-ZA" smtClean="0"/>
              <a:t>‹#›</a:t>
            </a:fld>
            <a:endParaRPr lang="en-ZA"/>
          </a:p>
        </p:txBody>
      </p:sp>
      <p:sp>
        <p:nvSpPr>
          <p:cNvPr id="14" name="Footer Placeholder 13"/>
          <p:cNvSpPr>
            <a:spLocks noGrp="1"/>
          </p:cNvSpPr>
          <p:nvPr>
            <p:ph type="ftr" sz="quarter" idx="12"/>
          </p:nvPr>
        </p:nvSpPr>
        <p:spPr/>
        <p:txBody>
          <a:bodyPr/>
          <a:lstStyle/>
          <a:p>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2E14E10-01ED-45B1-A6A6-FBCC88E9127F}" type="datetime1">
              <a:rPr lang="en-ZA" smtClean="0"/>
              <a:t>22/04/2014</a:t>
            </a:fld>
            <a:endParaRPr lang="en-ZA"/>
          </a:p>
        </p:txBody>
      </p:sp>
      <p:sp>
        <p:nvSpPr>
          <p:cNvPr id="10" name="Slide Number Placeholder 9"/>
          <p:cNvSpPr>
            <a:spLocks noGrp="1"/>
          </p:cNvSpPr>
          <p:nvPr>
            <p:ph type="sldNum" sz="quarter" idx="16"/>
          </p:nvPr>
        </p:nvSpPr>
        <p:spPr/>
        <p:txBody>
          <a:bodyPr rtlCol="0"/>
          <a:lstStyle/>
          <a:p>
            <a:fld id="{397CEC65-05FF-45E2-BA13-C1E6D89C3971}" type="slidenum">
              <a:rPr lang="en-ZA" smtClean="0"/>
              <a:t>‹#›</a:t>
            </a:fld>
            <a:endParaRPr lang="en-ZA"/>
          </a:p>
        </p:txBody>
      </p:sp>
      <p:sp>
        <p:nvSpPr>
          <p:cNvPr id="12" name="Footer Placeholder 11"/>
          <p:cNvSpPr>
            <a:spLocks noGrp="1"/>
          </p:cNvSpPr>
          <p:nvPr>
            <p:ph type="ftr" sz="quarter" idx="17"/>
          </p:nvPr>
        </p:nvSpPr>
        <p:spPr/>
        <p:txBody>
          <a:bodyPr rtlCol="0"/>
          <a:lstStyle/>
          <a:p>
            <a:endParaRPr lang="en-ZA"/>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4F540F3-EF6F-4483-8A21-25886D25D6E8}" type="datetime1">
              <a:rPr lang="en-ZA" smtClean="0"/>
              <a:t>22/04/2014</a:t>
            </a:fld>
            <a:endParaRPr lang="en-ZA"/>
          </a:p>
        </p:txBody>
      </p:sp>
      <p:sp>
        <p:nvSpPr>
          <p:cNvPr id="12" name="Slide Number Placeholder 11"/>
          <p:cNvSpPr>
            <a:spLocks noGrp="1"/>
          </p:cNvSpPr>
          <p:nvPr>
            <p:ph type="sldNum" sz="quarter" idx="16"/>
          </p:nvPr>
        </p:nvSpPr>
        <p:spPr/>
        <p:txBody>
          <a:bodyPr rtlCol="0"/>
          <a:lstStyle/>
          <a:p>
            <a:fld id="{397CEC65-05FF-45E2-BA13-C1E6D89C3971}" type="slidenum">
              <a:rPr lang="en-ZA" smtClean="0"/>
              <a:t>‹#›</a:t>
            </a:fld>
            <a:endParaRPr lang="en-ZA"/>
          </a:p>
        </p:txBody>
      </p:sp>
      <p:sp>
        <p:nvSpPr>
          <p:cNvPr id="14" name="Footer Placeholder 13"/>
          <p:cNvSpPr>
            <a:spLocks noGrp="1"/>
          </p:cNvSpPr>
          <p:nvPr>
            <p:ph type="ftr" sz="quarter" idx="17"/>
          </p:nvPr>
        </p:nvSpPr>
        <p:spPr/>
        <p:txBody>
          <a:bodyPr rtlCol="0"/>
          <a:lstStyle/>
          <a:p>
            <a:endParaRPr lang="en-ZA"/>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A6B385-869E-4E4F-BEE9-C5920C21624C}" type="datetime1">
              <a:rPr lang="en-ZA" smtClean="0"/>
              <a:t>22/04/2014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97CEC65-05FF-45E2-BA13-C1E6D89C3971}" type="slidenum">
              <a:rPr lang="en-ZA" smtClean="0"/>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AAB8D4-6C6C-4A95-BF43-2843CC12DA08}" type="datetime1">
              <a:rPr lang="en-ZA" smtClean="0"/>
              <a:t>22/04/2014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97CEC65-05FF-45E2-BA13-C1E6D89C3971}"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B5FD5CB-363E-4710-A802-6953ED8F5208}" type="datetime1">
              <a:rPr lang="en-ZA" smtClean="0"/>
              <a:t>22/04/2014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97CEC65-05FF-45E2-BA13-C1E6D89C3971}" type="slidenum">
              <a:rPr lang="en-ZA" smtClean="0"/>
              <a:t>‹#›</a:t>
            </a:fld>
            <a:endParaRPr lang="en-ZA"/>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2EF36B2-3E60-40E7-A2FB-75B9BAA41B6D}" type="datetime1">
              <a:rPr lang="en-ZA" smtClean="0"/>
              <a:t>22/04/2014</a:t>
            </a:fld>
            <a:endParaRPr lang="en-ZA"/>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97CEC65-05FF-45E2-BA13-C1E6D89C3971}" type="slidenum">
              <a:rPr lang="en-ZA" smtClean="0"/>
              <a:t>‹#›</a:t>
            </a:fld>
            <a:endParaRPr lang="en-ZA"/>
          </a:p>
        </p:txBody>
      </p:sp>
      <p:sp>
        <p:nvSpPr>
          <p:cNvPr id="14" name="Footer Placeholder 13"/>
          <p:cNvSpPr>
            <a:spLocks noGrp="1"/>
          </p:cNvSpPr>
          <p:nvPr>
            <p:ph type="ftr" sz="quarter" idx="12"/>
          </p:nvPr>
        </p:nvSpPr>
        <p:spPr>
          <a:xfrm>
            <a:off x="1600200" y="6248206"/>
            <a:ext cx="4572000" cy="365125"/>
          </a:xfrm>
        </p:spPr>
        <p:txBody>
          <a:bodyPr rtlCol="0"/>
          <a:lstStyle/>
          <a:p>
            <a:endParaRPr lang="en-ZA"/>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6E7EDE6-CA09-498A-A3EE-56AD1ACAD639}" type="datetime1">
              <a:rPr lang="en-ZA" smtClean="0"/>
              <a:t>22/04/2014</a:t>
            </a:fld>
            <a:endParaRPr lang="en-ZA"/>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ZA"/>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97CEC65-05FF-45E2-BA13-C1E6D89C3971}" type="slidenum">
              <a:rPr lang="en-ZA" smtClean="0"/>
              <a:t>‹#›</a:t>
            </a:fld>
            <a:endParaRPr lang="en-Z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hf hdr="0" ftr="0" dt="0"/>
  <p:txStyles>
    <p:titleStyle>
      <a:lvl1pPr algn="ctr" rtl="0" eaLnBrk="1" latinLnBrk="0" hangingPunct="1">
        <a:spcBef>
          <a:spcPct val="0"/>
        </a:spcBef>
        <a:buNone/>
        <a:defRPr kumimoji="0" sz="44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hyperlink" Target="http://creativecommons.org/licenses/by-sa/2.5/z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en-ZA" dirty="0" smtClean="0"/>
              <a:t>Revision and exam tips</a:t>
            </a:r>
            <a:endParaRPr lang="en-ZA" dirty="0"/>
          </a:p>
        </p:txBody>
      </p:sp>
      <p:sp>
        <p:nvSpPr>
          <p:cNvPr id="3" name="Subtitle 2"/>
          <p:cNvSpPr>
            <a:spLocks noGrp="1"/>
          </p:cNvSpPr>
          <p:nvPr>
            <p:ph type="subTitle" idx="1"/>
          </p:nvPr>
        </p:nvSpPr>
        <p:spPr/>
        <p:txBody>
          <a:bodyPr/>
          <a:lstStyle/>
          <a:p>
            <a:r>
              <a:rPr lang="en-ZA" dirty="0" smtClean="0"/>
              <a:t>The Technique of Exam Writing</a:t>
            </a:r>
            <a:endParaRPr lang="en-ZA" dirty="0"/>
          </a:p>
        </p:txBody>
      </p:sp>
      <p:sp>
        <p:nvSpPr>
          <p:cNvPr id="4" name="Slide Number Placeholder 3"/>
          <p:cNvSpPr>
            <a:spLocks noGrp="1"/>
          </p:cNvSpPr>
          <p:nvPr>
            <p:ph type="sldNum" sz="quarter" idx="12"/>
          </p:nvPr>
        </p:nvSpPr>
        <p:spPr/>
        <p:txBody>
          <a:bodyPr/>
          <a:lstStyle/>
          <a:p>
            <a:fld id="{397CEC65-05FF-45E2-BA13-C1E6D89C3971}" type="slidenum">
              <a:rPr lang="en-ZA" smtClean="0"/>
              <a:t>1</a:t>
            </a:fld>
            <a:endParaRPr lang="en-ZA"/>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ZA" dirty="0" smtClean="0"/>
              <a:t>Plan </a:t>
            </a:r>
            <a:r>
              <a:rPr lang="en-ZA" dirty="0"/>
              <a:t>your </a:t>
            </a:r>
            <a:r>
              <a:rPr lang="en-ZA" dirty="0" smtClean="0"/>
              <a:t>argument</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397CEC65-05FF-45E2-BA13-C1E6D89C3971}" type="slidenum">
              <a:rPr lang="en-ZA" smtClean="0"/>
              <a:t>10</a:t>
            </a:fld>
            <a:endParaRPr lang="en-ZA"/>
          </a:p>
        </p:txBody>
      </p:sp>
      <p:sp>
        <p:nvSpPr>
          <p:cNvPr id="4" name="Content Placeholder 3"/>
          <p:cNvSpPr>
            <a:spLocks noGrp="1"/>
          </p:cNvSpPr>
          <p:nvPr>
            <p:ph sz="quarter" idx="1"/>
          </p:nvPr>
        </p:nvSpPr>
        <p:spPr>
          <a:xfrm>
            <a:off x="323528" y="1600200"/>
            <a:ext cx="8442520" cy="4925144"/>
          </a:xfrm>
        </p:spPr>
        <p:txBody>
          <a:bodyPr>
            <a:normAutofit fontScale="92500" lnSpcReduction="10000"/>
          </a:bodyPr>
          <a:lstStyle/>
          <a:p>
            <a:r>
              <a:rPr lang="en-ZA" sz="3100" dirty="0"/>
              <a:t>Write a plan/outline – this will keep you focused on the question set. </a:t>
            </a:r>
            <a:endParaRPr lang="en-ZA" sz="2700" dirty="0"/>
          </a:p>
          <a:p>
            <a:pPr lvl="1"/>
            <a:r>
              <a:rPr lang="en-ZA" dirty="0"/>
              <a:t>Make sure that your plan (</a:t>
            </a:r>
            <a:r>
              <a:rPr lang="en-ZA" dirty="0" err="1"/>
              <a:t>i</a:t>
            </a:r>
            <a:r>
              <a:rPr lang="en-ZA" dirty="0"/>
              <a:t>) addresses the question; (ii) is structured logically; and (iii) is achievable in the time set: do not try to make too many points. </a:t>
            </a:r>
            <a:endParaRPr lang="en-ZA" dirty="0" smtClean="0"/>
          </a:p>
          <a:p>
            <a:pPr lvl="1"/>
            <a:r>
              <a:rPr lang="en-ZA" dirty="0" smtClean="0"/>
              <a:t>Do </a:t>
            </a:r>
            <a:r>
              <a:rPr lang="en-ZA" dirty="0"/>
              <a:t>not be over-ambitious about the amount you can write in the allotted time.</a:t>
            </a:r>
            <a:endParaRPr lang="en-ZA" sz="2500" dirty="0"/>
          </a:p>
          <a:p>
            <a:r>
              <a:rPr lang="en-ZA" sz="3100" dirty="0"/>
              <a:t>Make sure your arguments answer the question, make sure they build logically. It will be useful to continuously refer back to both the question your plan as you write to ensure you are always on track. </a:t>
            </a:r>
            <a:endParaRPr lang="en-ZA" sz="3100" dirty="0" smtClean="0"/>
          </a:p>
          <a:p>
            <a:r>
              <a:rPr lang="en-ZA" sz="3100" dirty="0" smtClean="0"/>
              <a:t>Avoid </a:t>
            </a:r>
            <a:r>
              <a:rPr lang="en-ZA" sz="3100" dirty="0"/>
              <a:t>tangents/diversions.</a:t>
            </a:r>
            <a:endParaRPr lang="en-ZA" sz="2700" dirty="0"/>
          </a:p>
          <a:p>
            <a:endParaRPr lang="en-ZA" dirty="0"/>
          </a:p>
        </p:txBody>
      </p:sp>
    </p:spTree>
    <p:extLst>
      <p:ext uri="{BB962C8B-B14F-4D97-AF65-F5344CB8AC3E}">
        <p14:creationId xmlns:p14="http://schemas.microsoft.com/office/powerpoint/2010/main" val="57977259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ZA" dirty="0" smtClean="0"/>
              <a:t>Demonstrate </a:t>
            </a:r>
            <a:r>
              <a:rPr lang="en-ZA" dirty="0"/>
              <a:t>your </a:t>
            </a:r>
            <a:r>
              <a:rPr lang="en-ZA" dirty="0" smtClean="0"/>
              <a:t>knowledge</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397CEC65-05FF-45E2-BA13-C1E6D89C3971}" type="slidenum">
              <a:rPr lang="en-ZA" smtClean="0"/>
              <a:t>11</a:t>
            </a:fld>
            <a:endParaRPr lang="en-ZA"/>
          </a:p>
        </p:txBody>
      </p:sp>
      <p:sp>
        <p:nvSpPr>
          <p:cNvPr id="4" name="Content Placeholder 3"/>
          <p:cNvSpPr>
            <a:spLocks noGrp="1"/>
          </p:cNvSpPr>
          <p:nvPr>
            <p:ph sz="quarter" idx="1"/>
          </p:nvPr>
        </p:nvSpPr>
        <p:spPr>
          <a:xfrm>
            <a:off x="395536" y="1516698"/>
            <a:ext cx="8370512" cy="5080654"/>
          </a:xfrm>
        </p:spPr>
        <p:txBody>
          <a:bodyPr>
            <a:noAutofit/>
          </a:bodyPr>
          <a:lstStyle/>
          <a:p>
            <a:r>
              <a:rPr lang="en-ZA" sz="2800" dirty="0"/>
              <a:t>Show </a:t>
            </a:r>
            <a:r>
              <a:rPr lang="en-ZA" sz="2800" dirty="0" smtClean="0"/>
              <a:t>that </a:t>
            </a:r>
            <a:r>
              <a:rPr lang="en-ZA" sz="2800" dirty="0"/>
              <a:t>you understand the salient </a:t>
            </a:r>
            <a:r>
              <a:rPr lang="en-ZA" sz="2800" dirty="0" smtClean="0"/>
              <a:t>points.</a:t>
            </a:r>
            <a:endParaRPr lang="en-ZA" sz="2400" dirty="0"/>
          </a:p>
          <a:p>
            <a:r>
              <a:rPr lang="en-ZA" sz="2800" dirty="0"/>
              <a:t>Show </a:t>
            </a:r>
            <a:r>
              <a:rPr lang="en-ZA" sz="2800" dirty="0" smtClean="0"/>
              <a:t>that </a:t>
            </a:r>
            <a:r>
              <a:rPr lang="en-ZA" sz="2800" dirty="0"/>
              <a:t>you can apply concepts/theory to a case – use examples well.</a:t>
            </a:r>
            <a:endParaRPr lang="en-ZA" sz="2400" dirty="0"/>
          </a:p>
          <a:p>
            <a:pPr lvl="1"/>
            <a:r>
              <a:rPr lang="en-ZA" sz="2000" dirty="0"/>
              <a:t>E.g. The IRA is an example of a terrorist organisation; they used to bomb government buildings – this doesn’t tell me </a:t>
            </a:r>
            <a:r>
              <a:rPr lang="en-ZA" sz="2000" dirty="0" smtClean="0"/>
              <a:t>much.</a:t>
            </a:r>
            <a:endParaRPr lang="en-ZA" sz="2000" dirty="0"/>
          </a:p>
          <a:p>
            <a:pPr lvl="1"/>
            <a:r>
              <a:rPr lang="en-ZA" sz="2000" dirty="0"/>
              <a:t>Need to explain: why the IRA resorted to terrorism; why the attacked government buildings, i.e. show a </a:t>
            </a:r>
            <a:r>
              <a:rPr lang="en-ZA" sz="2000" i="1" dirty="0"/>
              <a:t>causal</a:t>
            </a:r>
            <a:r>
              <a:rPr lang="en-ZA" sz="2000" dirty="0"/>
              <a:t> </a:t>
            </a:r>
            <a:r>
              <a:rPr lang="en-ZA" sz="2000" dirty="0" smtClean="0"/>
              <a:t>relationship.</a:t>
            </a:r>
            <a:endParaRPr lang="en-ZA" sz="2000" dirty="0"/>
          </a:p>
          <a:p>
            <a:r>
              <a:rPr lang="en-ZA" sz="2800" dirty="0"/>
              <a:t>Do not try to cram in everything you know about a topic. </a:t>
            </a:r>
            <a:endParaRPr lang="en-ZA" sz="2800" dirty="0" smtClean="0"/>
          </a:p>
          <a:p>
            <a:pPr lvl="1"/>
            <a:r>
              <a:rPr lang="en-ZA" sz="2400" dirty="0" smtClean="0"/>
              <a:t>All </a:t>
            </a:r>
            <a:r>
              <a:rPr lang="en-ZA" sz="2400" dirty="0"/>
              <a:t>material included must be made relevant to the question.</a:t>
            </a:r>
            <a:endParaRPr lang="en-ZA" sz="2000" dirty="0"/>
          </a:p>
          <a:p>
            <a:r>
              <a:rPr lang="en-ZA" sz="2800" dirty="0"/>
              <a:t>Be specific: you will not get many marks for </a:t>
            </a:r>
            <a:r>
              <a:rPr lang="en-ZA" sz="2800" dirty="0" smtClean="0"/>
              <a:t>grand statements or </a:t>
            </a:r>
            <a:r>
              <a:rPr lang="en-ZA" sz="2800" dirty="0"/>
              <a:t>general </a:t>
            </a:r>
            <a:r>
              <a:rPr lang="en-ZA" sz="2800" dirty="0" smtClean="0"/>
              <a:t>observations.</a:t>
            </a:r>
            <a:endParaRPr lang="en-ZA" sz="2800" dirty="0"/>
          </a:p>
        </p:txBody>
      </p:sp>
    </p:spTree>
    <p:extLst>
      <p:ext uri="{BB962C8B-B14F-4D97-AF65-F5344CB8AC3E}">
        <p14:creationId xmlns:p14="http://schemas.microsoft.com/office/powerpoint/2010/main" val="396322033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ZA" dirty="0" smtClean="0"/>
              <a:t>Some general comments</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397CEC65-05FF-45E2-BA13-C1E6D89C3971}" type="slidenum">
              <a:rPr lang="en-ZA" smtClean="0"/>
              <a:t>12</a:t>
            </a:fld>
            <a:endParaRPr lang="en-ZA"/>
          </a:p>
        </p:txBody>
      </p:sp>
      <p:sp>
        <p:nvSpPr>
          <p:cNvPr id="4" name="Content Placeholder 3"/>
          <p:cNvSpPr>
            <a:spLocks noGrp="1"/>
          </p:cNvSpPr>
          <p:nvPr>
            <p:ph sz="quarter" idx="1"/>
          </p:nvPr>
        </p:nvSpPr>
        <p:spPr/>
        <p:txBody>
          <a:bodyPr/>
          <a:lstStyle/>
          <a:p>
            <a:r>
              <a:rPr lang="en-ZA" sz="3200" dirty="0"/>
              <a:t>Write in </a:t>
            </a:r>
            <a:r>
              <a:rPr lang="en-ZA" sz="3200" dirty="0" smtClean="0"/>
              <a:t>paragraphs.</a:t>
            </a:r>
          </a:p>
          <a:p>
            <a:endParaRPr lang="en-ZA" sz="2800" dirty="0"/>
          </a:p>
          <a:p>
            <a:r>
              <a:rPr lang="en-ZA" sz="3200" dirty="0"/>
              <a:t>Write in clear </a:t>
            </a:r>
            <a:r>
              <a:rPr lang="en-ZA" sz="3200" dirty="0" smtClean="0"/>
              <a:t>handwriting.</a:t>
            </a:r>
          </a:p>
          <a:p>
            <a:endParaRPr lang="en-ZA" sz="2800" dirty="0"/>
          </a:p>
          <a:p>
            <a:r>
              <a:rPr lang="en-ZA" sz="3200" dirty="0"/>
              <a:t>You don’t need to reference, but you should show that you have read and understood important authors. Don’t name drop. Present arguments.</a:t>
            </a:r>
            <a:endParaRPr lang="en-ZA" sz="2800" dirty="0"/>
          </a:p>
          <a:p>
            <a:endParaRPr lang="en-ZA" dirty="0"/>
          </a:p>
        </p:txBody>
      </p:sp>
    </p:spTree>
    <p:extLst>
      <p:ext uri="{BB962C8B-B14F-4D97-AF65-F5344CB8AC3E}">
        <p14:creationId xmlns:p14="http://schemas.microsoft.com/office/powerpoint/2010/main" val="164520283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Remember!!</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397CEC65-05FF-45E2-BA13-C1E6D89C3971}" type="slidenum">
              <a:rPr lang="en-ZA" smtClean="0"/>
              <a:t>13</a:t>
            </a:fld>
            <a:endParaRPr lang="en-ZA"/>
          </a:p>
        </p:txBody>
      </p:sp>
      <p:sp>
        <p:nvSpPr>
          <p:cNvPr id="4" name="Content Placeholder 3"/>
          <p:cNvSpPr>
            <a:spLocks noGrp="1"/>
          </p:cNvSpPr>
          <p:nvPr>
            <p:ph sz="quarter" idx="1"/>
          </p:nvPr>
        </p:nvSpPr>
        <p:spPr>
          <a:xfrm>
            <a:off x="533400" y="1600200"/>
            <a:ext cx="8232648" cy="4925144"/>
          </a:xfrm>
        </p:spPr>
        <p:txBody>
          <a:bodyPr>
            <a:noAutofit/>
          </a:bodyPr>
          <a:lstStyle/>
          <a:p>
            <a:r>
              <a:rPr lang="en-ZA" sz="3200" dirty="0"/>
              <a:t>T</a:t>
            </a:r>
            <a:r>
              <a:rPr lang="en-ZA" sz="3200" dirty="0" smtClean="0"/>
              <a:t>he </a:t>
            </a:r>
            <a:r>
              <a:rPr lang="en-ZA" sz="3200" dirty="0"/>
              <a:t>marker is looking for three central components: </a:t>
            </a:r>
            <a:endParaRPr lang="en-ZA" sz="3200" dirty="0" smtClean="0"/>
          </a:p>
          <a:p>
            <a:pPr marL="880110" lvl="1" indent="-514350">
              <a:buFont typeface="+mj-lt"/>
              <a:buAutoNum type="arabicPeriod"/>
            </a:pPr>
            <a:r>
              <a:rPr lang="en-ZA" sz="2800" dirty="0" smtClean="0"/>
              <a:t>A </a:t>
            </a:r>
            <a:r>
              <a:rPr lang="en-ZA" sz="2800" dirty="0"/>
              <a:t>response that answers the question </a:t>
            </a:r>
            <a:r>
              <a:rPr lang="en-ZA" sz="2800" dirty="0" smtClean="0"/>
              <a:t>set.</a:t>
            </a:r>
          </a:p>
          <a:p>
            <a:pPr marL="880110" lvl="1" indent="-514350">
              <a:buFont typeface="+mj-lt"/>
              <a:buAutoNum type="arabicPeriod"/>
            </a:pPr>
            <a:r>
              <a:rPr lang="en-ZA" sz="2800" dirty="0" smtClean="0"/>
              <a:t>A </a:t>
            </a:r>
            <a:r>
              <a:rPr lang="en-ZA" sz="2800" dirty="0"/>
              <a:t>strong, central </a:t>
            </a:r>
            <a:r>
              <a:rPr lang="en-ZA" sz="2800" dirty="0" smtClean="0"/>
              <a:t>argument.</a:t>
            </a:r>
          </a:p>
          <a:p>
            <a:pPr marL="880110" lvl="1" indent="-514350">
              <a:buFont typeface="+mj-lt"/>
              <a:buAutoNum type="arabicPeriod"/>
            </a:pPr>
            <a:r>
              <a:rPr lang="en-ZA" sz="2800" dirty="0" smtClean="0"/>
              <a:t>A </a:t>
            </a:r>
            <a:r>
              <a:rPr lang="en-ZA" sz="2800" dirty="0"/>
              <a:t>display of knowledge through </a:t>
            </a:r>
            <a:r>
              <a:rPr lang="en-ZA" sz="2800" dirty="0" smtClean="0"/>
              <a:t>(1) </a:t>
            </a:r>
            <a:r>
              <a:rPr lang="en-ZA" sz="2800" dirty="0"/>
              <a:t>and </a:t>
            </a:r>
            <a:r>
              <a:rPr lang="en-ZA" sz="2800" dirty="0" smtClean="0"/>
              <a:t>(2). </a:t>
            </a:r>
          </a:p>
          <a:p>
            <a:endParaRPr lang="en-ZA" sz="3200" dirty="0"/>
          </a:p>
          <a:p>
            <a:r>
              <a:rPr lang="en-ZA" sz="3200" dirty="0" smtClean="0"/>
              <a:t>It </a:t>
            </a:r>
            <a:r>
              <a:rPr lang="en-ZA" sz="3200" dirty="0"/>
              <a:t>is expected that exam answers will be written in academic register with good spelling, punctuation and </a:t>
            </a:r>
            <a:r>
              <a:rPr lang="en-ZA" sz="3200" dirty="0" smtClean="0"/>
              <a:t>grammar.</a:t>
            </a:r>
            <a:endParaRPr lang="en-ZA" sz="3200" dirty="0"/>
          </a:p>
        </p:txBody>
      </p:sp>
    </p:spTree>
    <p:extLst>
      <p:ext uri="{BB962C8B-B14F-4D97-AF65-F5344CB8AC3E}">
        <p14:creationId xmlns:p14="http://schemas.microsoft.com/office/powerpoint/2010/main" val="57112683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 note on time</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397CEC65-05FF-45E2-BA13-C1E6D89C3971}" type="slidenum">
              <a:rPr lang="en-ZA" smtClean="0"/>
              <a:t>14</a:t>
            </a:fld>
            <a:endParaRPr lang="en-ZA"/>
          </a:p>
        </p:txBody>
      </p:sp>
      <p:sp>
        <p:nvSpPr>
          <p:cNvPr id="4" name="Content Placeholder 3"/>
          <p:cNvSpPr>
            <a:spLocks noGrp="1"/>
          </p:cNvSpPr>
          <p:nvPr>
            <p:ph sz="quarter" idx="1"/>
          </p:nvPr>
        </p:nvSpPr>
        <p:spPr>
          <a:xfrm>
            <a:off x="395536" y="1600200"/>
            <a:ext cx="8370512" cy="4997152"/>
          </a:xfrm>
        </p:spPr>
        <p:txBody>
          <a:bodyPr>
            <a:normAutofit lnSpcReduction="10000"/>
          </a:bodyPr>
          <a:lstStyle/>
          <a:p>
            <a:r>
              <a:rPr lang="en-ZA" dirty="0"/>
              <a:t>If you have to answer two questions in two hours, you should be strict – give each answer equal </a:t>
            </a:r>
            <a:r>
              <a:rPr lang="en-ZA" dirty="0" smtClean="0"/>
              <a:t>share.</a:t>
            </a:r>
          </a:p>
          <a:p>
            <a:r>
              <a:rPr lang="en-ZA" dirty="0" smtClean="0"/>
              <a:t>Give </a:t>
            </a:r>
            <a:r>
              <a:rPr lang="en-ZA" dirty="0"/>
              <a:t>yourself 5-10 minutes at the beginning of the exam to read the questions and decide which questions you can answer best</a:t>
            </a:r>
            <a:r>
              <a:rPr lang="en-ZA" dirty="0" smtClean="0"/>
              <a:t>.</a:t>
            </a:r>
          </a:p>
          <a:p>
            <a:r>
              <a:rPr lang="en-ZA" dirty="0"/>
              <a:t>D</a:t>
            </a:r>
            <a:r>
              <a:rPr lang="en-ZA" dirty="0" smtClean="0"/>
              <a:t>ivide </a:t>
            </a:r>
            <a:r>
              <a:rPr lang="en-ZA" dirty="0"/>
              <a:t>the rest of the time equally between the questions</a:t>
            </a:r>
            <a:r>
              <a:rPr lang="en-ZA" dirty="0" smtClean="0"/>
              <a:t>.</a:t>
            </a:r>
          </a:p>
          <a:p>
            <a:r>
              <a:rPr lang="en-ZA" dirty="0"/>
              <a:t>Take 5-10 minutes to plan your answer; and then 30-40 minutes to write your answer</a:t>
            </a:r>
            <a:r>
              <a:rPr lang="en-ZA" dirty="0" smtClean="0"/>
              <a:t>.</a:t>
            </a:r>
          </a:p>
          <a:p>
            <a:r>
              <a:rPr lang="en-ZA" dirty="0"/>
              <a:t>Allocate 5 minutes to read through your answer at the end.</a:t>
            </a:r>
          </a:p>
        </p:txBody>
      </p:sp>
    </p:spTree>
    <p:extLst>
      <p:ext uri="{BB962C8B-B14F-4D97-AF65-F5344CB8AC3E}">
        <p14:creationId xmlns:p14="http://schemas.microsoft.com/office/powerpoint/2010/main" val="267220664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Conclusion</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397CEC65-05FF-45E2-BA13-C1E6D89C3971}" type="slidenum">
              <a:rPr lang="en-ZA" smtClean="0"/>
              <a:t>15</a:t>
            </a:fld>
            <a:endParaRPr lang="en-ZA"/>
          </a:p>
        </p:txBody>
      </p:sp>
      <p:sp>
        <p:nvSpPr>
          <p:cNvPr id="4" name="Content Placeholder 3"/>
          <p:cNvSpPr>
            <a:spLocks noGrp="1"/>
          </p:cNvSpPr>
          <p:nvPr>
            <p:ph sz="quarter" idx="1"/>
          </p:nvPr>
        </p:nvSpPr>
        <p:spPr>
          <a:xfrm>
            <a:off x="395536" y="1600200"/>
            <a:ext cx="8370512" cy="4925144"/>
          </a:xfrm>
        </p:spPr>
        <p:txBody>
          <a:bodyPr>
            <a:normAutofit/>
          </a:bodyPr>
          <a:lstStyle/>
          <a:p>
            <a:r>
              <a:rPr lang="en-ZA" sz="3200" dirty="0" smtClean="0"/>
              <a:t>How to prepare for exams:</a:t>
            </a:r>
          </a:p>
          <a:p>
            <a:pPr lvl="1"/>
            <a:r>
              <a:rPr lang="en-ZA" dirty="0" smtClean="0"/>
              <a:t>Thorough and strategic </a:t>
            </a:r>
            <a:r>
              <a:rPr lang="en-ZA" sz="3600" dirty="0" smtClean="0">
                <a:solidFill>
                  <a:schemeClr val="accent2">
                    <a:lumMod val="75000"/>
                  </a:schemeClr>
                </a:solidFill>
              </a:rPr>
              <a:t>revision</a:t>
            </a:r>
            <a:r>
              <a:rPr lang="en-ZA" dirty="0" smtClean="0">
                <a:solidFill>
                  <a:schemeClr val="accent2">
                    <a:lumMod val="75000"/>
                  </a:schemeClr>
                </a:solidFill>
              </a:rPr>
              <a:t> </a:t>
            </a:r>
            <a:r>
              <a:rPr lang="en-ZA" dirty="0" smtClean="0"/>
              <a:t>– mock-exam conditions</a:t>
            </a:r>
          </a:p>
          <a:p>
            <a:pPr lvl="1"/>
            <a:r>
              <a:rPr lang="en-ZA" dirty="0" smtClean="0"/>
              <a:t>Choose </a:t>
            </a:r>
            <a:r>
              <a:rPr lang="en-ZA" sz="3600" dirty="0" smtClean="0">
                <a:solidFill>
                  <a:schemeClr val="accent2">
                    <a:lumMod val="75000"/>
                  </a:schemeClr>
                </a:solidFill>
              </a:rPr>
              <a:t>questions</a:t>
            </a:r>
            <a:r>
              <a:rPr lang="en-ZA" dirty="0" smtClean="0">
                <a:solidFill>
                  <a:schemeClr val="accent2">
                    <a:lumMod val="75000"/>
                  </a:schemeClr>
                </a:solidFill>
              </a:rPr>
              <a:t> </a:t>
            </a:r>
            <a:r>
              <a:rPr lang="en-ZA" dirty="0" smtClean="0"/>
              <a:t>carefully</a:t>
            </a:r>
          </a:p>
          <a:p>
            <a:pPr lvl="1"/>
            <a:r>
              <a:rPr lang="en-ZA" dirty="0" smtClean="0"/>
              <a:t>Have a </a:t>
            </a:r>
            <a:r>
              <a:rPr lang="en-ZA" sz="3600" dirty="0" smtClean="0">
                <a:solidFill>
                  <a:schemeClr val="accent2">
                    <a:lumMod val="75000"/>
                  </a:schemeClr>
                </a:solidFill>
              </a:rPr>
              <a:t>plan</a:t>
            </a:r>
            <a:r>
              <a:rPr lang="en-ZA" dirty="0" smtClean="0"/>
              <a:t>: structure and argumentation</a:t>
            </a:r>
          </a:p>
          <a:p>
            <a:pPr lvl="1"/>
            <a:r>
              <a:rPr lang="en-ZA" dirty="0" smtClean="0"/>
              <a:t>Be aware of the practicalities.</a:t>
            </a:r>
          </a:p>
          <a:p>
            <a:pPr lvl="2"/>
            <a:r>
              <a:rPr lang="en-ZA" dirty="0" smtClean="0"/>
              <a:t>How many questions to answer?</a:t>
            </a:r>
          </a:p>
          <a:p>
            <a:pPr lvl="2"/>
            <a:r>
              <a:rPr lang="en-ZA" dirty="0" smtClean="0"/>
              <a:t>Venue, date and time?</a:t>
            </a:r>
          </a:p>
          <a:p>
            <a:pPr lvl="2"/>
            <a:r>
              <a:rPr lang="en-ZA" dirty="0" smtClean="0"/>
              <a:t>Supplies – snacks, water, warm clothes, spare pens.</a:t>
            </a:r>
          </a:p>
          <a:p>
            <a:pPr lvl="1"/>
            <a:endParaRPr lang="en-ZA" dirty="0"/>
          </a:p>
        </p:txBody>
      </p:sp>
    </p:spTree>
    <p:extLst>
      <p:ext uri="{BB962C8B-B14F-4D97-AF65-F5344CB8AC3E}">
        <p14:creationId xmlns:p14="http://schemas.microsoft.com/office/powerpoint/2010/main" val="13545944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pPr eaLnBrk="1" latinLnBrk="0" hangingPunct="1"/>
            <a:fld id="{F0C94032-CD4C-4C25-B0C2-CEC720522D92}" type="slidenum">
              <a:rPr kumimoji="0" lang="en-US" smtClean="0"/>
              <a:pPr eaLnBrk="1" latinLnBrk="0" hangingPunct="1"/>
              <a:t>16</a:t>
            </a:fld>
            <a:endParaRPr kumimoji="0" lang="en-US" dirty="0">
              <a:solidFill>
                <a:srgbClr val="FFFFFF"/>
              </a:solidFill>
            </a:endParaRPr>
          </a:p>
        </p:txBody>
      </p:sp>
      <p:pic>
        <p:nvPicPr>
          <p:cNvPr id="7" name="Content Placeholder 3" descr="http://i.creativecommons.org/l/by/3.0/88x31.png"/>
          <p:cNvPicPr>
            <a:picLocks/>
          </p:cNvPicPr>
          <p:nvPr/>
        </p:nvPicPr>
        <p:blipFill>
          <a:blip r:embed="rId2">
            <a:extLst>
              <a:ext uri="{28A0092B-C50C-407E-A947-70E740481C1C}">
                <a14:useLocalDpi xmlns:a14="http://schemas.microsoft.com/office/drawing/2010/main" val="0"/>
              </a:ext>
            </a:extLst>
          </a:blip>
          <a:srcRect t="-25431" b="-25431"/>
          <a:stretch>
            <a:fillRect/>
          </a:stretch>
        </p:blipFill>
        <p:spPr bwMode="auto">
          <a:xfrm>
            <a:off x="3275856" y="1196752"/>
            <a:ext cx="2603500" cy="1316038"/>
          </a:xfrm>
          <a:prstGeom prst="rect">
            <a:avLst/>
          </a:prstGeom>
          <a:noFill/>
          <a:ln>
            <a:noFill/>
          </a:ln>
        </p:spPr>
      </p:pic>
      <p:sp>
        <p:nvSpPr>
          <p:cNvPr id="8" name="TextBox 7"/>
          <p:cNvSpPr txBox="1"/>
          <p:nvPr/>
        </p:nvSpPr>
        <p:spPr>
          <a:xfrm>
            <a:off x="755576" y="3068960"/>
            <a:ext cx="7776864" cy="2585323"/>
          </a:xfrm>
          <a:prstGeom prst="rect">
            <a:avLst/>
          </a:prstGeom>
          <a:noFill/>
        </p:spPr>
        <p:txBody>
          <a:bodyPr wrap="square" rtlCol="0">
            <a:spAutoFit/>
          </a:bodyPr>
          <a:lstStyle/>
          <a:p>
            <a:r>
              <a:rPr lang="en-ZA" dirty="0"/>
              <a:t>This presentation is licenced under the Creative Commons </a:t>
            </a:r>
            <a:r>
              <a:rPr lang="en-ZA" dirty="0" smtClean="0"/>
              <a:t>Attribution</a:t>
            </a:r>
            <a:r>
              <a:rPr lang="en-ZA" dirty="0"/>
              <a:t> </a:t>
            </a:r>
            <a:r>
              <a:rPr lang="en-ZA" dirty="0" smtClean="0"/>
              <a:t>2.5 </a:t>
            </a:r>
            <a:r>
              <a:rPr lang="en-ZA" dirty="0"/>
              <a:t>South Africa License. To view a copy of this licence, visit </a:t>
            </a:r>
            <a:r>
              <a:rPr lang="en-ZA" b="1" u="sng" dirty="0">
                <a:solidFill>
                  <a:srgbClr val="FF0000"/>
                </a:solidFill>
                <a:hlinkClick r:id="rId3"/>
              </a:rPr>
              <a:t>http://creativecommons.org/licenses/</a:t>
            </a:r>
            <a:r>
              <a:rPr lang="en-ZA" b="1" u="sng" dirty="0" smtClean="0">
                <a:solidFill>
                  <a:srgbClr val="FF0000"/>
                </a:solidFill>
                <a:hlinkClick r:id="rId3"/>
              </a:rPr>
              <a:t>by/</a:t>
            </a:r>
            <a:r>
              <a:rPr lang="en-ZA" b="1" u="sng" dirty="0">
                <a:solidFill>
                  <a:srgbClr val="FF0000"/>
                </a:solidFill>
                <a:hlinkClick r:id="rId3"/>
              </a:rPr>
              <a:t>2.5/za/</a:t>
            </a:r>
            <a:r>
              <a:rPr lang="en-ZA" b="1" dirty="0">
                <a:solidFill>
                  <a:srgbClr val="FF0000"/>
                </a:solidFill>
              </a:rPr>
              <a:t> </a:t>
            </a:r>
            <a:endParaRPr lang="en-US" b="1" dirty="0">
              <a:solidFill>
                <a:srgbClr val="FF0000"/>
              </a:solidFill>
            </a:endParaRPr>
          </a:p>
          <a:p>
            <a:endParaRPr lang="en-ZA" dirty="0" smtClean="0"/>
          </a:p>
          <a:p>
            <a:r>
              <a:rPr lang="en-ZA" dirty="0" smtClean="0"/>
              <a:t>Or</a:t>
            </a:r>
            <a:endParaRPr lang="en-US" dirty="0"/>
          </a:p>
          <a:p>
            <a:endParaRPr lang="en-ZA" dirty="0"/>
          </a:p>
          <a:p>
            <a:r>
              <a:rPr lang="en-ZA" dirty="0" smtClean="0"/>
              <a:t>send </a:t>
            </a:r>
            <a:r>
              <a:rPr lang="en-ZA" dirty="0"/>
              <a:t>a letter to Creative Commons, 171 Second Street, Suite 300, San Francisco, California 94105, USA.</a:t>
            </a:r>
            <a:endParaRPr lang="en-US" dirty="0"/>
          </a:p>
          <a:p>
            <a:endParaRPr lang="en-US" dirty="0"/>
          </a:p>
        </p:txBody>
      </p:sp>
    </p:spTree>
    <p:extLst>
      <p:ext uri="{BB962C8B-B14F-4D97-AF65-F5344CB8AC3E}">
        <p14:creationId xmlns:p14="http://schemas.microsoft.com/office/powerpoint/2010/main" val="2680521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Outline</a:t>
            </a:r>
            <a:endParaRPr lang="en-ZA" dirty="0"/>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ZA" sz="4400" dirty="0" smtClean="0"/>
              <a:t>Revision</a:t>
            </a:r>
          </a:p>
          <a:p>
            <a:pPr marL="514350" indent="-514350">
              <a:buFont typeface="+mj-lt"/>
              <a:buAutoNum type="arabicPeriod"/>
            </a:pPr>
            <a:r>
              <a:rPr lang="en-ZA" sz="4400" dirty="0" smtClean="0"/>
              <a:t>Exam structure</a:t>
            </a:r>
          </a:p>
          <a:p>
            <a:pPr marL="514350" indent="-514350">
              <a:buFont typeface="+mj-lt"/>
              <a:buAutoNum type="arabicPeriod"/>
            </a:pPr>
            <a:r>
              <a:rPr lang="en-ZA" sz="4400" dirty="0" smtClean="0"/>
              <a:t>Exam tips</a:t>
            </a:r>
            <a:endParaRPr lang="en-ZA" sz="4400" dirty="0"/>
          </a:p>
        </p:txBody>
      </p:sp>
      <p:sp>
        <p:nvSpPr>
          <p:cNvPr id="4" name="AutoShape 2" descr="student, icon, open, read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ZA"/>
          </a:p>
        </p:txBody>
      </p:sp>
      <p:sp>
        <p:nvSpPr>
          <p:cNvPr id="5" name="Slide Number Placeholder 4"/>
          <p:cNvSpPr>
            <a:spLocks noGrp="1"/>
          </p:cNvSpPr>
          <p:nvPr>
            <p:ph type="sldNum" sz="quarter" idx="12"/>
          </p:nvPr>
        </p:nvSpPr>
        <p:spPr/>
        <p:txBody>
          <a:bodyPr>
            <a:normAutofit fontScale="85000" lnSpcReduction="20000"/>
          </a:bodyPr>
          <a:lstStyle/>
          <a:p>
            <a:fld id="{397CEC65-05FF-45E2-BA13-C1E6D89C3971}" type="slidenum">
              <a:rPr lang="en-ZA" smtClean="0"/>
              <a:t>2</a:t>
            </a:fld>
            <a:endParaRPr lang="en-ZA"/>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Revision</a:t>
            </a:r>
            <a:endParaRPr lang="en-ZA" dirty="0"/>
          </a:p>
        </p:txBody>
      </p:sp>
      <p:sp>
        <p:nvSpPr>
          <p:cNvPr id="3" name="Content Placeholder 2"/>
          <p:cNvSpPr>
            <a:spLocks noGrp="1"/>
          </p:cNvSpPr>
          <p:nvPr>
            <p:ph sz="quarter" idx="1"/>
          </p:nvPr>
        </p:nvSpPr>
        <p:spPr>
          <a:xfrm>
            <a:off x="395536" y="1600200"/>
            <a:ext cx="8370512" cy="5069160"/>
          </a:xfrm>
        </p:spPr>
        <p:txBody>
          <a:bodyPr>
            <a:normAutofit fontScale="92500" lnSpcReduction="20000"/>
          </a:bodyPr>
          <a:lstStyle/>
          <a:p>
            <a:r>
              <a:rPr lang="en-ZA" sz="3500" dirty="0" smtClean="0"/>
              <a:t>Lecture notes</a:t>
            </a:r>
          </a:p>
          <a:p>
            <a:pPr marL="891540" lvl="1" indent="-571500"/>
            <a:r>
              <a:rPr lang="en-ZA" sz="3500" dirty="0" smtClean="0"/>
              <a:t>Introductory only!</a:t>
            </a:r>
          </a:p>
          <a:p>
            <a:r>
              <a:rPr lang="en-ZA" sz="3500" dirty="0" smtClean="0"/>
              <a:t>Reading</a:t>
            </a:r>
          </a:p>
          <a:p>
            <a:pPr marL="891540" lvl="1" indent="-571500"/>
            <a:r>
              <a:rPr lang="en-ZA" sz="3500" dirty="0" smtClean="0"/>
              <a:t>Lectures in perspective</a:t>
            </a:r>
          </a:p>
          <a:p>
            <a:pPr marL="891540" lvl="1" indent="-571500"/>
            <a:r>
              <a:rPr lang="en-ZA" sz="3500" dirty="0" smtClean="0"/>
              <a:t>Identify key themes/debates</a:t>
            </a:r>
          </a:p>
          <a:p>
            <a:pPr marL="571500" indent="-571500"/>
            <a:r>
              <a:rPr lang="en-ZA" sz="3900" dirty="0"/>
              <a:t>Make a revision timetable</a:t>
            </a:r>
          </a:p>
          <a:p>
            <a:pPr marL="891540" lvl="1" indent="-571500"/>
            <a:r>
              <a:rPr lang="en-ZA" sz="3000" b="1" dirty="0"/>
              <a:t>Underestimate</a:t>
            </a:r>
            <a:r>
              <a:rPr lang="en-ZA" sz="3000" dirty="0"/>
              <a:t> your time!</a:t>
            </a:r>
          </a:p>
          <a:p>
            <a:pPr marL="891540" lvl="1" indent="-571500"/>
            <a:r>
              <a:rPr lang="en-ZA" sz="3000" dirty="0"/>
              <a:t>Revision allows you to look at the course holistically for the first time.</a:t>
            </a:r>
          </a:p>
          <a:p>
            <a:pPr marL="1165860" lvl="2" indent="-571500"/>
            <a:r>
              <a:rPr lang="en-ZA" sz="3000" dirty="0"/>
              <a:t>What was the course trying to show you?</a:t>
            </a:r>
          </a:p>
          <a:p>
            <a:pPr marL="891540" lvl="1" indent="-571500"/>
            <a:r>
              <a:rPr lang="en-ZA" sz="3000" dirty="0"/>
              <a:t>Plan for study breaks (and flu!)</a:t>
            </a:r>
          </a:p>
          <a:p>
            <a:pPr marL="891540" lvl="1" indent="-571500"/>
            <a:endParaRPr lang="en-ZA" sz="3300" dirty="0" smtClean="0"/>
          </a:p>
          <a:p>
            <a:pPr marL="571500" indent="-571500">
              <a:buNone/>
            </a:pPr>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3</a:t>
            </a:fld>
            <a:endParaRPr lang="en-ZA"/>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Revision cont.</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397CEC65-05FF-45E2-BA13-C1E6D89C3971}" type="slidenum">
              <a:rPr lang="en-ZA" smtClean="0"/>
              <a:t>4</a:t>
            </a:fld>
            <a:endParaRPr lang="en-ZA"/>
          </a:p>
        </p:txBody>
      </p:sp>
      <p:sp>
        <p:nvSpPr>
          <p:cNvPr id="4" name="Content Placeholder 3"/>
          <p:cNvSpPr>
            <a:spLocks noGrp="1"/>
          </p:cNvSpPr>
          <p:nvPr>
            <p:ph sz="quarter" idx="1"/>
          </p:nvPr>
        </p:nvSpPr>
        <p:spPr>
          <a:xfrm>
            <a:off x="251520" y="1600200"/>
            <a:ext cx="8514528" cy="5069160"/>
          </a:xfrm>
        </p:spPr>
        <p:txBody>
          <a:bodyPr>
            <a:normAutofit fontScale="25000" lnSpcReduction="20000"/>
          </a:bodyPr>
          <a:lstStyle/>
          <a:p>
            <a:pPr marL="571500" indent="-571500"/>
            <a:r>
              <a:rPr lang="en-ZA" sz="12800" dirty="0" smtClean="0"/>
              <a:t>A </a:t>
            </a:r>
            <a:r>
              <a:rPr lang="en-ZA" sz="12800" dirty="0"/>
              <a:t>cautionary note on </a:t>
            </a:r>
            <a:r>
              <a:rPr lang="en-ZA" sz="12800" dirty="0" smtClean="0"/>
              <a:t>spotting</a:t>
            </a:r>
          </a:p>
          <a:p>
            <a:pPr marL="891540" lvl="1" indent="-571500"/>
            <a:r>
              <a:rPr lang="en-ZA" sz="9600" dirty="0" smtClean="0"/>
              <a:t>If you spot, </a:t>
            </a:r>
            <a:r>
              <a:rPr lang="en-ZA" sz="9600" dirty="0"/>
              <a:t>take into account the nature of the course and assess which knowledge is ‘essential</a:t>
            </a:r>
            <a:r>
              <a:rPr lang="en-ZA" sz="9600" dirty="0" smtClean="0"/>
              <a:t>’.</a:t>
            </a:r>
          </a:p>
          <a:p>
            <a:pPr marL="891540" lvl="1" indent="-571500"/>
            <a:r>
              <a:rPr lang="en-ZA" sz="9600" dirty="0" smtClean="0"/>
              <a:t>Ensure that you understand the topics that you have studied very well.</a:t>
            </a:r>
          </a:p>
          <a:p>
            <a:pPr marL="571500" indent="-571500"/>
            <a:r>
              <a:rPr lang="en-ZA" sz="12800" dirty="0" smtClean="0"/>
              <a:t>Answer the question set! </a:t>
            </a:r>
          </a:p>
          <a:p>
            <a:pPr marL="891540" lvl="1" indent="-571500"/>
            <a:r>
              <a:rPr lang="en-ZA" sz="9600" dirty="0" smtClean="0"/>
              <a:t>Do not try to show that you studied everything. It is important to show that you are able to address the question asked before you by </a:t>
            </a:r>
            <a:r>
              <a:rPr lang="en-ZA" sz="9600" dirty="0" err="1" smtClean="0"/>
              <a:t>i</a:t>
            </a:r>
            <a:r>
              <a:rPr lang="en-ZA" sz="9600" dirty="0" smtClean="0"/>
              <a:t>) applying what you have studied, and ii) providing your own arguments on this material.</a:t>
            </a:r>
          </a:p>
          <a:p>
            <a:pPr marL="891540" lvl="1" indent="-571500"/>
            <a:endParaRPr lang="en-ZA" sz="9600" dirty="0" smtClean="0"/>
          </a:p>
          <a:p>
            <a:pPr marL="571500" indent="-571500"/>
            <a:r>
              <a:rPr lang="en-ZA" sz="11200" dirty="0" smtClean="0"/>
              <a:t>Remember that courses’ sections are likely interrelated – it is best to ensure at the very least a basic acquaintance with all sections of the course.</a:t>
            </a:r>
            <a:endParaRPr lang="en-ZA" sz="11200" dirty="0"/>
          </a:p>
          <a:p>
            <a:endParaRPr lang="en-ZA" dirty="0"/>
          </a:p>
        </p:txBody>
      </p:sp>
    </p:spTree>
    <p:extLst>
      <p:ext uri="{BB962C8B-B14F-4D97-AF65-F5344CB8AC3E}">
        <p14:creationId xmlns:p14="http://schemas.microsoft.com/office/powerpoint/2010/main" val="28222392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1196752"/>
          <a:ext cx="9144000" cy="5661248"/>
        </p:xfrm>
        <a:graphic>
          <a:graphicData uri="http://schemas.openxmlformats.org/drawingml/2006/table">
            <a:tbl>
              <a:tblPr firstRow="1" bandRow="1">
                <a:tableStyleId>{5C22544A-7EE6-4342-B048-85BDC9FD1C3A}</a:tableStyleId>
              </a:tblPr>
              <a:tblGrid>
                <a:gridCol w="9144000"/>
              </a:tblGrid>
              <a:tr h="5661248">
                <a:tc>
                  <a:txBody>
                    <a:bodyPr/>
                    <a:lstStyle/>
                    <a:p>
                      <a:pPr marL="514350" indent="-514350" algn="just">
                        <a:buFont typeface="+mj-lt"/>
                        <a:buAutoNum type="arabicPeriod"/>
                      </a:pPr>
                      <a:r>
                        <a:rPr lang="en-ZA" sz="2800" b="0" dirty="0" smtClean="0"/>
                        <a:t>Take a previous exam question or question from the course outline.</a:t>
                      </a:r>
                    </a:p>
                    <a:p>
                      <a:pPr marL="514350" indent="-514350" algn="just">
                        <a:buFont typeface="+mj-lt"/>
                        <a:buAutoNum type="arabicPeriod"/>
                      </a:pPr>
                      <a:r>
                        <a:rPr lang="en-ZA" sz="2800" b="0" dirty="0" smtClean="0"/>
                        <a:t>Give yourself the allotted time in the exam to answer the question, i.e. put yourself under exam conditions.</a:t>
                      </a:r>
                    </a:p>
                    <a:p>
                      <a:pPr marL="514350" indent="-514350" algn="just">
                        <a:buFont typeface="+mj-lt"/>
                        <a:buAutoNum type="arabicPeriod"/>
                      </a:pPr>
                      <a:r>
                        <a:rPr lang="en-ZA" sz="2800" b="0" dirty="0" smtClean="0"/>
                        <a:t>If you can, do this with a partner/group. Read over and give feedback to others in the group. Assess one another’s work on the basis of:</a:t>
                      </a:r>
                    </a:p>
                    <a:p>
                      <a:pPr lvl="2" algn="just">
                        <a:buFont typeface="Courier New" pitchFamily="49" charset="0"/>
                        <a:buChar char="o"/>
                      </a:pPr>
                      <a:r>
                        <a:rPr lang="en-ZA" sz="2400" b="0" dirty="0" smtClean="0"/>
                        <a:t> Did they answer the question set?</a:t>
                      </a:r>
                    </a:p>
                    <a:p>
                      <a:pPr lvl="2" algn="just">
                        <a:buFont typeface="Courier New" pitchFamily="49" charset="0"/>
                        <a:buChar char="o"/>
                      </a:pPr>
                      <a:r>
                        <a:rPr lang="en-ZA" sz="2400" b="0" dirty="0" smtClean="0"/>
                        <a:t> Was there an argument?</a:t>
                      </a:r>
                    </a:p>
                    <a:p>
                      <a:pPr lvl="2" algn="just">
                        <a:buFont typeface="Courier New" pitchFamily="49" charset="0"/>
                        <a:buChar char="o"/>
                      </a:pPr>
                      <a:r>
                        <a:rPr lang="en-ZA" sz="2400" b="0" dirty="0" smtClean="0"/>
                        <a:t> Did the argument build logically?</a:t>
                      </a:r>
                    </a:p>
                    <a:p>
                      <a:pPr lvl="2" algn="just">
                        <a:buFont typeface="Courier New" pitchFamily="49" charset="0"/>
                        <a:buChar char="o"/>
                      </a:pPr>
                      <a:r>
                        <a:rPr lang="en-ZA" sz="2400" b="0" dirty="0" smtClean="0"/>
                        <a:t> Was the argument persuasive?</a:t>
                      </a:r>
                    </a:p>
                    <a:p>
                      <a:pPr lvl="2" algn="just">
                        <a:buFont typeface="Courier New" pitchFamily="49" charset="0"/>
                        <a:buChar char="o"/>
                      </a:pPr>
                      <a:r>
                        <a:rPr lang="en-ZA" sz="2400" b="0" dirty="0" smtClean="0"/>
                        <a:t> Is there a strong introduction and conclusion?</a:t>
                      </a:r>
                    </a:p>
                    <a:p>
                      <a:pPr lvl="2" algn="just">
                        <a:buFont typeface="Courier New" pitchFamily="49" charset="0"/>
                        <a:buChar char="o"/>
                      </a:pPr>
                      <a:r>
                        <a:rPr lang="en-ZA" sz="2400" b="0" dirty="0" smtClean="0"/>
                        <a:t> Is the writing clear and with academic vernacular? </a:t>
                      </a:r>
                    </a:p>
                    <a:p>
                      <a:pPr algn="just"/>
                      <a:endParaRPr lang="en-ZA" dirty="0"/>
                    </a:p>
                  </a:txBody>
                  <a:tcPr/>
                </a:tc>
              </a:tr>
            </a:tbl>
          </a:graphicData>
        </a:graphic>
      </p:graphicFrame>
      <p:graphicFrame>
        <p:nvGraphicFramePr>
          <p:cNvPr id="3" name="Table 2"/>
          <p:cNvGraphicFramePr>
            <a:graphicFrameLocks noGrp="1"/>
          </p:cNvGraphicFramePr>
          <p:nvPr/>
        </p:nvGraphicFramePr>
        <p:xfrm>
          <a:off x="0" y="0"/>
          <a:ext cx="9144000" cy="1188720"/>
        </p:xfrm>
        <a:graphic>
          <a:graphicData uri="http://schemas.openxmlformats.org/drawingml/2006/table">
            <a:tbl>
              <a:tblPr firstRow="1" bandRow="1">
                <a:tableStyleId>{21E4AEA4-8DFA-4A89-87EB-49C32662AFE0}</a:tableStyleId>
              </a:tblPr>
              <a:tblGrid>
                <a:gridCol w="9144000"/>
              </a:tblGrid>
              <a:tr h="11247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3600" i="1" dirty="0" smtClean="0"/>
                        <a:t>Revision technique</a:t>
                      </a:r>
                      <a:r>
                        <a:rPr lang="en-ZA" sz="3600" dirty="0" smtClean="0"/>
                        <a:t>: put yourself under exam conditions:</a:t>
                      </a:r>
                      <a:endParaRPr lang="en-ZA" dirty="0"/>
                    </a:p>
                  </a:txBody>
                  <a:tcPr/>
                </a:tc>
              </a:tr>
            </a:tbl>
          </a:graphicData>
        </a:graphic>
      </p:graphicFrame>
      <p:sp>
        <p:nvSpPr>
          <p:cNvPr id="4" name="Slide Number Placeholder 3"/>
          <p:cNvSpPr>
            <a:spLocks noGrp="1"/>
          </p:cNvSpPr>
          <p:nvPr>
            <p:ph type="sldNum" sz="quarter" idx="12"/>
          </p:nvPr>
        </p:nvSpPr>
        <p:spPr/>
        <p:txBody>
          <a:bodyPr/>
          <a:lstStyle/>
          <a:p>
            <a:fld id="{397CEC65-05FF-45E2-BA13-C1E6D89C3971}" type="slidenum">
              <a:rPr lang="en-ZA" smtClean="0"/>
              <a:t>5</a:t>
            </a:fld>
            <a:endParaRPr lang="en-ZA"/>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Exam Structure</a:t>
            </a:r>
            <a:endParaRPr lang="en-ZA" dirty="0"/>
          </a:p>
        </p:txBody>
      </p:sp>
      <p:sp>
        <p:nvSpPr>
          <p:cNvPr id="3" name="Content Placeholder 2"/>
          <p:cNvSpPr>
            <a:spLocks noGrp="1"/>
          </p:cNvSpPr>
          <p:nvPr>
            <p:ph sz="quarter" idx="1"/>
          </p:nvPr>
        </p:nvSpPr>
        <p:spPr/>
        <p:txBody>
          <a:bodyPr/>
          <a:lstStyle/>
          <a:p>
            <a:pPr marL="514350" indent="-514350">
              <a:buFont typeface="+mj-lt"/>
              <a:buAutoNum type="arabicPeriod"/>
            </a:pPr>
            <a:r>
              <a:rPr lang="en-ZA" dirty="0" smtClean="0"/>
              <a:t>Two questions in two hours; choice of 5 questions</a:t>
            </a:r>
          </a:p>
          <a:p>
            <a:pPr marL="514350" indent="-514350">
              <a:buFont typeface="+mj-lt"/>
              <a:buAutoNum type="arabicPeriod"/>
            </a:pPr>
            <a:r>
              <a:rPr lang="en-ZA" dirty="0" smtClean="0"/>
              <a:t>Time; date; venue</a:t>
            </a:r>
          </a:p>
          <a:p>
            <a:pPr marL="514350" indent="-514350">
              <a:buFont typeface="+mj-lt"/>
              <a:buAutoNum type="arabicPeriod"/>
            </a:pPr>
            <a:r>
              <a:rPr lang="en-ZA" dirty="0" smtClean="0"/>
              <a:t>Rules of exams</a:t>
            </a:r>
          </a:p>
          <a:p>
            <a:pPr marL="514350" indent="-514350">
              <a:buFont typeface="+mj-lt"/>
              <a:buAutoNum type="arabicPeriod"/>
            </a:pPr>
            <a:r>
              <a:rPr lang="en-ZA" dirty="0" smtClean="0"/>
              <a:t>Procedure of exams</a:t>
            </a:r>
          </a:p>
          <a:p>
            <a:pPr marL="514350" indent="-514350">
              <a:buFont typeface="+mj-lt"/>
              <a:buAutoNum type="arabicPeriod"/>
            </a:pPr>
            <a:r>
              <a:rPr lang="en-ZA" dirty="0" smtClean="0"/>
              <a:t>Practical advise</a:t>
            </a:r>
          </a:p>
          <a:p>
            <a:pPr marL="514350" indent="-514350">
              <a:buFont typeface="+mj-lt"/>
              <a:buAutoNum type="arabicPeriod"/>
            </a:pPr>
            <a:r>
              <a:rPr lang="en-ZA" dirty="0" smtClean="0"/>
              <a:t>The deferred exam</a:t>
            </a:r>
            <a:endParaRPr lang="en-ZA" dirty="0"/>
          </a:p>
        </p:txBody>
      </p:sp>
      <p:sp>
        <p:nvSpPr>
          <p:cNvPr id="5" name="Slide Number Placeholder 4"/>
          <p:cNvSpPr>
            <a:spLocks noGrp="1"/>
          </p:cNvSpPr>
          <p:nvPr>
            <p:ph type="sldNum" sz="quarter" idx="12"/>
          </p:nvPr>
        </p:nvSpPr>
        <p:spPr/>
        <p:txBody>
          <a:bodyPr>
            <a:normAutofit fontScale="85000" lnSpcReduction="20000"/>
          </a:bodyPr>
          <a:lstStyle/>
          <a:p>
            <a:fld id="{397CEC65-05FF-45E2-BA13-C1E6D89C3971}" type="slidenum">
              <a:rPr lang="en-ZA" smtClean="0"/>
              <a:t>6</a:t>
            </a:fld>
            <a:endParaRPr lang="en-ZA"/>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Exam Tips</a:t>
            </a:r>
            <a:endParaRPr lang="en-ZA" dirty="0"/>
          </a:p>
        </p:txBody>
      </p:sp>
      <p:sp>
        <p:nvSpPr>
          <p:cNvPr id="3" name="Content Placeholder 2"/>
          <p:cNvSpPr>
            <a:spLocks noGrp="1"/>
          </p:cNvSpPr>
          <p:nvPr>
            <p:ph sz="quarter" idx="1"/>
          </p:nvPr>
        </p:nvSpPr>
        <p:spPr/>
        <p:txBody>
          <a:bodyPr/>
          <a:lstStyle/>
          <a:p>
            <a:pPr marL="514350" indent="-514350">
              <a:buFont typeface="+mj-lt"/>
              <a:buAutoNum type="arabicPeriod"/>
            </a:pPr>
            <a:r>
              <a:rPr lang="en-ZA" dirty="0" smtClean="0"/>
              <a:t>Which questions should you choose?</a:t>
            </a:r>
          </a:p>
          <a:p>
            <a:pPr marL="514350" indent="-514350">
              <a:buFont typeface="+mj-lt"/>
              <a:buAutoNum type="arabicPeriod"/>
            </a:pPr>
            <a:r>
              <a:rPr lang="en-ZA" dirty="0" smtClean="0"/>
              <a:t>Exam questions: class exercise</a:t>
            </a:r>
          </a:p>
          <a:p>
            <a:pPr marL="514350" indent="-514350">
              <a:buFont typeface="+mj-lt"/>
              <a:buAutoNum type="arabicPeriod"/>
            </a:pPr>
            <a:r>
              <a:rPr lang="en-ZA" dirty="0" smtClean="0"/>
              <a:t>The formula to exam writing:</a:t>
            </a:r>
          </a:p>
          <a:p>
            <a:pPr marL="834390" lvl="1" indent="-514350">
              <a:buFont typeface="+mj-lt"/>
              <a:buAutoNum type="arabicPeriod"/>
            </a:pPr>
            <a:r>
              <a:rPr lang="en-ZA" dirty="0" smtClean="0"/>
              <a:t>Read the question</a:t>
            </a:r>
          </a:p>
          <a:p>
            <a:pPr marL="834390" lvl="1" indent="-514350">
              <a:buFont typeface="+mj-lt"/>
              <a:buAutoNum type="arabicPeriod"/>
            </a:pPr>
            <a:r>
              <a:rPr lang="en-ZA" dirty="0" smtClean="0"/>
              <a:t>Plan your argument</a:t>
            </a:r>
          </a:p>
          <a:p>
            <a:pPr marL="834390" lvl="1" indent="-514350">
              <a:buFont typeface="+mj-lt"/>
              <a:buAutoNum type="arabicPeriod"/>
            </a:pPr>
            <a:r>
              <a:rPr lang="en-ZA" dirty="0" smtClean="0"/>
              <a:t>Demonstrate your knowledge</a:t>
            </a:r>
          </a:p>
          <a:p>
            <a:pPr marL="514350" indent="-514350">
              <a:buFont typeface="+mj-lt"/>
              <a:buAutoNum type="arabicPeriod"/>
            </a:pPr>
            <a:r>
              <a:rPr lang="en-ZA" dirty="0" smtClean="0"/>
              <a:t>Timing</a:t>
            </a:r>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7</a:t>
            </a:fld>
            <a:endParaRPr lang="en-ZA"/>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i="1" dirty="0" smtClean="0"/>
              <a:t>Class exercise</a:t>
            </a:r>
            <a:r>
              <a:rPr lang="en-ZA" dirty="0" smtClean="0"/>
              <a:t>: exam questions</a:t>
            </a:r>
            <a:endParaRPr lang="en-ZA" i="1" dirty="0"/>
          </a:p>
        </p:txBody>
      </p:sp>
      <p:sp>
        <p:nvSpPr>
          <p:cNvPr id="3" name="Content Placeholder 2"/>
          <p:cNvSpPr>
            <a:spLocks noGrp="1"/>
          </p:cNvSpPr>
          <p:nvPr>
            <p:ph sz="quarter" idx="1"/>
          </p:nvPr>
        </p:nvSpPr>
        <p:spPr/>
        <p:txBody>
          <a:bodyPr/>
          <a:lstStyle/>
          <a:p>
            <a:pPr>
              <a:buNone/>
            </a:pPr>
            <a:r>
              <a:rPr lang="en-ZA" dirty="0" smtClean="0">
                <a:solidFill>
                  <a:schemeClr val="accent1">
                    <a:lumMod val="75000"/>
                  </a:schemeClr>
                </a:solidFill>
              </a:rPr>
              <a:t>[</a:t>
            </a:r>
            <a:r>
              <a:rPr lang="en-ZA" i="1" dirty="0" smtClean="0">
                <a:solidFill>
                  <a:schemeClr val="accent1">
                    <a:lumMod val="75000"/>
                  </a:schemeClr>
                </a:solidFill>
              </a:rPr>
              <a:t>Insert previous exam questions or questions from the course outline</a:t>
            </a:r>
            <a:r>
              <a:rPr lang="en-ZA" dirty="0" smtClean="0">
                <a:solidFill>
                  <a:schemeClr val="accent1">
                    <a:lumMod val="75000"/>
                  </a:schemeClr>
                </a:solidFill>
              </a:rPr>
              <a:t>]</a:t>
            </a:r>
            <a:endParaRPr lang="en-ZA" dirty="0">
              <a:solidFill>
                <a:schemeClr val="accent1">
                  <a:lumMod val="75000"/>
                </a:schemeClr>
              </a:solidFill>
            </a:endParaRPr>
          </a:p>
        </p:txBody>
      </p:sp>
      <p:sp>
        <p:nvSpPr>
          <p:cNvPr id="4" name="Slide Number Placeholder 3"/>
          <p:cNvSpPr>
            <a:spLocks noGrp="1"/>
          </p:cNvSpPr>
          <p:nvPr>
            <p:ph type="sldNum" sz="quarter" idx="12"/>
          </p:nvPr>
        </p:nvSpPr>
        <p:spPr/>
        <p:txBody>
          <a:bodyPr>
            <a:normAutofit fontScale="85000" lnSpcReduction="20000"/>
          </a:bodyPr>
          <a:lstStyle/>
          <a:p>
            <a:fld id="{397CEC65-05FF-45E2-BA13-C1E6D89C3971}" type="slidenum">
              <a:rPr lang="en-ZA" smtClean="0"/>
              <a:t>8</a:t>
            </a:fld>
            <a:endParaRPr lang="en-ZA"/>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ZA" dirty="0" smtClean="0"/>
              <a:t>Read </a:t>
            </a:r>
            <a:r>
              <a:rPr lang="en-ZA" dirty="0"/>
              <a:t>the </a:t>
            </a:r>
            <a:r>
              <a:rPr lang="en-ZA" dirty="0" smtClean="0"/>
              <a:t>question</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397CEC65-05FF-45E2-BA13-C1E6D89C3971}" type="slidenum">
              <a:rPr lang="en-ZA" smtClean="0"/>
              <a:t>9</a:t>
            </a:fld>
            <a:endParaRPr lang="en-ZA"/>
          </a:p>
        </p:txBody>
      </p:sp>
      <p:sp>
        <p:nvSpPr>
          <p:cNvPr id="4" name="Content Placeholder 3"/>
          <p:cNvSpPr>
            <a:spLocks noGrp="1"/>
          </p:cNvSpPr>
          <p:nvPr>
            <p:ph sz="quarter" idx="1"/>
          </p:nvPr>
        </p:nvSpPr>
        <p:spPr>
          <a:xfrm>
            <a:off x="612648" y="1600200"/>
            <a:ext cx="8153400" cy="4781128"/>
          </a:xfrm>
        </p:spPr>
        <p:txBody>
          <a:bodyPr>
            <a:normAutofit/>
          </a:bodyPr>
          <a:lstStyle/>
          <a:p>
            <a:r>
              <a:rPr lang="en-ZA" sz="3600" dirty="0"/>
              <a:t>What is the question really asking?</a:t>
            </a:r>
            <a:endParaRPr lang="en-ZA" sz="3200" dirty="0"/>
          </a:p>
          <a:p>
            <a:r>
              <a:rPr lang="en-ZA" sz="3600" dirty="0"/>
              <a:t>Class exercise (above)</a:t>
            </a:r>
            <a:endParaRPr lang="en-ZA" sz="3200" dirty="0"/>
          </a:p>
          <a:p>
            <a:r>
              <a:rPr lang="en-ZA" sz="3600" dirty="0"/>
              <a:t>Don’t just look at the topic, look at the question itself:</a:t>
            </a:r>
            <a:endParaRPr lang="en-ZA" sz="3200" dirty="0"/>
          </a:p>
          <a:p>
            <a:pPr lvl="1"/>
            <a:r>
              <a:rPr lang="en-ZA" sz="3200" dirty="0"/>
              <a:t>Can you answer it?</a:t>
            </a:r>
          </a:p>
          <a:p>
            <a:pPr lvl="1"/>
            <a:r>
              <a:rPr lang="en-ZA" sz="3200" dirty="0"/>
              <a:t>Will your answer be descriptive or analytical?</a:t>
            </a:r>
          </a:p>
          <a:p>
            <a:r>
              <a:rPr lang="en-ZA" sz="3600" dirty="0"/>
              <a:t>Which questions should you chose?</a:t>
            </a:r>
            <a:endParaRPr lang="en-ZA" sz="3200" dirty="0"/>
          </a:p>
          <a:p>
            <a:endParaRPr lang="en-ZA" dirty="0"/>
          </a:p>
        </p:txBody>
      </p:sp>
    </p:spTree>
    <p:extLst>
      <p:ext uri="{BB962C8B-B14F-4D97-AF65-F5344CB8AC3E}">
        <p14:creationId xmlns:p14="http://schemas.microsoft.com/office/powerpoint/2010/main" val="97911423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115</TotalTime>
  <Words>969</Words>
  <Application>Microsoft Macintosh PowerPoint</Application>
  <PresentationFormat>On-screen Show (4:3)</PresentationFormat>
  <Paragraphs>123</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Median</vt:lpstr>
      <vt:lpstr>Revision and exam tips</vt:lpstr>
      <vt:lpstr>Outline</vt:lpstr>
      <vt:lpstr>Revision</vt:lpstr>
      <vt:lpstr>Revision cont.</vt:lpstr>
      <vt:lpstr>PowerPoint Presentation</vt:lpstr>
      <vt:lpstr>Exam Structure</vt:lpstr>
      <vt:lpstr>Exam Tips</vt:lpstr>
      <vt:lpstr>Class exercise: exam questions</vt:lpstr>
      <vt:lpstr>Read the question</vt:lpstr>
      <vt:lpstr>Plan your argument</vt:lpstr>
      <vt:lpstr>Demonstrate your knowledge</vt:lpstr>
      <vt:lpstr>Some general comments</vt:lpstr>
      <vt:lpstr>Remember!!</vt:lpstr>
      <vt:lpstr>A note on time</vt:lpstr>
      <vt:lpstr>Conclusion</vt:lpstr>
      <vt:lpstr>PowerPoint Presentation</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development lectures</dc:title>
  <dc:creator>Laura</dc:creator>
  <cp:lastModifiedBy>Neil Berry</cp:lastModifiedBy>
  <cp:revision>26</cp:revision>
  <dcterms:created xsi:type="dcterms:W3CDTF">2012-08-06T13:31:30Z</dcterms:created>
  <dcterms:modified xsi:type="dcterms:W3CDTF">2014-04-22T14:09:28Z</dcterms:modified>
</cp:coreProperties>
</file>