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1"/>
  </p:sldMasterIdLst>
  <p:notesMasterIdLst>
    <p:notesMasterId r:id="rId41"/>
  </p:notesMasterIdLst>
  <p:sldIdLst>
    <p:sldId id="261" r:id="rId2"/>
    <p:sldId id="262" r:id="rId3"/>
    <p:sldId id="270" r:id="rId4"/>
    <p:sldId id="263" r:id="rId5"/>
    <p:sldId id="264" r:id="rId6"/>
    <p:sldId id="293" r:id="rId7"/>
    <p:sldId id="265" r:id="rId8"/>
    <p:sldId id="266" r:id="rId9"/>
    <p:sldId id="294" r:id="rId10"/>
    <p:sldId id="295" r:id="rId11"/>
    <p:sldId id="297" r:id="rId12"/>
    <p:sldId id="298" r:id="rId13"/>
    <p:sldId id="267" r:id="rId14"/>
    <p:sldId id="300" r:id="rId15"/>
    <p:sldId id="301" r:id="rId16"/>
    <p:sldId id="302" r:id="rId17"/>
    <p:sldId id="311" r:id="rId18"/>
    <p:sldId id="303" r:id="rId19"/>
    <p:sldId id="304" r:id="rId20"/>
    <p:sldId id="305" r:id="rId21"/>
    <p:sldId id="299" r:id="rId22"/>
    <p:sldId id="306" r:id="rId23"/>
    <p:sldId id="268" r:id="rId24"/>
    <p:sldId id="277" r:id="rId25"/>
    <p:sldId id="272" r:id="rId26"/>
    <p:sldId id="274" r:id="rId27"/>
    <p:sldId id="275" r:id="rId28"/>
    <p:sldId id="276" r:id="rId29"/>
    <p:sldId id="279" r:id="rId30"/>
    <p:sldId id="285" r:id="rId31"/>
    <p:sldId id="307" r:id="rId32"/>
    <p:sldId id="288" r:id="rId33"/>
    <p:sldId id="258" r:id="rId34"/>
    <p:sldId id="291" r:id="rId35"/>
    <p:sldId id="290" r:id="rId36"/>
    <p:sldId id="292" r:id="rId37"/>
    <p:sldId id="309" r:id="rId38"/>
    <p:sldId id="310" r:id="rId39"/>
    <p:sldId id="312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Rubin" initials="MR" lastIdx="2" clrIdx="0">
    <p:extLst>
      <p:ext uri="{19B8F6BF-5375-455C-9EA6-DF929625EA0E}">
        <p15:presenceInfo xmlns:p15="http://schemas.microsoft.com/office/powerpoint/2012/main" xmlns="" userId="d4d57122ba2cec87" providerId="Windows Live"/>
      </p:ext>
    </p:extLst>
  </p:cmAuthor>
  <p:cmAuthor id="2" name="User" initials="U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commentAuthors" Target="commentAuthors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spPr>
            <a:ln w="50000">
              <a:noFill/>
            </a:ln>
          </c:spPr>
          <c:xVal>
            <c:numRef>
              <c:f>Sheet1!$A$2:$A$10</c:f>
              <c:numCache>
                <c:formatCode>General</c:formatCode>
                <c:ptCount val="9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  <c:pt idx="3">
                  <c:v>3.0</c:v>
                </c:pt>
                <c:pt idx="4">
                  <c:v>1.5</c:v>
                </c:pt>
                <c:pt idx="5">
                  <c:v>1.5</c:v>
                </c:pt>
                <c:pt idx="6">
                  <c:v>1.5</c:v>
                </c:pt>
                <c:pt idx="7">
                  <c:v>1.5</c:v>
                </c:pt>
                <c:pt idx="8">
                  <c:v>1.0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  <c:pt idx="3">
                  <c:v>4.0</c:v>
                </c:pt>
                <c:pt idx="4">
                  <c:v>1.0</c:v>
                </c:pt>
                <c:pt idx="5">
                  <c:v>4.0</c:v>
                </c:pt>
                <c:pt idx="6">
                  <c:v>2.0</c:v>
                </c:pt>
                <c:pt idx="7">
                  <c:v>3.0</c:v>
                </c:pt>
                <c:pt idx="8">
                  <c:v>2.3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4856472"/>
        <c:axId val="-2118869368"/>
      </c:scatterChart>
      <c:valAx>
        <c:axId val="-2134856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Natural Resources/GDP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2118869368"/>
        <c:crosses val="autoZero"/>
        <c:crossBetween val="midCat"/>
      </c:valAx>
      <c:valAx>
        <c:axId val="-21188693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Conflict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213485647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spPr>
            <a:ln w="50000">
              <a:noFill/>
            </a:ln>
          </c:spPr>
          <c:xVal>
            <c:numRef>
              <c:f>Sheet1!$A$2:$A$10</c:f>
              <c:numCache>
                <c:formatCode>General</c:formatCode>
                <c:ptCount val="9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5.5</c:v>
                </c:pt>
                <c:pt idx="7">
                  <c:v>6.0</c:v>
                </c:pt>
                <c:pt idx="8">
                  <c:v>6.5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1.2</c:v>
                </c:pt>
                <c:pt idx="1">
                  <c:v>1.9</c:v>
                </c:pt>
                <c:pt idx="2">
                  <c:v>2.5</c:v>
                </c:pt>
                <c:pt idx="3">
                  <c:v>3.1</c:v>
                </c:pt>
                <c:pt idx="4">
                  <c:v>1.0</c:v>
                </c:pt>
                <c:pt idx="5">
                  <c:v>4.0</c:v>
                </c:pt>
                <c:pt idx="6">
                  <c:v>5.0</c:v>
                </c:pt>
                <c:pt idx="7">
                  <c:v>5.5</c:v>
                </c:pt>
                <c:pt idx="8">
                  <c:v>7.0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1791096"/>
        <c:axId val="-2086062200"/>
      </c:scatterChart>
      <c:valAx>
        <c:axId val="-2121791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Natural Resources/GDP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86062200"/>
        <c:crosses val="autoZero"/>
        <c:crossBetween val="midCat"/>
      </c:valAx>
      <c:valAx>
        <c:axId val="-20860622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Conflict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2179109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5:40.491" idx="2">
    <p:pos x="5355" y="124"/>
    <p:text>Change the questions to be relevant to your course.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6:15.579" idx="3">
    <p:pos x="5293" y="103"/>
    <p:text>Edit for your course.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7:14.400" idx="4">
    <p:pos x="5418" y="89"/>
    <p:text>You should edit the examples to be relevant to the example particular to your course.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8:34.402" idx="5">
    <p:pos x="5444" y="145"/>
    <p:text>You may want to do a similar breakdown for the quants study selected for your course.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3:38.476" idx="1">
    <p:pos x="5468" y="99"/>
    <p:text>You may consider removing this slide since it is somewhat redundant.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9:41.073" idx="6">
    <p:pos x="5280" y="83"/>
    <p:text>Alter for your course.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5CD4B-C76C-1049-8F4C-6B89C2F96616}" type="datetimeFigureOut">
              <a:rPr lang="en-US" smtClean="0"/>
              <a:t>22/04/2014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7FB6D-F65E-5242-873F-8B43DC9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2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7FB6D-F65E-5242-873F-8B43DC94C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98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0CD85-466C-46F5-AADF-41FBF7340E7B}" type="slidenum">
              <a:rPr lang="en-ZA" smtClean="0"/>
              <a:pPr/>
              <a:t>26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0011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0CD85-466C-46F5-AADF-41FBF7340E7B}" type="slidenum">
              <a:rPr lang="en-ZA" smtClean="0"/>
              <a:pPr/>
              <a:t>27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1958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1784" y="1676400"/>
            <a:ext cx="5917679" cy="2554983"/>
          </a:xfrm>
        </p:spPr>
        <p:txBody>
          <a:bodyPr anchor="b"/>
          <a:lstStyle>
            <a:lvl1pPr>
              <a:defRPr sz="4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671784" y="4231157"/>
            <a:ext cx="5917679" cy="861420"/>
          </a:xfrm>
        </p:spPr>
        <p:txBody>
          <a:bodyPr anchor="t"/>
          <a:lstStyle>
            <a:lvl1pPr marL="0" indent="0" algn="r">
              <a:buNone/>
              <a:defRPr b="1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/>
          </a:p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48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1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15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59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64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99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35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42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1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73" y="2489199"/>
            <a:ext cx="8045043" cy="3903211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27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b="1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4647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13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20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01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3E63-2E2D-4FA6-B865-4760C73D2579}" type="datetimeFigureOut">
              <a:rPr lang="en-US" dirty="0"/>
              <a:t>22/04/2014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822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1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4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0C00397A-3C72-42FB-BFE2-D4838F2BD258}" type="datetimeFigureOut">
              <a:rPr lang="en-US" dirty="0"/>
              <a:t>22/04/2014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Oval 30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Oval 31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4" name="Freeform 33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336368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hyperlink" Target="http://creativecommons.org/licenses/by-sa/2.5/z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388" y="1587311"/>
            <a:ext cx="5917679" cy="2550877"/>
          </a:xfrm>
        </p:spPr>
        <p:txBody>
          <a:bodyPr/>
          <a:lstStyle/>
          <a:p>
            <a:pPr algn="r"/>
            <a:r>
              <a:rPr lang="en-US" b="1" u="sng" dirty="0" smtClean="0"/>
              <a:t>Merits of Methodology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Conduct Systematic Political Research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99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23900"/>
            <a:ext cx="8265146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Distinguishing theory-testing and theory referral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2489200"/>
            <a:ext cx="7901037" cy="3530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Theory: </a:t>
            </a:r>
            <a:r>
              <a:rPr lang="en-US" b="0" dirty="0" smtClean="0"/>
              <a:t>an attempt to logically and systematically explain real-life phenomena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u="sng" dirty="0" smtClean="0"/>
              <a:t>Theory-testing</a:t>
            </a:r>
            <a:r>
              <a:rPr lang="en-US" dirty="0" smtClean="0"/>
              <a:t>:</a:t>
            </a:r>
            <a:r>
              <a:rPr lang="en-US" b="0" dirty="0"/>
              <a:t> 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0" dirty="0" smtClean="0"/>
              <a:t>You are using the </a:t>
            </a:r>
            <a:r>
              <a:rPr lang="en-US" i="1" dirty="0" smtClean="0"/>
              <a:t>logic</a:t>
            </a:r>
            <a:r>
              <a:rPr lang="en-US" b="0" dirty="0" smtClean="0"/>
              <a:t> of a theory to explain your case(s)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i="1" dirty="0" smtClean="0"/>
              <a:t>DO NOT deviate from logic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i="1" dirty="0" smtClean="0"/>
              <a:t>DO NOT </a:t>
            </a:r>
            <a:r>
              <a:rPr lang="en-US" i="1" dirty="0" smtClean="0">
                <a:sym typeface="Wingdings" panose="05000000000000000000" pitchFamily="2" charset="2"/>
              </a:rPr>
              <a:t>try to fit the theory to the case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i="1" dirty="0" smtClean="0">
                <a:sym typeface="Wingdings" panose="05000000000000000000" pitchFamily="2" charset="2"/>
              </a:rPr>
              <a:t>REMEMBER that a single observation does not prove/disprove the theory</a:t>
            </a:r>
            <a:endParaRPr lang="en-US" i="1" dirty="0" smtClean="0"/>
          </a:p>
          <a:p>
            <a:pPr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90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23900"/>
            <a:ext cx="8265146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Steps for Theory-Testing…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Logic of theory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Language that a theory demands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Units of analysis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Consistency through the paper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Acknowledging limitations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5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23900"/>
            <a:ext cx="8265146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Distinguishing theory-testing and theory referral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u="sng" dirty="0"/>
              <a:t>Theory referral</a:t>
            </a:r>
            <a:r>
              <a:rPr lang="en-US" u="sng" dirty="0" smtClean="0"/>
              <a:t>: </a:t>
            </a:r>
            <a:endParaRPr lang="en-US" u="sng" dirty="0"/>
          </a:p>
          <a:p>
            <a:pPr>
              <a:spcBef>
                <a:spcPts val="600"/>
              </a:spcBef>
            </a:pPr>
            <a:r>
              <a:rPr lang="en-US" b="0" dirty="0" smtClean="0"/>
              <a:t>This is less restrictive than theory-testing approach</a:t>
            </a:r>
          </a:p>
          <a:p>
            <a:pPr>
              <a:spcBef>
                <a:spcPts val="600"/>
              </a:spcBef>
            </a:pPr>
            <a:r>
              <a:rPr lang="en-US" b="0" dirty="0" smtClean="0"/>
              <a:t>Can use theory to add to understanding (illustrative)</a:t>
            </a:r>
          </a:p>
          <a:p>
            <a:pPr>
              <a:spcBef>
                <a:spcPts val="600"/>
              </a:spcBef>
            </a:pPr>
            <a:endParaRPr lang="en-US" b="0" dirty="0"/>
          </a:p>
          <a:p>
            <a:pPr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52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Thorough understanding of a few.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1100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i="1" dirty="0" smtClean="0"/>
              <a:t>Vs.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1100" i="1" dirty="0"/>
          </a:p>
          <a:p>
            <a:pPr marL="0" indent="0">
              <a:buNone/>
            </a:pPr>
            <a:r>
              <a:rPr lang="en-US" dirty="0" smtClean="0"/>
              <a:t>Cursory understanding of many.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68206" y="310718"/>
            <a:ext cx="825623" cy="1029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800" b="1" dirty="0" smtClean="0"/>
              <a:t>3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1211046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Types of Evidence</a:t>
            </a:r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6441" y="2489199"/>
            <a:ext cx="7380914" cy="3769557"/>
          </a:xfrm>
        </p:spPr>
        <p:txBody>
          <a:bodyPr>
            <a:normAutofit/>
          </a:bodyPr>
          <a:lstStyle/>
          <a:p>
            <a:r>
              <a:rPr lang="en-ZA" sz="2400" dirty="0" smtClean="0"/>
              <a:t>Qualitative and quantitative data are different types of evidence that can be used to answer a question</a:t>
            </a:r>
          </a:p>
          <a:p>
            <a:pPr lvl="1"/>
            <a:r>
              <a:rPr lang="en-ZA" sz="2000" dirty="0" smtClean="0"/>
              <a:t>They are not methods. They can imply that certain methods be used in order to use them.</a:t>
            </a:r>
          </a:p>
          <a:p>
            <a:pPr lvl="1"/>
            <a:r>
              <a:rPr lang="en-ZA" sz="2000" dirty="0" smtClean="0"/>
              <a:t>They are not mutually exclusive </a:t>
            </a:r>
          </a:p>
          <a:p>
            <a:pPr lvl="2"/>
            <a:r>
              <a:rPr lang="en-ZA" sz="1800" dirty="0" smtClean="0"/>
              <a:t>Q-squared = both quantitative and qualitative evidence used</a:t>
            </a:r>
          </a:p>
        </p:txBody>
      </p:sp>
    </p:spTree>
    <p:extLst>
      <p:ext uri="{BB962C8B-B14F-4D97-AF65-F5344CB8AC3E}">
        <p14:creationId xmlns:p14="http://schemas.microsoft.com/office/powerpoint/2010/main" val="1945161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Qualitative Evidence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270" y="2405849"/>
            <a:ext cx="8167456" cy="4065971"/>
          </a:xfrm>
        </p:spPr>
        <p:txBody>
          <a:bodyPr>
            <a:normAutofit/>
          </a:bodyPr>
          <a:lstStyle/>
          <a:p>
            <a:r>
              <a:rPr lang="en-ZA" dirty="0" smtClean="0"/>
              <a:t>Concepts are analysed based on interpreting and cross-verifying data collected.</a:t>
            </a:r>
          </a:p>
          <a:p>
            <a:r>
              <a:rPr lang="en-ZA" dirty="0" smtClean="0"/>
              <a:t>Narrative evidence – often g</a:t>
            </a:r>
            <a:r>
              <a:rPr lang="en-ZA" dirty="0" smtClean="0">
                <a:sym typeface="Wingdings" panose="05000000000000000000" pitchFamily="2" charset="2"/>
              </a:rPr>
              <a:t>athered through interviews; focus groups; discussions; etc.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Questions asked can be open-ended; semi-structured; close-ended.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Need to learn techniques for interpreting the data collected.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See: </a:t>
            </a:r>
          </a:p>
          <a:p>
            <a:pPr lvl="1"/>
            <a:r>
              <a:rPr lang="en-ZA" dirty="0" err="1" smtClean="0"/>
              <a:t>Portelli</a:t>
            </a:r>
            <a:r>
              <a:rPr lang="en-ZA" dirty="0"/>
              <a:t>, A., ‘Oral History as Genre’, in M. Chamberlain and P. Thompson (eds.) </a:t>
            </a:r>
            <a:r>
              <a:rPr lang="en-ZA" i="1" dirty="0"/>
              <a:t>Narrative and Genre: Contexts and Types of Communication</a:t>
            </a:r>
            <a:r>
              <a:rPr lang="en-ZA" dirty="0"/>
              <a:t>, (Transaction Publishers, 1998), pp. 23-45</a:t>
            </a:r>
            <a:r>
              <a:rPr lang="en-ZA" dirty="0" smtClean="0"/>
              <a:t>.</a:t>
            </a:r>
          </a:p>
          <a:p>
            <a:pPr lvl="1"/>
            <a:r>
              <a:rPr lang="en-ZA" dirty="0"/>
              <a:t>Thompson, P., </a:t>
            </a:r>
            <a:r>
              <a:rPr lang="en-ZA" i="1" dirty="0"/>
              <a:t>The Voice of the Past: Oral History,</a:t>
            </a:r>
            <a:r>
              <a:rPr lang="en-ZA" dirty="0"/>
              <a:t> 3</a:t>
            </a:r>
            <a:r>
              <a:rPr lang="en-ZA" baseline="30000" dirty="0"/>
              <a:t>rd</a:t>
            </a:r>
            <a:r>
              <a:rPr lang="en-ZA" dirty="0"/>
              <a:t> ed., (Oxford University Press, 2000).</a:t>
            </a:r>
          </a:p>
          <a:p>
            <a:pPr lvl="2"/>
            <a:endParaRPr lang="en-ZA" dirty="0"/>
          </a:p>
          <a:p>
            <a:pPr lvl="1"/>
            <a:endParaRPr lang="en-ZA" dirty="0" smtClean="0">
              <a:sym typeface="Wingdings" panose="05000000000000000000" pitchFamily="2" charset="2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15097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Quantitative Evidence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315" y="2489200"/>
            <a:ext cx="7847860" cy="3955988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Concepts are measured in terms of numbers.</a:t>
            </a:r>
          </a:p>
          <a:p>
            <a:r>
              <a:rPr lang="en-ZA" dirty="0" err="1" smtClean="0"/>
              <a:t>Operationalise</a:t>
            </a:r>
            <a:r>
              <a:rPr lang="en-ZA" dirty="0" smtClean="0"/>
              <a:t> a concept </a:t>
            </a:r>
            <a:r>
              <a:rPr lang="en-ZA" dirty="0" smtClean="0">
                <a:sym typeface="Wingdings" panose="05000000000000000000" pitchFamily="2" charset="2"/>
              </a:rPr>
              <a:t> called a </a:t>
            </a:r>
            <a:r>
              <a:rPr lang="en-ZA" i="1" u="sng" dirty="0" smtClean="0">
                <a:sym typeface="Wingdings" panose="05000000000000000000" pitchFamily="2" charset="2"/>
              </a:rPr>
              <a:t>variable</a:t>
            </a:r>
            <a:r>
              <a:rPr lang="en-ZA" i="1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Types of variables:</a:t>
            </a:r>
          </a:p>
          <a:p>
            <a:pPr lvl="1"/>
            <a:r>
              <a:rPr lang="en-ZA" dirty="0" smtClean="0">
                <a:sym typeface="Wingdings" panose="05000000000000000000" pitchFamily="2" charset="2"/>
              </a:rPr>
              <a:t>Dependent variable: 		the outcome; Y.</a:t>
            </a:r>
          </a:p>
          <a:p>
            <a:pPr lvl="2"/>
            <a:r>
              <a:rPr lang="en-ZA" dirty="0" smtClean="0">
                <a:sym typeface="Wingdings" panose="05000000000000000000" pitchFamily="2" charset="2"/>
              </a:rPr>
              <a:t>E.g. </a:t>
            </a:r>
            <a:r>
              <a:rPr lang="en-ZA" dirty="0" smtClean="0">
                <a:solidFill>
                  <a:srgbClr val="FF0000"/>
                </a:solidFill>
                <a:sym typeface="Wingdings" panose="05000000000000000000" pitchFamily="2" charset="2"/>
              </a:rPr>
              <a:t>Rwandan genocide</a:t>
            </a:r>
          </a:p>
          <a:p>
            <a:pPr lvl="1"/>
            <a:r>
              <a:rPr lang="en-ZA" dirty="0" smtClean="0">
                <a:sym typeface="Wingdings" panose="05000000000000000000" pitchFamily="2" charset="2"/>
              </a:rPr>
              <a:t>Independent variable(s):		the factors that </a:t>
            </a:r>
            <a:r>
              <a:rPr lang="en-ZA" i="1" dirty="0" smtClean="0">
                <a:sym typeface="Wingdings" panose="05000000000000000000" pitchFamily="2" charset="2"/>
              </a:rPr>
              <a:t>cause</a:t>
            </a:r>
            <a:r>
              <a:rPr lang="en-ZA" dirty="0" smtClean="0">
                <a:sym typeface="Wingdings" panose="05000000000000000000" pitchFamily="2" charset="2"/>
              </a:rPr>
              <a:t> the outcome; X.</a:t>
            </a:r>
          </a:p>
          <a:p>
            <a:pPr lvl="2"/>
            <a:r>
              <a:rPr lang="en-ZA" dirty="0" smtClean="0">
                <a:sym typeface="Wingdings" panose="05000000000000000000" pitchFamily="2" charset="2"/>
              </a:rPr>
              <a:t>E.g. </a:t>
            </a:r>
            <a:r>
              <a:rPr lang="en-ZA" dirty="0" smtClean="0">
                <a:solidFill>
                  <a:srgbClr val="FF0000"/>
                </a:solidFill>
                <a:sym typeface="Wingdings" panose="05000000000000000000" pitchFamily="2" charset="2"/>
              </a:rPr>
              <a:t>Fear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Variables are measured using </a:t>
            </a:r>
            <a:r>
              <a:rPr lang="en-ZA" i="1" u="sng" dirty="0" smtClean="0">
                <a:sym typeface="Wingdings" panose="05000000000000000000" pitchFamily="2" charset="2"/>
              </a:rPr>
              <a:t>indicator(s)</a:t>
            </a:r>
            <a:r>
              <a:rPr lang="en-ZA" dirty="0" smtClean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ZA" b="1" i="1" u="sng" dirty="0" smtClean="0">
                <a:sym typeface="Wingdings" panose="05000000000000000000" pitchFamily="2" charset="2"/>
              </a:rPr>
              <a:t>Proxies</a:t>
            </a:r>
            <a:r>
              <a:rPr lang="en-ZA" dirty="0" smtClean="0">
                <a:sym typeface="Wingdings" panose="05000000000000000000" pitchFamily="2" charset="2"/>
              </a:rPr>
              <a:t> are indicators for indicators.</a:t>
            </a:r>
          </a:p>
          <a:p>
            <a:pPr lvl="1"/>
            <a:r>
              <a:rPr lang="en-ZA" dirty="0" smtClean="0">
                <a:sym typeface="Wingdings" panose="05000000000000000000" pitchFamily="2" charset="2"/>
              </a:rPr>
              <a:t>E.g. </a:t>
            </a:r>
            <a:r>
              <a:rPr lang="en-ZA" dirty="0" smtClean="0">
                <a:solidFill>
                  <a:srgbClr val="FF0000"/>
                </a:solidFill>
                <a:sym typeface="Wingdings" panose="05000000000000000000" pitchFamily="2" charset="2"/>
              </a:rPr>
              <a:t>“Development” and Human Development Index (HDI).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Tested using statistical techniques.</a:t>
            </a:r>
            <a:endParaRPr lang="en-ZA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49225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dirty="0" smtClean="0"/>
              <a:t>How do we measure the following concepts?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Conflict?</a:t>
            </a:r>
          </a:p>
          <a:p>
            <a:endParaRPr lang="en-US" dirty="0"/>
          </a:p>
          <a:p>
            <a:r>
              <a:rPr lang="en-US" dirty="0" smtClean="0"/>
              <a:t>Democracy?</a:t>
            </a:r>
          </a:p>
          <a:p>
            <a:endParaRPr lang="en-US" dirty="0"/>
          </a:p>
          <a:p>
            <a:r>
              <a:rPr lang="en-US" dirty="0" smtClean="0"/>
              <a:t>Ethnic tension?</a:t>
            </a:r>
          </a:p>
          <a:p>
            <a:endParaRPr lang="en-US" dirty="0"/>
          </a:p>
          <a:p>
            <a:r>
              <a:rPr lang="en-US" dirty="0" smtClean="0"/>
              <a:t>Inequality?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028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66439" y="927099"/>
            <a:ext cx="7114585" cy="709865"/>
          </a:xfrm>
        </p:spPr>
        <p:txBody>
          <a:bodyPr/>
          <a:lstStyle/>
          <a:p>
            <a:pPr algn="ctr"/>
            <a:r>
              <a:rPr lang="en-ZA" b="1" dirty="0" smtClean="0"/>
              <a:t>Advantages</a:t>
            </a:r>
            <a:endParaRPr lang="en-ZA" b="1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404476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b="1" u="sng" dirty="0" smtClean="0"/>
              <a:t>Qualitative</a:t>
            </a:r>
          </a:p>
          <a:p>
            <a:r>
              <a:rPr lang="en-ZA" dirty="0" smtClean="0"/>
              <a:t>Natural unfolding of study.</a:t>
            </a:r>
          </a:p>
          <a:p>
            <a:r>
              <a:rPr lang="en-ZA" dirty="0" smtClean="0"/>
              <a:t>‘Thick description’.</a:t>
            </a:r>
          </a:p>
          <a:p>
            <a:pPr lvl="1"/>
            <a:r>
              <a:rPr lang="en-ZA" dirty="0" smtClean="0"/>
              <a:t>Social meaning.</a:t>
            </a:r>
          </a:p>
          <a:p>
            <a:pPr lvl="1"/>
            <a:r>
              <a:rPr lang="en-ZA" dirty="0" err="1" smtClean="0"/>
              <a:t>Microlevel</a:t>
            </a:r>
            <a:r>
              <a:rPr lang="en-ZA" dirty="0" smtClean="0"/>
              <a:t> impact.</a:t>
            </a:r>
          </a:p>
          <a:p>
            <a:pPr lvl="1"/>
            <a:r>
              <a:rPr lang="en-ZA" dirty="0" smtClean="0"/>
              <a:t>In-depth understanding of case.</a:t>
            </a:r>
          </a:p>
          <a:p>
            <a:r>
              <a:rPr lang="en-ZA" dirty="0" smtClean="0"/>
              <a:t>Helps answer the ‘why’.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404476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b="1" u="sng" dirty="0" smtClean="0"/>
              <a:t>Quantitative</a:t>
            </a:r>
            <a:endParaRPr lang="en-ZA" dirty="0" smtClean="0"/>
          </a:p>
          <a:p>
            <a:r>
              <a:rPr lang="en-ZA" dirty="0" smtClean="0"/>
              <a:t>Can compare large number of cases across time and/or geography.</a:t>
            </a:r>
          </a:p>
          <a:p>
            <a:r>
              <a:rPr lang="en-ZA" dirty="0" smtClean="0"/>
              <a:t>Relationships of prediction can be identified.</a:t>
            </a:r>
          </a:p>
          <a:p>
            <a:r>
              <a:rPr lang="en-ZA" dirty="0" smtClean="0"/>
              <a:t>Lower risk of researcher’s directly influencing data.</a:t>
            </a:r>
          </a:p>
          <a:p>
            <a:r>
              <a:rPr lang="en-ZA" dirty="0" smtClean="0"/>
              <a:t>Can apply statistical tools.</a:t>
            </a:r>
          </a:p>
          <a:p>
            <a:r>
              <a:rPr lang="en-ZA" dirty="0" err="1" smtClean="0"/>
              <a:t>Generalisable</a:t>
            </a:r>
            <a:r>
              <a:rPr lang="en-ZA" dirty="0" smtClean="0"/>
              <a:t>.</a:t>
            </a:r>
          </a:p>
          <a:p>
            <a:r>
              <a:rPr lang="en-ZA" dirty="0" smtClean="0"/>
              <a:t>Relatively cheap.</a:t>
            </a:r>
          </a:p>
        </p:txBody>
      </p:sp>
    </p:spTree>
    <p:extLst>
      <p:ext uri="{BB962C8B-B14F-4D97-AF65-F5344CB8AC3E}">
        <p14:creationId xmlns:p14="http://schemas.microsoft.com/office/powerpoint/2010/main" val="2495802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66439" y="927099"/>
            <a:ext cx="7114585" cy="709865"/>
          </a:xfrm>
        </p:spPr>
        <p:txBody>
          <a:bodyPr/>
          <a:lstStyle/>
          <a:p>
            <a:pPr algn="ctr"/>
            <a:r>
              <a:rPr lang="en-ZA" b="1" dirty="0" smtClean="0"/>
              <a:t>Disadvantages</a:t>
            </a:r>
            <a:endParaRPr lang="en-ZA" b="1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27841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ZA" b="1" u="sng" dirty="0" smtClean="0"/>
              <a:t>Qualitative</a:t>
            </a:r>
          </a:p>
          <a:p>
            <a:r>
              <a:rPr lang="en-ZA" dirty="0" smtClean="0"/>
              <a:t>Issues of subjectivity and interviewer influence</a:t>
            </a:r>
          </a:p>
          <a:p>
            <a:r>
              <a:rPr lang="en-ZA" dirty="0" smtClean="0"/>
              <a:t>Time-consuming</a:t>
            </a:r>
          </a:p>
          <a:p>
            <a:r>
              <a:rPr lang="en-ZA" dirty="0" smtClean="0"/>
              <a:t>Expensive</a:t>
            </a:r>
          </a:p>
          <a:p>
            <a:r>
              <a:rPr lang="en-ZA" dirty="0" smtClean="0"/>
              <a:t>Not easily generalised. 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27841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ZA" b="1" u="sng" dirty="0" smtClean="0"/>
              <a:t>Quantitative</a:t>
            </a:r>
            <a:endParaRPr lang="en-ZA" dirty="0" smtClean="0"/>
          </a:p>
          <a:p>
            <a:r>
              <a:rPr lang="en-ZA" dirty="0" smtClean="0"/>
              <a:t>Risks overlooking context(s) of case(s).</a:t>
            </a:r>
          </a:p>
          <a:p>
            <a:r>
              <a:rPr lang="en-ZA" dirty="0" smtClean="0"/>
              <a:t>Lacks substance about the </a:t>
            </a:r>
            <a:r>
              <a:rPr lang="en-ZA" i="1" dirty="0" smtClean="0"/>
              <a:t>meaning</a:t>
            </a:r>
            <a:r>
              <a:rPr lang="en-ZA" dirty="0" smtClean="0"/>
              <a:t> of what is tested.</a:t>
            </a:r>
          </a:p>
          <a:p>
            <a:r>
              <a:rPr lang="en-ZA" dirty="0" smtClean="0"/>
              <a:t>Finding suitable data can be difficult </a:t>
            </a:r>
            <a:r>
              <a:rPr lang="en-ZA" dirty="0" smtClean="0">
                <a:sym typeface="Wingdings" panose="05000000000000000000" pitchFamily="2" charset="2"/>
              </a:rPr>
              <a:t> need large studies.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3150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The What and Why of </a:t>
            </a:r>
            <a:r>
              <a:rPr lang="en-US" dirty="0" smtClean="0"/>
              <a:t>Methodology.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Theory-testing vs. Theory referral.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Qualitative and Quantitative Evidence.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3 Basic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Large 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N / Comparative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Single Case Study.</a:t>
            </a:r>
          </a:p>
          <a:p>
            <a:pPr>
              <a:buFont typeface="+mj-lt"/>
              <a:buAutoNum type="arabicPeriod"/>
            </a:pPr>
            <a:r>
              <a:rPr lang="en-US" dirty="0"/>
              <a:t>Interpreting Quantitative </a:t>
            </a:r>
            <a:r>
              <a:rPr lang="en-US" dirty="0" smtClean="0"/>
              <a:t>Literature.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Statistical Techniques: Correlation; </a:t>
            </a:r>
            <a:r>
              <a:rPr lang="en-US" dirty="0" smtClean="0"/>
              <a:t>Regression.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Limitations.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514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66439" y="927099"/>
            <a:ext cx="7114585" cy="709865"/>
          </a:xfrm>
        </p:spPr>
        <p:txBody>
          <a:bodyPr/>
          <a:lstStyle/>
          <a:p>
            <a:pPr algn="ctr"/>
            <a:r>
              <a:rPr lang="en-ZA" b="1" dirty="0" smtClean="0"/>
              <a:t>Disadvantages</a:t>
            </a:r>
            <a:endParaRPr lang="en-ZA" b="1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27841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ZA" b="1" u="sng" dirty="0" smtClean="0"/>
              <a:t>Qualitative</a:t>
            </a:r>
          </a:p>
          <a:p>
            <a:r>
              <a:rPr lang="en-ZA" dirty="0" smtClean="0"/>
              <a:t>Issues of subjectivity and interviewer influence</a:t>
            </a:r>
          </a:p>
          <a:p>
            <a:r>
              <a:rPr lang="en-ZA" dirty="0" smtClean="0"/>
              <a:t>Time-consuming</a:t>
            </a:r>
          </a:p>
          <a:p>
            <a:r>
              <a:rPr lang="en-ZA" dirty="0" smtClean="0"/>
              <a:t>Expensive</a:t>
            </a:r>
          </a:p>
          <a:p>
            <a:r>
              <a:rPr lang="en-ZA" dirty="0" smtClean="0"/>
              <a:t>Not easily generalised. 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27841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ZA" b="1" u="sng" dirty="0" smtClean="0"/>
              <a:t>Quantitative</a:t>
            </a:r>
            <a:endParaRPr lang="en-ZA" dirty="0" smtClean="0"/>
          </a:p>
          <a:p>
            <a:r>
              <a:rPr lang="en-ZA" dirty="0" smtClean="0"/>
              <a:t>Risks overlooking context(s) of case(s).</a:t>
            </a:r>
          </a:p>
          <a:p>
            <a:r>
              <a:rPr lang="en-ZA" dirty="0" smtClean="0"/>
              <a:t>Lacks substance about the </a:t>
            </a:r>
            <a:r>
              <a:rPr lang="en-ZA" i="1" dirty="0" smtClean="0"/>
              <a:t>meaning</a:t>
            </a:r>
            <a:r>
              <a:rPr lang="en-ZA" dirty="0" smtClean="0"/>
              <a:t> of what is tested.</a:t>
            </a:r>
          </a:p>
          <a:p>
            <a:r>
              <a:rPr lang="en-ZA" dirty="0" smtClean="0"/>
              <a:t>Finding suitable data can be difficult </a:t>
            </a:r>
            <a:r>
              <a:rPr lang="en-ZA" dirty="0" smtClean="0">
                <a:sym typeface="Wingdings" panose="05000000000000000000" pitchFamily="2" charset="2"/>
              </a:rPr>
              <a:t> need large studies.</a:t>
            </a:r>
            <a:endParaRPr lang="en-ZA" dirty="0"/>
          </a:p>
        </p:txBody>
      </p:sp>
      <p:sp>
        <p:nvSpPr>
          <p:cNvPr id="2" name="TextBox 1"/>
          <p:cNvSpPr txBox="1"/>
          <p:nvPr/>
        </p:nvSpPr>
        <p:spPr>
          <a:xfrm>
            <a:off x="866439" y="5610687"/>
            <a:ext cx="741112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solidFill>
                  <a:srgbClr val="FF0000"/>
                </a:solidFill>
              </a:rPr>
              <a:t>NOT DICHOTOMOUS!! Often a degree of each.</a:t>
            </a:r>
            <a:endParaRPr lang="en-Z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761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3 Basic Methods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71495" y="2257587"/>
            <a:ext cx="3417903" cy="3592797"/>
          </a:xfrm>
        </p:spPr>
        <p:txBody>
          <a:bodyPr>
            <a:normAutofit/>
          </a:bodyPr>
          <a:lstStyle/>
          <a:p>
            <a:r>
              <a:rPr lang="en-US" dirty="0" smtClean="0"/>
              <a:t>Large-</a:t>
            </a:r>
            <a:r>
              <a:rPr lang="en-US" i="1" dirty="0" smtClean="0"/>
              <a:t>N</a:t>
            </a:r>
            <a:r>
              <a:rPr lang="en-US" dirty="0" smtClean="0"/>
              <a:t>: &gt; 50 cases.</a:t>
            </a:r>
            <a:endParaRPr lang="en-US" i="1" dirty="0" smtClean="0"/>
          </a:p>
          <a:p>
            <a:r>
              <a:rPr lang="en-US" dirty="0" smtClean="0"/>
              <a:t>Small-</a:t>
            </a:r>
            <a:r>
              <a:rPr lang="en-US" i="1" dirty="0" smtClean="0"/>
              <a:t>N: </a:t>
            </a:r>
            <a:r>
              <a:rPr lang="en-US" dirty="0" smtClean="0"/>
              <a:t>2-20 cases.</a:t>
            </a:r>
          </a:p>
          <a:p>
            <a:r>
              <a:rPr lang="en-US" dirty="0" smtClean="0"/>
              <a:t>Single case study: 1 case.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 smtClean="0"/>
              <a:t>N = </a:t>
            </a:r>
            <a:r>
              <a:rPr lang="en-US" dirty="0" smtClean="0"/>
              <a:t>number of cases/observations.</a:t>
            </a:r>
            <a:endParaRPr lang="en-US" i="1" dirty="0"/>
          </a:p>
        </p:txBody>
      </p:sp>
      <p:sp>
        <p:nvSpPr>
          <p:cNvPr id="5" name="Rectangle 4"/>
          <p:cNvSpPr/>
          <p:nvPr/>
        </p:nvSpPr>
        <p:spPr>
          <a:xfrm>
            <a:off x="3968206" y="310718"/>
            <a:ext cx="825623" cy="1029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800" b="1" dirty="0" smtClean="0"/>
              <a:t>4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1011933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800" dirty="0" smtClean="0"/>
              <a:t>Large-n Study</a:t>
            </a:r>
            <a:endParaRPr lang="en-ZA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N = 50+ cases</a:t>
            </a:r>
          </a:p>
          <a:p>
            <a:r>
              <a:rPr lang="en-ZA" dirty="0" smtClean="0"/>
              <a:t>Advantage:		compare a large number of cases.</a:t>
            </a:r>
          </a:p>
          <a:p>
            <a:r>
              <a:rPr lang="en-ZA" dirty="0" smtClean="0"/>
              <a:t>Evidence:		usually quantitative; many variables; statistical 						techniques.</a:t>
            </a:r>
          </a:p>
          <a:p>
            <a:r>
              <a:rPr lang="en-ZA" dirty="0" smtClean="0"/>
              <a:t>Examples:</a:t>
            </a:r>
          </a:p>
          <a:p>
            <a:pPr lvl="1"/>
            <a:r>
              <a:rPr lang="en-ZA" dirty="0" smtClean="0">
                <a:solidFill>
                  <a:srgbClr val="FF0000"/>
                </a:solidFill>
              </a:rPr>
              <a:t>Collier and </a:t>
            </a:r>
            <a:r>
              <a:rPr lang="en-ZA" dirty="0" err="1" smtClean="0">
                <a:solidFill>
                  <a:srgbClr val="FF0000"/>
                </a:solidFill>
              </a:rPr>
              <a:t>Hoeffler</a:t>
            </a:r>
            <a:endParaRPr lang="en-ZA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98 countries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79 civil </a:t>
            </a:r>
            <a:r>
              <a:rPr lang="en-US" dirty="0" smtClean="0">
                <a:solidFill>
                  <a:srgbClr val="FF0000"/>
                </a:solidFill>
              </a:rPr>
              <a:t>conflicts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1960-1999 divided into 5-year </a:t>
            </a:r>
            <a:r>
              <a:rPr lang="en-US" dirty="0" smtClean="0">
                <a:solidFill>
                  <a:srgbClr val="FF0000"/>
                </a:solidFill>
              </a:rPr>
              <a:t>periods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750 observations</a:t>
            </a:r>
          </a:p>
          <a:p>
            <a:pPr lvl="1"/>
            <a:r>
              <a:rPr lang="en-ZA" dirty="0" smtClean="0"/>
              <a:t>Samuel Huntington’s </a:t>
            </a:r>
            <a:r>
              <a:rPr lang="en-ZA" i="1" dirty="0" smtClean="0"/>
              <a:t>Clash of Civilizations</a:t>
            </a:r>
            <a:r>
              <a:rPr lang="en-ZA" dirty="0" smtClean="0"/>
              <a:t> </a:t>
            </a:r>
            <a:r>
              <a:rPr lang="en-ZA" dirty="0" smtClean="0">
                <a:sym typeface="Wingdings" panose="05000000000000000000" pitchFamily="2" charset="2"/>
              </a:rPr>
              <a:t>uses qualitative evidence.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31525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Small-</a:t>
            </a:r>
            <a:r>
              <a:rPr lang="en-US" sz="5400" i="1" dirty="0" smtClean="0"/>
              <a:t>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aka. ‘comparative method’.</a:t>
            </a:r>
            <a:endParaRPr lang="en-US" dirty="0"/>
          </a:p>
          <a:p>
            <a:r>
              <a:rPr lang="en-US" dirty="0" smtClean="0"/>
              <a:t>N = 2 – 20 cases compared.</a:t>
            </a:r>
          </a:p>
          <a:p>
            <a:r>
              <a:rPr lang="en-US" dirty="0" smtClean="0"/>
              <a:t>Cases are deliberately selected in order to establish ‘control.’</a:t>
            </a:r>
          </a:p>
          <a:p>
            <a:r>
              <a:rPr lang="en-US" dirty="0" smtClean="0"/>
              <a:t>Most Similar Systems Design (MSSD).</a:t>
            </a:r>
          </a:p>
          <a:p>
            <a:pPr lvl="1"/>
            <a:r>
              <a:rPr lang="en-US" dirty="0" smtClean="0"/>
              <a:t>Similar cases.</a:t>
            </a:r>
          </a:p>
          <a:p>
            <a:pPr lvl="1"/>
            <a:r>
              <a:rPr lang="en-US" dirty="0" smtClean="0"/>
              <a:t>Different outcome.</a:t>
            </a:r>
          </a:p>
          <a:p>
            <a:r>
              <a:rPr lang="en-US" dirty="0" smtClean="0"/>
              <a:t>Most Different Systems Design (MDSD).</a:t>
            </a:r>
          </a:p>
          <a:p>
            <a:pPr lvl="1"/>
            <a:r>
              <a:rPr lang="en-US" dirty="0" smtClean="0"/>
              <a:t>Different cases.</a:t>
            </a:r>
          </a:p>
          <a:p>
            <a:pPr lvl="1"/>
            <a:r>
              <a:rPr lang="en-US" dirty="0" smtClean="0"/>
              <a:t>Same outcome.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43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Can you think of…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>
              <a:buFont typeface="+mj-lt"/>
              <a:buAutoNum type="arabicPeriod"/>
            </a:pPr>
            <a:r>
              <a:rPr lang="en-US" sz="2400" dirty="0" smtClean="0"/>
              <a:t>An example of two cases with similar levels of ethnic tension but only of the cases resulted in conflict?</a:t>
            </a:r>
          </a:p>
          <a:p>
            <a:pPr algn="ctr">
              <a:buFont typeface="+mj-lt"/>
              <a:buAutoNum type="arabicPeriod"/>
            </a:pPr>
            <a:endParaRPr lang="en-US" sz="2400" dirty="0"/>
          </a:p>
          <a:p>
            <a:pPr algn="ctr">
              <a:buFont typeface="+mj-lt"/>
              <a:buAutoNum type="arabicPeriod"/>
            </a:pPr>
            <a:r>
              <a:rPr lang="en-US" sz="2400" dirty="0" smtClean="0"/>
              <a:t>An example of two cases with different levels of ethnic tension but both cases resulted in conflict?</a:t>
            </a:r>
          </a:p>
        </p:txBody>
      </p:sp>
    </p:spTree>
    <p:extLst>
      <p:ext uri="{BB962C8B-B14F-4D97-AF65-F5344CB8AC3E}">
        <p14:creationId xmlns:p14="http://schemas.microsoft.com/office/powerpoint/2010/main" val="2217517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4800" b="1" dirty="0" smtClean="0"/>
              <a:t>Single Cas</a:t>
            </a:r>
            <a:r>
              <a:rPr lang="en-ZA" sz="4800" dirty="0" smtClean="0"/>
              <a:t>e Study</a:t>
            </a:r>
            <a:endParaRPr lang="en-ZA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3200" dirty="0" smtClean="0"/>
              <a:t>N = 1</a:t>
            </a:r>
          </a:p>
          <a:p>
            <a:r>
              <a:rPr lang="en-ZA" sz="3200" dirty="0" smtClean="0"/>
              <a:t>Evidence:		often qualitative</a:t>
            </a:r>
          </a:p>
          <a:p>
            <a:r>
              <a:rPr lang="en-ZA" sz="3200" dirty="0" smtClean="0"/>
              <a:t>A single country can be the unit of analysis. </a:t>
            </a:r>
          </a:p>
          <a:p>
            <a:pPr lvl="1"/>
            <a:r>
              <a:rPr lang="en-ZA" sz="3000" dirty="0" smtClean="0"/>
              <a:t>It can be further divided into time periods; geographical spaces; and different levels of analysis.</a:t>
            </a:r>
          </a:p>
          <a:p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84220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Why do a Single Case Study?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Classification of case.</a:t>
            </a:r>
          </a:p>
          <a:p>
            <a:r>
              <a:rPr lang="en-ZA" dirty="0" smtClean="0"/>
              <a:t>Contextual (‘thick’) description.</a:t>
            </a:r>
          </a:p>
          <a:p>
            <a:r>
              <a:rPr lang="en-ZA" dirty="0" smtClean="0"/>
              <a:t>Hypothesis generation.</a:t>
            </a:r>
          </a:p>
          <a:p>
            <a:r>
              <a:rPr lang="en-ZA" dirty="0" smtClean="0"/>
              <a:t>Theory testing: </a:t>
            </a:r>
          </a:p>
          <a:p>
            <a:pPr lvl="1"/>
            <a:r>
              <a:rPr lang="en-ZA" dirty="0" smtClean="0"/>
              <a:t>Most likely study.</a:t>
            </a:r>
          </a:p>
          <a:p>
            <a:pPr lvl="1"/>
            <a:r>
              <a:rPr lang="en-ZA" dirty="0" smtClean="0"/>
              <a:t>Least likely study.</a:t>
            </a:r>
          </a:p>
          <a:p>
            <a:r>
              <a:rPr lang="en-ZA" dirty="0" smtClean="0"/>
              <a:t>Outliers.</a:t>
            </a:r>
          </a:p>
          <a:p>
            <a:r>
              <a:rPr lang="en-ZA" dirty="0" smtClean="0"/>
              <a:t>Can test causal explanations.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12324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600" b="1" dirty="0" smtClean="0"/>
              <a:t>Limitations of Single Case Studies</a:t>
            </a:r>
            <a:endParaRPr lang="en-Z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sz="3200" dirty="0" smtClean="0"/>
              <a:t>Limited scope/generalisability.</a:t>
            </a:r>
          </a:p>
          <a:p>
            <a:endParaRPr lang="en-ZA" sz="3200" dirty="0"/>
          </a:p>
          <a:p>
            <a:r>
              <a:rPr lang="en-ZA" sz="3200" dirty="0" smtClean="0"/>
              <a:t>Selection bias.</a:t>
            </a:r>
          </a:p>
          <a:p>
            <a:endParaRPr lang="en-ZA" sz="3200" dirty="0"/>
          </a:p>
          <a:p>
            <a:pPr marL="0" indent="0">
              <a:buNone/>
            </a:pPr>
            <a:r>
              <a:rPr lang="en-ZA" sz="3200" dirty="0" smtClean="0"/>
              <a:t>See: </a:t>
            </a:r>
            <a:r>
              <a:rPr lang="en-US" sz="3200" b="0" dirty="0" err="1"/>
              <a:t>Landman</a:t>
            </a:r>
            <a:r>
              <a:rPr lang="en-US" sz="3200" b="0" dirty="0"/>
              <a:t>, Todd. 2007. </a:t>
            </a:r>
            <a:r>
              <a:rPr lang="en-US" sz="3200" b="0" i="1" dirty="0"/>
              <a:t>Issues and Methods in Comparative Politics: An Introduction. </a:t>
            </a:r>
            <a:r>
              <a:rPr lang="en-US" sz="3200" b="0" dirty="0"/>
              <a:t>London: </a:t>
            </a:r>
            <a:r>
              <a:rPr lang="en-US" sz="3200" b="0" dirty="0" err="1"/>
              <a:t>Routledge</a:t>
            </a:r>
            <a:r>
              <a:rPr lang="en-US" sz="3200" b="0" dirty="0"/>
              <a:t>. </a:t>
            </a:r>
          </a:p>
          <a:p>
            <a:pPr marL="0" indent="0">
              <a:buNone/>
            </a:pPr>
            <a:endParaRPr lang="en-ZA" sz="3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41546" y="7854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1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1337" y="2148396"/>
            <a:ext cx="3648722" cy="3129535"/>
          </a:xfrm>
        </p:spPr>
        <p:txBody>
          <a:bodyPr/>
          <a:lstStyle/>
          <a:p>
            <a:r>
              <a:rPr lang="en-US" sz="4400" dirty="0"/>
              <a:t>Interpreting Quantitative Literature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Statistical Techniques</a:t>
            </a:r>
          </a:p>
          <a:p>
            <a:endParaRPr lang="en-US" dirty="0"/>
          </a:p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8206" y="310718"/>
            <a:ext cx="825623" cy="1029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800" b="1" dirty="0" smtClean="0"/>
              <a:t>5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175913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Characteristics of Quantitative Literature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en-US" sz="2800" dirty="0" smtClean="0"/>
              <a:t>Large-</a:t>
            </a:r>
            <a:r>
              <a:rPr lang="en-US" sz="2800" i="1" dirty="0" smtClean="0"/>
              <a:t>N</a:t>
            </a:r>
          </a:p>
          <a:p>
            <a:pPr>
              <a:spcBef>
                <a:spcPts val="600"/>
              </a:spcBef>
            </a:pPr>
            <a:endParaRPr lang="en-US" sz="2800" i="1" dirty="0" smtClean="0"/>
          </a:p>
          <a:p>
            <a:pPr>
              <a:spcBef>
                <a:spcPts val="600"/>
              </a:spcBef>
            </a:pPr>
            <a:r>
              <a:rPr lang="en-US" sz="2800" dirty="0" smtClean="0"/>
              <a:t>Empirical data</a:t>
            </a:r>
          </a:p>
          <a:p>
            <a:pPr>
              <a:spcBef>
                <a:spcPts val="600"/>
              </a:spcBef>
            </a:pPr>
            <a:endParaRPr lang="en-US" sz="2800" dirty="0" smtClean="0"/>
          </a:p>
          <a:p>
            <a:pPr>
              <a:spcBef>
                <a:spcPts val="600"/>
              </a:spcBef>
            </a:pPr>
            <a:r>
              <a:rPr lang="en-US" sz="2800" dirty="0"/>
              <a:t>S</a:t>
            </a:r>
            <a:r>
              <a:rPr lang="en-US" sz="2800" dirty="0" smtClean="0"/>
              <a:t>tatistical techniques</a:t>
            </a:r>
          </a:p>
          <a:p>
            <a:pPr>
              <a:spcBef>
                <a:spcPts val="600"/>
              </a:spcBef>
            </a:pPr>
            <a:endParaRPr lang="en-US" sz="2800" dirty="0"/>
          </a:p>
          <a:p>
            <a:pPr>
              <a:spcBef>
                <a:spcPts val="600"/>
              </a:spcBef>
            </a:pPr>
            <a:r>
              <a:rPr lang="en-US" sz="2800" dirty="0"/>
              <a:t>Quantitative approach sees the abstract concept being operationalized into a variable in order to test hypotheses</a:t>
            </a:r>
            <a:r>
              <a:rPr lang="en-US" sz="2800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You only need to be able to </a:t>
            </a:r>
            <a:r>
              <a:rPr lang="en-US" sz="2800" u="sng" dirty="0" smtClean="0">
                <a:solidFill>
                  <a:srgbClr val="FF0000"/>
                </a:solidFill>
              </a:rPr>
              <a:t>interpret</a:t>
            </a:r>
            <a:r>
              <a:rPr lang="en-US" sz="2800" dirty="0" smtClean="0">
                <a:solidFill>
                  <a:srgbClr val="FF0000"/>
                </a:solidFill>
              </a:rPr>
              <a:t> this literature for this course.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302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What and Why of Methodology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Why do we use it?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68206" y="310718"/>
            <a:ext cx="825623" cy="1029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800" b="1" dirty="0" smtClean="0"/>
              <a:t>1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242295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Statistical Techniques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73" y="2317073"/>
            <a:ext cx="8045043" cy="4075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Used to look for patterns between variables.</a:t>
            </a:r>
          </a:p>
          <a:p>
            <a:r>
              <a:rPr lang="en-US" dirty="0" smtClean="0"/>
              <a:t>Statistics used depends on the type of data collected </a:t>
            </a:r>
            <a:r>
              <a:rPr lang="en-US" u="sng" dirty="0" smtClean="0"/>
              <a:t>and</a:t>
            </a:r>
            <a:r>
              <a:rPr lang="en-US" dirty="0" smtClean="0"/>
              <a:t> your hypotheses.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u="sng" dirty="0" smtClean="0"/>
              <a:t>Correlation</a:t>
            </a:r>
            <a:r>
              <a:rPr lang="en-US" sz="2600" dirty="0" smtClean="0"/>
              <a:t>: 		</a:t>
            </a:r>
            <a:r>
              <a:rPr lang="en-US" sz="2600" i="1" dirty="0" smtClean="0"/>
              <a:t>relationship </a:t>
            </a:r>
            <a:r>
              <a:rPr lang="en-US" sz="2600" dirty="0" smtClean="0"/>
              <a:t>between two variables.</a:t>
            </a:r>
          </a:p>
          <a:p>
            <a:r>
              <a:rPr lang="en-US" dirty="0" smtClean="0"/>
              <a:t>Scale of -1 to 1</a:t>
            </a:r>
          </a:p>
          <a:p>
            <a:r>
              <a:rPr lang="en-US" dirty="0" smtClean="0"/>
              <a:t>Important to check the </a:t>
            </a:r>
            <a:r>
              <a:rPr lang="en-US" i="1" u="sng" dirty="0" smtClean="0"/>
              <a:t>statistical significance</a:t>
            </a:r>
            <a:r>
              <a:rPr lang="en-US" dirty="0" smtClean="0"/>
              <a:t> of the correlation.</a:t>
            </a:r>
          </a:p>
          <a:p>
            <a:pPr lvl="1"/>
            <a:r>
              <a:rPr lang="en-US" dirty="0" smtClean="0"/>
              <a:t>This is determined by the p-value (p &gt; .05; p &gt; .01; p &gt; .001)</a:t>
            </a:r>
            <a:endParaRPr lang="en-US" dirty="0"/>
          </a:p>
          <a:p>
            <a:r>
              <a:rPr lang="en-US" b="1" dirty="0" smtClean="0"/>
              <a:t>Correlation is not the same as causation!</a:t>
            </a:r>
          </a:p>
          <a:p>
            <a:pPr lvl="1"/>
            <a:r>
              <a:rPr lang="en-US" dirty="0" smtClean="0"/>
              <a:t>Example: ice cream and summer.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542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400" dirty="0" smtClean="0"/>
              <a:t>Regression / Multiple Regression</a:t>
            </a:r>
            <a:endParaRPr lang="en-ZA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Another popular statistic.</a:t>
            </a:r>
          </a:p>
          <a:p>
            <a:r>
              <a:rPr lang="en-US" dirty="0" smtClean="0"/>
              <a:t>Regression </a:t>
            </a:r>
            <a:r>
              <a:rPr lang="en-US" dirty="0"/>
              <a:t>analysis </a:t>
            </a:r>
            <a:r>
              <a:rPr lang="en-US" dirty="0" smtClean="0"/>
              <a:t>measures </a:t>
            </a:r>
            <a:r>
              <a:rPr lang="en-US" dirty="0"/>
              <a:t>the extent to which independent variables predict the </a:t>
            </a:r>
            <a:r>
              <a:rPr lang="en-US" dirty="0" smtClean="0"/>
              <a:t>dependent </a:t>
            </a:r>
            <a:r>
              <a:rPr lang="en-US" dirty="0"/>
              <a:t>variable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Done by adding a ‘line of best fit’ to observed result.</a:t>
            </a:r>
            <a:endParaRPr lang="en-US" dirty="0"/>
          </a:p>
          <a:p>
            <a:r>
              <a:rPr lang="en-ZA" dirty="0" smtClean="0"/>
              <a:t>Often use Pearson’s </a:t>
            </a:r>
            <a:r>
              <a:rPr lang="en-ZA" i="1" dirty="0" smtClean="0"/>
              <a:t>r</a:t>
            </a:r>
            <a:r>
              <a:rPr lang="en-ZA" dirty="0" smtClean="0"/>
              <a:t> </a:t>
            </a:r>
          </a:p>
          <a:p>
            <a:pPr marL="0" indent="0" algn="ctr">
              <a:buNone/>
            </a:pPr>
            <a:endParaRPr lang="en-ZA" sz="11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ZA" sz="2400" dirty="0" smtClean="0">
                <a:solidFill>
                  <a:srgbClr val="FF0000"/>
                </a:solidFill>
              </a:rPr>
              <a:t>If we have the DV = Satisfaction level with POL3030F, what do you think some of the IVs could be?</a:t>
            </a:r>
            <a:endParaRPr lang="en-Z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38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Regression Analysis: </a:t>
            </a:r>
            <a:br>
              <a:rPr lang="en-US" sz="4000" dirty="0" smtClean="0"/>
            </a:br>
            <a:r>
              <a:rPr lang="en-US" sz="4000" dirty="0" smtClean="0"/>
              <a:t>Observed Data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819551"/>
              </p:ext>
            </p:extLst>
          </p:nvPr>
        </p:nvGraphicFramePr>
        <p:xfrm>
          <a:off x="420210" y="1895236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9330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Regression Analysis: </a:t>
            </a:r>
            <a:br>
              <a:rPr lang="en-US" sz="4000" dirty="0" smtClean="0"/>
            </a:br>
            <a:r>
              <a:rPr lang="en-US" sz="4000" dirty="0" smtClean="0"/>
              <a:t>Line of Best Fit</a:t>
            </a:r>
            <a:endParaRPr lang="en-US" sz="40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524277"/>
              </p:ext>
            </p:extLst>
          </p:nvPr>
        </p:nvGraphicFramePr>
        <p:xfrm>
          <a:off x="356191" y="1908065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1757598" y="2719469"/>
            <a:ext cx="6504396" cy="24757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46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Limitations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establish cause</a:t>
            </a:r>
          </a:p>
          <a:p>
            <a:pPr lvl="1"/>
            <a:r>
              <a:rPr lang="en-US" dirty="0" smtClean="0"/>
              <a:t>Only finding strong correlations </a:t>
            </a:r>
            <a:r>
              <a:rPr lang="en-US" dirty="0" smtClean="0">
                <a:sym typeface="Wingdings" panose="05000000000000000000" pitchFamily="2" charset="2"/>
              </a:rPr>
              <a:t> strong if it is statistically unlikely you are wrong.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Based on confidence intervals; p-value.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Limited interpretive ability (i.e. explaining </a:t>
            </a:r>
            <a:r>
              <a:rPr lang="en-US" i="1" dirty="0" smtClean="0"/>
              <a:t>why</a:t>
            </a:r>
            <a:r>
              <a:rPr lang="en-US" dirty="0" smtClean="0"/>
              <a:t> these relationships exist).</a:t>
            </a:r>
          </a:p>
          <a:p>
            <a:endParaRPr lang="en-US" dirty="0" smtClean="0"/>
          </a:p>
          <a:p>
            <a:r>
              <a:rPr lang="en-US" dirty="0" smtClean="0"/>
              <a:t>Indicators and proxies used may not capture what you want.</a:t>
            </a:r>
          </a:p>
        </p:txBody>
      </p:sp>
    </p:spTree>
    <p:extLst>
      <p:ext uri="{BB962C8B-B14F-4D97-AF65-F5344CB8AC3E}">
        <p14:creationId xmlns:p14="http://schemas.microsoft.com/office/powerpoint/2010/main" val="392435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Terminology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Significance Levels</a:t>
            </a:r>
          </a:p>
          <a:p>
            <a:endParaRPr lang="en-US" dirty="0"/>
          </a:p>
          <a:p>
            <a:r>
              <a:rPr lang="en-US" dirty="0" err="1" smtClean="0"/>
              <a:t>Regressor</a:t>
            </a:r>
            <a:r>
              <a:rPr lang="en-US" dirty="0" smtClean="0"/>
              <a:t>/Predictor/Independent Variable</a:t>
            </a:r>
          </a:p>
          <a:p>
            <a:endParaRPr lang="en-US" dirty="0"/>
          </a:p>
          <a:p>
            <a:r>
              <a:rPr lang="en-US" dirty="0" smtClean="0"/>
              <a:t>P-values</a:t>
            </a:r>
          </a:p>
          <a:p>
            <a:endParaRPr lang="en-US" dirty="0"/>
          </a:p>
          <a:p>
            <a:r>
              <a:rPr lang="en-US" dirty="0" smtClean="0"/>
              <a:t>Confidence intervals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The language you use is very important. Some everyday words have particular meanings in quantitative research.</a:t>
            </a:r>
          </a:p>
        </p:txBody>
      </p:sp>
    </p:spTree>
    <p:extLst>
      <p:ext uri="{BB962C8B-B14F-4D97-AF65-F5344CB8AC3E}">
        <p14:creationId xmlns:p14="http://schemas.microsoft.com/office/powerpoint/2010/main" val="2276022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Analysing</a:t>
            </a:r>
            <a:r>
              <a:rPr lang="en-US" sz="3600" dirty="0" smtClean="0"/>
              <a:t> Collier &amp; </a:t>
            </a:r>
            <a:r>
              <a:rPr lang="en-US" sz="3600" dirty="0" err="1" smtClean="0"/>
              <a:t>Hoeffler</a:t>
            </a:r>
            <a:r>
              <a:rPr lang="en-US" sz="3600" dirty="0" smtClean="0"/>
              <a:t> (2004)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Q: Does natural resource prevalence explain the onset of civil conflict?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Steps to follow: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How did they </a:t>
            </a:r>
            <a:r>
              <a:rPr lang="en-US" dirty="0" err="1" smtClean="0">
                <a:solidFill>
                  <a:srgbClr val="FF0000"/>
                </a:solidFill>
              </a:rPr>
              <a:t>operationalise</a:t>
            </a:r>
            <a:r>
              <a:rPr lang="en-US" dirty="0" smtClean="0">
                <a:solidFill>
                  <a:srgbClr val="FF0000"/>
                </a:solidFill>
              </a:rPr>
              <a:t> and measure these concepts.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US" dirty="0">
                <a:solidFill>
                  <a:srgbClr val="FF0000"/>
                </a:solidFill>
              </a:rPr>
              <a:t>Do these proxies make sense?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>
                <a:solidFill>
                  <a:srgbClr val="FF0000"/>
                </a:solidFill>
              </a:rPr>
              <a:t>there correlation? In other words – what do we see happening to the likelihood of conflict variable when we look at different natural resource/GDP values.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ow </a:t>
            </a:r>
            <a:r>
              <a:rPr lang="en-US" dirty="0">
                <a:solidFill>
                  <a:srgbClr val="FF0000"/>
                </a:solidFill>
              </a:rPr>
              <a:t>much </a:t>
            </a:r>
            <a:r>
              <a:rPr lang="en-US" dirty="0" smtClean="0">
                <a:solidFill>
                  <a:srgbClr val="FF0000"/>
                </a:solidFill>
              </a:rPr>
              <a:t>should </a:t>
            </a:r>
            <a:r>
              <a:rPr lang="en-US" dirty="0">
                <a:solidFill>
                  <a:srgbClr val="FF0000"/>
                </a:solidFill>
              </a:rPr>
              <a:t>we read into the </a:t>
            </a:r>
            <a:r>
              <a:rPr lang="en-US" dirty="0" smtClean="0">
                <a:solidFill>
                  <a:srgbClr val="FF0000"/>
                </a:solidFill>
              </a:rPr>
              <a:t>correlation? What </a:t>
            </a:r>
            <a:r>
              <a:rPr lang="en-US" dirty="0">
                <a:solidFill>
                  <a:srgbClr val="FF0000"/>
                </a:solidFill>
              </a:rPr>
              <a:t>might make us more or less likely to find one of the correlations important or suggestive of a causal </a:t>
            </a:r>
            <a:r>
              <a:rPr lang="en-US" dirty="0" smtClean="0">
                <a:solidFill>
                  <a:srgbClr val="FF0000"/>
                </a:solidFill>
              </a:rPr>
              <a:t>relationship?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24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we looked at: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The What and Why of </a:t>
            </a:r>
            <a:r>
              <a:rPr lang="en-US" dirty="0" smtClean="0"/>
              <a:t>Methodology.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Theory-testing vs. Theory referral.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Qualitative and Quantitative Evidence.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3 Basic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Large 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N / Comparative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Single Case Study.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Interpreting Quantitative Literature.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Statistical Techniques: Correlation; Regression.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Limitations.</a:t>
            </a:r>
          </a:p>
        </p:txBody>
      </p:sp>
    </p:spTree>
    <p:extLst>
      <p:ext uri="{BB962C8B-B14F-4D97-AF65-F5344CB8AC3E}">
        <p14:creationId xmlns:p14="http://schemas.microsoft.com/office/powerpoint/2010/main" val="3792067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71784" y="2929631"/>
            <a:ext cx="5917679" cy="1106443"/>
          </a:xfrm>
        </p:spPr>
        <p:txBody>
          <a:bodyPr/>
          <a:lstStyle/>
          <a:p>
            <a:pPr algn="ctr"/>
            <a:r>
              <a:rPr lang="en-ZA" sz="8000" dirty="0" smtClean="0"/>
              <a:t>FIN.</a:t>
            </a:r>
            <a:endParaRPr lang="en-ZA" sz="8000" dirty="0"/>
          </a:p>
        </p:txBody>
      </p:sp>
    </p:spTree>
    <p:extLst>
      <p:ext uri="{BB962C8B-B14F-4D97-AF65-F5344CB8AC3E}">
        <p14:creationId xmlns:p14="http://schemas.microsoft.com/office/powerpoint/2010/main" val="3568910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39</a:t>
            </a:fld>
            <a:endParaRPr kumimoji="0" lang="en-US" dirty="0">
              <a:solidFill>
                <a:srgbClr val="FFFFFF"/>
              </a:solidFill>
            </a:endParaRPr>
          </a:p>
        </p:txBody>
      </p:sp>
      <p:pic>
        <p:nvPicPr>
          <p:cNvPr id="7" name="Content Placeholder 3" descr="http://i.creativecommons.org/l/by/3.0/88x31.p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31" b="-25431"/>
          <a:stretch>
            <a:fillRect/>
          </a:stretch>
        </p:blipFill>
        <p:spPr bwMode="auto">
          <a:xfrm>
            <a:off x="3275856" y="1196752"/>
            <a:ext cx="2603500" cy="131603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755576" y="3068960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This presentation is licenced under the Creative Commons </a:t>
            </a:r>
            <a:r>
              <a:rPr lang="en-ZA" dirty="0" smtClean="0"/>
              <a:t>Attribution</a:t>
            </a:r>
            <a:r>
              <a:rPr lang="en-ZA" dirty="0"/>
              <a:t> </a:t>
            </a:r>
            <a:r>
              <a:rPr lang="en-ZA" dirty="0" smtClean="0"/>
              <a:t>2.5 </a:t>
            </a:r>
            <a:r>
              <a:rPr lang="en-ZA" dirty="0"/>
              <a:t>South Africa License. To view a copy of this licence, visit </a:t>
            </a:r>
            <a:r>
              <a:rPr lang="en-ZA" b="1" u="sng" dirty="0">
                <a:solidFill>
                  <a:srgbClr val="FF0000"/>
                </a:solidFill>
                <a:hlinkClick r:id="rId3"/>
              </a:rPr>
              <a:t>http://creativecommons.org/licenses/</a:t>
            </a:r>
            <a:r>
              <a:rPr lang="en-ZA" b="1" u="sng" dirty="0" smtClean="0">
                <a:solidFill>
                  <a:srgbClr val="FF0000"/>
                </a:solidFill>
                <a:hlinkClick r:id="rId3"/>
              </a:rPr>
              <a:t>by/</a:t>
            </a:r>
            <a:r>
              <a:rPr lang="en-ZA" b="1" u="sng" dirty="0">
                <a:solidFill>
                  <a:srgbClr val="FF0000"/>
                </a:solidFill>
                <a:hlinkClick r:id="rId3"/>
              </a:rPr>
              <a:t>2.5/za/</a:t>
            </a:r>
            <a:r>
              <a:rPr lang="en-ZA" b="1" dirty="0">
                <a:solidFill>
                  <a:srgbClr val="FF0000"/>
                </a:solidFill>
              </a:rPr>
              <a:t> </a:t>
            </a:r>
            <a:endParaRPr lang="en-US" b="1" dirty="0">
              <a:solidFill>
                <a:srgbClr val="FF0000"/>
              </a:solidFill>
            </a:endParaRPr>
          </a:p>
          <a:p>
            <a:endParaRPr lang="en-ZA" dirty="0" smtClean="0"/>
          </a:p>
          <a:p>
            <a:r>
              <a:rPr lang="en-ZA" dirty="0" smtClean="0"/>
              <a:t>Or</a:t>
            </a:r>
            <a:endParaRPr lang="en-US" dirty="0"/>
          </a:p>
          <a:p>
            <a:endParaRPr lang="en-ZA" dirty="0"/>
          </a:p>
          <a:p>
            <a:r>
              <a:rPr lang="en-ZA" dirty="0" smtClean="0"/>
              <a:t>send </a:t>
            </a:r>
            <a:r>
              <a:rPr lang="en-ZA" dirty="0"/>
              <a:t>a letter to Creative Commons, 171 Second Street, Suite 300, San Francisco, California 94105, USA.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261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‘Methodology’?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441" y="2489199"/>
            <a:ext cx="7505202" cy="3884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ZA" dirty="0" smtClean="0"/>
          </a:p>
          <a:p>
            <a:r>
              <a:rPr lang="en-ZA" dirty="0" smtClean="0"/>
              <a:t>It is the </a:t>
            </a:r>
            <a:r>
              <a:rPr lang="en-ZA" i="1" dirty="0" smtClean="0"/>
              <a:t>way</a:t>
            </a:r>
            <a:r>
              <a:rPr lang="en-ZA" dirty="0" smtClean="0"/>
              <a:t> we go about answering questions.</a:t>
            </a:r>
          </a:p>
          <a:p>
            <a:endParaRPr lang="en-ZA" dirty="0"/>
          </a:p>
          <a:p>
            <a:r>
              <a:rPr lang="en-ZA" dirty="0" smtClean="0"/>
              <a:t>We have different </a:t>
            </a:r>
            <a:r>
              <a:rPr lang="en-ZA" i="1" dirty="0" smtClean="0"/>
              <a:t>choices</a:t>
            </a:r>
          </a:p>
          <a:p>
            <a:pPr lvl="1"/>
            <a:r>
              <a:rPr lang="en-ZA" dirty="0" smtClean="0"/>
              <a:t>What type of evidence do I need?</a:t>
            </a:r>
          </a:p>
          <a:p>
            <a:pPr lvl="1"/>
            <a:r>
              <a:rPr lang="en-ZA" dirty="0" smtClean="0"/>
              <a:t>How do I analyse the evidence?</a:t>
            </a:r>
          </a:p>
          <a:p>
            <a:pPr lvl="1"/>
            <a:endParaRPr lang="en-ZA" dirty="0" smtClean="0"/>
          </a:p>
          <a:p>
            <a:r>
              <a:rPr lang="en-ZA" dirty="0" smtClean="0"/>
              <a:t>In political studies this usually means that we need to consider how different concepts relate to one another.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59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we use different methodologies?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098888" cy="3530600"/>
          </a:xfrm>
        </p:spPr>
        <p:txBody>
          <a:bodyPr/>
          <a:lstStyle/>
          <a:p>
            <a:pPr marL="0" lvl="0" indent="0">
              <a:buNone/>
            </a:pPr>
            <a:r>
              <a:rPr lang="en-ZA" dirty="0" smtClean="0">
                <a:solidFill>
                  <a:srgbClr val="FF0000"/>
                </a:solidFill>
              </a:rPr>
              <a:t>This course asks a number of questions relating to conflict:</a:t>
            </a:r>
          </a:p>
          <a:p>
            <a:pPr marL="0" lvl="0" indent="0">
              <a:buNone/>
            </a:pPr>
            <a:endParaRPr lang="en-ZA" dirty="0" smtClean="0">
              <a:solidFill>
                <a:srgbClr val="FF0000"/>
              </a:solidFill>
            </a:endParaRPr>
          </a:p>
          <a:p>
            <a:pPr lvl="0"/>
            <a:r>
              <a:rPr lang="en-ZA" dirty="0" smtClean="0">
                <a:solidFill>
                  <a:srgbClr val="FF0000"/>
                </a:solidFill>
              </a:rPr>
              <a:t>How should we study conflict?</a:t>
            </a:r>
          </a:p>
          <a:p>
            <a:pPr lvl="0"/>
            <a:r>
              <a:rPr lang="en-ZA" b="1" dirty="0" smtClean="0">
                <a:solidFill>
                  <a:srgbClr val="FF0000"/>
                </a:solidFill>
              </a:rPr>
              <a:t>What </a:t>
            </a:r>
            <a:r>
              <a:rPr lang="en-ZA" b="1" dirty="0">
                <a:solidFill>
                  <a:srgbClr val="FF0000"/>
                </a:solidFill>
              </a:rPr>
              <a:t>causes conflict?</a:t>
            </a:r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ZA" dirty="0">
                <a:solidFill>
                  <a:srgbClr val="FF0000"/>
                </a:solidFill>
              </a:rPr>
              <a:t>Who participates in conflict?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ZA" dirty="0">
                <a:solidFill>
                  <a:srgbClr val="FF0000"/>
                </a:solidFill>
              </a:rPr>
              <a:t>How do people behave during conflict?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ZA" dirty="0">
                <a:solidFill>
                  <a:srgbClr val="FF0000"/>
                </a:solidFill>
              </a:rPr>
              <a:t>What are the consequences of conflict?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ZA" dirty="0">
                <a:solidFill>
                  <a:srgbClr val="FF0000"/>
                </a:solidFill>
              </a:rPr>
              <a:t>How do </a:t>
            </a:r>
            <a:r>
              <a:rPr lang="en-ZA" dirty="0" smtClean="0">
                <a:solidFill>
                  <a:srgbClr val="FF0000"/>
                </a:solidFill>
              </a:rPr>
              <a:t>we </a:t>
            </a:r>
            <a:r>
              <a:rPr lang="en-ZA" dirty="0">
                <a:solidFill>
                  <a:srgbClr val="FF0000"/>
                </a:solidFill>
              </a:rPr>
              <a:t>evaluate conflict?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9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we use different methodologies?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098888" cy="3530600"/>
          </a:xfrm>
        </p:spPr>
        <p:txBody>
          <a:bodyPr/>
          <a:lstStyle/>
          <a:p>
            <a:r>
              <a:rPr lang="en-ZA" dirty="0" smtClean="0"/>
              <a:t>There are different ways (methods) </a:t>
            </a:r>
            <a:r>
              <a:rPr lang="en-ZA" dirty="0"/>
              <a:t>of </a:t>
            </a:r>
            <a:r>
              <a:rPr lang="en-ZA" dirty="0" smtClean="0"/>
              <a:t>answering these questions.</a:t>
            </a:r>
          </a:p>
          <a:p>
            <a:pPr lvl="1"/>
            <a:r>
              <a:rPr lang="en-ZA" dirty="0" smtClean="0"/>
              <a:t>The type of question asked suggests the type of method you need in order to answer it</a:t>
            </a:r>
          </a:p>
          <a:p>
            <a:endParaRPr lang="en-ZA" dirty="0"/>
          </a:p>
          <a:p>
            <a:r>
              <a:rPr lang="en-ZA" dirty="0" smtClean="0"/>
              <a:t>The method you use means that you must go about answering the question in a specific way.</a:t>
            </a:r>
          </a:p>
          <a:p>
            <a:endParaRPr lang="en-ZA" dirty="0"/>
          </a:p>
          <a:p>
            <a:r>
              <a:rPr lang="en-ZA" dirty="0" smtClean="0"/>
              <a:t>All methods, if done right, ensure that you </a:t>
            </a:r>
            <a:r>
              <a:rPr lang="en-ZA" b="1" dirty="0" smtClean="0"/>
              <a:t>systematically</a:t>
            </a:r>
            <a:r>
              <a:rPr lang="en-ZA" dirty="0" smtClean="0"/>
              <a:t> address the question.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Consider…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919" y="2950838"/>
            <a:ext cx="8428807" cy="36367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What is the key similarity between Mamdani (2001) and Collier &amp; Hoeffler (2004)?</a:t>
            </a:r>
          </a:p>
          <a:p>
            <a:pPr marL="0" indent="0" algn="ctr"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b="0" dirty="0" err="1">
                <a:solidFill>
                  <a:srgbClr val="FF0000"/>
                </a:solidFill>
              </a:rPr>
              <a:t>Mahmood</a:t>
            </a:r>
            <a:r>
              <a:rPr lang="en-US" sz="1200" b="0" dirty="0">
                <a:solidFill>
                  <a:srgbClr val="FF0000"/>
                </a:solidFill>
              </a:rPr>
              <a:t> Mamdani, When Victims Become Killers (Princeton, NJ: Princeton University Press, 2001)</a:t>
            </a:r>
            <a:r>
              <a:rPr lang="en-US" sz="1200" b="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0" dirty="0" smtClean="0">
                <a:solidFill>
                  <a:srgbClr val="FF0000"/>
                </a:solidFill>
              </a:rPr>
              <a:t>Paul Collier &amp; </a:t>
            </a:r>
            <a:r>
              <a:rPr lang="en-US" sz="1200" b="0" dirty="0" err="1" smtClean="0">
                <a:solidFill>
                  <a:srgbClr val="FF0000"/>
                </a:solidFill>
              </a:rPr>
              <a:t>Anke</a:t>
            </a:r>
            <a:r>
              <a:rPr lang="en-US" sz="1200" b="0" dirty="0" smtClean="0">
                <a:solidFill>
                  <a:srgbClr val="FF0000"/>
                </a:solidFill>
              </a:rPr>
              <a:t> </a:t>
            </a:r>
            <a:r>
              <a:rPr lang="en-US" sz="1200" b="0" dirty="0">
                <a:solidFill>
                  <a:srgbClr val="FF0000"/>
                </a:solidFill>
              </a:rPr>
              <a:t>Hoeffler, Greed and grievance in civil </a:t>
            </a:r>
            <a:r>
              <a:rPr lang="en-US" sz="1200" b="0" dirty="0" smtClean="0">
                <a:solidFill>
                  <a:srgbClr val="FF0000"/>
                </a:solidFill>
              </a:rPr>
              <a:t>war (Oxford Economic Papers, 2004, 56(</a:t>
            </a:r>
            <a:r>
              <a:rPr lang="en-US" sz="1200" b="0" dirty="0">
                <a:solidFill>
                  <a:srgbClr val="FF0000"/>
                </a:solidFill>
              </a:rPr>
              <a:t>4)</a:t>
            </a:r>
            <a:r>
              <a:rPr lang="en-US" sz="1200" b="0" dirty="0" smtClean="0">
                <a:solidFill>
                  <a:srgbClr val="FF0000"/>
                </a:solidFill>
              </a:rPr>
              <a:t>:563</a:t>
            </a:r>
            <a:r>
              <a:rPr lang="en-US" sz="1200" b="0" dirty="0">
                <a:solidFill>
                  <a:srgbClr val="FF0000"/>
                </a:solidFill>
              </a:rPr>
              <a:t>-</a:t>
            </a:r>
            <a:r>
              <a:rPr lang="en-US" sz="1200" b="0" dirty="0" smtClean="0">
                <a:solidFill>
                  <a:srgbClr val="FF0000"/>
                </a:solidFill>
              </a:rPr>
              <a:t>595).</a:t>
            </a:r>
            <a:endParaRPr lang="en-US" sz="1200" b="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717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methodologies: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Mamdani</a:t>
            </a:r>
            <a:r>
              <a:rPr lang="en-US" b="1" dirty="0" smtClean="0"/>
              <a:t> (2001)</a:t>
            </a:r>
          </a:p>
          <a:p>
            <a:pPr lvl="1"/>
            <a:r>
              <a:rPr lang="en-US" dirty="0" smtClean="0"/>
              <a:t>Single-case study:	Rwandan genocide</a:t>
            </a:r>
          </a:p>
          <a:p>
            <a:pPr lvl="1"/>
            <a:r>
              <a:rPr lang="en-US" dirty="0" smtClean="0"/>
              <a:t>In one year:		1994</a:t>
            </a:r>
          </a:p>
          <a:p>
            <a:pPr lvl="1"/>
            <a:r>
              <a:rPr lang="en-US" dirty="0" smtClean="0"/>
              <a:t>Evidence:			Qualitative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Collier and </a:t>
            </a:r>
            <a:r>
              <a:rPr lang="en-US" b="1" dirty="0" err="1" smtClean="0"/>
              <a:t>Hoeffler</a:t>
            </a:r>
            <a:r>
              <a:rPr lang="en-US" b="1" dirty="0" smtClean="0"/>
              <a:t> (2004)</a:t>
            </a:r>
          </a:p>
          <a:p>
            <a:pPr lvl="1"/>
            <a:r>
              <a:rPr lang="en-US" dirty="0" smtClean="0"/>
              <a:t>Large-N study:		Civil conflicts</a:t>
            </a:r>
          </a:p>
          <a:p>
            <a:pPr lvl="1"/>
            <a:r>
              <a:rPr lang="en-US" dirty="0" smtClean="0"/>
              <a:t>Time series:			1960-1999</a:t>
            </a:r>
          </a:p>
          <a:p>
            <a:pPr lvl="1"/>
            <a:r>
              <a:rPr lang="en-US" dirty="0" smtClean="0"/>
              <a:t>Evidence:			Quantitative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8070" y="1455938"/>
            <a:ext cx="3639845" cy="4580878"/>
          </a:xfrm>
        </p:spPr>
        <p:txBody>
          <a:bodyPr/>
          <a:lstStyle/>
          <a:p>
            <a:r>
              <a:rPr lang="en-US" dirty="0"/>
              <a:t>Distinguishing </a:t>
            </a:r>
            <a:r>
              <a:rPr lang="en-US" dirty="0" smtClean="0"/>
              <a:t>between theory-testing </a:t>
            </a:r>
            <a:r>
              <a:rPr lang="en-US" dirty="0"/>
              <a:t>and theory referral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8206" y="310718"/>
            <a:ext cx="825623" cy="1029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800" b="1" dirty="0" smtClean="0"/>
              <a:t>2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1528846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1211</TotalTime>
  <Words>1554</Words>
  <Application>Microsoft Macintosh PowerPoint</Application>
  <PresentationFormat>On-screen Show (4:3)</PresentationFormat>
  <Paragraphs>291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Ion Boardroom</vt:lpstr>
      <vt:lpstr>Merits of Methodology</vt:lpstr>
      <vt:lpstr>Lecture Structure</vt:lpstr>
      <vt:lpstr>The What and Why of Methodology</vt:lpstr>
      <vt:lpstr>What is ‘Methodology’?</vt:lpstr>
      <vt:lpstr>Why do we use different methodologies?</vt:lpstr>
      <vt:lpstr>Why do we use different methodologies?</vt:lpstr>
      <vt:lpstr>Consider…</vt:lpstr>
      <vt:lpstr>Comparing methodologies:</vt:lpstr>
      <vt:lpstr>Distinguishing between theory-testing and theory referral</vt:lpstr>
      <vt:lpstr>Distinguishing theory-testing and theory referral</vt:lpstr>
      <vt:lpstr>Steps for Theory-Testing…</vt:lpstr>
      <vt:lpstr>Distinguishing theory-testing and theory referral cont.</vt:lpstr>
      <vt:lpstr>Qualitative and Quantitative Evidence</vt:lpstr>
      <vt:lpstr>Types of Evidence</vt:lpstr>
      <vt:lpstr>Qualitative Evidence</vt:lpstr>
      <vt:lpstr>Quantitative Evidence</vt:lpstr>
      <vt:lpstr>How do we measure the following concepts?</vt:lpstr>
      <vt:lpstr>Advantages</vt:lpstr>
      <vt:lpstr>Disadvantages</vt:lpstr>
      <vt:lpstr>Disadvantages</vt:lpstr>
      <vt:lpstr>3 Basic Methods</vt:lpstr>
      <vt:lpstr>Large-n Study</vt:lpstr>
      <vt:lpstr>Small-n</vt:lpstr>
      <vt:lpstr>Can you think of…</vt:lpstr>
      <vt:lpstr>Single Case Study</vt:lpstr>
      <vt:lpstr>Why do a Single Case Study?</vt:lpstr>
      <vt:lpstr>Limitations of Single Case Studies</vt:lpstr>
      <vt:lpstr>Interpreting Quantitative Literature</vt:lpstr>
      <vt:lpstr>Characteristics of Quantitative Literature</vt:lpstr>
      <vt:lpstr>Statistical Techniques</vt:lpstr>
      <vt:lpstr>Regression / Multiple Regression</vt:lpstr>
      <vt:lpstr>Regression Analysis:  Observed Data</vt:lpstr>
      <vt:lpstr>Regression Analysis:  Line of Best Fit</vt:lpstr>
      <vt:lpstr>Limitations</vt:lpstr>
      <vt:lpstr>Terminology</vt:lpstr>
      <vt:lpstr>Analysing Collier &amp; Hoeffler (2004)</vt:lpstr>
      <vt:lpstr>What we looked at:</vt:lpstr>
      <vt:lpstr>FIN.</vt:lpstr>
      <vt:lpstr>PowerPoint Presentation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Marchant;Maxine Rubin</dc:creator>
  <cp:lastModifiedBy>Neil Berry</cp:lastModifiedBy>
  <cp:revision>157</cp:revision>
  <dcterms:created xsi:type="dcterms:W3CDTF">2012-08-26T19:22:53Z</dcterms:created>
  <dcterms:modified xsi:type="dcterms:W3CDTF">2014-04-22T14:08:13Z</dcterms:modified>
</cp:coreProperties>
</file>