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7"/>
  </p:notesMasterIdLst>
  <p:sldIdLst>
    <p:sldId id="261" r:id="rId2"/>
    <p:sldId id="262" r:id="rId3"/>
    <p:sldId id="279" r:id="rId4"/>
    <p:sldId id="280" r:id="rId5"/>
    <p:sldId id="271" r:id="rId6"/>
    <p:sldId id="278" r:id="rId7"/>
    <p:sldId id="281" r:id="rId8"/>
    <p:sldId id="282" r:id="rId9"/>
    <p:sldId id="283" r:id="rId10"/>
    <p:sldId id="276" r:id="rId11"/>
    <p:sldId id="277" r:id="rId12"/>
    <p:sldId id="272" r:id="rId13"/>
    <p:sldId id="273" r:id="rId14"/>
    <p:sldId id="284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768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5CD4B-C76C-1049-8F4C-6B89C2F96616}" type="datetimeFigureOut">
              <a:rPr lang="en-US" smtClean="0"/>
              <a:t>22/04/2014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7FB6D-F65E-5242-873F-8B43DC9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0CD85-466C-46F5-AADF-41FBF7340E7B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7CE2B3D-6AD0-4CB4-BBD1-B4B4EC2CBFFE}" type="datetime1">
              <a:rPr lang="en-US" smtClean="0"/>
              <a:t>22/04/2014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8B13-EDE9-4494-87C0-220A8D13A83A}" type="datetime1">
              <a:rPr lang="en-US" smtClean="0"/>
              <a:t>22/04/2014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A1F9EE1-8048-49C6-81D7-2D03A85A599D}" type="datetime1">
              <a:rPr lang="en-US" smtClean="0"/>
              <a:t>22/04/2014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05BE-ED65-460B-AAB1-877E838BF6BB}" type="datetime1">
              <a:rPr lang="en-US" smtClean="0"/>
              <a:t>22/04/2014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FF4A0-2A38-4BF5-B6E6-F30933B2FE32}" type="datetime1">
              <a:rPr lang="en-US" smtClean="0"/>
              <a:t>22/04/2014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A0BDEB-5B9B-441F-80CB-99660DEBCD86}" type="datetime1">
              <a:rPr lang="en-US" smtClean="0"/>
              <a:t>22/04/2014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2D25920-46DD-4B10-8EE8-E62E2433CADD}" type="datetime1">
              <a:rPr lang="en-US" smtClean="0"/>
              <a:t>22/04/2014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62C31-6D5C-4630-91EF-30EE6D72AD8D}" type="datetime1">
              <a:rPr lang="en-US" smtClean="0"/>
              <a:t>22/04/2014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87CEE-F44C-4194-B426-2CFCF0255243}" type="datetime1">
              <a:rPr lang="en-US" smtClean="0"/>
              <a:t>22/04/2014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84BDA-3654-47BE-8516-A6E16348121F}" type="datetime1">
              <a:rPr lang="en-US" smtClean="0"/>
              <a:t>22/04/2014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43054C2-19CD-489D-B02E-CC1275BEEC98}" type="datetime1">
              <a:rPr lang="en-US" smtClean="0"/>
              <a:t>22/04/2014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D091CD1-74E4-40F4-9984-C3C8AD6517B2}" type="datetime1">
              <a:rPr lang="en-US" smtClean="0"/>
              <a:t>22/04/2014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Relationship Id="rId3" Type="http://schemas.openxmlformats.org/officeDocument/2006/relationships/hyperlink" Target="http://creativecommons.org/licenses/by-sa/2.5/za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/>
          <a:lstStyle/>
          <a:p>
            <a:r>
              <a:rPr lang="en-US" dirty="0" smtClean="0"/>
              <a:t>The art and science of presentations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to Present Effectively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9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Presentation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580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Presentation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11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The Slideshow to Accompany the Presentation:</a:t>
            </a:r>
          </a:p>
          <a:p>
            <a:pPr lvl="1"/>
            <a:r>
              <a:rPr lang="en-GB" dirty="0" smtClean="0"/>
              <a:t>Use only key words.</a:t>
            </a:r>
          </a:p>
          <a:p>
            <a:pPr lvl="1"/>
            <a:r>
              <a:rPr lang="en-GB" dirty="0" smtClean="0"/>
              <a:t>Illustrate with appropriate images.</a:t>
            </a:r>
          </a:p>
          <a:p>
            <a:pPr lvl="1"/>
            <a:r>
              <a:rPr lang="en-GB" dirty="0" smtClean="0"/>
              <a:t>If graphs or figures are illegible, provide close-ups of key sections.</a:t>
            </a:r>
          </a:p>
          <a:p>
            <a:pPr lvl="1"/>
            <a:r>
              <a:rPr lang="en-GB" dirty="0" smtClean="0"/>
              <a:t>Simplicity, clarity.</a:t>
            </a:r>
          </a:p>
          <a:p>
            <a:pPr lvl="1"/>
            <a:r>
              <a:rPr lang="en-GB" dirty="0" smtClean="0"/>
              <a:t>Attention should be on what you are saying, not the screen.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348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The Presentation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ZA" sz="3200" dirty="0" smtClean="0"/>
          </a:p>
          <a:p>
            <a:r>
              <a:rPr lang="en-ZA" sz="3200" dirty="0" smtClean="0"/>
              <a:t>Speak slowly and clearly.</a:t>
            </a:r>
          </a:p>
          <a:p>
            <a:r>
              <a:rPr lang="en-ZA" sz="3200" dirty="0" smtClean="0"/>
              <a:t>Maintain a steady rhythm.</a:t>
            </a:r>
          </a:p>
          <a:p>
            <a:r>
              <a:rPr lang="en-ZA" sz="3200" dirty="0" smtClean="0"/>
              <a:t>Dress appropriately:</a:t>
            </a:r>
          </a:p>
          <a:p>
            <a:pPr lvl="1"/>
            <a:r>
              <a:rPr lang="en-ZA" dirty="0" smtClean="0"/>
              <a:t>Scarfs, bulky coats will soften your projection.</a:t>
            </a:r>
          </a:p>
          <a:p>
            <a:pPr lvl="1"/>
            <a:r>
              <a:rPr lang="en-ZA" dirty="0" smtClean="0"/>
              <a:t>Heels/smart shoes may make you stand more upright.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070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Presentation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Stand (do not sit) upright.</a:t>
            </a:r>
          </a:p>
          <a:p>
            <a:r>
              <a:rPr lang="en-ZA" dirty="0" smtClean="0"/>
              <a:t>Shoulders back, but relaxed.</a:t>
            </a:r>
          </a:p>
          <a:p>
            <a:r>
              <a:rPr lang="en-ZA" dirty="0" smtClean="0"/>
              <a:t>Crown of the head raised, neck straight.</a:t>
            </a:r>
          </a:p>
          <a:p>
            <a:endParaRPr lang="en-ZA" dirty="0"/>
          </a:p>
          <a:p>
            <a:r>
              <a:rPr lang="en-ZA" dirty="0" smtClean="0"/>
              <a:t>Face your audience.</a:t>
            </a:r>
          </a:p>
          <a:p>
            <a:r>
              <a:rPr lang="en-ZA" dirty="0" smtClean="0"/>
              <a:t>Maintain eye contact with the whole audience.</a:t>
            </a:r>
          </a:p>
          <a:p>
            <a:r>
              <a:rPr lang="en-ZA" dirty="0" smtClean="0"/>
              <a:t>Don’t focus on one person.</a:t>
            </a:r>
          </a:p>
          <a:p>
            <a:r>
              <a:rPr lang="en-ZA" dirty="0" smtClean="0"/>
              <a:t>Point at salient words on the screen for emphasis.</a:t>
            </a:r>
          </a:p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580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Presentation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14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Always allow time for questions.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ANY QUESTIONS?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787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 eaLnBrk="1" latinLnBrk="0" hangingPunct="1"/>
            <a:fld id="{F0C94032-CD4C-4C25-B0C2-CEC720522D92}" type="slidenum">
              <a:rPr kumimoji="0" lang="en-US" smtClean="0"/>
              <a:pPr eaLnBrk="1" latinLnBrk="0" hangingPunct="1"/>
              <a:t>15</a:t>
            </a:fld>
            <a:endParaRPr kumimoji="0" lang="en-US" dirty="0">
              <a:solidFill>
                <a:srgbClr val="FFFFFF"/>
              </a:solidFill>
            </a:endParaRPr>
          </a:p>
        </p:txBody>
      </p:sp>
      <p:pic>
        <p:nvPicPr>
          <p:cNvPr id="7" name="Content Placeholder 3" descr="http://i.creativecommons.org/l/by/3.0/88x31.png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5431" b="-25431"/>
          <a:stretch>
            <a:fillRect/>
          </a:stretch>
        </p:blipFill>
        <p:spPr bwMode="auto">
          <a:xfrm>
            <a:off x="3275856" y="1196752"/>
            <a:ext cx="2603500" cy="131603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755576" y="3068960"/>
            <a:ext cx="777686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dirty="0"/>
              <a:t>This presentation is licenced under the Creative Commons </a:t>
            </a:r>
            <a:r>
              <a:rPr lang="en-ZA" dirty="0" smtClean="0"/>
              <a:t>Attribution</a:t>
            </a:r>
            <a:r>
              <a:rPr lang="en-ZA" dirty="0"/>
              <a:t> </a:t>
            </a:r>
            <a:r>
              <a:rPr lang="en-ZA" dirty="0" smtClean="0"/>
              <a:t>2.5 </a:t>
            </a:r>
            <a:r>
              <a:rPr lang="en-ZA" dirty="0"/>
              <a:t>South Africa License. To view a copy of this licence, visit 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http://creativecommons.org/licenses/</a:t>
            </a:r>
            <a:r>
              <a:rPr lang="en-ZA" b="1" u="sng" dirty="0" smtClean="0">
                <a:solidFill>
                  <a:srgbClr val="FF0000"/>
                </a:solidFill>
                <a:hlinkClick r:id="rId3"/>
              </a:rPr>
              <a:t>by/</a:t>
            </a:r>
            <a:r>
              <a:rPr lang="en-ZA" b="1" u="sng" dirty="0">
                <a:solidFill>
                  <a:srgbClr val="FF0000"/>
                </a:solidFill>
                <a:hlinkClick r:id="rId3"/>
              </a:rPr>
              <a:t>2.5/za/</a:t>
            </a:r>
            <a:r>
              <a:rPr lang="en-ZA" b="1" dirty="0">
                <a:solidFill>
                  <a:srgbClr val="FF0000"/>
                </a:solidFill>
              </a:rPr>
              <a:t> </a:t>
            </a:r>
            <a:endParaRPr lang="en-US" b="1" dirty="0">
              <a:solidFill>
                <a:srgbClr val="FF0000"/>
              </a:solidFill>
            </a:endParaRPr>
          </a:p>
          <a:p>
            <a:endParaRPr lang="en-ZA" dirty="0" smtClean="0"/>
          </a:p>
          <a:p>
            <a:r>
              <a:rPr lang="en-ZA" dirty="0" smtClean="0"/>
              <a:t>Or</a:t>
            </a:r>
            <a:endParaRPr lang="en-US" dirty="0"/>
          </a:p>
          <a:p>
            <a:endParaRPr lang="en-ZA" dirty="0"/>
          </a:p>
          <a:p>
            <a:r>
              <a:rPr lang="en-ZA" dirty="0" smtClean="0"/>
              <a:t>send </a:t>
            </a:r>
            <a:r>
              <a:rPr lang="en-ZA" dirty="0"/>
              <a:t>a letter to Creative Commons, 171 Second Street, Suite 300, San Francisco, California 94105, USA.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8261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Lecture</a:t>
            </a:r>
          </a:p>
          <a:p>
            <a:r>
              <a:rPr lang="en-US" dirty="0" smtClean="0"/>
              <a:t>Definitions?</a:t>
            </a:r>
          </a:p>
          <a:p>
            <a:pPr>
              <a:buFont typeface="Wingdings" charset="2"/>
              <a:buChar char=""/>
            </a:pPr>
            <a:r>
              <a:rPr lang="en-US" dirty="0" smtClean="0"/>
              <a:t>The Aims of Presentations</a:t>
            </a:r>
            <a:endParaRPr lang="en-US" dirty="0"/>
          </a:p>
          <a:p>
            <a:pPr>
              <a:buFont typeface="Wingdings" charset="2"/>
              <a:buChar char=""/>
            </a:pPr>
            <a:r>
              <a:rPr lang="en-US" dirty="0" smtClean="0"/>
              <a:t>The Preparation</a:t>
            </a:r>
          </a:p>
          <a:p>
            <a:pPr lvl="1">
              <a:buFont typeface="Wingdings" charset="2"/>
              <a:buChar char=""/>
            </a:pPr>
            <a:r>
              <a:rPr lang="en-US" dirty="0" smtClean="0"/>
              <a:t>Who, what, how</a:t>
            </a:r>
          </a:p>
          <a:p>
            <a:pPr lvl="1">
              <a:buFont typeface="Wingdings" charset="2"/>
              <a:buChar char=""/>
            </a:pPr>
            <a:r>
              <a:rPr lang="en-US" dirty="0" smtClean="0"/>
              <a:t>Slides </a:t>
            </a:r>
            <a:r>
              <a:rPr lang="en-US" dirty="0" err="1" smtClean="0"/>
              <a:t>vs</a:t>
            </a:r>
            <a:r>
              <a:rPr lang="en-US" dirty="0" smtClean="0"/>
              <a:t> Notes</a:t>
            </a:r>
          </a:p>
          <a:p>
            <a:pPr>
              <a:buFont typeface="Wingdings" charset="2"/>
              <a:buChar char=""/>
            </a:pPr>
            <a:r>
              <a:rPr lang="en-US" dirty="0" smtClean="0"/>
              <a:t>The Presentation</a:t>
            </a:r>
          </a:p>
          <a:p>
            <a:pPr lvl="1">
              <a:buFont typeface="Wingdings" charset="2"/>
              <a:buChar char=""/>
            </a:pPr>
            <a:r>
              <a:rPr lang="en-US" dirty="0" smtClean="0"/>
              <a:t>Slideshow</a:t>
            </a:r>
          </a:p>
          <a:p>
            <a:pPr lvl="1">
              <a:buFont typeface="Wingdings" charset="2"/>
              <a:buChar char=""/>
            </a:pPr>
            <a:r>
              <a:rPr lang="en-US" dirty="0" smtClean="0"/>
              <a:t>Projection</a:t>
            </a:r>
          </a:p>
          <a:p>
            <a:pPr>
              <a:buFont typeface="Wingdings" charset="2"/>
              <a:buChar char=""/>
            </a:pPr>
            <a:endParaRPr lang="en-US" dirty="0" smtClean="0"/>
          </a:p>
          <a:p>
            <a:pPr>
              <a:buFont typeface="Wingdings" charset="2"/>
              <a:buChar char=""/>
            </a:pPr>
            <a:endParaRPr lang="en-US" dirty="0" smtClean="0"/>
          </a:p>
          <a:p>
            <a:pPr>
              <a:buFont typeface="Wingdings" charset="2"/>
              <a:buChar char="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4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</a:t>
            </a:r>
            <a:r>
              <a:rPr lang="en-GB" dirty="0" smtClean="0"/>
              <a:t>efinitions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0F0F41EF-A561-DA4C-90E1-D8170B2F0E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81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present:</a:t>
            </a:r>
          </a:p>
          <a:p>
            <a:pPr lvl="1"/>
            <a:r>
              <a:rPr lang="en-GB" dirty="0" smtClean="0"/>
              <a:t>The …</a:t>
            </a:r>
          </a:p>
          <a:p>
            <a:r>
              <a:rPr lang="en-GB" dirty="0" smtClean="0"/>
              <a:t>Presentation</a:t>
            </a:r>
          </a:p>
          <a:p>
            <a:pPr lvl="1"/>
            <a:r>
              <a:rPr lang="en-GB" dirty="0" smtClean="0"/>
              <a:t>A …</a:t>
            </a:r>
          </a:p>
          <a:p>
            <a:r>
              <a:rPr lang="en-GB" dirty="0" smtClean="0"/>
              <a:t>PowerPoint</a:t>
            </a:r>
          </a:p>
          <a:p>
            <a:pPr lvl="1"/>
            <a:r>
              <a:rPr lang="en-GB" dirty="0" smtClean="0"/>
              <a:t>A …</a:t>
            </a:r>
          </a:p>
        </p:txBody>
      </p:sp>
    </p:spTree>
    <p:extLst>
      <p:ext uri="{BB962C8B-B14F-4D97-AF65-F5344CB8AC3E}">
        <p14:creationId xmlns:p14="http://schemas.microsoft.com/office/powerpoint/2010/main" val="573542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Aims of Presentations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0F41EF-A561-DA4C-90E1-D8170B2F0E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771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Aims of Presentations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To impart knowledge and information.</a:t>
            </a:r>
          </a:p>
          <a:p>
            <a:pPr lvl="1"/>
            <a:r>
              <a:rPr lang="en-GB" dirty="0" smtClean="0"/>
              <a:t>Clearly and concisely.</a:t>
            </a:r>
          </a:p>
          <a:p>
            <a:r>
              <a:rPr lang="en-GB" dirty="0" smtClean="0"/>
              <a:t>To demonstrate knowledge and understanding.</a:t>
            </a:r>
          </a:p>
          <a:p>
            <a:r>
              <a:rPr lang="en-GB" dirty="0" smtClean="0"/>
              <a:t>To consolidate team work.</a:t>
            </a:r>
          </a:p>
          <a:p>
            <a:r>
              <a:rPr lang="en-GB" dirty="0" smtClean="0"/>
              <a:t>To prepare students for public speaking (</a:t>
            </a:r>
            <a:r>
              <a:rPr lang="en-GB" dirty="0" err="1" smtClean="0"/>
              <a:t>inc.</a:t>
            </a:r>
            <a:r>
              <a:rPr lang="en-GB" dirty="0" smtClean="0"/>
              <a:t> Job interviews).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168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Preparation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0F0F41EF-A561-DA4C-90E1-D8170B2F0E7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23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Preparation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Know your audience.</a:t>
            </a:r>
          </a:p>
          <a:p>
            <a:r>
              <a:rPr lang="en-GB" dirty="0" smtClean="0"/>
              <a:t>Research subject thoroughly.</a:t>
            </a:r>
          </a:p>
          <a:p>
            <a:r>
              <a:rPr lang="en-GB" dirty="0" smtClean="0"/>
              <a:t>Be prepared for broader questions.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425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Preparation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F0F41EF-A561-DA4C-90E1-D8170B2F0E72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Use graphics (a PowerPoint slideshow).</a:t>
            </a:r>
          </a:p>
          <a:p>
            <a:r>
              <a:rPr lang="en-GB" dirty="0" smtClean="0"/>
              <a:t>Prepare notes or full text.</a:t>
            </a:r>
          </a:p>
          <a:p>
            <a:r>
              <a:rPr lang="en-GB" dirty="0" smtClean="0"/>
              <a:t>Practice for timing, eloquence and understanding.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7178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608</TotalTime>
  <Words>335</Words>
  <Application>Microsoft Macintosh PowerPoint</Application>
  <PresentationFormat>On-screen Show (4:3)</PresentationFormat>
  <Paragraphs>88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The art and science of presentations</vt:lpstr>
      <vt:lpstr>Lecture Structure</vt:lpstr>
      <vt:lpstr>Definitions</vt:lpstr>
      <vt:lpstr>Definitions</vt:lpstr>
      <vt:lpstr>The Aims of Presentations</vt:lpstr>
      <vt:lpstr>The Aims of Presentations</vt:lpstr>
      <vt:lpstr>The Preparation</vt:lpstr>
      <vt:lpstr>The Preparation</vt:lpstr>
      <vt:lpstr>The Preparation</vt:lpstr>
      <vt:lpstr>The Presentation</vt:lpstr>
      <vt:lpstr>The Presentation</vt:lpstr>
      <vt:lpstr>The Presentation</vt:lpstr>
      <vt:lpstr>The Presentation</vt:lpstr>
      <vt:lpstr>The Presentation</vt:lpstr>
      <vt:lpstr>PowerPoint Presentation</vt:lpstr>
    </vt:vector>
  </TitlesOfParts>
  <Company>University of Cape Town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Marchant</dc:creator>
  <cp:lastModifiedBy>Neil Berry</cp:lastModifiedBy>
  <cp:revision>126</cp:revision>
  <dcterms:created xsi:type="dcterms:W3CDTF">2012-08-26T19:22:53Z</dcterms:created>
  <dcterms:modified xsi:type="dcterms:W3CDTF">2014-04-22T14:07:17Z</dcterms:modified>
</cp:coreProperties>
</file>