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7"/>
  </p:notesMasterIdLst>
  <p:sldIdLst>
    <p:sldId id="261" r:id="rId2"/>
    <p:sldId id="262" r:id="rId3"/>
    <p:sldId id="270" r:id="rId4"/>
    <p:sldId id="263" r:id="rId5"/>
    <p:sldId id="264" r:id="rId6"/>
    <p:sldId id="265" r:id="rId7"/>
    <p:sldId id="266" r:id="rId8"/>
    <p:sldId id="267" r:id="rId9"/>
    <p:sldId id="294" r:id="rId10"/>
    <p:sldId id="302" r:id="rId11"/>
    <p:sldId id="268" r:id="rId12"/>
    <p:sldId id="303" r:id="rId13"/>
    <p:sldId id="300" r:id="rId14"/>
    <p:sldId id="301" r:id="rId15"/>
    <p:sldId id="276" r:id="rId16"/>
    <p:sldId id="304" r:id="rId17"/>
    <p:sldId id="305" r:id="rId18"/>
    <p:sldId id="295" r:id="rId19"/>
    <p:sldId id="296" r:id="rId20"/>
    <p:sldId id="297" r:id="rId21"/>
    <p:sldId id="298" r:id="rId22"/>
    <p:sldId id="282" r:id="rId23"/>
    <p:sldId id="283" r:id="rId24"/>
    <p:sldId id="293" r:id="rId25"/>
    <p:sldId id="299" r:id="rId26"/>
    <p:sldId id="307" r:id="rId27"/>
    <p:sldId id="310" r:id="rId28"/>
    <p:sldId id="285" r:id="rId29"/>
    <p:sldId id="291" r:id="rId30"/>
    <p:sldId id="292" r:id="rId31"/>
    <p:sldId id="309" r:id="rId32"/>
    <p:sldId id="289" r:id="rId33"/>
    <p:sldId id="259" r:id="rId34"/>
    <p:sldId id="260" r:id="rId35"/>
    <p:sldId id="311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il Berry" initials="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76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commentAuthors" Target="commentAuthors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06T16:02:54.623" idx="3">
    <p:pos x="10" y="10"/>
    <p:text>These questions refer specifically to IPE and therefore you may wish to change them to better suit your course content.</p:tex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06T16:18:13.935" idx="12">
    <p:pos x="10" y="10"/>
    <p:text>Here you will want to insert features of a relevant case study.</p:tex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06T16:18:57.307" idx="13">
    <p:pos x="10" y="10"/>
    <p:text>Here you will want to insert the features of a relevant case study from the previous slide.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06T16:03:59.006" idx="4">
    <p:pos x="10" y="10"/>
    <p:text>In this section, you should add references to two course specific texts that illustrate the two difference methodologies.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06T16:07:20.461" idx="5">
    <p:pos x="10" y="10"/>
    <p:text>On this slide you should present a breakdown for each of the two preceding texts, completing the relevant data highlighted below.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06T16:08:18.854" idx="6">
    <p:pos x="10" y="10"/>
    <p:text>This example is specific to an IPE course. You may want to replace it with a reading relevant to your course.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06T16:09:15.718" idx="7">
    <p:pos x="10" y="10"/>
    <p:text>This example is specific to an IPE course. You may want to replace it with a reading relevant to your course.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06T16:09:21.028" idx="8">
    <p:pos x="10" y="10"/>
    <p:text>This example is specific to an IPE course. You may want to replace it with a reading relevant to your course.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06T16:11:50.585" idx="9">
    <p:pos x="10" y="10"/>
    <p:text>The themes listed here are based on the study of IPE. You may wish to change them.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06T16:16:11.155" idx="11">
    <p:pos x="10" y="10"/>
    <p:text>This is an IPE specific example, which you may choose to change.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06T16:14:40.454" idx="10">
    <p:pos x="10" y="10"/>
    <p:text>The themes listed here are based on the study of IPE. You may wish to change them.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5CD4B-C76C-1049-8F4C-6B89C2F96616}" type="datetimeFigureOut">
              <a:rPr lang="en-US" smtClean="0"/>
              <a:t>22/04/2014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7FB6D-F65E-5242-873F-8B43DC9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2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7CE2B3D-6AD0-4CB4-BBD1-B4B4EC2CBFFE}" type="datetime1">
              <a:rPr lang="en-US" smtClean="0"/>
              <a:t>22/04/2014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8B13-EDE9-4494-87C0-220A8D13A83A}" type="datetime1">
              <a:rPr lang="en-US" smtClean="0"/>
              <a:t>22/04/2014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A1F9EE1-8048-49C6-81D7-2D03A85A599D}" type="datetime1">
              <a:rPr lang="en-US" smtClean="0"/>
              <a:t>22/04/2014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05BE-ED65-460B-AAB1-877E838BF6BB}" type="datetime1">
              <a:rPr lang="en-US" smtClean="0"/>
              <a:t>22/04/2014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F4A0-2A38-4BF5-B6E6-F30933B2FE32}" type="datetime1">
              <a:rPr lang="en-US" smtClean="0"/>
              <a:t>22/04/2014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A0BDEB-5B9B-441F-80CB-99660DEBCD86}" type="datetime1">
              <a:rPr lang="en-US" smtClean="0"/>
              <a:t>22/04/2014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2D25920-46DD-4B10-8EE8-E62E2433CADD}" type="datetime1">
              <a:rPr lang="en-US" smtClean="0"/>
              <a:t>22/04/2014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2C31-6D5C-4630-91EF-30EE6D72AD8D}" type="datetime1">
              <a:rPr lang="en-US" smtClean="0"/>
              <a:t>22/04/2014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EE-F44C-4194-B426-2CFCF0255243}" type="datetime1">
              <a:rPr lang="en-US" smtClean="0"/>
              <a:t>22/04/2014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84BDA-3654-47BE-8516-A6E16348121F}" type="datetime1">
              <a:rPr lang="en-US" smtClean="0"/>
              <a:t>22/04/2014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43054C2-19CD-489D-B02E-CC1275BEEC98}" type="datetime1">
              <a:rPr lang="en-US" smtClean="0"/>
              <a:t>22/04/2014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091CD1-74E4-40F4-9984-C3C8AD6517B2}" type="datetime1">
              <a:rPr lang="en-US" smtClean="0"/>
              <a:t>22/04/2014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comments" Target="../comments/commen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comments" Target="../comments/commen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hyperlink" Target="http://creativecommons.org/licenses/by-sa/2.5/za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/>
          <a:lstStyle/>
          <a:p>
            <a:pPr algn="r"/>
            <a:r>
              <a:rPr lang="en-US" dirty="0" smtClean="0"/>
              <a:t>methodologies EXPLAINED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Conduct Systematic Political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41EF-A561-DA4C-90E1-D8170B2F0E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2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Large-</a:t>
            </a:r>
            <a:r>
              <a:rPr lang="en-GB" i="1" dirty="0" smtClean="0"/>
              <a:t>n</a:t>
            </a:r>
            <a:endParaRPr lang="en-GB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Example: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“National Autonomy and Economic Development: Critical Perspectives on Multinational Corporations in Poor Countries.” Peter B. Evans, 1971.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This paper explores the economic importance of </a:t>
            </a:r>
            <a:r>
              <a:rPr lang="en-GB" dirty="0"/>
              <a:t>m</a:t>
            </a:r>
            <a:r>
              <a:rPr lang="en-GB" dirty="0" smtClean="0"/>
              <a:t>ultinational corporations in less developed countries (LDCs) throughout Africa, Asia and Latin America.  Uses finance in- and out- flows to/from LDCs and corporate earnings data.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sz="2100" dirty="0"/>
              <a:t>(Peter B. Evans (1971). National Autonomy and Economic Development: Critical Perspectives on Multinational Corporations in Poor Countries</a:t>
            </a:r>
            <a:r>
              <a:rPr lang="en-US" sz="2100" i="1" dirty="0"/>
              <a:t>. International Organization</a:t>
            </a:r>
            <a:r>
              <a:rPr lang="en-US" sz="2100" dirty="0"/>
              <a:t>, 25, </a:t>
            </a:r>
            <a:r>
              <a:rPr lang="en-US" sz="2100" dirty="0" err="1"/>
              <a:t>pp</a:t>
            </a:r>
            <a:r>
              <a:rPr lang="en-US" sz="2100" dirty="0"/>
              <a:t> 675-692 doi:10.1017/S0020818300026382)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4127979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Small-</a:t>
            </a:r>
            <a:r>
              <a:rPr lang="en-US" sz="3600" i="1" dirty="0" smtClean="0"/>
              <a:t>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Cases are intentionally selected in order to establish ‘control.’</a:t>
            </a:r>
          </a:p>
          <a:p>
            <a:endParaRPr lang="en-US" dirty="0" smtClean="0"/>
          </a:p>
          <a:p>
            <a:r>
              <a:rPr lang="en-GB" dirty="0"/>
              <a:t>compare political phenomena across a selected number of countries and/or cases.</a:t>
            </a:r>
          </a:p>
          <a:p>
            <a:pPr lvl="1"/>
            <a:r>
              <a:rPr lang="en-ZA" dirty="0"/>
              <a:t>2-20 cases</a:t>
            </a:r>
            <a:r>
              <a:rPr lang="en-ZA" dirty="0" smtClean="0"/>
              <a:t>.</a:t>
            </a:r>
          </a:p>
          <a:p>
            <a:pPr lvl="1"/>
            <a:endParaRPr lang="en-GB" dirty="0"/>
          </a:p>
          <a:p>
            <a:pPr lvl="0"/>
            <a:r>
              <a:rPr lang="en-ZA" dirty="0" smtClean="0"/>
              <a:t>Often </a:t>
            </a:r>
            <a:r>
              <a:rPr lang="en-ZA" dirty="0"/>
              <a:t>called the ‘comparative method.’</a:t>
            </a:r>
            <a:endParaRPr lang="en-GB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43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Small-</a:t>
            </a:r>
            <a:r>
              <a:rPr lang="en-GB" i="1" dirty="0" smtClean="0"/>
              <a:t>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Example: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ZA" dirty="0"/>
              <a:t>“The Structure of Dependence” Theotonio dos Santos</a:t>
            </a:r>
            <a:r>
              <a:rPr lang="en-GB" dirty="0"/>
              <a:t>, 1970</a:t>
            </a:r>
            <a:r>
              <a:rPr lang="en-GB" dirty="0" smtClean="0"/>
              <a:t>.</a:t>
            </a:r>
            <a:endParaRPr lang="en-ZA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</a:t>
            </a:r>
            <a:r>
              <a:rPr lang="en-GB" dirty="0"/>
              <a:t>paper </a:t>
            </a:r>
            <a:r>
              <a:rPr lang="en-GB" dirty="0" smtClean="0"/>
              <a:t>explores the dependence of the 19 countries of  </a:t>
            </a:r>
            <a:r>
              <a:rPr lang="en-GB" dirty="0"/>
              <a:t>Latin American </a:t>
            </a:r>
            <a:r>
              <a:rPr lang="en-GB" dirty="0" smtClean="0"/>
              <a:t>countries </a:t>
            </a:r>
            <a:r>
              <a:rPr lang="en-GB" dirty="0"/>
              <a:t>on </a:t>
            </a:r>
            <a:r>
              <a:rPr lang="en-GB" dirty="0" smtClean="0"/>
              <a:t>trade partners in the global North.  Uses data on Foreign Direct Investments and remittance.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sz="1900" dirty="0"/>
              <a:t>(</a:t>
            </a:r>
            <a:r>
              <a:rPr lang="en-US" sz="1900" dirty="0" err="1"/>
              <a:t>Theotonio</a:t>
            </a:r>
            <a:r>
              <a:rPr lang="en-US" sz="1900" dirty="0"/>
              <a:t> dos Santos (1970). The Structure of Dependence. </a:t>
            </a:r>
            <a:r>
              <a:rPr lang="en-US" sz="1900" i="1" dirty="0"/>
              <a:t>The American Economic Review</a:t>
            </a:r>
            <a:r>
              <a:rPr lang="en-US" sz="1900" dirty="0"/>
              <a:t>, 60:2, </a:t>
            </a:r>
            <a:r>
              <a:rPr lang="en-US" sz="1900" dirty="0" err="1"/>
              <a:t>pp</a:t>
            </a:r>
            <a:r>
              <a:rPr lang="en-US" sz="1900" dirty="0"/>
              <a:t> 231-236)</a:t>
            </a:r>
            <a:r>
              <a:rPr lang="en-GB" sz="1900" dirty="0"/>
              <a:t> </a:t>
            </a:r>
            <a:endParaRPr lang="en-GB" sz="19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79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 Case Study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</a:t>
            </a:r>
            <a:r>
              <a:rPr lang="en-GB" dirty="0" smtClean="0"/>
              <a:t>ntensive </a:t>
            </a:r>
            <a:r>
              <a:rPr lang="en-GB" dirty="0"/>
              <a:t>study of a single country and/or case (i.e. </a:t>
            </a:r>
            <a:r>
              <a:rPr lang="en-GB" i="1" dirty="0"/>
              <a:t>n</a:t>
            </a:r>
            <a:r>
              <a:rPr lang="en-GB" dirty="0"/>
              <a:t>=1). </a:t>
            </a:r>
            <a:endParaRPr lang="en-GB" dirty="0" smtClean="0"/>
          </a:p>
          <a:p>
            <a:endParaRPr lang="en-GB" dirty="0" smtClean="0"/>
          </a:p>
          <a:p>
            <a:r>
              <a:rPr lang="en-ZA" dirty="0" smtClean="0"/>
              <a:t>Single </a:t>
            </a:r>
            <a:r>
              <a:rPr lang="en-ZA" dirty="0"/>
              <a:t>observation/case:</a:t>
            </a:r>
          </a:p>
          <a:p>
            <a:pPr lvl="1"/>
            <a:r>
              <a:rPr lang="en-ZA" dirty="0"/>
              <a:t>Time: </a:t>
            </a:r>
            <a:r>
              <a:rPr lang="en-GB" dirty="0"/>
              <a:t>historical period or years/months/days.</a:t>
            </a:r>
            <a:endParaRPr lang="en-GB" sz="2500" dirty="0"/>
          </a:p>
          <a:p>
            <a:pPr lvl="1"/>
            <a:r>
              <a:rPr lang="en-ZA" dirty="0"/>
              <a:t>Space: </a:t>
            </a:r>
            <a:r>
              <a:rPr lang="en-GB" dirty="0"/>
              <a:t>sub-national political units.</a:t>
            </a:r>
            <a:endParaRPr lang="en-GB" sz="2500" dirty="0"/>
          </a:p>
          <a:p>
            <a:pPr lvl="1"/>
            <a:r>
              <a:rPr lang="en-ZA" dirty="0"/>
              <a:t>Level of analysis: state, groups, individuals</a:t>
            </a:r>
            <a:r>
              <a:rPr lang="en-ZA" dirty="0" smtClean="0"/>
              <a:t>.</a:t>
            </a:r>
            <a:endParaRPr lang="en-GB" sz="2800" dirty="0"/>
          </a:p>
          <a:p>
            <a:pPr marL="365760" lvl="1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56283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 Case Study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Example: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“Economic Policy and Power Relations in South Africa’s Transition to Democracy.</a:t>
            </a:r>
            <a:r>
              <a:rPr lang="en-GB" dirty="0" smtClean="0"/>
              <a:t>” </a:t>
            </a:r>
            <a:r>
              <a:rPr lang="en-ZA" dirty="0"/>
              <a:t>Adam Habib and Vishnu Padayachee</a:t>
            </a:r>
            <a:r>
              <a:rPr lang="en-GB" dirty="0"/>
              <a:t>, 2000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paper focuses solely on one nation state, South Africa. 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US" sz="2100" dirty="0"/>
              <a:t>(</a:t>
            </a:r>
            <a:r>
              <a:rPr lang="en-GB" sz="2100" dirty="0"/>
              <a:t>Adam Habib &amp; Vishnu Padayachee (2000). Economic Policy and Power Relations in South Africa's Transition to Democracy, </a:t>
            </a:r>
            <a:r>
              <a:rPr lang="en-GB" sz="2100" i="1" dirty="0"/>
              <a:t>World Development</a:t>
            </a:r>
            <a:r>
              <a:rPr lang="en-GB" sz="2100" dirty="0"/>
              <a:t>, Volume 28, Issue 2, February 2000, Pages 245-263, http://</a:t>
            </a:r>
            <a:r>
              <a:rPr lang="en-GB" sz="2100" dirty="0" err="1"/>
              <a:t>dx.doi.org</a:t>
            </a:r>
            <a:r>
              <a:rPr lang="en-GB" sz="2100" dirty="0"/>
              <a:t>/10.1016/S0305-750X(99)00130-8.</a:t>
            </a:r>
            <a:r>
              <a:rPr lang="en-US" sz="2100" dirty="0"/>
              <a:t>)</a:t>
            </a:r>
            <a:endParaRPr lang="en-GB" sz="2100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45357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vs. Qualitative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F41EF-A561-DA4C-90E1-D8170B2F0E7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31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sz="3600" dirty="0" smtClean="0">
                <a:ea typeface="+mj-ea"/>
                <a:cs typeface="+mj-cs"/>
              </a:rPr>
              <a:t>Quantitative vs. Qualitative Approaches</a:t>
            </a:r>
            <a:endParaRPr lang="en-ZA" sz="36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</a:t>
            </a:r>
            <a:r>
              <a:rPr lang="en-US" dirty="0" smtClean="0">
                <a:ea typeface="+mn-ea"/>
                <a:cs typeface="+mn-cs"/>
              </a:rPr>
              <a:t>sk and answer different questions</a:t>
            </a:r>
            <a:r>
              <a:rPr lang="en-US" dirty="0"/>
              <a:t> </a:t>
            </a:r>
            <a:r>
              <a:rPr lang="en-US" dirty="0" smtClean="0"/>
              <a:t>by </a:t>
            </a:r>
            <a:r>
              <a:rPr lang="en-US" dirty="0" err="1" smtClean="0">
                <a:ea typeface="+mn-ea"/>
                <a:cs typeface="+mn-cs"/>
              </a:rPr>
              <a:t>conceptualising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>
                <a:ea typeface="+mn-ea"/>
                <a:cs typeface="+mn-cs"/>
              </a:rPr>
              <a:t>ideas/phenomena </a:t>
            </a:r>
            <a:r>
              <a:rPr lang="en-US" dirty="0" smtClean="0">
                <a:ea typeface="+mn-ea"/>
                <a:cs typeface="+mn-cs"/>
              </a:rPr>
              <a:t>differently.</a:t>
            </a:r>
          </a:p>
          <a:p>
            <a:pPr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defRPr/>
            </a:pPr>
            <a:r>
              <a:rPr lang="en-US" dirty="0"/>
              <a:t>Q</a:t>
            </a:r>
            <a:r>
              <a:rPr lang="en-US" dirty="0" smtClean="0">
                <a:ea typeface="+mn-ea"/>
                <a:cs typeface="+mn-cs"/>
              </a:rPr>
              <a:t>uantitative approaches require quantifiable concepts.</a:t>
            </a:r>
          </a:p>
          <a:p>
            <a:pPr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Qualitative approaches allow for broader </a:t>
            </a:r>
            <a:r>
              <a:rPr lang="en-US" dirty="0" err="1" smtClean="0">
                <a:ea typeface="+mn-ea"/>
                <a:cs typeface="+mn-cs"/>
              </a:rPr>
              <a:t>conceptualisations</a:t>
            </a:r>
            <a:r>
              <a:rPr lang="en-US" dirty="0" smtClean="0">
                <a:ea typeface="+mn-ea"/>
                <a:cs typeface="+mn-cs"/>
              </a:rPr>
              <a:t>.</a:t>
            </a:r>
            <a:endParaRPr lang="en-US" dirty="0">
              <a:ea typeface="+mn-ea"/>
              <a:cs typeface="+mn-cs"/>
            </a:endParaRPr>
          </a:p>
          <a:p>
            <a:pPr>
              <a:defRPr/>
            </a:pPr>
            <a:endParaRPr lang="en-ZA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8B32A7B5-5E7E-544E-861A-8AA7DB6661C7}" type="slidenum">
              <a:rPr lang="en-ZA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16</a:t>
            </a:fld>
            <a:endParaRPr lang="en-ZA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646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196975"/>
          <a:ext cx="9144000" cy="5661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5661025">
                <a:tc>
                  <a:txBody>
                    <a:bodyPr/>
                    <a:lstStyle/>
                    <a:p>
                      <a:pPr algn="just"/>
                      <a:endParaRPr lang="en-ZA" sz="1800" dirty="0" smtClean="0"/>
                    </a:p>
                    <a:p>
                      <a:pPr algn="just"/>
                      <a:endParaRPr lang="en-ZA" sz="1800" dirty="0" smtClean="0"/>
                    </a:p>
                    <a:p>
                      <a:pPr algn="just"/>
                      <a:endParaRPr lang="en-ZA" sz="1800" b="0" dirty="0"/>
                    </a:p>
                  </a:txBody>
                  <a:tcPr marT="45718" marB="45718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0"/>
          <a:ext cx="9144000" cy="1736725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73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w Cen MT" charset="0"/>
                        <a:ea typeface="MS PGothic" charset="0"/>
                        <a:cs typeface="MS PGothic" charset="0"/>
                      </a:endParaRPr>
                    </a:p>
                  </a:txBody>
                  <a:tcPr marT="45683" marB="456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092885"/>
              </p:ext>
            </p:extLst>
          </p:nvPr>
        </p:nvGraphicFramePr>
        <p:xfrm>
          <a:off x="2026706" y="1773238"/>
          <a:ext cx="4895850" cy="5005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925"/>
                <a:gridCol w="2447925"/>
              </a:tblGrid>
              <a:tr h="45717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Qualitative</a:t>
                      </a:r>
                      <a:endParaRPr lang="en-US" sz="2400" dirty="0"/>
                    </a:p>
                  </a:txBody>
                  <a:tcPr marL="91427" marR="91427" marT="45706" marB="4570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Quantitative</a:t>
                      </a:r>
                      <a:endParaRPr lang="en-US" sz="2400" dirty="0"/>
                    </a:p>
                  </a:txBody>
                  <a:tcPr marL="91427" marR="91427" marT="45706" marB="45706"/>
                </a:tc>
              </a:tr>
              <a:tr h="4548215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</a:txBody>
                  <a:tcPr marL="91427" marR="91427" marT="45706" marB="4570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7" marR="91427" marT="45706" marB="45706"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8077200" cy="1583258"/>
          </a:xfrm>
        </p:spPr>
        <p:txBody>
          <a:bodyPr>
            <a:noAutofit/>
          </a:bodyPr>
          <a:lstStyle/>
          <a:p>
            <a:pPr lvl="0"/>
            <a:r>
              <a:rPr lang="en-ZA" sz="3200" b="1" dirty="0">
                <a:solidFill>
                  <a:srgbClr val="FFFFFF"/>
                </a:solidFill>
                <a:latin typeface="Tw Cen MT" charset="0"/>
                <a:ea typeface="MS PGothic" charset="0"/>
                <a:cs typeface="MS PGothic" charset="0"/>
              </a:rPr>
              <a:t>E</a:t>
            </a:r>
            <a:r>
              <a:rPr lang="en-ZA" sz="3200" b="1" dirty="0" smtClean="0">
                <a:solidFill>
                  <a:srgbClr val="FFFFFF"/>
                </a:solidFill>
                <a:latin typeface="Tw Cen MT" charset="0"/>
                <a:ea typeface="MS PGothic" charset="0"/>
                <a:cs typeface="MS PGothic" charset="0"/>
              </a:rPr>
              <a:t>xercise</a:t>
            </a:r>
            <a:r>
              <a:rPr lang="en-ZA" sz="3200" b="1" dirty="0">
                <a:solidFill>
                  <a:srgbClr val="FFFFFF"/>
                </a:solidFill>
                <a:latin typeface="Tw Cen MT" charset="0"/>
                <a:ea typeface="MS PGothic" charset="0"/>
                <a:cs typeface="MS PGothic" charset="0"/>
              </a:rPr>
              <a:t>: Conceptualising </a:t>
            </a:r>
            <a:r>
              <a:rPr lang="en-ZA" sz="3200" b="1" dirty="0" smtClean="0">
                <a:solidFill>
                  <a:srgbClr val="FFFFFF"/>
                </a:solidFill>
                <a:latin typeface="Tw Cen MT" charset="0"/>
                <a:ea typeface="MS PGothic" charset="0"/>
                <a:cs typeface="MS PGothic" charset="0"/>
              </a:rPr>
              <a:t>“Democracy” </a:t>
            </a:r>
            <a:r>
              <a:rPr lang="en-ZA" sz="3200" b="1" dirty="0">
                <a:solidFill>
                  <a:srgbClr val="FFFFFF"/>
                </a:solidFill>
                <a:latin typeface="Tw Cen MT" charset="0"/>
                <a:ea typeface="MS PGothic" charset="0"/>
                <a:cs typeface="MS PGothic" charset="0"/>
              </a:rPr>
              <a:t>for a Qualitative and a Quantitative </a:t>
            </a:r>
            <a:r>
              <a:rPr lang="en-ZA" sz="3200" b="1" dirty="0" smtClean="0">
                <a:solidFill>
                  <a:srgbClr val="FFFFFF"/>
                </a:solidFill>
                <a:latin typeface="Tw Cen MT" charset="0"/>
                <a:ea typeface="MS PGothic" charset="0"/>
                <a:cs typeface="MS PGothic" charset="0"/>
              </a:rPr>
              <a:t>Study</a:t>
            </a:r>
            <a:endParaRPr lang="en-GB" sz="3200" dirty="0"/>
          </a:p>
        </p:txBody>
      </p:sp>
      <p:sp>
        <p:nvSpPr>
          <p:cNvPr id="2050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A7FEA599-0FFD-C444-B9C5-BA9F43942358}" type="slidenum">
              <a:rPr lang="en-ZA">
                <a:solidFill>
                  <a:schemeClr val="tx2"/>
                </a:solidFill>
              </a:rPr>
              <a:pPr eaLnBrk="1" hangingPunct="1"/>
              <a:t>17</a:t>
            </a:fld>
            <a:endParaRPr lang="en-ZA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556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Quantitative vs. Qualitative Research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Common Assumptions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314213"/>
              </p:ext>
            </p:extLst>
          </p:nvPr>
        </p:nvGraphicFramePr>
        <p:xfrm>
          <a:off x="971600" y="2564904"/>
          <a:ext cx="727280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/>
                <a:gridCol w="36364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Quantitative Research is…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Qualitative Research</a:t>
                      </a:r>
                      <a:r>
                        <a:rPr lang="en-US" sz="2400" baseline="0" dirty="0" smtClean="0"/>
                        <a:t> is…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More</a:t>
                      </a:r>
                      <a:r>
                        <a:rPr lang="en-US" sz="2400" baseline="0" dirty="0" smtClean="0"/>
                        <a:t> scientific</a:t>
                      </a:r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More</a:t>
                      </a:r>
                      <a:r>
                        <a:rPr lang="en-US" sz="2400" baseline="0" dirty="0" smtClean="0"/>
                        <a:t> objective</a:t>
                      </a:r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More methodologically</a:t>
                      </a:r>
                      <a:r>
                        <a:rPr lang="en-US" sz="2400" baseline="0" dirty="0" smtClean="0"/>
                        <a:t> rigorous</a:t>
                      </a:r>
                      <a:endParaRPr lang="en-US" sz="2400" dirty="0" smtClean="0"/>
                    </a:p>
                    <a:p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Less scientific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More subjective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Less methodologically rigorous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7CEC65-05FF-45E2-BA13-C1E6D89C3971}" type="slidenum">
              <a:rPr lang="en-ZA" smtClean="0"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69415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Quantitative </a:t>
            </a:r>
            <a:r>
              <a:rPr lang="en-US" sz="3600" dirty="0"/>
              <a:t>vs. Qualitative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When looking at Quantitative Research</a:t>
            </a:r>
            <a:endParaRPr lang="en-US" dirty="0"/>
          </a:p>
          <a:p>
            <a:r>
              <a:rPr lang="en-US" dirty="0" smtClean="0"/>
              <a:t>What are the assumptions behind the approach?</a:t>
            </a:r>
          </a:p>
          <a:p>
            <a:pPr lvl="1"/>
            <a:r>
              <a:rPr lang="en-US" dirty="0" smtClean="0"/>
              <a:t>What questions </a:t>
            </a:r>
            <a:r>
              <a:rPr lang="en-US" dirty="0"/>
              <a:t>are </a:t>
            </a:r>
            <a:r>
              <a:rPr lang="en-US" dirty="0" smtClean="0"/>
              <a:t>asked </a:t>
            </a:r>
            <a:r>
              <a:rPr lang="en-US" dirty="0"/>
              <a:t>and why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quantifiable variables chosen?</a:t>
            </a:r>
          </a:p>
          <a:p>
            <a:pPr lvl="1"/>
            <a:r>
              <a:rPr lang="en-US" dirty="0" smtClean="0"/>
              <a:t>Data may not be perfect!</a:t>
            </a:r>
          </a:p>
          <a:p>
            <a:r>
              <a:rPr lang="en-US" dirty="0" smtClean="0"/>
              <a:t>How is the data interpreted? What claims are made?</a:t>
            </a:r>
          </a:p>
          <a:p>
            <a:pPr lvl="1"/>
            <a:r>
              <a:rPr lang="en-US" dirty="0" smtClean="0"/>
              <a:t>Numbers never speak for themselves!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7CEC65-05FF-45E2-BA13-C1E6D89C3971}" type="slidenum">
              <a:rPr lang="en-ZA" smtClean="0"/>
              <a:t>19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8214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charset="2"/>
              <a:buChar char=""/>
            </a:pPr>
            <a:r>
              <a:rPr lang="en-US" dirty="0" smtClean="0"/>
              <a:t>Aims</a:t>
            </a:r>
          </a:p>
          <a:p>
            <a:pPr>
              <a:buFont typeface="Wingdings" charset="2"/>
              <a:buChar char=""/>
            </a:pPr>
            <a:r>
              <a:rPr lang="en-US" dirty="0" smtClean="0"/>
              <a:t>Methods of Comparison</a:t>
            </a:r>
          </a:p>
          <a:p>
            <a:pPr>
              <a:buFont typeface="Wingdings" charset="2"/>
              <a:buChar char=""/>
            </a:pPr>
            <a:r>
              <a:rPr lang="en-US" dirty="0" smtClean="0"/>
              <a:t>Quantitative vs. Qualitative Research</a:t>
            </a:r>
          </a:p>
          <a:p>
            <a:pPr>
              <a:buFont typeface="Wingdings" charset="2"/>
              <a:buChar char=""/>
            </a:pPr>
            <a:r>
              <a:rPr lang="en-US" dirty="0" smtClean="0"/>
              <a:t>Applying or Referring to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14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Quantitative </a:t>
            </a:r>
            <a:r>
              <a:rPr lang="en-US" sz="3600" dirty="0"/>
              <a:t>vs. Qualitative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When looking at Qualitative Research</a:t>
            </a:r>
            <a:endParaRPr lang="en-US" sz="2800" dirty="0"/>
          </a:p>
          <a:p>
            <a:r>
              <a:rPr lang="en-US" sz="2800" dirty="0" smtClean="0"/>
              <a:t>Who are the participants, do they have ulterior motives?</a:t>
            </a:r>
          </a:p>
          <a:p>
            <a:r>
              <a:rPr lang="en-US" sz="2800" dirty="0" smtClean="0"/>
              <a:t>How does the researcher relate to the participants?</a:t>
            </a:r>
          </a:p>
          <a:p>
            <a:r>
              <a:rPr lang="en-US" sz="2800" dirty="0" smtClean="0"/>
              <a:t>How is the data interpreted? What claims are made?</a:t>
            </a:r>
          </a:p>
          <a:p>
            <a:pPr lvl="1"/>
            <a:r>
              <a:rPr lang="en-US" sz="2800" dirty="0" smtClean="0"/>
              <a:t>How transparent is the author about the interpretation?</a:t>
            </a:r>
          </a:p>
          <a:p>
            <a:pPr lvl="1"/>
            <a:r>
              <a:rPr lang="en-US" sz="2800" dirty="0" smtClean="0"/>
              <a:t>Does the data support the </a:t>
            </a:r>
            <a:r>
              <a:rPr lang="en-US" sz="2800" dirty="0" err="1" smtClean="0"/>
              <a:t>generalisations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7CEC65-05FF-45E2-BA13-C1E6D89C3971}" type="slidenum">
              <a:rPr lang="en-ZA" smtClean="0"/>
              <a:t>20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65847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Quantitative </a:t>
            </a:r>
            <a:r>
              <a:rPr lang="en-US" sz="3600" dirty="0"/>
              <a:t>vs. Qualitative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Whether quantitative or qualitative, good research is: </a:t>
            </a:r>
          </a:p>
          <a:p>
            <a:r>
              <a:rPr lang="en-US" sz="3200" dirty="0"/>
              <a:t>O</a:t>
            </a:r>
            <a:r>
              <a:rPr lang="en-US" sz="3200" dirty="0" smtClean="0"/>
              <a:t>pen about assumptions, theoretical background and limitations.</a:t>
            </a:r>
          </a:p>
          <a:p>
            <a:r>
              <a:rPr lang="en-US" sz="3200" dirty="0"/>
              <a:t>T</a:t>
            </a:r>
            <a:r>
              <a:rPr lang="en-US" sz="3200" dirty="0" smtClean="0"/>
              <a:t>ransparent and rigorous in methodology.</a:t>
            </a:r>
          </a:p>
          <a:p>
            <a:r>
              <a:rPr lang="en-US" sz="3200" dirty="0" smtClean="0"/>
              <a:t>Clear on interpretation and conclusions.</a:t>
            </a:r>
          </a:p>
          <a:p>
            <a:r>
              <a:rPr lang="en-US" sz="3200" dirty="0" smtClean="0"/>
              <a:t>Does not make unsubstantiated claims.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7CEC65-05FF-45E2-BA13-C1E6D89C3971}" type="slidenum">
              <a:rPr lang="en-ZA" smtClean="0"/>
              <a:t>21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48601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Concepts in this Course </a:t>
            </a:r>
            <a:endParaRPr lang="en-US" sz="3200" dirty="0" smtClean="0"/>
          </a:p>
          <a:p>
            <a:pPr lvl="1"/>
            <a:r>
              <a:rPr lang="en-ZA" sz="3200" dirty="0" smtClean="0"/>
              <a:t>Trade</a:t>
            </a:r>
            <a:endParaRPr lang="en-US" sz="3200" dirty="0"/>
          </a:p>
          <a:p>
            <a:pPr lvl="1"/>
            <a:r>
              <a:rPr lang="en-ZA" sz="3200" dirty="0" smtClean="0"/>
              <a:t>Aid</a:t>
            </a:r>
            <a:endParaRPr lang="en-US" sz="3200" dirty="0"/>
          </a:p>
          <a:p>
            <a:pPr lvl="1"/>
            <a:r>
              <a:rPr lang="en-ZA" sz="3200" dirty="0" smtClean="0"/>
              <a:t>Resources</a:t>
            </a:r>
            <a:endParaRPr lang="en-US" sz="3200" dirty="0"/>
          </a:p>
          <a:p>
            <a:pPr lvl="1"/>
            <a:r>
              <a:rPr lang="en-ZA" sz="3200" dirty="0" smtClean="0"/>
              <a:t>Growth</a:t>
            </a:r>
            <a:endParaRPr lang="en-US" sz="3200" dirty="0"/>
          </a:p>
          <a:p>
            <a:pPr lvl="1"/>
            <a:r>
              <a:rPr lang="en-ZA" sz="3200" dirty="0" smtClean="0"/>
              <a:t>Recession</a:t>
            </a:r>
            <a:endParaRPr lang="en-US" sz="3200" dirty="0"/>
          </a:p>
          <a:p>
            <a:pPr lvl="1"/>
            <a:r>
              <a:rPr lang="en-ZA" sz="3200" dirty="0" smtClean="0"/>
              <a:t>Dependence</a:t>
            </a:r>
            <a:endParaRPr lang="en-US" sz="3200" dirty="0"/>
          </a:p>
          <a:p>
            <a:pPr lvl="1"/>
            <a:r>
              <a:rPr lang="en-ZA" sz="3200" dirty="0" smtClean="0"/>
              <a:t>Inequality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59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vs.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Concept = abstract.</a:t>
            </a:r>
          </a:p>
          <a:p>
            <a:endParaRPr lang="en-US" sz="3200" dirty="0"/>
          </a:p>
          <a:p>
            <a:r>
              <a:rPr lang="en-US" sz="3200" dirty="0" smtClean="0"/>
              <a:t>Variable = observable/measurable.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11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ZA" dirty="0" smtClean="0">
                <a:latin typeface="Tw Cen MT" charset="0"/>
                <a:ea typeface="MS PGothic" charset="0"/>
              </a:rPr>
              <a:t>Variables</a:t>
            </a:r>
            <a:endParaRPr lang="en-US" dirty="0">
              <a:latin typeface="Tw Cen MT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 smtClean="0"/>
              <a:t>Variables are concepts that are defined to be observed and/or measured.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32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 smtClean="0"/>
              <a:t>Variables can be evaluated in terms of their validity and reliability.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32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/>
              <a:t>D</a:t>
            </a:r>
            <a:r>
              <a:rPr lang="en-US" sz="3200" dirty="0" smtClean="0"/>
              <a:t>istinguish between </a:t>
            </a:r>
            <a:r>
              <a:rPr lang="en-US" sz="3200" b="1" dirty="0" smtClean="0"/>
              <a:t>dependent</a:t>
            </a:r>
            <a:r>
              <a:rPr lang="en-US" sz="3200" dirty="0" smtClean="0"/>
              <a:t> and </a:t>
            </a:r>
            <a:r>
              <a:rPr lang="en-US" sz="3200" b="1" dirty="0" smtClean="0"/>
              <a:t>independent</a:t>
            </a:r>
            <a:r>
              <a:rPr lang="en-US" sz="3200" dirty="0" smtClean="0"/>
              <a:t> variables.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649125B-469B-CC42-8581-A164F20F87DE}" type="slidenum">
              <a:rPr lang="en-ZA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24</a:t>
            </a:fld>
            <a:endParaRPr lang="en-ZA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623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Dependent and Independent Variables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Dependent Variables</a:t>
            </a:r>
          </a:p>
          <a:p>
            <a:pPr lvl="1"/>
            <a:r>
              <a:rPr lang="en-GB" dirty="0" smtClean="0"/>
              <a:t>Can be changed by other factors.</a:t>
            </a:r>
          </a:p>
          <a:p>
            <a:pPr lvl="1"/>
            <a:endParaRPr lang="en-GB" dirty="0"/>
          </a:p>
          <a:p>
            <a:r>
              <a:rPr lang="en-GB" dirty="0" smtClean="0"/>
              <a:t>Independent Variables</a:t>
            </a:r>
          </a:p>
          <a:p>
            <a:pPr lvl="1"/>
            <a:r>
              <a:rPr lang="en-GB" dirty="0" smtClean="0"/>
              <a:t>Are not affected by changes in other factors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sz="2800" dirty="0" smtClean="0"/>
              <a:t>(Independent variable) causes a change in (dependent variable) and it isn’t possible that (dependent variable) could cause a change in (independent variable)</a:t>
            </a:r>
          </a:p>
          <a:p>
            <a:pPr marL="0" indent="0">
              <a:buNone/>
            </a:pPr>
            <a:r>
              <a:rPr lang="en-GB" sz="1600" dirty="0" smtClean="0"/>
              <a:t>(National Centre for Education Studies, USA)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40456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Dependent and Independent Variables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3200" dirty="0" smtClean="0"/>
          </a:p>
          <a:p>
            <a:pPr marL="0" indent="0">
              <a:buNone/>
            </a:pPr>
            <a:endParaRPr lang="en-GB" sz="3200" dirty="0" smtClean="0"/>
          </a:p>
          <a:p>
            <a:pPr marL="0" indent="0">
              <a:buNone/>
            </a:pPr>
            <a:r>
              <a:rPr lang="en-GB" sz="3200" dirty="0" smtClean="0"/>
              <a:t>Whilst FDI </a:t>
            </a:r>
            <a:r>
              <a:rPr lang="en-GB" sz="3200" dirty="0"/>
              <a:t>can cause a change in government revenue</a:t>
            </a:r>
            <a:r>
              <a:rPr lang="en-GB" sz="3200" dirty="0" smtClean="0"/>
              <a:t>, </a:t>
            </a:r>
            <a:r>
              <a:rPr lang="en-GB" sz="3200" dirty="0"/>
              <a:t>it isn’t possible </a:t>
            </a:r>
            <a:r>
              <a:rPr lang="en-GB" sz="3200" dirty="0" smtClean="0"/>
              <a:t>for </a:t>
            </a:r>
            <a:r>
              <a:rPr lang="en-GB" sz="3200" dirty="0"/>
              <a:t>government revenue </a:t>
            </a:r>
            <a:r>
              <a:rPr lang="en-GB" sz="3200" dirty="0" smtClean="0"/>
              <a:t>to </a:t>
            </a:r>
            <a:r>
              <a:rPr lang="en-GB" sz="3200" dirty="0"/>
              <a:t>cause a change in FDI.</a:t>
            </a:r>
          </a:p>
        </p:txBody>
      </p:sp>
    </p:spTree>
    <p:extLst>
      <p:ext uri="{BB962C8B-B14F-4D97-AF65-F5344CB8AC3E}">
        <p14:creationId xmlns:p14="http://schemas.microsoft.com/office/powerpoint/2010/main" val="2853458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736725"/>
            <a:ext cx="9144000" cy="51212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0"/>
          <a:ext cx="9144000" cy="1736725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73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w Cen MT" charset="0"/>
                        <a:ea typeface="MS PGothic" charset="0"/>
                        <a:cs typeface="MS PGothic" charset="0"/>
                      </a:endParaRPr>
                    </a:p>
                  </a:txBody>
                  <a:tcPr marT="45683" marB="456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8077200" cy="1583258"/>
          </a:xfrm>
        </p:spPr>
        <p:txBody>
          <a:bodyPr>
            <a:noAutofit/>
          </a:bodyPr>
          <a:lstStyle/>
          <a:p>
            <a:pPr lvl="0"/>
            <a:r>
              <a:rPr lang="en-ZA" sz="3200" dirty="0">
                <a:solidFill>
                  <a:schemeClr val="bg1"/>
                </a:solidFill>
                <a:ea typeface="MS PGothic" charset="0"/>
                <a:cs typeface="MS PGothic" charset="0"/>
              </a:rPr>
              <a:t>E</a:t>
            </a:r>
            <a:r>
              <a:rPr lang="en-ZA" sz="3200" dirty="0" smtClean="0">
                <a:solidFill>
                  <a:schemeClr val="bg1"/>
                </a:solidFill>
                <a:ea typeface="MS PGothic" charset="0"/>
                <a:cs typeface="MS PGothic" charset="0"/>
              </a:rPr>
              <a:t>xercise: </a:t>
            </a:r>
            <a:r>
              <a:rPr lang="en-US" sz="3200" dirty="0">
                <a:solidFill>
                  <a:srgbClr val="FFFFFF"/>
                </a:solidFill>
              </a:rPr>
              <a:t>Variables for concept measurement</a:t>
            </a:r>
            <a:endParaRPr lang="en-GB" sz="3200" dirty="0">
              <a:solidFill>
                <a:srgbClr val="FFFFFF"/>
              </a:solidFill>
            </a:endParaRPr>
          </a:p>
        </p:txBody>
      </p:sp>
      <p:sp>
        <p:nvSpPr>
          <p:cNvPr id="2050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A7FEA599-0FFD-C444-B9C5-BA9F43942358}" type="slidenum">
              <a:rPr lang="en-ZA">
                <a:solidFill>
                  <a:schemeClr val="tx2"/>
                </a:solidFill>
              </a:rPr>
              <a:pPr eaLnBrk="1" hangingPunct="1"/>
              <a:t>27</a:t>
            </a:fld>
            <a:endParaRPr lang="en-ZA">
              <a:solidFill>
                <a:schemeClr val="tx2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03396"/>
            <a:ext cx="8153400" cy="4495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rgbClr val="FFFFFF"/>
                </a:solidFill>
              </a:rPr>
              <a:t>Trade</a:t>
            </a:r>
            <a:endParaRPr lang="en-US" sz="4000" dirty="0">
              <a:solidFill>
                <a:srgbClr val="FFFFFF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rgbClr val="FFFFFF"/>
                </a:solidFill>
              </a:rPr>
              <a:t>Growth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rgbClr val="FFFFFF"/>
                </a:solidFill>
              </a:rPr>
              <a:t>Dependence</a:t>
            </a:r>
            <a:endParaRPr lang="en-US" sz="4000" dirty="0">
              <a:solidFill>
                <a:srgbClr val="FFFFFF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rgbClr val="FFFFFF"/>
                </a:solidFill>
              </a:rPr>
              <a:t>Inequality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741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Identify patterns between variables.</a:t>
            </a:r>
          </a:p>
          <a:p>
            <a:endParaRPr lang="en-US" sz="3200" dirty="0" smtClean="0"/>
          </a:p>
          <a:p>
            <a:r>
              <a:rPr lang="en-US" sz="3200" dirty="0" smtClean="0"/>
              <a:t>Correlation: </a:t>
            </a:r>
            <a:r>
              <a:rPr lang="en-US" sz="3200" i="1" dirty="0" smtClean="0"/>
              <a:t>relationship </a:t>
            </a:r>
            <a:r>
              <a:rPr lang="en-US" sz="3200" dirty="0" smtClean="0"/>
              <a:t>between two variables.</a:t>
            </a:r>
          </a:p>
          <a:p>
            <a:endParaRPr lang="en-US" sz="3200" dirty="0"/>
          </a:p>
          <a:p>
            <a:r>
              <a:rPr lang="en-US" sz="3200" b="1" dirty="0" smtClean="0"/>
              <a:t>Correlation is not the same as causation!</a:t>
            </a:r>
          </a:p>
          <a:p>
            <a:pPr lvl="1"/>
            <a:r>
              <a:rPr lang="en-US" sz="3200" dirty="0" smtClean="0"/>
              <a:t>Example: ice cream and warm weather.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422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Cannot prove causation.</a:t>
            </a:r>
          </a:p>
          <a:p>
            <a:endParaRPr lang="en-US" sz="3200" dirty="0" smtClean="0"/>
          </a:p>
          <a:p>
            <a:r>
              <a:rPr lang="en-US" sz="3200" dirty="0" smtClean="0"/>
              <a:t>Limited interpretive ability (i.e. explaining </a:t>
            </a:r>
            <a:r>
              <a:rPr lang="en-US" sz="3200" i="1" dirty="0" smtClean="0"/>
              <a:t>why</a:t>
            </a:r>
            <a:r>
              <a:rPr lang="en-US" sz="3200" dirty="0" smtClean="0"/>
              <a:t> these relationships exist).</a:t>
            </a:r>
          </a:p>
          <a:p>
            <a:endParaRPr lang="en-US" sz="3200" dirty="0" smtClean="0"/>
          </a:p>
          <a:p>
            <a:r>
              <a:rPr lang="en-US" sz="3200" dirty="0" smtClean="0"/>
              <a:t>Use of proxies – alternatives to what we can not measure.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5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F41EF-A561-DA4C-90E1-D8170B2F0E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5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Analysing</a:t>
            </a:r>
            <a:r>
              <a:rPr lang="en-US" dirty="0" smtClean="0"/>
              <a:t>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Q: Does XXX prevalence explain YYY?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Steps to follow:</a:t>
            </a:r>
          </a:p>
          <a:p>
            <a:pPr lvl="0"/>
            <a:r>
              <a:rPr lang="en-US" dirty="0" smtClean="0"/>
              <a:t>How did the author </a:t>
            </a:r>
            <a:r>
              <a:rPr lang="en-US" dirty="0" err="1" smtClean="0"/>
              <a:t>operationalise</a:t>
            </a:r>
            <a:r>
              <a:rPr lang="en-US" dirty="0" smtClean="0"/>
              <a:t> and measure these concepts?</a:t>
            </a:r>
            <a:endParaRPr lang="en-US" dirty="0"/>
          </a:p>
          <a:p>
            <a:pPr lvl="0"/>
            <a:r>
              <a:rPr lang="en-US" dirty="0"/>
              <a:t>Do these proxies make sense? </a:t>
            </a:r>
            <a:r>
              <a:rPr lang="en-US" dirty="0" smtClean="0"/>
              <a:t>Is </a:t>
            </a:r>
            <a:r>
              <a:rPr lang="en-US" dirty="0"/>
              <a:t>there correlation? In other words – what do we see happening to the likelihood </a:t>
            </a:r>
            <a:r>
              <a:rPr lang="en-US" dirty="0" smtClean="0"/>
              <a:t>of YYY variable </a:t>
            </a:r>
            <a:r>
              <a:rPr lang="en-US" dirty="0"/>
              <a:t>when we look at different natural resource/GDP values.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245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805161"/>
              </p:ext>
            </p:extLst>
          </p:nvPr>
        </p:nvGraphicFramePr>
        <p:xfrm>
          <a:off x="0" y="1805087"/>
          <a:ext cx="9144000" cy="5274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5274742">
                <a:tc>
                  <a:txBody>
                    <a:bodyPr/>
                    <a:lstStyle/>
                    <a:p>
                      <a:pPr marL="571500" lvl="0" indent="-57150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kumimoji="0" lang="en-US" sz="3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have they created proxies for these variables? </a:t>
                      </a:r>
                    </a:p>
                    <a:p>
                      <a:pPr marL="457200" lvl="0" indent="-45720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kumimoji="0" lang="en-US" sz="3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the measurement?</a:t>
                      </a:r>
                      <a:endParaRPr kumimoji="0" lang="en-GB" sz="3600" b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0" indent="-45720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kumimoji="0" lang="en-US" sz="3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these proxies make sense? </a:t>
                      </a:r>
                    </a:p>
                    <a:p>
                      <a:pPr marL="457200" lvl="0" indent="-457200">
                        <a:lnSpc>
                          <a:spcPct val="150000"/>
                        </a:lnSpc>
                        <a:buFont typeface="Arial"/>
                        <a:buChar char="•"/>
                      </a:pPr>
                      <a:r>
                        <a:rPr kumimoji="0" lang="en-US" sz="3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there correlation?</a:t>
                      </a:r>
                    </a:p>
                  </a:txBody>
                  <a:tcPr marT="45718" marB="45718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0"/>
          <a:ext cx="9144000" cy="1736725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73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w Cen MT" charset="0"/>
                        <a:ea typeface="MS PGothic" charset="0"/>
                        <a:cs typeface="MS PGothic" charset="0"/>
                      </a:endParaRPr>
                    </a:p>
                  </a:txBody>
                  <a:tcPr marT="45683" marB="4568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8077200" cy="1583258"/>
          </a:xfrm>
        </p:spPr>
        <p:txBody>
          <a:bodyPr>
            <a:noAutofit/>
          </a:bodyPr>
          <a:lstStyle/>
          <a:p>
            <a:pPr lvl="0"/>
            <a:r>
              <a:rPr lang="en-ZA" sz="3200" dirty="0">
                <a:solidFill>
                  <a:schemeClr val="bg1"/>
                </a:solidFill>
                <a:ea typeface="MS PGothic" charset="0"/>
                <a:cs typeface="MS PGothic" charset="0"/>
              </a:rPr>
              <a:t>E</a:t>
            </a:r>
            <a:r>
              <a:rPr lang="en-ZA" sz="3200" dirty="0" smtClean="0">
                <a:solidFill>
                  <a:schemeClr val="bg1"/>
                </a:solidFill>
                <a:ea typeface="MS PGothic" charset="0"/>
                <a:cs typeface="MS PGothic" charset="0"/>
              </a:rPr>
              <a:t>xercise: </a:t>
            </a:r>
            <a:r>
              <a:rPr lang="en-GB" sz="3200" dirty="0">
                <a:solidFill>
                  <a:schemeClr val="bg1"/>
                </a:solidFill>
              </a:rPr>
              <a:t>Analysing </a:t>
            </a:r>
            <a:r>
              <a:rPr lang="en-US" sz="3200" dirty="0">
                <a:solidFill>
                  <a:schemeClr val="bg1"/>
                </a:solidFill>
              </a:rPr>
              <a:t>CASE STUDY – does XXX prevalence explain the onset of YYYY?</a:t>
            </a:r>
            <a:r>
              <a:rPr lang="en-GB" sz="3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50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A7FEA599-0FFD-C444-B9C5-BA9F43942358}" type="slidenum">
              <a:rPr lang="en-ZA">
                <a:solidFill>
                  <a:schemeClr val="tx2"/>
                </a:solidFill>
              </a:rPr>
              <a:pPr eaLnBrk="1" hangingPunct="1"/>
              <a:t>31</a:t>
            </a:fld>
            <a:endParaRPr lang="en-ZA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5708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or Referring to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F41EF-A561-DA4C-90E1-D8170B2F0E7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357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265146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Applying Theory Systematically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Logic of theory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Language that a theory demands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Units of analysis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Consistency through the paper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Acknowledging limitations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827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Referring to Theory as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Not constrained by the logic of the theory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Used to add to understanding, or to hold theory up to criticism or praise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Can compare explanations offered by different theories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944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35</a:t>
            </a:fld>
            <a:endParaRPr kumimoji="0" lang="en-US" dirty="0">
              <a:solidFill>
                <a:srgbClr val="FFFFFF"/>
              </a:solidFill>
            </a:endParaRPr>
          </a:p>
        </p:txBody>
      </p:sp>
      <p:pic>
        <p:nvPicPr>
          <p:cNvPr id="7" name="Content Placeholder 3" descr="http://i.creativecommons.org/l/by/3.0/88x31.p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431" b="-25431"/>
          <a:stretch>
            <a:fillRect/>
          </a:stretch>
        </p:blipFill>
        <p:spPr bwMode="auto">
          <a:xfrm>
            <a:off x="3275856" y="1196752"/>
            <a:ext cx="2603500" cy="131603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755576" y="3068960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This presentation is licenced under the Creative Commons </a:t>
            </a:r>
            <a:r>
              <a:rPr lang="en-ZA" dirty="0" smtClean="0"/>
              <a:t>Attribution</a:t>
            </a:r>
            <a:r>
              <a:rPr lang="en-ZA" dirty="0"/>
              <a:t> </a:t>
            </a:r>
            <a:r>
              <a:rPr lang="en-ZA" dirty="0" smtClean="0"/>
              <a:t>2.5 </a:t>
            </a:r>
            <a:r>
              <a:rPr lang="en-ZA" dirty="0"/>
              <a:t>South Africa License. To view a copy of this licence, visit </a:t>
            </a:r>
            <a:r>
              <a:rPr lang="en-ZA" b="1" u="sng" dirty="0">
                <a:solidFill>
                  <a:srgbClr val="FF0000"/>
                </a:solidFill>
                <a:hlinkClick r:id="rId3"/>
              </a:rPr>
              <a:t>http://creativecommons.org/licenses/</a:t>
            </a:r>
            <a:r>
              <a:rPr lang="en-ZA" b="1" u="sng" dirty="0" smtClean="0">
                <a:solidFill>
                  <a:srgbClr val="FF0000"/>
                </a:solidFill>
                <a:hlinkClick r:id="rId3"/>
              </a:rPr>
              <a:t>by/</a:t>
            </a:r>
            <a:r>
              <a:rPr lang="en-ZA" b="1" u="sng" dirty="0">
                <a:solidFill>
                  <a:srgbClr val="FF0000"/>
                </a:solidFill>
                <a:hlinkClick r:id="rId3"/>
              </a:rPr>
              <a:t>2.5/za/</a:t>
            </a:r>
            <a:r>
              <a:rPr lang="en-ZA" b="1" dirty="0">
                <a:solidFill>
                  <a:srgbClr val="FF0000"/>
                </a:solidFill>
              </a:rPr>
              <a:t> </a:t>
            </a:r>
            <a:endParaRPr lang="en-US" b="1" dirty="0">
              <a:solidFill>
                <a:srgbClr val="FF0000"/>
              </a:solidFill>
            </a:endParaRPr>
          </a:p>
          <a:p>
            <a:endParaRPr lang="en-ZA" dirty="0" smtClean="0"/>
          </a:p>
          <a:p>
            <a:r>
              <a:rPr lang="en-ZA" dirty="0" smtClean="0"/>
              <a:t>Or</a:t>
            </a:r>
            <a:endParaRPr lang="en-US" dirty="0"/>
          </a:p>
          <a:p>
            <a:endParaRPr lang="en-ZA" dirty="0"/>
          </a:p>
          <a:p>
            <a:r>
              <a:rPr lang="en-ZA" dirty="0" smtClean="0"/>
              <a:t>send </a:t>
            </a:r>
            <a:r>
              <a:rPr lang="en-ZA" dirty="0"/>
              <a:t>a letter to Creative Commons, 171 Second Street, Suite 300, San Francisco, California 94105, USA.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64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Definition:</a:t>
            </a:r>
          </a:p>
          <a:p>
            <a:r>
              <a:rPr lang="en-ZA" dirty="0"/>
              <a:t>A body of methods, rules, and postulates employed by a discipline: a particular procedure or set of procedures.</a:t>
            </a:r>
            <a:endParaRPr lang="en-US" dirty="0"/>
          </a:p>
          <a:p>
            <a:r>
              <a:rPr lang="en-ZA" dirty="0"/>
              <a:t>The analysis of the principles of inquiry in a particular field.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(Merriam-Webster Dictionary)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59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addressed in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What is the study of the International Political Economy?</a:t>
            </a:r>
          </a:p>
          <a:p>
            <a:r>
              <a:rPr lang="en-GB" dirty="0" smtClean="0"/>
              <a:t>How do politics and economics interrelate?</a:t>
            </a:r>
            <a:endParaRPr lang="en-US" dirty="0"/>
          </a:p>
          <a:p>
            <a:r>
              <a:rPr lang="en-ZA" dirty="0" smtClean="0"/>
              <a:t>How does international trade impact on development?</a:t>
            </a:r>
            <a:endParaRPr lang="en-US" dirty="0"/>
          </a:p>
          <a:p>
            <a:r>
              <a:rPr lang="en-ZA" dirty="0" smtClean="0"/>
              <a:t>What is the structure of the International Political Economy?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92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NEED two literature samples that feature different methodologies.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17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Literature 1 (year)</a:t>
            </a:r>
          </a:p>
          <a:p>
            <a:pPr lvl="1"/>
            <a:r>
              <a:rPr lang="en-US" dirty="0" smtClean="0"/>
              <a:t>Topic</a:t>
            </a:r>
          </a:p>
          <a:p>
            <a:pPr lvl="1"/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Qualitative evidence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Literature 2 (year)</a:t>
            </a:r>
          </a:p>
          <a:p>
            <a:pPr lvl="1"/>
            <a:r>
              <a:rPr lang="en-US" dirty="0" smtClean="0"/>
              <a:t>Topic</a:t>
            </a:r>
          </a:p>
          <a:p>
            <a:pPr lvl="1"/>
            <a:r>
              <a:rPr lang="en-US" dirty="0" smtClean="0"/>
              <a:t>timescale</a:t>
            </a:r>
          </a:p>
          <a:p>
            <a:pPr lvl="1"/>
            <a:r>
              <a:rPr lang="en-US" dirty="0" smtClean="0"/>
              <a:t>Quantitative evidence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3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basic approaches to answering a research question:</a:t>
            </a:r>
          </a:p>
          <a:p>
            <a:r>
              <a:rPr lang="en-US" dirty="0" smtClean="0"/>
              <a:t>Large-</a:t>
            </a:r>
            <a:r>
              <a:rPr lang="en-US" i="1" dirty="0"/>
              <a:t>n</a:t>
            </a:r>
            <a:r>
              <a:rPr lang="en-US" dirty="0" smtClean="0"/>
              <a:t>: &gt; 50 cases.</a:t>
            </a:r>
            <a:endParaRPr lang="en-US" i="1" dirty="0" smtClean="0"/>
          </a:p>
          <a:p>
            <a:r>
              <a:rPr lang="en-US" dirty="0" smtClean="0"/>
              <a:t>Small-</a:t>
            </a:r>
            <a:r>
              <a:rPr lang="en-US" i="1" dirty="0"/>
              <a:t>n</a:t>
            </a:r>
            <a:r>
              <a:rPr lang="en-US" i="1" dirty="0" smtClean="0"/>
              <a:t>: </a:t>
            </a:r>
            <a:r>
              <a:rPr lang="en-US" dirty="0" smtClean="0"/>
              <a:t>2-20 cases.</a:t>
            </a:r>
          </a:p>
          <a:p>
            <a:r>
              <a:rPr lang="en-US" dirty="0" smtClean="0"/>
              <a:t>Single case study: 1 case.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n</a:t>
            </a:r>
            <a:r>
              <a:rPr lang="en-US" i="1" dirty="0" smtClean="0"/>
              <a:t> = </a:t>
            </a:r>
            <a:r>
              <a:rPr lang="en-US" dirty="0" smtClean="0"/>
              <a:t>number of cases/observations.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046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Large-</a:t>
            </a:r>
            <a:r>
              <a:rPr lang="en-GB" i="1" dirty="0"/>
              <a:t>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ompares </a:t>
            </a:r>
            <a:r>
              <a:rPr lang="en-US" dirty="0"/>
              <a:t>political phenomena across a large number of countries and/or cases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&gt; </a:t>
            </a:r>
            <a:r>
              <a:rPr lang="en-US" dirty="0"/>
              <a:t>50 cases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Empirical data</a:t>
            </a:r>
          </a:p>
          <a:p>
            <a:pPr lvl="1"/>
            <a:r>
              <a:rPr lang="en-US" dirty="0" smtClean="0"/>
              <a:t>Statistical techniques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Generally </a:t>
            </a:r>
            <a:r>
              <a:rPr lang="en-US" dirty="0"/>
              <a:t>applied to quantitative analysis of data on a large number of variables, which uses statistical methods to achieve ‘control’. </a:t>
            </a:r>
            <a:endParaRPr lang="en-US" dirty="0" smtClean="0"/>
          </a:p>
          <a:p>
            <a:endParaRPr lang="en-US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86683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891</TotalTime>
  <Words>1293</Words>
  <Application>Microsoft Macintosh PowerPoint</Application>
  <PresentationFormat>On-screen Show (4:3)</PresentationFormat>
  <Paragraphs>243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Median</vt:lpstr>
      <vt:lpstr>methodologies EXPLAINED</vt:lpstr>
      <vt:lpstr>Lecture Structure</vt:lpstr>
      <vt:lpstr>Methods of Comparison</vt:lpstr>
      <vt:lpstr>Methodology</vt:lpstr>
      <vt:lpstr>Questions addressed in this course</vt:lpstr>
      <vt:lpstr>Comparing Literature</vt:lpstr>
      <vt:lpstr>Comparing Literature</vt:lpstr>
      <vt:lpstr>Methods of Comparison</vt:lpstr>
      <vt:lpstr>Large-n</vt:lpstr>
      <vt:lpstr>Large-n</vt:lpstr>
      <vt:lpstr>Small-n</vt:lpstr>
      <vt:lpstr>Small-n</vt:lpstr>
      <vt:lpstr>Single Case Study</vt:lpstr>
      <vt:lpstr>Single Case Study</vt:lpstr>
      <vt:lpstr>Quantitative vs. Qualitative</vt:lpstr>
      <vt:lpstr>Quantitative vs. Qualitative Approaches</vt:lpstr>
      <vt:lpstr>Exercise: Conceptualising “Democracy” for a Qualitative and a Quantitative Study</vt:lpstr>
      <vt:lpstr>Quantitative vs. Qualitative Research</vt:lpstr>
      <vt:lpstr>Quantitative vs. Qualitative Research</vt:lpstr>
      <vt:lpstr>Quantitative vs. Qualitative Research</vt:lpstr>
      <vt:lpstr>Quantitative vs. Qualitative Research</vt:lpstr>
      <vt:lpstr>Empirical Analysis</vt:lpstr>
      <vt:lpstr>Concept vs. Variable</vt:lpstr>
      <vt:lpstr>Variables</vt:lpstr>
      <vt:lpstr>Dependent and Independent Variables</vt:lpstr>
      <vt:lpstr>Dependent and Independent Variables</vt:lpstr>
      <vt:lpstr>Exercise: Variables for concept measurement</vt:lpstr>
      <vt:lpstr>Statistical Techniques</vt:lpstr>
      <vt:lpstr>Limitations</vt:lpstr>
      <vt:lpstr>Analysing CASE STUDY</vt:lpstr>
      <vt:lpstr>Exercise: Analysing CASE STUDY – does XXX prevalence explain the onset of YYYY? </vt:lpstr>
      <vt:lpstr>Applying or Referring to Theory</vt:lpstr>
      <vt:lpstr>Applying Theory Systematically</vt:lpstr>
      <vt:lpstr>Referring to Theory as Evidence</vt:lpstr>
      <vt:lpstr>PowerPoint Presentation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Marchant</dc:creator>
  <cp:lastModifiedBy>Neil Berry</cp:lastModifiedBy>
  <cp:revision>163</cp:revision>
  <dcterms:created xsi:type="dcterms:W3CDTF">2012-08-26T19:22:53Z</dcterms:created>
  <dcterms:modified xsi:type="dcterms:W3CDTF">2014-04-22T14:06:16Z</dcterms:modified>
</cp:coreProperties>
</file>