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63" r:id="rId6"/>
    <p:sldId id="259" r:id="rId7"/>
    <p:sldId id="260" r:id="rId8"/>
    <p:sldId id="262"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ine Rubin" initials="MR" lastIdx="2" clrIdx="0">
    <p:extLst>
      <p:ext uri="{19B8F6BF-5375-455C-9EA6-DF929625EA0E}">
        <p15:presenceInfo xmlns="" xmlns:p15="http://schemas.microsoft.com/office/powerpoint/2012/main" userId="d4d57122ba2cec8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120" y="-1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08-14T14:11:00.635" idx="1">
    <p:pos x="7084" y="101"/>
    <p:text>You need to insert the course code and course name in this slide. You could also choose to note the type of sub-field the course focuses on e.g. Third world politics or international political economy.</p:text>
    <p:extLst>
      <p:ext uri="{C676402C-5697-4E1C-873F-D02D1690AC5C}">
        <p15:threadingInfo xmlns=""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3-08-14T14:12:37.577" idx="2">
    <p:pos x="7115" y="202"/>
    <p:text>Change the example to make it specific to your course.</p:text>
    <p:extLst>
      <p:ext uri="{C676402C-5697-4E1C-873F-D02D1690AC5C}">
        <p15:threadingInfo xmlns=""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71E7D363-D7FE-48BF-BEBD-2E3575085DEB}" type="datetimeFigureOut">
              <a:rPr lang="en-ZA" smtClean="0"/>
              <a:t>22/04/2014</a:t>
            </a:fld>
            <a:endParaRPr lang="en-ZA"/>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ZA"/>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37A8C3F1-40ED-425F-ADD8-732BE3CA41D3}" type="slidenum">
              <a:rPr lang="en-ZA" smtClean="0"/>
              <a:t>‹#›</a:t>
            </a:fld>
            <a:endParaRPr lang="en-ZA"/>
          </a:p>
        </p:txBody>
      </p:sp>
    </p:spTree>
    <p:extLst>
      <p:ext uri="{BB962C8B-B14F-4D97-AF65-F5344CB8AC3E}">
        <p14:creationId xmlns:p14="http://schemas.microsoft.com/office/powerpoint/2010/main" val="339471238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E7D363-D7FE-48BF-BEBD-2E3575085DEB}"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7A8C3F1-40ED-425F-ADD8-732BE3CA41D3}" type="slidenum">
              <a:rPr lang="en-ZA" smtClean="0"/>
              <a:t>‹#›</a:t>
            </a:fld>
            <a:endParaRPr lang="en-ZA"/>
          </a:p>
        </p:txBody>
      </p:sp>
    </p:spTree>
    <p:extLst>
      <p:ext uri="{BB962C8B-B14F-4D97-AF65-F5344CB8AC3E}">
        <p14:creationId xmlns:p14="http://schemas.microsoft.com/office/powerpoint/2010/main" val="180464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71E7D363-D7FE-48BF-BEBD-2E3575085DEB}" type="datetimeFigureOut">
              <a:rPr lang="en-ZA" smtClean="0"/>
              <a:t>22/04/2014</a:t>
            </a:fld>
            <a:endParaRPr lang="en-ZA"/>
          </a:p>
        </p:txBody>
      </p:sp>
      <p:sp>
        <p:nvSpPr>
          <p:cNvPr id="5" name="Footer Placeholder 4"/>
          <p:cNvSpPr>
            <a:spLocks noGrp="1"/>
          </p:cNvSpPr>
          <p:nvPr>
            <p:ph type="ftr" sz="quarter" idx="11"/>
          </p:nvPr>
        </p:nvSpPr>
        <p:spPr>
          <a:xfrm>
            <a:off x="609602" y="6248208"/>
            <a:ext cx="7431311" cy="365125"/>
          </a:xfrm>
        </p:spPr>
        <p:txBody>
          <a:bodyPr/>
          <a:lstStyle/>
          <a:p>
            <a:endParaRPr lang="en-ZA"/>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Slide Number Placeholder 5"/>
          <p:cNvSpPr>
            <a:spLocks noGrp="1"/>
          </p:cNvSpPr>
          <p:nvPr>
            <p:ph type="sldNum" sz="quarter" idx="12"/>
          </p:nvPr>
        </p:nvSpPr>
        <p:spPr>
          <a:xfrm rot="5400000">
            <a:off x="8075084" y="103716"/>
            <a:ext cx="533400" cy="325968"/>
          </a:xfrm>
        </p:spPr>
        <p:txBody>
          <a:bodyPr/>
          <a:lstStyle/>
          <a:p>
            <a:fld id="{37A8C3F1-40ED-425F-ADD8-732BE3CA41D3}" type="slidenum">
              <a:rPr lang="en-ZA" smtClean="0"/>
              <a:t>‹#›</a:t>
            </a:fld>
            <a:endParaRPr lang="en-ZA"/>
          </a:p>
        </p:txBody>
      </p:sp>
    </p:spTree>
    <p:extLst>
      <p:ext uri="{BB962C8B-B14F-4D97-AF65-F5344CB8AC3E}">
        <p14:creationId xmlns:p14="http://schemas.microsoft.com/office/powerpoint/2010/main" val="10877859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1E7D363-D7FE-48BF-BEBD-2E3575085DEB}"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7A8C3F1-40ED-425F-ADD8-732BE3CA41D3}" type="slidenum">
              <a:rPr lang="en-ZA" smtClean="0"/>
              <a:t>‹#›</a:t>
            </a:fld>
            <a:endParaRPr lang="en-ZA"/>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04855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1E7D363-D7FE-48BF-BEBD-2E3575085DEB}" type="datetimeFigureOut">
              <a:rPr lang="en-ZA" smtClean="0"/>
              <a:t>22/04/2014</a:t>
            </a:fld>
            <a:endParaRPr lang="en-ZA"/>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37A8C3F1-40ED-425F-ADD8-732BE3CA41D3}" type="slidenum">
              <a:rPr lang="en-ZA" smtClean="0"/>
              <a:t>‹#›</a:t>
            </a:fld>
            <a:endParaRPr lang="en-ZA"/>
          </a:p>
        </p:txBody>
      </p:sp>
      <p:sp>
        <p:nvSpPr>
          <p:cNvPr id="14" name="Footer Placeholder 13"/>
          <p:cNvSpPr>
            <a:spLocks noGrp="1"/>
          </p:cNvSpPr>
          <p:nvPr>
            <p:ph type="ftr" sz="quarter" idx="12"/>
          </p:nvPr>
        </p:nvSpPr>
        <p:spPr/>
        <p:txBody>
          <a:bodyPr/>
          <a:lstStyle/>
          <a:p>
            <a:endParaRPr lang="en-ZA"/>
          </a:p>
        </p:txBody>
      </p:sp>
    </p:spTree>
    <p:extLst>
      <p:ext uri="{BB962C8B-B14F-4D97-AF65-F5344CB8AC3E}">
        <p14:creationId xmlns:p14="http://schemas.microsoft.com/office/powerpoint/2010/main" val="37442570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1E7D363-D7FE-48BF-BEBD-2E3575085DEB}" type="datetimeFigureOut">
              <a:rPr lang="en-ZA" smtClean="0"/>
              <a:t>22/04/2014</a:t>
            </a:fld>
            <a:endParaRPr lang="en-ZA"/>
          </a:p>
        </p:txBody>
      </p:sp>
      <p:sp>
        <p:nvSpPr>
          <p:cNvPr id="10" name="Slide Number Placeholder 9"/>
          <p:cNvSpPr>
            <a:spLocks noGrp="1"/>
          </p:cNvSpPr>
          <p:nvPr>
            <p:ph type="sldNum" sz="quarter" idx="16"/>
          </p:nvPr>
        </p:nvSpPr>
        <p:spPr/>
        <p:txBody>
          <a:bodyPr rtlCol="0"/>
          <a:lstStyle/>
          <a:p>
            <a:fld id="{37A8C3F1-40ED-425F-ADD8-732BE3CA41D3}" type="slidenum">
              <a:rPr lang="en-ZA" smtClean="0"/>
              <a:t>‹#›</a:t>
            </a:fld>
            <a:endParaRPr lang="en-ZA"/>
          </a:p>
        </p:txBody>
      </p:sp>
      <p:sp>
        <p:nvSpPr>
          <p:cNvPr id="12" name="Footer Placeholder 11"/>
          <p:cNvSpPr>
            <a:spLocks noGrp="1"/>
          </p:cNvSpPr>
          <p:nvPr>
            <p:ph type="ftr" sz="quarter" idx="17"/>
          </p:nvPr>
        </p:nvSpPr>
        <p:spPr/>
        <p:txBody>
          <a:bodyPr rtlCol="0"/>
          <a:lstStyle/>
          <a:p>
            <a:endParaRPr lang="en-ZA"/>
          </a:p>
        </p:txBody>
      </p:sp>
    </p:spTree>
    <p:extLst>
      <p:ext uri="{BB962C8B-B14F-4D97-AF65-F5344CB8AC3E}">
        <p14:creationId xmlns:p14="http://schemas.microsoft.com/office/powerpoint/2010/main" val="57009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1E7D363-D7FE-48BF-BEBD-2E3575085DEB}" type="datetimeFigureOut">
              <a:rPr lang="en-ZA" smtClean="0"/>
              <a:t>22/04/2014</a:t>
            </a:fld>
            <a:endParaRPr lang="en-ZA"/>
          </a:p>
        </p:txBody>
      </p:sp>
      <p:sp>
        <p:nvSpPr>
          <p:cNvPr id="12" name="Slide Number Placeholder 11"/>
          <p:cNvSpPr>
            <a:spLocks noGrp="1"/>
          </p:cNvSpPr>
          <p:nvPr>
            <p:ph type="sldNum" sz="quarter" idx="16"/>
          </p:nvPr>
        </p:nvSpPr>
        <p:spPr/>
        <p:txBody>
          <a:bodyPr rtlCol="0"/>
          <a:lstStyle/>
          <a:p>
            <a:fld id="{37A8C3F1-40ED-425F-ADD8-732BE3CA41D3}" type="slidenum">
              <a:rPr lang="en-ZA" smtClean="0"/>
              <a:t>‹#›</a:t>
            </a:fld>
            <a:endParaRPr lang="en-ZA"/>
          </a:p>
        </p:txBody>
      </p:sp>
      <p:sp>
        <p:nvSpPr>
          <p:cNvPr id="14" name="Footer Placeholder 13"/>
          <p:cNvSpPr>
            <a:spLocks noGrp="1"/>
          </p:cNvSpPr>
          <p:nvPr>
            <p:ph type="ftr" sz="quarter" idx="17"/>
          </p:nvPr>
        </p:nvSpPr>
        <p:spPr/>
        <p:txBody>
          <a:bodyPr rtlCol="0"/>
          <a:lstStyle/>
          <a:p>
            <a:endParaRPr lang="en-ZA"/>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7694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E7D363-D7FE-48BF-BEBD-2E3575085DEB}" type="datetimeFigureOut">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7A8C3F1-40ED-425F-ADD8-732BE3CA41D3}" type="slidenum">
              <a:rPr lang="en-ZA" smtClean="0"/>
              <a:t>‹#›</a:t>
            </a:fld>
            <a:endParaRPr lang="en-ZA"/>
          </a:p>
        </p:txBody>
      </p:sp>
    </p:spTree>
    <p:extLst>
      <p:ext uri="{BB962C8B-B14F-4D97-AF65-F5344CB8AC3E}">
        <p14:creationId xmlns:p14="http://schemas.microsoft.com/office/powerpoint/2010/main" val="17939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7D363-D7FE-48BF-BEBD-2E3575085DEB}" type="datetimeFigureOut">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37A8C3F1-40ED-425F-ADD8-732BE3CA41D3}" type="slidenum">
              <a:rPr lang="en-ZA" smtClean="0"/>
              <a:t>‹#›</a:t>
            </a:fld>
            <a:endParaRPr lang="en-ZA"/>
          </a:p>
        </p:txBody>
      </p:sp>
    </p:spTree>
    <p:extLst>
      <p:ext uri="{BB962C8B-B14F-4D97-AF65-F5344CB8AC3E}">
        <p14:creationId xmlns:p14="http://schemas.microsoft.com/office/powerpoint/2010/main" val="334452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1E7D363-D7FE-48BF-BEBD-2E3575085DEB}" type="datetimeFigureOut">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7A8C3F1-40ED-425F-ADD8-732BE3CA41D3}" type="slidenum">
              <a:rPr lang="en-ZA" smtClean="0"/>
              <a:t>‹#›</a:t>
            </a:fld>
            <a:endParaRPr lang="en-ZA"/>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3599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Date Placeholder 11"/>
          <p:cNvSpPr>
            <a:spLocks noGrp="1"/>
          </p:cNvSpPr>
          <p:nvPr>
            <p:ph type="dt" sz="half" idx="10"/>
          </p:nvPr>
        </p:nvSpPr>
        <p:spPr>
          <a:xfrm>
            <a:off x="8331200" y="6248401"/>
            <a:ext cx="3556000" cy="365125"/>
          </a:xfrm>
        </p:spPr>
        <p:txBody>
          <a:bodyPr rtlCol="0"/>
          <a:lstStyle/>
          <a:p>
            <a:fld id="{71E7D363-D7FE-48BF-BEBD-2E3575085DEB}" type="datetimeFigureOut">
              <a:rPr lang="en-ZA" smtClean="0"/>
              <a:t>22/04/2014</a:t>
            </a:fld>
            <a:endParaRPr lang="en-ZA"/>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37A8C3F1-40ED-425F-ADD8-732BE3CA41D3}" type="slidenum">
              <a:rPr lang="en-ZA" smtClean="0"/>
              <a:t>‹#›</a:t>
            </a:fld>
            <a:endParaRPr lang="en-ZA"/>
          </a:p>
        </p:txBody>
      </p:sp>
      <p:sp>
        <p:nvSpPr>
          <p:cNvPr id="14" name="Footer Placeholder 13"/>
          <p:cNvSpPr>
            <a:spLocks noGrp="1"/>
          </p:cNvSpPr>
          <p:nvPr>
            <p:ph type="ftr" sz="quarter" idx="12"/>
          </p:nvPr>
        </p:nvSpPr>
        <p:spPr>
          <a:xfrm>
            <a:off x="2133600" y="6248207"/>
            <a:ext cx="6096000" cy="365125"/>
          </a:xfrm>
        </p:spPr>
        <p:txBody>
          <a:bodyPr rtlCol="0"/>
          <a:lstStyle/>
          <a:p>
            <a:endParaRPr lang="en-ZA"/>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58605309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71E7D363-D7FE-48BF-BEBD-2E3575085DEB}" type="datetimeFigureOut">
              <a:rPr lang="en-ZA" smtClean="0"/>
              <a:t>22/04/2014</a:t>
            </a:fld>
            <a:endParaRPr lang="en-ZA"/>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ZA"/>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7A8C3F1-40ED-425F-ADD8-732BE3CA41D3}" type="slidenum">
              <a:rPr lang="en-ZA" smtClean="0"/>
              <a:t>‹#›</a:t>
            </a:fld>
            <a:endParaRPr lang="en-ZA"/>
          </a:p>
        </p:txBody>
      </p:sp>
    </p:spTree>
    <p:extLst>
      <p:ext uri="{BB962C8B-B14F-4D97-AF65-F5344CB8AC3E}">
        <p14:creationId xmlns:p14="http://schemas.microsoft.com/office/powerpoint/2010/main" val="4143711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queensu.ca/writingcentre/handouts/Disciplines-BookReviews.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creativecommons.org/licenses/by-sa/2.5/za/" TargetMode="Externa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How to write a BOOK REVIEW</a:t>
            </a:r>
            <a:endParaRPr lang="en-ZA" dirty="0"/>
          </a:p>
        </p:txBody>
      </p:sp>
    </p:spTree>
    <p:extLst>
      <p:ext uri="{BB962C8B-B14F-4D97-AF65-F5344CB8AC3E}">
        <p14:creationId xmlns:p14="http://schemas.microsoft.com/office/powerpoint/2010/main" val="9503596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TIPS FOR NOTE TAKING</a:t>
            </a:r>
            <a:endParaRPr lang="en-ZA" dirty="0"/>
          </a:p>
        </p:txBody>
      </p:sp>
      <p:sp>
        <p:nvSpPr>
          <p:cNvPr id="3" name="Content Placeholder 2"/>
          <p:cNvSpPr>
            <a:spLocks noGrp="1"/>
          </p:cNvSpPr>
          <p:nvPr>
            <p:ph sz="quarter" idx="1"/>
          </p:nvPr>
        </p:nvSpPr>
        <p:spPr/>
        <p:txBody>
          <a:bodyPr/>
          <a:lstStyle/>
          <a:p>
            <a:r>
              <a:rPr lang="en-ZA" dirty="0" smtClean="0"/>
              <a:t>Note taking will help make the writing process quicker.</a:t>
            </a:r>
          </a:p>
          <a:p>
            <a:r>
              <a:rPr lang="en-ZA" dirty="0" smtClean="0"/>
              <a:t>Write notes in two different colours – one for the authors’ arguments; one for your commentary.</a:t>
            </a:r>
          </a:p>
          <a:p>
            <a:r>
              <a:rPr lang="en-ZA" dirty="0" smtClean="0"/>
              <a:t>Make a note of the page that you find an argument on.</a:t>
            </a:r>
          </a:p>
          <a:p>
            <a:r>
              <a:rPr lang="en-ZA" dirty="0" smtClean="0"/>
              <a:t>Use adhesive flags or sticky notes.</a:t>
            </a:r>
          </a:p>
          <a:p>
            <a:pPr marL="0" indent="0">
              <a:buNone/>
            </a:pPr>
            <a:endParaRPr lang="en-ZA" dirty="0"/>
          </a:p>
          <a:p>
            <a:pPr marL="0" indent="0">
              <a:buNone/>
            </a:pPr>
            <a:r>
              <a:rPr lang="en-ZA" dirty="0" smtClean="0"/>
              <a:t>The idea is to make it as easy as possible to write your assignment without spending hours flipping through the book later!</a:t>
            </a:r>
            <a:endParaRPr lang="en-ZA" dirty="0"/>
          </a:p>
        </p:txBody>
      </p:sp>
    </p:spTree>
    <p:extLst>
      <p:ext uri="{BB962C8B-B14F-4D97-AF65-F5344CB8AC3E}">
        <p14:creationId xmlns:p14="http://schemas.microsoft.com/office/powerpoint/2010/main" val="1712595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QUESTIONS TO KEEP IN MIND</a:t>
            </a:r>
            <a:endParaRPr lang="en-ZA" dirty="0"/>
          </a:p>
        </p:txBody>
      </p:sp>
      <p:sp>
        <p:nvSpPr>
          <p:cNvPr id="3" name="Content Placeholder 2"/>
          <p:cNvSpPr>
            <a:spLocks noGrp="1"/>
          </p:cNvSpPr>
          <p:nvPr>
            <p:ph sz="quarter" idx="1"/>
          </p:nvPr>
        </p:nvSpPr>
        <p:spPr/>
        <p:txBody>
          <a:bodyPr/>
          <a:lstStyle/>
          <a:p>
            <a:pPr marL="0" indent="0">
              <a:buNone/>
            </a:pPr>
            <a:r>
              <a:rPr lang="en-ZA" dirty="0" smtClean="0"/>
              <a:t>Write cursory answers for the following:</a:t>
            </a:r>
          </a:p>
          <a:p>
            <a:r>
              <a:rPr lang="en-ZA" dirty="0" smtClean="0"/>
              <a:t>What is the book trying to achieve? i.e. what is its thesis?</a:t>
            </a:r>
          </a:p>
          <a:p>
            <a:r>
              <a:rPr lang="en-ZA" dirty="0" smtClean="0"/>
              <a:t>How do they prove their thesis? i.e. what are the sub-arguments?</a:t>
            </a:r>
          </a:p>
          <a:p>
            <a:r>
              <a:rPr lang="en-ZA" dirty="0" smtClean="0"/>
              <a:t>Are their arguments convincing? Why/why not?</a:t>
            </a:r>
          </a:p>
          <a:p>
            <a:pPr lvl="1"/>
            <a:r>
              <a:rPr lang="en-ZA" dirty="0" smtClean="0"/>
              <a:t>Have you read something elsewhere that supports or refutes the authors’ claims?</a:t>
            </a:r>
          </a:p>
          <a:p>
            <a:r>
              <a:rPr lang="en-ZA" dirty="0" smtClean="0"/>
              <a:t>What type of evidence has been used? </a:t>
            </a:r>
          </a:p>
          <a:p>
            <a:pPr lvl="1"/>
            <a:r>
              <a:rPr lang="en-ZA" dirty="0" smtClean="0"/>
              <a:t>Is it reliable?</a:t>
            </a:r>
          </a:p>
          <a:p>
            <a:pPr lvl="1"/>
            <a:r>
              <a:rPr lang="en-ZA" dirty="0" smtClean="0"/>
              <a:t>How was it collected?</a:t>
            </a:r>
            <a:endParaRPr lang="en-ZA" dirty="0"/>
          </a:p>
        </p:txBody>
      </p:sp>
    </p:spTree>
    <p:extLst>
      <p:ext uri="{BB962C8B-B14F-4D97-AF65-F5344CB8AC3E}">
        <p14:creationId xmlns:p14="http://schemas.microsoft.com/office/powerpoint/2010/main" val="4117161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QUESTIONS TO KEEP IN </a:t>
            </a:r>
            <a:r>
              <a:rPr lang="en-ZA" dirty="0" smtClean="0"/>
              <a:t>MIND continued</a:t>
            </a:r>
            <a:endParaRPr lang="en-ZA" dirty="0"/>
          </a:p>
        </p:txBody>
      </p:sp>
      <p:sp>
        <p:nvSpPr>
          <p:cNvPr id="3" name="Content Placeholder 2"/>
          <p:cNvSpPr>
            <a:spLocks noGrp="1"/>
          </p:cNvSpPr>
          <p:nvPr>
            <p:ph sz="quarter" idx="1"/>
          </p:nvPr>
        </p:nvSpPr>
        <p:spPr/>
        <p:txBody>
          <a:bodyPr/>
          <a:lstStyle/>
          <a:p>
            <a:r>
              <a:rPr lang="en-ZA" dirty="0" smtClean="0"/>
              <a:t>Which level of analysis has been used? </a:t>
            </a:r>
          </a:p>
          <a:p>
            <a:pPr lvl="1"/>
            <a:r>
              <a:rPr lang="en-ZA" dirty="0" smtClean="0"/>
              <a:t>Micro-level</a:t>
            </a:r>
            <a:r>
              <a:rPr lang="en-ZA" dirty="0"/>
              <a:t>?</a:t>
            </a:r>
            <a:r>
              <a:rPr lang="en-ZA" dirty="0" smtClean="0"/>
              <a:t> </a:t>
            </a:r>
            <a:r>
              <a:rPr lang="en-ZA" dirty="0" err="1" smtClean="0"/>
              <a:t>Meso</a:t>
            </a:r>
            <a:r>
              <a:rPr lang="en-ZA" dirty="0" smtClean="0"/>
              <a:t>-level? Macro-level?</a:t>
            </a:r>
          </a:p>
          <a:p>
            <a:r>
              <a:rPr lang="en-ZA" dirty="0" smtClean="0"/>
              <a:t>What is the topic of the book?</a:t>
            </a:r>
          </a:p>
          <a:p>
            <a:pPr lvl="1"/>
            <a:r>
              <a:rPr lang="en-ZA" dirty="0" smtClean="0"/>
              <a:t>Has it been well addressed?</a:t>
            </a:r>
          </a:p>
          <a:p>
            <a:pPr lvl="1"/>
            <a:r>
              <a:rPr lang="en-ZA" dirty="0" smtClean="0"/>
              <a:t>Is it even-handed and persuasive?</a:t>
            </a:r>
          </a:p>
          <a:p>
            <a:pPr lvl="1"/>
            <a:r>
              <a:rPr lang="en-ZA" dirty="0" smtClean="0"/>
              <a:t>Would you recommend the book, and why/why not?</a:t>
            </a:r>
            <a:endParaRPr lang="en-ZA" dirty="0"/>
          </a:p>
        </p:txBody>
      </p:sp>
    </p:spTree>
    <p:extLst>
      <p:ext uri="{BB962C8B-B14F-4D97-AF65-F5344CB8AC3E}">
        <p14:creationId xmlns:p14="http://schemas.microsoft.com/office/powerpoint/2010/main" val="3483120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TIPS FOR READING</a:t>
            </a:r>
            <a:endParaRPr lang="en-ZA" dirty="0"/>
          </a:p>
        </p:txBody>
      </p:sp>
      <p:sp>
        <p:nvSpPr>
          <p:cNvPr id="3" name="Content Placeholder 2"/>
          <p:cNvSpPr>
            <a:spLocks noGrp="1"/>
          </p:cNvSpPr>
          <p:nvPr>
            <p:ph sz="quarter" idx="1"/>
          </p:nvPr>
        </p:nvSpPr>
        <p:spPr>
          <a:xfrm>
            <a:off x="816864" y="1600199"/>
            <a:ext cx="10871200" cy="5117123"/>
          </a:xfrm>
        </p:spPr>
        <p:txBody>
          <a:bodyPr>
            <a:normAutofit/>
          </a:bodyPr>
          <a:lstStyle/>
          <a:p>
            <a:r>
              <a:rPr lang="en-ZA" dirty="0" smtClean="0"/>
              <a:t>Reviewing a book is more demanding than usual assignments.</a:t>
            </a:r>
          </a:p>
          <a:p>
            <a:r>
              <a:rPr lang="en-ZA" dirty="0" smtClean="0"/>
              <a:t>Need to </a:t>
            </a:r>
            <a:r>
              <a:rPr lang="en-ZA" b="1" u="sng" dirty="0" smtClean="0"/>
              <a:t>engage</a:t>
            </a:r>
            <a:r>
              <a:rPr lang="en-ZA" dirty="0" smtClean="0"/>
              <a:t> with the authors’ logic.</a:t>
            </a:r>
          </a:p>
          <a:p>
            <a:pPr lvl="1"/>
            <a:r>
              <a:rPr lang="en-ZA" dirty="0" smtClean="0"/>
              <a:t>How are the chapters used to prove the overall thesis?</a:t>
            </a:r>
          </a:p>
          <a:p>
            <a:r>
              <a:rPr lang="en-ZA" dirty="0" smtClean="0"/>
              <a:t>Read strategically – no single process.</a:t>
            </a:r>
          </a:p>
          <a:p>
            <a:pPr lvl="1"/>
            <a:r>
              <a:rPr lang="en-ZA" dirty="0" smtClean="0"/>
              <a:t>Try:</a:t>
            </a:r>
          </a:p>
          <a:p>
            <a:pPr lvl="2"/>
            <a:r>
              <a:rPr lang="en-ZA" dirty="0" smtClean="0"/>
              <a:t>Read the introduction thoroughly – this should give a good overview of the book’s structure.</a:t>
            </a:r>
          </a:p>
          <a:p>
            <a:pPr lvl="2"/>
            <a:r>
              <a:rPr lang="en-ZA" dirty="0" smtClean="0"/>
              <a:t>Then look at the table of contents - chapter titles may add to understanding of book’s structure.</a:t>
            </a:r>
          </a:p>
          <a:p>
            <a:pPr lvl="2"/>
            <a:r>
              <a:rPr lang="en-ZA" dirty="0" smtClean="0"/>
              <a:t>With each chapter, read the introduction, sub-headings and the conclusion. Then read entire chapter.</a:t>
            </a:r>
            <a:endParaRPr lang="en-ZA" dirty="0"/>
          </a:p>
          <a:p>
            <a:endParaRPr lang="en-ZA" dirty="0" smtClean="0"/>
          </a:p>
          <a:p>
            <a:endParaRPr lang="en-ZA" dirty="0"/>
          </a:p>
        </p:txBody>
      </p:sp>
    </p:spTree>
    <p:extLst>
      <p:ext uri="{BB962C8B-B14F-4D97-AF65-F5344CB8AC3E}">
        <p14:creationId xmlns:p14="http://schemas.microsoft.com/office/powerpoint/2010/main" val="4104672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TIPS FOR </a:t>
            </a:r>
            <a:r>
              <a:rPr lang="en-ZA" dirty="0" smtClean="0"/>
              <a:t>READING continued</a:t>
            </a:r>
            <a:endParaRPr lang="en-ZA" dirty="0"/>
          </a:p>
        </p:txBody>
      </p:sp>
      <p:sp>
        <p:nvSpPr>
          <p:cNvPr id="3" name="Content Placeholder 2"/>
          <p:cNvSpPr>
            <a:spLocks noGrp="1"/>
          </p:cNvSpPr>
          <p:nvPr>
            <p:ph sz="quarter" idx="1"/>
          </p:nvPr>
        </p:nvSpPr>
        <p:spPr/>
        <p:txBody>
          <a:bodyPr/>
          <a:lstStyle/>
          <a:p>
            <a:pPr lvl="2"/>
            <a:r>
              <a:rPr lang="en-ZA" dirty="0" smtClean="0"/>
              <a:t>Assess if the aim of the chapter was achieved. How does it help support the main thesis?</a:t>
            </a:r>
          </a:p>
          <a:p>
            <a:pPr lvl="2"/>
            <a:r>
              <a:rPr lang="en-ZA" dirty="0" smtClean="0"/>
              <a:t>How was the book structured? Did it help make the argument easier to understand?</a:t>
            </a:r>
          </a:p>
          <a:p>
            <a:pPr marL="0" indent="0">
              <a:buNone/>
            </a:pPr>
            <a:endParaRPr lang="en-ZA" b="1" dirty="0" smtClean="0"/>
          </a:p>
          <a:p>
            <a:pPr marL="0" indent="0">
              <a:buNone/>
            </a:pPr>
            <a:r>
              <a:rPr lang="en-ZA" b="1" dirty="0" smtClean="0"/>
              <a:t>Don’t forget:</a:t>
            </a:r>
            <a:r>
              <a:rPr lang="en-ZA" dirty="0" smtClean="0"/>
              <a:t> you need to consider the chapters in relation to the overall argument.</a:t>
            </a:r>
            <a:endParaRPr lang="en-ZA" b="1" dirty="0"/>
          </a:p>
        </p:txBody>
      </p:sp>
    </p:spTree>
    <p:extLst>
      <p:ext uri="{BB962C8B-B14F-4D97-AF65-F5344CB8AC3E}">
        <p14:creationId xmlns:p14="http://schemas.microsoft.com/office/powerpoint/2010/main" val="3312007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fontScale="92500" lnSpcReduction="20000"/>
          </a:bodyPr>
          <a:lstStyle/>
          <a:p>
            <a:pPr marL="457200" indent="-457200">
              <a:buFontTx/>
              <a:buChar char="-"/>
            </a:pPr>
            <a:r>
              <a:rPr lang="en-ZA" dirty="0" smtClean="0"/>
              <a:t>How to structure you paper.</a:t>
            </a:r>
          </a:p>
          <a:p>
            <a:pPr marL="457200" indent="-457200">
              <a:buFontTx/>
              <a:buChar char="-"/>
            </a:pPr>
            <a:r>
              <a:rPr lang="en-ZA" dirty="0" smtClean="0"/>
              <a:t>What to avoid.</a:t>
            </a:r>
          </a:p>
          <a:p>
            <a:pPr marL="457200" indent="-457200">
              <a:buFontTx/>
              <a:buChar char="-"/>
            </a:pPr>
            <a:r>
              <a:rPr lang="en-ZA" dirty="0" smtClean="0"/>
              <a:t>Helpful tips.</a:t>
            </a:r>
          </a:p>
          <a:p>
            <a:pPr marL="457200" indent="-457200">
              <a:buFontTx/>
              <a:buChar char="-"/>
            </a:pPr>
            <a:r>
              <a:rPr lang="en-ZA" dirty="0" smtClean="0"/>
              <a:t>Additional resources.</a:t>
            </a:r>
            <a:endParaRPr lang="en-ZA" dirty="0"/>
          </a:p>
        </p:txBody>
      </p:sp>
      <p:sp>
        <p:nvSpPr>
          <p:cNvPr id="4" name="Title 3"/>
          <p:cNvSpPr>
            <a:spLocks noGrp="1"/>
          </p:cNvSpPr>
          <p:nvPr>
            <p:ph type="title"/>
          </p:nvPr>
        </p:nvSpPr>
        <p:spPr/>
        <p:txBody>
          <a:bodyPr/>
          <a:lstStyle/>
          <a:p>
            <a:r>
              <a:rPr lang="en-ZA" dirty="0"/>
              <a:t>WRITING THE BOOK REVIEW</a:t>
            </a:r>
          </a:p>
        </p:txBody>
      </p:sp>
    </p:spTree>
    <p:extLst>
      <p:ext uri="{BB962C8B-B14F-4D97-AF65-F5344CB8AC3E}">
        <p14:creationId xmlns:p14="http://schemas.microsoft.com/office/powerpoint/2010/main" val="2097024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STRUCTURE OF THE ASSIGNMENT</a:t>
            </a:r>
            <a:endParaRPr lang="en-ZA" dirty="0"/>
          </a:p>
        </p:txBody>
      </p:sp>
      <p:sp>
        <p:nvSpPr>
          <p:cNvPr id="3" name="Content Placeholder 2"/>
          <p:cNvSpPr>
            <a:spLocks noGrp="1"/>
          </p:cNvSpPr>
          <p:nvPr>
            <p:ph sz="quarter" idx="1"/>
          </p:nvPr>
        </p:nvSpPr>
        <p:spPr/>
        <p:txBody>
          <a:bodyPr/>
          <a:lstStyle/>
          <a:p>
            <a:r>
              <a:rPr lang="en-ZA" dirty="0" smtClean="0"/>
              <a:t>No single way to structure the assignment.</a:t>
            </a:r>
          </a:p>
          <a:p>
            <a:r>
              <a:rPr lang="en-ZA" dirty="0" smtClean="0"/>
              <a:t>Must include:</a:t>
            </a:r>
          </a:p>
          <a:p>
            <a:pPr lvl="1"/>
            <a:r>
              <a:rPr lang="en-ZA" dirty="0" smtClean="0"/>
              <a:t>Introduction</a:t>
            </a:r>
          </a:p>
          <a:p>
            <a:pPr lvl="1"/>
            <a:r>
              <a:rPr lang="en-ZA" dirty="0" smtClean="0"/>
              <a:t>Brief overview of the book</a:t>
            </a:r>
          </a:p>
          <a:p>
            <a:pPr lvl="1"/>
            <a:r>
              <a:rPr lang="en-ZA" dirty="0" smtClean="0"/>
              <a:t>Analysis</a:t>
            </a:r>
          </a:p>
          <a:p>
            <a:pPr lvl="1"/>
            <a:r>
              <a:rPr lang="en-ZA" dirty="0" smtClean="0"/>
              <a:t>Conclusion</a:t>
            </a:r>
            <a:endParaRPr lang="en-ZA" dirty="0"/>
          </a:p>
        </p:txBody>
      </p:sp>
    </p:spTree>
    <p:extLst>
      <p:ext uri="{BB962C8B-B14F-4D97-AF65-F5344CB8AC3E}">
        <p14:creationId xmlns:p14="http://schemas.microsoft.com/office/powerpoint/2010/main" val="4154426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INTRODUCTION</a:t>
            </a:r>
            <a:endParaRPr lang="en-ZA" dirty="0"/>
          </a:p>
        </p:txBody>
      </p:sp>
      <p:sp>
        <p:nvSpPr>
          <p:cNvPr id="3" name="Content Placeholder 2"/>
          <p:cNvSpPr>
            <a:spLocks noGrp="1"/>
          </p:cNvSpPr>
          <p:nvPr>
            <p:ph sz="quarter" idx="1"/>
          </p:nvPr>
        </p:nvSpPr>
        <p:spPr>
          <a:xfrm>
            <a:off x="816864" y="1600200"/>
            <a:ext cx="10871200" cy="4967654"/>
          </a:xfrm>
        </p:spPr>
        <p:txBody>
          <a:bodyPr>
            <a:normAutofit fontScale="92500"/>
          </a:bodyPr>
          <a:lstStyle/>
          <a:p>
            <a:r>
              <a:rPr lang="en-ZA" dirty="0" smtClean="0"/>
              <a:t>Similar to most introductions in Political Studies.</a:t>
            </a:r>
          </a:p>
          <a:p>
            <a:r>
              <a:rPr lang="en-ZA" dirty="0" smtClean="0"/>
              <a:t>Include:</a:t>
            </a:r>
          </a:p>
          <a:p>
            <a:pPr lvl="1"/>
            <a:r>
              <a:rPr lang="en-ZA" dirty="0" smtClean="0"/>
              <a:t>Title of the book.</a:t>
            </a:r>
          </a:p>
          <a:p>
            <a:pPr lvl="1"/>
            <a:r>
              <a:rPr lang="en-ZA" dirty="0" smtClean="0"/>
              <a:t>Name(s) of the author(s).</a:t>
            </a:r>
          </a:p>
          <a:p>
            <a:pPr lvl="1"/>
            <a:r>
              <a:rPr lang="en-ZA" dirty="0" smtClean="0"/>
              <a:t>The authors’ thesis statement.</a:t>
            </a:r>
          </a:p>
          <a:p>
            <a:pPr lvl="1"/>
            <a:r>
              <a:rPr lang="en-ZA" dirty="0" smtClean="0"/>
              <a:t>Your own thesis statement – what you will be arguing in your review.</a:t>
            </a:r>
          </a:p>
          <a:p>
            <a:r>
              <a:rPr lang="en-ZA" dirty="0" smtClean="0"/>
              <a:t>If it flows well, you may want to include why you selected the book</a:t>
            </a:r>
          </a:p>
          <a:p>
            <a:pPr lvl="1"/>
            <a:r>
              <a:rPr lang="en-GB" dirty="0"/>
              <a:t>For example</a:t>
            </a:r>
            <a:r>
              <a:rPr lang="en-GB" dirty="0">
                <a:solidFill>
                  <a:srgbClr val="FF0000"/>
                </a:solidFill>
              </a:rPr>
              <a:t>, “X book addresses the issue of unequal trade relations between suppliers and producers. This is relevant in the field of development studies since it highlights why it may be necessary to support ethical trade movements in order to improve the livelihoods of Third World producers.”</a:t>
            </a:r>
            <a:endParaRPr lang="en-ZA" dirty="0">
              <a:solidFill>
                <a:srgbClr val="FF0000"/>
              </a:solidFill>
            </a:endParaRPr>
          </a:p>
        </p:txBody>
      </p:sp>
    </p:spTree>
    <p:extLst>
      <p:ext uri="{BB962C8B-B14F-4D97-AF65-F5344CB8AC3E}">
        <p14:creationId xmlns:p14="http://schemas.microsoft.com/office/powerpoint/2010/main" val="11133867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BRIEF OVERVIEW OF THE BOOK</a:t>
            </a:r>
            <a:endParaRPr lang="en-ZA" dirty="0"/>
          </a:p>
        </p:txBody>
      </p:sp>
      <p:sp>
        <p:nvSpPr>
          <p:cNvPr id="3" name="Content Placeholder 2"/>
          <p:cNvSpPr>
            <a:spLocks noGrp="1"/>
          </p:cNvSpPr>
          <p:nvPr>
            <p:ph sz="quarter" idx="1"/>
          </p:nvPr>
        </p:nvSpPr>
        <p:spPr>
          <a:xfrm>
            <a:off x="816864" y="1600199"/>
            <a:ext cx="10871200" cy="4932485"/>
          </a:xfrm>
        </p:spPr>
        <p:txBody>
          <a:bodyPr>
            <a:normAutofit fontScale="92500" lnSpcReduction="10000"/>
          </a:bodyPr>
          <a:lstStyle/>
          <a:p>
            <a:r>
              <a:rPr lang="en-ZA" dirty="0" smtClean="0"/>
              <a:t>This section should provide the reader with a summary of the </a:t>
            </a:r>
            <a:r>
              <a:rPr lang="en-ZA" b="1" i="1" u="sng" dirty="0" smtClean="0"/>
              <a:t>main</a:t>
            </a:r>
            <a:r>
              <a:rPr lang="en-ZA" dirty="0" smtClean="0"/>
              <a:t> arguments made in the book.</a:t>
            </a:r>
          </a:p>
          <a:p>
            <a:r>
              <a:rPr lang="en-ZA" dirty="0" smtClean="0"/>
              <a:t>Limit this. Only provide the information that is important for the reader to know in order to understand the logic of the book’s authors.</a:t>
            </a:r>
          </a:p>
          <a:p>
            <a:r>
              <a:rPr lang="en-ZA" dirty="0" smtClean="0"/>
              <a:t>Write succinctly and with clarity.</a:t>
            </a:r>
          </a:p>
          <a:p>
            <a:pPr lvl="1"/>
            <a:r>
              <a:rPr lang="en-ZA" dirty="0" smtClean="0"/>
              <a:t>May require a lot of redrafting. </a:t>
            </a:r>
          </a:p>
          <a:p>
            <a:r>
              <a:rPr lang="en-ZA" dirty="0" smtClean="0"/>
              <a:t>Any additional information about the authors that is important to note should be written here.</a:t>
            </a:r>
          </a:p>
          <a:p>
            <a:pPr lvl="1"/>
            <a:r>
              <a:rPr lang="en-ZA" dirty="0" smtClean="0"/>
              <a:t>E.g. research method used; discipline; etc.</a:t>
            </a:r>
          </a:p>
          <a:p>
            <a:r>
              <a:rPr lang="en-ZA" dirty="0" smtClean="0"/>
              <a:t>Paraphrase – do not quote!</a:t>
            </a:r>
          </a:p>
          <a:p>
            <a:pPr lvl="1"/>
            <a:r>
              <a:rPr lang="en-ZA" dirty="0" smtClean="0"/>
              <a:t>Remember to reference – it is not your idea so you cannot take credit for it.</a:t>
            </a:r>
            <a:endParaRPr lang="en-ZA" dirty="0"/>
          </a:p>
        </p:txBody>
      </p:sp>
    </p:spTree>
    <p:extLst>
      <p:ext uri="{BB962C8B-B14F-4D97-AF65-F5344CB8AC3E}">
        <p14:creationId xmlns:p14="http://schemas.microsoft.com/office/powerpoint/2010/main" val="98487517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BRIEF OVERVIEW OF THE </a:t>
            </a:r>
            <a:r>
              <a:rPr lang="en-ZA" dirty="0" smtClean="0"/>
              <a:t>BOOK continued.</a:t>
            </a:r>
            <a:endParaRPr lang="en-ZA" dirty="0"/>
          </a:p>
        </p:txBody>
      </p:sp>
      <p:sp>
        <p:nvSpPr>
          <p:cNvPr id="3" name="Content Placeholder 2"/>
          <p:cNvSpPr>
            <a:spLocks noGrp="1"/>
          </p:cNvSpPr>
          <p:nvPr>
            <p:ph sz="quarter" idx="1"/>
          </p:nvPr>
        </p:nvSpPr>
        <p:spPr>
          <a:xfrm>
            <a:off x="816864" y="1600200"/>
            <a:ext cx="10871200" cy="4756638"/>
          </a:xfrm>
        </p:spPr>
        <p:txBody>
          <a:bodyPr>
            <a:noAutofit/>
          </a:bodyPr>
          <a:lstStyle/>
          <a:p>
            <a:pPr marL="0" indent="0" algn="ctr">
              <a:buNone/>
            </a:pPr>
            <a:r>
              <a:rPr lang="en-GB" sz="6000" b="1" i="1" dirty="0" smtClean="0"/>
              <a:t>This </a:t>
            </a:r>
            <a:r>
              <a:rPr lang="en-GB" sz="6000" b="1" i="1" dirty="0"/>
              <a:t>is </a:t>
            </a:r>
            <a:r>
              <a:rPr lang="en-GB" sz="6000" b="1" i="1" u="sng" dirty="0"/>
              <a:t>not</a:t>
            </a:r>
            <a:r>
              <a:rPr lang="en-GB" sz="6000" b="1" i="1" dirty="0"/>
              <a:t> the main focus of </a:t>
            </a:r>
            <a:r>
              <a:rPr lang="en-GB" sz="6000" b="1" i="1" dirty="0" smtClean="0"/>
              <a:t>your paper</a:t>
            </a:r>
            <a:r>
              <a:rPr lang="en-GB" sz="6000" b="1" i="1" dirty="0"/>
              <a:t>. </a:t>
            </a:r>
            <a:endParaRPr lang="en-GB" sz="6000" b="1" i="1" dirty="0" smtClean="0"/>
          </a:p>
          <a:p>
            <a:pPr marL="0" indent="0" algn="ctr">
              <a:buNone/>
            </a:pPr>
            <a:r>
              <a:rPr lang="en-GB" sz="6000" b="1" i="1" dirty="0" smtClean="0"/>
              <a:t>The majority of your paper </a:t>
            </a:r>
            <a:r>
              <a:rPr lang="en-GB" sz="6000" b="1" i="1" dirty="0"/>
              <a:t>should be spent on </a:t>
            </a:r>
            <a:r>
              <a:rPr lang="en-GB" sz="6000" b="1" i="1" dirty="0" smtClean="0"/>
              <a:t>the </a:t>
            </a:r>
            <a:r>
              <a:rPr lang="en-GB" sz="6000" b="1" i="1" u="sng" dirty="0" smtClean="0"/>
              <a:t>ANALYSIS</a:t>
            </a:r>
            <a:r>
              <a:rPr lang="en-GB" sz="6000" b="1" i="1" dirty="0" smtClean="0"/>
              <a:t> of </a:t>
            </a:r>
            <a:r>
              <a:rPr lang="en-GB" sz="6000" b="1" i="1" dirty="0"/>
              <a:t>the book.</a:t>
            </a:r>
            <a:endParaRPr lang="en-ZA" sz="6000" b="1" dirty="0"/>
          </a:p>
        </p:txBody>
      </p:sp>
    </p:spTree>
    <p:extLst>
      <p:ext uri="{BB962C8B-B14F-4D97-AF65-F5344CB8AC3E}">
        <p14:creationId xmlns:p14="http://schemas.microsoft.com/office/powerpoint/2010/main" val="20390411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5400" dirty="0" smtClean="0"/>
              <a:t>OVERVIEW OF LECTURE</a:t>
            </a:r>
            <a:endParaRPr lang="en-ZA" sz="5400" dirty="0"/>
          </a:p>
        </p:txBody>
      </p:sp>
      <p:sp>
        <p:nvSpPr>
          <p:cNvPr id="3" name="Content Placeholder 2"/>
          <p:cNvSpPr>
            <a:spLocks noGrp="1"/>
          </p:cNvSpPr>
          <p:nvPr>
            <p:ph sz="quarter" idx="1"/>
          </p:nvPr>
        </p:nvSpPr>
        <p:spPr/>
        <p:txBody>
          <a:bodyPr>
            <a:normAutofit/>
          </a:bodyPr>
          <a:lstStyle/>
          <a:p>
            <a:r>
              <a:rPr lang="en-ZA" sz="4400" dirty="0" smtClean="0"/>
              <a:t>Aims of the Assignment</a:t>
            </a:r>
          </a:p>
          <a:p>
            <a:r>
              <a:rPr lang="en-ZA" sz="4400" dirty="0" smtClean="0"/>
              <a:t>Getting Started</a:t>
            </a:r>
          </a:p>
          <a:p>
            <a:r>
              <a:rPr lang="en-ZA" sz="4400" dirty="0" smtClean="0"/>
              <a:t>Note Taking and Reading</a:t>
            </a:r>
          </a:p>
          <a:p>
            <a:r>
              <a:rPr lang="en-ZA" sz="4400" dirty="0" smtClean="0"/>
              <a:t>Writing the Book Review</a:t>
            </a:r>
          </a:p>
        </p:txBody>
      </p:sp>
    </p:spTree>
    <p:extLst>
      <p:ext uri="{BB962C8B-B14F-4D97-AF65-F5344CB8AC3E}">
        <p14:creationId xmlns:p14="http://schemas.microsoft.com/office/powerpoint/2010/main" val="1510347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a:t>
            </a:r>
            <a:endParaRPr lang="en-ZA" dirty="0"/>
          </a:p>
        </p:txBody>
      </p:sp>
      <p:sp>
        <p:nvSpPr>
          <p:cNvPr id="3" name="Content Placeholder 2"/>
          <p:cNvSpPr>
            <a:spLocks noGrp="1"/>
          </p:cNvSpPr>
          <p:nvPr>
            <p:ph sz="quarter" idx="1"/>
          </p:nvPr>
        </p:nvSpPr>
        <p:spPr/>
        <p:txBody>
          <a:bodyPr/>
          <a:lstStyle/>
          <a:p>
            <a:r>
              <a:rPr lang="en-ZA" dirty="0" smtClean="0"/>
              <a:t>This is the main focus of the review.</a:t>
            </a:r>
          </a:p>
          <a:p>
            <a:r>
              <a:rPr lang="en-ZA" dirty="0" smtClean="0"/>
              <a:t>This is where the thesis statement asserted in the introduction is substantiated.</a:t>
            </a:r>
          </a:p>
          <a:p>
            <a:pPr lvl="1"/>
            <a:r>
              <a:rPr lang="en-ZA" dirty="0" smtClean="0"/>
              <a:t>Each paragraph should be used to this end.</a:t>
            </a:r>
          </a:p>
          <a:p>
            <a:r>
              <a:rPr lang="en-ZA" dirty="0" smtClean="0"/>
              <a:t>You need not agree or disagree with </a:t>
            </a:r>
            <a:r>
              <a:rPr lang="en-ZA" i="1" dirty="0" smtClean="0"/>
              <a:t>everything</a:t>
            </a:r>
            <a:r>
              <a:rPr lang="en-ZA" dirty="0" smtClean="0"/>
              <a:t> the authors argue.</a:t>
            </a:r>
          </a:p>
          <a:p>
            <a:pPr lvl="1"/>
            <a:r>
              <a:rPr lang="en-ZA" dirty="0" smtClean="0"/>
              <a:t>Evaluate how well some aspects of the argument were made, as well as highlight some shortcomings – balance!</a:t>
            </a:r>
          </a:p>
          <a:p>
            <a:r>
              <a:rPr lang="en-ZA" dirty="0" smtClean="0"/>
              <a:t>Organise your analysis according to themes, rather than chapter-by-chapter.</a:t>
            </a:r>
            <a:endParaRPr lang="en-ZA" dirty="0"/>
          </a:p>
        </p:txBody>
      </p:sp>
    </p:spTree>
    <p:extLst>
      <p:ext uri="{BB962C8B-B14F-4D97-AF65-F5344CB8AC3E}">
        <p14:creationId xmlns:p14="http://schemas.microsoft.com/office/powerpoint/2010/main" val="339515165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ANALYSIS continued</a:t>
            </a:r>
            <a:endParaRPr lang="en-ZA" dirty="0"/>
          </a:p>
        </p:txBody>
      </p:sp>
      <p:sp>
        <p:nvSpPr>
          <p:cNvPr id="3" name="Content Placeholder 2"/>
          <p:cNvSpPr>
            <a:spLocks noGrp="1"/>
          </p:cNvSpPr>
          <p:nvPr>
            <p:ph sz="quarter" idx="1"/>
          </p:nvPr>
        </p:nvSpPr>
        <p:spPr/>
        <p:txBody>
          <a:bodyPr/>
          <a:lstStyle/>
          <a:p>
            <a:r>
              <a:rPr lang="en-ZA" dirty="0" smtClean="0"/>
              <a:t>External sources may be used to supplement your arguments.</a:t>
            </a:r>
          </a:p>
          <a:p>
            <a:pPr lvl="1"/>
            <a:r>
              <a:rPr lang="en-ZA" dirty="0" smtClean="0"/>
              <a:t>Be careful not to accidentally start focusing on evaluating the external sources. The main subject of your paper should, at all times, be the book.</a:t>
            </a:r>
          </a:p>
          <a:p>
            <a:r>
              <a:rPr lang="en-ZA" dirty="0" smtClean="0"/>
              <a:t>Avoid quotations!</a:t>
            </a:r>
          </a:p>
          <a:p>
            <a:pPr lvl="1"/>
            <a:r>
              <a:rPr lang="en-ZA" dirty="0" smtClean="0"/>
              <a:t>Only use a quotation if it is necessary e.g. the actual phrasing used by the author needs to be restated in order to make a point about their language.</a:t>
            </a:r>
          </a:p>
          <a:p>
            <a:r>
              <a:rPr lang="en-ZA" dirty="0" smtClean="0"/>
              <a:t>Write in a balanced and academic style</a:t>
            </a:r>
          </a:p>
          <a:p>
            <a:pPr lvl="1"/>
            <a:r>
              <a:rPr lang="en-ZA" dirty="0" smtClean="0"/>
              <a:t>Do not write emotively. Remember to substantiate your assertions. </a:t>
            </a:r>
            <a:endParaRPr lang="en-ZA" dirty="0"/>
          </a:p>
        </p:txBody>
      </p:sp>
    </p:spTree>
    <p:extLst>
      <p:ext uri="{BB962C8B-B14F-4D97-AF65-F5344CB8AC3E}">
        <p14:creationId xmlns:p14="http://schemas.microsoft.com/office/powerpoint/2010/main" val="1610122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a:t>
            </a:r>
            <a:endParaRPr lang="en-ZA" dirty="0"/>
          </a:p>
        </p:txBody>
      </p:sp>
      <p:sp>
        <p:nvSpPr>
          <p:cNvPr id="3" name="Content Placeholder 2"/>
          <p:cNvSpPr>
            <a:spLocks noGrp="1"/>
          </p:cNvSpPr>
          <p:nvPr>
            <p:ph sz="quarter" idx="1"/>
          </p:nvPr>
        </p:nvSpPr>
        <p:spPr/>
        <p:txBody>
          <a:bodyPr/>
          <a:lstStyle/>
          <a:p>
            <a:r>
              <a:rPr lang="en-ZA" dirty="0" smtClean="0"/>
              <a:t>Not very different to conclusions in other assignments.</a:t>
            </a:r>
          </a:p>
          <a:p>
            <a:r>
              <a:rPr lang="en-ZA" dirty="0" smtClean="0"/>
              <a:t>Highlight the main points your review made.</a:t>
            </a:r>
          </a:p>
          <a:p>
            <a:r>
              <a:rPr lang="en-ZA" dirty="0" smtClean="0"/>
              <a:t>This is your final opportunity to coherently restate your argument and prove your understanding of the book.</a:t>
            </a:r>
          </a:p>
          <a:p>
            <a:endParaRPr lang="en-ZA" dirty="0"/>
          </a:p>
          <a:p>
            <a:endParaRPr lang="en-ZA" dirty="0" smtClean="0"/>
          </a:p>
          <a:p>
            <a:pPr marL="0" indent="0">
              <a:buNone/>
            </a:pPr>
            <a:r>
              <a:rPr lang="en-ZA" i="1" dirty="0" smtClean="0"/>
              <a:t>Revisit the introduction once you have completed the paper. Often your paper changes slightly during the writing process.</a:t>
            </a:r>
            <a:endParaRPr lang="en-ZA" i="1" dirty="0"/>
          </a:p>
        </p:txBody>
      </p:sp>
    </p:spTree>
    <p:extLst>
      <p:ext uri="{BB962C8B-B14F-4D97-AF65-F5344CB8AC3E}">
        <p14:creationId xmlns:p14="http://schemas.microsoft.com/office/powerpoint/2010/main" val="275172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AVOID</a:t>
            </a:r>
            <a:endParaRPr lang="en-ZA" dirty="0"/>
          </a:p>
        </p:txBody>
      </p:sp>
      <p:sp>
        <p:nvSpPr>
          <p:cNvPr id="3" name="Content Placeholder 2"/>
          <p:cNvSpPr>
            <a:spLocks noGrp="1"/>
          </p:cNvSpPr>
          <p:nvPr>
            <p:ph sz="quarter" idx="1"/>
          </p:nvPr>
        </p:nvSpPr>
        <p:spPr>
          <a:xfrm>
            <a:off x="518746" y="1600199"/>
            <a:ext cx="11169318" cy="5117123"/>
          </a:xfrm>
        </p:spPr>
        <p:txBody>
          <a:bodyPr>
            <a:normAutofit fontScale="92500" lnSpcReduction="10000"/>
          </a:bodyPr>
          <a:lstStyle/>
          <a:p>
            <a:r>
              <a:rPr lang="en-ZA" dirty="0" smtClean="0"/>
              <a:t>summarising.</a:t>
            </a:r>
          </a:p>
          <a:p>
            <a:r>
              <a:rPr lang="en-ZA" dirty="0" smtClean="0"/>
              <a:t>Quotations.</a:t>
            </a:r>
          </a:p>
          <a:p>
            <a:r>
              <a:rPr lang="en-ZA" dirty="0" smtClean="0"/>
              <a:t>Including irrelevant biographical information about the authors.</a:t>
            </a:r>
          </a:p>
          <a:p>
            <a:pPr lvl="1"/>
            <a:r>
              <a:rPr lang="en-ZA" dirty="0" smtClean="0"/>
              <a:t>Any information included must satisfy the question: “Why are you telling me this?”</a:t>
            </a:r>
          </a:p>
          <a:p>
            <a:r>
              <a:rPr lang="en-ZA" dirty="0" smtClean="0"/>
              <a:t>Unsubstantiated claims that an author is biased.</a:t>
            </a:r>
          </a:p>
          <a:p>
            <a:pPr lvl="1"/>
            <a:r>
              <a:rPr lang="en-ZA" dirty="0" smtClean="0"/>
              <a:t>An author disclosing information about possible biases is a good thing. You need to conclude if their argument was objective, and justify why it is or isn’t.</a:t>
            </a:r>
          </a:p>
          <a:p>
            <a:pPr lvl="1"/>
            <a:r>
              <a:rPr lang="en-GB" dirty="0"/>
              <a:t>E.g. That the author is American does not necessarily suggest anything about their views regarding debt relief in Africa. However, their employment at an agency such as the World Bank may suggest a possible ideological stance. With this suspicion in mind, </a:t>
            </a:r>
            <a:r>
              <a:rPr lang="en-GB" dirty="0" smtClean="0"/>
              <a:t>you would </a:t>
            </a:r>
            <a:r>
              <a:rPr lang="en-GB" dirty="0"/>
              <a:t>need to show how the authors’ argument may take for granted certain conditions (or how they have avoided this bias).</a:t>
            </a:r>
            <a:endParaRPr lang="en-ZA" dirty="0"/>
          </a:p>
        </p:txBody>
      </p:sp>
    </p:spTree>
    <p:extLst>
      <p:ext uri="{BB962C8B-B14F-4D97-AF65-F5344CB8AC3E}">
        <p14:creationId xmlns:p14="http://schemas.microsoft.com/office/powerpoint/2010/main" val="4257408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HELPFUL TIPS</a:t>
            </a:r>
            <a:endParaRPr lang="en-ZA" dirty="0"/>
          </a:p>
        </p:txBody>
      </p:sp>
      <p:sp>
        <p:nvSpPr>
          <p:cNvPr id="3" name="Content Placeholder 2"/>
          <p:cNvSpPr>
            <a:spLocks noGrp="1"/>
          </p:cNvSpPr>
          <p:nvPr>
            <p:ph sz="quarter" idx="1"/>
          </p:nvPr>
        </p:nvSpPr>
        <p:spPr/>
        <p:txBody>
          <a:bodyPr>
            <a:normAutofit lnSpcReduction="10000"/>
          </a:bodyPr>
          <a:lstStyle/>
          <a:p>
            <a:r>
              <a:rPr lang="en-ZA" dirty="0" smtClean="0"/>
              <a:t>Use book reviews written by other academics.</a:t>
            </a:r>
          </a:p>
          <a:p>
            <a:pPr lvl="1"/>
            <a:r>
              <a:rPr lang="en-ZA" dirty="0" smtClean="0"/>
              <a:t>This should help with structure.</a:t>
            </a:r>
          </a:p>
          <a:p>
            <a:pPr lvl="1"/>
            <a:r>
              <a:rPr lang="en-ZA" dirty="0" smtClean="0"/>
              <a:t>Do not forget to assess whether or not you think that the arguments made in the book review are fair.</a:t>
            </a:r>
          </a:p>
          <a:p>
            <a:pPr lvl="2"/>
            <a:r>
              <a:rPr lang="en-ZA" dirty="0" smtClean="0"/>
              <a:t>Your voice must always be clear. (see SDL #3)</a:t>
            </a:r>
          </a:p>
          <a:p>
            <a:r>
              <a:rPr lang="en-ZA" dirty="0" smtClean="0"/>
              <a:t>Narrow the scope of your review.</a:t>
            </a:r>
          </a:p>
          <a:p>
            <a:pPr lvl="1"/>
            <a:r>
              <a:rPr lang="en-ZA" dirty="0" smtClean="0"/>
              <a:t>Focus on a component of the argument (but don’t forget to justify this focus).</a:t>
            </a:r>
          </a:p>
          <a:p>
            <a:pPr lvl="1"/>
            <a:r>
              <a:rPr lang="en-GB" dirty="0" smtClean="0"/>
              <a:t>E.g. </a:t>
            </a:r>
            <a:r>
              <a:rPr lang="en-GB" dirty="0"/>
              <a:t>if the book addresses the topic of aid to Africa generally; </a:t>
            </a:r>
            <a:r>
              <a:rPr lang="en-GB" dirty="0" smtClean="0"/>
              <a:t>you may </a:t>
            </a:r>
            <a:r>
              <a:rPr lang="en-GB" dirty="0"/>
              <a:t>select one of the sub-themes that the book emphasises – such as dependency.</a:t>
            </a:r>
            <a:endParaRPr lang="en-ZA" dirty="0" smtClean="0"/>
          </a:p>
        </p:txBody>
      </p:sp>
    </p:spTree>
    <p:extLst>
      <p:ext uri="{BB962C8B-B14F-4D97-AF65-F5344CB8AC3E}">
        <p14:creationId xmlns:p14="http://schemas.microsoft.com/office/powerpoint/2010/main" val="1079419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ADDITIONAL RESOURCES</a:t>
            </a:r>
            <a:endParaRPr lang="en-ZA" dirty="0"/>
          </a:p>
        </p:txBody>
      </p:sp>
      <p:sp>
        <p:nvSpPr>
          <p:cNvPr id="3" name="Content Placeholder 2"/>
          <p:cNvSpPr>
            <a:spLocks noGrp="1"/>
          </p:cNvSpPr>
          <p:nvPr>
            <p:ph sz="quarter" idx="1"/>
          </p:nvPr>
        </p:nvSpPr>
        <p:spPr>
          <a:xfrm>
            <a:off x="816864" y="1600200"/>
            <a:ext cx="10871200" cy="4914900"/>
          </a:xfrm>
        </p:spPr>
        <p:txBody>
          <a:bodyPr>
            <a:normAutofit fontScale="85000" lnSpcReduction="20000"/>
          </a:bodyPr>
          <a:lstStyle/>
          <a:p>
            <a:pPr marL="0" indent="0">
              <a:buNone/>
            </a:pPr>
            <a:r>
              <a:rPr lang="en-ZA" dirty="0" smtClean="0"/>
              <a:t>“Writing Critical Book Reviews” - </a:t>
            </a:r>
            <a:r>
              <a:rPr lang="en-ZA" u="sng" dirty="0" smtClean="0">
                <a:hlinkClick r:id="rId2"/>
              </a:rPr>
              <a:t>http</a:t>
            </a:r>
            <a:r>
              <a:rPr lang="en-ZA" u="sng" dirty="0">
                <a:hlinkClick r:id="rId2"/>
              </a:rPr>
              <a:t>://www.queensu.ca/writingcentre/handouts/Disciplines-BookReviews.pdf</a:t>
            </a:r>
            <a:r>
              <a:rPr lang="en-ZA" u="sng" dirty="0"/>
              <a:t> </a:t>
            </a:r>
            <a:endParaRPr lang="en-ZA" u="sng" dirty="0" smtClean="0"/>
          </a:p>
          <a:p>
            <a:pPr marL="0" indent="0">
              <a:buNone/>
            </a:pPr>
            <a:endParaRPr lang="en-ZA" u="sng" dirty="0"/>
          </a:p>
          <a:p>
            <a:pPr marL="0" indent="0">
              <a:buNone/>
            </a:pPr>
            <a:r>
              <a:rPr lang="en-ZA" dirty="0" smtClean="0"/>
              <a:t>Skills Development Lecture Material:</a:t>
            </a:r>
          </a:p>
          <a:p>
            <a:pPr>
              <a:buFontTx/>
              <a:buChar char="-"/>
            </a:pPr>
            <a:r>
              <a:rPr lang="en-ZA" dirty="0" smtClean="0"/>
              <a:t>Merits of Methodology Vocab Sheet</a:t>
            </a:r>
          </a:p>
          <a:p>
            <a:pPr>
              <a:buFontTx/>
              <a:buChar char="-"/>
            </a:pPr>
            <a:r>
              <a:rPr lang="en-ZA" dirty="0" smtClean="0"/>
              <a:t>Research Writing Style and Referencing Guide Adaptation</a:t>
            </a:r>
            <a:endParaRPr lang="en-ZA" dirty="0"/>
          </a:p>
          <a:p>
            <a:pPr marL="0" indent="0">
              <a:buNone/>
            </a:pPr>
            <a:endParaRPr lang="en-ZA" dirty="0"/>
          </a:p>
          <a:p>
            <a:pPr marL="0" indent="0">
              <a:buNone/>
            </a:pPr>
            <a:r>
              <a:rPr lang="en-ZA" dirty="0" smtClean="0"/>
              <a:t>UCT Writing Centre Material:</a:t>
            </a:r>
          </a:p>
          <a:p>
            <a:pPr>
              <a:buFontTx/>
              <a:buChar char="-"/>
            </a:pPr>
            <a:r>
              <a:rPr lang="en-ZA" dirty="0" smtClean="0"/>
              <a:t>Introductions and Conclusions</a:t>
            </a:r>
          </a:p>
          <a:p>
            <a:pPr>
              <a:buFontTx/>
              <a:buChar char="-"/>
            </a:pPr>
            <a:r>
              <a:rPr lang="en-ZA" dirty="0" smtClean="0"/>
              <a:t>Literature Review</a:t>
            </a:r>
          </a:p>
          <a:p>
            <a:pPr>
              <a:buFontTx/>
              <a:buChar char="-"/>
            </a:pPr>
            <a:r>
              <a:rPr lang="en-ZA" dirty="0" smtClean="0"/>
              <a:t>Writing Skills</a:t>
            </a:r>
          </a:p>
          <a:p>
            <a:pPr>
              <a:buFontTx/>
              <a:buChar char="-"/>
            </a:pPr>
            <a:r>
              <a:rPr lang="en-ZA" dirty="0" smtClean="0"/>
              <a:t>Useful library books</a:t>
            </a:r>
            <a:endParaRPr lang="en-ZA" dirty="0"/>
          </a:p>
        </p:txBody>
      </p:sp>
    </p:spTree>
    <p:extLst>
      <p:ext uri="{BB962C8B-B14F-4D97-AF65-F5344CB8AC3E}">
        <p14:creationId xmlns:p14="http://schemas.microsoft.com/office/powerpoint/2010/main" val="2479691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26</a:t>
            </a:fld>
            <a:endParaRPr kumimoji="0" lang="en-US" dirty="0">
              <a:solidFill>
                <a:srgbClr val="FFFFFF"/>
              </a:solidFill>
            </a:endParaRPr>
          </a:p>
        </p:txBody>
      </p:sp>
      <p:sp>
        <p:nvSpPr>
          <p:cNvPr id="8" name="TextBox 7"/>
          <p:cNvSpPr txBox="1"/>
          <p:nvPr/>
        </p:nvSpPr>
        <p:spPr>
          <a:xfrm>
            <a:off x="1007435" y="3068961"/>
            <a:ext cx="10369152" cy="2031325"/>
          </a:xfrm>
          <a:prstGeom prst="rect">
            <a:avLst/>
          </a:prstGeom>
          <a:noFill/>
        </p:spPr>
        <p:txBody>
          <a:bodyPr wrap="square" rtlCol="0">
            <a:spAutoFit/>
          </a:bodyPr>
          <a:lstStyle/>
          <a:p>
            <a:r>
              <a:rPr lang="en-ZA" dirty="0"/>
              <a:t>This presentation is licenced under the Creative Commons </a:t>
            </a:r>
            <a:r>
              <a:rPr lang="en-ZA" dirty="0" smtClean="0"/>
              <a:t>Attribution</a:t>
            </a:r>
            <a:r>
              <a:rPr lang="en-ZA" dirty="0"/>
              <a:t> </a:t>
            </a:r>
            <a:r>
              <a:rPr lang="en-ZA" dirty="0" smtClean="0"/>
              <a:t>2.5 </a:t>
            </a:r>
            <a:r>
              <a:rPr lang="en-ZA" dirty="0"/>
              <a:t>South Africa License. To view a copy of this licence, visit </a:t>
            </a:r>
            <a:r>
              <a:rPr lang="en-ZA" b="1" u="sng" dirty="0">
                <a:solidFill>
                  <a:srgbClr val="FF0000"/>
                </a:solidFill>
                <a:hlinkClick r:id="rId2"/>
              </a:rPr>
              <a:t>http://creativecommons.org/licenses/</a:t>
            </a:r>
            <a:r>
              <a:rPr lang="en-ZA" b="1" u="sng" dirty="0" smtClean="0">
                <a:solidFill>
                  <a:srgbClr val="FF0000"/>
                </a:solidFill>
                <a:hlinkClick r:id="rId2"/>
              </a:rPr>
              <a:t>by/</a:t>
            </a:r>
            <a:r>
              <a:rPr lang="en-ZA" b="1" u="sng" dirty="0">
                <a:solidFill>
                  <a:srgbClr val="FF0000"/>
                </a:solidFill>
                <a:hlinkClick r:id="rId2"/>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pic>
        <p:nvPicPr>
          <p:cNvPr id="2" name="Picture 1" descr="cc-b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1600" y="1270000"/>
            <a:ext cx="3771900" cy="1284223"/>
          </a:xfrm>
          <a:prstGeom prst="rect">
            <a:avLst/>
          </a:prstGeom>
        </p:spPr>
      </p:pic>
    </p:spTree>
    <p:extLst>
      <p:ext uri="{BB962C8B-B14F-4D97-AF65-F5344CB8AC3E}">
        <p14:creationId xmlns:p14="http://schemas.microsoft.com/office/powerpoint/2010/main" val="3972664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PURPOSE OF THE ASSIGNMENT</a:t>
            </a:r>
            <a:endParaRPr lang="en-ZA" dirty="0"/>
          </a:p>
        </p:txBody>
      </p:sp>
      <p:sp>
        <p:nvSpPr>
          <p:cNvPr id="3" name="Content Placeholder 2"/>
          <p:cNvSpPr>
            <a:spLocks noGrp="1"/>
          </p:cNvSpPr>
          <p:nvPr>
            <p:ph sz="quarter" idx="1"/>
          </p:nvPr>
        </p:nvSpPr>
        <p:spPr/>
        <p:txBody>
          <a:bodyPr/>
          <a:lstStyle/>
          <a:p>
            <a:r>
              <a:rPr lang="en-ZA" dirty="0" smtClean="0"/>
              <a:t>Prepare you to write literature reviews.</a:t>
            </a:r>
          </a:p>
          <a:p>
            <a:r>
              <a:rPr lang="en-ZA" dirty="0" smtClean="0"/>
              <a:t>Extract relevant information from long texts.</a:t>
            </a:r>
          </a:p>
          <a:p>
            <a:r>
              <a:rPr lang="en-ZA" dirty="0" smtClean="0"/>
              <a:t>Identify the main intent (thesis) of the book.</a:t>
            </a:r>
          </a:p>
          <a:p>
            <a:r>
              <a:rPr lang="en-ZA" dirty="0" smtClean="0"/>
              <a:t>Critically analyse the argument made to prove the thesis.</a:t>
            </a:r>
          </a:p>
          <a:p>
            <a:r>
              <a:rPr lang="en-ZA" dirty="0" smtClean="0"/>
              <a:t>Simple, but academic, communication.</a:t>
            </a:r>
          </a:p>
          <a:p>
            <a:r>
              <a:rPr lang="en-ZA" dirty="0" smtClean="0"/>
              <a:t>Time management.</a:t>
            </a:r>
            <a:endParaRPr lang="en-ZA" dirty="0"/>
          </a:p>
        </p:txBody>
      </p:sp>
    </p:spTree>
    <p:extLst>
      <p:ext uri="{BB962C8B-B14F-4D97-AF65-F5344CB8AC3E}">
        <p14:creationId xmlns:p14="http://schemas.microsoft.com/office/powerpoint/2010/main" val="85130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PLEASE NOTE</a:t>
            </a:r>
            <a:endParaRPr lang="en-ZA" dirty="0"/>
          </a:p>
        </p:txBody>
      </p:sp>
      <p:sp>
        <p:nvSpPr>
          <p:cNvPr id="3" name="Content Placeholder 2"/>
          <p:cNvSpPr>
            <a:spLocks noGrp="1"/>
          </p:cNvSpPr>
          <p:nvPr>
            <p:ph sz="quarter" idx="1"/>
          </p:nvPr>
        </p:nvSpPr>
        <p:spPr/>
        <p:txBody>
          <a:bodyPr/>
          <a:lstStyle/>
          <a:p>
            <a:r>
              <a:rPr lang="en-ZA" dirty="0" smtClean="0"/>
              <a:t>Choose a book that you are </a:t>
            </a:r>
            <a:r>
              <a:rPr lang="en-ZA" b="1" i="1" u="sng" dirty="0" smtClean="0"/>
              <a:t>interested</a:t>
            </a:r>
            <a:r>
              <a:rPr lang="en-ZA" dirty="0" smtClean="0"/>
              <a:t> in.</a:t>
            </a:r>
          </a:p>
          <a:p>
            <a:r>
              <a:rPr lang="en-ZA" dirty="0" smtClean="0"/>
              <a:t>Make an </a:t>
            </a:r>
            <a:r>
              <a:rPr lang="en-ZA" b="1" i="1" u="sng" dirty="0" smtClean="0"/>
              <a:t>argument.</a:t>
            </a:r>
            <a:endParaRPr lang="en-ZA" dirty="0" smtClean="0"/>
          </a:p>
          <a:p>
            <a:pPr lvl="1"/>
            <a:r>
              <a:rPr lang="en-ZA" dirty="0" smtClean="0"/>
              <a:t>Prove critical engagement</a:t>
            </a:r>
            <a:endParaRPr lang="en-ZA" dirty="0"/>
          </a:p>
        </p:txBody>
      </p:sp>
    </p:spTree>
    <p:extLst>
      <p:ext uri="{BB962C8B-B14F-4D97-AF65-F5344CB8AC3E}">
        <p14:creationId xmlns:p14="http://schemas.microsoft.com/office/powerpoint/2010/main" val="33067780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marL="457200" indent="-457200">
              <a:buFontTx/>
              <a:buChar char="-"/>
            </a:pPr>
            <a:r>
              <a:rPr lang="en-ZA" dirty="0" smtClean="0"/>
              <a:t>What is a Book Review?</a:t>
            </a:r>
          </a:p>
          <a:p>
            <a:pPr marL="457200" indent="-457200">
              <a:buFontTx/>
              <a:buChar char="-"/>
            </a:pPr>
            <a:r>
              <a:rPr lang="en-ZA" dirty="0" smtClean="0"/>
              <a:t>How do I select a Book?</a:t>
            </a:r>
            <a:endParaRPr lang="en-ZA" dirty="0"/>
          </a:p>
        </p:txBody>
      </p:sp>
      <p:sp>
        <p:nvSpPr>
          <p:cNvPr id="4" name="Title 3"/>
          <p:cNvSpPr>
            <a:spLocks noGrp="1"/>
          </p:cNvSpPr>
          <p:nvPr>
            <p:ph type="title"/>
          </p:nvPr>
        </p:nvSpPr>
        <p:spPr/>
        <p:txBody>
          <a:bodyPr/>
          <a:lstStyle/>
          <a:p>
            <a:r>
              <a:rPr lang="en-ZA" dirty="0" smtClean="0"/>
              <a:t>GETTING STARTED</a:t>
            </a:r>
            <a:endParaRPr lang="en-ZA" dirty="0"/>
          </a:p>
        </p:txBody>
      </p:sp>
    </p:spTree>
    <p:extLst>
      <p:ext uri="{BB962C8B-B14F-4D97-AF65-F5344CB8AC3E}">
        <p14:creationId xmlns:p14="http://schemas.microsoft.com/office/powerpoint/2010/main" val="32124368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WHAT IS A BOOK REVIEW?</a:t>
            </a:r>
            <a:endParaRPr lang="en-ZA" dirty="0"/>
          </a:p>
        </p:txBody>
      </p:sp>
      <p:sp>
        <p:nvSpPr>
          <p:cNvPr id="3" name="Content Placeholder 2"/>
          <p:cNvSpPr>
            <a:spLocks noGrp="1"/>
          </p:cNvSpPr>
          <p:nvPr>
            <p:ph sz="quarter" idx="1"/>
          </p:nvPr>
        </p:nvSpPr>
        <p:spPr/>
        <p:txBody>
          <a:bodyPr/>
          <a:lstStyle/>
          <a:p>
            <a:r>
              <a:rPr lang="en-ZA" dirty="0" smtClean="0"/>
              <a:t>Critical evaluation of a book.</a:t>
            </a:r>
          </a:p>
          <a:p>
            <a:r>
              <a:rPr lang="en-ZA" b="1" u="sng" dirty="0" smtClean="0"/>
              <a:t>NOT</a:t>
            </a:r>
            <a:r>
              <a:rPr lang="en-ZA" dirty="0" smtClean="0"/>
              <a:t> just a summary.</a:t>
            </a:r>
          </a:p>
          <a:p>
            <a:r>
              <a:rPr lang="en-ZA" dirty="0" smtClean="0"/>
              <a:t>Strengths, weaknesses and significance of argument is identified.</a:t>
            </a:r>
            <a:endParaRPr lang="en-ZA" dirty="0"/>
          </a:p>
        </p:txBody>
      </p:sp>
    </p:spTree>
    <p:extLst>
      <p:ext uri="{BB962C8B-B14F-4D97-AF65-F5344CB8AC3E}">
        <p14:creationId xmlns:p14="http://schemas.microsoft.com/office/powerpoint/2010/main" val="39264118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SELECTING A BOOK</a:t>
            </a:r>
            <a:endParaRPr lang="en-ZA" dirty="0"/>
          </a:p>
        </p:txBody>
      </p:sp>
      <p:sp>
        <p:nvSpPr>
          <p:cNvPr id="3" name="Content Placeholder 2"/>
          <p:cNvSpPr>
            <a:spLocks noGrp="1"/>
          </p:cNvSpPr>
          <p:nvPr>
            <p:ph sz="quarter" idx="1"/>
          </p:nvPr>
        </p:nvSpPr>
        <p:spPr/>
        <p:txBody>
          <a:bodyPr/>
          <a:lstStyle/>
          <a:p>
            <a:r>
              <a:rPr lang="en-ZA" dirty="0" smtClean="0"/>
              <a:t>Free to choose any book, but please note:</a:t>
            </a:r>
          </a:p>
          <a:p>
            <a:pPr lvl="1"/>
            <a:r>
              <a:rPr lang="en-ZA" dirty="0" smtClean="0"/>
              <a:t>Try to avoid an edited volume.</a:t>
            </a:r>
          </a:p>
          <a:p>
            <a:pPr lvl="1"/>
            <a:r>
              <a:rPr lang="en-ZA" dirty="0" smtClean="0"/>
              <a:t>Choose an interesting book that is relevant to </a:t>
            </a:r>
            <a:r>
              <a:rPr lang="en-ZA" dirty="0" smtClean="0">
                <a:solidFill>
                  <a:srgbClr val="FF0000"/>
                </a:solidFill>
              </a:rPr>
              <a:t>POLXXXXX</a:t>
            </a:r>
          </a:p>
          <a:p>
            <a:pPr lvl="2"/>
            <a:r>
              <a:rPr lang="en-ZA" dirty="0" smtClean="0"/>
              <a:t>Need to demonstrate an understanding of </a:t>
            </a:r>
            <a:r>
              <a:rPr lang="en-ZA" dirty="0" smtClean="0">
                <a:solidFill>
                  <a:srgbClr val="FF0000"/>
                </a:solidFill>
              </a:rPr>
              <a:t>X course </a:t>
            </a:r>
            <a:r>
              <a:rPr lang="en-ZA" dirty="0" smtClean="0"/>
              <a:t>as well as how the book relates to this field.</a:t>
            </a:r>
            <a:endParaRPr lang="en-ZA" dirty="0"/>
          </a:p>
        </p:txBody>
      </p:sp>
    </p:spTree>
    <p:extLst>
      <p:ext uri="{BB962C8B-B14F-4D97-AF65-F5344CB8AC3E}">
        <p14:creationId xmlns:p14="http://schemas.microsoft.com/office/powerpoint/2010/main" val="35484808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marL="457200" indent="-457200">
              <a:buFontTx/>
              <a:buChar char="-"/>
            </a:pPr>
            <a:r>
              <a:rPr lang="en-ZA" dirty="0" smtClean="0"/>
              <a:t>What to note before reading.</a:t>
            </a:r>
          </a:p>
          <a:p>
            <a:pPr marL="457200" indent="-457200">
              <a:buFontTx/>
              <a:buChar char="-"/>
            </a:pPr>
            <a:r>
              <a:rPr lang="en-ZA" dirty="0" smtClean="0"/>
              <a:t>Tips for note taking.</a:t>
            </a:r>
          </a:p>
          <a:p>
            <a:pPr marL="457200" indent="-457200">
              <a:buFontTx/>
              <a:buChar char="-"/>
            </a:pPr>
            <a:r>
              <a:rPr lang="en-ZA" dirty="0" smtClean="0"/>
              <a:t>Tips for reading.</a:t>
            </a:r>
            <a:endParaRPr lang="en-ZA" dirty="0"/>
          </a:p>
        </p:txBody>
      </p:sp>
      <p:sp>
        <p:nvSpPr>
          <p:cNvPr id="4" name="Title 3"/>
          <p:cNvSpPr>
            <a:spLocks noGrp="1"/>
          </p:cNvSpPr>
          <p:nvPr>
            <p:ph type="title"/>
          </p:nvPr>
        </p:nvSpPr>
        <p:spPr/>
        <p:txBody>
          <a:bodyPr/>
          <a:lstStyle/>
          <a:p>
            <a:r>
              <a:rPr lang="en-ZA" dirty="0" smtClean="0"/>
              <a:t>Note Taking and Reading</a:t>
            </a:r>
            <a:endParaRPr lang="en-ZA" dirty="0"/>
          </a:p>
        </p:txBody>
      </p:sp>
    </p:spTree>
    <p:extLst>
      <p:ext uri="{BB962C8B-B14F-4D97-AF65-F5344CB8AC3E}">
        <p14:creationId xmlns:p14="http://schemas.microsoft.com/office/powerpoint/2010/main" val="1538614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BEFORE READING, NOTE:</a:t>
            </a:r>
            <a:endParaRPr lang="en-ZA" dirty="0"/>
          </a:p>
        </p:txBody>
      </p:sp>
      <p:sp>
        <p:nvSpPr>
          <p:cNvPr id="6" name="Content Placeholder 5"/>
          <p:cNvSpPr>
            <a:spLocks noGrp="1"/>
          </p:cNvSpPr>
          <p:nvPr>
            <p:ph sz="quarter" idx="1"/>
          </p:nvPr>
        </p:nvSpPr>
        <p:spPr>
          <a:xfrm>
            <a:off x="816864" y="1600200"/>
            <a:ext cx="10871200" cy="4923692"/>
          </a:xfrm>
        </p:spPr>
        <p:txBody>
          <a:bodyPr>
            <a:normAutofit lnSpcReduction="10000"/>
          </a:bodyPr>
          <a:lstStyle/>
          <a:p>
            <a:r>
              <a:rPr lang="en-ZA" dirty="0" smtClean="0"/>
              <a:t>Year the book was published.</a:t>
            </a:r>
          </a:p>
          <a:p>
            <a:r>
              <a:rPr lang="en-ZA" dirty="0" smtClean="0"/>
              <a:t>Background information of authors.</a:t>
            </a:r>
          </a:p>
          <a:p>
            <a:r>
              <a:rPr lang="en-ZA" dirty="0" smtClean="0"/>
              <a:t>Have authors declared possible biases? Are these relevant?</a:t>
            </a:r>
          </a:p>
          <a:p>
            <a:pPr lvl="1"/>
            <a:r>
              <a:rPr lang="en-ZA" dirty="0" smtClean="0"/>
              <a:t>Scenario 1: Authors are directors of Anglo American and fail to state this. Their book is about the mining sector.</a:t>
            </a:r>
          </a:p>
          <a:p>
            <a:pPr lvl="1"/>
            <a:r>
              <a:rPr lang="en-ZA" dirty="0" smtClean="0"/>
              <a:t>Scenario 2: Authors disclose that they are directors of Anglo American. Their argument is that there should be no minimum wages in the mining sector.</a:t>
            </a:r>
          </a:p>
          <a:p>
            <a:pPr lvl="2"/>
            <a:r>
              <a:rPr lang="en-ZA" dirty="0" smtClean="0"/>
              <a:t>Not </a:t>
            </a:r>
            <a:r>
              <a:rPr lang="en-ZA" b="1" i="1" dirty="0" smtClean="0"/>
              <a:t>necessarily</a:t>
            </a:r>
            <a:r>
              <a:rPr lang="en-ZA" dirty="0" smtClean="0"/>
              <a:t> biased – you need to be alert and justify any accusations of bias.</a:t>
            </a:r>
          </a:p>
          <a:p>
            <a:r>
              <a:rPr lang="en-ZA" dirty="0" smtClean="0"/>
              <a:t>What is the disciplinary background of authors? </a:t>
            </a:r>
          </a:p>
          <a:p>
            <a:r>
              <a:rPr lang="en-ZA" dirty="0" smtClean="0"/>
              <a:t>Which research methods were used?</a:t>
            </a:r>
          </a:p>
          <a:p>
            <a:r>
              <a:rPr lang="en-ZA" dirty="0" smtClean="0"/>
              <a:t>How was evidence collected?</a:t>
            </a:r>
            <a:endParaRPr lang="en-ZA" dirty="0"/>
          </a:p>
        </p:txBody>
      </p:sp>
    </p:spTree>
    <p:extLst>
      <p:ext uri="{BB962C8B-B14F-4D97-AF65-F5344CB8AC3E}">
        <p14:creationId xmlns:p14="http://schemas.microsoft.com/office/powerpoint/2010/main" val="810694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D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SDL" id="{FC8539E4-46D8-46DB-A468-DD535D64FA8E}" vid="{8F6DE45C-9CE5-4D98-BE51-F8A7686ED5E3}"/>
    </a:ext>
  </a:extLst>
</a:theme>
</file>

<file path=docProps/app.xml><?xml version="1.0" encoding="utf-8"?>
<Properties xmlns="http://schemas.openxmlformats.org/officeDocument/2006/extended-properties" xmlns:vt="http://schemas.openxmlformats.org/officeDocument/2006/docPropsVTypes">
  <Template>SDL</Template>
  <TotalTime>119</TotalTime>
  <Words>1548</Words>
  <Application>Microsoft Macintosh PowerPoint</Application>
  <PresentationFormat>Custom</PresentationFormat>
  <Paragraphs>168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SDL</vt:lpstr>
      <vt:lpstr>How to write a BOOK REVIEW</vt:lpstr>
      <vt:lpstr>OVERVIEW OF LECTURE</vt:lpstr>
      <vt:lpstr>PURPOSE OF THE ASSIGNMENT</vt:lpstr>
      <vt:lpstr>PLEASE NOTE</vt:lpstr>
      <vt:lpstr>GETTING STARTED</vt:lpstr>
      <vt:lpstr>WHAT IS A BOOK REVIEW?</vt:lpstr>
      <vt:lpstr>SELECTING A BOOK</vt:lpstr>
      <vt:lpstr>Note Taking and Reading</vt:lpstr>
      <vt:lpstr>BEFORE READING, NOTE:</vt:lpstr>
      <vt:lpstr>TIPS FOR NOTE TAKING</vt:lpstr>
      <vt:lpstr>QUESTIONS TO KEEP IN MIND</vt:lpstr>
      <vt:lpstr>QUESTIONS TO KEEP IN MIND continued</vt:lpstr>
      <vt:lpstr>TIPS FOR READING</vt:lpstr>
      <vt:lpstr>TIPS FOR READING continued</vt:lpstr>
      <vt:lpstr>WRITING THE BOOK REVIEW</vt:lpstr>
      <vt:lpstr>STRUCTURE OF THE ASSIGNMENT</vt:lpstr>
      <vt:lpstr>INTRODUCTION</vt:lpstr>
      <vt:lpstr>BRIEF OVERVIEW OF THE BOOK</vt:lpstr>
      <vt:lpstr>BRIEF OVERVIEW OF THE BOOK continued.</vt:lpstr>
      <vt:lpstr>ANALYSIS</vt:lpstr>
      <vt:lpstr>ANALYSIS continued</vt:lpstr>
      <vt:lpstr>CONCLUSION</vt:lpstr>
      <vt:lpstr>AVOID</vt:lpstr>
      <vt:lpstr>HELPFUL TIPS</vt:lpstr>
      <vt:lpstr>ADDITIONAL 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BOOK REVIEW</dc:title>
  <dc:creator>Maxine Rubin</dc:creator>
  <cp:lastModifiedBy>Neil Berry</cp:lastModifiedBy>
  <cp:revision>19</cp:revision>
  <dcterms:created xsi:type="dcterms:W3CDTF">2013-08-08T07:13:09Z</dcterms:created>
  <dcterms:modified xsi:type="dcterms:W3CDTF">2014-04-22T13:08:33Z</dcterms:modified>
</cp:coreProperties>
</file>