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1312" y="-1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DA74D84-6D44-4A75-8B9F-4ABB761FD6FA}" type="datetimeFigureOut">
              <a:rPr lang="en-ZA" smtClean="0"/>
              <a:t>22/04/2014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D7956CE-41FE-4F32-9BE8-AB4CFE7A951D}" type="slidenum">
              <a:rPr lang="en-ZA" smtClean="0"/>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A74D84-6D44-4A75-8B9F-4ABB761FD6FA}" type="datetimeFigureOut">
              <a:rPr lang="en-ZA" smtClean="0"/>
              <a:t>22/04/2014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D7956CE-41FE-4F32-9BE8-AB4CFE7A951D}" type="slidenum">
              <a:rPr lang="en-ZA" smtClean="0"/>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A74D84-6D44-4A75-8B9F-4ABB761FD6FA}" type="datetimeFigureOut">
              <a:rPr lang="en-ZA" smtClean="0"/>
              <a:t>22/04/2014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D7956CE-41FE-4F32-9BE8-AB4CFE7A951D}" type="slidenum">
              <a:rPr lang="en-ZA" smtClean="0"/>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A74D84-6D44-4A75-8B9F-4ABB761FD6FA}" type="datetimeFigureOut">
              <a:rPr lang="en-ZA" smtClean="0"/>
              <a:t>22/04/2014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D7956CE-41FE-4F32-9BE8-AB4CFE7A951D}" type="slidenum">
              <a:rPr lang="en-ZA" smtClean="0"/>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A74D84-6D44-4A75-8B9F-4ABB761FD6FA}" type="datetimeFigureOut">
              <a:rPr lang="en-ZA" smtClean="0"/>
              <a:t>22/04/2014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D7956CE-41FE-4F32-9BE8-AB4CFE7A951D}" type="slidenum">
              <a:rPr lang="en-ZA" smtClean="0"/>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DA74D84-6D44-4A75-8B9F-4ABB761FD6FA}" type="datetimeFigureOut">
              <a:rPr lang="en-ZA" smtClean="0"/>
              <a:t>22/04/2014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0D7956CE-41FE-4F32-9BE8-AB4CFE7A951D}" type="slidenum">
              <a:rPr lang="en-ZA" smtClean="0"/>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A74D84-6D44-4A75-8B9F-4ABB761FD6FA}" type="datetimeFigureOut">
              <a:rPr lang="en-ZA" smtClean="0"/>
              <a:t>22/04/2014</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0D7956CE-41FE-4F32-9BE8-AB4CFE7A951D}" type="slidenum">
              <a:rPr lang="en-ZA" smtClean="0"/>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A74D84-6D44-4A75-8B9F-4ABB761FD6FA}" type="datetimeFigureOut">
              <a:rPr lang="en-ZA" smtClean="0"/>
              <a:t>22/04/2014</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0D7956CE-41FE-4F32-9BE8-AB4CFE7A951D}" type="slidenum">
              <a:rPr lang="en-ZA" smtClean="0"/>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A74D84-6D44-4A75-8B9F-4ABB761FD6FA}" type="datetimeFigureOut">
              <a:rPr lang="en-ZA" smtClean="0"/>
              <a:t>22/04/2014</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0D7956CE-41FE-4F32-9BE8-AB4CFE7A951D}" type="slidenum">
              <a:rPr lang="en-ZA" smtClean="0"/>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A74D84-6D44-4A75-8B9F-4ABB761FD6FA}" type="datetimeFigureOut">
              <a:rPr lang="en-ZA" smtClean="0"/>
              <a:t>22/04/2014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0D7956CE-41FE-4F32-9BE8-AB4CFE7A951D}" type="slidenum">
              <a:rPr lang="en-ZA" smtClean="0"/>
              <a:t>‹#›</a:t>
            </a:fld>
            <a:endParaRPr lang="en-ZA"/>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8DA74D84-6D44-4A75-8B9F-4ABB761FD6FA}" type="datetimeFigureOut">
              <a:rPr lang="en-ZA" smtClean="0"/>
              <a:t>22/04/2014</a:t>
            </a:fld>
            <a:endParaRPr lang="en-ZA"/>
          </a:p>
        </p:txBody>
      </p:sp>
      <p:sp>
        <p:nvSpPr>
          <p:cNvPr id="9" name="Slide Number Placeholder 8"/>
          <p:cNvSpPr>
            <a:spLocks noGrp="1"/>
          </p:cNvSpPr>
          <p:nvPr>
            <p:ph type="sldNum" sz="quarter" idx="11"/>
          </p:nvPr>
        </p:nvSpPr>
        <p:spPr/>
        <p:txBody>
          <a:bodyPr/>
          <a:lstStyle/>
          <a:p>
            <a:fld id="{0D7956CE-41FE-4F32-9BE8-AB4CFE7A951D}" type="slidenum">
              <a:rPr lang="en-ZA" smtClean="0"/>
              <a:t>‹#›</a:t>
            </a:fld>
            <a:endParaRPr lang="en-ZA"/>
          </a:p>
        </p:txBody>
      </p:sp>
      <p:sp>
        <p:nvSpPr>
          <p:cNvPr id="10" name="Footer Placeholder 9"/>
          <p:cNvSpPr>
            <a:spLocks noGrp="1"/>
          </p:cNvSpPr>
          <p:nvPr>
            <p:ph type="ftr" sz="quarter" idx="12"/>
          </p:nvPr>
        </p:nvSpPr>
        <p:spPr/>
        <p:txBody>
          <a:bodyPr/>
          <a:lstStyle/>
          <a:p>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D7956CE-41FE-4F32-9BE8-AB4CFE7A951D}" type="slidenum">
              <a:rPr lang="en-ZA" smtClean="0"/>
              <a:t>‹#›</a:t>
            </a:fld>
            <a:endParaRPr lang="en-Z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Z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8DA74D84-6D44-4A75-8B9F-4ABB761FD6FA}" type="datetimeFigureOut">
              <a:rPr lang="en-ZA" smtClean="0"/>
              <a:t>22/04/2014</a:t>
            </a:fld>
            <a:endParaRPr lang="en-Z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creativecommons.org/licenses/by-sa/2.5/za/" TargetMode="Externa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dirty="0" smtClean="0"/>
              <a:t>Finding and Evaluating Primary Source</a:t>
            </a:r>
            <a:endParaRPr lang="en-ZA" dirty="0"/>
          </a:p>
        </p:txBody>
      </p:sp>
      <p:sp>
        <p:nvSpPr>
          <p:cNvPr id="3" name="Subtitle 2"/>
          <p:cNvSpPr>
            <a:spLocks noGrp="1"/>
          </p:cNvSpPr>
          <p:nvPr>
            <p:ph type="subTitle" idx="1"/>
          </p:nvPr>
        </p:nvSpPr>
        <p:spPr/>
        <p:txBody>
          <a:bodyPr/>
          <a:lstStyle/>
          <a:p>
            <a:endParaRPr lang="en-ZA"/>
          </a:p>
        </p:txBody>
      </p:sp>
    </p:spTree>
    <p:extLst>
      <p:ext uri="{BB962C8B-B14F-4D97-AF65-F5344CB8AC3E}">
        <p14:creationId xmlns:p14="http://schemas.microsoft.com/office/powerpoint/2010/main" val="3501445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2040"/>
              </a:lnSpc>
              <a:spcAft>
                <a:spcPts val="1200"/>
              </a:spcAft>
            </a:pPr>
            <a:r>
              <a:rPr lang="en-ZA" sz="4800" dirty="0">
                <a:solidFill>
                  <a:schemeClr val="tx1">
                    <a:lumMod val="90000"/>
                    <a:lumOff val="10000"/>
                  </a:schemeClr>
                </a:solidFill>
                <a:latin typeface="Times New Roman" panose="02020603050405020304" pitchFamily="18" charset="0"/>
                <a:ea typeface="Times New Roman"/>
                <a:cs typeface="Times New Roman" panose="02020603050405020304" pitchFamily="18" charset="0"/>
              </a:rPr>
              <a:t>Using </a:t>
            </a:r>
            <a:r>
              <a:rPr lang="en-ZA" sz="4800" dirty="0" smtClean="0">
                <a:solidFill>
                  <a:schemeClr val="tx1">
                    <a:lumMod val="90000"/>
                    <a:lumOff val="10000"/>
                  </a:schemeClr>
                </a:solidFill>
                <a:latin typeface="Times New Roman" panose="02020603050405020304" pitchFamily="18" charset="0"/>
                <a:ea typeface="Times New Roman"/>
                <a:cs typeface="Times New Roman" panose="02020603050405020304" pitchFamily="18" charset="0"/>
              </a:rPr>
              <a:t>Primary Sources</a:t>
            </a:r>
            <a:r>
              <a:rPr lang="en-ZA" sz="3600" dirty="0">
                <a:solidFill>
                  <a:schemeClr val="tx1">
                    <a:lumMod val="90000"/>
                    <a:lumOff val="10000"/>
                  </a:schemeClr>
                </a:solidFill>
                <a:latin typeface="Times New Roman" panose="02020603050405020304" pitchFamily="18" charset="0"/>
                <a:ea typeface="ヒラギノ角ゴ Pro W3"/>
                <a:cs typeface="Times New Roman" panose="02020603050405020304" pitchFamily="18" charset="0"/>
              </a:rPr>
              <a:t/>
            </a:r>
            <a:br>
              <a:rPr lang="en-ZA" sz="3600" dirty="0">
                <a:solidFill>
                  <a:schemeClr val="tx1">
                    <a:lumMod val="90000"/>
                    <a:lumOff val="10000"/>
                  </a:schemeClr>
                </a:solidFill>
                <a:latin typeface="Times New Roman" panose="02020603050405020304" pitchFamily="18" charset="0"/>
                <a:ea typeface="ヒラギノ角ゴ Pro W3"/>
                <a:cs typeface="Times New Roman" panose="02020603050405020304" pitchFamily="18" charset="0"/>
              </a:rPr>
            </a:br>
            <a:endParaRPr lang="en-ZA" dirty="0">
              <a:solidFill>
                <a:schemeClr val="tx1">
                  <a:lumMod val="90000"/>
                  <a:lumOff val="1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nSpc>
                <a:spcPct val="115000"/>
              </a:lnSpc>
              <a:spcAft>
                <a:spcPts val="1000"/>
              </a:spcAft>
            </a:pPr>
            <a:r>
              <a:rPr lang="en-US" sz="2400" b="1" dirty="0">
                <a:solidFill>
                  <a:srgbClr val="000000"/>
                </a:solidFill>
                <a:latin typeface="Times New Roman"/>
                <a:ea typeface="ヒラギノ角ゴ Pro W3"/>
                <a:cs typeface="Times New Roman"/>
              </a:rPr>
              <a:t>How have perceptions of democracy changed in South Africa since 1994?</a:t>
            </a:r>
            <a:endParaRPr lang="en-ZA" sz="2000" dirty="0">
              <a:solidFill>
                <a:srgbClr val="000000"/>
              </a:solidFill>
              <a:latin typeface="Lucida Grande"/>
              <a:ea typeface="ヒラギノ角ゴ Pro W3"/>
              <a:cs typeface="Times New Roman"/>
            </a:endParaRPr>
          </a:p>
          <a:p>
            <a:pPr lvl="0" indent="-342900">
              <a:lnSpc>
                <a:spcPct val="115000"/>
              </a:lnSpc>
              <a:spcAft>
                <a:spcPts val="1000"/>
              </a:spcAft>
              <a:buFont typeface="Symbol"/>
              <a:buChar char=""/>
            </a:pPr>
            <a:r>
              <a:rPr lang="en-US" sz="2400" dirty="0">
                <a:solidFill>
                  <a:srgbClr val="000000"/>
                </a:solidFill>
                <a:latin typeface="Times New Roman"/>
                <a:ea typeface="ヒラギノ角ゴ Pro W3"/>
                <a:cs typeface="Times New Roman"/>
              </a:rPr>
              <a:t>Afrobarometer </a:t>
            </a:r>
            <a:r>
              <a:rPr lang="en-US" sz="2400" dirty="0" smtClean="0">
                <a:solidFill>
                  <a:srgbClr val="000000"/>
                </a:solidFill>
                <a:latin typeface="Times New Roman"/>
                <a:ea typeface="ヒラギノ角ゴ Pro W3"/>
                <a:cs typeface="Times New Roman"/>
              </a:rPr>
              <a:t>Surveys</a:t>
            </a:r>
          </a:p>
          <a:p>
            <a:pPr lvl="0" indent="-342900">
              <a:lnSpc>
                <a:spcPct val="115000"/>
              </a:lnSpc>
              <a:spcAft>
                <a:spcPts val="1000"/>
              </a:spcAft>
              <a:buFont typeface="Symbol"/>
              <a:buChar char=""/>
            </a:pPr>
            <a:r>
              <a:rPr lang="en-US" sz="2400" dirty="0" smtClean="0">
                <a:solidFill>
                  <a:srgbClr val="000000"/>
                </a:solidFill>
                <a:latin typeface="Times New Roman"/>
                <a:ea typeface="ヒラギノ角ゴ Pro W3"/>
                <a:cs typeface="Times New Roman"/>
              </a:rPr>
              <a:t>Voter </a:t>
            </a:r>
            <a:r>
              <a:rPr lang="en-US" sz="2400" dirty="0">
                <a:solidFill>
                  <a:srgbClr val="000000"/>
                </a:solidFill>
                <a:latin typeface="Times New Roman"/>
                <a:ea typeface="ヒラギノ角ゴ Pro W3"/>
                <a:cs typeface="Times New Roman"/>
              </a:rPr>
              <a:t>registration figures from the </a:t>
            </a:r>
            <a:r>
              <a:rPr lang="en-US" sz="2400" dirty="0" smtClean="0">
                <a:solidFill>
                  <a:srgbClr val="000000"/>
                </a:solidFill>
                <a:latin typeface="Times New Roman"/>
                <a:ea typeface="ヒラギノ角ゴ Pro W3"/>
                <a:cs typeface="Times New Roman"/>
              </a:rPr>
              <a:t>IEC</a:t>
            </a:r>
          </a:p>
          <a:p>
            <a:pPr lvl="0" indent="-342900">
              <a:lnSpc>
                <a:spcPct val="115000"/>
              </a:lnSpc>
              <a:spcAft>
                <a:spcPts val="1000"/>
              </a:spcAft>
              <a:buFont typeface="Symbol"/>
              <a:buChar char=""/>
            </a:pPr>
            <a:r>
              <a:rPr lang="en-US" sz="2400" dirty="0" smtClean="0">
                <a:solidFill>
                  <a:srgbClr val="000000"/>
                </a:solidFill>
                <a:latin typeface="Times New Roman"/>
                <a:ea typeface="ヒラギノ角ゴ Pro W3"/>
                <a:cs typeface="Times New Roman"/>
              </a:rPr>
              <a:t>Political </a:t>
            </a:r>
            <a:r>
              <a:rPr lang="en-US" sz="2400" dirty="0">
                <a:solidFill>
                  <a:srgbClr val="000000"/>
                </a:solidFill>
                <a:latin typeface="Times New Roman"/>
                <a:ea typeface="ヒラギノ角ゴ Pro W3"/>
                <a:cs typeface="Times New Roman"/>
              </a:rPr>
              <a:t>party manifesto’s and/or </a:t>
            </a:r>
            <a:r>
              <a:rPr lang="en-US" sz="2400" dirty="0" smtClean="0">
                <a:solidFill>
                  <a:srgbClr val="000000"/>
                </a:solidFill>
                <a:latin typeface="Times New Roman"/>
                <a:ea typeface="ヒラギノ角ゴ Pro W3"/>
                <a:cs typeface="Times New Roman"/>
              </a:rPr>
              <a:t>campaigns</a:t>
            </a:r>
            <a:r>
              <a:rPr lang="en-US" sz="2000" dirty="0">
                <a:solidFill>
                  <a:srgbClr val="000000"/>
                </a:solidFill>
                <a:latin typeface="Lucida Grande"/>
                <a:ea typeface="ヒラギノ角ゴ Pro W3"/>
                <a:cs typeface="Times New Roman"/>
              </a:rPr>
              <a:t> </a:t>
            </a:r>
            <a:endParaRPr lang="en-ZA" sz="2000" dirty="0">
              <a:solidFill>
                <a:srgbClr val="000000"/>
              </a:solidFill>
              <a:latin typeface="Lucida Grande"/>
              <a:ea typeface="ヒラギノ角ゴ Pro W3"/>
              <a:cs typeface="Times New Roman"/>
            </a:endParaRPr>
          </a:p>
          <a:p>
            <a:endParaRPr lang="en-ZA" dirty="0"/>
          </a:p>
        </p:txBody>
      </p:sp>
    </p:spTree>
    <p:extLst>
      <p:ext uri="{BB962C8B-B14F-4D97-AF65-F5344CB8AC3E}">
        <p14:creationId xmlns:p14="http://schemas.microsoft.com/office/powerpoint/2010/main" val="83808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Using Primary Sources</a:t>
            </a:r>
            <a:endParaRPr lang="en-ZA" dirty="0"/>
          </a:p>
        </p:txBody>
      </p:sp>
      <p:sp>
        <p:nvSpPr>
          <p:cNvPr id="3" name="Content Placeholder 2"/>
          <p:cNvSpPr>
            <a:spLocks noGrp="1"/>
          </p:cNvSpPr>
          <p:nvPr>
            <p:ph idx="1"/>
          </p:nvPr>
        </p:nvSpPr>
        <p:spPr/>
        <p:txBody>
          <a:bodyPr/>
          <a:lstStyle/>
          <a:p>
            <a:pPr marL="0" lvl="0" indent="0" algn="ctr">
              <a:lnSpc>
                <a:spcPct val="115000"/>
              </a:lnSpc>
              <a:spcAft>
                <a:spcPts val="1000"/>
              </a:spcAft>
              <a:buNone/>
            </a:pPr>
            <a:r>
              <a:rPr lang="en-US" sz="4000" b="1" dirty="0">
                <a:solidFill>
                  <a:srgbClr val="000000"/>
                </a:solidFill>
                <a:latin typeface="Times New Roman"/>
                <a:ea typeface="ヒラギノ角ゴ Pro W3"/>
                <a:cs typeface="Times New Roman"/>
              </a:rPr>
              <a:t>Is the Judiciary an independent institution in South Africa?</a:t>
            </a:r>
            <a:endParaRPr lang="en-ZA" sz="4000" dirty="0">
              <a:solidFill>
                <a:srgbClr val="000000"/>
              </a:solidFill>
              <a:latin typeface="Lucida Grande"/>
              <a:ea typeface="ヒラギノ角ゴ Pro W3"/>
              <a:cs typeface="Times New Roman"/>
            </a:endParaRPr>
          </a:p>
          <a:p>
            <a:endParaRPr lang="en-ZA" dirty="0"/>
          </a:p>
        </p:txBody>
      </p:sp>
    </p:spTree>
    <p:extLst>
      <p:ext uri="{BB962C8B-B14F-4D97-AF65-F5344CB8AC3E}">
        <p14:creationId xmlns:p14="http://schemas.microsoft.com/office/powerpoint/2010/main" val="207683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solidFill>
                  <a:srgbClr val="675E47"/>
                </a:solidFill>
              </a:rPr>
              <a:t>Using Primary Sources</a:t>
            </a:r>
            <a:endParaRPr lang="en-ZA" dirty="0"/>
          </a:p>
        </p:txBody>
      </p:sp>
      <p:sp>
        <p:nvSpPr>
          <p:cNvPr id="3" name="Content Placeholder 2"/>
          <p:cNvSpPr>
            <a:spLocks noGrp="1"/>
          </p:cNvSpPr>
          <p:nvPr>
            <p:ph idx="1"/>
          </p:nvPr>
        </p:nvSpPr>
        <p:spPr/>
        <p:txBody>
          <a:bodyPr>
            <a:normAutofit/>
          </a:bodyPr>
          <a:lstStyle/>
          <a:p>
            <a:pPr marL="114300" indent="0" algn="ctr">
              <a:buNone/>
            </a:pPr>
            <a:r>
              <a:rPr lang="en-US" sz="3600" b="1" dirty="0">
                <a:solidFill>
                  <a:srgbClr val="000000"/>
                </a:solidFill>
                <a:latin typeface="Times New Roman"/>
                <a:ea typeface="ヒラギノ角ゴ Pro W3"/>
              </a:rPr>
              <a:t>How is South Africa’s foreign policy in Africa different under the tenure of President </a:t>
            </a:r>
            <a:r>
              <a:rPr lang="en-US" sz="3600" b="1" dirty="0" err="1">
                <a:solidFill>
                  <a:srgbClr val="000000"/>
                </a:solidFill>
                <a:latin typeface="Times New Roman"/>
                <a:ea typeface="ヒラギノ角ゴ Pro W3"/>
              </a:rPr>
              <a:t>Zuma</a:t>
            </a:r>
            <a:r>
              <a:rPr lang="en-US" sz="3600" b="1" dirty="0">
                <a:solidFill>
                  <a:srgbClr val="000000"/>
                </a:solidFill>
                <a:latin typeface="Times New Roman"/>
                <a:ea typeface="ヒラギノ角ゴ Pro W3"/>
              </a:rPr>
              <a:t> as compared to that of Thabo Mbeki?</a:t>
            </a:r>
            <a:r>
              <a:rPr lang="en-US" sz="3600" dirty="0">
                <a:solidFill>
                  <a:srgbClr val="000000"/>
                </a:solidFill>
                <a:latin typeface="Times New Roman"/>
                <a:ea typeface="ヒラギノ角ゴ Pro W3"/>
              </a:rPr>
              <a:t> </a:t>
            </a:r>
            <a:endParaRPr lang="en-ZA" sz="3600" dirty="0"/>
          </a:p>
        </p:txBody>
      </p:sp>
    </p:spTree>
    <p:extLst>
      <p:ext uri="{BB962C8B-B14F-4D97-AF65-F5344CB8AC3E}">
        <p14:creationId xmlns:p14="http://schemas.microsoft.com/office/powerpoint/2010/main" val="2606409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solidFill>
                  <a:srgbClr val="675E47"/>
                </a:solidFill>
              </a:rPr>
              <a:t>Using Primary Sources</a:t>
            </a:r>
            <a:endParaRPr lang="en-ZA" dirty="0"/>
          </a:p>
        </p:txBody>
      </p:sp>
      <p:sp>
        <p:nvSpPr>
          <p:cNvPr id="3" name="Content Placeholder 2"/>
          <p:cNvSpPr>
            <a:spLocks noGrp="1"/>
          </p:cNvSpPr>
          <p:nvPr>
            <p:ph idx="1"/>
          </p:nvPr>
        </p:nvSpPr>
        <p:spPr/>
        <p:txBody>
          <a:bodyPr/>
          <a:lstStyle/>
          <a:p>
            <a:pPr marL="0" lvl="0" indent="0" algn="ctr">
              <a:lnSpc>
                <a:spcPct val="115000"/>
              </a:lnSpc>
              <a:spcAft>
                <a:spcPts val="1000"/>
              </a:spcAft>
              <a:buNone/>
            </a:pPr>
            <a:r>
              <a:rPr lang="en-US" sz="3600" b="1" dirty="0">
                <a:solidFill>
                  <a:srgbClr val="000000"/>
                </a:solidFill>
                <a:latin typeface="Times New Roman"/>
                <a:ea typeface="ヒラギノ角ゴ Pro W3"/>
                <a:cs typeface="Times New Roman"/>
              </a:rPr>
              <a:t>What effect did the 1929 great depression have on government spending in South Africa?</a:t>
            </a:r>
            <a:endParaRPr lang="en-ZA" sz="3600" dirty="0">
              <a:solidFill>
                <a:srgbClr val="000000"/>
              </a:solidFill>
              <a:latin typeface="Lucida Grande"/>
              <a:ea typeface="ヒラギノ角ゴ Pro W3"/>
              <a:cs typeface="Times New Roman"/>
            </a:endParaRPr>
          </a:p>
          <a:p>
            <a:endParaRPr lang="en-ZA" dirty="0"/>
          </a:p>
        </p:txBody>
      </p:sp>
    </p:spTree>
    <p:extLst>
      <p:ext uri="{BB962C8B-B14F-4D97-AF65-F5344CB8AC3E}">
        <p14:creationId xmlns:p14="http://schemas.microsoft.com/office/powerpoint/2010/main" val="75667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solidFill>
                  <a:srgbClr val="675E47"/>
                </a:solidFill>
              </a:rPr>
              <a:t>Using Primary Sources</a:t>
            </a:r>
            <a:endParaRPr lang="en-ZA" dirty="0"/>
          </a:p>
        </p:txBody>
      </p:sp>
      <p:sp>
        <p:nvSpPr>
          <p:cNvPr id="3" name="Content Placeholder 2"/>
          <p:cNvSpPr>
            <a:spLocks noGrp="1"/>
          </p:cNvSpPr>
          <p:nvPr>
            <p:ph idx="1"/>
          </p:nvPr>
        </p:nvSpPr>
        <p:spPr/>
        <p:txBody>
          <a:bodyPr/>
          <a:lstStyle/>
          <a:p>
            <a:r>
              <a:rPr lang="en-ZA" sz="2400" dirty="0">
                <a:latin typeface="Times New Roman"/>
                <a:ea typeface="Times New Roman"/>
              </a:rPr>
              <a:t>Avoid simply summarising the source in your </a:t>
            </a:r>
            <a:r>
              <a:rPr lang="en-ZA" sz="2400" dirty="0" smtClean="0">
                <a:latin typeface="Times New Roman"/>
                <a:ea typeface="Times New Roman"/>
              </a:rPr>
              <a:t>work,</a:t>
            </a:r>
          </a:p>
          <a:p>
            <a:endParaRPr lang="en-ZA" sz="2400" dirty="0">
              <a:latin typeface="Times New Roman"/>
            </a:endParaRPr>
          </a:p>
          <a:p>
            <a:r>
              <a:rPr lang="en-ZA" sz="2400" dirty="0">
                <a:latin typeface="Times New Roman"/>
                <a:ea typeface="Times New Roman"/>
              </a:rPr>
              <a:t>Avoid using too many quotes from the primary source/s</a:t>
            </a:r>
            <a:endParaRPr lang="en-ZA" dirty="0"/>
          </a:p>
        </p:txBody>
      </p:sp>
    </p:spTree>
    <p:extLst>
      <p:ext uri="{BB962C8B-B14F-4D97-AF65-F5344CB8AC3E}">
        <p14:creationId xmlns:p14="http://schemas.microsoft.com/office/powerpoint/2010/main" val="3150881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a:bodyPr>
          <a:lstStyle/>
          <a:p>
            <a:pPr eaLnBrk="1" latinLnBrk="0" hangingPunct="1"/>
            <a:fld id="{F0C94032-CD4C-4C25-B0C2-CEC720522D92}" type="slidenum">
              <a:rPr kumimoji="0" lang="en-US" smtClean="0"/>
              <a:pPr eaLnBrk="1" latinLnBrk="0" hangingPunct="1"/>
              <a:t>15</a:t>
            </a:fld>
            <a:endParaRPr kumimoji="0" lang="en-US" dirty="0">
              <a:solidFill>
                <a:srgbClr val="FFFFFF"/>
              </a:solidFill>
            </a:endParaRPr>
          </a:p>
        </p:txBody>
      </p:sp>
      <p:sp>
        <p:nvSpPr>
          <p:cNvPr id="8" name="TextBox 7"/>
          <p:cNvSpPr txBox="1"/>
          <p:nvPr/>
        </p:nvSpPr>
        <p:spPr>
          <a:xfrm>
            <a:off x="755576" y="3068960"/>
            <a:ext cx="7776864" cy="2585323"/>
          </a:xfrm>
          <a:prstGeom prst="rect">
            <a:avLst/>
          </a:prstGeom>
          <a:noFill/>
        </p:spPr>
        <p:txBody>
          <a:bodyPr wrap="square" rtlCol="0">
            <a:spAutoFit/>
          </a:bodyPr>
          <a:lstStyle/>
          <a:p>
            <a:r>
              <a:rPr lang="en-ZA" dirty="0"/>
              <a:t>This presentation is licenced under the Creative Commons </a:t>
            </a:r>
            <a:r>
              <a:rPr lang="en-ZA" dirty="0" smtClean="0"/>
              <a:t>Attribution-Non-Commercial 2.5 </a:t>
            </a:r>
            <a:r>
              <a:rPr lang="en-ZA" dirty="0"/>
              <a:t>South Africa License. To view a copy of this licence, visit </a:t>
            </a:r>
            <a:r>
              <a:rPr lang="en-ZA" b="1" u="sng" dirty="0">
                <a:solidFill>
                  <a:srgbClr val="FF0000"/>
                </a:solidFill>
                <a:hlinkClick r:id="rId2"/>
              </a:rPr>
              <a:t>http://creativecommons.org/licenses/</a:t>
            </a:r>
            <a:r>
              <a:rPr lang="en-ZA" b="1" u="sng" dirty="0" smtClean="0">
                <a:solidFill>
                  <a:srgbClr val="FF0000"/>
                </a:solidFill>
                <a:hlinkClick r:id="rId2"/>
              </a:rPr>
              <a:t>by/</a:t>
            </a:r>
            <a:r>
              <a:rPr lang="en-ZA" b="1" u="sng" dirty="0">
                <a:solidFill>
                  <a:srgbClr val="FF0000"/>
                </a:solidFill>
                <a:hlinkClick r:id="rId2"/>
              </a:rPr>
              <a:t>2.5/za/</a:t>
            </a:r>
            <a:r>
              <a:rPr lang="en-ZA" b="1" dirty="0">
                <a:solidFill>
                  <a:srgbClr val="FF0000"/>
                </a:solidFill>
              </a:rPr>
              <a:t> </a:t>
            </a:r>
            <a:endParaRPr lang="en-US" b="1" dirty="0">
              <a:solidFill>
                <a:srgbClr val="FF0000"/>
              </a:solidFill>
            </a:endParaRPr>
          </a:p>
          <a:p>
            <a:endParaRPr lang="en-ZA" dirty="0" smtClean="0"/>
          </a:p>
          <a:p>
            <a:r>
              <a:rPr lang="en-ZA" dirty="0" smtClean="0"/>
              <a:t>Or</a:t>
            </a:r>
            <a:endParaRPr lang="en-US" dirty="0"/>
          </a:p>
          <a:p>
            <a:endParaRPr lang="en-ZA" dirty="0"/>
          </a:p>
          <a:p>
            <a:r>
              <a:rPr lang="en-ZA" dirty="0" smtClean="0"/>
              <a:t>send </a:t>
            </a:r>
            <a:r>
              <a:rPr lang="en-ZA" dirty="0"/>
              <a:t>a letter to Creative Commons, 171 Second Street, Suite 300, San Francisco, California 94105, USA.</a:t>
            </a:r>
            <a:endParaRPr lang="en-US" dirty="0"/>
          </a:p>
          <a:p>
            <a:endParaRPr lang="en-US" dirty="0"/>
          </a:p>
        </p:txBody>
      </p:sp>
      <p:pic>
        <p:nvPicPr>
          <p:cNvPr id="2" name="Picture 1" descr="By-NC.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5464" y="1545107"/>
            <a:ext cx="2679358" cy="919837"/>
          </a:xfrm>
          <a:prstGeom prst="rect">
            <a:avLst/>
          </a:prstGeom>
        </p:spPr>
      </p:pic>
    </p:spTree>
    <p:extLst>
      <p:ext uri="{BB962C8B-B14F-4D97-AF65-F5344CB8AC3E}">
        <p14:creationId xmlns:p14="http://schemas.microsoft.com/office/powerpoint/2010/main" val="4007670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Outline</a:t>
            </a:r>
            <a:endParaRPr lang="en-ZA" dirty="0"/>
          </a:p>
        </p:txBody>
      </p:sp>
      <p:sp>
        <p:nvSpPr>
          <p:cNvPr id="3" name="Content Placeholder 2"/>
          <p:cNvSpPr>
            <a:spLocks noGrp="1"/>
          </p:cNvSpPr>
          <p:nvPr>
            <p:ph idx="1"/>
          </p:nvPr>
        </p:nvSpPr>
        <p:spPr/>
        <p:txBody>
          <a:bodyPr/>
          <a:lstStyle/>
          <a:p>
            <a:pPr algn="just">
              <a:lnSpc>
                <a:spcPct val="115000"/>
              </a:lnSpc>
              <a:spcAft>
                <a:spcPts val="1000"/>
              </a:spcAft>
            </a:pPr>
            <a:r>
              <a:rPr lang="en-US" sz="2400" dirty="0">
                <a:solidFill>
                  <a:schemeClr val="tx1">
                    <a:lumMod val="75000"/>
                    <a:lumOff val="25000"/>
                  </a:schemeClr>
                </a:solidFill>
                <a:latin typeface="Times New Roman"/>
                <a:ea typeface="ヒラギノ角ゴ Pro W3"/>
                <a:cs typeface="Times New Roman"/>
              </a:rPr>
              <a:t>What are primary sources</a:t>
            </a:r>
            <a:r>
              <a:rPr lang="en-US" sz="2400" dirty="0" smtClean="0">
                <a:solidFill>
                  <a:schemeClr val="tx1">
                    <a:lumMod val="75000"/>
                    <a:lumOff val="25000"/>
                  </a:schemeClr>
                </a:solidFill>
                <a:latin typeface="Times New Roman"/>
                <a:ea typeface="ヒラギノ角ゴ Pro W3"/>
                <a:cs typeface="Times New Roman"/>
              </a:rPr>
              <a:t>?</a:t>
            </a:r>
          </a:p>
          <a:p>
            <a:pPr algn="just">
              <a:lnSpc>
                <a:spcPct val="115000"/>
              </a:lnSpc>
              <a:spcAft>
                <a:spcPts val="1000"/>
              </a:spcAft>
            </a:pPr>
            <a:r>
              <a:rPr lang="en-US" sz="2400" dirty="0" smtClean="0">
                <a:solidFill>
                  <a:schemeClr val="tx1">
                    <a:lumMod val="75000"/>
                    <a:lumOff val="25000"/>
                  </a:schemeClr>
                </a:solidFill>
                <a:latin typeface="Times New Roman"/>
                <a:ea typeface="ヒラギノ角ゴ Pro W3"/>
                <a:cs typeface="Times New Roman"/>
              </a:rPr>
              <a:t>Why </a:t>
            </a:r>
            <a:r>
              <a:rPr lang="en-US" sz="2400" dirty="0">
                <a:solidFill>
                  <a:schemeClr val="tx1">
                    <a:lumMod val="75000"/>
                    <a:lumOff val="25000"/>
                  </a:schemeClr>
                </a:solidFill>
                <a:latin typeface="Times New Roman"/>
                <a:ea typeface="ヒラギノ角ゴ Pro W3"/>
                <a:cs typeface="Times New Roman"/>
              </a:rPr>
              <a:t>should you use primary sources</a:t>
            </a:r>
            <a:r>
              <a:rPr lang="en-US" sz="2400" dirty="0" smtClean="0">
                <a:solidFill>
                  <a:schemeClr val="tx1">
                    <a:lumMod val="75000"/>
                    <a:lumOff val="25000"/>
                  </a:schemeClr>
                </a:solidFill>
                <a:latin typeface="Times New Roman"/>
                <a:ea typeface="ヒラギノ角ゴ Pro W3"/>
                <a:cs typeface="Times New Roman"/>
              </a:rPr>
              <a:t>?</a:t>
            </a:r>
          </a:p>
          <a:p>
            <a:pPr algn="just">
              <a:lnSpc>
                <a:spcPct val="115000"/>
              </a:lnSpc>
              <a:spcAft>
                <a:spcPts val="1000"/>
              </a:spcAft>
            </a:pPr>
            <a:r>
              <a:rPr lang="en-US" sz="2400" dirty="0" smtClean="0">
                <a:solidFill>
                  <a:schemeClr val="tx1">
                    <a:lumMod val="75000"/>
                    <a:lumOff val="25000"/>
                  </a:schemeClr>
                </a:solidFill>
                <a:latin typeface="Times New Roman"/>
                <a:ea typeface="ヒラギノ角ゴ Pro W3"/>
                <a:cs typeface="Times New Roman"/>
              </a:rPr>
              <a:t> </a:t>
            </a:r>
            <a:r>
              <a:rPr lang="en-US" sz="2400" dirty="0">
                <a:solidFill>
                  <a:schemeClr val="tx1">
                    <a:lumMod val="75000"/>
                    <a:lumOff val="25000"/>
                  </a:schemeClr>
                </a:solidFill>
                <a:latin typeface="Times New Roman"/>
                <a:ea typeface="ヒラギノ角ゴ Pro W3"/>
                <a:cs typeface="Times New Roman"/>
              </a:rPr>
              <a:t>Finding primary </a:t>
            </a:r>
            <a:r>
              <a:rPr lang="en-US" sz="2400" dirty="0" smtClean="0">
                <a:solidFill>
                  <a:schemeClr val="tx1">
                    <a:lumMod val="75000"/>
                    <a:lumOff val="25000"/>
                  </a:schemeClr>
                </a:solidFill>
                <a:latin typeface="Times New Roman"/>
                <a:ea typeface="ヒラギノ角ゴ Pro W3"/>
                <a:cs typeface="Times New Roman"/>
              </a:rPr>
              <a:t>sources</a:t>
            </a:r>
          </a:p>
          <a:p>
            <a:pPr algn="just">
              <a:lnSpc>
                <a:spcPct val="115000"/>
              </a:lnSpc>
              <a:spcAft>
                <a:spcPts val="1000"/>
              </a:spcAft>
            </a:pPr>
            <a:r>
              <a:rPr lang="en-US" sz="2400" dirty="0" smtClean="0">
                <a:solidFill>
                  <a:schemeClr val="tx1">
                    <a:lumMod val="75000"/>
                    <a:lumOff val="25000"/>
                  </a:schemeClr>
                </a:solidFill>
                <a:latin typeface="Times New Roman"/>
                <a:ea typeface="ヒラギノ角ゴ Pro W3"/>
                <a:cs typeface="Times New Roman"/>
              </a:rPr>
              <a:t>Evaluating </a:t>
            </a:r>
            <a:r>
              <a:rPr lang="en-US" sz="2400" dirty="0">
                <a:solidFill>
                  <a:schemeClr val="tx1">
                    <a:lumMod val="75000"/>
                    <a:lumOff val="25000"/>
                  </a:schemeClr>
                </a:solidFill>
                <a:latin typeface="Times New Roman"/>
                <a:ea typeface="ヒラギノ角ゴ Pro W3"/>
                <a:cs typeface="Times New Roman"/>
              </a:rPr>
              <a:t>primary </a:t>
            </a:r>
            <a:r>
              <a:rPr lang="en-US" sz="2400" dirty="0" smtClean="0">
                <a:solidFill>
                  <a:schemeClr val="tx1">
                    <a:lumMod val="75000"/>
                    <a:lumOff val="25000"/>
                  </a:schemeClr>
                </a:solidFill>
                <a:latin typeface="Times New Roman"/>
                <a:ea typeface="ヒラギノ角ゴ Pro W3"/>
                <a:cs typeface="Times New Roman"/>
              </a:rPr>
              <a:t>sources</a:t>
            </a:r>
          </a:p>
          <a:p>
            <a:pPr algn="just">
              <a:lnSpc>
                <a:spcPct val="115000"/>
              </a:lnSpc>
              <a:spcAft>
                <a:spcPts val="1000"/>
              </a:spcAft>
            </a:pPr>
            <a:r>
              <a:rPr lang="en-US" sz="2400" dirty="0" smtClean="0">
                <a:solidFill>
                  <a:schemeClr val="tx1">
                    <a:lumMod val="75000"/>
                    <a:lumOff val="25000"/>
                  </a:schemeClr>
                </a:solidFill>
                <a:latin typeface="Times New Roman"/>
                <a:ea typeface="ヒラギノ角ゴ Pro W3"/>
                <a:cs typeface="Times New Roman"/>
              </a:rPr>
              <a:t>Using </a:t>
            </a:r>
            <a:r>
              <a:rPr lang="en-US" sz="2400" dirty="0">
                <a:solidFill>
                  <a:schemeClr val="tx1">
                    <a:lumMod val="75000"/>
                    <a:lumOff val="25000"/>
                  </a:schemeClr>
                </a:solidFill>
                <a:latin typeface="Times New Roman"/>
                <a:ea typeface="ヒラギノ角ゴ Pro W3"/>
                <a:cs typeface="Times New Roman"/>
              </a:rPr>
              <a:t>primary </a:t>
            </a:r>
            <a:r>
              <a:rPr lang="en-US" sz="2400" dirty="0" smtClean="0">
                <a:solidFill>
                  <a:schemeClr val="tx1">
                    <a:lumMod val="75000"/>
                    <a:lumOff val="25000"/>
                  </a:schemeClr>
                </a:solidFill>
                <a:latin typeface="Times New Roman"/>
                <a:ea typeface="ヒラギノ角ゴ Pro W3"/>
                <a:cs typeface="Times New Roman"/>
              </a:rPr>
              <a:t>sources</a:t>
            </a:r>
            <a:endParaRPr lang="en-ZA" sz="2000" dirty="0">
              <a:solidFill>
                <a:schemeClr val="tx1">
                  <a:lumMod val="75000"/>
                  <a:lumOff val="25000"/>
                </a:schemeClr>
              </a:solidFill>
              <a:latin typeface="Lucida Grande"/>
              <a:ea typeface="ヒラギノ角ゴ Pro W3"/>
              <a:cs typeface="Times New Roman"/>
            </a:endParaRPr>
          </a:p>
        </p:txBody>
      </p:sp>
    </p:spTree>
    <p:extLst>
      <p:ext uri="{BB962C8B-B14F-4D97-AF65-F5344CB8AC3E}">
        <p14:creationId xmlns:p14="http://schemas.microsoft.com/office/powerpoint/2010/main" val="2793982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lnSpc>
                <a:spcPct val="115000"/>
              </a:lnSpc>
              <a:spcAft>
                <a:spcPts val="1000"/>
              </a:spcAft>
            </a:pPr>
            <a:r>
              <a:rPr lang="en-US" sz="4800" dirty="0">
                <a:solidFill>
                  <a:schemeClr val="tx1">
                    <a:lumMod val="75000"/>
                    <a:lumOff val="25000"/>
                  </a:schemeClr>
                </a:solidFill>
                <a:latin typeface="Times New Roman"/>
                <a:ea typeface="ヒラギノ角ゴ Pro W3"/>
                <a:cs typeface="Times New Roman"/>
              </a:rPr>
              <a:t>What are Primary Sources?</a:t>
            </a:r>
            <a:r>
              <a:rPr lang="en-US" sz="4800" dirty="0">
                <a:solidFill>
                  <a:srgbClr val="000000"/>
                </a:solidFill>
                <a:latin typeface="Times New Roman"/>
                <a:ea typeface="ヒラギノ角ゴ Pro W3"/>
                <a:cs typeface="Times New Roman"/>
              </a:rPr>
              <a:t> </a:t>
            </a:r>
            <a:r>
              <a:rPr lang="en-ZA" sz="3600" dirty="0">
                <a:solidFill>
                  <a:srgbClr val="000000"/>
                </a:solidFill>
                <a:latin typeface="Lucida Grande"/>
                <a:ea typeface="ヒラギノ角ゴ Pro W3"/>
                <a:cs typeface="Times New Roman"/>
              </a:rPr>
              <a:t/>
            </a:r>
            <a:br>
              <a:rPr lang="en-ZA" sz="3600" dirty="0">
                <a:solidFill>
                  <a:srgbClr val="000000"/>
                </a:solidFill>
                <a:latin typeface="Lucida Grande"/>
                <a:ea typeface="ヒラギノ角ゴ Pro W3"/>
                <a:cs typeface="Times New Roman"/>
              </a:rPr>
            </a:br>
            <a:endParaRPr lang="en-ZA" dirty="0"/>
          </a:p>
        </p:txBody>
      </p:sp>
      <p:sp>
        <p:nvSpPr>
          <p:cNvPr id="3" name="Content Placeholder 2"/>
          <p:cNvSpPr>
            <a:spLocks noGrp="1"/>
          </p:cNvSpPr>
          <p:nvPr>
            <p:ph idx="1"/>
          </p:nvPr>
        </p:nvSpPr>
        <p:spPr/>
        <p:txBody>
          <a:bodyPr>
            <a:normAutofit/>
          </a:bodyPr>
          <a:lstStyle/>
          <a:p>
            <a:pPr marL="114300" indent="0" algn="ctr">
              <a:buNone/>
            </a:pPr>
            <a:r>
              <a:rPr lang="en-US" sz="4000" dirty="0">
                <a:solidFill>
                  <a:srgbClr val="000000"/>
                </a:solidFill>
                <a:latin typeface="Times New Roman"/>
                <a:ea typeface="ヒラギノ角ゴ Pro W3"/>
              </a:rPr>
              <a:t>Primary sources are first-hand accounts or original materials </a:t>
            </a:r>
            <a:r>
              <a:rPr lang="en-US" sz="4000" dirty="0" smtClean="0">
                <a:solidFill>
                  <a:srgbClr val="000000"/>
                </a:solidFill>
                <a:latin typeface="Times New Roman"/>
                <a:ea typeface="ヒラギノ角ゴ Pro W3"/>
              </a:rPr>
              <a:t>concerning </a:t>
            </a:r>
            <a:r>
              <a:rPr lang="en-US" sz="4000" dirty="0">
                <a:solidFill>
                  <a:srgbClr val="000000"/>
                </a:solidFill>
                <a:latin typeface="Times New Roman"/>
                <a:ea typeface="ヒラギノ角ゴ Pro W3"/>
              </a:rPr>
              <a:t>a particular topic or phenomenon. </a:t>
            </a:r>
            <a:endParaRPr lang="en-US" sz="4000" dirty="0" smtClean="0">
              <a:solidFill>
                <a:srgbClr val="000000"/>
              </a:solidFill>
              <a:latin typeface="Times New Roman"/>
              <a:ea typeface="ヒラギノ角ゴ Pro W3"/>
            </a:endParaRPr>
          </a:p>
          <a:p>
            <a:endParaRPr lang="en-US" sz="2400" dirty="0">
              <a:solidFill>
                <a:srgbClr val="000000"/>
              </a:solidFill>
              <a:latin typeface="Times New Roman"/>
            </a:endParaRPr>
          </a:p>
          <a:p>
            <a:pPr marL="114300" indent="0">
              <a:buNone/>
            </a:pPr>
            <a:endParaRPr lang="en-US" sz="2400" dirty="0">
              <a:solidFill>
                <a:srgbClr val="000000"/>
              </a:solidFill>
              <a:latin typeface="Times New Roman"/>
            </a:endParaRPr>
          </a:p>
          <a:p>
            <a:pPr marL="114300" indent="0">
              <a:buNone/>
            </a:pPr>
            <a:r>
              <a:rPr lang="en-ZA" i="1" dirty="0" smtClean="0"/>
              <a:t>Secondary </a:t>
            </a:r>
            <a:r>
              <a:rPr lang="en-ZA" i="1" dirty="0"/>
              <a:t>sources </a:t>
            </a:r>
            <a:r>
              <a:rPr lang="en-ZA" dirty="0"/>
              <a:t>are sources in which the author or creator is writing using the observations of others; secondary sources usually interpret primary sources. </a:t>
            </a:r>
          </a:p>
        </p:txBody>
      </p:sp>
    </p:spTree>
    <p:extLst>
      <p:ext uri="{BB962C8B-B14F-4D97-AF65-F5344CB8AC3E}">
        <p14:creationId xmlns:p14="http://schemas.microsoft.com/office/powerpoint/2010/main" val="597576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4800" dirty="0">
                <a:solidFill>
                  <a:schemeClr val="tx1">
                    <a:lumMod val="75000"/>
                    <a:lumOff val="25000"/>
                  </a:schemeClr>
                </a:solidFill>
                <a:latin typeface="Times New Roman"/>
                <a:ea typeface="Times New Roman"/>
              </a:rPr>
              <a:t>Types of </a:t>
            </a:r>
            <a:r>
              <a:rPr lang="en-ZA" sz="4800" dirty="0" smtClean="0">
                <a:solidFill>
                  <a:schemeClr val="tx1">
                    <a:lumMod val="75000"/>
                    <a:lumOff val="25000"/>
                  </a:schemeClr>
                </a:solidFill>
                <a:latin typeface="Times New Roman"/>
                <a:ea typeface="Times New Roman"/>
              </a:rPr>
              <a:t>Primary </a:t>
            </a:r>
            <a:r>
              <a:rPr lang="en-ZA" sz="4800" dirty="0">
                <a:solidFill>
                  <a:schemeClr val="tx1">
                    <a:lumMod val="75000"/>
                    <a:lumOff val="25000"/>
                  </a:schemeClr>
                </a:solidFill>
                <a:latin typeface="Times New Roman"/>
                <a:ea typeface="Times New Roman"/>
              </a:rPr>
              <a:t>S</a:t>
            </a:r>
            <a:r>
              <a:rPr lang="en-ZA" sz="4800" dirty="0" smtClean="0">
                <a:solidFill>
                  <a:schemeClr val="tx1">
                    <a:lumMod val="75000"/>
                    <a:lumOff val="25000"/>
                  </a:schemeClr>
                </a:solidFill>
                <a:latin typeface="Times New Roman"/>
                <a:ea typeface="Times New Roman"/>
              </a:rPr>
              <a:t>ources</a:t>
            </a:r>
            <a:endParaRPr lang="en-ZA" dirty="0">
              <a:solidFill>
                <a:schemeClr val="tx1">
                  <a:lumMod val="75000"/>
                  <a:lumOff val="25000"/>
                </a:schemeClr>
              </a:solidFill>
            </a:endParaRPr>
          </a:p>
        </p:txBody>
      </p:sp>
      <p:sp>
        <p:nvSpPr>
          <p:cNvPr id="3" name="Content Placeholder 2"/>
          <p:cNvSpPr>
            <a:spLocks noGrp="1"/>
          </p:cNvSpPr>
          <p:nvPr>
            <p:ph idx="1"/>
          </p:nvPr>
        </p:nvSpPr>
        <p:spPr/>
        <p:txBody>
          <a:bodyPr>
            <a:normAutofit/>
          </a:bodyPr>
          <a:lstStyle/>
          <a:p>
            <a:pPr algn="just">
              <a:lnSpc>
                <a:spcPct val="115000"/>
              </a:lnSpc>
              <a:spcAft>
                <a:spcPts val="1000"/>
              </a:spcAft>
            </a:pPr>
            <a:r>
              <a:rPr lang="en-ZA" sz="2800" i="1" dirty="0">
                <a:solidFill>
                  <a:schemeClr val="tx1">
                    <a:lumMod val="75000"/>
                    <a:lumOff val="25000"/>
                  </a:schemeClr>
                </a:solidFill>
                <a:latin typeface="Times New Roman"/>
                <a:ea typeface="Times New Roman"/>
                <a:cs typeface="Times New Roman"/>
              </a:rPr>
              <a:t>Original Documents</a:t>
            </a:r>
            <a:r>
              <a:rPr lang="en-ZA" sz="2800" dirty="0">
                <a:solidFill>
                  <a:schemeClr val="tx1">
                    <a:lumMod val="75000"/>
                    <a:lumOff val="25000"/>
                  </a:schemeClr>
                </a:solidFill>
                <a:latin typeface="Times New Roman"/>
                <a:ea typeface="Times New Roman"/>
                <a:cs typeface="Times New Roman"/>
              </a:rPr>
              <a:t>: </a:t>
            </a:r>
            <a:r>
              <a:rPr lang="en-ZA" sz="2400" dirty="0">
                <a:solidFill>
                  <a:schemeClr val="tx1">
                    <a:lumMod val="75000"/>
                    <a:lumOff val="25000"/>
                  </a:schemeClr>
                </a:solidFill>
                <a:latin typeface="Times New Roman"/>
                <a:ea typeface="Times New Roman"/>
                <a:cs typeface="Times New Roman"/>
              </a:rPr>
              <a:t>speeches, interviews, official </a:t>
            </a:r>
            <a:r>
              <a:rPr lang="en-ZA" sz="2400" dirty="0" smtClean="0">
                <a:solidFill>
                  <a:schemeClr val="tx1">
                    <a:lumMod val="75000"/>
                    <a:lumOff val="25000"/>
                  </a:schemeClr>
                </a:solidFill>
                <a:latin typeface="Times New Roman"/>
                <a:ea typeface="Times New Roman"/>
                <a:cs typeface="Times New Roman"/>
              </a:rPr>
              <a:t>records</a:t>
            </a:r>
            <a:r>
              <a:rPr lang="en-US" sz="2400" dirty="0" smtClean="0">
                <a:solidFill>
                  <a:schemeClr val="tx1">
                    <a:lumMod val="75000"/>
                    <a:lumOff val="25000"/>
                  </a:schemeClr>
                </a:solidFill>
                <a:latin typeface="Times New Roman"/>
                <a:ea typeface="Times New Roman"/>
                <a:cs typeface="Times New Roman"/>
              </a:rPr>
              <a:t>, </a:t>
            </a:r>
            <a:r>
              <a:rPr lang="en-US" sz="2400" dirty="0" smtClean="0">
                <a:solidFill>
                  <a:schemeClr val="tx1">
                    <a:lumMod val="75000"/>
                    <a:lumOff val="25000"/>
                  </a:schemeClr>
                </a:solidFill>
                <a:latin typeface="Times New Roman"/>
                <a:ea typeface="ヒラギノ角ゴ Pro W3"/>
                <a:cs typeface="Times New Roman"/>
              </a:rPr>
              <a:t>newspaper articles </a:t>
            </a:r>
            <a:r>
              <a:rPr lang="en-ZA" sz="2400" dirty="0" smtClean="0">
                <a:solidFill>
                  <a:schemeClr val="tx1">
                    <a:lumMod val="75000"/>
                    <a:lumOff val="25000"/>
                  </a:schemeClr>
                </a:solidFill>
                <a:latin typeface="Times New Roman"/>
                <a:ea typeface="ヒラギノ角ゴ Pro W3"/>
                <a:cs typeface="Times New Roman"/>
              </a:rPr>
              <a:t>etc.</a:t>
            </a:r>
          </a:p>
          <a:p>
            <a:pPr algn="just">
              <a:lnSpc>
                <a:spcPct val="115000"/>
              </a:lnSpc>
              <a:spcAft>
                <a:spcPts val="1000"/>
              </a:spcAft>
            </a:pPr>
            <a:endParaRPr lang="en-ZA" sz="2000" dirty="0">
              <a:solidFill>
                <a:schemeClr val="tx1">
                  <a:lumMod val="75000"/>
                  <a:lumOff val="25000"/>
                </a:schemeClr>
              </a:solidFill>
              <a:latin typeface="Lucida Grande"/>
              <a:ea typeface="ヒラギノ角ゴ Pro W3"/>
              <a:cs typeface="Times New Roman"/>
            </a:endParaRPr>
          </a:p>
          <a:p>
            <a:pPr>
              <a:lnSpc>
                <a:spcPct val="115000"/>
              </a:lnSpc>
              <a:spcAft>
                <a:spcPts val="0"/>
              </a:spcAft>
            </a:pPr>
            <a:r>
              <a:rPr lang="en-ZA" sz="2800" i="1" dirty="0">
                <a:solidFill>
                  <a:schemeClr val="tx1">
                    <a:lumMod val="75000"/>
                    <a:lumOff val="25000"/>
                  </a:schemeClr>
                </a:solidFill>
                <a:latin typeface="Times New Roman"/>
                <a:ea typeface="Times New Roman"/>
                <a:cs typeface="Times New Roman"/>
              </a:rPr>
              <a:t>Creative work</a:t>
            </a:r>
            <a:r>
              <a:rPr lang="en-ZA" sz="2800" dirty="0">
                <a:solidFill>
                  <a:schemeClr val="tx1">
                    <a:lumMod val="75000"/>
                    <a:lumOff val="25000"/>
                  </a:schemeClr>
                </a:solidFill>
                <a:latin typeface="Times New Roman"/>
                <a:ea typeface="Times New Roman"/>
                <a:cs typeface="Times New Roman"/>
              </a:rPr>
              <a:t>s:</a:t>
            </a:r>
            <a:r>
              <a:rPr lang="en-ZA" sz="2400" dirty="0">
                <a:solidFill>
                  <a:schemeClr val="tx1">
                    <a:lumMod val="75000"/>
                    <a:lumOff val="25000"/>
                  </a:schemeClr>
                </a:solidFill>
                <a:latin typeface="Times New Roman"/>
                <a:ea typeface="Times New Roman"/>
                <a:cs typeface="Times New Roman"/>
              </a:rPr>
              <a:t> drama, poetry, novels, music, art, etc.</a:t>
            </a:r>
            <a:endParaRPr lang="en-ZA" sz="2000" dirty="0">
              <a:solidFill>
                <a:schemeClr val="tx1">
                  <a:lumMod val="75000"/>
                  <a:lumOff val="25000"/>
                </a:schemeClr>
              </a:solidFill>
              <a:latin typeface="Lucida Grande"/>
              <a:ea typeface="ヒラギノ角ゴ Pro W3"/>
              <a:cs typeface="Times New Roman"/>
            </a:endParaRPr>
          </a:p>
          <a:p>
            <a:pPr marL="114300" indent="0">
              <a:lnSpc>
                <a:spcPct val="115000"/>
              </a:lnSpc>
              <a:spcAft>
                <a:spcPts val="0"/>
              </a:spcAft>
              <a:buNone/>
            </a:pPr>
            <a:endParaRPr lang="en-ZA" sz="2000" dirty="0" smtClean="0">
              <a:solidFill>
                <a:schemeClr val="tx1">
                  <a:lumMod val="75000"/>
                  <a:lumOff val="25000"/>
                </a:schemeClr>
              </a:solidFill>
              <a:latin typeface="Lucida Grande"/>
              <a:ea typeface="ヒラギノ角ゴ Pro W3"/>
              <a:cs typeface="Times New Roman"/>
            </a:endParaRPr>
          </a:p>
          <a:p>
            <a:pPr marL="114300" indent="0">
              <a:lnSpc>
                <a:spcPct val="115000"/>
              </a:lnSpc>
              <a:spcAft>
                <a:spcPts val="0"/>
              </a:spcAft>
              <a:buNone/>
            </a:pPr>
            <a:endParaRPr lang="en-ZA" sz="2000" dirty="0">
              <a:solidFill>
                <a:schemeClr val="tx1">
                  <a:lumMod val="75000"/>
                  <a:lumOff val="25000"/>
                </a:schemeClr>
              </a:solidFill>
              <a:latin typeface="Lucida Grande"/>
              <a:ea typeface="ヒラギノ角ゴ Pro W3"/>
              <a:cs typeface="Times New Roman"/>
            </a:endParaRPr>
          </a:p>
          <a:p>
            <a:pPr>
              <a:lnSpc>
                <a:spcPct val="115000"/>
              </a:lnSpc>
              <a:spcAft>
                <a:spcPts val="0"/>
              </a:spcAft>
            </a:pPr>
            <a:r>
              <a:rPr lang="en-ZA" sz="2800" i="1" dirty="0">
                <a:solidFill>
                  <a:schemeClr val="tx1">
                    <a:lumMod val="75000"/>
                    <a:lumOff val="25000"/>
                  </a:schemeClr>
                </a:solidFill>
                <a:latin typeface="Times New Roman"/>
                <a:ea typeface="Times New Roman"/>
                <a:cs typeface="Times New Roman"/>
              </a:rPr>
              <a:t>Relics or artefacts:</a:t>
            </a:r>
            <a:r>
              <a:rPr lang="en-ZA" sz="2800" dirty="0">
                <a:solidFill>
                  <a:schemeClr val="tx1">
                    <a:lumMod val="75000"/>
                    <a:lumOff val="25000"/>
                  </a:schemeClr>
                </a:solidFill>
                <a:latin typeface="Times New Roman"/>
                <a:ea typeface="Times New Roman"/>
                <a:cs typeface="Times New Roman"/>
              </a:rPr>
              <a:t> </a:t>
            </a:r>
            <a:r>
              <a:rPr lang="en-ZA" sz="2400" dirty="0">
                <a:solidFill>
                  <a:schemeClr val="tx1">
                    <a:lumMod val="75000"/>
                    <a:lumOff val="25000"/>
                  </a:schemeClr>
                </a:solidFill>
                <a:latin typeface="Times New Roman"/>
                <a:ea typeface="Times New Roman"/>
                <a:cs typeface="Times New Roman"/>
              </a:rPr>
              <a:t>buildings, pottery, furniture, etc. </a:t>
            </a:r>
            <a:endParaRPr lang="en-ZA" sz="2000" dirty="0">
              <a:solidFill>
                <a:schemeClr val="tx1">
                  <a:lumMod val="75000"/>
                  <a:lumOff val="25000"/>
                </a:schemeClr>
              </a:solidFill>
              <a:latin typeface="Lucida Grande"/>
              <a:ea typeface="ヒラギノ角ゴ Pro W3"/>
              <a:cs typeface="Times New Roman"/>
            </a:endParaRPr>
          </a:p>
          <a:p>
            <a:pPr marL="114300" indent="0">
              <a:buNone/>
            </a:pPr>
            <a:endParaRPr lang="en-ZA" dirty="0"/>
          </a:p>
        </p:txBody>
      </p:sp>
    </p:spTree>
    <p:extLst>
      <p:ext uri="{BB962C8B-B14F-4D97-AF65-F5344CB8AC3E}">
        <p14:creationId xmlns:p14="http://schemas.microsoft.com/office/powerpoint/2010/main" val="1429768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Examples of Primary Sources</a:t>
            </a:r>
            <a:endParaRPr lang="en-ZA" dirty="0"/>
          </a:p>
        </p:txBody>
      </p:sp>
      <p:sp>
        <p:nvSpPr>
          <p:cNvPr id="3" name="Content Placeholder 2"/>
          <p:cNvSpPr>
            <a:spLocks noGrp="1"/>
          </p:cNvSpPr>
          <p:nvPr>
            <p:ph idx="1"/>
          </p:nvPr>
        </p:nvSpPr>
        <p:spPr/>
        <p:txBody>
          <a:bodyPr/>
          <a:lstStyle/>
          <a:p>
            <a:pPr lvl="0" indent="-342900" algn="just">
              <a:lnSpc>
                <a:spcPct val="115000"/>
              </a:lnSpc>
              <a:spcAft>
                <a:spcPts val="1000"/>
              </a:spcAft>
              <a:buSzPts val="1000"/>
              <a:buFont typeface="Symbol"/>
              <a:buChar char=""/>
              <a:tabLst>
                <a:tab pos="457200" algn="l"/>
              </a:tabLst>
            </a:pPr>
            <a:r>
              <a:rPr lang="en-ZA" sz="2400" dirty="0">
                <a:solidFill>
                  <a:schemeClr val="tx1">
                    <a:lumMod val="75000"/>
                    <a:lumOff val="25000"/>
                  </a:schemeClr>
                </a:solidFill>
                <a:latin typeface="Times New Roman"/>
                <a:ea typeface="Times New Roman"/>
                <a:cs typeface="Times New Roman"/>
              </a:rPr>
              <a:t>The Diary of Anne </a:t>
            </a:r>
            <a:r>
              <a:rPr lang="en-ZA" sz="2400" dirty="0" smtClean="0">
                <a:solidFill>
                  <a:schemeClr val="tx1">
                    <a:lumMod val="75000"/>
                    <a:lumOff val="25000"/>
                  </a:schemeClr>
                </a:solidFill>
                <a:latin typeface="Times New Roman"/>
                <a:ea typeface="Times New Roman"/>
                <a:cs typeface="Times New Roman"/>
              </a:rPr>
              <a:t>Frank</a:t>
            </a:r>
          </a:p>
          <a:p>
            <a:pPr marL="0" lvl="0" indent="0" algn="just">
              <a:lnSpc>
                <a:spcPct val="115000"/>
              </a:lnSpc>
              <a:spcAft>
                <a:spcPts val="1000"/>
              </a:spcAft>
              <a:buSzPts val="1000"/>
              <a:buNone/>
              <a:tabLst>
                <a:tab pos="457200" algn="l"/>
              </a:tabLst>
            </a:pPr>
            <a:endParaRPr lang="en-ZA" sz="2000" dirty="0">
              <a:solidFill>
                <a:schemeClr val="tx1">
                  <a:lumMod val="75000"/>
                  <a:lumOff val="25000"/>
                </a:schemeClr>
              </a:solidFill>
              <a:latin typeface="Lucida Grande"/>
              <a:ea typeface="ヒラギノ角ゴ Pro W3"/>
              <a:cs typeface="Times New Roman"/>
            </a:endParaRPr>
          </a:p>
          <a:p>
            <a:pPr lvl="0" indent="-342900" algn="just">
              <a:lnSpc>
                <a:spcPct val="115000"/>
              </a:lnSpc>
              <a:spcAft>
                <a:spcPts val="1000"/>
              </a:spcAft>
              <a:buSzPts val="1000"/>
              <a:buFont typeface="Symbol"/>
              <a:buChar char=""/>
              <a:tabLst>
                <a:tab pos="457200" algn="l"/>
              </a:tabLst>
            </a:pPr>
            <a:r>
              <a:rPr lang="en-ZA" sz="2400" dirty="0">
                <a:solidFill>
                  <a:schemeClr val="tx1">
                    <a:lumMod val="75000"/>
                    <a:lumOff val="25000"/>
                  </a:schemeClr>
                </a:solidFill>
                <a:latin typeface="Times New Roman"/>
                <a:ea typeface="Times New Roman"/>
                <a:cs typeface="Times New Roman"/>
              </a:rPr>
              <a:t>Apartheid </a:t>
            </a:r>
            <a:r>
              <a:rPr lang="en-ZA" sz="2400" dirty="0" smtClean="0">
                <a:solidFill>
                  <a:schemeClr val="tx1">
                    <a:lumMod val="75000"/>
                    <a:lumOff val="25000"/>
                  </a:schemeClr>
                </a:solidFill>
                <a:latin typeface="Times New Roman"/>
                <a:ea typeface="Times New Roman"/>
                <a:cs typeface="Times New Roman"/>
              </a:rPr>
              <a:t>Legislation</a:t>
            </a:r>
          </a:p>
          <a:p>
            <a:pPr marL="0" lvl="0" indent="0" algn="just">
              <a:lnSpc>
                <a:spcPct val="115000"/>
              </a:lnSpc>
              <a:spcAft>
                <a:spcPts val="1000"/>
              </a:spcAft>
              <a:buSzPts val="1000"/>
              <a:buNone/>
              <a:tabLst>
                <a:tab pos="457200" algn="l"/>
              </a:tabLst>
            </a:pPr>
            <a:endParaRPr lang="en-ZA" sz="2400" dirty="0" smtClean="0">
              <a:solidFill>
                <a:schemeClr val="tx1">
                  <a:lumMod val="75000"/>
                  <a:lumOff val="25000"/>
                </a:schemeClr>
              </a:solidFill>
              <a:latin typeface="Times New Roman"/>
              <a:ea typeface="Times New Roman"/>
              <a:cs typeface="Times New Roman"/>
            </a:endParaRPr>
          </a:p>
          <a:p>
            <a:pPr lvl="0" indent="-342900" algn="just">
              <a:lnSpc>
                <a:spcPct val="115000"/>
              </a:lnSpc>
              <a:spcAft>
                <a:spcPts val="1000"/>
              </a:spcAft>
              <a:buSzPts val="1000"/>
              <a:buFont typeface="Symbol"/>
              <a:buChar char=""/>
              <a:tabLst>
                <a:tab pos="457200" algn="l"/>
              </a:tabLst>
            </a:pPr>
            <a:r>
              <a:rPr lang="en-ZA" sz="2400" dirty="0" smtClean="0">
                <a:solidFill>
                  <a:schemeClr val="tx1">
                    <a:lumMod val="75000"/>
                    <a:lumOff val="25000"/>
                  </a:schemeClr>
                </a:solidFill>
                <a:latin typeface="Times New Roman"/>
                <a:ea typeface="Times New Roman"/>
                <a:cs typeface="Times New Roman"/>
              </a:rPr>
              <a:t>Afrobarometer </a:t>
            </a:r>
            <a:r>
              <a:rPr lang="en-ZA" sz="2400" dirty="0">
                <a:solidFill>
                  <a:schemeClr val="tx1">
                    <a:lumMod val="75000"/>
                    <a:lumOff val="25000"/>
                  </a:schemeClr>
                </a:solidFill>
                <a:latin typeface="Times New Roman"/>
                <a:ea typeface="Times New Roman"/>
                <a:cs typeface="Times New Roman"/>
              </a:rPr>
              <a:t>surveys </a:t>
            </a:r>
            <a:endParaRPr lang="en-ZA" sz="2400" dirty="0" smtClean="0">
              <a:solidFill>
                <a:schemeClr val="tx1">
                  <a:lumMod val="75000"/>
                  <a:lumOff val="25000"/>
                </a:schemeClr>
              </a:solidFill>
              <a:latin typeface="Times New Roman"/>
              <a:ea typeface="Times New Roman"/>
              <a:cs typeface="Times New Roman"/>
            </a:endParaRPr>
          </a:p>
          <a:p>
            <a:pPr marL="0" lvl="0" indent="0" algn="just">
              <a:lnSpc>
                <a:spcPct val="115000"/>
              </a:lnSpc>
              <a:spcAft>
                <a:spcPts val="1000"/>
              </a:spcAft>
              <a:buSzPts val="1000"/>
              <a:buNone/>
              <a:tabLst>
                <a:tab pos="457200" algn="l"/>
              </a:tabLst>
            </a:pPr>
            <a:endParaRPr lang="en-ZA" sz="2000" dirty="0">
              <a:solidFill>
                <a:schemeClr val="tx1">
                  <a:lumMod val="75000"/>
                  <a:lumOff val="25000"/>
                </a:schemeClr>
              </a:solidFill>
              <a:latin typeface="Lucida Grande"/>
              <a:ea typeface="ヒラギノ角ゴ Pro W3"/>
              <a:cs typeface="Times New Roman"/>
            </a:endParaRPr>
          </a:p>
          <a:p>
            <a:pPr lvl="0" indent="-342900" algn="just">
              <a:lnSpc>
                <a:spcPct val="115000"/>
              </a:lnSpc>
              <a:spcAft>
                <a:spcPts val="1000"/>
              </a:spcAft>
              <a:buSzPts val="1000"/>
              <a:buFont typeface="Symbol"/>
              <a:buChar char=""/>
              <a:tabLst>
                <a:tab pos="457200" algn="l"/>
              </a:tabLst>
            </a:pPr>
            <a:r>
              <a:rPr lang="en-ZA" sz="2400" dirty="0">
                <a:solidFill>
                  <a:schemeClr val="tx1">
                    <a:lumMod val="75000"/>
                    <a:lumOff val="25000"/>
                  </a:schemeClr>
                </a:solidFill>
                <a:latin typeface="Times New Roman"/>
                <a:ea typeface="Times New Roman"/>
                <a:cs typeface="Times New Roman"/>
              </a:rPr>
              <a:t>From the Front Line, Speeches of Sir Seretse </a:t>
            </a:r>
            <a:r>
              <a:rPr lang="en-ZA" sz="2400" dirty="0" smtClean="0">
                <a:solidFill>
                  <a:schemeClr val="tx1">
                    <a:lumMod val="75000"/>
                    <a:lumOff val="25000"/>
                  </a:schemeClr>
                </a:solidFill>
                <a:latin typeface="Times New Roman"/>
                <a:ea typeface="Times New Roman"/>
                <a:cs typeface="Times New Roman"/>
              </a:rPr>
              <a:t>Khama</a:t>
            </a:r>
            <a:endParaRPr lang="en-ZA" dirty="0">
              <a:solidFill>
                <a:schemeClr val="tx1">
                  <a:lumMod val="75000"/>
                  <a:lumOff val="25000"/>
                </a:schemeClr>
              </a:solidFill>
            </a:endParaRPr>
          </a:p>
        </p:txBody>
      </p:sp>
    </p:spTree>
    <p:extLst>
      <p:ext uri="{BB962C8B-B14F-4D97-AF65-F5344CB8AC3E}">
        <p14:creationId xmlns:p14="http://schemas.microsoft.com/office/powerpoint/2010/main" val="3472279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Why should you use Primary Sources?</a:t>
            </a:r>
          </a:p>
        </p:txBody>
      </p:sp>
      <p:sp>
        <p:nvSpPr>
          <p:cNvPr id="3" name="Content Placeholder 2"/>
          <p:cNvSpPr>
            <a:spLocks noGrp="1"/>
          </p:cNvSpPr>
          <p:nvPr>
            <p:ph idx="1"/>
          </p:nvPr>
        </p:nvSpPr>
        <p:spPr/>
        <p:txBody>
          <a:bodyPr>
            <a:normAutofit/>
          </a:bodyPr>
          <a:lstStyle/>
          <a:p>
            <a:pPr marL="114300" indent="0" algn="just">
              <a:buNone/>
            </a:pPr>
            <a:r>
              <a:rPr lang="en-ZA" sz="2600" dirty="0">
                <a:solidFill>
                  <a:schemeClr val="tx1">
                    <a:lumMod val="75000"/>
                    <a:lumOff val="25000"/>
                  </a:schemeClr>
                </a:solidFill>
                <a:latin typeface="Times New Roman"/>
                <a:ea typeface="Times New Roman"/>
              </a:rPr>
              <a:t>Research is more meaningful when it uses authentic evidence, empirical data and original documents rather than on the interpretations, opinions and explanations of others.  This therefore allows for your own interpretation to be formed based on the evidence you have found and prior knowledge. </a:t>
            </a:r>
            <a:endParaRPr lang="en-ZA" sz="2600" dirty="0">
              <a:solidFill>
                <a:schemeClr val="tx1">
                  <a:lumMod val="75000"/>
                  <a:lumOff val="25000"/>
                </a:schemeClr>
              </a:solidFill>
            </a:endParaRPr>
          </a:p>
        </p:txBody>
      </p:sp>
    </p:spTree>
    <p:extLst>
      <p:ext uri="{BB962C8B-B14F-4D97-AF65-F5344CB8AC3E}">
        <p14:creationId xmlns:p14="http://schemas.microsoft.com/office/powerpoint/2010/main" val="3922134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Finding Primary Sources</a:t>
            </a:r>
          </a:p>
        </p:txBody>
      </p:sp>
      <p:sp>
        <p:nvSpPr>
          <p:cNvPr id="3" name="Content Placeholder 2"/>
          <p:cNvSpPr>
            <a:spLocks noGrp="1"/>
          </p:cNvSpPr>
          <p:nvPr>
            <p:ph idx="1"/>
          </p:nvPr>
        </p:nvSpPr>
        <p:spPr/>
        <p:txBody>
          <a:bodyPr/>
          <a:lstStyle/>
          <a:p>
            <a:pPr algn="just"/>
            <a:r>
              <a:rPr lang="en-ZA" sz="2400" dirty="0" smtClean="0">
                <a:solidFill>
                  <a:schemeClr val="tx1">
                    <a:lumMod val="75000"/>
                    <a:lumOff val="25000"/>
                  </a:schemeClr>
                </a:solidFill>
                <a:latin typeface="Times New Roman" panose="02020603050405020304" pitchFamily="18" charset="0"/>
                <a:cs typeface="Times New Roman" panose="02020603050405020304" pitchFamily="18" charset="0"/>
              </a:rPr>
              <a:t>Start </a:t>
            </a:r>
            <a:r>
              <a:rPr lang="en-ZA" sz="2400" dirty="0">
                <a:solidFill>
                  <a:schemeClr val="tx1">
                    <a:lumMod val="75000"/>
                    <a:lumOff val="25000"/>
                  </a:schemeClr>
                </a:solidFill>
                <a:latin typeface="Times New Roman" panose="02020603050405020304" pitchFamily="18" charset="0"/>
                <a:cs typeface="Times New Roman" panose="02020603050405020304" pitchFamily="18" charset="0"/>
              </a:rPr>
              <a:t>by reading secondary sources on the topic under </a:t>
            </a:r>
            <a:r>
              <a:rPr lang="en-ZA" sz="2400" dirty="0" smtClean="0">
                <a:solidFill>
                  <a:schemeClr val="tx1">
                    <a:lumMod val="75000"/>
                    <a:lumOff val="25000"/>
                  </a:schemeClr>
                </a:solidFill>
                <a:latin typeface="Times New Roman" panose="02020603050405020304" pitchFamily="18" charset="0"/>
                <a:cs typeface="Times New Roman" panose="02020603050405020304" pitchFamily="18" charset="0"/>
              </a:rPr>
              <a:t>investigation to get a solid understanding of the topic and the key themes discussed . </a:t>
            </a:r>
          </a:p>
          <a:p>
            <a:pPr marL="114300" indent="0" algn="just">
              <a:buNone/>
            </a:pPr>
            <a:endParaRPr lang="en-ZA" sz="2400"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algn="just"/>
            <a:r>
              <a:rPr lang="en-US" sz="2400" dirty="0" smtClean="0">
                <a:solidFill>
                  <a:schemeClr val="tx1">
                    <a:lumMod val="75000"/>
                    <a:lumOff val="25000"/>
                  </a:schemeClr>
                </a:solidFill>
                <a:latin typeface="Times New Roman" panose="02020603050405020304" pitchFamily="18" charset="0"/>
                <a:ea typeface="ヒラギノ角ゴ Pro W3"/>
                <a:cs typeface="Times New Roman" panose="02020603050405020304" pitchFamily="18" charset="0"/>
              </a:rPr>
              <a:t>Look </a:t>
            </a:r>
            <a:r>
              <a:rPr lang="en-US" sz="2400" dirty="0">
                <a:solidFill>
                  <a:schemeClr val="tx1">
                    <a:lumMod val="75000"/>
                    <a:lumOff val="25000"/>
                  </a:schemeClr>
                </a:solidFill>
                <a:latin typeface="Times New Roman" panose="02020603050405020304" pitchFamily="18" charset="0"/>
                <a:ea typeface="ヒラギノ角ゴ Pro W3"/>
                <a:cs typeface="Times New Roman" panose="02020603050405020304" pitchFamily="18" charset="0"/>
              </a:rPr>
              <a:t>through the reference list of these sources </a:t>
            </a:r>
            <a:r>
              <a:rPr lang="en-US" sz="2400" dirty="0" smtClean="0">
                <a:solidFill>
                  <a:schemeClr val="tx1">
                    <a:lumMod val="75000"/>
                    <a:lumOff val="25000"/>
                  </a:schemeClr>
                </a:solidFill>
                <a:latin typeface="Times New Roman" panose="02020603050405020304" pitchFamily="18" charset="0"/>
                <a:ea typeface="ヒラギノ角ゴ Pro W3"/>
                <a:cs typeface="Times New Roman" panose="02020603050405020304" pitchFamily="18" charset="0"/>
              </a:rPr>
              <a:t>to find the </a:t>
            </a:r>
            <a:r>
              <a:rPr lang="en-US" sz="2400" dirty="0">
                <a:solidFill>
                  <a:schemeClr val="tx1">
                    <a:lumMod val="75000"/>
                    <a:lumOff val="25000"/>
                  </a:schemeClr>
                </a:solidFill>
                <a:latin typeface="Times New Roman" panose="02020603050405020304" pitchFamily="18" charset="0"/>
                <a:ea typeface="ヒラギノ角ゴ Pro W3"/>
                <a:cs typeface="Times New Roman" panose="02020603050405020304" pitchFamily="18" charset="0"/>
              </a:rPr>
              <a:t>primary </a:t>
            </a:r>
            <a:r>
              <a:rPr lang="en-US" sz="2400" dirty="0" smtClean="0">
                <a:solidFill>
                  <a:schemeClr val="tx1">
                    <a:lumMod val="75000"/>
                    <a:lumOff val="25000"/>
                  </a:schemeClr>
                </a:solidFill>
                <a:latin typeface="Times New Roman" panose="02020603050405020304" pitchFamily="18" charset="0"/>
                <a:ea typeface="ヒラギノ角ゴ Pro W3"/>
                <a:cs typeface="Times New Roman" panose="02020603050405020304" pitchFamily="18" charset="0"/>
              </a:rPr>
              <a:t>sources used to build/support argument.</a:t>
            </a:r>
          </a:p>
          <a:p>
            <a:pPr algn="just"/>
            <a:endParaRPr lang="en-US" sz="2400" dirty="0">
              <a:solidFill>
                <a:schemeClr val="tx1">
                  <a:lumMod val="75000"/>
                  <a:lumOff val="25000"/>
                </a:schemeClr>
              </a:solidFill>
              <a:latin typeface="Times New Roman"/>
            </a:endParaRPr>
          </a:p>
          <a:p>
            <a:r>
              <a:rPr lang="en-US" sz="2400" dirty="0">
                <a:solidFill>
                  <a:schemeClr val="tx1">
                    <a:lumMod val="75000"/>
                    <a:lumOff val="25000"/>
                  </a:schemeClr>
                </a:solidFill>
                <a:latin typeface="Times New Roman"/>
                <a:ea typeface="ヒラギノ角ゴ Pro W3"/>
              </a:rPr>
              <a:t>The UCT Library, particularly the Special Collections, Government Publications and African Studies libraries have a wide range of primary </a:t>
            </a:r>
            <a:r>
              <a:rPr lang="en-US" sz="2400" dirty="0" smtClean="0">
                <a:solidFill>
                  <a:schemeClr val="tx1">
                    <a:lumMod val="75000"/>
                    <a:lumOff val="25000"/>
                  </a:schemeClr>
                </a:solidFill>
                <a:latin typeface="Times New Roman"/>
                <a:ea typeface="ヒラギノ角ゴ Pro W3"/>
              </a:rPr>
              <a:t>sources.</a:t>
            </a:r>
            <a:endParaRPr lang="en-US" sz="2400" dirty="0" smtClean="0">
              <a:solidFill>
                <a:schemeClr val="tx1">
                  <a:lumMod val="75000"/>
                  <a:lumOff val="25000"/>
                </a:schemeClr>
              </a:solidFill>
              <a:latin typeface="Times New Roman"/>
            </a:endParaRPr>
          </a:p>
        </p:txBody>
      </p:sp>
    </p:spTree>
    <p:extLst>
      <p:ext uri="{BB962C8B-B14F-4D97-AF65-F5344CB8AC3E}">
        <p14:creationId xmlns:p14="http://schemas.microsoft.com/office/powerpoint/2010/main" val="3105812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Primary Sources Online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63635435"/>
              </p:ext>
            </p:extLst>
          </p:nvPr>
        </p:nvGraphicFramePr>
        <p:xfrm>
          <a:off x="539552" y="1556793"/>
          <a:ext cx="7128792" cy="4536503"/>
        </p:xfrm>
        <a:graphic>
          <a:graphicData uri="http://schemas.openxmlformats.org/drawingml/2006/table">
            <a:tbl>
              <a:tblPr firstRow="1" firstCol="1" bandRow="1"/>
              <a:tblGrid>
                <a:gridCol w="7128792"/>
              </a:tblGrid>
              <a:tr h="4536503">
                <a:tc>
                  <a:txBody>
                    <a:bodyPr/>
                    <a:lstStyle/>
                    <a:p>
                      <a:pPr marL="285750" marR="0" lvl="0" indent="-285750" algn="just" defTabSz="914400" rtl="0" eaLnBrk="1" fontAlgn="auto" latinLnBrk="0" hangingPunct="1">
                        <a:lnSpc>
                          <a:spcPct val="115000"/>
                        </a:lnSpc>
                        <a:spcBef>
                          <a:spcPts val="225"/>
                        </a:spcBef>
                        <a:spcAft>
                          <a:spcPts val="225"/>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schemeClr val="tx1">
                              <a:lumMod val="90000"/>
                              <a:lumOff val="10000"/>
                            </a:schemeClr>
                          </a:solidFill>
                          <a:effectLst/>
                          <a:uLnTx/>
                          <a:uFillTx/>
                          <a:latin typeface="Times New Roman"/>
                          <a:ea typeface="ヒラギノ角ゴ Pro W3"/>
                          <a:cs typeface="Times New Roman"/>
                        </a:rPr>
                        <a:t>Is the website a reputable/academic one? </a:t>
                      </a:r>
                      <a:endParaRPr kumimoji="0" lang="en-ZA" sz="2000" b="0" i="0" u="none" strike="noStrike" kern="1200" cap="none" spc="0" normalizeH="0" baseline="0" noProof="0" dirty="0" smtClean="0">
                        <a:ln>
                          <a:noFill/>
                        </a:ln>
                        <a:solidFill>
                          <a:schemeClr val="tx1">
                            <a:lumMod val="90000"/>
                            <a:lumOff val="10000"/>
                          </a:schemeClr>
                        </a:solidFill>
                        <a:effectLst/>
                        <a:uLnTx/>
                        <a:uFillTx/>
                        <a:latin typeface="Lucida Grande"/>
                        <a:ea typeface="ヒラギノ角ゴ Pro W3"/>
                        <a:cs typeface="Times New Roman"/>
                      </a:endParaRPr>
                    </a:p>
                    <a:p>
                      <a:pPr marL="285750" marR="0" lvl="0" indent="-285750" algn="just" defTabSz="914400" rtl="0" eaLnBrk="1" fontAlgn="auto" latinLnBrk="0" hangingPunct="1">
                        <a:lnSpc>
                          <a:spcPct val="115000"/>
                        </a:lnSpc>
                        <a:spcBef>
                          <a:spcPts val="225"/>
                        </a:spcBef>
                        <a:spcAft>
                          <a:spcPts val="225"/>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schemeClr val="tx1">
                              <a:lumMod val="90000"/>
                              <a:lumOff val="10000"/>
                            </a:schemeClr>
                          </a:solidFill>
                          <a:effectLst/>
                          <a:uLnTx/>
                          <a:uFillTx/>
                          <a:latin typeface="Times New Roman"/>
                          <a:ea typeface="ヒラギノ角ゴ Pro W3"/>
                          <a:cs typeface="Times New Roman"/>
                        </a:rPr>
                        <a:t>Is there contact information on the site where you have accessed this source?</a:t>
                      </a:r>
                      <a:endParaRPr kumimoji="0" lang="en-ZA" sz="2000" b="0" i="0" u="none" strike="noStrike" kern="1200" cap="none" spc="0" normalizeH="0" baseline="0" noProof="0" dirty="0" smtClean="0">
                        <a:ln>
                          <a:noFill/>
                        </a:ln>
                        <a:solidFill>
                          <a:schemeClr val="tx1">
                            <a:lumMod val="90000"/>
                            <a:lumOff val="10000"/>
                          </a:schemeClr>
                        </a:solidFill>
                        <a:effectLst/>
                        <a:uLnTx/>
                        <a:uFillTx/>
                        <a:latin typeface="Lucida Grande"/>
                        <a:ea typeface="ヒラギノ角ゴ Pro W3"/>
                        <a:cs typeface="Times New Roman"/>
                      </a:endParaRPr>
                    </a:p>
                    <a:p>
                      <a:pPr marL="285750" marR="0" lvl="0" indent="-285750" algn="just" defTabSz="914400" rtl="0" eaLnBrk="1" fontAlgn="auto" latinLnBrk="0" hangingPunct="1">
                        <a:lnSpc>
                          <a:spcPct val="115000"/>
                        </a:lnSpc>
                        <a:spcBef>
                          <a:spcPts val="225"/>
                        </a:spcBef>
                        <a:spcAft>
                          <a:spcPts val="225"/>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schemeClr val="tx1">
                              <a:lumMod val="90000"/>
                              <a:lumOff val="10000"/>
                            </a:schemeClr>
                          </a:solidFill>
                          <a:effectLst/>
                          <a:uLnTx/>
                          <a:uFillTx/>
                          <a:latin typeface="Times New Roman"/>
                          <a:ea typeface="ヒラギノ角ゴ Pro W3"/>
                          <a:cs typeface="Times New Roman"/>
                        </a:rPr>
                        <a:t>Is it clear who created the document?</a:t>
                      </a:r>
                      <a:endParaRPr kumimoji="0" lang="en-ZA" sz="2000" b="0" i="0" u="none" strike="noStrike" kern="1200" cap="none" spc="0" normalizeH="0" baseline="0" noProof="0" dirty="0" smtClean="0">
                        <a:ln>
                          <a:noFill/>
                        </a:ln>
                        <a:solidFill>
                          <a:schemeClr val="tx1">
                            <a:lumMod val="90000"/>
                            <a:lumOff val="10000"/>
                          </a:schemeClr>
                        </a:solidFill>
                        <a:effectLst/>
                        <a:uLnTx/>
                        <a:uFillTx/>
                        <a:latin typeface="Lucida Grande"/>
                        <a:ea typeface="ヒラギノ角ゴ Pro W3"/>
                        <a:cs typeface="Times New Roman"/>
                      </a:endParaRPr>
                    </a:p>
                    <a:p>
                      <a:pPr marL="285750" marR="0" lvl="0" indent="-285750" algn="just" defTabSz="914400" rtl="0" eaLnBrk="1" fontAlgn="auto" latinLnBrk="0" hangingPunct="1">
                        <a:lnSpc>
                          <a:spcPct val="115000"/>
                        </a:lnSpc>
                        <a:spcBef>
                          <a:spcPts val="225"/>
                        </a:spcBef>
                        <a:spcAft>
                          <a:spcPts val="225"/>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schemeClr val="tx1">
                              <a:lumMod val="90000"/>
                              <a:lumOff val="10000"/>
                            </a:schemeClr>
                          </a:solidFill>
                          <a:effectLst/>
                          <a:uLnTx/>
                          <a:uFillTx/>
                          <a:latin typeface="Times New Roman"/>
                          <a:ea typeface="ヒラギノ角ゴ Pro W3"/>
                          <a:cs typeface="Times New Roman"/>
                        </a:rPr>
                        <a:t>Is there information on where the original document is? (most reputable institutions/website will provide this information)</a:t>
                      </a:r>
                      <a:endParaRPr kumimoji="0" lang="en-ZA" sz="2000" b="0" i="0" u="none" strike="noStrike" kern="1200" cap="none" spc="0" normalizeH="0" baseline="0" noProof="0" dirty="0" smtClean="0">
                        <a:ln>
                          <a:noFill/>
                        </a:ln>
                        <a:solidFill>
                          <a:schemeClr val="tx1">
                            <a:lumMod val="90000"/>
                            <a:lumOff val="10000"/>
                          </a:schemeClr>
                        </a:solidFill>
                        <a:effectLst/>
                        <a:uLnTx/>
                        <a:uFillTx/>
                        <a:latin typeface="Lucida Grande"/>
                        <a:ea typeface="ヒラギノ角ゴ Pro W3"/>
                        <a:cs typeface="Times New Roman"/>
                      </a:endParaRPr>
                    </a:p>
                    <a:p>
                      <a:pPr marL="285750" marR="0" lvl="0" indent="-285750" algn="just" defTabSz="914400" rtl="0" eaLnBrk="1" fontAlgn="auto" latinLnBrk="0" hangingPunct="1">
                        <a:lnSpc>
                          <a:spcPct val="115000"/>
                        </a:lnSpc>
                        <a:spcBef>
                          <a:spcPts val="225"/>
                        </a:spcBef>
                        <a:spcAft>
                          <a:spcPts val="225"/>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schemeClr val="tx1">
                              <a:lumMod val="90000"/>
                              <a:lumOff val="10000"/>
                            </a:schemeClr>
                          </a:solidFill>
                          <a:effectLst/>
                          <a:uLnTx/>
                          <a:uFillTx/>
                          <a:latin typeface="Times New Roman"/>
                          <a:ea typeface="ヒラギノ角ゴ Pro W3"/>
                          <a:cs typeface="Times New Roman"/>
                        </a:rPr>
                        <a:t>Is the document a scan of the original source?</a:t>
                      </a:r>
                      <a:endParaRPr kumimoji="0" lang="en-ZA" sz="2000" b="0" i="0" u="none" strike="noStrike" kern="1200" cap="none" spc="0" normalizeH="0" baseline="0" noProof="0" dirty="0" smtClean="0">
                        <a:ln>
                          <a:noFill/>
                        </a:ln>
                        <a:solidFill>
                          <a:schemeClr val="tx1">
                            <a:lumMod val="90000"/>
                            <a:lumOff val="10000"/>
                          </a:schemeClr>
                        </a:solidFill>
                        <a:effectLst/>
                        <a:uLnTx/>
                        <a:uFillTx/>
                        <a:latin typeface="Lucida Grande"/>
                        <a:ea typeface="ヒラギノ角ゴ Pro W3"/>
                        <a:cs typeface="Times New Roman"/>
                      </a:endParaRPr>
                    </a:p>
                    <a:p>
                      <a:pPr marL="285750" marR="0" lvl="0" indent="-285750" algn="just" defTabSz="914400" rtl="0" eaLnBrk="1" fontAlgn="auto" latinLnBrk="0" hangingPunct="1">
                        <a:lnSpc>
                          <a:spcPct val="115000"/>
                        </a:lnSpc>
                        <a:spcBef>
                          <a:spcPts val="225"/>
                        </a:spcBef>
                        <a:spcAft>
                          <a:spcPts val="225"/>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schemeClr val="tx1">
                              <a:lumMod val="90000"/>
                              <a:lumOff val="10000"/>
                            </a:schemeClr>
                          </a:solidFill>
                          <a:effectLst/>
                          <a:uLnTx/>
                          <a:uFillTx/>
                          <a:latin typeface="Times New Roman"/>
                          <a:ea typeface="ヒラギノ角ゴ Pro W3"/>
                          <a:cs typeface="Times New Roman"/>
                        </a:rPr>
                        <a:t>If it is a translated copy, is the original document available for comparison?</a:t>
                      </a:r>
                      <a:endParaRPr kumimoji="0" lang="en-ZA" sz="2000" b="0" i="0" u="none" strike="noStrike" kern="1200" cap="none" spc="0" normalizeH="0" baseline="0" noProof="0" dirty="0" smtClean="0">
                        <a:ln>
                          <a:noFill/>
                        </a:ln>
                        <a:solidFill>
                          <a:schemeClr val="tx1">
                            <a:lumMod val="90000"/>
                            <a:lumOff val="10000"/>
                          </a:schemeClr>
                        </a:solidFill>
                        <a:effectLst/>
                        <a:uLnTx/>
                        <a:uFillTx/>
                        <a:latin typeface="Lucida Grande"/>
                        <a:ea typeface="ヒラギノ角ゴ Pro W3"/>
                        <a:cs typeface="Times New Roman"/>
                      </a:endParaRPr>
                    </a:p>
                    <a:p>
                      <a:pPr marL="285750" marR="0" lvl="0" indent="-285750" algn="just" defTabSz="914400" rtl="0" eaLnBrk="1" fontAlgn="auto" latinLnBrk="0" hangingPunct="1">
                        <a:lnSpc>
                          <a:spcPct val="115000"/>
                        </a:lnSpc>
                        <a:spcBef>
                          <a:spcPts val="225"/>
                        </a:spcBef>
                        <a:spcAft>
                          <a:spcPts val="225"/>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schemeClr val="tx1">
                              <a:lumMod val="90000"/>
                              <a:lumOff val="10000"/>
                            </a:schemeClr>
                          </a:solidFill>
                          <a:effectLst/>
                          <a:uLnTx/>
                          <a:uFillTx/>
                          <a:latin typeface="Times New Roman"/>
                          <a:ea typeface="ヒラギノ角ゴ Pro W3"/>
                          <a:cs typeface="Times New Roman"/>
                        </a:rPr>
                        <a:t>Does the content of the document make sense in light of the other information you have on the topic?</a:t>
                      </a:r>
                      <a:endParaRPr kumimoji="0" lang="en-ZA" sz="2000" b="0" i="0" u="none" strike="noStrike" kern="1200" cap="none" spc="0" normalizeH="0" baseline="0" noProof="0" dirty="0" smtClean="0">
                        <a:ln>
                          <a:noFill/>
                        </a:ln>
                        <a:solidFill>
                          <a:schemeClr val="tx1">
                            <a:lumMod val="90000"/>
                            <a:lumOff val="10000"/>
                          </a:schemeClr>
                        </a:solidFill>
                        <a:effectLst/>
                        <a:uLnTx/>
                        <a:uFillTx/>
                        <a:latin typeface="Lucida Grande"/>
                        <a:ea typeface="ヒラギノ角ゴ Pro W3"/>
                        <a:cs typeface="Times New Roman"/>
                      </a:endParaRPr>
                    </a:p>
                    <a:p>
                      <a:pPr algn="just">
                        <a:lnSpc>
                          <a:spcPct val="115000"/>
                        </a:lnSpc>
                        <a:spcBef>
                          <a:spcPts val="225"/>
                        </a:spcBef>
                        <a:spcAft>
                          <a:spcPts val="225"/>
                        </a:spcAft>
                      </a:pPr>
                      <a:endParaRPr lang="en-ZA" sz="1100" dirty="0">
                        <a:solidFill>
                          <a:srgbClr val="000000"/>
                        </a:solidFill>
                        <a:effectLst/>
                        <a:latin typeface="Lucida Grande"/>
                        <a:ea typeface="ヒラギノ角ゴ Pro W3"/>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017043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15000"/>
              </a:lnSpc>
              <a:spcAft>
                <a:spcPts val="1000"/>
              </a:spcAft>
            </a:pPr>
            <a:r>
              <a:rPr lang="en-US" sz="4800" dirty="0">
                <a:solidFill>
                  <a:schemeClr val="tx1">
                    <a:lumMod val="90000"/>
                    <a:lumOff val="10000"/>
                  </a:schemeClr>
                </a:solidFill>
                <a:latin typeface="Times New Roman"/>
                <a:ea typeface="ヒラギノ角ゴ Pro W3"/>
                <a:cs typeface="Times New Roman"/>
              </a:rPr>
              <a:t>Evaluating Primary Sources </a:t>
            </a:r>
            <a:endParaRPr lang="en-ZA" dirty="0">
              <a:solidFill>
                <a:schemeClr val="tx1">
                  <a:lumMod val="90000"/>
                  <a:lumOff val="10000"/>
                </a:schemeClr>
              </a:solidFill>
            </a:endParaRPr>
          </a:p>
        </p:txBody>
      </p:sp>
      <p:sp>
        <p:nvSpPr>
          <p:cNvPr id="3" name="Content Placeholder 2"/>
          <p:cNvSpPr>
            <a:spLocks noGrp="1"/>
          </p:cNvSpPr>
          <p:nvPr>
            <p:ph idx="1"/>
          </p:nvPr>
        </p:nvSpPr>
        <p:spPr/>
        <p:txBody>
          <a:bodyPr>
            <a:normAutofit/>
          </a:bodyPr>
          <a:lstStyle/>
          <a:p>
            <a:r>
              <a:rPr lang="en-ZA" sz="3200" dirty="0">
                <a:solidFill>
                  <a:schemeClr val="tx1">
                    <a:lumMod val="75000"/>
                    <a:lumOff val="25000"/>
                  </a:schemeClr>
                </a:solidFill>
                <a:latin typeface="Times New Roman" panose="02020603050405020304" pitchFamily="18" charset="0"/>
                <a:cs typeface="Times New Roman" panose="02020603050405020304" pitchFamily="18" charset="0"/>
              </a:rPr>
              <a:t>The </a:t>
            </a:r>
            <a:r>
              <a:rPr lang="en-ZA" sz="3200" dirty="0" smtClean="0">
                <a:solidFill>
                  <a:schemeClr val="tx1">
                    <a:lumMod val="75000"/>
                    <a:lumOff val="25000"/>
                  </a:schemeClr>
                </a:solidFill>
                <a:latin typeface="Times New Roman" panose="02020603050405020304" pitchFamily="18" charset="0"/>
                <a:cs typeface="Times New Roman" panose="02020603050405020304" pitchFamily="18" charset="0"/>
              </a:rPr>
              <a:t>Author</a:t>
            </a:r>
          </a:p>
          <a:p>
            <a:pPr marL="114300" indent="0">
              <a:buNone/>
            </a:pPr>
            <a:endParaRPr lang="en-ZA" sz="3200"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r>
              <a:rPr lang="en-ZA" sz="3200" dirty="0">
                <a:solidFill>
                  <a:schemeClr val="tx1">
                    <a:lumMod val="75000"/>
                    <a:lumOff val="25000"/>
                  </a:schemeClr>
                </a:solidFill>
                <a:latin typeface="Times New Roman" panose="02020603050405020304" pitchFamily="18" charset="0"/>
                <a:cs typeface="Times New Roman" panose="02020603050405020304" pitchFamily="18" charset="0"/>
              </a:rPr>
              <a:t>Date </a:t>
            </a:r>
            <a:r>
              <a:rPr lang="en-ZA" sz="3200" dirty="0" smtClean="0">
                <a:solidFill>
                  <a:schemeClr val="tx1">
                    <a:lumMod val="75000"/>
                    <a:lumOff val="25000"/>
                  </a:schemeClr>
                </a:solidFill>
                <a:latin typeface="Times New Roman" panose="02020603050405020304" pitchFamily="18" charset="0"/>
                <a:cs typeface="Times New Roman" panose="02020603050405020304" pitchFamily="18" charset="0"/>
              </a:rPr>
              <a:t>Produced/Published</a:t>
            </a:r>
          </a:p>
          <a:p>
            <a:pPr marL="114300" indent="0">
              <a:buNone/>
            </a:pPr>
            <a:endParaRPr lang="en-ZA" sz="3200"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r>
              <a:rPr lang="en-ZA" sz="3200" dirty="0" smtClean="0">
                <a:solidFill>
                  <a:schemeClr val="tx1">
                    <a:lumMod val="75000"/>
                    <a:lumOff val="25000"/>
                  </a:schemeClr>
                </a:solidFill>
                <a:latin typeface="Times New Roman" panose="02020603050405020304" pitchFamily="18" charset="0"/>
                <a:cs typeface="Times New Roman" panose="02020603050405020304" pitchFamily="18" charset="0"/>
              </a:rPr>
              <a:t>Purpose</a:t>
            </a:r>
          </a:p>
          <a:p>
            <a:endParaRPr lang="en-ZA" sz="3200" dirty="0">
              <a:solidFill>
                <a:schemeClr val="tx1">
                  <a:lumMod val="75000"/>
                  <a:lumOff val="25000"/>
                </a:schemeClr>
              </a:solidFill>
              <a:latin typeface="Times New Roman" panose="02020603050405020304" pitchFamily="18" charset="0"/>
              <a:cs typeface="Times New Roman" panose="02020603050405020304" pitchFamily="18" charset="0"/>
            </a:endParaRPr>
          </a:p>
          <a:p>
            <a:r>
              <a:rPr lang="en-ZA" sz="3200" dirty="0">
                <a:solidFill>
                  <a:schemeClr val="tx1">
                    <a:lumMod val="75000"/>
                    <a:lumOff val="25000"/>
                  </a:schemeClr>
                </a:solidFill>
                <a:latin typeface="Times New Roman" panose="02020603050405020304" pitchFamily="18" charset="0"/>
                <a:cs typeface="Times New Roman" panose="02020603050405020304" pitchFamily="18" charset="0"/>
              </a:rPr>
              <a:t>Reliability</a:t>
            </a:r>
            <a:endParaRPr lang="en-ZA" sz="3200" dirty="0" smtClean="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81881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44</TotalTime>
  <Words>531</Words>
  <Application>Microsoft Macintosh PowerPoint</Application>
  <PresentationFormat>On-screen Show (4:3)</PresentationFormat>
  <Paragraphs>72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Adjacency</vt:lpstr>
      <vt:lpstr>Finding and Evaluating Primary Source</vt:lpstr>
      <vt:lpstr>Outline</vt:lpstr>
      <vt:lpstr>What are Primary Sources?  </vt:lpstr>
      <vt:lpstr>Types of Primary Sources</vt:lpstr>
      <vt:lpstr>Examples of Primary Sources</vt:lpstr>
      <vt:lpstr>Why should you use Primary Sources?</vt:lpstr>
      <vt:lpstr>Finding Primary Sources</vt:lpstr>
      <vt:lpstr>Primary Sources Online</vt:lpstr>
      <vt:lpstr>Evaluating Primary Sources </vt:lpstr>
      <vt:lpstr>Using Primary Sources </vt:lpstr>
      <vt:lpstr>Using Primary Sources</vt:lpstr>
      <vt:lpstr>Using Primary Sources</vt:lpstr>
      <vt:lpstr>Using Primary Sources</vt:lpstr>
      <vt:lpstr>Using Primary Sources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Finding and Evaluating Primary Source</dc:title>
  <dc:creator>Boikanyo Modungwa</dc:creator>
  <cp:lastModifiedBy>Neil Berry</cp:lastModifiedBy>
  <cp:revision>5</cp:revision>
  <dcterms:created xsi:type="dcterms:W3CDTF">2014-02-18T03:03:15Z</dcterms:created>
  <dcterms:modified xsi:type="dcterms:W3CDTF">2014-04-22T13:08:10Z</dcterms:modified>
</cp:coreProperties>
</file>