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67" r:id="rId3"/>
    <p:sldId id="257" r:id="rId4"/>
    <p:sldId id="272" r:id="rId5"/>
    <p:sldId id="258" r:id="rId6"/>
    <p:sldId id="268" r:id="rId7"/>
    <p:sldId id="293" r:id="rId8"/>
    <p:sldId id="270" r:id="rId9"/>
    <p:sldId id="294" r:id="rId10"/>
    <p:sldId id="292" r:id="rId11"/>
    <p:sldId id="261" r:id="rId12"/>
    <p:sldId id="276" r:id="rId13"/>
    <p:sldId id="275" r:id="rId14"/>
    <p:sldId id="262" r:id="rId15"/>
    <p:sldId id="295" r:id="rId16"/>
    <p:sldId id="296" r:id="rId17"/>
    <p:sldId id="282" r:id="rId18"/>
    <p:sldId id="283" r:id="rId19"/>
    <p:sldId id="281" r:id="rId20"/>
    <p:sldId id="285" r:id="rId21"/>
    <p:sldId id="284" r:id="rId22"/>
    <p:sldId id="273" r:id="rId23"/>
    <p:sldId id="287" r:id="rId24"/>
    <p:sldId id="288" r:id="rId25"/>
    <p:sldId id="289" r:id="rId26"/>
    <p:sldId id="291" r:id="rId27"/>
    <p:sldId id="290" r:id="rId28"/>
    <p:sldId id="29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2662" autoAdjust="0"/>
  </p:normalViewPr>
  <p:slideViewPr>
    <p:cSldViewPr>
      <p:cViewPr varScale="1">
        <p:scale>
          <a:sx n="95" d="100"/>
          <a:sy n="95" d="100"/>
        </p:scale>
        <p:origin x="-1192" y="-96"/>
      </p:cViewPr>
      <p:guideLst>
        <p:guide orient="horz" pos="2160"/>
        <p:guide pos="2880"/>
      </p:guideLst>
    </p:cSldViewPr>
  </p:slideViewPr>
  <p:outlineViewPr>
    <p:cViewPr>
      <p:scale>
        <a:sx n="33" d="100"/>
        <a:sy n="33" d="100"/>
      </p:scale>
      <p:origin x="0" y="813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07-22T11:47:48.421" idx="1">
    <p:pos x="5450" y="174"/>
    <p:text>Insert question from lesson plan - Section two (Structure)</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3-08-26T19:07:53.146" idx="2">
    <p:pos x="5458" y="229"/>
    <p:text>This "bad" introduction should be altered to be relevant for your course. You may need to make it up.
It is important for the example to demonstrate the usual mistakes made in an introduction:
- useless and/or long-winded background information
- no clear thesis statement
- poor or no outline for the paper
- essentially a repeat of the question set</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3-08-26T19:50:55.703" idx="3">
    <p:pos x="5436" y="114"/>
    <p:text>This "good" introduction should be altered to be relevant for your course. You may need to make it up.
It is important for the example to demonstrate commendable aspects in an introduction:
- succinct
- clear sense of what will be covered by the paper
- clear position in response to the question (thesis statement)</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3-08-26T20:10:00.516" idx="5">
    <p:pos x="5433" y="157"/>
    <p:text>Edit the example to make it relevant for your course.</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3-07-22T12:47:48.843" idx="8">
    <p:pos x="5493" y="129"/>
    <p:text>change to more recognizable author for your course</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13-08-26T20:43:16.689" idx="9">
    <p:pos x="5349" y="95"/>
    <p:text>Please edit to relate to previous example.</p:text>
  </p:cm>
</p:cmLst>
</file>

<file path=ppt/comments/comment7.xml><?xml version="1.0" encoding="utf-8"?>
<p:cmLst xmlns:a="http://schemas.openxmlformats.org/drawingml/2006/main" xmlns:r="http://schemas.openxmlformats.org/officeDocument/2006/relationships" xmlns:p="http://schemas.openxmlformats.org/presentationml/2006/main">
  <p:cm authorId="0" dt="2013-08-26T20:43:53.865" idx="10">
    <p:pos x="5272" y="165"/>
    <p:text>Remove this if not relevant for your course.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1E7193-0ACA-4F26-829D-45823385A7B6}" type="datetimeFigureOut">
              <a:rPr lang="en-ZA" smtClean="0"/>
              <a:t>22/04/2014</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513C7-3E01-4621-A36F-6F323D2D4090}" type="slidenum">
              <a:rPr lang="en-ZA" smtClean="0"/>
              <a:t>‹#›</a:t>
            </a:fld>
            <a:endParaRPr lang="en-ZA"/>
          </a:p>
        </p:txBody>
      </p:sp>
    </p:spTree>
    <p:extLst>
      <p:ext uri="{BB962C8B-B14F-4D97-AF65-F5344CB8AC3E}">
        <p14:creationId xmlns:p14="http://schemas.microsoft.com/office/powerpoint/2010/main" val="822595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A28F8FA-48C9-4C38-B5EF-5957DF91416E}" type="datetime1">
              <a:rPr lang="en-ZA" smtClean="0"/>
              <a:t>22/04/2014</a:t>
            </a:fld>
            <a:endParaRPr lang="en-ZA"/>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ZA"/>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97CEC65-05FF-45E2-BA13-C1E6D89C3971}" type="slidenum">
              <a:rPr lang="en-ZA" smtClean="0"/>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38EB38-1D4B-4553-A200-E3D5B221933F}" type="datetime1">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97CEC65-05FF-45E2-BA13-C1E6D89C3971}" type="slidenum">
              <a:rPr lang="en-ZA" smtClean="0"/>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B487931-3A28-4AAA-B85D-DB230C27F062}" type="datetime1">
              <a:rPr lang="en-ZA" smtClean="0"/>
              <a:t>22/04/2014</a:t>
            </a:fld>
            <a:endParaRPr lang="en-ZA"/>
          </a:p>
        </p:txBody>
      </p:sp>
      <p:sp>
        <p:nvSpPr>
          <p:cNvPr id="5" name="Footer Placeholder 4"/>
          <p:cNvSpPr>
            <a:spLocks noGrp="1"/>
          </p:cNvSpPr>
          <p:nvPr>
            <p:ph type="ftr" sz="quarter" idx="11"/>
          </p:nvPr>
        </p:nvSpPr>
        <p:spPr>
          <a:xfrm>
            <a:off x="457201" y="6248207"/>
            <a:ext cx="5573483" cy="365125"/>
          </a:xfrm>
        </p:spPr>
        <p:txBody>
          <a:bodyPr/>
          <a:lstStyle/>
          <a:p>
            <a:endParaRPr lang="en-ZA"/>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397CEC65-05FF-45E2-BA13-C1E6D89C3971}" type="slidenum">
              <a:rPr lang="en-ZA" smtClean="0"/>
              <a:t>‹#›</a:t>
            </a:fld>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649CE4D-ABAF-4A4E-B6D8-2FD32340FC0F}" type="datetime1">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97CEC65-05FF-45E2-BA13-C1E6D89C3971}" type="slidenum">
              <a:rPr lang="en-ZA" smtClean="0"/>
              <a:t>‹#›</a:t>
            </a:fld>
            <a:endParaRPr lang="en-ZA"/>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B72E9C5-B47D-4612-92BD-DC5562F18C89}" type="datetime1">
              <a:rPr lang="en-ZA" smtClean="0"/>
              <a:t>22/04/2014</a:t>
            </a:fld>
            <a:endParaRPr lang="en-ZA"/>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97CEC65-05FF-45E2-BA13-C1E6D89C3971}" type="slidenum">
              <a:rPr lang="en-ZA" smtClean="0"/>
              <a:t>‹#›</a:t>
            </a:fld>
            <a:endParaRPr lang="en-ZA"/>
          </a:p>
        </p:txBody>
      </p:sp>
      <p:sp>
        <p:nvSpPr>
          <p:cNvPr id="14" name="Footer Placeholder 13"/>
          <p:cNvSpPr>
            <a:spLocks noGrp="1"/>
          </p:cNvSpPr>
          <p:nvPr>
            <p:ph type="ftr" sz="quarter" idx="12"/>
          </p:nvPr>
        </p:nvSpPr>
        <p:spPr/>
        <p:txBody>
          <a:bodyPr/>
          <a:lstStyle/>
          <a:p>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85C4A28-C2F3-4B37-A355-1A023D156D69}" type="datetime1">
              <a:rPr lang="en-ZA" smtClean="0"/>
              <a:t>22/04/2014</a:t>
            </a:fld>
            <a:endParaRPr lang="en-ZA"/>
          </a:p>
        </p:txBody>
      </p:sp>
      <p:sp>
        <p:nvSpPr>
          <p:cNvPr id="10" name="Slide Number Placeholder 9"/>
          <p:cNvSpPr>
            <a:spLocks noGrp="1"/>
          </p:cNvSpPr>
          <p:nvPr>
            <p:ph type="sldNum" sz="quarter" idx="16"/>
          </p:nvPr>
        </p:nvSpPr>
        <p:spPr/>
        <p:txBody>
          <a:bodyPr rtlCol="0"/>
          <a:lstStyle/>
          <a:p>
            <a:fld id="{397CEC65-05FF-45E2-BA13-C1E6D89C3971}" type="slidenum">
              <a:rPr lang="en-ZA" smtClean="0"/>
              <a:t>‹#›</a:t>
            </a:fld>
            <a:endParaRPr lang="en-ZA"/>
          </a:p>
        </p:txBody>
      </p:sp>
      <p:sp>
        <p:nvSpPr>
          <p:cNvPr id="12" name="Footer Placeholder 11"/>
          <p:cNvSpPr>
            <a:spLocks noGrp="1"/>
          </p:cNvSpPr>
          <p:nvPr>
            <p:ph type="ftr" sz="quarter" idx="17"/>
          </p:nvPr>
        </p:nvSpPr>
        <p:spPr/>
        <p:txBody>
          <a:bodyPr rtlCol="0"/>
          <a:lstStyle/>
          <a:p>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54306641-A063-489A-824D-DFAB2B47ECD8}" type="datetime1">
              <a:rPr lang="en-ZA" smtClean="0"/>
              <a:t>22/04/2014</a:t>
            </a:fld>
            <a:endParaRPr lang="en-ZA"/>
          </a:p>
        </p:txBody>
      </p:sp>
      <p:sp>
        <p:nvSpPr>
          <p:cNvPr id="12" name="Slide Number Placeholder 11"/>
          <p:cNvSpPr>
            <a:spLocks noGrp="1"/>
          </p:cNvSpPr>
          <p:nvPr>
            <p:ph type="sldNum" sz="quarter" idx="16"/>
          </p:nvPr>
        </p:nvSpPr>
        <p:spPr/>
        <p:txBody>
          <a:bodyPr rtlCol="0"/>
          <a:lstStyle/>
          <a:p>
            <a:fld id="{397CEC65-05FF-45E2-BA13-C1E6D89C3971}" type="slidenum">
              <a:rPr lang="en-ZA" smtClean="0"/>
              <a:t>‹#›</a:t>
            </a:fld>
            <a:endParaRPr lang="en-ZA"/>
          </a:p>
        </p:txBody>
      </p:sp>
      <p:sp>
        <p:nvSpPr>
          <p:cNvPr id="14" name="Footer Placeholder 13"/>
          <p:cNvSpPr>
            <a:spLocks noGrp="1"/>
          </p:cNvSpPr>
          <p:nvPr>
            <p:ph type="ftr" sz="quarter" idx="17"/>
          </p:nvPr>
        </p:nvSpPr>
        <p:spPr/>
        <p:txBody>
          <a:bodyPr rtlCol="0"/>
          <a:lstStyle/>
          <a:p>
            <a:endParaRPr lang="en-ZA"/>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2E8270B-32A6-4806-9623-B8BAE1432C0B}" type="datetime1">
              <a:rPr lang="en-ZA" smtClean="0"/>
              <a:t>22/04/2014</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97CEC65-05FF-45E2-BA13-C1E6D89C3971}" type="slidenum">
              <a:rPr lang="en-ZA" smtClean="0"/>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A6FEA-5E81-4BE3-83F7-08075511564B}" type="datetime1">
              <a:rPr lang="en-ZA" smtClean="0"/>
              <a:t>22/04/2014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97CEC65-05FF-45E2-BA13-C1E6D89C3971}" type="slidenum">
              <a:rPr lang="en-ZA" smtClean="0"/>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7D776E1-0D07-4354-9AED-4157F122C4AA}" type="datetime1">
              <a:rPr lang="en-ZA" smtClean="0"/>
              <a:t>22/04/2014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97CEC65-05FF-45E2-BA13-C1E6D89C3971}" type="slidenum">
              <a:rPr lang="en-ZA" smtClean="0"/>
              <a:t>‹#›</a:t>
            </a:fld>
            <a:endParaRPr lang="en-ZA"/>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081900D-D5B1-4A3A-BEB0-12A59A76A6B9}" type="datetime1">
              <a:rPr lang="en-ZA" smtClean="0"/>
              <a:t>22/04/2014</a:t>
            </a:fld>
            <a:endParaRPr lang="en-ZA"/>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97CEC65-05FF-45E2-BA13-C1E6D89C3971}" type="slidenum">
              <a:rPr lang="en-ZA" smtClean="0"/>
              <a:t>‹#›</a:t>
            </a:fld>
            <a:endParaRPr lang="en-ZA"/>
          </a:p>
        </p:txBody>
      </p:sp>
      <p:sp>
        <p:nvSpPr>
          <p:cNvPr id="14" name="Footer Placeholder 13"/>
          <p:cNvSpPr>
            <a:spLocks noGrp="1"/>
          </p:cNvSpPr>
          <p:nvPr>
            <p:ph type="ftr" sz="quarter" idx="12"/>
          </p:nvPr>
        </p:nvSpPr>
        <p:spPr>
          <a:xfrm>
            <a:off x="1600200" y="6248206"/>
            <a:ext cx="4572000" cy="365125"/>
          </a:xfrm>
        </p:spPr>
        <p:txBody>
          <a:bodyPr rtlCol="0"/>
          <a:lstStyle/>
          <a:p>
            <a:endParaRPr lang="en-ZA"/>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AF322D3-2DDC-4276-8882-F4BD7B266D23}" type="datetime1">
              <a:rPr lang="en-ZA" smtClean="0"/>
              <a:t>22/04/2014</a:t>
            </a:fld>
            <a:endParaRPr lang="en-ZA"/>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ZA"/>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97CEC65-05FF-45E2-BA13-C1E6D89C3971}" type="slidenum">
              <a:rPr lang="en-ZA" smtClean="0"/>
              <a:t>‹#›</a:t>
            </a:fld>
            <a:endParaRPr lang="en-Z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omments" Target="../comments/commen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omments" Target="../comments/commen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hyperlink" Target="http://creativecommons.org/licenses/by-sa/2.5/z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omments" Target="../comments/commen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omments" Target="../comments/commen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en-ZA" sz="4000" dirty="0" smtClean="0"/>
              <a:t>Building an Argument</a:t>
            </a:r>
            <a:endParaRPr lang="en-ZA" sz="4000" dirty="0"/>
          </a:p>
        </p:txBody>
      </p:sp>
      <p:sp>
        <p:nvSpPr>
          <p:cNvPr id="3" name="Subtitle 2"/>
          <p:cNvSpPr>
            <a:spLocks noGrp="1"/>
          </p:cNvSpPr>
          <p:nvPr>
            <p:ph type="subTitle" idx="1"/>
          </p:nvPr>
        </p:nvSpPr>
        <p:spPr/>
        <p:txBody>
          <a:bodyPr/>
          <a:lstStyle/>
          <a:p>
            <a:pPr algn="r"/>
            <a:r>
              <a:rPr lang="en-US" dirty="0" smtClean="0"/>
              <a:t>How to write analytically</a:t>
            </a:r>
            <a:endParaRPr lang="en-ZA" dirty="0"/>
          </a:p>
        </p:txBody>
      </p:sp>
      <p:sp>
        <p:nvSpPr>
          <p:cNvPr id="4" name="Slide Number Placeholder 3"/>
          <p:cNvSpPr>
            <a:spLocks noGrp="1"/>
          </p:cNvSpPr>
          <p:nvPr>
            <p:ph type="sldNum" sz="quarter" idx="12"/>
          </p:nvPr>
        </p:nvSpPr>
        <p:spPr/>
        <p:txBody>
          <a:bodyPr/>
          <a:lstStyle/>
          <a:p>
            <a:fld id="{397CEC65-05FF-45E2-BA13-C1E6D89C3971}" type="slidenum">
              <a:rPr lang="en-ZA" smtClean="0"/>
              <a:t>1</a:t>
            </a:fld>
            <a:endParaRPr lang="en-Z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1. Structure</a:t>
            </a:r>
            <a:endParaRPr lang="en-ZA" dirty="0"/>
          </a:p>
        </p:txBody>
      </p:sp>
      <p:sp>
        <p:nvSpPr>
          <p:cNvPr id="3" name="Content Placeholder 2"/>
          <p:cNvSpPr>
            <a:spLocks noGrp="1"/>
          </p:cNvSpPr>
          <p:nvPr>
            <p:ph sz="quarter" idx="1"/>
          </p:nvPr>
        </p:nvSpPr>
        <p:spPr/>
        <p:txBody>
          <a:bodyPr>
            <a:normAutofit fontScale="92500" lnSpcReduction="20000"/>
          </a:bodyPr>
          <a:lstStyle/>
          <a:p>
            <a:pPr algn="just"/>
            <a:r>
              <a:rPr lang="en-US" dirty="0"/>
              <a:t>An </a:t>
            </a:r>
            <a:r>
              <a:rPr lang="en-US" dirty="0" smtClean="0"/>
              <a:t>‘analytical</a:t>
            </a:r>
            <a:r>
              <a:rPr lang="en-US" dirty="0"/>
              <a:t>’ </a:t>
            </a:r>
            <a:r>
              <a:rPr lang="en-US" dirty="0" smtClean="0"/>
              <a:t>essay could </a:t>
            </a:r>
            <a:r>
              <a:rPr lang="en-US" dirty="0"/>
              <a:t>look like </a:t>
            </a:r>
            <a:r>
              <a:rPr lang="en-US" dirty="0" smtClean="0"/>
              <a:t>this: </a:t>
            </a:r>
            <a:endParaRPr lang="en-ZA" dirty="0"/>
          </a:p>
          <a:p>
            <a:pPr lvl="1" algn="just"/>
            <a:r>
              <a:rPr lang="en-US" dirty="0"/>
              <a:t>Introduction.</a:t>
            </a:r>
            <a:endParaRPr lang="en-ZA" dirty="0"/>
          </a:p>
          <a:p>
            <a:pPr lvl="1" algn="just"/>
            <a:r>
              <a:rPr lang="en-US" dirty="0"/>
              <a:t>1. Brief summary of main author’s argument.</a:t>
            </a:r>
            <a:endParaRPr lang="en-ZA" dirty="0"/>
          </a:p>
          <a:p>
            <a:pPr lvl="1" algn="just"/>
            <a:r>
              <a:rPr lang="en-US" dirty="0"/>
              <a:t>2. Main author’s strong points – analyse and support with other authors and context/background.</a:t>
            </a:r>
            <a:endParaRPr lang="en-ZA" dirty="0"/>
          </a:p>
          <a:p>
            <a:pPr lvl="1" algn="just"/>
            <a:r>
              <a:rPr lang="en-US" dirty="0"/>
              <a:t>3. Point of weakness 1 – </a:t>
            </a:r>
            <a:r>
              <a:rPr lang="en-US" dirty="0" err="1"/>
              <a:t>criticise</a:t>
            </a:r>
            <a:r>
              <a:rPr lang="en-US" dirty="0"/>
              <a:t> using other authors, background and context.</a:t>
            </a:r>
            <a:endParaRPr lang="en-ZA" dirty="0"/>
          </a:p>
          <a:p>
            <a:pPr lvl="1" algn="just"/>
            <a:r>
              <a:rPr lang="en-US" dirty="0"/>
              <a:t>4. Point of weakness 2 – </a:t>
            </a:r>
            <a:r>
              <a:rPr lang="en-US" dirty="0" err="1"/>
              <a:t>criticise</a:t>
            </a:r>
            <a:r>
              <a:rPr lang="en-US" dirty="0"/>
              <a:t> using other authors, background and context</a:t>
            </a:r>
            <a:endParaRPr lang="en-ZA" dirty="0"/>
          </a:p>
          <a:p>
            <a:pPr lvl="1" algn="just"/>
            <a:r>
              <a:rPr lang="en-US" dirty="0"/>
              <a:t>5. Point of weakness 3 – </a:t>
            </a:r>
            <a:r>
              <a:rPr lang="en-US" dirty="0" err="1"/>
              <a:t>criticise</a:t>
            </a:r>
            <a:r>
              <a:rPr lang="en-US" dirty="0"/>
              <a:t> using other authors, background and context</a:t>
            </a:r>
            <a:endParaRPr lang="en-ZA" dirty="0"/>
          </a:p>
          <a:p>
            <a:pPr lvl="1" algn="just"/>
            <a:r>
              <a:rPr lang="en-US" dirty="0"/>
              <a:t>Conclusion</a:t>
            </a:r>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10</a:t>
            </a:fld>
            <a:endParaRPr lang="en-ZA"/>
          </a:p>
        </p:txBody>
      </p:sp>
    </p:spTree>
    <p:extLst>
      <p:ext uri="{BB962C8B-B14F-4D97-AF65-F5344CB8AC3E}">
        <p14:creationId xmlns:p14="http://schemas.microsoft.com/office/powerpoint/2010/main" val="633581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1. Structure</a:t>
            </a:r>
            <a:endParaRPr lang="en-ZA" dirty="0"/>
          </a:p>
        </p:txBody>
      </p:sp>
      <p:sp>
        <p:nvSpPr>
          <p:cNvPr id="3" name="Content Placeholder 2"/>
          <p:cNvSpPr>
            <a:spLocks noGrp="1"/>
          </p:cNvSpPr>
          <p:nvPr>
            <p:ph sz="quarter" idx="1"/>
          </p:nvPr>
        </p:nvSpPr>
        <p:spPr/>
        <p:txBody>
          <a:bodyPr>
            <a:normAutofit/>
          </a:bodyPr>
          <a:lstStyle/>
          <a:p>
            <a:pPr algn="just"/>
            <a:r>
              <a:rPr lang="en-ZA" dirty="0" smtClean="0"/>
              <a:t>Avoid descriptive essays! A prime example of a descriptive structure would be something like this:</a:t>
            </a:r>
          </a:p>
          <a:p>
            <a:pPr lvl="1" algn="just"/>
            <a:r>
              <a:rPr lang="en-US" dirty="0" smtClean="0"/>
              <a:t>Intro</a:t>
            </a:r>
          </a:p>
          <a:p>
            <a:pPr lvl="1" algn="just"/>
            <a:r>
              <a:rPr lang="en-US" dirty="0" smtClean="0"/>
              <a:t>1. The </a:t>
            </a:r>
            <a:r>
              <a:rPr lang="en-US" dirty="0"/>
              <a:t>history of the </a:t>
            </a:r>
            <a:r>
              <a:rPr lang="en-US" dirty="0" smtClean="0"/>
              <a:t>conflict</a:t>
            </a:r>
          </a:p>
          <a:p>
            <a:pPr lvl="1" algn="just"/>
            <a:r>
              <a:rPr lang="en-US" dirty="0" smtClean="0"/>
              <a:t>2. </a:t>
            </a:r>
            <a:r>
              <a:rPr lang="en-US" dirty="0"/>
              <a:t>Summary of Main Author </a:t>
            </a:r>
            <a:r>
              <a:rPr lang="en-US" dirty="0" smtClean="0"/>
              <a:t>argument</a:t>
            </a:r>
          </a:p>
          <a:p>
            <a:pPr lvl="1" algn="just"/>
            <a:r>
              <a:rPr lang="en-US" dirty="0" smtClean="0"/>
              <a:t>3. </a:t>
            </a:r>
            <a:r>
              <a:rPr lang="en-US" dirty="0"/>
              <a:t>Summary of Supplementary Author </a:t>
            </a:r>
            <a:r>
              <a:rPr lang="en-US" dirty="0" smtClean="0"/>
              <a:t>X</a:t>
            </a:r>
          </a:p>
          <a:p>
            <a:pPr lvl="1" algn="just"/>
            <a:r>
              <a:rPr lang="en-US" dirty="0" smtClean="0"/>
              <a:t>4. </a:t>
            </a:r>
            <a:r>
              <a:rPr lang="en-US" dirty="0"/>
              <a:t>Summary of Supplementary Author </a:t>
            </a:r>
            <a:r>
              <a:rPr lang="en-US" dirty="0" smtClean="0"/>
              <a:t>Y</a:t>
            </a:r>
          </a:p>
          <a:p>
            <a:pPr lvl="1" algn="just"/>
            <a:r>
              <a:rPr lang="en-US" dirty="0" smtClean="0"/>
              <a:t>5. Analysis </a:t>
            </a:r>
          </a:p>
          <a:p>
            <a:pPr lvl="1" algn="just"/>
            <a:r>
              <a:rPr lang="en-US" dirty="0" smtClean="0"/>
              <a:t>Conclusion</a:t>
            </a:r>
            <a:endParaRPr lang="en-US" dirty="0"/>
          </a:p>
          <a:p>
            <a:pPr algn="just">
              <a:buFontTx/>
              <a:buChar char="-"/>
            </a:pPr>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11</a:t>
            </a:fld>
            <a:endParaRPr lang="en-ZA"/>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Structure</a:t>
            </a:r>
            <a:endParaRPr lang="en-US" dirty="0"/>
          </a:p>
        </p:txBody>
      </p:sp>
      <p:sp>
        <p:nvSpPr>
          <p:cNvPr id="3" name="Content Placeholder 2"/>
          <p:cNvSpPr>
            <a:spLocks noGrp="1"/>
          </p:cNvSpPr>
          <p:nvPr>
            <p:ph sz="quarter" idx="1"/>
          </p:nvPr>
        </p:nvSpPr>
        <p:spPr/>
        <p:txBody>
          <a:bodyPr>
            <a:normAutofit/>
          </a:bodyPr>
          <a:lstStyle/>
          <a:p>
            <a:pPr algn="just"/>
            <a:r>
              <a:rPr lang="en-US" dirty="0" smtClean="0"/>
              <a:t>Every argument is made up of </a:t>
            </a:r>
            <a:r>
              <a:rPr lang="en-US" b="1" dirty="0" smtClean="0"/>
              <a:t>sub-arguments.</a:t>
            </a:r>
            <a:r>
              <a:rPr lang="en-US" dirty="0" smtClean="0"/>
              <a:t> </a:t>
            </a:r>
          </a:p>
          <a:p>
            <a:pPr lvl="1" algn="just"/>
            <a:r>
              <a:rPr lang="en-US" dirty="0" smtClean="0">
                <a:solidFill>
                  <a:srgbClr val="FF0000"/>
                </a:solidFill>
              </a:rPr>
              <a:t>E.g. in order to argue that </a:t>
            </a:r>
            <a:r>
              <a:rPr lang="en-US" dirty="0" err="1" smtClean="0">
                <a:solidFill>
                  <a:srgbClr val="FF0000"/>
                </a:solidFill>
              </a:rPr>
              <a:t>Mamdani</a:t>
            </a:r>
            <a:r>
              <a:rPr lang="en-US" dirty="0" smtClean="0">
                <a:solidFill>
                  <a:srgbClr val="FF0000"/>
                </a:solidFill>
              </a:rPr>
              <a:t> has understated the role of economic scarcity, one has to convincingly show why this factor was important.</a:t>
            </a:r>
            <a:endParaRPr lang="en-US" dirty="0" smtClean="0"/>
          </a:p>
          <a:p>
            <a:pPr algn="just"/>
            <a:r>
              <a:rPr lang="en-US" dirty="0" smtClean="0"/>
              <a:t>Sub-arguments come in two types:</a:t>
            </a:r>
          </a:p>
          <a:p>
            <a:pPr lvl="1" algn="just"/>
            <a:r>
              <a:rPr lang="en-US" dirty="0" smtClean="0"/>
              <a:t>A. Supporting your main argument with logic and evidence giving credibility to your position.</a:t>
            </a:r>
          </a:p>
          <a:p>
            <a:pPr lvl="1" algn="just"/>
            <a:r>
              <a:rPr lang="en-US" dirty="0" smtClean="0"/>
              <a:t>B. Supporting your main argument by discrediting someone else’s opposing/alternative argument with logic and evidence.</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12</a:t>
            </a:fld>
            <a:endParaRPr lang="en-ZA"/>
          </a:p>
        </p:txBody>
      </p:sp>
    </p:spTree>
    <p:extLst>
      <p:ext uri="{BB962C8B-B14F-4D97-AF65-F5344CB8AC3E}">
        <p14:creationId xmlns:p14="http://schemas.microsoft.com/office/powerpoint/2010/main" val="3257796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188640"/>
            <a:ext cx="8568952" cy="1008112"/>
          </a:xfrm>
        </p:spPr>
        <p:txBody>
          <a:bodyPr>
            <a:normAutofit fontScale="90000"/>
          </a:bodyPr>
          <a:lstStyle/>
          <a:p>
            <a:r>
              <a:rPr lang="en-US" b="1" dirty="0">
                <a:solidFill>
                  <a:srgbClr val="FF0000"/>
                </a:solidFill>
              </a:rPr>
              <a:t>“What was the main cause of the RUF insurgency in Sierra Leone?” </a:t>
            </a:r>
            <a:endParaRPr lang="en-ZA" b="1" dirty="0">
              <a:solidFill>
                <a:srgbClr val="FF0000"/>
              </a:solidFill>
            </a:endParaRPr>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13</a:t>
            </a:fld>
            <a:endParaRPr lang="en-ZA"/>
          </a:p>
        </p:txBody>
      </p:sp>
      <p:sp>
        <p:nvSpPr>
          <p:cNvPr id="6" name="Content Placeholder 5"/>
          <p:cNvSpPr>
            <a:spLocks noGrp="1"/>
          </p:cNvSpPr>
          <p:nvPr>
            <p:ph sz="quarter" idx="1"/>
          </p:nvPr>
        </p:nvSpPr>
        <p:spPr>
          <a:xfrm>
            <a:off x="395536" y="1600200"/>
            <a:ext cx="8370512" cy="4781128"/>
          </a:xfrm>
        </p:spPr>
        <p:txBody>
          <a:bodyPr>
            <a:noAutofit/>
          </a:bodyPr>
          <a:lstStyle/>
          <a:p>
            <a:pPr marL="0" indent="0">
              <a:buNone/>
            </a:pPr>
            <a:r>
              <a:rPr lang="en-US" sz="2000" dirty="0"/>
              <a:t>Let’s make an outline of how you may go about answering this question</a:t>
            </a:r>
            <a:r>
              <a:rPr lang="en-US" sz="2000" dirty="0" smtClean="0"/>
              <a:t>.</a:t>
            </a:r>
          </a:p>
          <a:p>
            <a:r>
              <a:rPr lang="en-US" sz="2000" dirty="0" smtClean="0"/>
              <a:t>Thesis </a:t>
            </a:r>
            <a:r>
              <a:rPr lang="en-US" sz="2000" dirty="0"/>
              <a:t>statement: pick one cause </a:t>
            </a:r>
            <a:endParaRPr lang="en-ZA" sz="2000" dirty="0" smtClean="0"/>
          </a:p>
          <a:p>
            <a:pPr lvl="1"/>
            <a:r>
              <a:rPr lang="en-US" sz="1600" dirty="0" smtClean="0">
                <a:solidFill>
                  <a:srgbClr val="FF0000"/>
                </a:solidFill>
              </a:rPr>
              <a:t>The </a:t>
            </a:r>
            <a:r>
              <a:rPr lang="en-US" sz="1600" dirty="0">
                <a:solidFill>
                  <a:srgbClr val="FF0000"/>
                </a:solidFill>
              </a:rPr>
              <a:t>economic decline in the country was the main cause</a:t>
            </a:r>
            <a:endParaRPr lang="en-ZA" sz="1600" dirty="0">
              <a:solidFill>
                <a:srgbClr val="FF0000"/>
              </a:solidFill>
            </a:endParaRPr>
          </a:p>
          <a:p>
            <a:r>
              <a:rPr lang="en-US" sz="2000" dirty="0" smtClean="0"/>
              <a:t>Sub-argument </a:t>
            </a:r>
            <a:r>
              <a:rPr lang="en-US" sz="2000" dirty="0"/>
              <a:t>A: Make points supported by evidence in </a:t>
            </a:r>
            <a:r>
              <a:rPr lang="en-US" sz="2000" dirty="0" err="1"/>
              <a:t>favour</a:t>
            </a:r>
            <a:r>
              <a:rPr lang="en-US" sz="2000" dirty="0"/>
              <a:t> of your </a:t>
            </a:r>
            <a:r>
              <a:rPr lang="en-US" sz="2000" dirty="0" smtClean="0"/>
              <a:t>cause</a:t>
            </a:r>
          </a:p>
          <a:p>
            <a:pPr lvl="1"/>
            <a:r>
              <a:rPr lang="en-ZA" sz="1600" dirty="0">
                <a:solidFill>
                  <a:srgbClr val="FF0000"/>
                </a:solidFill>
              </a:rPr>
              <a:t>The RUF had no real political ideology. (Refute political grievance)</a:t>
            </a:r>
          </a:p>
          <a:p>
            <a:r>
              <a:rPr lang="en-US" sz="2000" dirty="0" smtClean="0"/>
              <a:t>Sub-argument B</a:t>
            </a:r>
            <a:r>
              <a:rPr lang="en-US" sz="2000" dirty="0"/>
              <a:t>: Make points supported by evidence that discredit alternative causal </a:t>
            </a:r>
            <a:r>
              <a:rPr lang="en-US" sz="2000" dirty="0" smtClean="0"/>
              <a:t>explanations</a:t>
            </a:r>
          </a:p>
          <a:p>
            <a:pPr lvl="1"/>
            <a:r>
              <a:rPr lang="en-ZA" sz="1600" dirty="0">
                <a:solidFill>
                  <a:srgbClr val="FF0000"/>
                </a:solidFill>
              </a:rPr>
              <a:t>All recruited members of the RUF were poor and unemployed</a:t>
            </a:r>
            <a:r>
              <a:rPr lang="en-ZA" sz="1600" dirty="0" smtClean="0">
                <a:solidFill>
                  <a:srgbClr val="FF0000"/>
                </a:solidFill>
              </a:rPr>
              <a:t>.</a:t>
            </a:r>
          </a:p>
          <a:p>
            <a:r>
              <a:rPr lang="en-ZA" sz="1800" dirty="0" smtClean="0"/>
              <a:t>Sub-argument C: Make points that favour your cause and/or discredit alternatives.</a:t>
            </a:r>
          </a:p>
          <a:p>
            <a:pPr lvl="1"/>
            <a:r>
              <a:rPr lang="en-ZA" sz="1600" dirty="0">
                <a:solidFill>
                  <a:srgbClr val="FF0000"/>
                </a:solidFill>
              </a:rPr>
              <a:t>The RUF made a habit of looting and raiding civilians, and diamond mines. (Refute political grievance)</a:t>
            </a:r>
          </a:p>
          <a:p>
            <a:r>
              <a:rPr lang="en-US" sz="2000" dirty="0" smtClean="0"/>
              <a:t>Therefore: </a:t>
            </a:r>
            <a:r>
              <a:rPr lang="en-ZA" sz="2000" dirty="0">
                <a:solidFill>
                  <a:srgbClr val="FF0000"/>
                </a:solidFill>
              </a:rPr>
              <a:t>Economic issues far outweighed political issues</a:t>
            </a:r>
            <a:r>
              <a:rPr lang="en-ZA" sz="2000" dirty="0" smtClean="0">
                <a:solidFill>
                  <a:srgbClr val="FF0000"/>
                </a:solidFill>
              </a:rPr>
              <a:t>.</a:t>
            </a:r>
            <a:endParaRPr lang="en-US" sz="2000" dirty="0" smtClean="0">
              <a:solidFill>
                <a:srgbClr val="FF0000"/>
              </a:solidFill>
            </a:endParaRPr>
          </a:p>
        </p:txBody>
      </p:sp>
    </p:spTree>
    <p:extLst>
      <p:ext uri="{BB962C8B-B14F-4D97-AF65-F5344CB8AC3E}">
        <p14:creationId xmlns:p14="http://schemas.microsoft.com/office/powerpoint/2010/main" val="450729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600" dirty="0" smtClean="0"/>
              <a:t>2. Description vs. Argumentation &amp; Analysis</a:t>
            </a:r>
            <a:endParaRPr lang="en-ZA" sz="3600" dirty="0"/>
          </a:p>
        </p:txBody>
      </p:sp>
      <p:sp>
        <p:nvSpPr>
          <p:cNvPr id="3" name="Content Placeholder 2"/>
          <p:cNvSpPr>
            <a:spLocks noGrp="1"/>
          </p:cNvSpPr>
          <p:nvPr>
            <p:ph sz="quarter" idx="1"/>
          </p:nvPr>
        </p:nvSpPr>
        <p:spPr>
          <a:xfrm>
            <a:off x="395536" y="1600200"/>
            <a:ext cx="8370512" cy="4709120"/>
          </a:xfrm>
        </p:spPr>
        <p:txBody>
          <a:bodyPr>
            <a:normAutofit fontScale="92500" lnSpcReduction="20000"/>
          </a:bodyPr>
          <a:lstStyle/>
          <a:p>
            <a:pPr marL="0" indent="0" algn="just">
              <a:buNone/>
            </a:pPr>
            <a:r>
              <a:rPr lang="en-ZA" dirty="0" smtClean="0"/>
              <a:t>You need to support every single claim you make in your argument with:</a:t>
            </a:r>
          </a:p>
          <a:p>
            <a:pPr algn="just">
              <a:buFontTx/>
              <a:buChar char="-"/>
            </a:pPr>
            <a:r>
              <a:rPr lang="en-US" dirty="0" smtClean="0"/>
              <a:t>F</a:t>
            </a:r>
            <a:r>
              <a:rPr lang="en-ZA" dirty="0" smtClean="0"/>
              <a:t>actual evidence</a:t>
            </a:r>
          </a:p>
          <a:p>
            <a:pPr algn="just">
              <a:buFontTx/>
              <a:buChar char="-"/>
            </a:pPr>
            <a:r>
              <a:rPr lang="en-ZA" dirty="0" smtClean="0"/>
              <a:t>Other author’s arguments</a:t>
            </a:r>
          </a:p>
          <a:p>
            <a:pPr algn="just">
              <a:buFontTx/>
              <a:buChar char="-"/>
            </a:pPr>
            <a:endParaRPr lang="en-ZA" dirty="0"/>
          </a:p>
          <a:p>
            <a:pPr marL="0" indent="0" algn="just">
              <a:buNone/>
            </a:pPr>
            <a:r>
              <a:rPr lang="en-ZA" dirty="0" smtClean="0"/>
              <a:t>Ask yourself: “so what?” – information that you include should be able to answer this magical question.</a:t>
            </a:r>
          </a:p>
          <a:p>
            <a:pPr marL="0" indent="0" algn="just">
              <a:buNone/>
            </a:pPr>
            <a:endParaRPr lang="en-ZA" dirty="0"/>
          </a:p>
          <a:p>
            <a:pPr marL="0" indent="0" algn="just">
              <a:buNone/>
            </a:pPr>
            <a:r>
              <a:rPr lang="en-ZA" dirty="0" smtClean="0"/>
              <a:t>Don’t assume that your audience knows why something you bring up is important. </a:t>
            </a:r>
          </a:p>
          <a:p>
            <a:pPr marL="0" indent="0" algn="just">
              <a:buNone/>
            </a:pPr>
            <a:r>
              <a:rPr lang="en-ZA" dirty="0" smtClean="0"/>
              <a:t>Make your train of thought, and every point’s relevance </a:t>
            </a:r>
            <a:r>
              <a:rPr lang="en-ZA" b="1" dirty="0" smtClean="0"/>
              <a:t>explicit</a:t>
            </a:r>
            <a:r>
              <a:rPr lang="en-ZA" dirty="0" smtClean="0"/>
              <a:t>!</a:t>
            </a:r>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14</a:t>
            </a:fld>
            <a:endParaRPr lang="en-Z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424936" cy="1152128"/>
          </a:xfrm>
        </p:spPr>
        <p:txBody>
          <a:bodyPr>
            <a:normAutofit fontScale="90000"/>
          </a:bodyPr>
          <a:lstStyle/>
          <a:p>
            <a:pPr algn="ctr"/>
            <a:r>
              <a:rPr lang="en-US" b="1" dirty="0"/>
              <a:t>Using background information/factual evidence</a:t>
            </a:r>
            <a:endParaRPr lang="en-ZA" dirty="0"/>
          </a:p>
        </p:txBody>
      </p:sp>
      <p:sp>
        <p:nvSpPr>
          <p:cNvPr id="3" name="Slide Number Placeholder 2"/>
          <p:cNvSpPr>
            <a:spLocks noGrp="1"/>
          </p:cNvSpPr>
          <p:nvPr>
            <p:ph type="sldNum" sz="quarter" idx="12"/>
          </p:nvPr>
        </p:nvSpPr>
        <p:spPr/>
        <p:txBody>
          <a:bodyPr>
            <a:normAutofit fontScale="85000" lnSpcReduction="20000"/>
          </a:bodyPr>
          <a:lstStyle/>
          <a:p>
            <a:fld id="{397CEC65-05FF-45E2-BA13-C1E6D89C3971}" type="slidenum">
              <a:rPr lang="en-ZA" smtClean="0"/>
              <a:t>15</a:t>
            </a:fld>
            <a:endParaRPr lang="en-ZA"/>
          </a:p>
        </p:txBody>
      </p:sp>
      <p:sp>
        <p:nvSpPr>
          <p:cNvPr id="4" name="Content Placeholder 3"/>
          <p:cNvSpPr>
            <a:spLocks noGrp="1"/>
          </p:cNvSpPr>
          <p:nvPr>
            <p:ph sz="quarter" idx="1"/>
          </p:nvPr>
        </p:nvSpPr>
        <p:spPr>
          <a:xfrm>
            <a:off x="395536" y="1600200"/>
            <a:ext cx="8370512" cy="4925144"/>
          </a:xfrm>
        </p:spPr>
        <p:txBody>
          <a:bodyPr>
            <a:normAutofit fontScale="92500" lnSpcReduction="20000"/>
          </a:bodyPr>
          <a:lstStyle/>
          <a:p>
            <a:r>
              <a:rPr lang="en-ZA" dirty="0" smtClean="0"/>
              <a:t>Avoid </a:t>
            </a:r>
            <a:r>
              <a:rPr lang="en-ZA" dirty="0"/>
              <a:t>lengthy descriptions. </a:t>
            </a:r>
            <a:endParaRPr lang="en-ZA" dirty="0" smtClean="0"/>
          </a:p>
          <a:p>
            <a:r>
              <a:rPr lang="en-ZA" dirty="0" smtClean="0"/>
              <a:t>Get </a:t>
            </a:r>
            <a:r>
              <a:rPr lang="en-ZA" dirty="0"/>
              <a:t>to the point; show how it ties in with your argument</a:t>
            </a:r>
            <a:r>
              <a:rPr lang="en-ZA" dirty="0" smtClean="0"/>
              <a:t>!</a:t>
            </a:r>
          </a:p>
          <a:p>
            <a:r>
              <a:rPr lang="en-ZA" dirty="0" smtClean="0"/>
              <a:t>Think carefully about how much detail is actually needed to make your point.</a:t>
            </a:r>
          </a:p>
          <a:p>
            <a:r>
              <a:rPr lang="en-ZA" dirty="0" smtClean="0">
                <a:solidFill>
                  <a:srgbClr val="FF0000"/>
                </a:solidFill>
              </a:rPr>
              <a:t>For example, if your point is that ideas of citizenship were influenced by the colonial experience, you need only briefly explain that the Belgians considered the Tutsi to be an alien ‘race’, whereas the Hutu were treated as native ‘ethnicity’.</a:t>
            </a:r>
          </a:p>
          <a:p>
            <a:pPr lvl="1"/>
            <a:r>
              <a:rPr lang="en-ZA" dirty="0" smtClean="0">
                <a:solidFill>
                  <a:srgbClr val="FF0000"/>
                </a:solidFill>
              </a:rPr>
              <a:t>The background information needed is simply that there was a division created around these groups by the Belgians. Move on to make your point about why it was important for mass participation in the genocide.</a:t>
            </a:r>
            <a:endParaRPr lang="en-ZA" dirty="0">
              <a:solidFill>
                <a:srgbClr val="FF0000"/>
              </a:solidFill>
            </a:endParaRPr>
          </a:p>
          <a:p>
            <a:endParaRPr lang="en-ZA" dirty="0"/>
          </a:p>
        </p:txBody>
      </p:sp>
    </p:spTree>
    <p:extLst>
      <p:ext uri="{BB962C8B-B14F-4D97-AF65-F5344CB8AC3E}">
        <p14:creationId xmlns:p14="http://schemas.microsoft.com/office/powerpoint/2010/main" val="660698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370512" cy="1030560"/>
          </a:xfrm>
        </p:spPr>
        <p:txBody>
          <a:bodyPr>
            <a:normAutofit fontScale="90000"/>
          </a:bodyPr>
          <a:lstStyle/>
          <a:p>
            <a:pPr algn="ctr"/>
            <a:r>
              <a:rPr lang="en-ZA" b="1" dirty="0"/>
              <a:t>Using other authors’ arguments to support your </a:t>
            </a:r>
            <a:r>
              <a:rPr lang="en-ZA" b="1" dirty="0" smtClean="0"/>
              <a:t>own</a:t>
            </a:r>
            <a:endParaRPr lang="en-ZA" dirty="0"/>
          </a:p>
        </p:txBody>
      </p:sp>
      <p:sp>
        <p:nvSpPr>
          <p:cNvPr id="3" name="Slide Number Placeholder 2"/>
          <p:cNvSpPr>
            <a:spLocks noGrp="1"/>
          </p:cNvSpPr>
          <p:nvPr>
            <p:ph type="sldNum" sz="quarter" idx="12"/>
          </p:nvPr>
        </p:nvSpPr>
        <p:spPr/>
        <p:txBody>
          <a:bodyPr>
            <a:normAutofit fontScale="85000" lnSpcReduction="20000"/>
          </a:bodyPr>
          <a:lstStyle/>
          <a:p>
            <a:fld id="{397CEC65-05FF-45E2-BA13-C1E6D89C3971}" type="slidenum">
              <a:rPr lang="en-ZA" smtClean="0"/>
              <a:t>16</a:t>
            </a:fld>
            <a:endParaRPr lang="en-ZA"/>
          </a:p>
        </p:txBody>
      </p:sp>
      <p:sp>
        <p:nvSpPr>
          <p:cNvPr id="4" name="Content Placeholder 3"/>
          <p:cNvSpPr>
            <a:spLocks noGrp="1"/>
          </p:cNvSpPr>
          <p:nvPr>
            <p:ph sz="quarter" idx="1"/>
          </p:nvPr>
        </p:nvSpPr>
        <p:spPr/>
        <p:txBody>
          <a:bodyPr>
            <a:normAutofit fontScale="77500" lnSpcReduction="20000"/>
          </a:bodyPr>
          <a:lstStyle/>
          <a:p>
            <a:r>
              <a:rPr lang="en-ZA" dirty="0" smtClean="0"/>
              <a:t>You may want to support your own point with an argument another author has made.</a:t>
            </a:r>
          </a:p>
          <a:p>
            <a:r>
              <a:rPr lang="en-ZA" dirty="0" smtClean="0"/>
              <a:t>You cannot simply summarise their point and think that is sufficient.</a:t>
            </a:r>
          </a:p>
          <a:p>
            <a:r>
              <a:rPr lang="en-ZA" dirty="0" smtClean="0"/>
              <a:t>You need to demonstrate why their point is significant for your argument.</a:t>
            </a:r>
          </a:p>
          <a:p>
            <a:r>
              <a:rPr lang="en-ZA" dirty="0" smtClean="0">
                <a:solidFill>
                  <a:srgbClr val="FF0000"/>
                </a:solidFill>
              </a:rPr>
              <a:t>For example, Author B has argued that ‘fear’ extends beyond a concern about death, and that it also includes fears about financial security. This is significant since it demonstrates that resource scarcity may contribute towards a general feeling of fear. Thus, it could be said that </a:t>
            </a:r>
            <a:r>
              <a:rPr lang="en-ZA" dirty="0" err="1" smtClean="0">
                <a:solidFill>
                  <a:srgbClr val="FF0000"/>
                </a:solidFill>
              </a:rPr>
              <a:t>Mamdani’s</a:t>
            </a:r>
            <a:r>
              <a:rPr lang="en-ZA" dirty="0" smtClean="0">
                <a:solidFill>
                  <a:srgbClr val="FF0000"/>
                </a:solidFill>
              </a:rPr>
              <a:t> definition of fear may be too narrow.</a:t>
            </a:r>
          </a:p>
          <a:p>
            <a:r>
              <a:rPr lang="en-ZA" dirty="0" smtClean="0">
                <a:solidFill>
                  <a:srgbClr val="FF0000"/>
                </a:solidFill>
              </a:rPr>
              <a:t>This example shows </a:t>
            </a:r>
            <a:r>
              <a:rPr lang="en-ZA" i="1" dirty="0" smtClean="0">
                <a:solidFill>
                  <a:srgbClr val="FF0000"/>
                </a:solidFill>
              </a:rPr>
              <a:t>why</a:t>
            </a:r>
            <a:r>
              <a:rPr lang="en-ZA" dirty="0" smtClean="0">
                <a:solidFill>
                  <a:srgbClr val="FF0000"/>
                </a:solidFill>
              </a:rPr>
              <a:t> Author B’s point is relevant, as well as how it can be used to critique </a:t>
            </a:r>
            <a:r>
              <a:rPr lang="en-ZA" dirty="0" err="1" smtClean="0">
                <a:solidFill>
                  <a:srgbClr val="FF0000"/>
                </a:solidFill>
              </a:rPr>
              <a:t>Mamdani</a:t>
            </a:r>
            <a:r>
              <a:rPr lang="en-ZA" dirty="0" smtClean="0">
                <a:solidFill>
                  <a:srgbClr val="FF0000"/>
                </a:solidFill>
              </a:rPr>
              <a:t>.</a:t>
            </a:r>
            <a:endParaRPr lang="en-ZA" dirty="0">
              <a:solidFill>
                <a:srgbClr val="FF0000"/>
              </a:solidFill>
            </a:endParaRPr>
          </a:p>
        </p:txBody>
      </p:sp>
    </p:spTree>
    <p:extLst>
      <p:ext uri="{BB962C8B-B14F-4D97-AF65-F5344CB8AC3E}">
        <p14:creationId xmlns:p14="http://schemas.microsoft.com/office/powerpoint/2010/main" val="533092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3. Fact &amp; Evidence vs. </a:t>
            </a:r>
            <a:r>
              <a:rPr lang="en-ZA" dirty="0" smtClean="0"/>
              <a:t>Opinion</a:t>
            </a:r>
            <a:endParaRPr lang="en-US" dirty="0"/>
          </a:p>
        </p:txBody>
      </p:sp>
      <p:sp>
        <p:nvSpPr>
          <p:cNvPr id="3" name="Content Placeholder 2"/>
          <p:cNvSpPr>
            <a:spLocks noGrp="1"/>
          </p:cNvSpPr>
          <p:nvPr>
            <p:ph sz="quarter" idx="1"/>
          </p:nvPr>
        </p:nvSpPr>
        <p:spPr/>
        <p:txBody>
          <a:bodyPr>
            <a:normAutofit fontScale="92500" lnSpcReduction="20000"/>
          </a:bodyPr>
          <a:lstStyle/>
          <a:p>
            <a:r>
              <a:rPr lang="en-ZA" dirty="0"/>
              <a:t>You shouldn’t use someone else’s claims and arguments uncritically and leave them unsubstantiated in your essay. </a:t>
            </a:r>
          </a:p>
          <a:p>
            <a:r>
              <a:rPr lang="en-ZA" dirty="0"/>
              <a:t>In order to do this, though, you need to read critically:</a:t>
            </a:r>
          </a:p>
          <a:p>
            <a:pPr lvl="1"/>
            <a:r>
              <a:rPr lang="en-ZA" dirty="0" smtClean="0"/>
              <a:t>What evidence has been used?</a:t>
            </a:r>
            <a:endParaRPr lang="en-ZA" dirty="0"/>
          </a:p>
          <a:p>
            <a:pPr lvl="1"/>
            <a:r>
              <a:rPr lang="en-ZA" dirty="0"/>
              <a:t>Is his or her argument strong and </a:t>
            </a:r>
            <a:r>
              <a:rPr lang="en-ZA" dirty="0" smtClean="0"/>
              <a:t>well-supported</a:t>
            </a:r>
            <a:r>
              <a:rPr lang="en-ZA" dirty="0"/>
              <a:t>, or just an opinion?</a:t>
            </a:r>
          </a:p>
          <a:p>
            <a:r>
              <a:rPr lang="en-GB" dirty="0" smtClean="0"/>
              <a:t>Big name does not equal validity! </a:t>
            </a:r>
            <a:endParaRPr lang="en-ZA" dirty="0" smtClean="0"/>
          </a:p>
          <a:p>
            <a:pPr marL="0" indent="0">
              <a:buNone/>
            </a:pPr>
            <a:endParaRPr lang="en-US" dirty="0" smtClean="0"/>
          </a:p>
          <a:p>
            <a:pPr marL="0" indent="0" algn="ctr">
              <a:buNone/>
            </a:pPr>
            <a:r>
              <a:rPr lang="en-US" b="1" dirty="0" smtClean="0"/>
              <a:t>You must decide (and show) </a:t>
            </a:r>
            <a:r>
              <a:rPr lang="en-US" b="1" dirty="0"/>
              <a:t>how strong that argument is by critically evaluating the information and/or facts that author uses to support his/her argument. </a:t>
            </a:r>
            <a:endParaRPr lang="en-ZA" b="1" dirty="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17</a:t>
            </a:fld>
            <a:endParaRPr lang="en-ZA"/>
          </a:p>
        </p:txBody>
      </p:sp>
    </p:spTree>
    <p:extLst>
      <p:ext uri="{BB962C8B-B14F-4D97-AF65-F5344CB8AC3E}">
        <p14:creationId xmlns:p14="http://schemas.microsoft.com/office/powerpoint/2010/main" val="134548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3. Fact &amp; Evidence vs. Opinion</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r>
              <a:rPr lang="en-US" dirty="0" smtClean="0"/>
              <a:t>Please avoid at all costs:</a:t>
            </a:r>
          </a:p>
          <a:p>
            <a:r>
              <a:rPr lang="en-US" dirty="0" smtClean="0"/>
              <a:t>Presenting other authors’ opinions as facts.</a:t>
            </a:r>
          </a:p>
          <a:p>
            <a:r>
              <a:rPr lang="en-US" dirty="0" smtClean="0"/>
              <a:t>Uncritically subscribing </a:t>
            </a:r>
            <a:r>
              <a:rPr lang="en-US" dirty="0"/>
              <a:t>to someone else’s weak </a:t>
            </a:r>
            <a:r>
              <a:rPr lang="en-US" dirty="0" smtClean="0"/>
              <a:t>arguments.</a:t>
            </a:r>
          </a:p>
          <a:p>
            <a:r>
              <a:rPr lang="en-US" dirty="0" smtClean="0"/>
              <a:t>Misrepresenting </a:t>
            </a:r>
            <a:r>
              <a:rPr lang="en-US" dirty="0"/>
              <a:t>an authors’ argument and twist it out of shape to support their own viewpoint</a:t>
            </a:r>
          </a:p>
          <a:p>
            <a:pPr marL="0" indent="0">
              <a:buNone/>
            </a:pPr>
            <a:endParaRPr lang="en-US" dirty="0"/>
          </a:p>
          <a:p>
            <a:pPr marL="0" indent="0">
              <a:buNone/>
            </a:pPr>
            <a:r>
              <a:rPr lang="en-US" b="1" dirty="0" smtClean="0"/>
              <a:t>Sometimes, this is done inadvertently – be careful how you phrase things!</a:t>
            </a:r>
          </a:p>
          <a:p>
            <a:pPr marL="0" indent="0">
              <a:buNone/>
            </a:pPr>
            <a:endParaRPr lang="en-US" dirty="0" smtClean="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18</a:t>
            </a:fld>
            <a:endParaRPr lang="en-ZA"/>
          </a:p>
        </p:txBody>
      </p:sp>
    </p:spTree>
    <p:extLst>
      <p:ext uri="{BB962C8B-B14F-4D97-AF65-F5344CB8AC3E}">
        <p14:creationId xmlns:p14="http://schemas.microsoft.com/office/powerpoint/2010/main" val="2634909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84739167"/>
              </p:ext>
            </p:extLst>
          </p:nvPr>
        </p:nvGraphicFramePr>
        <p:xfrm>
          <a:off x="0" y="692694"/>
          <a:ext cx="9144000" cy="6165305"/>
        </p:xfrm>
        <a:graphic>
          <a:graphicData uri="http://schemas.openxmlformats.org/drawingml/2006/table">
            <a:tbl>
              <a:tblPr firstRow="1" bandRow="1">
                <a:tableStyleId>{5C22544A-7EE6-4342-B048-85BDC9FD1C3A}</a:tableStyleId>
              </a:tblPr>
              <a:tblGrid>
                <a:gridCol w="9144000"/>
              </a:tblGrid>
              <a:tr h="616530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bg1"/>
                        </a:solidFill>
                      </a:endParaRPr>
                    </a:p>
                    <a:p>
                      <a:pPr algn="just">
                        <a:lnSpc>
                          <a:spcPct val="110000"/>
                        </a:lnSpc>
                      </a:pPr>
                      <a:r>
                        <a:rPr kumimoji="0" lang="en-US" sz="2800" b="0" kern="1200" dirty="0" smtClean="0">
                          <a:solidFill>
                            <a:srgbClr val="FF0000"/>
                          </a:solidFill>
                          <a:effectLst/>
                          <a:latin typeface="+mn-lt"/>
                          <a:ea typeface="+mn-ea"/>
                          <a:cs typeface="+mn-cs"/>
                        </a:rPr>
                        <a:t>“At the core of the ideology of Hutu Power </a:t>
                      </a:r>
                      <a:r>
                        <a:rPr kumimoji="0" lang="en-US" sz="2800" b="0" u="none" kern="1200" dirty="0" smtClean="0">
                          <a:solidFill>
                            <a:srgbClr val="FF0000"/>
                          </a:solidFill>
                          <a:effectLst/>
                          <a:latin typeface="+mn-lt"/>
                          <a:ea typeface="+mn-ea"/>
                          <a:cs typeface="+mn-cs"/>
                        </a:rPr>
                        <a:t>was the conviction that the Tutsi were a race alien to Rwanda, and not an indigenous ethnic group. </a:t>
                      </a:r>
                      <a:r>
                        <a:rPr kumimoji="0" lang="en-US" sz="2800" b="0" kern="1200" dirty="0" smtClean="0">
                          <a:solidFill>
                            <a:srgbClr val="FF0000"/>
                          </a:solidFill>
                          <a:effectLst/>
                          <a:latin typeface="+mn-lt"/>
                          <a:ea typeface="+mn-ea"/>
                          <a:cs typeface="+mn-cs"/>
                        </a:rPr>
                        <a:t>The shift in political vocabulary was a return to the vision of the colonial period. That the Tutsi were a race not indigenous to Rwanda was both central to colonial ideology and a key idea that had propelled forward the 1959 Revolution.” (</a:t>
                      </a:r>
                      <a:r>
                        <a:rPr kumimoji="0" lang="en-US" sz="2800" b="0" kern="1200" dirty="0" err="1" smtClean="0">
                          <a:solidFill>
                            <a:srgbClr val="FF0000"/>
                          </a:solidFill>
                          <a:effectLst/>
                          <a:latin typeface="+mn-lt"/>
                          <a:ea typeface="+mn-ea"/>
                          <a:cs typeface="+mn-cs"/>
                        </a:rPr>
                        <a:t>Mamdani</a:t>
                      </a:r>
                      <a:r>
                        <a:rPr kumimoji="0" lang="en-US" sz="2800" b="0" kern="1200" dirty="0" smtClean="0">
                          <a:solidFill>
                            <a:srgbClr val="FF0000"/>
                          </a:solidFill>
                          <a:effectLst/>
                          <a:latin typeface="+mn-lt"/>
                          <a:ea typeface="+mn-ea"/>
                          <a:cs typeface="+mn-cs"/>
                        </a:rPr>
                        <a:t>, 2001: 190).</a:t>
                      </a:r>
                      <a:r>
                        <a:rPr lang="en-US" sz="2800" b="0" dirty="0" smtClean="0">
                          <a:solidFill>
                            <a:srgbClr val="FF0000"/>
                          </a:solidFill>
                          <a:effectLst/>
                        </a:rPr>
                        <a:t> </a:t>
                      </a:r>
                    </a:p>
                    <a:p>
                      <a:pPr algn="just">
                        <a:lnSpc>
                          <a:spcPct val="110000"/>
                        </a:lnSpc>
                      </a:pPr>
                      <a:endParaRPr lang="en-US" sz="2800" b="0" dirty="0" smtClean="0">
                        <a:solidFill>
                          <a:srgbClr val="FF0000"/>
                        </a:solidFill>
                        <a:effectLst/>
                      </a:endParaRPr>
                    </a:p>
                    <a:p>
                      <a:pPr marL="0" indent="0" algn="just">
                        <a:lnSpc>
                          <a:spcPct val="110000"/>
                        </a:lnSpc>
                        <a:buFontTx/>
                        <a:buNone/>
                      </a:pPr>
                      <a:r>
                        <a:rPr lang="en-US" sz="2800" b="0" dirty="0" smtClean="0">
                          <a:solidFill>
                            <a:srgbClr val="FF0000"/>
                          </a:solidFill>
                          <a:effectLst/>
                        </a:rPr>
                        <a:t>What is Mamdani</a:t>
                      </a:r>
                      <a:r>
                        <a:rPr lang="en-US" sz="2800" b="0" baseline="0" dirty="0" smtClean="0">
                          <a:solidFill>
                            <a:srgbClr val="FF0000"/>
                          </a:solidFill>
                          <a:effectLst/>
                        </a:rPr>
                        <a:t> reiterating here? A fact or an opinion?</a:t>
                      </a:r>
                    </a:p>
                    <a:p>
                      <a:pPr marL="457200" indent="-457200" algn="just">
                        <a:lnSpc>
                          <a:spcPct val="110000"/>
                        </a:lnSpc>
                        <a:buFontTx/>
                        <a:buChar char="-"/>
                      </a:pPr>
                      <a:endParaRPr lang="en-US" sz="2800" b="0" baseline="0" dirty="0" smtClean="0">
                        <a:solidFill>
                          <a:srgbClr val="FF0000"/>
                        </a:solidFill>
                        <a:effectLst/>
                      </a:endParaRPr>
                    </a:p>
                    <a:p>
                      <a:pPr marL="0" indent="0" algn="just">
                        <a:lnSpc>
                          <a:spcPct val="110000"/>
                        </a:lnSpc>
                        <a:buFontTx/>
                        <a:buNone/>
                      </a:pPr>
                      <a:r>
                        <a:rPr lang="en-US" sz="1600" b="0" baseline="0" dirty="0" smtClean="0">
                          <a:solidFill>
                            <a:srgbClr val="FF0000"/>
                          </a:solidFill>
                          <a:effectLst/>
                        </a:rPr>
                        <a:t>(Mamdani, M. 2001. When Victims Become Killers: Colonialism, Nativism, and the Genocide in Rwanda. Princeton University Press)</a:t>
                      </a:r>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70756749"/>
              </p:ext>
            </p:extLst>
          </p:nvPr>
        </p:nvGraphicFramePr>
        <p:xfrm>
          <a:off x="0" y="0"/>
          <a:ext cx="9144000" cy="764704"/>
        </p:xfrm>
        <a:graphic>
          <a:graphicData uri="http://schemas.openxmlformats.org/drawingml/2006/table">
            <a:tbl>
              <a:tblPr firstRow="1" bandRow="1">
                <a:tableStyleId>{21E4AEA4-8DFA-4A89-87EB-49C32662AFE0}</a:tableStyleId>
              </a:tblPr>
              <a:tblGrid>
                <a:gridCol w="9144000"/>
              </a:tblGrid>
              <a:tr h="7647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i="1" dirty="0" smtClean="0"/>
                        <a:t>Class Activity – Fact</a:t>
                      </a:r>
                      <a:r>
                        <a:rPr lang="en-US" sz="3600" i="1" baseline="0" dirty="0" smtClean="0"/>
                        <a:t> vs. Opinion</a:t>
                      </a:r>
                      <a:endParaRPr lang="en-ZA" dirty="0"/>
                    </a:p>
                  </a:txBody>
                  <a:tcPr/>
                </a:tc>
              </a:tr>
            </a:tbl>
          </a:graphicData>
        </a:graphic>
      </p:graphicFrame>
      <p:sp>
        <p:nvSpPr>
          <p:cNvPr id="4" name="Slide Number Placeholder 3"/>
          <p:cNvSpPr>
            <a:spLocks noGrp="1"/>
          </p:cNvSpPr>
          <p:nvPr>
            <p:ph type="sldNum" sz="quarter" idx="12"/>
          </p:nvPr>
        </p:nvSpPr>
        <p:spPr/>
        <p:txBody>
          <a:bodyPr/>
          <a:lstStyle/>
          <a:p>
            <a:fld id="{397CEC65-05FF-45E2-BA13-C1E6D89C3971}" type="slidenum">
              <a:rPr lang="en-ZA" smtClean="0"/>
              <a:t>19</a:t>
            </a:fld>
            <a:endParaRPr lang="en-ZA"/>
          </a:p>
        </p:txBody>
      </p:sp>
    </p:spTree>
    <p:extLst>
      <p:ext uri="{BB962C8B-B14F-4D97-AF65-F5344CB8AC3E}">
        <p14:creationId xmlns:p14="http://schemas.microsoft.com/office/powerpoint/2010/main" val="13774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14897608"/>
              </p:ext>
            </p:extLst>
          </p:nvPr>
        </p:nvGraphicFramePr>
        <p:xfrm>
          <a:off x="0" y="1196752"/>
          <a:ext cx="9144000" cy="5661248"/>
        </p:xfrm>
        <a:graphic>
          <a:graphicData uri="http://schemas.openxmlformats.org/drawingml/2006/table">
            <a:tbl>
              <a:tblPr firstRow="1" bandRow="1">
                <a:tableStyleId>{5C22544A-7EE6-4342-B048-85BDC9FD1C3A}</a:tableStyleId>
              </a:tblPr>
              <a:tblGrid>
                <a:gridCol w="9144000"/>
              </a:tblGrid>
              <a:tr h="5661248">
                <a:tc>
                  <a:txBody>
                    <a:bodyPr/>
                    <a:lstStyle/>
                    <a:p>
                      <a:pPr algn="just"/>
                      <a:endParaRPr lang="en-ZA" sz="3600" dirty="0" smtClean="0"/>
                    </a:p>
                    <a:p>
                      <a:pPr algn="just"/>
                      <a:r>
                        <a:rPr lang="en-ZA" sz="3600" dirty="0" smtClean="0"/>
                        <a:t>What are</a:t>
                      </a:r>
                      <a:r>
                        <a:rPr lang="en-ZA" sz="3600" baseline="0" dirty="0" smtClean="0"/>
                        <a:t> the overall characteristics of</a:t>
                      </a:r>
                      <a:r>
                        <a:rPr lang="en-ZA" sz="3600" dirty="0" smtClean="0"/>
                        <a:t> a</a:t>
                      </a:r>
                      <a:r>
                        <a:rPr lang="en-ZA" sz="3600" baseline="0" dirty="0" smtClean="0"/>
                        <a:t> good</a:t>
                      </a:r>
                      <a:r>
                        <a:rPr lang="en-ZA" sz="3600" dirty="0" smtClean="0"/>
                        <a:t> essay?</a:t>
                      </a:r>
                    </a:p>
                    <a:p>
                      <a:pPr algn="just"/>
                      <a:endParaRPr lang="en-ZA" sz="3600" dirty="0" smtClean="0"/>
                    </a:p>
                    <a:p>
                      <a:pPr algn="just"/>
                      <a:r>
                        <a:rPr lang="en-ZA" sz="3600" dirty="0" smtClean="0"/>
                        <a:t>What</a:t>
                      </a:r>
                      <a:r>
                        <a:rPr lang="en-ZA" sz="3600" baseline="0" dirty="0" smtClean="0"/>
                        <a:t> does a paragraph need?</a:t>
                      </a:r>
                    </a:p>
                    <a:p>
                      <a:pPr algn="just"/>
                      <a:endParaRPr lang="en-ZA" sz="3600" baseline="0" dirty="0" smtClean="0"/>
                    </a:p>
                    <a:p>
                      <a:pPr algn="just"/>
                      <a:r>
                        <a:rPr lang="en-ZA" sz="3600" baseline="0" dirty="0" smtClean="0"/>
                        <a:t>How do you support your argument?</a:t>
                      </a:r>
                    </a:p>
                    <a:p>
                      <a:pPr algn="just"/>
                      <a:endParaRPr lang="en-ZA" sz="3600" baseline="0" dirty="0" smtClean="0"/>
                    </a:p>
                    <a:p>
                      <a:pPr algn="just"/>
                      <a:r>
                        <a:rPr lang="en-ZA" sz="3600" baseline="0" dirty="0" smtClean="0"/>
                        <a:t>How do you convince your reader?</a:t>
                      </a:r>
                      <a:endParaRPr lang="en-ZA" sz="3600" dirty="0" smtClean="0"/>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066129964"/>
              </p:ext>
            </p:extLst>
          </p:nvPr>
        </p:nvGraphicFramePr>
        <p:xfrm>
          <a:off x="0" y="0"/>
          <a:ext cx="9144000" cy="1188720"/>
        </p:xfrm>
        <a:graphic>
          <a:graphicData uri="http://schemas.openxmlformats.org/drawingml/2006/table">
            <a:tbl>
              <a:tblPr firstRow="1" bandRow="1">
                <a:tableStyleId>{21E4AEA4-8DFA-4A89-87EB-49C32662AFE0}</a:tableStyleId>
              </a:tblPr>
              <a:tblGrid>
                <a:gridCol w="9144000"/>
              </a:tblGrid>
              <a:tr h="11247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3600" i="1" dirty="0" smtClean="0"/>
                        <a:t>Class Activity: What makes a good argumentative essay?</a:t>
                      </a:r>
                      <a:endParaRPr lang="en-ZA" dirty="0"/>
                    </a:p>
                  </a:txBody>
                  <a:tcPr/>
                </a:tc>
              </a:tr>
            </a:tbl>
          </a:graphicData>
        </a:graphic>
      </p:graphicFrame>
      <p:sp>
        <p:nvSpPr>
          <p:cNvPr id="4" name="Slide Number Placeholder 3"/>
          <p:cNvSpPr>
            <a:spLocks noGrp="1"/>
          </p:cNvSpPr>
          <p:nvPr>
            <p:ph type="sldNum" sz="quarter" idx="12"/>
          </p:nvPr>
        </p:nvSpPr>
        <p:spPr/>
        <p:txBody>
          <a:bodyPr/>
          <a:lstStyle/>
          <a:p>
            <a:fld id="{397CEC65-05FF-45E2-BA13-C1E6D89C3971}" type="slidenum">
              <a:rPr lang="en-ZA" smtClean="0"/>
              <a:t>2</a:t>
            </a:fld>
            <a:endParaRPr lang="en-ZA"/>
          </a:p>
        </p:txBody>
      </p:sp>
    </p:spTree>
    <p:extLst>
      <p:ext uri="{BB962C8B-B14F-4D97-AF65-F5344CB8AC3E}">
        <p14:creationId xmlns:p14="http://schemas.microsoft.com/office/powerpoint/2010/main" val="2559226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00937233"/>
              </p:ext>
            </p:extLst>
          </p:nvPr>
        </p:nvGraphicFramePr>
        <p:xfrm>
          <a:off x="107504" y="908720"/>
          <a:ext cx="8928992" cy="5949279"/>
        </p:xfrm>
        <a:graphic>
          <a:graphicData uri="http://schemas.openxmlformats.org/drawingml/2006/table">
            <a:tbl>
              <a:tblPr firstRow="1" bandRow="1">
                <a:tableStyleId>{5C22544A-7EE6-4342-B048-85BDC9FD1C3A}</a:tableStyleId>
              </a:tblPr>
              <a:tblGrid>
                <a:gridCol w="8928992"/>
              </a:tblGrid>
              <a:tr h="5949279">
                <a:tc>
                  <a:txBody>
                    <a:bodyPr/>
                    <a:lstStyle/>
                    <a:p>
                      <a:pPr algn="just">
                        <a:lnSpc>
                          <a:spcPct val="110000"/>
                        </a:lnSpc>
                      </a:pPr>
                      <a:r>
                        <a:rPr kumimoji="0" lang="en-US" sz="2600" b="1" kern="1200" dirty="0" smtClean="0">
                          <a:solidFill>
                            <a:srgbClr val="FF0000"/>
                          </a:solidFill>
                          <a:effectLst/>
                          <a:latin typeface="+mn-lt"/>
                          <a:ea typeface="+mn-ea"/>
                          <a:cs typeface="+mn-cs"/>
                        </a:rPr>
                        <a:t>Student A:</a:t>
                      </a:r>
                      <a:r>
                        <a:rPr kumimoji="0" lang="en-US" sz="2600" b="0" kern="1200" baseline="0" dirty="0" smtClean="0">
                          <a:solidFill>
                            <a:srgbClr val="FF0000"/>
                          </a:solidFill>
                          <a:effectLst/>
                          <a:latin typeface="+mn-lt"/>
                          <a:ea typeface="+mn-ea"/>
                          <a:cs typeface="+mn-cs"/>
                        </a:rPr>
                        <a:t> “</a:t>
                      </a:r>
                      <a:r>
                        <a:rPr kumimoji="0" lang="en-US" sz="2600" b="0" kern="1200" dirty="0" smtClean="0">
                          <a:solidFill>
                            <a:srgbClr val="FF0000"/>
                          </a:solidFill>
                          <a:effectLst/>
                          <a:latin typeface="+mn-lt"/>
                          <a:ea typeface="+mn-ea"/>
                          <a:cs typeface="+mn-cs"/>
                        </a:rPr>
                        <a:t>Moreover, the kingship of </a:t>
                      </a:r>
                      <a:r>
                        <a:rPr kumimoji="0" lang="en-US" sz="2600" b="0" kern="1200" dirty="0" err="1" smtClean="0">
                          <a:solidFill>
                            <a:srgbClr val="FF0000"/>
                          </a:solidFill>
                          <a:effectLst/>
                          <a:latin typeface="+mn-lt"/>
                          <a:ea typeface="+mn-ea"/>
                          <a:cs typeface="+mn-cs"/>
                        </a:rPr>
                        <a:t>Rwabugiri</a:t>
                      </a:r>
                      <a:r>
                        <a:rPr kumimoji="0" lang="en-US" sz="2600" b="0" kern="1200" dirty="0" smtClean="0">
                          <a:solidFill>
                            <a:srgbClr val="FF0000"/>
                          </a:solidFill>
                          <a:effectLst/>
                          <a:latin typeface="+mn-lt"/>
                          <a:ea typeface="+mn-ea"/>
                          <a:cs typeface="+mn-cs"/>
                        </a:rPr>
                        <a:t> institutionalized ethnicity when prior to that all Rwandans were </a:t>
                      </a:r>
                      <a:r>
                        <a:rPr kumimoji="0" lang="en-US" sz="2600" b="0" kern="1200" dirty="0" err="1" smtClean="0">
                          <a:solidFill>
                            <a:srgbClr val="FF0000"/>
                          </a:solidFill>
                          <a:effectLst/>
                          <a:latin typeface="+mn-lt"/>
                          <a:ea typeface="+mn-ea"/>
                          <a:cs typeface="+mn-cs"/>
                        </a:rPr>
                        <a:t>categorised</a:t>
                      </a:r>
                      <a:r>
                        <a:rPr kumimoji="0" lang="en-US" sz="2600" b="0" kern="1200" dirty="0" smtClean="0">
                          <a:solidFill>
                            <a:srgbClr val="FF0000"/>
                          </a:solidFill>
                          <a:effectLst/>
                          <a:latin typeface="+mn-lt"/>
                          <a:ea typeface="+mn-ea"/>
                          <a:cs typeface="+mn-cs"/>
                        </a:rPr>
                        <a:t> under the term </a:t>
                      </a:r>
                      <a:r>
                        <a:rPr kumimoji="0" lang="en-US" sz="2600" b="0" kern="1200" dirty="0" err="1" smtClean="0">
                          <a:solidFill>
                            <a:srgbClr val="FF0000"/>
                          </a:solidFill>
                          <a:effectLst/>
                          <a:latin typeface="+mn-lt"/>
                          <a:ea typeface="+mn-ea"/>
                          <a:cs typeface="+mn-cs"/>
                        </a:rPr>
                        <a:t>Badusi</a:t>
                      </a:r>
                      <a:r>
                        <a:rPr kumimoji="0" lang="en-US" sz="2600" b="0" kern="1200" dirty="0" smtClean="0">
                          <a:solidFill>
                            <a:srgbClr val="FF0000"/>
                          </a:solidFill>
                          <a:effectLst/>
                          <a:latin typeface="+mn-lt"/>
                          <a:ea typeface="+mn-ea"/>
                          <a:cs typeface="+mn-cs"/>
                        </a:rPr>
                        <a:t>. It was also a period of Tutsi power and Hutu oppression. </a:t>
                      </a:r>
                      <a:r>
                        <a:rPr kumimoji="0" lang="en-US" sz="2600" b="0" u="none" kern="1200" dirty="0" smtClean="0">
                          <a:solidFill>
                            <a:srgbClr val="FF0000"/>
                          </a:solidFill>
                          <a:effectLst/>
                          <a:latin typeface="+mn-lt"/>
                          <a:ea typeface="+mn-ea"/>
                          <a:cs typeface="+mn-cs"/>
                        </a:rPr>
                        <a:t>It was believed that the Tutsi were an alien race to the Rwandan topography and not a minority ethnicity</a:t>
                      </a:r>
                      <a:r>
                        <a:rPr kumimoji="0" lang="en-US" sz="2600" b="0" u="none" kern="1200" baseline="0" dirty="0" smtClean="0">
                          <a:solidFill>
                            <a:srgbClr val="FF0000"/>
                          </a:solidFill>
                          <a:effectLst/>
                          <a:latin typeface="+mn-lt"/>
                          <a:ea typeface="+mn-ea"/>
                          <a:cs typeface="+mn-cs"/>
                        </a:rPr>
                        <a:t> (</a:t>
                      </a:r>
                      <a:r>
                        <a:rPr kumimoji="0" lang="en-US" sz="2600" b="0" u="none" kern="1200" baseline="0" dirty="0" err="1" smtClean="0">
                          <a:solidFill>
                            <a:srgbClr val="FF0000"/>
                          </a:solidFill>
                          <a:effectLst/>
                          <a:latin typeface="+mn-lt"/>
                          <a:ea typeface="+mn-ea"/>
                          <a:cs typeface="+mn-cs"/>
                        </a:rPr>
                        <a:t>Mamdani</a:t>
                      </a:r>
                      <a:r>
                        <a:rPr kumimoji="0" lang="en-US" sz="2600" b="0" u="none" kern="1200" baseline="0" dirty="0" smtClean="0">
                          <a:solidFill>
                            <a:srgbClr val="FF0000"/>
                          </a:solidFill>
                          <a:effectLst/>
                          <a:latin typeface="+mn-lt"/>
                          <a:ea typeface="+mn-ea"/>
                          <a:cs typeface="+mn-cs"/>
                        </a:rPr>
                        <a:t>, 2001: 190).</a:t>
                      </a:r>
                      <a:r>
                        <a:rPr kumimoji="0" lang="en-US" sz="2600" b="0" u="none" kern="1200" dirty="0" smtClean="0">
                          <a:solidFill>
                            <a:srgbClr val="FF0000"/>
                          </a:solidFill>
                          <a:effectLst/>
                          <a:latin typeface="+mn-lt"/>
                          <a:ea typeface="+mn-ea"/>
                          <a:cs typeface="+mn-cs"/>
                        </a:rPr>
                        <a:t>” </a:t>
                      </a:r>
                    </a:p>
                    <a:p>
                      <a:pPr algn="just">
                        <a:lnSpc>
                          <a:spcPct val="110000"/>
                        </a:lnSpc>
                      </a:pPr>
                      <a:endParaRPr kumimoji="0" lang="en-US" sz="2600" b="0" u="none" kern="1200" dirty="0" smtClean="0">
                        <a:solidFill>
                          <a:srgbClr val="FF0000"/>
                        </a:solidFill>
                        <a:effectLst/>
                        <a:latin typeface="+mn-lt"/>
                        <a:ea typeface="+mn-ea"/>
                        <a:cs typeface="+mn-cs"/>
                      </a:endParaRPr>
                    </a:p>
                    <a:p>
                      <a:pPr algn="just">
                        <a:lnSpc>
                          <a:spcPct val="110000"/>
                        </a:lnSpc>
                      </a:pPr>
                      <a:r>
                        <a:rPr kumimoji="0" lang="en-US" sz="2600" b="1" u="none" kern="1200" dirty="0" smtClean="0">
                          <a:solidFill>
                            <a:srgbClr val="FF0000"/>
                          </a:solidFill>
                          <a:effectLst/>
                          <a:latin typeface="+mn-lt"/>
                          <a:ea typeface="+mn-ea"/>
                          <a:cs typeface="+mn-cs"/>
                        </a:rPr>
                        <a:t>Student B:</a:t>
                      </a:r>
                      <a:r>
                        <a:rPr kumimoji="0" lang="en-US" sz="2600" b="1" u="none" kern="1200" baseline="0" dirty="0" smtClean="0">
                          <a:solidFill>
                            <a:srgbClr val="FF0000"/>
                          </a:solidFill>
                          <a:effectLst/>
                          <a:latin typeface="+mn-lt"/>
                          <a:ea typeface="+mn-ea"/>
                          <a:cs typeface="+mn-cs"/>
                        </a:rPr>
                        <a:t> </a:t>
                      </a:r>
                      <a:r>
                        <a:rPr kumimoji="0" lang="en-US" sz="2600" b="0" u="none" kern="1200" baseline="0" dirty="0" smtClean="0">
                          <a:solidFill>
                            <a:srgbClr val="FF0000"/>
                          </a:solidFill>
                          <a:effectLst/>
                          <a:latin typeface="+mn-lt"/>
                          <a:ea typeface="+mn-ea"/>
                          <a:cs typeface="+mn-cs"/>
                        </a:rPr>
                        <a:t>“The Tutsi were an alien group in Rwanda, so the Hutu felt threatened and oppressed in their own country, which worked as a catalyst leading up to the genocide (Mamdani, 2001: 190).”</a:t>
                      </a:r>
                    </a:p>
                    <a:p>
                      <a:pPr algn="just">
                        <a:lnSpc>
                          <a:spcPct val="110000"/>
                        </a:lnSpc>
                      </a:pPr>
                      <a:endParaRPr kumimoji="0" lang="en-US" sz="2600" b="0" u="none" kern="1200" baseline="0" dirty="0" smtClean="0">
                        <a:solidFill>
                          <a:srgbClr val="FF0000"/>
                        </a:solidFill>
                        <a:effectLst/>
                        <a:latin typeface="+mn-lt"/>
                        <a:ea typeface="+mn-ea"/>
                        <a:cs typeface="+mn-cs"/>
                      </a:endParaRPr>
                    </a:p>
                    <a:p>
                      <a:pPr marL="0" marR="0" indent="0" algn="just" defTabSz="914400" rtl="0" eaLnBrk="1" fontAlgn="auto" latinLnBrk="0" hangingPunct="1">
                        <a:lnSpc>
                          <a:spcPct val="110000"/>
                        </a:lnSpc>
                        <a:spcBef>
                          <a:spcPts val="0"/>
                        </a:spcBef>
                        <a:spcAft>
                          <a:spcPts val="0"/>
                        </a:spcAft>
                        <a:buClrTx/>
                        <a:buSzTx/>
                        <a:buFontTx/>
                        <a:buNone/>
                        <a:tabLst/>
                        <a:defRPr/>
                      </a:pPr>
                      <a:r>
                        <a:rPr lang="en-US" sz="1200" b="0" baseline="0" dirty="0" smtClean="0">
                          <a:solidFill>
                            <a:srgbClr val="FF0000"/>
                          </a:solidFill>
                          <a:effectLst/>
                        </a:rPr>
                        <a:t>(Mamdani, M. 2001. When Victims Become Killers: Colonialism, Nativism, and the Genocide in Rwanda. Princeton University Press)</a:t>
                      </a:r>
                    </a:p>
                    <a:p>
                      <a:pPr algn="just">
                        <a:lnSpc>
                          <a:spcPct val="110000"/>
                        </a:lnSpc>
                      </a:pPr>
                      <a:endParaRPr lang="en-ZA" sz="2600" b="0" u="none" dirty="0" smtClean="0">
                        <a:solidFill>
                          <a:srgbClr val="FF0000"/>
                        </a:solidFill>
                      </a:endParaRPr>
                    </a:p>
                  </a:txBody>
                  <a:tcPr>
                    <a:no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559788151"/>
              </p:ext>
            </p:extLst>
          </p:nvPr>
        </p:nvGraphicFramePr>
        <p:xfrm>
          <a:off x="0" y="0"/>
          <a:ext cx="9144000" cy="764704"/>
        </p:xfrm>
        <a:graphic>
          <a:graphicData uri="http://schemas.openxmlformats.org/drawingml/2006/table">
            <a:tbl>
              <a:tblPr firstRow="1" bandRow="1">
                <a:tableStyleId>{21E4AEA4-8DFA-4A89-87EB-49C32662AFE0}</a:tableStyleId>
              </a:tblPr>
              <a:tblGrid>
                <a:gridCol w="9144000"/>
              </a:tblGrid>
              <a:tr h="7647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i="1" baseline="0" dirty="0" smtClean="0"/>
                        <a:t>Reiterating </a:t>
                      </a:r>
                      <a:r>
                        <a:rPr lang="en-US" sz="3600" i="1" baseline="0" dirty="0" err="1" smtClean="0">
                          <a:solidFill>
                            <a:srgbClr val="FF0000"/>
                          </a:solidFill>
                        </a:rPr>
                        <a:t>Mamdani’s</a:t>
                      </a:r>
                      <a:r>
                        <a:rPr lang="en-US" sz="3600" i="1" baseline="0" dirty="0" smtClean="0">
                          <a:solidFill>
                            <a:srgbClr val="FF0000"/>
                          </a:solidFill>
                        </a:rPr>
                        <a:t> </a:t>
                      </a:r>
                      <a:r>
                        <a:rPr lang="en-US" sz="3600" i="1" baseline="0" dirty="0" smtClean="0"/>
                        <a:t>point</a:t>
                      </a:r>
                      <a:endParaRPr lang="en-ZA" dirty="0"/>
                    </a:p>
                  </a:txBody>
                  <a:tcPr/>
                </a:tc>
              </a:tr>
            </a:tbl>
          </a:graphicData>
        </a:graphic>
      </p:graphicFrame>
      <p:sp>
        <p:nvSpPr>
          <p:cNvPr id="4" name="Slide Number Placeholder 3"/>
          <p:cNvSpPr>
            <a:spLocks noGrp="1"/>
          </p:cNvSpPr>
          <p:nvPr>
            <p:ph type="sldNum" sz="quarter" idx="12"/>
          </p:nvPr>
        </p:nvSpPr>
        <p:spPr/>
        <p:txBody>
          <a:bodyPr/>
          <a:lstStyle/>
          <a:p>
            <a:fld id="{397CEC65-05FF-45E2-BA13-C1E6D89C3971}" type="slidenum">
              <a:rPr lang="en-ZA" smtClean="0"/>
              <a:t>20</a:t>
            </a:fld>
            <a:endParaRPr lang="en-ZA"/>
          </a:p>
        </p:txBody>
      </p:sp>
    </p:spTree>
    <p:extLst>
      <p:ext uri="{BB962C8B-B14F-4D97-AF65-F5344CB8AC3E}">
        <p14:creationId xmlns:p14="http://schemas.microsoft.com/office/powerpoint/2010/main" val="729427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4. Quantitative vs. Qualitative Research</a:t>
            </a:r>
            <a:endParaRPr lang="en-US" sz="3600" dirty="0"/>
          </a:p>
        </p:txBody>
      </p:sp>
      <p:sp>
        <p:nvSpPr>
          <p:cNvPr id="3" name="Content Placeholder 2"/>
          <p:cNvSpPr>
            <a:spLocks noGrp="1"/>
          </p:cNvSpPr>
          <p:nvPr>
            <p:ph sz="quarter" idx="1"/>
          </p:nvPr>
        </p:nvSpPr>
        <p:spPr/>
        <p:txBody>
          <a:bodyPr/>
          <a:lstStyle/>
          <a:p>
            <a:pPr marL="0" indent="0">
              <a:buNone/>
            </a:pPr>
            <a:r>
              <a:rPr lang="en-US" dirty="0" smtClean="0"/>
              <a:t>Some Common Assumptions</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27510702"/>
              </p:ext>
            </p:extLst>
          </p:nvPr>
        </p:nvGraphicFramePr>
        <p:xfrm>
          <a:off x="971600" y="2564904"/>
          <a:ext cx="7272808" cy="3108960"/>
        </p:xfrm>
        <a:graphic>
          <a:graphicData uri="http://schemas.openxmlformats.org/drawingml/2006/table">
            <a:tbl>
              <a:tblPr firstRow="1" bandRow="1">
                <a:tableStyleId>{5C22544A-7EE6-4342-B048-85BDC9FD1C3A}</a:tableStyleId>
              </a:tblPr>
              <a:tblGrid>
                <a:gridCol w="3636404"/>
                <a:gridCol w="3636404"/>
              </a:tblGrid>
              <a:tr h="370840">
                <a:tc>
                  <a:txBody>
                    <a:bodyPr/>
                    <a:lstStyle/>
                    <a:p>
                      <a:r>
                        <a:rPr lang="en-US" sz="2400" dirty="0" smtClean="0"/>
                        <a:t>Quantitative Research is…</a:t>
                      </a:r>
                      <a:endParaRPr lang="en-US" sz="2400" dirty="0"/>
                    </a:p>
                  </a:txBody>
                  <a:tcPr/>
                </a:tc>
                <a:tc>
                  <a:txBody>
                    <a:bodyPr/>
                    <a:lstStyle/>
                    <a:p>
                      <a:r>
                        <a:rPr lang="en-US" sz="2400" dirty="0" smtClean="0"/>
                        <a:t>Qualitative Research</a:t>
                      </a:r>
                      <a:r>
                        <a:rPr lang="en-US" sz="2400" baseline="0" dirty="0" smtClean="0"/>
                        <a:t> is…</a:t>
                      </a:r>
                      <a:endParaRPr lang="en-US" sz="2400" dirty="0"/>
                    </a:p>
                  </a:txBody>
                  <a:tcPr/>
                </a:tc>
              </a:tr>
              <a:tr h="370840">
                <a:tc>
                  <a:txBody>
                    <a:bodyPr/>
                    <a:lstStyle/>
                    <a:p>
                      <a:r>
                        <a:rPr lang="en-US" sz="2400" dirty="0" smtClean="0"/>
                        <a:t>More</a:t>
                      </a:r>
                      <a:r>
                        <a:rPr lang="en-US" sz="2400" baseline="0" dirty="0" smtClean="0"/>
                        <a:t> scientific</a:t>
                      </a:r>
                      <a:endParaRPr lang="en-US" sz="2400" dirty="0" smtClean="0"/>
                    </a:p>
                    <a:p>
                      <a:endParaRPr lang="en-US" sz="2400" dirty="0" smtClean="0"/>
                    </a:p>
                    <a:p>
                      <a:r>
                        <a:rPr lang="en-US" sz="2400" dirty="0" smtClean="0"/>
                        <a:t>More</a:t>
                      </a:r>
                      <a:r>
                        <a:rPr lang="en-US" sz="2400" baseline="0" dirty="0" smtClean="0"/>
                        <a:t> objective</a:t>
                      </a:r>
                      <a:endParaRPr lang="en-US" sz="2400" dirty="0" smtClean="0"/>
                    </a:p>
                    <a:p>
                      <a:endParaRPr lang="en-US" sz="2400" dirty="0" smtClean="0"/>
                    </a:p>
                    <a:p>
                      <a:r>
                        <a:rPr lang="en-US" sz="2400" dirty="0" smtClean="0"/>
                        <a:t>More methodologically</a:t>
                      </a:r>
                      <a:r>
                        <a:rPr lang="en-US" sz="2400" baseline="0" dirty="0" smtClean="0"/>
                        <a:t> rigorous</a:t>
                      </a:r>
                      <a:endParaRPr lang="en-US" sz="2400" dirty="0" smtClean="0"/>
                    </a:p>
                    <a:p>
                      <a:endParaRPr lang="en-US" sz="2400" dirty="0" smtClean="0"/>
                    </a:p>
                  </a:txBody>
                  <a:tcPr/>
                </a:tc>
                <a:tc>
                  <a:txBody>
                    <a:bodyPr/>
                    <a:lstStyle/>
                    <a:p>
                      <a:r>
                        <a:rPr lang="en-US" sz="2400" dirty="0" smtClean="0"/>
                        <a:t>Less scientific</a:t>
                      </a:r>
                    </a:p>
                    <a:p>
                      <a:endParaRPr lang="en-US" sz="2400" dirty="0" smtClean="0"/>
                    </a:p>
                    <a:p>
                      <a:r>
                        <a:rPr lang="en-US" sz="2400" dirty="0" smtClean="0"/>
                        <a:t>More subjective</a:t>
                      </a:r>
                    </a:p>
                    <a:p>
                      <a:endParaRPr lang="en-US" sz="2400" dirty="0" smtClean="0"/>
                    </a:p>
                    <a:p>
                      <a:r>
                        <a:rPr lang="en-US" sz="2400" dirty="0" smtClean="0"/>
                        <a:t>Less methodologically rigorous</a:t>
                      </a:r>
                      <a:endParaRPr lang="en-US" sz="2400" dirty="0"/>
                    </a:p>
                  </a:txBody>
                  <a:tcPr/>
                </a:tc>
              </a:tr>
            </a:tbl>
          </a:graphicData>
        </a:graphic>
      </p:graphicFrame>
      <p:sp>
        <p:nvSpPr>
          <p:cNvPr id="5" name="Slide Number Placeholder 4"/>
          <p:cNvSpPr>
            <a:spLocks noGrp="1"/>
          </p:cNvSpPr>
          <p:nvPr>
            <p:ph type="sldNum" sz="quarter" idx="12"/>
          </p:nvPr>
        </p:nvSpPr>
        <p:spPr/>
        <p:txBody>
          <a:bodyPr>
            <a:normAutofit fontScale="85000" lnSpcReduction="20000"/>
          </a:bodyPr>
          <a:lstStyle/>
          <a:p>
            <a:fld id="{397CEC65-05FF-45E2-BA13-C1E6D89C3971}" type="slidenum">
              <a:rPr lang="en-ZA" smtClean="0"/>
              <a:t>21</a:t>
            </a:fld>
            <a:endParaRPr lang="en-ZA"/>
          </a:p>
        </p:txBody>
      </p:sp>
    </p:spTree>
    <p:extLst>
      <p:ext uri="{BB962C8B-B14F-4D97-AF65-F5344CB8AC3E}">
        <p14:creationId xmlns:p14="http://schemas.microsoft.com/office/powerpoint/2010/main" val="3779025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4. Quantitative vs. Qualitative Research</a:t>
            </a:r>
          </a:p>
        </p:txBody>
      </p:sp>
      <p:sp>
        <p:nvSpPr>
          <p:cNvPr id="3" name="Content Placeholder 2"/>
          <p:cNvSpPr>
            <a:spLocks noGrp="1"/>
          </p:cNvSpPr>
          <p:nvPr>
            <p:ph sz="quarter" idx="1"/>
          </p:nvPr>
        </p:nvSpPr>
        <p:spPr>
          <a:xfrm>
            <a:off x="539552" y="1600200"/>
            <a:ext cx="8226496" cy="4925144"/>
          </a:xfrm>
        </p:spPr>
        <p:txBody>
          <a:bodyPr>
            <a:normAutofit lnSpcReduction="10000"/>
          </a:bodyPr>
          <a:lstStyle/>
          <a:p>
            <a:pPr>
              <a:buFont typeface="Wingdings" pitchFamily="2" charset="2"/>
              <a:buChar char="q"/>
            </a:pPr>
            <a:r>
              <a:rPr lang="en-US" dirty="0" smtClean="0"/>
              <a:t>What are the </a:t>
            </a:r>
            <a:r>
              <a:rPr lang="en-US" b="1" dirty="0" smtClean="0"/>
              <a:t>assumptions</a:t>
            </a:r>
            <a:r>
              <a:rPr lang="en-US" dirty="0" smtClean="0"/>
              <a:t> behind the approach to the issue?</a:t>
            </a:r>
          </a:p>
          <a:p>
            <a:pPr marL="731520" lvl="2" indent="-457200">
              <a:spcBef>
                <a:spcPts val="700"/>
              </a:spcBef>
              <a:buSzPct val="60000"/>
              <a:buFont typeface="Wingdings" pitchFamily="2" charset="2"/>
              <a:buChar char="q"/>
            </a:pPr>
            <a:r>
              <a:rPr lang="en-US" sz="2600" dirty="0"/>
              <a:t>What sorts of questions are asked, and why</a:t>
            </a:r>
            <a:r>
              <a:rPr lang="en-US" sz="2600" dirty="0" smtClean="0"/>
              <a:t>?</a:t>
            </a:r>
          </a:p>
          <a:p>
            <a:pPr>
              <a:buFont typeface="Wingdings" pitchFamily="2" charset="2"/>
              <a:buChar char="q"/>
            </a:pPr>
            <a:r>
              <a:rPr lang="en-US" dirty="0" smtClean="0"/>
              <a:t>How are real-world phenomena turned into variables that can be </a:t>
            </a:r>
            <a:r>
              <a:rPr lang="en-US" b="1" dirty="0" smtClean="0"/>
              <a:t>quantified</a:t>
            </a:r>
            <a:r>
              <a:rPr lang="en-US" dirty="0" smtClean="0"/>
              <a:t>?</a:t>
            </a:r>
          </a:p>
          <a:p>
            <a:pPr lvl="1">
              <a:buFont typeface="Wingdings" pitchFamily="2" charset="2"/>
              <a:buChar char="q"/>
            </a:pPr>
            <a:r>
              <a:rPr lang="en-US" dirty="0"/>
              <a:t>T</a:t>
            </a:r>
            <a:r>
              <a:rPr lang="en-US" dirty="0" smtClean="0"/>
              <a:t>hat a variable is the best approximation possible or that the data is the best that could be obtained does not mean that the research is without problems!</a:t>
            </a:r>
          </a:p>
          <a:p>
            <a:pPr>
              <a:buFont typeface="Wingdings" pitchFamily="2" charset="2"/>
              <a:buChar char="q"/>
            </a:pPr>
            <a:r>
              <a:rPr lang="en-US" dirty="0" smtClean="0"/>
              <a:t>How is the data interpreted? What claims are made based on the data?</a:t>
            </a:r>
          </a:p>
          <a:p>
            <a:pPr lvl="1">
              <a:buFont typeface="Wingdings" pitchFamily="2" charset="2"/>
              <a:buChar char="q"/>
            </a:pPr>
            <a:r>
              <a:rPr lang="en-US" dirty="0" smtClean="0"/>
              <a:t>Numbers never just speak for themselves!</a:t>
            </a:r>
          </a:p>
          <a:p>
            <a:pPr lvl="1"/>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22</a:t>
            </a:fld>
            <a:endParaRPr lang="en-ZA"/>
          </a:p>
        </p:txBody>
      </p:sp>
    </p:spTree>
    <p:extLst>
      <p:ext uri="{BB962C8B-B14F-4D97-AF65-F5344CB8AC3E}">
        <p14:creationId xmlns:p14="http://schemas.microsoft.com/office/powerpoint/2010/main" val="2188403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4. Quantitative vs. Qualitative Research</a:t>
            </a:r>
          </a:p>
        </p:txBody>
      </p:sp>
      <p:sp>
        <p:nvSpPr>
          <p:cNvPr id="3" name="Content Placeholder 2"/>
          <p:cNvSpPr>
            <a:spLocks noGrp="1"/>
          </p:cNvSpPr>
          <p:nvPr>
            <p:ph sz="quarter" idx="1"/>
          </p:nvPr>
        </p:nvSpPr>
        <p:spPr>
          <a:xfrm>
            <a:off x="467544" y="1600200"/>
            <a:ext cx="8298504" cy="4853136"/>
          </a:xfrm>
        </p:spPr>
        <p:txBody>
          <a:bodyPr>
            <a:normAutofit/>
          </a:bodyPr>
          <a:lstStyle/>
          <a:p>
            <a:pPr>
              <a:buFontTx/>
              <a:buChar char="-"/>
            </a:pPr>
            <a:r>
              <a:rPr lang="en-US" sz="2600" dirty="0" smtClean="0"/>
              <a:t>Who are the participants, and what are their potential ulterior motives?</a:t>
            </a:r>
          </a:p>
          <a:p>
            <a:pPr>
              <a:buFontTx/>
              <a:buChar char="-"/>
            </a:pPr>
            <a:r>
              <a:rPr lang="en-US" dirty="0" smtClean="0"/>
              <a:t>How does the researcher relate to the participants?</a:t>
            </a:r>
          </a:p>
          <a:p>
            <a:pPr>
              <a:buFontTx/>
              <a:buChar char="-"/>
            </a:pPr>
            <a:r>
              <a:rPr lang="en-US" dirty="0" smtClean="0"/>
              <a:t>How is the data interpreted? What claims are made based on the data?</a:t>
            </a:r>
          </a:p>
          <a:p>
            <a:pPr lvl="1"/>
            <a:r>
              <a:rPr lang="en-US" dirty="0" smtClean="0"/>
              <a:t>How transparent is the author about the process of interpretation?</a:t>
            </a:r>
          </a:p>
          <a:p>
            <a:pPr lvl="1"/>
            <a:r>
              <a:rPr lang="en-US" dirty="0" smtClean="0"/>
              <a:t>Are </a:t>
            </a:r>
            <a:r>
              <a:rPr lang="en-US" dirty="0" err="1" smtClean="0"/>
              <a:t>generalisations</a:t>
            </a:r>
            <a:r>
              <a:rPr lang="en-US" dirty="0" smtClean="0"/>
              <a:t> supported by the data?</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23</a:t>
            </a:fld>
            <a:endParaRPr lang="en-ZA"/>
          </a:p>
        </p:txBody>
      </p:sp>
    </p:spTree>
    <p:extLst>
      <p:ext uri="{BB962C8B-B14F-4D97-AF65-F5344CB8AC3E}">
        <p14:creationId xmlns:p14="http://schemas.microsoft.com/office/powerpoint/2010/main" val="33348191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4. Quantitative vs. Qualitative Research</a:t>
            </a:r>
          </a:p>
        </p:txBody>
      </p:sp>
      <p:sp>
        <p:nvSpPr>
          <p:cNvPr id="3" name="Content Placeholder 2"/>
          <p:cNvSpPr>
            <a:spLocks noGrp="1"/>
          </p:cNvSpPr>
          <p:nvPr>
            <p:ph sz="quarter" idx="1"/>
          </p:nvPr>
        </p:nvSpPr>
        <p:spPr>
          <a:xfrm>
            <a:off x="467544" y="1600200"/>
            <a:ext cx="8298504" cy="4853136"/>
          </a:xfrm>
        </p:spPr>
        <p:txBody>
          <a:bodyPr>
            <a:normAutofit/>
          </a:bodyPr>
          <a:lstStyle/>
          <a:p>
            <a:pPr marL="0" indent="0">
              <a:buNone/>
            </a:pPr>
            <a:r>
              <a:rPr lang="en-US" dirty="0" smtClean="0"/>
              <a:t>Good research – whether quantitative or qualitative – needs to be:</a:t>
            </a:r>
          </a:p>
          <a:p>
            <a:pPr>
              <a:buFont typeface="Wingdings" pitchFamily="2" charset="2"/>
              <a:buChar char="q"/>
            </a:pPr>
            <a:r>
              <a:rPr lang="en-US" dirty="0" smtClean="0"/>
              <a:t>Open about its assumptions, theoretical background and limitations.</a:t>
            </a:r>
          </a:p>
          <a:p>
            <a:pPr>
              <a:buFont typeface="Wingdings" pitchFamily="2" charset="2"/>
              <a:buChar char="q"/>
            </a:pPr>
            <a:r>
              <a:rPr lang="en-US" dirty="0" smtClean="0"/>
              <a:t>Transparent about and rigorous in its methodology.</a:t>
            </a:r>
          </a:p>
          <a:p>
            <a:pPr>
              <a:buFont typeface="Wingdings" pitchFamily="2" charset="2"/>
              <a:buChar char="q"/>
            </a:pPr>
            <a:r>
              <a:rPr lang="en-US" dirty="0" smtClean="0"/>
              <a:t>Clear how data was interpreted in order to arrive at its conclusions.</a:t>
            </a:r>
          </a:p>
          <a:p>
            <a:pPr>
              <a:buFont typeface="Wingdings" pitchFamily="2" charset="2"/>
              <a:buChar char="q"/>
            </a:pPr>
            <a:r>
              <a:rPr lang="en-US" dirty="0" smtClean="0"/>
              <a:t>Avoid claims it cannot really substantiate.</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24</a:t>
            </a:fld>
            <a:endParaRPr lang="en-ZA"/>
          </a:p>
        </p:txBody>
      </p:sp>
    </p:spTree>
    <p:extLst>
      <p:ext uri="{BB962C8B-B14F-4D97-AF65-F5344CB8AC3E}">
        <p14:creationId xmlns:p14="http://schemas.microsoft.com/office/powerpoint/2010/main" val="451491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Nuance &amp; Persuasion</a:t>
            </a:r>
            <a:endParaRPr lang="en-US" dirty="0"/>
          </a:p>
        </p:txBody>
      </p:sp>
      <p:sp>
        <p:nvSpPr>
          <p:cNvPr id="3" name="Content Placeholder 2"/>
          <p:cNvSpPr>
            <a:spLocks noGrp="1"/>
          </p:cNvSpPr>
          <p:nvPr>
            <p:ph sz="quarter" idx="1"/>
          </p:nvPr>
        </p:nvSpPr>
        <p:spPr>
          <a:xfrm>
            <a:off x="539552" y="1600200"/>
            <a:ext cx="8226496" cy="4781128"/>
          </a:xfrm>
        </p:spPr>
        <p:txBody>
          <a:bodyPr>
            <a:normAutofit/>
          </a:bodyPr>
          <a:lstStyle/>
          <a:p>
            <a:r>
              <a:rPr lang="en-US" dirty="0" smtClean="0"/>
              <a:t>Stronger claims do not necessarily make your argument stronger! This applies to the body of your essay as well as your final conclusion. </a:t>
            </a:r>
          </a:p>
          <a:p>
            <a:pPr lvl="1"/>
            <a:r>
              <a:rPr lang="en-US" dirty="0"/>
              <a:t>I</a:t>
            </a:r>
            <a:r>
              <a:rPr lang="en-US" dirty="0" smtClean="0"/>
              <a:t>t is easier to </a:t>
            </a:r>
            <a:r>
              <a:rPr lang="en-US" dirty="0" err="1" smtClean="0"/>
              <a:t>criticise</a:t>
            </a:r>
            <a:r>
              <a:rPr lang="en-US" dirty="0" smtClean="0"/>
              <a:t> a claim that is phrased too strongly than it is to dispute a cautious statement.</a:t>
            </a:r>
          </a:p>
          <a:p>
            <a:pPr lvl="1"/>
            <a:endParaRPr lang="en-US" dirty="0" smtClean="0"/>
          </a:p>
          <a:p>
            <a:r>
              <a:rPr lang="en-US" dirty="0" smtClean="0"/>
              <a:t>In the social sciences there is never just one answer, explanation or interpretation – to claim that yours is the absolute best, one and only answer is asking to be </a:t>
            </a:r>
            <a:r>
              <a:rPr lang="en-US" dirty="0" err="1" smtClean="0"/>
              <a:t>criticised</a:t>
            </a:r>
            <a:r>
              <a:rPr lang="en-US" dirty="0" smtClean="0"/>
              <a:t>!</a:t>
            </a:r>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25</a:t>
            </a:fld>
            <a:endParaRPr lang="en-ZA"/>
          </a:p>
        </p:txBody>
      </p:sp>
    </p:spTree>
    <p:extLst>
      <p:ext uri="{BB962C8B-B14F-4D97-AF65-F5344CB8AC3E}">
        <p14:creationId xmlns:p14="http://schemas.microsoft.com/office/powerpoint/2010/main" val="1171933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09909826"/>
              </p:ext>
            </p:extLst>
          </p:nvPr>
        </p:nvGraphicFramePr>
        <p:xfrm>
          <a:off x="0" y="692694"/>
          <a:ext cx="9144000" cy="6165305"/>
        </p:xfrm>
        <a:graphic>
          <a:graphicData uri="http://schemas.openxmlformats.org/drawingml/2006/table">
            <a:tbl>
              <a:tblPr firstRow="1" bandRow="1">
                <a:tableStyleId>{5C22544A-7EE6-4342-B048-85BDC9FD1C3A}</a:tableStyleId>
              </a:tblPr>
              <a:tblGrid>
                <a:gridCol w="9144000"/>
              </a:tblGrid>
              <a:tr h="616530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bg1"/>
                        </a:solidFill>
                      </a:endParaRPr>
                    </a:p>
                    <a:p>
                      <a:pPr algn="just">
                        <a:lnSpc>
                          <a:spcPct val="110000"/>
                        </a:lnSpc>
                      </a:pPr>
                      <a:r>
                        <a:rPr kumimoji="0" lang="en-US" sz="2800" b="1" kern="1200" dirty="0" smtClean="0">
                          <a:solidFill>
                            <a:schemeClr val="bg1"/>
                          </a:solidFill>
                          <a:effectLst/>
                          <a:latin typeface="+mn-lt"/>
                          <a:ea typeface="+mn-ea"/>
                          <a:cs typeface="+mn-cs"/>
                        </a:rPr>
                        <a:t>How can you make these phrases “safer”?</a:t>
                      </a:r>
                    </a:p>
                    <a:p>
                      <a:pPr algn="just">
                        <a:lnSpc>
                          <a:spcPct val="110000"/>
                        </a:lnSpc>
                      </a:pPr>
                      <a:endParaRPr kumimoji="0" lang="en-US" sz="2800" b="1" kern="1200" dirty="0" smtClean="0">
                        <a:solidFill>
                          <a:schemeClr val="bg1"/>
                        </a:solidFill>
                        <a:effectLst/>
                        <a:latin typeface="+mn-lt"/>
                        <a:ea typeface="+mn-ea"/>
                        <a:cs typeface="+mn-cs"/>
                      </a:endParaRPr>
                    </a:p>
                    <a:p>
                      <a:pPr marL="457200" indent="-457200" algn="just">
                        <a:lnSpc>
                          <a:spcPct val="110000"/>
                        </a:lnSpc>
                        <a:buFontTx/>
                        <a:buChar char="-"/>
                      </a:pPr>
                      <a:r>
                        <a:rPr kumimoji="0" lang="en-US" sz="2800" b="1" kern="1200" dirty="0" smtClean="0">
                          <a:solidFill>
                            <a:schemeClr val="bg1"/>
                          </a:solidFill>
                          <a:effectLst/>
                          <a:latin typeface="+mn-lt"/>
                          <a:ea typeface="+mn-ea"/>
                          <a:cs typeface="+mn-cs"/>
                        </a:rPr>
                        <a:t>This proves…</a:t>
                      </a:r>
                    </a:p>
                    <a:p>
                      <a:pPr marL="457200" indent="-457200" algn="just">
                        <a:lnSpc>
                          <a:spcPct val="110000"/>
                        </a:lnSpc>
                        <a:buFontTx/>
                        <a:buChar char="-"/>
                      </a:pPr>
                      <a:r>
                        <a:rPr kumimoji="0" lang="en-US" sz="2800" b="1" kern="1200" dirty="0" smtClean="0">
                          <a:solidFill>
                            <a:schemeClr val="bg1"/>
                          </a:solidFill>
                          <a:effectLst/>
                          <a:latin typeface="+mn-lt"/>
                          <a:ea typeface="+mn-ea"/>
                          <a:cs typeface="+mn-cs"/>
                        </a:rPr>
                        <a:t>This</a:t>
                      </a:r>
                      <a:r>
                        <a:rPr kumimoji="0" lang="en-US" sz="2800" b="1" kern="1200" baseline="0" dirty="0" smtClean="0">
                          <a:solidFill>
                            <a:schemeClr val="bg1"/>
                          </a:solidFill>
                          <a:effectLst/>
                          <a:latin typeface="+mn-lt"/>
                          <a:ea typeface="+mn-ea"/>
                          <a:cs typeface="+mn-cs"/>
                        </a:rPr>
                        <a:t> example shows</a:t>
                      </a:r>
                      <a:r>
                        <a:rPr kumimoji="0" lang="en-US" sz="2800" b="1" kern="1200" dirty="0" smtClean="0">
                          <a:solidFill>
                            <a:schemeClr val="bg1"/>
                          </a:solidFill>
                          <a:effectLst/>
                          <a:latin typeface="+mn-lt"/>
                          <a:ea typeface="+mn-ea"/>
                          <a:cs typeface="+mn-cs"/>
                        </a:rPr>
                        <a:t>…</a:t>
                      </a:r>
                    </a:p>
                    <a:p>
                      <a:pPr marL="457200" indent="-457200" algn="just">
                        <a:lnSpc>
                          <a:spcPct val="110000"/>
                        </a:lnSpc>
                        <a:buFontTx/>
                        <a:buChar char="-"/>
                      </a:pPr>
                      <a:r>
                        <a:rPr lang="en-ZA" sz="2800" dirty="0" smtClean="0">
                          <a:solidFill>
                            <a:schemeClr val="bg1"/>
                          </a:solidFill>
                        </a:rPr>
                        <a:t>The</a:t>
                      </a:r>
                      <a:r>
                        <a:rPr lang="en-ZA" sz="2800" baseline="0" dirty="0" smtClean="0">
                          <a:solidFill>
                            <a:schemeClr val="bg1"/>
                          </a:solidFill>
                        </a:rPr>
                        <a:t> main cause was</a:t>
                      </a:r>
                      <a:r>
                        <a:rPr lang="en-US" sz="2800" baseline="0" dirty="0" smtClean="0">
                          <a:solidFill>
                            <a:schemeClr val="bg1"/>
                          </a:solidFill>
                        </a:rPr>
                        <a:t>…</a:t>
                      </a:r>
                    </a:p>
                    <a:p>
                      <a:pPr marL="457200" indent="-457200" algn="just">
                        <a:lnSpc>
                          <a:spcPct val="110000"/>
                        </a:lnSpc>
                        <a:buFontTx/>
                        <a:buChar char="-"/>
                      </a:pPr>
                      <a:r>
                        <a:rPr lang="en-US" sz="2800" baseline="0" dirty="0" smtClean="0">
                          <a:solidFill>
                            <a:schemeClr val="bg1"/>
                          </a:solidFill>
                        </a:rPr>
                        <a:t>He completely ignores that fact that…</a:t>
                      </a:r>
                    </a:p>
                    <a:p>
                      <a:pPr marL="457200" indent="-457200" algn="just">
                        <a:lnSpc>
                          <a:spcPct val="110000"/>
                        </a:lnSpc>
                        <a:buFontTx/>
                        <a:buChar char="-"/>
                      </a:pPr>
                      <a:r>
                        <a:rPr lang="en-US" sz="2800" baseline="0" dirty="0" smtClean="0">
                          <a:solidFill>
                            <a:schemeClr val="bg1"/>
                          </a:solidFill>
                        </a:rPr>
                        <a:t>One can definitely see that…</a:t>
                      </a:r>
                    </a:p>
                    <a:p>
                      <a:pPr marL="457200" indent="-457200" algn="just">
                        <a:lnSpc>
                          <a:spcPct val="110000"/>
                        </a:lnSpc>
                        <a:buFontTx/>
                        <a:buChar char="-"/>
                      </a:pPr>
                      <a:r>
                        <a:rPr lang="en-US" sz="2800" baseline="0" dirty="0" smtClean="0">
                          <a:solidFill>
                            <a:schemeClr val="bg1"/>
                          </a:solidFill>
                        </a:rPr>
                        <a:t>The truth is that…</a:t>
                      </a:r>
                    </a:p>
                    <a:p>
                      <a:pPr marL="457200" indent="-457200" algn="just">
                        <a:lnSpc>
                          <a:spcPct val="110000"/>
                        </a:lnSpc>
                        <a:buFontTx/>
                        <a:buChar char="-"/>
                      </a:pPr>
                      <a:endParaRPr lang="en-US" sz="2800" baseline="0" dirty="0" smtClean="0">
                        <a:solidFill>
                          <a:schemeClr val="bg1"/>
                        </a:solidFill>
                      </a:endParaRPr>
                    </a:p>
                    <a:p>
                      <a:pPr marL="457200" indent="-457200" algn="just">
                        <a:lnSpc>
                          <a:spcPct val="110000"/>
                        </a:lnSpc>
                        <a:buFontTx/>
                        <a:buChar char="-"/>
                      </a:pPr>
                      <a:endParaRPr lang="en-US" sz="2800" baseline="0" dirty="0" smtClean="0">
                        <a:solidFill>
                          <a:schemeClr val="bg1"/>
                        </a:solidFill>
                      </a:endParaRPr>
                    </a:p>
                    <a:p>
                      <a:pPr marL="457200" indent="-457200" algn="just">
                        <a:lnSpc>
                          <a:spcPct val="110000"/>
                        </a:lnSpc>
                        <a:buFontTx/>
                        <a:buChar char="-"/>
                      </a:pPr>
                      <a:endParaRPr lang="en-ZA" sz="2800" dirty="0" smtClean="0">
                        <a:solidFill>
                          <a:schemeClr val="bg1"/>
                        </a:solidFill>
                      </a:endParaRPr>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596167814"/>
              </p:ext>
            </p:extLst>
          </p:nvPr>
        </p:nvGraphicFramePr>
        <p:xfrm>
          <a:off x="0" y="0"/>
          <a:ext cx="9144000" cy="764704"/>
        </p:xfrm>
        <a:graphic>
          <a:graphicData uri="http://schemas.openxmlformats.org/drawingml/2006/table">
            <a:tbl>
              <a:tblPr firstRow="1" bandRow="1">
                <a:tableStyleId>{21E4AEA4-8DFA-4A89-87EB-49C32662AFE0}</a:tableStyleId>
              </a:tblPr>
              <a:tblGrid>
                <a:gridCol w="9144000"/>
              </a:tblGrid>
              <a:tr h="7647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i="1" dirty="0" smtClean="0"/>
                        <a:t>Class Activity – Safer</a:t>
                      </a:r>
                      <a:r>
                        <a:rPr lang="en-US" sz="3600" i="1" baseline="0" dirty="0" smtClean="0"/>
                        <a:t> Statements</a:t>
                      </a:r>
                      <a:endParaRPr lang="en-ZA" dirty="0"/>
                    </a:p>
                  </a:txBody>
                  <a:tcPr/>
                </a:tc>
              </a:tr>
            </a:tbl>
          </a:graphicData>
        </a:graphic>
      </p:graphicFrame>
      <p:sp>
        <p:nvSpPr>
          <p:cNvPr id="4" name="Slide Number Placeholder 3"/>
          <p:cNvSpPr>
            <a:spLocks noGrp="1"/>
          </p:cNvSpPr>
          <p:nvPr>
            <p:ph type="sldNum" sz="quarter" idx="12"/>
          </p:nvPr>
        </p:nvSpPr>
        <p:spPr/>
        <p:txBody>
          <a:bodyPr/>
          <a:lstStyle/>
          <a:p>
            <a:fld id="{397CEC65-05FF-45E2-BA13-C1E6D89C3971}" type="slidenum">
              <a:rPr lang="en-ZA" smtClean="0"/>
              <a:t>26</a:t>
            </a:fld>
            <a:endParaRPr lang="en-ZA"/>
          </a:p>
        </p:txBody>
      </p:sp>
    </p:spTree>
    <p:extLst>
      <p:ext uri="{BB962C8B-B14F-4D97-AF65-F5344CB8AC3E}">
        <p14:creationId xmlns:p14="http://schemas.microsoft.com/office/powerpoint/2010/main" val="382904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Wrapping up</a:t>
            </a:r>
            <a:endParaRPr lang="en-US" dirty="0"/>
          </a:p>
        </p:txBody>
      </p:sp>
      <p:sp>
        <p:nvSpPr>
          <p:cNvPr id="3" name="Content Placeholder 2"/>
          <p:cNvSpPr>
            <a:spLocks noGrp="1"/>
          </p:cNvSpPr>
          <p:nvPr>
            <p:ph sz="quarter" idx="1"/>
          </p:nvPr>
        </p:nvSpPr>
        <p:spPr/>
        <p:txBody>
          <a:bodyPr>
            <a:normAutofit fontScale="92500"/>
          </a:bodyPr>
          <a:lstStyle/>
          <a:p>
            <a:pPr marL="0" indent="0">
              <a:buNone/>
            </a:pPr>
            <a:r>
              <a:rPr lang="en-US" dirty="0" smtClean="0"/>
              <a:t>A good argumentative essay:</a:t>
            </a:r>
          </a:p>
          <a:p>
            <a:r>
              <a:rPr lang="en-US" dirty="0"/>
              <a:t>I</a:t>
            </a:r>
            <a:r>
              <a:rPr lang="en-US" dirty="0" smtClean="0"/>
              <a:t>s logically structured.</a:t>
            </a:r>
          </a:p>
          <a:p>
            <a:r>
              <a:rPr lang="en-US" dirty="0"/>
              <a:t>H</a:t>
            </a:r>
            <a:r>
              <a:rPr lang="en-US" dirty="0" smtClean="0"/>
              <a:t>as a clear introduction.</a:t>
            </a:r>
          </a:p>
          <a:p>
            <a:r>
              <a:rPr lang="en-US" dirty="0" smtClean="0"/>
              <a:t>Makes explicit, why certain points/pieces of information and evidence are relevant</a:t>
            </a:r>
          </a:p>
          <a:p>
            <a:r>
              <a:rPr lang="en-US" dirty="0" smtClean="0"/>
              <a:t>Does not misrepresent other authors’ arguments just to “prove” a point.</a:t>
            </a:r>
          </a:p>
          <a:p>
            <a:r>
              <a:rPr lang="en-US" dirty="0" smtClean="0"/>
              <a:t>Engages critically with the literature.</a:t>
            </a:r>
          </a:p>
          <a:p>
            <a:r>
              <a:rPr lang="en-US"/>
              <a:t>M</a:t>
            </a:r>
            <a:r>
              <a:rPr lang="en-US" smtClean="0"/>
              <a:t>akes </a:t>
            </a:r>
            <a:r>
              <a:rPr lang="en-US" dirty="0" smtClean="0"/>
              <a:t>cautious conclusions rather than </a:t>
            </a:r>
            <a:r>
              <a:rPr lang="en-US" smtClean="0"/>
              <a:t>stark statements.</a:t>
            </a:r>
            <a:endParaRPr lang="en-US" dirty="0" smtClean="0"/>
          </a:p>
          <a:p>
            <a:pPr marL="0" indent="0">
              <a:buNone/>
            </a:pPr>
            <a:endParaRPr lang="en-US" dirty="0" smtClean="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27</a:t>
            </a:fld>
            <a:endParaRPr lang="en-ZA"/>
          </a:p>
        </p:txBody>
      </p:sp>
    </p:spTree>
    <p:extLst>
      <p:ext uri="{BB962C8B-B14F-4D97-AF65-F5344CB8AC3E}">
        <p14:creationId xmlns:p14="http://schemas.microsoft.com/office/powerpoint/2010/main" val="3846859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pPr eaLnBrk="1" latinLnBrk="0" hangingPunct="1"/>
            <a:fld id="{F0C94032-CD4C-4C25-B0C2-CEC720522D92}" type="slidenum">
              <a:rPr kumimoji="0" lang="en-US" smtClean="0"/>
              <a:pPr eaLnBrk="1" latinLnBrk="0" hangingPunct="1"/>
              <a:t>28</a:t>
            </a:fld>
            <a:endParaRPr kumimoji="0" lang="en-US" dirty="0">
              <a:solidFill>
                <a:srgbClr val="FFFFFF"/>
              </a:solidFill>
            </a:endParaRPr>
          </a:p>
        </p:txBody>
      </p:sp>
      <p:pic>
        <p:nvPicPr>
          <p:cNvPr id="7" name="Content Placeholder 3" descr="http://i.creativecommons.org/l/by/3.0/88x31.png"/>
          <p:cNvPicPr>
            <a:picLocks/>
          </p:cNvPicPr>
          <p:nvPr/>
        </p:nvPicPr>
        <p:blipFill>
          <a:blip r:embed="rId2">
            <a:extLst>
              <a:ext uri="{28A0092B-C50C-407E-A947-70E740481C1C}">
                <a14:useLocalDpi xmlns:a14="http://schemas.microsoft.com/office/drawing/2010/main" val="0"/>
              </a:ext>
            </a:extLst>
          </a:blip>
          <a:srcRect t="-25431" b="-25431"/>
          <a:stretch>
            <a:fillRect/>
          </a:stretch>
        </p:blipFill>
        <p:spPr bwMode="auto">
          <a:xfrm>
            <a:off x="3275856" y="1196752"/>
            <a:ext cx="2603500" cy="1316038"/>
          </a:xfrm>
          <a:prstGeom prst="rect">
            <a:avLst/>
          </a:prstGeom>
          <a:noFill/>
          <a:ln>
            <a:noFill/>
          </a:ln>
        </p:spPr>
      </p:pic>
      <p:sp>
        <p:nvSpPr>
          <p:cNvPr id="8" name="TextBox 7"/>
          <p:cNvSpPr txBox="1"/>
          <p:nvPr/>
        </p:nvSpPr>
        <p:spPr>
          <a:xfrm>
            <a:off x="755576" y="3068960"/>
            <a:ext cx="7776864" cy="2585323"/>
          </a:xfrm>
          <a:prstGeom prst="rect">
            <a:avLst/>
          </a:prstGeom>
          <a:noFill/>
        </p:spPr>
        <p:txBody>
          <a:bodyPr wrap="square" rtlCol="0">
            <a:spAutoFit/>
          </a:bodyPr>
          <a:lstStyle/>
          <a:p>
            <a:r>
              <a:rPr lang="en-ZA" dirty="0"/>
              <a:t>This presentation is licenced under the Creative Commons </a:t>
            </a:r>
            <a:r>
              <a:rPr lang="en-ZA" dirty="0" smtClean="0"/>
              <a:t>Attribution</a:t>
            </a:r>
            <a:r>
              <a:rPr lang="en-ZA" dirty="0"/>
              <a:t> </a:t>
            </a:r>
            <a:r>
              <a:rPr lang="en-ZA" dirty="0" smtClean="0"/>
              <a:t>2.5 </a:t>
            </a:r>
            <a:r>
              <a:rPr lang="en-ZA" dirty="0"/>
              <a:t>South Africa License. To view a copy of this licence, visit </a:t>
            </a:r>
            <a:r>
              <a:rPr lang="en-ZA" b="1" u="sng" dirty="0">
                <a:solidFill>
                  <a:srgbClr val="FF0000"/>
                </a:solidFill>
                <a:hlinkClick r:id="rId3"/>
              </a:rPr>
              <a:t>http://creativecommons.org/licenses/</a:t>
            </a:r>
            <a:r>
              <a:rPr lang="en-ZA" b="1" u="sng" dirty="0" smtClean="0">
                <a:solidFill>
                  <a:srgbClr val="FF0000"/>
                </a:solidFill>
                <a:hlinkClick r:id="rId3"/>
              </a:rPr>
              <a:t>by/</a:t>
            </a:r>
            <a:r>
              <a:rPr lang="en-ZA" b="1" u="sng" dirty="0">
                <a:solidFill>
                  <a:srgbClr val="FF0000"/>
                </a:solidFill>
                <a:hlinkClick r:id="rId3"/>
              </a:rPr>
              <a:t>2.5/za/</a:t>
            </a:r>
            <a:r>
              <a:rPr lang="en-ZA" b="1" dirty="0">
                <a:solidFill>
                  <a:srgbClr val="FF0000"/>
                </a:solidFill>
              </a:rPr>
              <a:t> </a:t>
            </a:r>
            <a:endParaRPr lang="en-US" b="1" dirty="0">
              <a:solidFill>
                <a:srgbClr val="FF0000"/>
              </a:solidFill>
            </a:endParaRPr>
          </a:p>
          <a:p>
            <a:endParaRPr lang="en-ZA" dirty="0" smtClean="0"/>
          </a:p>
          <a:p>
            <a:r>
              <a:rPr lang="en-ZA" dirty="0" smtClean="0"/>
              <a:t>Or</a:t>
            </a:r>
            <a:endParaRPr lang="en-US" dirty="0"/>
          </a:p>
          <a:p>
            <a:endParaRPr lang="en-ZA" dirty="0"/>
          </a:p>
          <a:p>
            <a:r>
              <a:rPr lang="en-ZA" dirty="0" smtClean="0"/>
              <a:t>send </a:t>
            </a:r>
            <a:r>
              <a:rPr lang="en-ZA" dirty="0"/>
              <a:t>a letter to Creative Commons, 171 Second Street, Suite 300, San Francisco, California 94105, USA.</a:t>
            </a:r>
            <a:endParaRPr lang="en-US" dirty="0"/>
          </a:p>
          <a:p>
            <a:endParaRPr lang="en-US" dirty="0"/>
          </a:p>
        </p:txBody>
      </p:sp>
    </p:spTree>
    <p:extLst>
      <p:ext uri="{BB962C8B-B14F-4D97-AF65-F5344CB8AC3E}">
        <p14:creationId xmlns:p14="http://schemas.microsoft.com/office/powerpoint/2010/main" val="2136684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Outline</a:t>
            </a:r>
            <a:endParaRPr lang="en-ZA" dirty="0"/>
          </a:p>
        </p:txBody>
      </p:sp>
      <p:sp>
        <p:nvSpPr>
          <p:cNvPr id="3" name="Content Placeholder 2"/>
          <p:cNvSpPr>
            <a:spLocks noGrp="1"/>
          </p:cNvSpPr>
          <p:nvPr>
            <p:ph sz="quarter" idx="1"/>
          </p:nvPr>
        </p:nvSpPr>
        <p:spPr/>
        <p:txBody>
          <a:bodyPr>
            <a:normAutofit lnSpcReduction="10000"/>
          </a:bodyPr>
          <a:lstStyle/>
          <a:p>
            <a:pPr marL="514350" indent="-514350">
              <a:buFont typeface="+mj-lt"/>
              <a:buAutoNum type="arabicPeriod"/>
            </a:pPr>
            <a:r>
              <a:rPr lang="en-ZA" dirty="0" smtClean="0"/>
              <a:t>Structure</a:t>
            </a:r>
          </a:p>
          <a:p>
            <a:pPr marL="514350" indent="-514350">
              <a:buFont typeface="+mj-lt"/>
              <a:buAutoNum type="arabicPeriod"/>
            </a:pPr>
            <a:endParaRPr lang="en-ZA" dirty="0" smtClean="0"/>
          </a:p>
          <a:p>
            <a:pPr marL="514350" indent="-514350">
              <a:buFont typeface="+mj-lt"/>
              <a:buAutoNum type="arabicPeriod"/>
            </a:pPr>
            <a:r>
              <a:rPr lang="en-ZA" dirty="0"/>
              <a:t>Description vs. </a:t>
            </a:r>
            <a:r>
              <a:rPr lang="en-ZA" dirty="0" smtClean="0"/>
              <a:t>Argumentation &amp; Analysis</a:t>
            </a:r>
          </a:p>
          <a:p>
            <a:pPr marL="514350" indent="-514350">
              <a:buFont typeface="+mj-lt"/>
              <a:buAutoNum type="arabicPeriod"/>
            </a:pPr>
            <a:endParaRPr lang="en-ZA" dirty="0" smtClean="0"/>
          </a:p>
          <a:p>
            <a:pPr marL="514350" indent="-514350">
              <a:buFont typeface="+mj-lt"/>
              <a:buAutoNum type="arabicPeriod"/>
            </a:pPr>
            <a:r>
              <a:rPr lang="en-ZA" dirty="0" smtClean="0"/>
              <a:t>Fact &amp; Evidence vs. Opinion </a:t>
            </a:r>
          </a:p>
          <a:p>
            <a:pPr marL="514350" indent="-514350">
              <a:buFont typeface="+mj-lt"/>
              <a:buAutoNum type="arabicPeriod"/>
            </a:pPr>
            <a:endParaRPr lang="en-ZA" dirty="0" smtClean="0"/>
          </a:p>
          <a:p>
            <a:pPr marL="514350" indent="-514350">
              <a:buFont typeface="+mj-lt"/>
              <a:buAutoNum type="arabicPeriod"/>
            </a:pPr>
            <a:r>
              <a:rPr lang="en-ZA" dirty="0" smtClean="0"/>
              <a:t>Quantitative vs. Qualitative Research</a:t>
            </a:r>
          </a:p>
          <a:p>
            <a:pPr marL="514350" indent="-514350">
              <a:buFont typeface="+mj-lt"/>
              <a:buAutoNum type="arabicPeriod"/>
            </a:pPr>
            <a:endParaRPr lang="en-ZA" dirty="0" smtClean="0"/>
          </a:p>
          <a:p>
            <a:pPr marL="514350" indent="-514350">
              <a:buFont typeface="+mj-lt"/>
              <a:buAutoNum type="arabicPeriod"/>
            </a:pPr>
            <a:r>
              <a:rPr lang="en-ZA" dirty="0" smtClean="0"/>
              <a:t>Nuance and Persuasion</a:t>
            </a:r>
          </a:p>
          <a:p>
            <a:pPr marL="514350" indent="-514350">
              <a:buFont typeface="+mj-lt"/>
              <a:buAutoNum type="arabicPeriod"/>
            </a:pPr>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3</a:t>
            </a:fld>
            <a:endParaRPr lang="en-Z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1. Structure</a:t>
            </a:r>
            <a:endParaRPr lang="en-ZA" dirty="0"/>
          </a:p>
        </p:txBody>
      </p:sp>
      <p:sp>
        <p:nvSpPr>
          <p:cNvPr id="3" name="Content Placeholder 2"/>
          <p:cNvSpPr>
            <a:spLocks noGrp="1"/>
          </p:cNvSpPr>
          <p:nvPr>
            <p:ph sz="quarter" idx="1"/>
          </p:nvPr>
        </p:nvSpPr>
        <p:spPr/>
        <p:txBody>
          <a:bodyPr>
            <a:normAutofit/>
          </a:bodyPr>
          <a:lstStyle/>
          <a:p>
            <a:pPr marL="0" indent="0">
              <a:buNone/>
            </a:pPr>
            <a:endParaRPr lang="en-ZA" dirty="0" smtClean="0"/>
          </a:p>
          <a:p>
            <a:pPr marL="0" indent="0">
              <a:buNone/>
            </a:pPr>
            <a:endParaRPr lang="en-ZA" dirty="0"/>
          </a:p>
          <a:p>
            <a:pPr marL="0" indent="0" algn="ctr">
              <a:buNone/>
            </a:pPr>
            <a:r>
              <a:rPr lang="en-US" sz="3200" b="1" dirty="0">
                <a:solidFill>
                  <a:srgbClr val="FF0000"/>
                </a:solidFill>
              </a:rPr>
              <a:t>How does </a:t>
            </a:r>
            <a:r>
              <a:rPr lang="en-US" sz="3200" b="1" dirty="0" err="1">
                <a:solidFill>
                  <a:srgbClr val="FF0000"/>
                </a:solidFill>
              </a:rPr>
              <a:t>Mahmood</a:t>
            </a:r>
            <a:r>
              <a:rPr lang="en-US" sz="3200" b="1" dirty="0">
                <a:solidFill>
                  <a:srgbClr val="FF0000"/>
                </a:solidFill>
              </a:rPr>
              <a:t> </a:t>
            </a:r>
            <a:r>
              <a:rPr lang="en-US" sz="3200" b="1" dirty="0" err="1">
                <a:solidFill>
                  <a:srgbClr val="FF0000"/>
                </a:solidFill>
              </a:rPr>
              <a:t>Mamdani</a:t>
            </a:r>
            <a:r>
              <a:rPr lang="en-US" sz="3200" b="1" dirty="0">
                <a:solidFill>
                  <a:srgbClr val="FF0000"/>
                </a:solidFill>
              </a:rPr>
              <a:t> explain mass participation in the 1994 Rwandan genocide? Do you find his arguments convincing? If so, why?</a:t>
            </a:r>
          </a:p>
          <a:p>
            <a:pPr marL="0" indent="0">
              <a:buNone/>
            </a:pPr>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4</a:t>
            </a:fld>
            <a:endParaRPr lang="en-ZA"/>
          </a:p>
        </p:txBody>
      </p:sp>
    </p:spTree>
    <p:extLst>
      <p:ext uri="{BB962C8B-B14F-4D97-AF65-F5344CB8AC3E}">
        <p14:creationId xmlns:p14="http://schemas.microsoft.com/office/powerpoint/2010/main" val="3686585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1. Structure</a:t>
            </a:r>
            <a:endParaRPr lang="en-ZA" dirty="0"/>
          </a:p>
        </p:txBody>
      </p:sp>
      <p:sp>
        <p:nvSpPr>
          <p:cNvPr id="3" name="Content Placeholder 2"/>
          <p:cNvSpPr>
            <a:spLocks noGrp="1"/>
          </p:cNvSpPr>
          <p:nvPr>
            <p:ph sz="quarter" idx="1"/>
          </p:nvPr>
        </p:nvSpPr>
        <p:spPr/>
        <p:txBody>
          <a:bodyPr>
            <a:normAutofit/>
          </a:bodyPr>
          <a:lstStyle/>
          <a:p>
            <a:pPr>
              <a:buFontTx/>
              <a:buChar char="-"/>
            </a:pPr>
            <a:r>
              <a:rPr lang="en-ZA" dirty="0" smtClean="0"/>
              <a:t>Overall structure is important!</a:t>
            </a:r>
          </a:p>
          <a:p>
            <a:pPr marL="0" indent="0">
              <a:buNone/>
            </a:pPr>
            <a:endParaRPr lang="en-ZA" dirty="0"/>
          </a:p>
          <a:p>
            <a:pPr>
              <a:buFontTx/>
              <a:buChar char="-"/>
            </a:pPr>
            <a:r>
              <a:rPr lang="en-ZA" b="1" dirty="0" smtClean="0"/>
              <a:t>Introductions</a:t>
            </a:r>
            <a:r>
              <a:rPr lang="en-ZA" dirty="0" smtClean="0"/>
              <a:t> provide an initial roadmap to your argument </a:t>
            </a:r>
          </a:p>
          <a:p>
            <a:pPr lvl="1">
              <a:buFontTx/>
              <a:buChar char="-"/>
            </a:pPr>
            <a:r>
              <a:rPr lang="en-ZA" dirty="0" smtClean="0"/>
              <a:t>Introductions should contain:</a:t>
            </a:r>
          </a:p>
          <a:p>
            <a:pPr lvl="2">
              <a:buFontTx/>
              <a:buChar char="-"/>
            </a:pPr>
            <a:r>
              <a:rPr lang="en-ZA" dirty="0" smtClean="0"/>
              <a:t>1-2 lead-in sentences</a:t>
            </a:r>
          </a:p>
          <a:p>
            <a:pPr lvl="2">
              <a:buFontTx/>
              <a:buChar char="-"/>
            </a:pPr>
            <a:r>
              <a:rPr lang="en-ZA" dirty="0" smtClean="0"/>
              <a:t>A clear </a:t>
            </a:r>
            <a:r>
              <a:rPr lang="en-ZA" b="1" dirty="0" smtClean="0"/>
              <a:t>thesis statement</a:t>
            </a:r>
          </a:p>
          <a:p>
            <a:pPr lvl="2">
              <a:buFontTx/>
              <a:buChar char="-"/>
            </a:pPr>
            <a:r>
              <a:rPr lang="en-ZA" dirty="0" smtClean="0"/>
              <a:t>A </a:t>
            </a:r>
            <a:r>
              <a:rPr lang="en-ZA" b="1" dirty="0" smtClean="0"/>
              <a:t>brief outline </a:t>
            </a:r>
            <a:r>
              <a:rPr lang="en-ZA" dirty="0" smtClean="0"/>
              <a:t>of your argument</a:t>
            </a:r>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5</a:t>
            </a:fld>
            <a:endParaRPr lang="en-ZA"/>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1206560"/>
              </p:ext>
            </p:extLst>
          </p:nvPr>
        </p:nvGraphicFramePr>
        <p:xfrm>
          <a:off x="179655" y="764704"/>
          <a:ext cx="8928992" cy="5877271"/>
        </p:xfrm>
        <a:graphic>
          <a:graphicData uri="http://schemas.openxmlformats.org/drawingml/2006/table">
            <a:tbl>
              <a:tblPr firstRow="1" bandRow="1">
                <a:tableStyleId>{5C22544A-7EE6-4342-B048-85BDC9FD1C3A}</a:tableStyleId>
              </a:tblPr>
              <a:tblGrid>
                <a:gridCol w="8928992"/>
              </a:tblGrid>
              <a:tr h="587727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GB" sz="3200" b="1" kern="1200" dirty="0" smtClean="0">
                          <a:solidFill>
                            <a:srgbClr val="C00000"/>
                          </a:solidFill>
                          <a:effectLst/>
                          <a:latin typeface="+mn-lt"/>
                          <a:ea typeface="+mn-ea"/>
                          <a:cs typeface="+mn-cs"/>
                        </a:rPr>
                        <a:t>The Rwandan genocide took place in 1994 and about 800 000 people were killed within the 100 day genocide. This means that the Rwandan genocide was three times more effective than the Holocaust, even though the total number of people killed in the Holocaust was higher. This paper will consider what </a:t>
                      </a:r>
                      <a:r>
                        <a:rPr kumimoji="0" lang="en-GB" sz="3200" b="1" kern="1200" dirty="0" err="1" smtClean="0">
                          <a:solidFill>
                            <a:srgbClr val="C00000"/>
                          </a:solidFill>
                          <a:effectLst/>
                          <a:latin typeface="+mn-lt"/>
                          <a:ea typeface="+mn-ea"/>
                          <a:cs typeface="+mn-cs"/>
                        </a:rPr>
                        <a:t>Mamdani</a:t>
                      </a:r>
                      <a:r>
                        <a:rPr kumimoji="0" lang="en-GB" sz="3200" b="1" kern="1200" dirty="0" smtClean="0">
                          <a:solidFill>
                            <a:srgbClr val="C00000"/>
                          </a:solidFill>
                          <a:effectLst/>
                          <a:latin typeface="+mn-lt"/>
                          <a:ea typeface="+mn-ea"/>
                          <a:cs typeface="+mn-cs"/>
                        </a:rPr>
                        <a:t> argued to be the reason for mass participation in the Rwandan genocide.  After this, the paper will consider whether or not his arguments were convincing. </a:t>
                      </a:r>
                      <a:endParaRPr kumimoji="0" lang="en-ZA" sz="3200" b="1" kern="1200" dirty="0" smtClean="0">
                        <a:solidFill>
                          <a:srgbClr val="C00000"/>
                        </a:solidFill>
                        <a:effectLst/>
                        <a:latin typeface="+mn-lt"/>
                        <a:ea typeface="+mn-ea"/>
                        <a:cs typeface="+mn-cs"/>
                      </a:endParaRPr>
                    </a:p>
                  </a:txBody>
                  <a:tcPr>
                    <a:no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255495336"/>
              </p:ext>
            </p:extLst>
          </p:nvPr>
        </p:nvGraphicFramePr>
        <p:xfrm>
          <a:off x="0" y="0"/>
          <a:ext cx="9144000" cy="764704"/>
        </p:xfrm>
        <a:graphic>
          <a:graphicData uri="http://schemas.openxmlformats.org/drawingml/2006/table">
            <a:tbl>
              <a:tblPr firstRow="1" bandRow="1">
                <a:tableStyleId>{21E4AEA4-8DFA-4A89-87EB-49C32662AFE0}</a:tableStyleId>
              </a:tblPr>
              <a:tblGrid>
                <a:gridCol w="9144000"/>
              </a:tblGrid>
              <a:tr h="7647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3600" i="1" dirty="0" smtClean="0"/>
                        <a:t>Introductions</a:t>
                      </a:r>
                      <a:r>
                        <a:rPr lang="en-ZA" sz="3600" i="1" baseline="0" dirty="0" smtClean="0"/>
                        <a:t> </a:t>
                      </a:r>
                      <a:r>
                        <a:rPr lang="en-US" sz="3600" i="1" baseline="0" dirty="0" smtClean="0"/>
                        <a:t>–</a:t>
                      </a:r>
                      <a:r>
                        <a:rPr lang="en-ZA" sz="3600" i="1" baseline="0" dirty="0" smtClean="0"/>
                        <a:t> Exhibit A</a:t>
                      </a:r>
                      <a:endParaRPr lang="en-ZA" dirty="0"/>
                    </a:p>
                  </a:txBody>
                  <a:tcPr/>
                </a:tc>
              </a:tr>
            </a:tbl>
          </a:graphicData>
        </a:graphic>
      </p:graphicFrame>
      <p:sp>
        <p:nvSpPr>
          <p:cNvPr id="4" name="Slide Number Placeholder 3"/>
          <p:cNvSpPr>
            <a:spLocks noGrp="1"/>
          </p:cNvSpPr>
          <p:nvPr>
            <p:ph type="sldNum" sz="quarter" idx="12"/>
          </p:nvPr>
        </p:nvSpPr>
        <p:spPr/>
        <p:txBody>
          <a:bodyPr/>
          <a:lstStyle/>
          <a:p>
            <a:fld id="{397CEC65-05FF-45E2-BA13-C1E6D89C3971}" type="slidenum">
              <a:rPr lang="en-ZA" smtClean="0"/>
              <a:t>6</a:t>
            </a:fld>
            <a:endParaRPr lang="en-ZA"/>
          </a:p>
        </p:txBody>
      </p:sp>
    </p:spTree>
    <p:extLst>
      <p:ext uri="{BB962C8B-B14F-4D97-AF65-F5344CB8AC3E}">
        <p14:creationId xmlns:p14="http://schemas.microsoft.com/office/powerpoint/2010/main" val="2828304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ZA" dirty="0" smtClean="0"/>
              <a:t>Why is this weak?</a:t>
            </a:r>
            <a:endParaRPr lang="en-ZA" dirty="0"/>
          </a:p>
        </p:txBody>
      </p:sp>
      <p:sp>
        <p:nvSpPr>
          <p:cNvPr id="2" name="Slide Number Placeholder 1"/>
          <p:cNvSpPr>
            <a:spLocks noGrp="1"/>
          </p:cNvSpPr>
          <p:nvPr>
            <p:ph type="sldNum" sz="quarter" idx="12"/>
          </p:nvPr>
        </p:nvSpPr>
        <p:spPr/>
        <p:txBody>
          <a:bodyPr>
            <a:normAutofit fontScale="85000" lnSpcReduction="20000"/>
          </a:bodyPr>
          <a:lstStyle/>
          <a:p>
            <a:fld id="{397CEC65-05FF-45E2-BA13-C1E6D89C3971}" type="slidenum">
              <a:rPr lang="en-ZA" smtClean="0"/>
              <a:t>7</a:t>
            </a:fld>
            <a:endParaRPr lang="en-ZA"/>
          </a:p>
        </p:txBody>
      </p:sp>
      <p:sp>
        <p:nvSpPr>
          <p:cNvPr id="4" name="Content Placeholder 3"/>
          <p:cNvSpPr>
            <a:spLocks noGrp="1"/>
          </p:cNvSpPr>
          <p:nvPr>
            <p:ph sz="quarter" idx="1"/>
          </p:nvPr>
        </p:nvSpPr>
        <p:spPr/>
        <p:txBody>
          <a:bodyPr/>
          <a:lstStyle/>
          <a:p>
            <a:r>
              <a:rPr lang="en-ZA" sz="3200" dirty="0" smtClean="0"/>
              <a:t>Unnecessary background information.</a:t>
            </a:r>
          </a:p>
          <a:p>
            <a:r>
              <a:rPr lang="en-ZA" sz="3200" dirty="0" smtClean="0"/>
              <a:t>No evidence of research (</a:t>
            </a:r>
            <a:r>
              <a:rPr lang="en-ZA" sz="3200" dirty="0" smtClean="0">
                <a:solidFill>
                  <a:srgbClr val="C00000"/>
                </a:solidFill>
              </a:rPr>
              <a:t>i.e. no mention what </a:t>
            </a:r>
            <a:r>
              <a:rPr lang="en-ZA" sz="3200" dirty="0" err="1" smtClean="0">
                <a:solidFill>
                  <a:srgbClr val="C00000"/>
                </a:solidFill>
              </a:rPr>
              <a:t>Mamdani’s</a:t>
            </a:r>
            <a:r>
              <a:rPr lang="en-ZA" sz="3200" dirty="0" smtClean="0">
                <a:solidFill>
                  <a:srgbClr val="C00000"/>
                </a:solidFill>
              </a:rPr>
              <a:t> argument is</a:t>
            </a:r>
            <a:r>
              <a:rPr lang="en-ZA" sz="3200" dirty="0" smtClean="0"/>
              <a:t>).</a:t>
            </a:r>
          </a:p>
          <a:p>
            <a:r>
              <a:rPr lang="en-ZA" sz="3200" dirty="0" smtClean="0"/>
              <a:t>Repetition of the question without insight.</a:t>
            </a:r>
          </a:p>
          <a:p>
            <a:r>
              <a:rPr lang="en-ZA" sz="3200" dirty="0" smtClean="0"/>
              <a:t>No clear thesis statement – it is not clear from this introduction what position the paper will be trying to prove.</a:t>
            </a:r>
          </a:p>
          <a:p>
            <a:endParaRPr lang="en-ZA" dirty="0"/>
          </a:p>
        </p:txBody>
      </p:sp>
    </p:spTree>
    <p:extLst>
      <p:ext uri="{BB962C8B-B14F-4D97-AF65-F5344CB8AC3E}">
        <p14:creationId xmlns:p14="http://schemas.microsoft.com/office/powerpoint/2010/main" val="2186240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5839163"/>
              </p:ext>
            </p:extLst>
          </p:nvPr>
        </p:nvGraphicFramePr>
        <p:xfrm>
          <a:off x="107504" y="836712"/>
          <a:ext cx="8928992" cy="5760639"/>
        </p:xfrm>
        <a:graphic>
          <a:graphicData uri="http://schemas.openxmlformats.org/drawingml/2006/table">
            <a:tbl>
              <a:tblPr firstRow="1" bandRow="1">
                <a:tableStyleId>{5C22544A-7EE6-4342-B048-85BDC9FD1C3A}</a:tableStyleId>
              </a:tblPr>
              <a:tblGrid>
                <a:gridCol w="8928992"/>
              </a:tblGrid>
              <a:tr h="576063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ZA" sz="2400" b="1" kern="1200" dirty="0" err="1" smtClean="0">
                          <a:solidFill>
                            <a:srgbClr val="C00000"/>
                          </a:solidFill>
                          <a:effectLst/>
                          <a:latin typeface="+mn-lt"/>
                          <a:ea typeface="+mn-ea"/>
                          <a:cs typeface="+mn-cs"/>
                        </a:rPr>
                        <a:t>Mahmood</a:t>
                      </a:r>
                      <a:r>
                        <a:rPr kumimoji="0" lang="en-ZA" sz="2400" b="1" kern="1200" dirty="0" smtClean="0">
                          <a:solidFill>
                            <a:srgbClr val="C00000"/>
                          </a:solidFill>
                          <a:effectLst/>
                          <a:latin typeface="+mn-lt"/>
                          <a:ea typeface="+mn-ea"/>
                          <a:cs typeface="+mn-cs"/>
                        </a:rPr>
                        <a:t> </a:t>
                      </a:r>
                      <a:r>
                        <a:rPr kumimoji="0" lang="en-ZA" sz="2400" b="1" kern="1200" dirty="0" err="1" smtClean="0">
                          <a:solidFill>
                            <a:srgbClr val="C00000"/>
                          </a:solidFill>
                          <a:effectLst/>
                          <a:latin typeface="+mn-lt"/>
                          <a:ea typeface="+mn-ea"/>
                          <a:cs typeface="+mn-cs"/>
                        </a:rPr>
                        <a:t>Mamdani</a:t>
                      </a:r>
                      <a:r>
                        <a:rPr kumimoji="0" lang="en-ZA" sz="2400" b="1" kern="1200" dirty="0" smtClean="0">
                          <a:solidFill>
                            <a:srgbClr val="C00000"/>
                          </a:solidFill>
                          <a:effectLst/>
                          <a:latin typeface="+mn-lt"/>
                          <a:ea typeface="+mn-ea"/>
                          <a:cs typeface="+mn-cs"/>
                        </a:rPr>
                        <a:t> argues that fear is the main factor that explains the mass participation in the genocide. This is convincing because it allows additional factors to be acknowledged as partial causes, while providing a convincing explanation for how and why these partial causes culminated in 1994. An examination of </a:t>
                      </a:r>
                      <a:r>
                        <a:rPr kumimoji="0" lang="en-ZA" sz="2400" b="1" kern="1200" dirty="0" err="1" smtClean="0">
                          <a:solidFill>
                            <a:srgbClr val="C00000"/>
                          </a:solidFill>
                          <a:effectLst/>
                          <a:latin typeface="+mn-lt"/>
                          <a:ea typeface="+mn-ea"/>
                          <a:cs typeface="+mn-cs"/>
                        </a:rPr>
                        <a:t>Mamdani’s</a:t>
                      </a:r>
                      <a:r>
                        <a:rPr kumimoji="0" lang="en-ZA" sz="2400" b="1" kern="1200" dirty="0" smtClean="0">
                          <a:solidFill>
                            <a:srgbClr val="C00000"/>
                          </a:solidFill>
                          <a:effectLst/>
                          <a:latin typeface="+mn-lt"/>
                          <a:ea typeface="+mn-ea"/>
                          <a:cs typeface="+mn-cs"/>
                        </a:rPr>
                        <a:t> thesis will show that the alternative factors (the ‘resource crunch’ and a ‘culture of obedience’) are insufficient explanations for why there was mass participation. The presence of an environment of fear is a necessary factor that triggered participation. However, </a:t>
                      </a:r>
                      <a:r>
                        <a:rPr kumimoji="0" lang="en-ZA" sz="2400" b="1" kern="1200" dirty="0" err="1" smtClean="0">
                          <a:solidFill>
                            <a:srgbClr val="C00000"/>
                          </a:solidFill>
                          <a:effectLst/>
                          <a:latin typeface="+mn-lt"/>
                          <a:ea typeface="+mn-ea"/>
                          <a:cs typeface="+mn-cs"/>
                        </a:rPr>
                        <a:t>Mamdani’s</a:t>
                      </a:r>
                      <a:r>
                        <a:rPr kumimoji="0" lang="en-ZA" sz="2400" b="1" kern="1200" dirty="0" smtClean="0">
                          <a:solidFill>
                            <a:srgbClr val="C00000"/>
                          </a:solidFill>
                          <a:effectLst/>
                          <a:latin typeface="+mn-lt"/>
                          <a:ea typeface="+mn-ea"/>
                          <a:cs typeface="+mn-cs"/>
                        </a:rPr>
                        <a:t> thesis risks understating how resource scarcity reinforced the environment of fear. Essentially, it is the combination of the economic situation as well as fear that best explain the degree of involvement in the genocide.</a:t>
                      </a:r>
                    </a:p>
                  </a:txBody>
                  <a:tcPr>
                    <a:no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901466949"/>
              </p:ext>
            </p:extLst>
          </p:nvPr>
        </p:nvGraphicFramePr>
        <p:xfrm>
          <a:off x="0" y="0"/>
          <a:ext cx="9144000" cy="764704"/>
        </p:xfrm>
        <a:graphic>
          <a:graphicData uri="http://schemas.openxmlformats.org/drawingml/2006/table">
            <a:tbl>
              <a:tblPr firstRow="1" bandRow="1">
                <a:tableStyleId>{21E4AEA4-8DFA-4A89-87EB-49C32662AFE0}</a:tableStyleId>
              </a:tblPr>
              <a:tblGrid>
                <a:gridCol w="9144000"/>
              </a:tblGrid>
              <a:tr h="7647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3600" i="1" dirty="0" smtClean="0"/>
                        <a:t>Introductions</a:t>
                      </a:r>
                      <a:r>
                        <a:rPr lang="en-ZA" sz="3600" i="1" baseline="0" dirty="0" smtClean="0"/>
                        <a:t> </a:t>
                      </a:r>
                      <a:r>
                        <a:rPr lang="en-US" sz="3600" i="1" baseline="0" dirty="0" smtClean="0"/>
                        <a:t>–</a:t>
                      </a:r>
                      <a:r>
                        <a:rPr lang="en-ZA" sz="3600" i="1" baseline="0" dirty="0" smtClean="0"/>
                        <a:t> Exhibit B</a:t>
                      </a:r>
                      <a:endParaRPr lang="en-ZA" dirty="0"/>
                    </a:p>
                  </a:txBody>
                  <a:tcPr/>
                </a:tc>
              </a:tr>
            </a:tbl>
          </a:graphicData>
        </a:graphic>
      </p:graphicFrame>
      <p:sp>
        <p:nvSpPr>
          <p:cNvPr id="4" name="Slide Number Placeholder 3"/>
          <p:cNvSpPr>
            <a:spLocks noGrp="1"/>
          </p:cNvSpPr>
          <p:nvPr>
            <p:ph type="sldNum" sz="quarter" idx="12"/>
          </p:nvPr>
        </p:nvSpPr>
        <p:spPr/>
        <p:txBody>
          <a:bodyPr/>
          <a:lstStyle/>
          <a:p>
            <a:fld id="{397CEC65-05FF-45E2-BA13-C1E6D89C3971}" type="slidenum">
              <a:rPr lang="en-ZA" smtClean="0"/>
              <a:t>8</a:t>
            </a:fld>
            <a:endParaRPr lang="en-ZA"/>
          </a:p>
        </p:txBody>
      </p:sp>
    </p:spTree>
    <p:extLst>
      <p:ext uri="{BB962C8B-B14F-4D97-AF65-F5344CB8AC3E}">
        <p14:creationId xmlns:p14="http://schemas.microsoft.com/office/powerpoint/2010/main" val="2756303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ZA" dirty="0" smtClean="0"/>
              <a:t>Why is this strong?</a:t>
            </a:r>
            <a:endParaRPr lang="en-ZA" dirty="0"/>
          </a:p>
        </p:txBody>
      </p:sp>
      <p:sp>
        <p:nvSpPr>
          <p:cNvPr id="2" name="Slide Number Placeholder 1"/>
          <p:cNvSpPr>
            <a:spLocks noGrp="1"/>
          </p:cNvSpPr>
          <p:nvPr>
            <p:ph type="sldNum" sz="quarter" idx="12"/>
          </p:nvPr>
        </p:nvSpPr>
        <p:spPr/>
        <p:txBody>
          <a:bodyPr>
            <a:normAutofit fontScale="85000" lnSpcReduction="20000"/>
          </a:bodyPr>
          <a:lstStyle/>
          <a:p>
            <a:fld id="{397CEC65-05FF-45E2-BA13-C1E6D89C3971}" type="slidenum">
              <a:rPr lang="en-ZA" smtClean="0"/>
              <a:t>9</a:t>
            </a:fld>
            <a:endParaRPr lang="en-ZA"/>
          </a:p>
        </p:txBody>
      </p:sp>
      <p:sp>
        <p:nvSpPr>
          <p:cNvPr id="4" name="Content Placeholder 3"/>
          <p:cNvSpPr>
            <a:spLocks noGrp="1"/>
          </p:cNvSpPr>
          <p:nvPr>
            <p:ph sz="quarter" idx="1"/>
          </p:nvPr>
        </p:nvSpPr>
        <p:spPr/>
        <p:txBody>
          <a:bodyPr/>
          <a:lstStyle/>
          <a:p>
            <a:r>
              <a:rPr lang="en-ZA" dirty="0" smtClean="0"/>
              <a:t>The introduction clearly shows that the author understood the required reading </a:t>
            </a:r>
            <a:r>
              <a:rPr lang="en-ZA" dirty="0" smtClean="0">
                <a:solidFill>
                  <a:srgbClr val="C00000"/>
                </a:solidFill>
              </a:rPr>
              <a:t>(</a:t>
            </a:r>
            <a:r>
              <a:rPr lang="en-ZA" dirty="0" err="1" smtClean="0">
                <a:solidFill>
                  <a:srgbClr val="C00000"/>
                </a:solidFill>
              </a:rPr>
              <a:t>Mamdani</a:t>
            </a:r>
            <a:r>
              <a:rPr lang="en-ZA" dirty="0" smtClean="0">
                <a:solidFill>
                  <a:srgbClr val="C00000"/>
                </a:solidFill>
              </a:rPr>
              <a:t>)</a:t>
            </a:r>
            <a:r>
              <a:rPr lang="en-ZA" dirty="0" smtClean="0"/>
              <a:t>.</a:t>
            </a:r>
          </a:p>
          <a:p>
            <a:r>
              <a:rPr lang="en-ZA" dirty="0" smtClean="0"/>
              <a:t>It gives an idea of what will be covered by the paper </a:t>
            </a:r>
            <a:r>
              <a:rPr lang="en-ZA" dirty="0" smtClean="0">
                <a:solidFill>
                  <a:srgbClr val="C00000"/>
                </a:solidFill>
              </a:rPr>
              <a:t>(i.e. the alternative explanations </a:t>
            </a:r>
            <a:r>
              <a:rPr lang="en-ZA" dirty="0" err="1" smtClean="0">
                <a:solidFill>
                  <a:srgbClr val="C00000"/>
                </a:solidFill>
              </a:rPr>
              <a:t>Mamdani</a:t>
            </a:r>
            <a:r>
              <a:rPr lang="en-ZA" dirty="0" smtClean="0">
                <a:solidFill>
                  <a:srgbClr val="C00000"/>
                </a:solidFill>
              </a:rPr>
              <a:t> examines)</a:t>
            </a:r>
            <a:r>
              <a:rPr lang="en-ZA" dirty="0" smtClean="0"/>
              <a:t>.</a:t>
            </a:r>
          </a:p>
          <a:p>
            <a:r>
              <a:rPr lang="en-ZA" dirty="0" smtClean="0"/>
              <a:t>The thesis statement is clear – </a:t>
            </a:r>
            <a:r>
              <a:rPr lang="en-ZA" dirty="0" smtClean="0">
                <a:solidFill>
                  <a:srgbClr val="C00000"/>
                </a:solidFill>
              </a:rPr>
              <a:t>the author agrees with </a:t>
            </a:r>
            <a:r>
              <a:rPr lang="en-ZA" dirty="0" err="1" smtClean="0">
                <a:solidFill>
                  <a:srgbClr val="C00000"/>
                </a:solidFill>
              </a:rPr>
              <a:t>Mamdani’s</a:t>
            </a:r>
            <a:r>
              <a:rPr lang="en-ZA" dirty="0" smtClean="0">
                <a:solidFill>
                  <a:srgbClr val="C00000"/>
                </a:solidFill>
              </a:rPr>
              <a:t> central thesis about fear but thinks it needs be amended slightly.</a:t>
            </a:r>
          </a:p>
          <a:p>
            <a:r>
              <a:rPr lang="en-ZA" dirty="0" smtClean="0"/>
              <a:t>This suggests critical thought.</a:t>
            </a:r>
            <a:endParaRPr lang="en-ZA" dirty="0"/>
          </a:p>
        </p:txBody>
      </p:sp>
    </p:spTree>
    <p:extLst>
      <p:ext uri="{BB962C8B-B14F-4D97-AF65-F5344CB8AC3E}">
        <p14:creationId xmlns:p14="http://schemas.microsoft.com/office/powerpoint/2010/main" val="38080872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542</TotalTime>
  <Words>2039</Words>
  <Application>Microsoft Macintosh PowerPoint</Application>
  <PresentationFormat>On-screen Show (4:3)</PresentationFormat>
  <Paragraphs>221</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Median</vt:lpstr>
      <vt:lpstr>Building an Argument</vt:lpstr>
      <vt:lpstr>PowerPoint Presentation</vt:lpstr>
      <vt:lpstr>Outline</vt:lpstr>
      <vt:lpstr>1. Structure</vt:lpstr>
      <vt:lpstr>1. Structure</vt:lpstr>
      <vt:lpstr>PowerPoint Presentation</vt:lpstr>
      <vt:lpstr>Why is this weak?</vt:lpstr>
      <vt:lpstr>PowerPoint Presentation</vt:lpstr>
      <vt:lpstr>Why is this strong?</vt:lpstr>
      <vt:lpstr>1. Structure</vt:lpstr>
      <vt:lpstr>1. Structure</vt:lpstr>
      <vt:lpstr>1. Structure</vt:lpstr>
      <vt:lpstr>“What was the main cause of the RUF insurgency in Sierra Leone?” </vt:lpstr>
      <vt:lpstr>2. Description vs. Argumentation &amp; Analysis</vt:lpstr>
      <vt:lpstr>Using background information/factual evidence</vt:lpstr>
      <vt:lpstr>Using other authors’ arguments to support your own</vt:lpstr>
      <vt:lpstr>3. Fact &amp; Evidence vs. Opinion</vt:lpstr>
      <vt:lpstr>3. Fact &amp; Evidence vs. Opinion</vt:lpstr>
      <vt:lpstr>PowerPoint Presentation</vt:lpstr>
      <vt:lpstr>PowerPoint Presentation</vt:lpstr>
      <vt:lpstr>4. Quantitative vs. Qualitative Research</vt:lpstr>
      <vt:lpstr>4. Quantitative vs. Qualitative Research</vt:lpstr>
      <vt:lpstr>4. Quantitative vs. Qualitative Research</vt:lpstr>
      <vt:lpstr>4. Quantitative vs. Qualitative Research</vt:lpstr>
      <vt:lpstr>5. Nuance &amp; Persuasion</vt:lpstr>
      <vt:lpstr>PowerPoint Presentation</vt:lpstr>
      <vt:lpstr>Wrapping up</vt:lpstr>
      <vt:lpstr>PowerPoint Presentation</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development lectures</dc:title>
  <dc:creator>Laura</dc:creator>
  <cp:lastModifiedBy>Neil Berry</cp:lastModifiedBy>
  <cp:revision>67</cp:revision>
  <dcterms:created xsi:type="dcterms:W3CDTF">2012-08-06T13:31:30Z</dcterms:created>
  <dcterms:modified xsi:type="dcterms:W3CDTF">2014-04-22T13:07:24Z</dcterms:modified>
</cp:coreProperties>
</file>