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5"/>
  </p:notesMasterIdLst>
  <p:sldIdLst>
    <p:sldId id="256" r:id="rId2"/>
    <p:sldId id="257" r:id="rId3"/>
    <p:sldId id="263" r:id="rId4"/>
    <p:sldId id="258" r:id="rId5"/>
    <p:sldId id="268" r:id="rId6"/>
    <p:sldId id="264" r:id="rId7"/>
    <p:sldId id="265" r:id="rId8"/>
    <p:sldId id="266" r:id="rId9"/>
    <p:sldId id="267" r:id="rId10"/>
    <p:sldId id="269" r:id="rId11"/>
    <p:sldId id="270" r:id="rId12"/>
    <p:sldId id="259" r:id="rId13"/>
    <p:sldId id="271" r:id="rId14"/>
    <p:sldId id="272" r:id="rId15"/>
    <p:sldId id="273" r:id="rId16"/>
    <p:sldId id="274" r:id="rId17"/>
    <p:sldId id="275" r:id="rId18"/>
    <p:sldId id="276" r:id="rId19"/>
    <p:sldId id="280" r:id="rId20"/>
    <p:sldId id="260" r:id="rId21"/>
    <p:sldId id="277" r:id="rId22"/>
    <p:sldId id="278" r:id="rId23"/>
    <p:sldId id="279" r:id="rId24"/>
    <p:sldId id="281" r:id="rId25"/>
    <p:sldId id="282" r:id="rId26"/>
    <p:sldId id="283" r:id="rId27"/>
    <p:sldId id="284" r:id="rId28"/>
    <p:sldId id="261" r:id="rId29"/>
    <p:sldId id="285" r:id="rId30"/>
    <p:sldId id="262" r:id="rId31"/>
    <p:sldId id="286" r:id="rId32"/>
    <p:sldId id="287" r:id="rId33"/>
    <p:sldId id="288"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6" d="100"/>
          <a:sy n="86" d="100"/>
        </p:scale>
        <p:origin x="-1456" y="-2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notesMaster" Target="notesMasters/notes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commentAuthors" Target="commentAuthors.xml"/><Relationship Id="rId38" Type="http://schemas.openxmlformats.org/officeDocument/2006/relationships/presProps" Target="presProps.xml"/><Relationship Id="rId39" Type="http://schemas.openxmlformats.org/officeDocument/2006/relationships/viewProps" Target="viewProps.xml"/><Relationship Id="rId40" Type="http://schemas.openxmlformats.org/officeDocument/2006/relationships/theme" Target="theme/theme1.xml"/><Relationship Id="rId41"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3-08-21T15:04:33.156" idx="1">
    <p:pos x="5462" y="90"/>
    <p:text>This might be too much for students to take in. The important thing is to really emphasise how the point has been elaborated upon through the explanation which allows the reader to understand the writer's logic.</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3-08-21T15:04:33.156" idx="2">
    <p:pos x="5462" y="90"/>
    <p:text>This might be too much for students to take in. The important thing is to really emphasise how the point has been elaborated upon through the explanation which allows the reader to understand the writer's logic.</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13-08-21T15:04:33.156" idx="3">
    <p:pos x="5462" y="90"/>
    <p:text>This might be too much for students to take in. The important thing is to really emphasise how the point has been elaborated upon through the explanation which allows the reader to understand the writer's logic.</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9E120F-DC3B-42EC-858F-1589D0F93DFF}" type="datetimeFigureOut">
              <a:rPr lang="en-ZA" smtClean="0"/>
              <a:t>22/04/2014</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A0B1FB-2D91-4DA0-9A59-262CFDFBB652}" type="slidenum">
              <a:rPr lang="en-ZA" smtClean="0"/>
              <a:t>‹#›</a:t>
            </a:fld>
            <a:endParaRPr lang="en-ZA"/>
          </a:p>
        </p:txBody>
      </p:sp>
    </p:spTree>
    <p:extLst>
      <p:ext uri="{BB962C8B-B14F-4D97-AF65-F5344CB8AC3E}">
        <p14:creationId xmlns:p14="http://schemas.microsoft.com/office/powerpoint/2010/main" val="2512872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0816BF5-5387-46BE-9C29-A94C42F23C27}" type="datetime1">
              <a:rPr lang="en-US" smtClean="0"/>
              <a:t>22/04/2014</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D2C6A2F-9A44-DF4E-9585-00D37582B1D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35E6F62-966D-4632-9484-C4AF83CBFCE9}" type="datetime1">
              <a:rPr lang="en-US" smtClean="0"/>
              <a:t>22/04/2014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2C6A2F-9A44-DF4E-9585-00D37582B1D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4DF9698D-1C41-4AA1-A6F7-736D010A5EA2}" type="datetime1">
              <a:rPr lang="en-US" smtClean="0"/>
              <a:t>22/04/2014</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D2C6A2F-9A44-DF4E-9585-00D37582B1D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42E40FEA-3BC4-491F-8C02-B93066080889}" type="datetime1">
              <a:rPr lang="en-US" smtClean="0"/>
              <a:t>22/04/2014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D2C6A2F-9A44-DF4E-9585-00D37582B1DD}"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D71E261E-3785-4BBE-9F77-9BA4C99AAF68}" type="datetime1">
              <a:rPr lang="en-US" smtClean="0"/>
              <a:t>22/04/2014</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FD2C6A2F-9A44-DF4E-9585-00D37582B1DD}"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A4F7C0C3-B999-4A66-908B-B87A9D104B51}" type="datetime1">
              <a:rPr lang="en-US" smtClean="0"/>
              <a:t>22/04/2014</a:t>
            </a:fld>
            <a:endParaRPr lang="en-US"/>
          </a:p>
        </p:txBody>
      </p:sp>
      <p:sp>
        <p:nvSpPr>
          <p:cNvPr id="10" name="Slide Number Placeholder 9"/>
          <p:cNvSpPr>
            <a:spLocks noGrp="1"/>
          </p:cNvSpPr>
          <p:nvPr>
            <p:ph type="sldNum" sz="quarter" idx="16"/>
          </p:nvPr>
        </p:nvSpPr>
        <p:spPr/>
        <p:txBody>
          <a:bodyPr rtlCol="0"/>
          <a:lstStyle/>
          <a:p>
            <a:fld id="{FD2C6A2F-9A44-DF4E-9585-00D37582B1DD}"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CD96B40F-C036-4CA1-89EC-A9E21D94314B}" type="datetime1">
              <a:rPr lang="en-US" smtClean="0"/>
              <a:t>22/04/2014</a:t>
            </a:fld>
            <a:endParaRPr lang="en-US"/>
          </a:p>
        </p:txBody>
      </p:sp>
      <p:sp>
        <p:nvSpPr>
          <p:cNvPr id="12" name="Slide Number Placeholder 11"/>
          <p:cNvSpPr>
            <a:spLocks noGrp="1"/>
          </p:cNvSpPr>
          <p:nvPr>
            <p:ph type="sldNum" sz="quarter" idx="16"/>
          </p:nvPr>
        </p:nvSpPr>
        <p:spPr/>
        <p:txBody>
          <a:bodyPr rtlCol="0"/>
          <a:lstStyle/>
          <a:p>
            <a:fld id="{FD2C6A2F-9A44-DF4E-9585-00D37582B1DD}"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37A9A99-E98F-48D0-A90E-2ABD1726613F}" type="datetime1">
              <a:rPr lang="en-US" smtClean="0"/>
              <a:t>22/04/2014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D2C6A2F-9A44-DF4E-9585-00D37582B1D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F93044-4E68-4C96-847D-2CE6A90923F3}" type="datetime1">
              <a:rPr lang="en-US" smtClean="0"/>
              <a:t>22/04/2014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D2C6A2F-9A44-DF4E-9585-00D37582B1D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3F9466C-EC36-49B9-8B8C-09108FFE38D1}" type="datetime1">
              <a:rPr lang="en-US" smtClean="0"/>
              <a:t>22/04/2014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D2C6A2F-9A44-DF4E-9585-00D37582B1DD}"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7C53CF90-8827-47D2-80FC-659813A37ECF}" type="datetime1">
              <a:rPr lang="en-US" smtClean="0"/>
              <a:t>22/04/2014</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FD2C6A2F-9A44-DF4E-9585-00D37582B1DD}"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72604D3-B218-4A6A-BF8B-A8D9C133E23B}" type="datetime1">
              <a:rPr lang="en-US" smtClean="0"/>
              <a:t>22/04/2014</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FD2C6A2F-9A44-DF4E-9585-00D37582B1D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yourlogicalfallacyis.com/"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hyperlink" Target="http://creativecommons.org/licenses/by-sa/2.5/z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omments" Target="../comments/commen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Acting on Feedback</a:t>
            </a:r>
            <a:endParaRPr lang="en-US" dirty="0"/>
          </a:p>
        </p:txBody>
      </p:sp>
      <p:sp>
        <p:nvSpPr>
          <p:cNvPr id="3" name="Subtitle 2"/>
          <p:cNvSpPr>
            <a:spLocks noGrp="1"/>
          </p:cNvSpPr>
          <p:nvPr>
            <p:ph type="subTitle" idx="1"/>
          </p:nvPr>
        </p:nvSpPr>
        <p:spPr/>
        <p:txBody>
          <a:bodyPr/>
          <a:lstStyle/>
          <a:p>
            <a:r>
              <a:rPr lang="en-US" dirty="0" smtClean="0"/>
              <a:t>How to use essay feedback constructively</a:t>
            </a:r>
            <a:endParaRPr lang="en-US" dirty="0"/>
          </a:p>
        </p:txBody>
      </p:sp>
      <p:sp>
        <p:nvSpPr>
          <p:cNvPr id="4" name="Slide Number Placeholder 3"/>
          <p:cNvSpPr>
            <a:spLocks noGrp="1"/>
          </p:cNvSpPr>
          <p:nvPr>
            <p:ph type="sldNum" sz="quarter" idx="12"/>
          </p:nvPr>
        </p:nvSpPr>
        <p:spPr/>
        <p:txBody>
          <a:bodyPr/>
          <a:lstStyle/>
          <a:p>
            <a:fld id="{FD2C6A2F-9A44-DF4E-9585-00D37582B1DD}" type="slidenum">
              <a:rPr lang="en-US" smtClean="0"/>
              <a:t>1</a:t>
            </a:fld>
            <a:endParaRPr lang="en-US"/>
          </a:p>
        </p:txBody>
      </p:sp>
    </p:spTree>
    <p:extLst>
      <p:ext uri="{BB962C8B-B14F-4D97-AF65-F5344CB8AC3E}">
        <p14:creationId xmlns:p14="http://schemas.microsoft.com/office/powerpoint/2010/main" val="3180248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Analyse</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10</a:t>
            </a:fld>
            <a:endParaRPr lang="en-US"/>
          </a:p>
        </p:txBody>
      </p:sp>
      <p:sp>
        <p:nvSpPr>
          <p:cNvPr id="4" name="Content Placeholder 3"/>
          <p:cNvSpPr>
            <a:spLocks noGrp="1"/>
          </p:cNvSpPr>
          <p:nvPr>
            <p:ph sz="quarter" idx="1"/>
          </p:nvPr>
        </p:nvSpPr>
        <p:spPr>
          <a:xfrm>
            <a:off x="429658" y="1600199"/>
            <a:ext cx="8336390" cy="4910769"/>
          </a:xfrm>
        </p:spPr>
        <p:txBody>
          <a:bodyPr>
            <a:normAutofit fontScale="77500" lnSpcReduction="20000"/>
          </a:bodyPr>
          <a:lstStyle/>
          <a:p>
            <a:r>
              <a:rPr lang="en-GB" dirty="0" smtClean="0"/>
              <a:t>You may have only repeated </a:t>
            </a:r>
            <a:r>
              <a:rPr lang="en-GB" dirty="0"/>
              <a:t>(</a:t>
            </a:r>
            <a:r>
              <a:rPr lang="en-GB" dirty="0" smtClean="0"/>
              <a:t>paraphrased) </a:t>
            </a:r>
            <a:r>
              <a:rPr lang="en-GB" dirty="0"/>
              <a:t>other authors’ arguments without showing that </a:t>
            </a:r>
            <a:r>
              <a:rPr lang="en-GB" dirty="0" smtClean="0"/>
              <a:t>that you have thought </a:t>
            </a:r>
            <a:r>
              <a:rPr lang="en-GB" dirty="0"/>
              <a:t>about the argument being </a:t>
            </a:r>
            <a:r>
              <a:rPr lang="en-GB" dirty="0" smtClean="0"/>
              <a:t>made and how it is relevant for the topic.</a:t>
            </a:r>
          </a:p>
          <a:p>
            <a:endParaRPr lang="en-GB" dirty="0" smtClean="0"/>
          </a:p>
          <a:p>
            <a:pPr lvl="0"/>
            <a:r>
              <a:rPr lang="en-GB" dirty="0"/>
              <a:t>For example, </a:t>
            </a:r>
            <a:r>
              <a:rPr lang="en-GB" dirty="0">
                <a:solidFill>
                  <a:srgbClr val="FF0000"/>
                </a:solidFill>
              </a:rPr>
              <a:t>“Smith provides a weak definition of ‘democracy’. He defines democracy as ‘free and fair elections’. However, Watkins provides a stronger definition of democracy and this is more useful. Watkins defines ‘democracy’ as ‘free and fair elections’ as well as a change in the ruling political party, whilst retaining a stable political environment.” </a:t>
            </a:r>
            <a:endParaRPr lang="en-GB" dirty="0" smtClean="0">
              <a:solidFill>
                <a:srgbClr val="FF0000"/>
              </a:solidFill>
            </a:endParaRPr>
          </a:p>
          <a:p>
            <a:pPr lvl="0"/>
            <a:endParaRPr lang="en-GB" dirty="0" smtClean="0"/>
          </a:p>
          <a:p>
            <a:pPr lvl="0"/>
            <a:r>
              <a:rPr lang="en-GB" dirty="0" smtClean="0"/>
              <a:t>This </a:t>
            </a:r>
            <a:r>
              <a:rPr lang="en-GB" dirty="0"/>
              <a:t>example shows that the student has simply regurgitated two definitions from readings that they have done, and they have failed to provide any analytical insight. Consequently, they have failed to link it to the essay topic</a:t>
            </a:r>
            <a:r>
              <a:rPr lang="en-GB" dirty="0" smtClean="0"/>
              <a:t>.</a:t>
            </a:r>
            <a:endParaRPr lang="en-ZA" dirty="0"/>
          </a:p>
        </p:txBody>
      </p:sp>
    </p:spTree>
    <p:extLst>
      <p:ext uri="{BB962C8B-B14F-4D97-AF65-F5344CB8AC3E}">
        <p14:creationId xmlns:p14="http://schemas.microsoft.com/office/powerpoint/2010/main" val="1328879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3200" b="1" dirty="0">
                <a:solidFill>
                  <a:srgbClr val="FF0000"/>
                </a:solidFill>
              </a:rPr>
              <a:t>“Democracy is the preferable system of governance</a:t>
            </a:r>
            <a:r>
              <a:rPr lang="en-GB" sz="3200" b="1" dirty="0" smtClean="0">
                <a:solidFill>
                  <a:srgbClr val="FF0000"/>
                </a:solidFill>
              </a:rPr>
              <a:t>”.</a:t>
            </a:r>
            <a:endParaRPr lang="en-ZA" sz="3200" dirty="0">
              <a:solidFill>
                <a:srgbClr val="FF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11</a:t>
            </a:fld>
            <a:endParaRPr lang="en-US"/>
          </a:p>
        </p:txBody>
      </p:sp>
      <p:sp>
        <p:nvSpPr>
          <p:cNvPr id="4" name="Content Placeholder 3"/>
          <p:cNvSpPr>
            <a:spLocks noGrp="1"/>
          </p:cNvSpPr>
          <p:nvPr>
            <p:ph sz="quarter" idx="1"/>
          </p:nvPr>
        </p:nvSpPr>
        <p:spPr>
          <a:xfrm>
            <a:off x="393405" y="1600199"/>
            <a:ext cx="8372643" cy="4928191"/>
          </a:xfrm>
        </p:spPr>
        <p:txBody>
          <a:bodyPr>
            <a:normAutofit fontScale="77500" lnSpcReduction="20000"/>
          </a:bodyPr>
          <a:lstStyle/>
          <a:p>
            <a:pPr marL="365760" lvl="1" indent="0">
              <a:buNone/>
            </a:pPr>
            <a:endParaRPr lang="en-GB" sz="2800" b="1" dirty="0" smtClean="0"/>
          </a:p>
          <a:p>
            <a:pPr marL="365760" lvl="1" indent="0">
              <a:buNone/>
            </a:pPr>
            <a:r>
              <a:rPr lang="en-GB" sz="2800" b="1" dirty="0" smtClean="0"/>
              <a:t>Rather:</a:t>
            </a:r>
          </a:p>
          <a:p>
            <a:pPr marL="365760" lvl="1" indent="0">
              <a:buNone/>
            </a:pPr>
            <a:r>
              <a:rPr lang="en-GB" sz="2800" dirty="0">
                <a:solidFill>
                  <a:srgbClr val="FF0000"/>
                </a:solidFill>
              </a:rPr>
              <a:t>“Watkins’ definition of democracy is preferable to Smith’s. Watkins agrees with Smith that ‘democracy’ must include ‘free and fair elections’. However, Watkins also argues that a system of governance can only be considered a ‘democracy’ once there has been a peaceful handover of power between different political parties. This means that there is a stricter condition set for what is considered a ‘democracy’ that requires that out-going political parties accept their electoral defeat and handover power without destabilising the country. The definition of ‘democracy’ is crucial when considering the statement “democracy is the preferable system of governance" since there ‘democracy’ is a deeply contested concept. Both Watkins and Smith’s definitions can be considered “weak” definitions. While Watkins’ provides a stricter definition, his version still overlooks important components of democratic living, such as public participation.” </a:t>
            </a:r>
            <a:endParaRPr lang="en-ZA" dirty="0">
              <a:solidFill>
                <a:srgbClr val="FF0000"/>
              </a:solidFill>
            </a:endParaRPr>
          </a:p>
        </p:txBody>
      </p:sp>
    </p:spTree>
    <p:extLst>
      <p:ext uri="{BB962C8B-B14F-4D97-AF65-F5344CB8AC3E}">
        <p14:creationId xmlns:p14="http://schemas.microsoft.com/office/powerpoint/2010/main" val="1556078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 for less…</a:t>
            </a:r>
            <a:endParaRPr lang="en-US" dirty="0"/>
          </a:p>
        </p:txBody>
      </p:sp>
      <p:sp>
        <p:nvSpPr>
          <p:cNvPr id="3" name="Content Placeholder 2"/>
          <p:cNvSpPr>
            <a:spLocks noGrp="1"/>
          </p:cNvSpPr>
          <p:nvPr>
            <p:ph sz="quarter" idx="1"/>
          </p:nvPr>
        </p:nvSpPr>
        <p:spPr/>
        <p:txBody>
          <a:bodyPr>
            <a:normAutofit lnSpcReduction="10000"/>
          </a:bodyPr>
          <a:lstStyle/>
          <a:p>
            <a:pPr>
              <a:lnSpc>
                <a:spcPct val="150000"/>
              </a:lnSpc>
            </a:pPr>
            <a:r>
              <a:rPr lang="en-GB" dirty="0"/>
              <a:t>Too descriptive</a:t>
            </a:r>
            <a:endParaRPr lang="en-US" dirty="0"/>
          </a:p>
          <a:p>
            <a:pPr>
              <a:lnSpc>
                <a:spcPct val="150000"/>
              </a:lnSpc>
            </a:pPr>
            <a:r>
              <a:rPr lang="en-GB" dirty="0"/>
              <a:t>No argument</a:t>
            </a:r>
            <a:endParaRPr lang="en-US" dirty="0"/>
          </a:p>
          <a:p>
            <a:pPr>
              <a:lnSpc>
                <a:spcPct val="150000"/>
              </a:lnSpc>
            </a:pPr>
            <a:r>
              <a:rPr lang="en-GB" dirty="0"/>
              <a:t>Too lengthy</a:t>
            </a:r>
            <a:endParaRPr lang="en-US" dirty="0"/>
          </a:p>
          <a:p>
            <a:pPr>
              <a:lnSpc>
                <a:spcPct val="150000"/>
              </a:lnSpc>
            </a:pPr>
            <a:r>
              <a:rPr lang="en-GB" dirty="0"/>
              <a:t>Not to the point</a:t>
            </a:r>
            <a:endParaRPr lang="en-US" dirty="0"/>
          </a:p>
          <a:p>
            <a:pPr>
              <a:lnSpc>
                <a:spcPct val="150000"/>
              </a:lnSpc>
            </a:pPr>
            <a:r>
              <a:rPr lang="en-GB" dirty="0"/>
              <a:t>Omit</a:t>
            </a:r>
            <a:endParaRPr lang="en-US" dirty="0"/>
          </a:p>
          <a:p>
            <a:pPr>
              <a:lnSpc>
                <a:spcPct val="150000"/>
              </a:lnSpc>
            </a:pPr>
            <a:r>
              <a:rPr lang="en-GB" dirty="0"/>
              <a:t>Confused/Unclear</a:t>
            </a:r>
            <a:endParaRPr lang="en-US" dirty="0"/>
          </a:p>
          <a:p>
            <a:pPr marL="0" indent="0">
              <a:buNone/>
            </a:pP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FD2C6A2F-9A44-DF4E-9585-00D37582B1DD}" type="slidenum">
              <a:rPr lang="en-US" smtClean="0"/>
              <a:t>12</a:t>
            </a:fld>
            <a:endParaRPr lang="en-US"/>
          </a:p>
        </p:txBody>
      </p:sp>
    </p:spTree>
    <p:extLst>
      <p:ext uri="{BB962C8B-B14F-4D97-AF65-F5344CB8AC3E}">
        <p14:creationId xmlns:p14="http://schemas.microsoft.com/office/powerpoint/2010/main" val="3650304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Too descriptive / No argument</a:t>
            </a:r>
            <a:r>
              <a:rPr lang="en-GB" dirty="0"/>
              <a:t> </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13</a:t>
            </a:fld>
            <a:endParaRPr lang="en-US"/>
          </a:p>
        </p:txBody>
      </p:sp>
      <p:sp>
        <p:nvSpPr>
          <p:cNvPr id="4" name="Content Placeholder 3"/>
          <p:cNvSpPr>
            <a:spLocks noGrp="1"/>
          </p:cNvSpPr>
          <p:nvPr>
            <p:ph sz="quarter" idx="1"/>
          </p:nvPr>
        </p:nvSpPr>
        <p:spPr>
          <a:xfrm>
            <a:off x="374573" y="1600199"/>
            <a:ext cx="8391475" cy="4789583"/>
          </a:xfrm>
        </p:spPr>
        <p:txBody>
          <a:bodyPr>
            <a:normAutofit fontScale="92500" lnSpcReduction="10000"/>
          </a:bodyPr>
          <a:lstStyle/>
          <a:p>
            <a:r>
              <a:rPr lang="en-GB" dirty="0"/>
              <a:t>There are two components to consider. </a:t>
            </a:r>
            <a:endParaRPr lang="en-GB" dirty="0" smtClean="0"/>
          </a:p>
          <a:p>
            <a:pPr lvl="1"/>
            <a:r>
              <a:rPr lang="en-GB" dirty="0" smtClean="0"/>
              <a:t>Have </a:t>
            </a:r>
            <a:r>
              <a:rPr lang="en-GB" dirty="0"/>
              <a:t>you </a:t>
            </a:r>
            <a:r>
              <a:rPr lang="en-GB" dirty="0" smtClean="0"/>
              <a:t>analysed? </a:t>
            </a:r>
          </a:p>
          <a:p>
            <a:pPr lvl="1"/>
            <a:r>
              <a:rPr lang="en-GB" dirty="0" smtClean="0"/>
              <a:t>Secondly</a:t>
            </a:r>
            <a:r>
              <a:rPr lang="en-GB" dirty="0"/>
              <a:t>, are you making </a:t>
            </a:r>
            <a:r>
              <a:rPr lang="en-GB" dirty="0" smtClean="0"/>
              <a:t>an argument?</a:t>
            </a:r>
          </a:p>
          <a:p>
            <a:r>
              <a:rPr lang="en-GB" dirty="0" smtClean="0"/>
              <a:t>You </a:t>
            </a:r>
            <a:r>
              <a:rPr lang="en-GB" dirty="0"/>
              <a:t>need to minimise contextual information to that which is essential for understanding the topic and your </a:t>
            </a:r>
            <a:r>
              <a:rPr lang="en-GB" dirty="0" smtClean="0"/>
              <a:t>argument.</a:t>
            </a:r>
          </a:p>
          <a:p>
            <a:pPr lvl="0"/>
            <a:r>
              <a:rPr lang="en-GB" dirty="0" smtClean="0">
                <a:solidFill>
                  <a:srgbClr val="FF0000"/>
                </a:solidFill>
              </a:rPr>
              <a:t>E.g. </a:t>
            </a:r>
            <a:r>
              <a:rPr lang="en-GB" dirty="0">
                <a:solidFill>
                  <a:srgbClr val="FF0000"/>
                </a:solidFill>
              </a:rPr>
              <a:t>W</a:t>
            </a:r>
            <a:r>
              <a:rPr lang="en-GB" dirty="0" smtClean="0">
                <a:solidFill>
                  <a:srgbClr val="FF0000"/>
                </a:solidFill>
              </a:rPr>
              <a:t>hen </a:t>
            </a:r>
            <a:r>
              <a:rPr lang="en-GB" dirty="0">
                <a:solidFill>
                  <a:srgbClr val="FF0000"/>
                </a:solidFill>
              </a:rPr>
              <a:t>discussing the causes of the Rwandan genocide, it is important not to spend too much time describing the events of the genocide – i.e. all the different massacres. </a:t>
            </a:r>
            <a:endParaRPr lang="en-GB" dirty="0" smtClean="0">
              <a:solidFill>
                <a:srgbClr val="FF0000"/>
              </a:solidFill>
            </a:endParaRPr>
          </a:p>
          <a:p>
            <a:pPr lvl="1"/>
            <a:r>
              <a:rPr lang="en-GB" dirty="0" smtClean="0">
                <a:solidFill>
                  <a:srgbClr val="FF0000"/>
                </a:solidFill>
              </a:rPr>
              <a:t>Your </a:t>
            </a:r>
            <a:r>
              <a:rPr lang="en-GB" dirty="0">
                <a:solidFill>
                  <a:srgbClr val="FF0000"/>
                </a:solidFill>
              </a:rPr>
              <a:t>focus needs to be on answering the question: what the </a:t>
            </a:r>
            <a:r>
              <a:rPr lang="en-GB" i="1" dirty="0">
                <a:solidFill>
                  <a:srgbClr val="FF0000"/>
                </a:solidFill>
              </a:rPr>
              <a:t>causes</a:t>
            </a:r>
            <a:r>
              <a:rPr lang="en-GB" dirty="0">
                <a:solidFill>
                  <a:srgbClr val="FF0000"/>
                </a:solidFill>
              </a:rPr>
              <a:t> of the genocide were. </a:t>
            </a:r>
            <a:endParaRPr lang="en-ZA" dirty="0">
              <a:solidFill>
                <a:srgbClr val="FF0000"/>
              </a:solidFill>
            </a:endParaRPr>
          </a:p>
        </p:txBody>
      </p:sp>
    </p:spTree>
    <p:extLst>
      <p:ext uri="{BB962C8B-B14F-4D97-AF65-F5344CB8AC3E}">
        <p14:creationId xmlns:p14="http://schemas.microsoft.com/office/powerpoint/2010/main" val="3204877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Too lengthy / Not to the point</a:t>
            </a:r>
            <a:r>
              <a:rPr lang="en-GB" dirty="0"/>
              <a:t> </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14</a:t>
            </a:fld>
            <a:endParaRPr lang="en-US"/>
          </a:p>
        </p:txBody>
      </p:sp>
      <p:sp>
        <p:nvSpPr>
          <p:cNvPr id="4" name="Content Placeholder 3"/>
          <p:cNvSpPr>
            <a:spLocks noGrp="1"/>
          </p:cNvSpPr>
          <p:nvPr>
            <p:ph sz="quarter" idx="1"/>
          </p:nvPr>
        </p:nvSpPr>
        <p:spPr/>
        <p:txBody>
          <a:bodyPr/>
          <a:lstStyle/>
          <a:p>
            <a:r>
              <a:rPr lang="en-GB" dirty="0"/>
              <a:t>You need only include information that serves the purpose of supporting your thesis statement. </a:t>
            </a:r>
            <a:endParaRPr lang="en-GB" dirty="0" smtClean="0"/>
          </a:p>
          <a:p>
            <a:r>
              <a:rPr lang="en-GB" dirty="0" smtClean="0"/>
              <a:t>You </a:t>
            </a:r>
            <a:r>
              <a:rPr lang="en-GB" dirty="0"/>
              <a:t>should try to do this as directly and concisely as possible</a:t>
            </a:r>
            <a:r>
              <a:rPr lang="en-GB" dirty="0" smtClean="0"/>
              <a:t>.</a:t>
            </a:r>
          </a:p>
          <a:p>
            <a:r>
              <a:rPr lang="en-GB" dirty="0" smtClean="0"/>
              <a:t>Ask </a:t>
            </a:r>
            <a:r>
              <a:rPr lang="en-GB" dirty="0"/>
              <a:t>yourself: “why am I telling the reader this</a:t>
            </a:r>
            <a:r>
              <a:rPr lang="en-GB" dirty="0" smtClean="0"/>
              <a:t>?”</a:t>
            </a:r>
          </a:p>
          <a:p>
            <a:endParaRPr lang="en-GB" dirty="0" smtClean="0"/>
          </a:p>
          <a:p>
            <a:r>
              <a:rPr lang="en-GB" dirty="0" smtClean="0"/>
              <a:t>Write as simply and succinctly as </a:t>
            </a:r>
            <a:r>
              <a:rPr lang="en-GB" dirty="0" err="1" smtClean="0"/>
              <a:t>possble</a:t>
            </a:r>
            <a:r>
              <a:rPr lang="en-GB" dirty="0" smtClean="0"/>
              <a:t>.</a:t>
            </a:r>
            <a:endParaRPr lang="en-ZA" dirty="0"/>
          </a:p>
        </p:txBody>
      </p:sp>
    </p:spTree>
    <p:extLst>
      <p:ext uri="{BB962C8B-B14F-4D97-AF65-F5344CB8AC3E}">
        <p14:creationId xmlns:p14="http://schemas.microsoft.com/office/powerpoint/2010/main" val="41668595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Not answering the question</a:t>
            </a:r>
            <a:r>
              <a:rPr lang="en-GB" dirty="0"/>
              <a:t> </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15</a:t>
            </a:fld>
            <a:endParaRPr lang="en-US"/>
          </a:p>
        </p:txBody>
      </p:sp>
      <p:sp>
        <p:nvSpPr>
          <p:cNvPr id="4" name="Content Placeholder 3"/>
          <p:cNvSpPr>
            <a:spLocks noGrp="1"/>
          </p:cNvSpPr>
          <p:nvPr>
            <p:ph sz="quarter" idx="1"/>
          </p:nvPr>
        </p:nvSpPr>
        <p:spPr/>
        <p:txBody>
          <a:bodyPr>
            <a:normAutofit lnSpcReduction="10000"/>
          </a:bodyPr>
          <a:lstStyle/>
          <a:p>
            <a:r>
              <a:rPr lang="en-GB" dirty="0"/>
              <a:t>Before writing your paper or exam you need to take some time to ensure that you have clearly understood the question that has been set</a:t>
            </a:r>
            <a:r>
              <a:rPr lang="en-GB" dirty="0" smtClean="0"/>
              <a:t>.</a:t>
            </a:r>
          </a:p>
          <a:p>
            <a:pPr marL="0" indent="0">
              <a:buNone/>
            </a:pPr>
            <a:r>
              <a:rPr lang="en-GB" dirty="0" smtClean="0"/>
              <a:t> </a:t>
            </a:r>
          </a:p>
          <a:p>
            <a:r>
              <a:rPr lang="en-GB" dirty="0" smtClean="0"/>
              <a:t>Next</a:t>
            </a:r>
            <a:r>
              <a:rPr lang="en-GB" dirty="0"/>
              <a:t>, you must make sure that your thesis statement is arguing a point that answers the question or responds to the statement. </a:t>
            </a:r>
            <a:endParaRPr lang="en-GB" dirty="0" smtClean="0"/>
          </a:p>
          <a:p>
            <a:endParaRPr lang="en-GB" dirty="0"/>
          </a:p>
          <a:p>
            <a:r>
              <a:rPr lang="en-GB" dirty="0"/>
              <a:t>You must be able to show how your argument relates to the topic in a clear way. </a:t>
            </a:r>
            <a:endParaRPr lang="en-ZA" dirty="0"/>
          </a:p>
          <a:p>
            <a:endParaRPr lang="en-GB" dirty="0" smtClean="0"/>
          </a:p>
        </p:txBody>
      </p:sp>
    </p:spTree>
    <p:extLst>
      <p:ext uri="{BB962C8B-B14F-4D97-AF65-F5344CB8AC3E}">
        <p14:creationId xmlns:p14="http://schemas.microsoft.com/office/powerpoint/2010/main" val="2646551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Not answering the question</a:t>
            </a:r>
            <a:r>
              <a:rPr lang="en-GB" dirty="0"/>
              <a:t> </a:t>
            </a:r>
            <a:r>
              <a:rPr lang="en-GB" dirty="0" smtClean="0"/>
              <a:t>cont.</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16</a:t>
            </a:fld>
            <a:endParaRPr lang="en-US"/>
          </a:p>
        </p:txBody>
      </p:sp>
      <p:sp>
        <p:nvSpPr>
          <p:cNvPr id="4" name="Content Placeholder 3"/>
          <p:cNvSpPr>
            <a:spLocks noGrp="1"/>
          </p:cNvSpPr>
          <p:nvPr>
            <p:ph sz="quarter" idx="1"/>
          </p:nvPr>
        </p:nvSpPr>
        <p:spPr>
          <a:xfrm>
            <a:off x="231355" y="1600199"/>
            <a:ext cx="8534694" cy="5087039"/>
          </a:xfrm>
        </p:spPr>
        <p:txBody>
          <a:bodyPr>
            <a:noAutofit/>
          </a:bodyPr>
          <a:lstStyle/>
          <a:p>
            <a:pPr marL="320040" lvl="1" indent="-320040">
              <a:spcBef>
                <a:spcPts val="700"/>
              </a:spcBef>
              <a:buClr>
                <a:schemeClr val="accent2"/>
              </a:buClr>
              <a:buSzPct val="60000"/>
              <a:buFont typeface="Wingdings"/>
              <a:buChar char=""/>
            </a:pPr>
            <a:r>
              <a:rPr lang="en-GB" sz="2150" b="1" dirty="0" smtClean="0">
                <a:solidFill>
                  <a:srgbClr val="FF0000"/>
                </a:solidFill>
              </a:rPr>
              <a:t>“</a:t>
            </a:r>
            <a:r>
              <a:rPr lang="en-GB" sz="2150" b="1" dirty="0">
                <a:solidFill>
                  <a:srgbClr val="FF0000"/>
                </a:solidFill>
              </a:rPr>
              <a:t>What, according to </a:t>
            </a:r>
            <a:r>
              <a:rPr lang="en-GB" sz="2150" b="1" dirty="0" err="1">
                <a:solidFill>
                  <a:srgbClr val="FF0000"/>
                </a:solidFill>
              </a:rPr>
              <a:t>Mahmood</a:t>
            </a:r>
            <a:r>
              <a:rPr lang="en-GB" sz="2150" b="1" dirty="0">
                <a:solidFill>
                  <a:srgbClr val="FF0000"/>
                </a:solidFill>
              </a:rPr>
              <a:t> </a:t>
            </a:r>
            <a:r>
              <a:rPr lang="en-GB" sz="2150" b="1" dirty="0" err="1">
                <a:solidFill>
                  <a:srgbClr val="FF0000"/>
                </a:solidFill>
              </a:rPr>
              <a:t>Mamdani</a:t>
            </a:r>
            <a:r>
              <a:rPr lang="en-GB" sz="2150" b="1" dirty="0">
                <a:solidFill>
                  <a:srgbClr val="FF0000"/>
                </a:solidFill>
              </a:rPr>
              <a:t>, was the main cause of mass participation in the Rwandan genocide? Is this convincing?” </a:t>
            </a:r>
            <a:endParaRPr lang="en-GB" sz="2150" b="1" dirty="0" smtClean="0">
              <a:solidFill>
                <a:srgbClr val="FF0000"/>
              </a:solidFill>
            </a:endParaRPr>
          </a:p>
          <a:p>
            <a:pPr marL="320040" lvl="1" indent="-320040">
              <a:spcBef>
                <a:spcPts val="700"/>
              </a:spcBef>
              <a:buClr>
                <a:schemeClr val="accent2"/>
              </a:buClr>
              <a:buSzPct val="60000"/>
              <a:buFont typeface="Wingdings"/>
              <a:buChar char=""/>
            </a:pPr>
            <a:endParaRPr lang="en-GB" sz="1100" dirty="0">
              <a:solidFill>
                <a:srgbClr val="FF0000"/>
              </a:solidFill>
            </a:endParaRPr>
          </a:p>
          <a:p>
            <a:pPr marL="320040" lvl="1" indent="-320040">
              <a:spcBef>
                <a:spcPts val="700"/>
              </a:spcBef>
              <a:buClr>
                <a:schemeClr val="accent2"/>
              </a:buClr>
              <a:buSzPct val="60000"/>
              <a:buFont typeface="Wingdings"/>
              <a:buChar char=""/>
            </a:pPr>
            <a:r>
              <a:rPr lang="en-GB" sz="2150" dirty="0" smtClean="0">
                <a:solidFill>
                  <a:srgbClr val="FF0000"/>
                </a:solidFill>
              </a:rPr>
              <a:t>If you </a:t>
            </a:r>
            <a:r>
              <a:rPr lang="en-GB" sz="2150" dirty="0">
                <a:solidFill>
                  <a:srgbClr val="FF0000"/>
                </a:solidFill>
              </a:rPr>
              <a:t>fail to identify what </a:t>
            </a:r>
            <a:r>
              <a:rPr lang="en-GB" sz="2150" dirty="0" err="1">
                <a:solidFill>
                  <a:srgbClr val="FF0000"/>
                </a:solidFill>
              </a:rPr>
              <a:t>Mamdani</a:t>
            </a:r>
            <a:r>
              <a:rPr lang="en-GB" sz="2150" dirty="0">
                <a:solidFill>
                  <a:srgbClr val="FF0000"/>
                </a:solidFill>
              </a:rPr>
              <a:t> asserted as the main cause, you have not answered the first part of the question. </a:t>
            </a:r>
            <a:endParaRPr lang="en-GB" sz="2150" dirty="0" smtClean="0">
              <a:solidFill>
                <a:srgbClr val="FF0000"/>
              </a:solidFill>
            </a:endParaRPr>
          </a:p>
          <a:p>
            <a:pPr marL="320040" lvl="1" indent="-320040">
              <a:spcBef>
                <a:spcPts val="700"/>
              </a:spcBef>
              <a:buClr>
                <a:schemeClr val="accent2"/>
              </a:buClr>
              <a:buSzPct val="60000"/>
              <a:buFont typeface="Wingdings"/>
              <a:buChar char=""/>
            </a:pPr>
            <a:r>
              <a:rPr lang="en-GB" sz="2150" dirty="0" smtClean="0">
                <a:solidFill>
                  <a:srgbClr val="FF0000"/>
                </a:solidFill>
              </a:rPr>
              <a:t>If </a:t>
            </a:r>
            <a:r>
              <a:rPr lang="en-GB" sz="2150" dirty="0">
                <a:solidFill>
                  <a:srgbClr val="FF0000"/>
                </a:solidFill>
              </a:rPr>
              <a:t>you do not explain why or why not it is a convincing argument, you have ignored the second part of the question. </a:t>
            </a:r>
            <a:endParaRPr lang="en-GB" sz="2150" dirty="0" smtClean="0">
              <a:solidFill>
                <a:srgbClr val="FF0000"/>
              </a:solidFill>
            </a:endParaRPr>
          </a:p>
          <a:p>
            <a:pPr marL="320040" lvl="1" indent="-320040">
              <a:spcBef>
                <a:spcPts val="700"/>
              </a:spcBef>
              <a:buClr>
                <a:schemeClr val="accent2"/>
              </a:buClr>
              <a:buSzPct val="60000"/>
              <a:buFont typeface="Wingdings"/>
              <a:buChar char=""/>
            </a:pPr>
            <a:r>
              <a:rPr lang="en-GB" sz="2150" dirty="0" smtClean="0">
                <a:solidFill>
                  <a:srgbClr val="FF0000"/>
                </a:solidFill>
              </a:rPr>
              <a:t>If </a:t>
            </a:r>
            <a:r>
              <a:rPr lang="en-GB" sz="2150" dirty="0">
                <a:solidFill>
                  <a:srgbClr val="FF0000"/>
                </a:solidFill>
              </a:rPr>
              <a:t>you fail to clearly show </a:t>
            </a:r>
            <a:r>
              <a:rPr lang="en-GB" sz="2150" i="1" u="sng" dirty="0">
                <a:solidFill>
                  <a:srgbClr val="FF0000"/>
                </a:solidFill>
              </a:rPr>
              <a:t>why</a:t>
            </a:r>
            <a:r>
              <a:rPr lang="en-GB" sz="2150" dirty="0">
                <a:solidFill>
                  <a:srgbClr val="FF0000"/>
                </a:solidFill>
              </a:rPr>
              <a:t> or </a:t>
            </a:r>
            <a:r>
              <a:rPr lang="en-GB" sz="2150" i="1" u="sng" dirty="0">
                <a:solidFill>
                  <a:srgbClr val="FF0000"/>
                </a:solidFill>
              </a:rPr>
              <a:t>why not</a:t>
            </a:r>
            <a:r>
              <a:rPr lang="en-GB" sz="2150" dirty="0">
                <a:solidFill>
                  <a:srgbClr val="FF0000"/>
                </a:solidFill>
              </a:rPr>
              <a:t> </a:t>
            </a:r>
            <a:r>
              <a:rPr lang="en-GB" sz="2150" dirty="0" err="1">
                <a:solidFill>
                  <a:srgbClr val="FF0000"/>
                </a:solidFill>
              </a:rPr>
              <a:t>Mamdani’s</a:t>
            </a:r>
            <a:r>
              <a:rPr lang="en-GB" sz="2150" dirty="0">
                <a:solidFill>
                  <a:srgbClr val="FF0000"/>
                </a:solidFill>
              </a:rPr>
              <a:t> argument is convincing in light of other literature, you have not answered the second part of the question. </a:t>
            </a:r>
            <a:endParaRPr lang="en-GB" sz="2150" dirty="0" smtClean="0">
              <a:solidFill>
                <a:srgbClr val="FF0000"/>
              </a:solidFill>
            </a:endParaRPr>
          </a:p>
          <a:p>
            <a:pPr marL="320040" lvl="1" indent="-320040">
              <a:spcBef>
                <a:spcPts val="700"/>
              </a:spcBef>
              <a:buClr>
                <a:schemeClr val="accent2"/>
              </a:buClr>
              <a:buSzPct val="60000"/>
              <a:buFont typeface="Wingdings"/>
              <a:buChar char=""/>
            </a:pPr>
            <a:r>
              <a:rPr lang="en-GB" sz="2150" dirty="0" smtClean="0">
                <a:solidFill>
                  <a:srgbClr val="FF0000"/>
                </a:solidFill>
              </a:rPr>
              <a:t>The </a:t>
            </a:r>
            <a:r>
              <a:rPr lang="en-GB" sz="2150" dirty="0">
                <a:solidFill>
                  <a:srgbClr val="FF0000"/>
                </a:solidFill>
              </a:rPr>
              <a:t>reader needs to clearly see what </a:t>
            </a:r>
            <a:r>
              <a:rPr lang="en-GB" sz="2150" dirty="0" err="1">
                <a:solidFill>
                  <a:srgbClr val="FF0000"/>
                </a:solidFill>
              </a:rPr>
              <a:t>Mamdani</a:t>
            </a:r>
            <a:r>
              <a:rPr lang="en-GB" sz="2150" dirty="0">
                <a:solidFill>
                  <a:srgbClr val="FF0000"/>
                </a:solidFill>
              </a:rPr>
              <a:t> has argued and what you think about his argument, and why you have arrived at this conclusion. </a:t>
            </a:r>
            <a:endParaRPr lang="en-ZA" sz="2150" dirty="0">
              <a:solidFill>
                <a:srgbClr val="FF0000"/>
              </a:solidFill>
            </a:endParaRPr>
          </a:p>
        </p:txBody>
      </p:sp>
    </p:spTree>
    <p:extLst>
      <p:ext uri="{BB962C8B-B14F-4D97-AF65-F5344CB8AC3E}">
        <p14:creationId xmlns:p14="http://schemas.microsoft.com/office/powerpoint/2010/main" val="29615236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3600" b="1" dirty="0"/>
              <a:t>Omit / Not knowing when to introduce information</a:t>
            </a:r>
            <a:r>
              <a:rPr lang="en-GB" sz="3600" dirty="0"/>
              <a:t> </a:t>
            </a:r>
            <a:endParaRPr lang="en-ZA" sz="3600"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17</a:t>
            </a:fld>
            <a:endParaRPr lang="en-US"/>
          </a:p>
        </p:txBody>
      </p:sp>
      <p:sp>
        <p:nvSpPr>
          <p:cNvPr id="4" name="Content Placeholder 3"/>
          <p:cNvSpPr>
            <a:spLocks noGrp="1"/>
          </p:cNvSpPr>
          <p:nvPr>
            <p:ph sz="quarter" idx="1"/>
          </p:nvPr>
        </p:nvSpPr>
        <p:spPr/>
        <p:txBody>
          <a:bodyPr/>
          <a:lstStyle/>
          <a:p>
            <a:r>
              <a:rPr lang="en-GB" dirty="0"/>
              <a:t>You may </a:t>
            </a:r>
            <a:r>
              <a:rPr lang="en-GB" b="1" i="1" u="sng" dirty="0"/>
              <a:t>not </a:t>
            </a:r>
            <a:r>
              <a:rPr lang="en-GB" dirty="0"/>
              <a:t>introduce </a:t>
            </a:r>
            <a:r>
              <a:rPr lang="en-GB" i="1" dirty="0"/>
              <a:t>new</a:t>
            </a:r>
            <a:r>
              <a:rPr lang="en-GB" dirty="0"/>
              <a:t> information in a conclusion. </a:t>
            </a:r>
            <a:endParaRPr lang="en-GB" dirty="0" smtClean="0"/>
          </a:p>
          <a:p>
            <a:endParaRPr lang="en-GB" dirty="0"/>
          </a:p>
          <a:p>
            <a:r>
              <a:rPr lang="en-GB" dirty="0" smtClean="0"/>
              <a:t>You </a:t>
            </a:r>
            <a:r>
              <a:rPr lang="en-GB" dirty="0"/>
              <a:t>should not include unnecessary information</a:t>
            </a:r>
            <a:r>
              <a:rPr lang="en-GB" dirty="0" smtClean="0"/>
              <a:t>.</a:t>
            </a:r>
          </a:p>
          <a:p>
            <a:endParaRPr lang="en-GB" dirty="0"/>
          </a:p>
          <a:p>
            <a:r>
              <a:rPr lang="en-GB" dirty="0" smtClean="0"/>
              <a:t>Remember, you must be able to answer the question: “Why are you telling me this?”</a:t>
            </a:r>
            <a:endParaRPr lang="en-ZA" dirty="0"/>
          </a:p>
        </p:txBody>
      </p:sp>
    </p:spTree>
    <p:extLst>
      <p:ext uri="{BB962C8B-B14F-4D97-AF65-F5344CB8AC3E}">
        <p14:creationId xmlns:p14="http://schemas.microsoft.com/office/powerpoint/2010/main" val="3132903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t>Confused / Unclear</a:t>
            </a:r>
            <a:r>
              <a:rPr lang="en-GB" dirty="0"/>
              <a:t> </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18</a:t>
            </a:fld>
            <a:endParaRPr lang="en-US"/>
          </a:p>
        </p:txBody>
      </p:sp>
      <p:sp>
        <p:nvSpPr>
          <p:cNvPr id="4" name="Content Placeholder 3"/>
          <p:cNvSpPr>
            <a:spLocks noGrp="1"/>
          </p:cNvSpPr>
          <p:nvPr>
            <p:ph sz="quarter" idx="1"/>
          </p:nvPr>
        </p:nvSpPr>
        <p:spPr/>
        <p:txBody>
          <a:bodyPr/>
          <a:lstStyle/>
          <a:p>
            <a:r>
              <a:rPr lang="en-ZA" dirty="0" smtClean="0"/>
              <a:t>PLANNING!</a:t>
            </a:r>
          </a:p>
          <a:p>
            <a:pPr lvl="1"/>
            <a:r>
              <a:rPr lang="en-ZA" dirty="0" smtClean="0"/>
              <a:t>Consider a mind-map</a:t>
            </a:r>
          </a:p>
          <a:p>
            <a:pPr lvl="1"/>
            <a:endParaRPr lang="en-ZA" dirty="0" smtClean="0"/>
          </a:p>
          <a:p>
            <a:r>
              <a:rPr lang="en-ZA" dirty="0" smtClean="0"/>
              <a:t>Think carefully about how the point you are trying to make relates to the question asked.</a:t>
            </a:r>
          </a:p>
          <a:p>
            <a:endParaRPr lang="en-ZA" dirty="0" smtClean="0"/>
          </a:p>
          <a:p>
            <a:r>
              <a:rPr lang="en-ZA" dirty="0" smtClean="0"/>
              <a:t>Edit your work.</a:t>
            </a:r>
            <a:endParaRPr lang="en-ZA" dirty="0"/>
          </a:p>
        </p:txBody>
      </p:sp>
    </p:spTree>
    <p:extLst>
      <p:ext uri="{BB962C8B-B14F-4D97-AF65-F5344CB8AC3E}">
        <p14:creationId xmlns:p14="http://schemas.microsoft.com/office/powerpoint/2010/main" val="3163181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p:txBody>
          <a:bodyPr/>
          <a:lstStyle/>
          <a:p>
            <a:pPr marL="457200" indent="-457200">
              <a:buFontTx/>
              <a:buChar char="-"/>
            </a:pPr>
            <a:r>
              <a:rPr lang="en-ZA" dirty="0" smtClean="0"/>
              <a:t>Structure and flow</a:t>
            </a:r>
          </a:p>
          <a:p>
            <a:pPr marL="457200" indent="-457200">
              <a:buFontTx/>
              <a:buChar char="-"/>
            </a:pPr>
            <a:r>
              <a:rPr lang="en-ZA" dirty="0"/>
              <a:t>V</a:t>
            </a:r>
            <a:r>
              <a:rPr lang="en-ZA" dirty="0" smtClean="0"/>
              <a:t>alid and sound arguments</a:t>
            </a:r>
          </a:p>
          <a:p>
            <a:pPr marL="457200" indent="-457200">
              <a:buFontTx/>
              <a:buChar char="-"/>
            </a:pPr>
            <a:r>
              <a:rPr lang="en-ZA" dirty="0" smtClean="0"/>
              <a:t>Common </a:t>
            </a:r>
            <a:r>
              <a:rPr lang="en-ZA" dirty="0"/>
              <a:t>l</a:t>
            </a:r>
            <a:r>
              <a:rPr lang="en-ZA" dirty="0" smtClean="0"/>
              <a:t>ogical fallacies</a:t>
            </a:r>
            <a:endParaRPr lang="en-ZA" dirty="0"/>
          </a:p>
        </p:txBody>
      </p:sp>
      <p:sp>
        <p:nvSpPr>
          <p:cNvPr id="5" name="Title 4"/>
          <p:cNvSpPr>
            <a:spLocks noGrp="1"/>
          </p:cNvSpPr>
          <p:nvPr>
            <p:ph type="title"/>
          </p:nvPr>
        </p:nvSpPr>
        <p:spPr/>
        <p:txBody>
          <a:bodyPr/>
          <a:lstStyle/>
          <a:p>
            <a:r>
              <a:rPr lang="en-ZA" dirty="0" smtClean="0"/>
              <a:t>Argumentation</a:t>
            </a:r>
            <a:endParaRPr lang="en-ZA" dirty="0"/>
          </a:p>
        </p:txBody>
      </p:sp>
      <p:sp>
        <p:nvSpPr>
          <p:cNvPr id="3" name="Slide Number Placeholder 2"/>
          <p:cNvSpPr>
            <a:spLocks noGrp="1"/>
          </p:cNvSpPr>
          <p:nvPr>
            <p:ph type="sldNum" sz="quarter" idx="11"/>
          </p:nvPr>
        </p:nvSpPr>
        <p:spPr/>
        <p:txBody>
          <a:bodyPr>
            <a:normAutofit/>
          </a:bodyPr>
          <a:lstStyle/>
          <a:p>
            <a:fld id="{FD2C6A2F-9A44-DF4E-9585-00D37582B1DD}" type="slidenum">
              <a:rPr lang="en-US" smtClean="0"/>
              <a:t>19</a:t>
            </a:fld>
            <a:endParaRPr lang="en-US"/>
          </a:p>
        </p:txBody>
      </p:sp>
    </p:spTree>
    <p:extLst>
      <p:ext uri="{BB962C8B-B14F-4D97-AF65-F5344CB8AC3E}">
        <p14:creationId xmlns:p14="http://schemas.microsoft.com/office/powerpoint/2010/main" val="1810029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of feedback</a:t>
            </a:r>
            <a:endParaRPr lang="en-US" dirty="0"/>
          </a:p>
        </p:txBody>
      </p:sp>
      <p:sp>
        <p:nvSpPr>
          <p:cNvPr id="3" name="Content Placeholder 2"/>
          <p:cNvSpPr>
            <a:spLocks noGrp="1"/>
          </p:cNvSpPr>
          <p:nvPr>
            <p:ph sz="quarter" idx="1"/>
          </p:nvPr>
        </p:nvSpPr>
        <p:spPr/>
        <p:txBody>
          <a:bodyPr/>
          <a:lstStyle/>
          <a:p>
            <a:r>
              <a:rPr lang="en-US" dirty="0" smtClean="0"/>
              <a:t>Feedback and comments on essays should explain areas where improvement could be made</a:t>
            </a:r>
          </a:p>
          <a:p>
            <a:endParaRPr lang="en-US" dirty="0"/>
          </a:p>
          <a:p>
            <a:r>
              <a:rPr lang="en-US" dirty="0" smtClean="0"/>
              <a:t>It is important to understand the comments that tutors often make</a:t>
            </a:r>
          </a:p>
          <a:p>
            <a:endParaRPr lang="en-US" dirty="0"/>
          </a:p>
          <a:p>
            <a:r>
              <a:rPr lang="en-US" dirty="0" smtClean="0"/>
              <a:t>Rectifying these areas can lead to significant improvements in future assignments</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FD2C6A2F-9A44-DF4E-9585-00D37582B1DD}" type="slidenum">
              <a:rPr lang="en-US" smtClean="0"/>
              <a:t>2</a:t>
            </a:fld>
            <a:endParaRPr lang="en-US"/>
          </a:p>
        </p:txBody>
      </p:sp>
    </p:spTree>
    <p:extLst>
      <p:ext uri="{BB962C8B-B14F-4D97-AF65-F5344CB8AC3E}">
        <p14:creationId xmlns:p14="http://schemas.microsoft.com/office/powerpoint/2010/main" val="36690338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Argumentation – structure and flow</a:t>
            </a:r>
            <a:endParaRPr lang="en-US" dirty="0"/>
          </a:p>
        </p:txBody>
      </p:sp>
      <p:sp>
        <p:nvSpPr>
          <p:cNvPr id="3" name="Content Placeholder 2"/>
          <p:cNvSpPr>
            <a:spLocks noGrp="1"/>
          </p:cNvSpPr>
          <p:nvPr>
            <p:ph sz="quarter" idx="1"/>
          </p:nvPr>
        </p:nvSpPr>
        <p:spPr>
          <a:xfrm>
            <a:off x="533400" y="1600200"/>
            <a:ext cx="8232648" cy="4855684"/>
          </a:xfrm>
        </p:spPr>
        <p:txBody>
          <a:bodyPr>
            <a:normAutofit fontScale="85000" lnSpcReduction="20000"/>
          </a:bodyPr>
          <a:lstStyle/>
          <a:p>
            <a:pPr>
              <a:lnSpc>
                <a:spcPct val="150000"/>
              </a:lnSpc>
            </a:pPr>
            <a:r>
              <a:rPr lang="en-ZA" dirty="0" smtClean="0"/>
              <a:t>Pay attention to the flow of your argument</a:t>
            </a:r>
          </a:p>
          <a:p>
            <a:pPr lvl="1">
              <a:lnSpc>
                <a:spcPct val="150000"/>
              </a:lnSpc>
            </a:pPr>
            <a:r>
              <a:rPr lang="en-ZA" dirty="0" smtClean="0"/>
              <a:t>Do the points logically follow?</a:t>
            </a:r>
          </a:p>
          <a:p>
            <a:pPr>
              <a:lnSpc>
                <a:spcPct val="150000"/>
              </a:lnSpc>
            </a:pPr>
            <a:r>
              <a:rPr lang="en-ZA" dirty="0"/>
              <a:t>Arguments consist of premises and conclusions.</a:t>
            </a:r>
          </a:p>
          <a:p>
            <a:pPr lvl="1">
              <a:lnSpc>
                <a:spcPct val="150000"/>
              </a:lnSpc>
            </a:pPr>
            <a:r>
              <a:rPr lang="en-ZA" dirty="0"/>
              <a:t>Premises are statements that support the conclusion</a:t>
            </a:r>
            <a:r>
              <a:rPr lang="en-ZA" dirty="0" smtClean="0"/>
              <a:t>.</a:t>
            </a:r>
          </a:p>
          <a:p>
            <a:pPr>
              <a:lnSpc>
                <a:spcPct val="150000"/>
              </a:lnSpc>
            </a:pPr>
            <a:r>
              <a:rPr lang="en-ZA" dirty="0"/>
              <a:t>Basic structure of an argument:</a:t>
            </a:r>
          </a:p>
          <a:p>
            <a:pPr lvl="1">
              <a:lnSpc>
                <a:spcPct val="150000"/>
              </a:lnSpc>
            </a:pPr>
            <a:r>
              <a:rPr lang="en-ZA" dirty="0"/>
              <a:t>Premise 1</a:t>
            </a:r>
          </a:p>
          <a:p>
            <a:pPr lvl="1">
              <a:lnSpc>
                <a:spcPct val="150000"/>
              </a:lnSpc>
            </a:pPr>
            <a:r>
              <a:rPr lang="en-ZA" dirty="0"/>
              <a:t>Premise 2</a:t>
            </a:r>
          </a:p>
          <a:p>
            <a:pPr lvl="1">
              <a:lnSpc>
                <a:spcPct val="150000"/>
              </a:lnSpc>
            </a:pPr>
            <a:r>
              <a:rPr lang="en-ZA" dirty="0"/>
              <a:t>Premise 3</a:t>
            </a:r>
          </a:p>
          <a:p>
            <a:pPr lvl="1">
              <a:lnSpc>
                <a:spcPct val="150000"/>
              </a:lnSpc>
            </a:pPr>
            <a:r>
              <a:rPr lang="en-ZA" dirty="0"/>
              <a:t>Therefore, conclusion (=1-3)</a:t>
            </a:r>
          </a:p>
          <a:p>
            <a:pPr marL="0" indent="0">
              <a:buNone/>
            </a:pP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FD2C6A2F-9A44-DF4E-9585-00D37582B1DD}" type="slidenum">
              <a:rPr lang="en-US" smtClean="0"/>
              <a:t>20</a:t>
            </a:fld>
            <a:endParaRPr lang="en-US"/>
          </a:p>
        </p:txBody>
      </p:sp>
    </p:spTree>
    <p:extLst>
      <p:ext uri="{BB962C8B-B14F-4D97-AF65-F5344CB8AC3E}">
        <p14:creationId xmlns:p14="http://schemas.microsoft.com/office/powerpoint/2010/main" val="23362156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Logical arguments</a:t>
            </a:r>
            <a:endParaRPr lang="en-ZA" b="1"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21</a:t>
            </a:fld>
            <a:endParaRPr lang="en-US"/>
          </a:p>
        </p:txBody>
      </p:sp>
      <p:sp>
        <p:nvSpPr>
          <p:cNvPr id="4" name="Content Placeholder 3"/>
          <p:cNvSpPr>
            <a:spLocks noGrp="1"/>
          </p:cNvSpPr>
          <p:nvPr>
            <p:ph sz="quarter" idx="1"/>
          </p:nvPr>
        </p:nvSpPr>
        <p:spPr>
          <a:xfrm>
            <a:off x="533400" y="1787486"/>
            <a:ext cx="8232648" cy="4657381"/>
          </a:xfrm>
        </p:spPr>
        <p:txBody>
          <a:bodyPr>
            <a:noAutofit/>
          </a:bodyPr>
          <a:lstStyle/>
          <a:p>
            <a:r>
              <a:rPr lang="en-ZA" sz="2400" dirty="0"/>
              <a:t>Arguments are convincing if they are </a:t>
            </a:r>
            <a:r>
              <a:rPr lang="en-ZA" sz="2400" b="1" dirty="0" smtClean="0"/>
              <a:t>valid </a:t>
            </a:r>
            <a:r>
              <a:rPr lang="en-ZA" sz="2400" dirty="0" smtClean="0"/>
              <a:t>and </a:t>
            </a:r>
            <a:r>
              <a:rPr lang="en-ZA" sz="2400" b="1" dirty="0"/>
              <a:t>sound</a:t>
            </a:r>
            <a:r>
              <a:rPr lang="en-ZA" sz="2400" dirty="0" smtClean="0"/>
              <a:t>.</a:t>
            </a:r>
          </a:p>
          <a:p>
            <a:endParaRPr lang="en-ZA" sz="2400" b="1" dirty="0"/>
          </a:p>
          <a:p>
            <a:r>
              <a:rPr lang="en-ZA" sz="2400" dirty="0"/>
              <a:t>A valid argument is that is logical, but not necessarily true.</a:t>
            </a:r>
          </a:p>
          <a:p>
            <a:pPr marL="868680" lvl="1" indent="-457200">
              <a:buFont typeface="+mj-lt"/>
              <a:buAutoNum type="arabicPeriod"/>
            </a:pPr>
            <a:r>
              <a:rPr lang="en-ZA" sz="2400" dirty="0" smtClean="0"/>
              <a:t>All men are tall.</a:t>
            </a:r>
            <a:endParaRPr lang="en-ZA" sz="2400" dirty="0"/>
          </a:p>
          <a:p>
            <a:pPr marL="868680" lvl="1" indent="-457200">
              <a:buFont typeface="+mj-lt"/>
              <a:buAutoNum type="arabicPeriod"/>
            </a:pPr>
            <a:r>
              <a:rPr lang="en-ZA" sz="2400" dirty="0"/>
              <a:t>Socrates is </a:t>
            </a:r>
            <a:r>
              <a:rPr lang="en-ZA" sz="2400" dirty="0" smtClean="0"/>
              <a:t>a man.</a:t>
            </a:r>
            <a:endParaRPr lang="en-ZA" sz="2400" dirty="0"/>
          </a:p>
          <a:p>
            <a:pPr lvl="1"/>
            <a:r>
              <a:rPr lang="en-ZA" sz="2400" dirty="0" smtClean="0"/>
              <a:t>Therefore, Socrates is tall.</a:t>
            </a:r>
          </a:p>
          <a:p>
            <a:pPr marL="365760" lvl="1" indent="0">
              <a:buNone/>
            </a:pPr>
            <a:endParaRPr lang="en-ZA" sz="2400" dirty="0" smtClean="0"/>
          </a:p>
          <a:p>
            <a:r>
              <a:rPr lang="en-ZA" sz="2400" dirty="0" smtClean="0"/>
              <a:t>This  argument logically follows, but the first premise is false. The argument is logically weak.</a:t>
            </a:r>
            <a:br>
              <a:rPr lang="en-ZA" sz="2400" dirty="0" smtClean="0"/>
            </a:br>
            <a:endParaRPr lang="en-ZA" sz="2400" dirty="0" smtClean="0"/>
          </a:p>
        </p:txBody>
      </p:sp>
    </p:spTree>
    <p:extLst>
      <p:ext uri="{BB962C8B-B14F-4D97-AF65-F5344CB8AC3E}">
        <p14:creationId xmlns:p14="http://schemas.microsoft.com/office/powerpoint/2010/main" val="3689897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Logical </a:t>
            </a:r>
            <a:r>
              <a:rPr lang="en-ZA" b="1" dirty="0" smtClean="0"/>
              <a:t>arguments </a:t>
            </a:r>
            <a:r>
              <a:rPr lang="en-ZA" dirty="0" smtClean="0"/>
              <a:t>cont.</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22</a:t>
            </a:fld>
            <a:endParaRPr lang="en-US"/>
          </a:p>
        </p:txBody>
      </p:sp>
      <p:sp>
        <p:nvSpPr>
          <p:cNvPr id="4" name="Content Placeholder 3"/>
          <p:cNvSpPr>
            <a:spLocks noGrp="1"/>
          </p:cNvSpPr>
          <p:nvPr>
            <p:ph sz="quarter" idx="1"/>
          </p:nvPr>
        </p:nvSpPr>
        <p:spPr>
          <a:xfrm>
            <a:off x="533400" y="1600199"/>
            <a:ext cx="8232648" cy="4767549"/>
          </a:xfrm>
        </p:spPr>
        <p:txBody>
          <a:bodyPr/>
          <a:lstStyle/>
          <a:p>
            <a:r>
              <a:rPr lang="en-ZA" dirty="0" smtClean="0"/>
              <a:t>An argument is </a:t>
            </a:r>
            <a:r>
              <a:rPr lang="en-ZA" b="1" dirty="0" smtClean="0"/>
              <a:t>sound</a:t>
            </a:r>
            <a:r>
              <a:rPr lang="en-ZA" dirty="0" smtClean="0"/>
              <a:t> if the premises are true and logically strong. </a:t>
            </a:r>
          </a:p>
          <a:p>
            <a:pPr marL="0" indent="0">
              <a:buNone/>
            </a:pPr>
            <a:endParaRPr lang="en-ZA" dirty="0" smtClean="0"/>
          </a:p>
          <a:p>
            <a:pPr marL="880110" lvl="1" indent="-514350">
              <a:buFont typeface="+mj-lt"/>
              <a:buAutoNum type="arabicPeriod"/>
            </a:pPr>
            <a:r>
              <a:rPr lang="en-ZA" dirty="0" smtClean="0"/>
              <a:t>All men are mortal.</a:t>
            </a:r>
          </a:p>
          <a:p>
            <a:pPr marL="880110" lvl="1" indent="-514350">
              <a:buFont typeface="+mj-lt"/>
              <a:buAutoNum type="arabicPeriod"/>
            </a:pPr>
            <a:r>
              <a:rPr lang="en-ZA" dirty="0" smtClean="0"/>
              <a:t>Socrates is a man.</a:t>
            </a:r>
          </a:p>
          <a:p>
            <a:pPr lvl="1"/>
            <a:r>
              <a:rPr lang="en-ZA" dirty="0" smtClean="0"/>
              <a:t>Therefore, Socrates is mortal.</a:t>
            </a:r>
          </a:p>
          <a:p>
            <a:endParaRPr lang="en-ZA" dirty="0" smtClean="0"/>
          </a:p>
          <a:p>
            <a:pPr marL="0" indent="0">
              <a:buNone/>
            </a:pPr>
            <a:r>
              <a:rPr lang="en-ZA" dirty="0" smtClean="0"/>
              <a:t>This is the desirable type of argument that you should be presenting in your papers.</a:t>
            </a:r>
            <a:endParaRPr lang="en-ZA" dirty="0"/>
          </a:p>
        </p:txBody>
      </p:sp>
    </p:spTree>
    <p:extLst>
      <p:ext uri="{BB962C8B-B14F-4D97-AF65-F5344CB8AC3E}">
        <p14:creationId xmlns:p14="http://schemas.microsoft.com/office/powerpoint/2010/main" val="37050714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Avoid Logical Fallacies</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23</a:t>
            </a:fld>
            <a:endParaRPr lang="en-US"/>
          </a:p>
        </p:txBody>
      </p:sp>
      <p:sp>
        <p:nvSpPr>
          <p:cNvPr id="4" name="Content Placeholder 3"/>
          <p:cNvSpPr>
            <a:spLocks noGrp="1"/>
          </p:cNvSpPr>
          <p:nvPr>
            <p:ph sz="quarter" idx="1"/>
          </p:nvPr>
        </p:nvSpPr>
        <p:spPr>
          <a:xfrm>
            <a:off x="396607" y="1600199"/>
            <a:ext cx="8369441" cy="4866701"/>
          </a:xfrm>
        </p:spPr>
        <p:txBody>
          <a:bodyPr>
            <a:normAutofit fontScale="92500"/>
          </a:bodyPr>
          <a:lstStyle/>
          <a:p>
            <a:r>
              <a:rPr lang="en-ZA" dirty="0" smtClean="0"/>
              <a:t>There are a number of common fallacies (invalid arguments).</a:t>
            </a:r>
          </a:p>
          <a:p>
            <a:endParaRPr lang="en-ZA" dirty="0" smtClean="0"/>
          </a:p>
          <a:p>
            <a:endParaRPr lang="en-ZA" dirty="0" smtClean="0"/>
          </a:p>
          <a:p>
            <a:r>
              <a:rPr lang="en-ZA" dirty="0" smtClean="0"/>
              <a:t>We will consider:</a:t>
            </a:r>
          </a:p>
          <a:p>
            <a:pPr lvl="1"/>
            <a:r>
              <a:rPr lang="en-ZA" dirty="0" smtClean="0"/>
              <a:t>Ad hominem</a:t>
            </a:r>
          </a:p>
          <a:p>
            <a:pPr lvl="1"/>
            <a:r>
              <a:rPr lang="en-ZA" dirty="0" smtClean="0"/>
              <a:t>False dichotomy</a:t>
            </a:r>
          </a:p>
          <a:p>
            <a:pPr lvl="1"/>
            <a:r>
              <a:rPr lang="en-ZA" dirty="0" smtClean="0"/>
              <a:t>Confusion of correlation and cause</a:t>
            </a:r>
          </a:p>
          <a:p>
            <a:endParaRPr lang="en-ZA" dirty="0" smtClean="0"/>
          </a:p>
          <a:p>
            <a:r>
              <a:rPr lang="en-ZA" dirty="0" smtClean="0"/>
              <a:t>For a comprehensive list see: </a:t>
            </a:r>
            <a:r>
              <a:rPr lang="en-ZA" dirty="0" smtClean="0">
                <a:hlinkClick r:id="rId2"/>
              </a:rPr>
              <a:t>yourlogicalfallacyis.com</a:t>
            </a:r>
            <a:r>
              <a:rPr lang="en-ZA" dirty="0">
                <a:hlinkClick r:id="rId2"/>
              </a:rPr>
              <a:t>/</a:t>
            </a:r>
            <a:endParaRPr lang="en-ZA" dirty="0" smtClean="0"/>
          </a:p>
        </p:txBody>
      </p:sp>
    </p:spTree>
    <p:extLst>
      <p:ext uri="{BB962C8B-B14F-4D97-AF65-F5344CB8AC3E}">
        <p14:creationId xmlns:p14="http://schemas.microsoft.com/office/powerpoint/2010/main" val="6392294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i="1" dirty="0"/>
              <a:t>Ad hominem</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24</a:t>
            </a:fld>
            <a:endParaRPr lang="en-US"/>
          </a:p>
        </p:txBody>
      </p:sp>
      <p:sp>
        <p:nvSpPr>
          <p:cNvPr id="4" name="Content Placeholder 3"/>
          <p:cNvSpPr>
            <a:spLocks noGrp="1"/>
          </p:cNvSpPr>
          <p:nvPr>
            <p:ph sz="quarter" idx="1"/>
          </p:nvPr>
        </p:nvSpPr>
        <p:spPr/>
        <p:txBody>
          <a:bodyPr>
            <a:normAutofit/>
          </a:bodyPr>
          <a:lstStyle/>
          <a:p>
            <a:r>
              <a:rPr lang="en-ZA" dirty="0"/>
              <a:t>An attack on a person’s character </a:t>
            </a:r>
            <a:r>
              <a:rPr lang="en-ZA" dirty="0" smtClean="0"/>
              <a:t>or personal traits to </a:t>
            </a:r>
            <a:r>
              <a:rPr lang="en-ZA" dirty="0"/>
              <a:t>discredit their argument. </a:t>
            </a:r>
            <a:endParaRPr lang="en-ZA" dirty="0" smtClean="0"/>
          </a:p>
          <a:p>
            <a:endParaRPr lang="en-ZA" dirty="0" smtClean="0"/>
          </a:p>
          <a:p>
            <a:r>
              <a:rPr lang="en-ZA" dirty="0" smtClean="0"/>
              <a:t>This </a:t>
            </a:r>
            <a:r>
              <a:rPr lang="en-ZA" dirty="0"/>
              <a:t>is problematic because it may not actually engage with the substantive issues raised in the argument.</a:t>
            </a:r>
            <a:endParaRPr lang="en-ZA" i="1" dirty="0"/>
          </a:p>
          <a:p>
            <a:endParaRPr lang="en-ZA" dirty="0" smtClean="0"/>
          </a:p>
          <a:p>
            <a:r>
              <a:rPr lang="en-ZA" dirty="0" smtClean="0"/>
              <a:t>E.g. </a:t>
            </a:r>
            <a:r>
              <a:rPr lang="en-ZA" dirty="0" smtClean="0">
                <a:solidFill>
                  <a:srgbClr val="FF0000"/>
                </a:solidFill>
              </a:rPr>
              <a:t>“</a:t>
            </a:r>
            <a:r>
              <a:rPr lang="en-ZA" dirty="0" err="1" smtClean="0">
                <a:solidFill>
                  <a:srgbClr val="FF0000"/>
                </a:solidFill>
              </a:rPr>
              <a:t>Mamdani’s</a:t>
            </a:r>
            <a:r>
              <a:rPr lang="en-ZA" dirty="0" smtClean="0">
                <a:solidFill>
                  <a:srgbClr val="FF0000"/>
                </a:solidFill>
              </a:rPr>
              <a:t> argument is unconvincing because he does not have a PhD from Princeton.”</a:t>
            </a:r>
            <a:endParaRPr lang="en-ZA" dirty="0">
              <a:solidFill>
                <a:srgbClr val="FF0000"/>
              </a:solidFill>
            </a:endParaRPr>
          </a:p>
        </p:txBody>
      </p:sp>
    </p:spTree>
    <p:extLst>
      <p:ext uri="{BB962C8B-B14F-4D97-AF65-F5344CB8AC3E}">
        <p14:creationId xmlns:p14="http://schemas.microsoft.com/office/powerpoint/2010/main" val="8719716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smtClean="0"/>
              <a:t>False Dichotomy</a:t>
            </a:r>
            <a:endParaRPr lang="en-ZA" b="1"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25</a:t>
            </a:fld>
            <a:endParaRPr lang="en-US"/>
          </a:p>
        </p:txBody>
      </p:sp>
      <p:sp>
        <p:nvSpPr>
          <p:cNvPr id="4" name="Content Placeholder 3"/>
          <p:cNvSpPr>
            <a:spLocks noGrp="1"/>
          </p:cNvSpPr>
          <p:nvPr>
            <p:ph sz="quarter" idx="1"/>
          </p:nvPr>
        </p:nvSpPr>
        <p:spPr/>
        <p:txBody>
          <a:bodyPr>
            <a:normAutofit fontScale="92500" lnSpcReduction="10000"/>
          </a:bodyPr>
          <a:lstStyle/>
          <a:p>
            <a:r>
              <a:rPr lang="en-ZA" dirty="0" smtClean="0"/>
              <a:t>Two alternatives are presented as the only options, when there are actually more.</a:t>
            </a:r>
          </a:p>
          <a:p>
            <a:endParaRPr lang="en-ZA" dirty="0" smtClean="0"/>
          </a:p>
          <a:p>
            <a:r>
              <a:rPr lang="en-ZA" dirty="0" smtClean="0"/>
              <a:t>Also known as “black-or-white”.</a:t>
            </a:r>
          </a:p>
          <a:p>
            <a:endParaRPr lang="en-ZA" dirty="0" smtClean="0"/>
          </a:p>
          <a:p>
            <a:r>
              <a:rPr lang="en-ZA" dirty="0" smtClean="0"/>
              <a:t>E.g. </a:t>
            </a:r>
            <a:r>
              <a:rPr lang="en-ZA" dirty="0" smtClean="0">
                <a:solidFill>
                  <a:srgbClr val="FF0000"/>
                </a:solidFill>
              </a:rPr>
              <a:t>“Hutu Rwandans participated in the genocide either because they wanted resources or because they hated Tutsi Rwandans.”</a:t>
            </a:r>
          </a:p>
          <a:p>
            <a:pPr lvl="1"/>
            <a:r>
              <a:rPr lang="en-ZA" dirty="0" smtClean="0">
                <a:solidFill>
                  <a:srgbClr val="FF0000"/>
                </a:solidFill>
              </a:rPr>
              <a:t>We know that there are many different factors that contributed towards why Rwandans participated in the genocide.</a:t>
            </a:r>
            <a:endParaRPr lang="en-ZA" dirty="0">
              <a:solidFill>
                <a:srgbClr val="FF0000"/>
              </a:solidFill>
            </a:endParaRPr>
          </a:p>
        </p:txBody>
      </p:sp>
    </p:spTree>
    <p:extLst>
      <p:ext uri="{BB962C8B-B14F-4D97-AF65-F5344CB8AC3E}">
        <p14:creationId xmlns:p14="http://schemas.microsoft.com/office/powerpoint/2010/main" val="36210311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ZA" sz="3800" b="1" dirty="0" smtClean="0"/>
              <a:t>Confusion of Correlation and Cause</a:t>
            </a:r>
            <a:endParaRPr lang="en-ZA" sz="3800" b="1"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26</a:t>
            </a:fld>
            <a:endParaRPr lang="en-US"/>
          </a:p>
        </p:txBody>
      </p:sp>
      <p:sp>
        <p:nvSpPr>
          <p:cNvPr id="4" name="Content Placeholder 3"/>
          <p:cNvSpPr>
            <a:spLocks noGrp="1"/>
          </p:cNvSpPr>
          <p:nvPr>
            <p:ph sz="quarter" idx="1"/>
          </p:nvPr>
        </p:nvSpPr>
        <p:spPr>
          <a:xfrm>
            <a:off x="429658" y="1600199"/>
            <a:ext cx="8336390" cy="4756533"/>
          </a:xfrm>
        </p:spPr>
        <p:txBody>
          <a:bodyPr>
            <a:normAutofit/>
          </a:bodyPr>
          <a:lstStyle/>
          <a:p>
            <a:r>
              <a:rPr lang="en-ZA" dirty="0" smtClean="0"/>
              <a:t>Causality is determined when an effect can definitively be said to be a result of a particular phenomenon.</a:t>
            </a:r>
          </a:p>
          <a:p>
            <a:endParaRPr lang="en-ZA" dirty="0" smtClean="0"/>
          </a:p>
          <a:p>
            <a:pPr lvl="1"/>
            <a:r>
              <a:rPr lang="en-ZA" dirty="0" smtClean="0"/>
              <a:t>E.g. Your toe is sore because you stubbed it.</a:t>
            </a:r>
          </a:p>
          <a:p>
            <a:pPr lvl="2"/>
            <a:r>
              <a:rPr lang="en-ZA" dirty="0" smtClean="0"/>
              <a:t>Effect = pain.</a:t>
            </a:r>
          </a:p>
          <a:p>
            <a:pPr lvl="2"/>
            <a:r>
              <a:rPr lang="en-ZA" dirty="0" smtClean="0"/>
              <a:t>Cause = stubbing.</a:t>
            </a:r>
          </a:p>
          <a:p>
            <a:pPr lvl="2"/>
            <a:endParaRPr lang="en-ZA" dirty="0" smtClean="0"/>
          </a:p>
          <a:p>
            <a:r>
              <a:rPr lang="en-ZA" dirty="0" smtClean="0"/>
              <a:t>Thus, it is clear that the effect is a consequence of the cause.</a:t>
            </a:r>
          </a:p>
        </p:txBody>
      </p:sp>
    </p:spTree>
    <p:extLst>
      <p:ext uri="{BB962C8B-B14F-4D97-AF65-F5344CB8AC3E}">
        <p14:creationId xmlns:p14="http://schemas.microsoft.com/office/powerpoint/2010/main" val="3550235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Correlation</a:t>
            </a:r>
            <a:endParaRPr lang="en-ZA" b="1"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27</a:t>
            </a:fld>
            <a:endParaRPr lang="en-US"/>
          </a:p>
        </p:txBody>
      </p:sp>
      <p:sp>
        <p:nvSpPr>
          <p:cNvPr id="4" name="Content Placeholder 3"/>
          <p:cNvSpPr>
            <a:spLocks noGrp="1"/>
          </p:cNvSpPr>
          <p:nvPr>
            <p:ph sz="quarter" idx="1"/>
          </p:nvPr>
        </p:nvSpPr>
        <p:spPr/>
        <p:txBody>
          <a:bodyPr>
            <a:normAutofit fontScale="92500" lnSpcReduction="10000"/>
          </a:bodyPr>
          <a:lstStyle/>
          <a:p>
            <a:r>
              <a:rPr lang="en-ZA" dirty="0" smtClean="0"/>
              <a:t>In the social science, we often are considering correlations, and not causality.</a:t>
            </a:r>
          </a:p>
          <a:p>
            <a:endParaRPr lang="en-ZA" dirty="0" smtClean="0"/>
          </a:p>
          <a:p>
            <a:r>
              <a:rPr lang="en-ZA" dirty="0" smtClean="0"/>
              <a:t>Correlation means that there is some sort of relationship between two or more factors, but it is not necessarily clear which direction this relationship runs.</a:t>
            </a:r>
          </a:p>
          <a:p>
            <a:endParaRPr lang="en-ZA" dirty="0" smtClean="0"/>
          </a:p>
          <a:p>
            <a:pPr lvl="1"/>
            <a:r>
              <a:rPr lang="en-ZA" dirty="0" smtClean="0"/>
              <a:t>E.g. </a:t>
            </a:r>
            <a:r>
              <a:rPr lang="en-ZA" dirty="0" smtClean="0">
                <a:solidFill>
                  <a:srgbClr val="FF0000"/>
                </a:solidFill>
              </a:rPr>
              <a:t>Strong democracies may be correlated with wealth and education, but it does not follow that wealth and education cause democracy. There may be other factors that are overlooked in this study, such as homogeneity. </a:t>
            </a:r>
          </a:p>
        </p:txBody>
      </p:sp>
    </p:spTree>
    <p:extLst>
      <p:ext uri="{BB962C8B-B14F-4D97-AF65-F5344CB8AC3E}">
        <p14:creationId xmlns:p14="http://schemas.microsoft.com/office/powerpoint/2010/main" val="39781345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Structure</a:t>
            </a:r>
            <a:r>
              <a:rPr lang="en-US" dirty="0" smtClean="0"/>
              <a:t>	</a:t>
            </a:r>
            <a:endParaRPr lang="en-US" dirty="0"/>
          </a:p>
        </p:txBody>
      </p:sp>
      <p:sp>
        <p:nvSpPr>
          <p:cNvPr id="3" name="Content Placeholder 2"/>
          <p:cNvSpPr>
            <a:spLocks noGrp="1"/>
          </p:cNvSpPr>
          <p:nvPr>
            <p:ph sz="quarter" idx="1"/>
          </p:nvPr>
        </p:nvSpPr>
        <p:spPr/>
        <p:txBody>
          <a:bodyPr>
            <a:normAutofit lnSpcReduction="10000"/>
          </a:bodyPr>
          <a:lstStyle/>
          <a:p>
            <a:pPr>
              <a:lnSpc>
                <a:spcPct val="150000"/>
              </a:lnSpc>
            </a:pPr>
            <a:r>
              <a:rPr lang="en-GB" dirty="0"/>
              <a:t>Weak </a:t>
            </a:r>
            <a:r>
              <a:rPr lang="en-GB" dirty="0" smtClean="0"/>
              <a:t>introduction</a:t>
            </a:r>
          </a:p>
          <a:p>
            <a:pPr lvl="1">
              <a:lnSpc>
                <a:spcPct val="150000"/>
              </a:lnSpc>
            </a:pPr>
            <a:r>
              <a:rPr lang="en-GB" dirty="0" smtClean="0"/>
              <a:t>Avoid mechanical writing.</a:t>
            </a:r>
          </a:p>
          <a:p>
            <a:pPr lvl="1">
              <a:lnSpc>
                <a:spcPct val="150000"/>
              </a:lnSpc>
            </a:pPr>
            <a:r>
              <a:rPr lang="en-GB" dirty="0" smtClean="0"/>
              <a:t>Try contextualising the discussion that will follow with a single sentence.</a:t>
            </a:r>
            <a:endParaRPr lang="en-US" dirty="0"/>
          </a:p>
          <a:p>
            <a:pPr>
              <a:lnSpc>
                <a:spcPct val="150000"/>
              </a:lnSpc>
            </a:pPr>
            <a:r>
              <a:rPr lang="en-GB" dirty="0" smtClean="0"/>
              <a:t>Thesis statement</a:t>
            </a:r>
          </a:p>
          <a:p>
            <a:pPr lvl="1">
              <a:lnSpc>
                <a:spcPct val="150000"/>
              </a:lnSpc>
            </a:pPr>
            <a:r>
              <a:rPr lang="en-GB" dirty="0" smtClean="0"/>
              <a:t>This needs </a:t>
            </a:r>
            <a:r>
              <a:rPr lang="en-GB" dirty="0"/>
              <a:t>to be a more explicit statement of intended argument and </a:t>
            </a:r>
            <a:r>
              <a:rPr lang="en-GB" dirty="0" smtClean="0"/>
              <a:t>findings.</a:t>
            </a:r>
            <a:endParaRPr lang="en-US" dirty="0"/>
          </a:p>
          <a:p>
            <a:pPr marL="0" indent="0">
              <a:buNone/>
            </a:pPr>
            <a:endParaRPr lang="en-US" dirty="0" smtClean="0"/>
          </a:p>
          <a:p>
            <a:pPr marL="0" indent="0">
              <a:buNone/>
            </a:pPr>
            <a:endParaRPr lang="en-US" dirty="0" smtClean="0"/>
          </a:p>
        </p:txBody>
      </p:sp>
      <p:sp>
        <p:nvSpPr>
          <p:cNvPr id="4" name="Slide Number Placeholder 3"/>
          <p:cNvSpPr>
            <a:spLocks noGrp="1"/>
          </p:cNvSpPr>
          <p:nvPr>
            <p:ph type="sldNum" sz="quarter" idx="12"/>
          </p:nvPr>
        </p:nvSpPr>
        <p:spPr/>
        <p:txBody>
          <a:bodyPr>
            <a:normAutofit fontScale="85000" lnSpcReduction="20000"/>
          </a:bodyPr>
          <a:lstStyle/>
          <a:p>
            <a:fld id="{FD2C6A2F-9A44-DF4E-9585-00D37582B1DD}" type="slidenum">
              <a:rPr lang="en-US" smtClean="0"/>
              <a:t>28</a:t>
            </a:fld>
            <a:endParaRPr lang="en-US"/>
          </a:p>
        </p:txBody>
      </p:sp>
    </p:spTree>
    <p:extLst>
      <p:ext uri="{BB962C8B-B14F-4D97-AF65-F5344CB8AC3E}">
        <p14:creationId xmlns:p14="http://schemas.microsoft.com/office/powerpoint/2010/main" val="22787769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smtClean="0"/>
              <a:t>Structure</a:t>
            </a:r>
            <a:r>
              <a:rPr lang="en-ZA" dirty="0" smtClean="0"/>
              <a:t> cont.</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29</a:t>
            </a:fld>
            <a:endParaRPr lang="en-US"/>
          </a:p>
        </p:txBody>
      </p:sp>
      <p:sp>
        <p:nvSpPr>
          <p:cNvPr id="4" name="Content Placeholder 3"/>
          <p:cNvSpPr>
            <a:spLocks noGrp="1"/>
          </p:cNvSpPr>
          <p:nvPr>
            <p:ph sz="quarter" idx="1"/>
          </p:nvPr>
        </p:nvSpPr>
        <p:spPr>
          <a:xfrm>
            <a:off x="533400" y="1600200"/>
            <a:ext cx="8232648" cy="4745516"/>
          </a:xfrm>
        </p:spPr>
        <p:txBody>
          <a:bodyPr>
            <a:normAutofit fontScale="92500" lnSpcReduction="10000"/>
          </a:bodyPr>
          <a:lstStyle/>
          <a:p>
            <a:pPr>
              <a:lnSpc>
                <a:spcPct val="120000"/>
              </a:lnSpc>
            </a:pPr>
            <a:r>
              <a:rPr lang="en-GB" dirty="0" smtClean="0"/>
              <a:t>Avoid making readers think: “So </a:t>
            </a:r>
            <a:r>
              <a:rPr lang="en-GB" dirty="0"/>
              <a:t>what</a:t>
            </a:r>
            <a:r>
              <a:rPr lang="en-GB" dirty="0" smtClean="0"/>
              <a:t>?”</a:t>
            </a:r>
          </a:p>
          <a:p>
            <a:pPr lvl="1">
              <a:lnSpc>
                <a:spcPct val="120000"/>
              </a:lnSpc>
            </a:pPr>
            <a:r>
              <a:rPr lang="en-US" dirty="0" smtClean="0"/>
              <a:t>Ensure that your paragraphs follow one another coherently.</a:t>
            </a:r>
          </a:p>
          <a:p>
            <a:pPr lvl="1">
              <a:lnSpc>
                <a:spcPct val="120000"/>
              </a:lnSpc>
            </a:pPr>
            <a:r>
              <a:rPr lang="en-US" dirty="0" smtClean="0"/>
              <a:t>Conclude paragraphs by relating them to your thesis statement and/or question.</a:t>
            </a:r>
            <a:endParaRPr lang="en-US" dirty="0"/>
          </a:p>
          <a:p>
            <a:pPr>
              <a:lnSpc>
                <a:spcPct val="120000"/>
              </a:lnSpc>
            </a:pPr>
            <a:r>
              <a:rPr lang="en-GB" dirty="0"/>
              <a:t>Weak </a:t>
            </a:r>
            <a:r>
              <a:rPr lang="en-GB" dirty="0" smtClean="0"/>
              <a:t>conclusion</a:t>
            </a:r>
          </a:p>
          <a:p>
            <a:pPr lvl="1">
              <a:lnSpc>
                <a:spcPct val="120000"/>
              </a:lnSpc>
            </a:pPr>
            <a:r>
              <a:rPr lang="en-GB" dirty="0" smtClean="0"/>
              <a:t>Not merely a summary.</a:t>
            </a:r>
          </a:p>
          <a:p>
            <a:pPr lvl="1">
              <a:lnSpc>
                <a:spcPct val="120000"/>
              </a:lnSpc>
            </a:pPr>
            <a:r>
              <a:rPr lang="en-US" dirty="0" smtClean="0"/>
              <a:t>Final opportunity to starkly state the conclusion your paper arrived at.</a:t>
            </a:r>
          </a:p>
          <a:p>
            <a:pPr lvl="1">
              <a:lnSpc>
                <a:spcPct val="120000"/>
              </a:lnSpc>
            </a:pPr>
            <a:r>
              <a:rPr lang="en-US" dirty="0" smtClean="0"/>
              <a:t>No new information, but can consider possible consequences of your findings.</a:t>
            </a:r>
            <a:endParaRPr lang="en-US" dirty="0"/>
          </a:p>
          <a:p>
            <a:endParaRPr lang="en-ZA" dirty="0"/>
          </a:p>
        </p:txBody>
      </p:sp>
    </p:spTree>
    <p:extLst>
      <p:ext uri="{BB962C8B-B14F-4D97-AF65-F5344CB8AC3E}">
        <p14:creationId xmlns:p14="http://schemas.microsoft.com/office/powerpoint/2010/main" val="3672879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Understanding feedback</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3</a:t>
            </a:fld>
            <a:endParaRPr lang="en-US"/>
          </a:p>
        </p:txBody>
      </p:sp>
      <p:sp>
        <p:nvSpPr>
          <p:cNvPr id="4" name="Content Placeholder 3"/>
          <p:cNvSpPr>
            <a:spLocks noGrp="1"/>
          </p:cNvSpPr>
          <p:nvPr>
            <p:ph sz="quarter" idx="1"/>
          </p:nvPr>
        </p:nvSpPr>
        <p:spPr/>
        <p:txBody>
          <a:bodyPr/>
          <a:lstStyle/>
          <a:p>
            <a:r>
              <a:rPr lang="en-ZA" dirty="0" smtClean="0"/>
              <a:t>Comments should cover a number of areas.</a:t>
            </a:r>
          </a:p>
          <a:p>
            <a:r>
              <a:rPr lang="en-ZA" dirty="0" smtClean="0"/>
              <a:t>Substantive issues are the most important.</a:t>
            </a:r>
          </a:p>
          <a:p>
            <a:pPr lvl="1"/>
            <a:r>
              <a:rPr lang="en-ZA" dirty="0" smtClean="0"/>
              <a:t>Argument and analysis</a:t>
            </a:r>
          </a:p>
          <a:p>
            <a:pPr lvl="1"/>
            <a:r>
              <a:rPr lang="en-ZA" dirty="0" smtClean="0"/>
              <a:t>Quality of resources</a:t>
            </a:r>
          </a:p>
          <a:p>
            <a:pPr lvl="1"/>
            <a:r>
              <a:rPr lang="en-ZA" dirty="0" smtClean="0"/>
              <a:t>Structure</a:t>
            </a:r>
          </a:p>
          <a:p>
            <a:r>
              <a:rPr lang="en-ZA" dirty="0" smtClean="0"/>
              <a:t>Formatting concerns, grammar, and word count are secondary, but still important.</a:t>
            </a:r>
          </a:p>
        </p:txBody>
      </p:sp>
    </p:spTree>
    <p:extLst>
      <p:ext uri="{BB962C8B-B14F-4D97-AF65-F5344CB8AC3E}">
        <p14:creationId xmlns:p14="http://schemas.microsoft.com/office/powerpoint/2010/main" val="40073437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Quality of research</a:t>
            </a:r>
            <a:endParaRPr lang="en-US" b="1" dirty="0"/>
          </a:p>
        </p:txBody>
      </p:sp>
      <p:sp>
        <p:nvSpPr>
          <p:cNvPr id="3" name="Content Placeholder 2"/>
          <p:cNvSpPr>
            <a:spLocks noGrp="1"/>
          </p:cNvSpPr>
          <p:nvPr>
            <p:ph sz="quarter" idx="1"/>
          </p:nvPr>
        </p:nvSpPr>
        <p:spPr>
          <a:xfrm>
            <a:off x="440675" y="1600200"/>
            <a:ext cx="8325373" cy="4932802"/>
          </a:xfrm>
        </p:spPr>
        <p:txBody>
          <a:bodyPr>
            <a:noAutofit/>
          </a:bodyPr>
          <a:lstStyle/>
          <a:p>
            <a:pPr>
              <a:lnSpc>
                <a:spcPct val="120000"/>
              </a:lnSpc>
            </a:pPr>
            <a:r>
              <a:rPr lang="en-GB" sz="2800" dirty="0"/>
              <a:t>Unreliable </a:t>
            </a:r>
            <a:r>
              <a:rPr lang="en-GB" sz="2800" dirty="0" smtClean="0"/>
              <a:t>source</a:t>
            </a:r>
          </a:p>
          <a:p>
            <a:pPr lvl="1">
              <a:lnSpc>
                <a:spcPct val="120000"/>
              </a:lnSpc>
            </a:pPr>
            <a:r>
              <a:rPr lang="en-GB" sz="2400" dirty="0" smtClean="0"/>
              <a:t>Peer-reviewed </a:t>
            </a:r>
          </a:p>
          <a:p>
            <a:pPr lvl="1">
              <a:lnSpc>
                <a:spcPct val="120000"/>
              </a:lnSpc>
            </a:pPr>
            <a:r>
              <a:rPr lang="en-GB" sz="2400" dirty="0" smtClean="0"/>
              <a:t>Date of publication</a:t>
            </a:r>
          </a:p>
          <a:p>
            <a:pPr lvl="1">
              <a:lnSpc>
                <a:spcPct val="120000"/>
              </a:lnSpc>
            </a:pPr>
            <a:r>
              <a:rPr lang="en-GB" sz="2400" dirty="0" smtClean="0"/>
              <a:t>Seminal works</a:t>
            </a:r>
          </a:p>
          <a:p>
            <a:pPr lvl="1">
              <a:lnSpc>
                <a:spcPct val="120000"/>
              </a:lnSpc>
            </a:pPr>
            <a:endParaRPr lang="en-US" sz="1600" dirty="0"/>
          </a:p>
          <a:p>
            <a:pPr>
              <a:lnSpc>
                <a:spcPct val="120000"/>
              </a:lnSpc>
            </a:pPr>
            <a:r>
              <a:rPr lang="en-GB" sz="2800" dirty="0" smtClean="0"/>
              <a:t>Insufficient Research</a:t>
            </a:r>
          </a:p>
          <a:p>
            <a:pPr lvl="1">
              <a:lnSpc>
                <a:spcPct val="120000"/>
              </a:lnSpc>
            </a:pPr>
            <a:r>
              <a:rPr lang="en-GB" sz="2400" dirty="0" smtClean="0"/>
              <a:t>Important to read authors on both sides of an argument.</a:t>
            </a:r>
          </a:p>
          <a:p>
            <a:pPr lvl="1">
              <a:lnSpc>
                <a:spcPct val="120000"/>
              </a:lnSpc>
            </a:pPr>
            <a:r>
              <a:rPr lang="en-GB" sz="2400" dirty="0" smtClean="0"/>
              <a:t>Quantity </a:t>
            </a:r>
            <a:r>
              <a:rPr lang="en-GB" sz="2400" i="1" dirty="0" smtClean="0"/>
              <a:t>and</a:t>
            </a:r>
            <a:r>
              <a:rPr lang="en-GB" sz="2400" dirty="0" smtClean="0"/>
              <a:t> quality matter – analysis and presentation matter!</a:t>
            </a:r>
            <a:endParaRPr lang="en-US" sz="2400" dirty="0"/>
          </a:p>
        </p:txBody>
      </p:sp>
      <p:sp>
        <p:nvSpPr>
          <p:cNvPr id="4" name="Slide Number Placeholder 3"/>
          <p:cNvSpPr>
            <a:spLocks noGrp="1"/>
          </p:cNvSpPr>
          <p:nvPr>
            <p:ph type="sldNum" sz="quarter" idx="12"/>
          </p:nvPr>
        </p:nvSpPr>
        <p:spPr/>
        <p:txBody>
          <a:bodyPr>
            <a:normAutofit fontScale="85000" lnSpcReduction="20000"/>
          </a:bodyPr>
          <a:lstStyle/>
          <a:p>
            <a:fld id="{FD2C6A2F-9A44-DF4E-9585-00D37582B1DD}" type="slidenum">
              <a:rPr lang="en-US" smtClean="0"/>
              <a:t>30</a:t>
            </a:fld>
            <a:endParaRPr lang="en-US"/>
          </a:p>
        </p:txBody>
      </p:sp>
    </p:spTree>
    <p:extLst>
      <p:ext uri="{BB962C8B-B14F-4D97-AF65-F5344CB8AC3E}">
        <p14:creationId xmlns:p14="http://schemas.microsoft.com/office/powerpoint/2010/main" val="37561709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Quality of </a:t>
            </a:r>
            <a:r>
              <a:rPr lang="en-US" b="1" dirty="0" smtClean="0"/>
              <a:t>research </a:t>
            </a:r>
            <a:r>
              <a:rPr lang="en-US" dirty="0" smtClean="0"/>
              <a:t>cont.</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31</a:t>
            </a:fld>
            <a:endParaRPr lang="en-US"/>
          </a:p>
        </p:txBody>
      </p:sp>
      <p:sp>
        <p:nvSpPr>
          <p:cNvPr id="4" name="Content Placeholder 3"/>
          <p:cNvSpPr>
            <a:spLocks noGrp="1"/>
          </p:cNvSpPr>
          <p:nvPr>
            <p:ph sz="quarter" idx="1"/>
          </p:nvPr>
        </p:nvSpPr>
        <p:spPr>
          <a:xfrm>
            <a:off x="429658" y="1600200"/>
            <a:ext cx="8336390" cy="4877718"/>
          </a:xfrm>
        </p:spPr>
        <p:txBody>
          <a:bodyPr>
            <a:normAutofit lnSpcReduction="10000"/>
          </a:bodyPr>
          <a:lstStyle/>
          <a:p>
            <a:pPr>
              <a:lnSpc>
                <a:spcPct val="120000"/>
              </a:lnSpc>
            </a:pPr>
            <a:r>
              <a:rPr lang="en-GB" sz="3200" dirty="0"/>
              <a:t>Misinterpretation</a:t>
            </a:r>
          </a:p>
          <a:p>
            <a:pPr lvl="1">
              <a:lnSpc>
                <a:spcPct val="120000"/>
              </a:lnSpc>
            </a:pPr>
            <a:r>
              <a:rPr lang="en-GB" sz="2800" dirty="0"/>
              <a:t>Often the result of poor skim reading.</a:t>
            </a:r>
          </a:p>
          <a:p>
            <a:pPr lvl="2">
              <a:lnSpc>
                <a:spcPct val="120000"/>
              </a:lnSpc>
            </a:pPr>
            <a:r>
              <a:rPr lang="en-GB" sz="2400" dirty="0"/>
              <a:t>E.g. </a:t>
            </a:r>
            <a:r>
              <a:rPr lang="en-GB" sz="2400" dirty="0">
                <a:solidFill>
                  <a:srgbClr val="FF0000"/>
                </a:solidFill>
              </a:rPr>
              <a:t>If </a:t>
            </a:r>
            <a:r>
              <a:rPr lang="en-GB" sz="2400" dirty="0" err="1">
                <a:solidFill>
                  <a:srgbClr val="FF0000"/>
                </a:solidFill>
              </a:rPr>
              <a:t>Mamdani’s</a:t>
            </a:r>
            <a:r>
              <a:rPr lang="en-GB" sz="2400" dirty="0">
                <a:solidFill>
                  <a:srgbClr val="FF0000"/>
                </a:solidFill>
              </a:rPr>
              <a:t> presentation of alternative causes of the Rwandan genocide in isolation, one may think that </a:t>
            </a:r>
            <a:r>
              <a:rPr lang="en-GB" sz="2400" dirty="0" err="1">
                <a:solidFill>
                  <a:srgbClr val="FF0000"/>
                </a:solidFill>
              </a:rPr>
              <a:t>Mamdani</a:t>
            </a:r>
            <a:r>
              <a:rPr lang="en-GB" sz="2400" dirty="0">
                <a:solidFill>
                  <a:srgbClr val="FF0000"/>
                </a:solidFill>
              </a:rPr>
              <a:t> stresses scarcity of land as a prominent cause. Only by reading the whole article is it clear that this is not the case.</a:t>
            </a:r>
            <a:endParaRPr lang="en-US" sz="2400" dirty="0">
              <a:solidFill>
                <a:srgbClr val="FF0000"/>
              </a:solidFill>
            </a:endParaRPr>
          </a:p>
          <a:p>
            <a:pPr>
              <a:lnSpc>
                <a:spcPct val="120000"/>
              </a:lnSpc>
            </a:pPr>
            <a:r>
              <a:rPr lang="en-GB" sz="3200" dirty="0"/>
              <a:t>Misrepresentation</a:t>
            </a:r>
          </a:p>
          <a:p>
            <a:pPr lvl="1">
              <a:lnSpc>
                <a:spcPct val="120000"/>
              </a:lnSpc>
            </a:pPr>
            <a:r>
              <a:rPr lang="en-GB" sz="2800" dirty="0"/>
              <a:t>This can be a consequence of misinterpretation or </a:t>
            </a:r>
            <a:r>
              <a:rPr lang="en-GB" sz="2800" dirty="0" smtClean="0"/>
              <a:t>a case of </a:t>
            </a:r>
            <a:r>
              <a:rPr lang="en-GB" sz="2800" dirty="0"/>
              <a:t>dishonesty.</a:t>
            </a:r>
          </a:p>
          <a:p>
            <a:endParaRPr lang="en-ZA" dirty="0"/>
          </a:p>
        </p:txBody>
      </p:sp>
    </p:spTree>
    <p:extLst>
      <p:ext uri="{BB962C8B-B14F-4D97-AF65-F5344CB8AC3E}">
        <p14:creationId xmlns:p14="http://schemas.microsoft.com/office/powerpoint/2010/main" val="38491515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 conclusion…</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32</a:t>
            </a:fld>
            <a:endParaRPr lang="en-US"/>
          </a:p>
        </p:txBody>
      </p:sp>
      <p:sp>
        <p:nvSpPr>
          <p:cNvPr id="4" name="Content Placeholder 3"/>
          <p:cNvSpPr>
            <a:spLocks noGrp="1"/>
          </p:cNvSpPr>
          <p:nvPr>
            <p:ph sz="quarter" idx="1"/>
          </p:nvPr>
        </p:nvSpPr>
        <p:spPr/>
        <p:txBody>
          <a:bodyPr/>
          <a:lstStyle/>
          <a:p>
            <a:r>
              <a:rPr lang="en-ZA" dirty="0" smtClean="0"/>
              <a:t>It is crucial that you:</a:t>
            </a:r>
          </a:p>
          <a:p>
            <a:pPr marL="514350" indent="-514350">
              <a:buFont typeface="+mj-lt"/>
              <a:buAutoNum type="arabicPeriod"/>
            </a:pPr>
            <a:r>
              <a:rPr lang="en-ZA" dirty="0" smtClean="0"/>
              <a:t>Read through the comments left by your tutor;</a:t>
            </a:r>
          </a:p>
          <a:p>
            <a:pPr marL="514350" indent="-514350">
              <a:buFont typeface="+mj-lt"/>
              <a:buAutoNum type="arabicPeriod"/>
            </a:pPr>
            <a:r>
              <a:rPr lang="en-ZA" dirty="0" smtClean="0"/>
              <a:t>Jot down some responses to those comments – whether you disagree with them (and why) or simply because you don’t understand.</a:t>
            </a:r>
          </a:p>
          <a:p>
            <a:pPr marL="514350" indent="-514350">
              <a:buFont typeface="+mj-lt"/>
              <a:buAutoNum type="arabicPeriod"/>
            </a:pPr>
            <a:r>
              <a:rPr lang="en-ZA" b="1" dirty="0" smtClean="0"/>
              <a:t>Consult</a:t>
            </a:r>
            <a:r>
              <a:rPr lang="en-ZA" dirty="0" smtClean="0"/>
              <a:t> with your tutor!! </a:t>
            </a:r>
            <a:endParaRPr lang="en-ZA" dirty="0"/>
          </a:p>
        </p:txBody>
      </p:sp>
    </p:spTree>
    <p:extLst>
      <p:ext uri="{BB962C8B-B14F-4D97-AF65-F5344CB8AC3E}">
        <p14:creationId xmlns:p14="http://schemas.microsoft.com/office/powerpoint/2010/main" val="2059859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normAutofit/>
          </a:bodyPr>
          <a:lstStyle/>
          <a:p>
            <a:pPr eaLnBrk="1" latinLnBrk="0" hangingPunct="1"/>
            <a:fld id="{F0C94032-CD4C-4C25-B0C2-CEC720522D92}" type="slidenum">
              <a:rPr kumimoji="0" lang="en-US" smtClean="0"/>
              <a:pPr eaLnBrk="1" latinLnBrk="0" hangingPunct="1"/>
              <a:t>33</a:t>
            </a:fld>
            <a:endParaRPr kumimoji="0" lang="en-US" dirty="0">
              <a:solidFill>
                <a:srgbClr val="FFFFFF"/>
              </a:solidFill>
            </a:endParaRPr>
          </a:p>
        </p:txBody>
      </p:sp>
      <p:pic>
        <p:nvPicPr>
          <p:cNvPr id="7" name="Content Placeholder 3" descr="http://i.creativecommons.org/l/by/3.0/88x31.png"/>
          <p:cNvPicPr>
            <a:picLocks/>
          </p:cNvPicPr>
          <p:nvPr/>
        </p:nvPicPr>
        <p:blipFill>
          <a:blip r:embed="rId2">
            <a:extLst>
              <a:ext uri="{28A0092B-C50C-407E-A947-70E740481C1C}">
                <a14:useLocalDpi xmlns:a14="http://schemas.microsoft.com/office/drawing/2010/main" val="0"/>
              </a:ext>
            </a:extLst>
          </a:blip>
          <a:srcRect t="-25431" b="-25431"/>
          <a:stretch>
            <a:fillRect/>
          </a:stretch>
        </p:blipFill>
        <p:spPr bwMode="auto">
          <a:xfrm>
            <a:off x="3275856" y="1196752"/>
            <a:ext cx="2603500" cy="1316038"/>
          </a:xfrm>
          <a:prstGeom prst="rect">
            <a:avLst/>
          </a:prstGeom>
          <a:noFill/>
          <a:ln>
            <a:noFill/>
          </a:ln>
        </p:spPr>
      </p:pic>
      <p:sp>
        <p:nvSpPr>
          <p:cNvPr id="8" name="TextBox 7"/>
          <p:cNvSpPr txBox="1"/>
          <p:nvPr/>
        </p:nvSpPr>
        <p:spPr>
          <a:xfrm>
            <a:off x="755576" y="3068960"/>
            <a:ext cx="7776864" cy="2585323"/>
          </a:xfrm>
          <a:prstGeom prst="rect">
            <a:avLst/>
          </a:prstGeom>
          <a:noFill/>
        </p:spPr>
        <p:txBody>
          <a:bodyPr wrap="square" rtlCol="0">
            <a:spAutoFit/>
          </a:bodyPr>
          <a:lstStyle/>
          <a:p>
            <a:r>
              <a:rPr lang="en-ZA" dirty="0"/>
              <a:t>This presentation is licenced under the Creative Commons </a:t>
            </a:r>
            <a:r>
              <a:rPr lang="en-ZA" dirty="0" smtClean="0"/>
              <a:t>Attribution</a:t>
            </a:r>
            <a:r>
              <a:rPr lang="en-ZA" dirty="0"/>
              <a:t> </a:t>
            </a:r>
            <a:r>
              <a:rPr lang="en-ZA" dirty="0" smtClean="0"/>
              <a:t>2.5 </a:t>
            </a:r>
            <a:r>
              <a:rPr lang="en-ZA" dirty="0"/>
              <a:t>South Africa License. To view a copy of this licence, visit </a:t>
            </a:r>
            <a:r>
              <a:rPr lang="en-ZA" b="1" u="sng" dirty="0">
                <a:solidFill>
                  <a:srgbClr val="FF0000"/>
                </a:solidFill>
                <a:hlinkClick r:id="rId3"/>
              </a:rPr>
              <a:t>http://creativecommons.org/licenses/</a:t>
            </a:r>
            <a:r>
              <a:rPr lang="en-ZA" b="1" u="sng" dirty="0" smtClean="0">
                <a:solidFill>
                  <a:srgbClr val="FF0000"/>
                </a:solidFill>
                <a:hlinkClick r:id="rId3"/>
              </a:rPr>
              <a:t>by/</a:t>
            </a:r>
            <a:r>
              <a:rPr lang="en-ZA" b="1" u="sng" dirty="0">
                <a:solidFill>
                  <a:srgbClr val="FF0000"/>
                </a:solidFill>
                <a:hlinkClick r:id="rId3"/>
              </a:rPr>
              <a:t>2.5/za/</a:t>
            </a:r>
            <a:r>
              <a:rPr lang="en-ZA" b="1" dirty="0">
                <a:solidFill>
                  <a:srgbClr val="FF0000"/>
                </a:solidFill>
              </a:rPr>
              <a:t> </a:t>
            </a:r>
            <a:endParaRPr lang="en-US" b="1" dirty="0">
              <a:solidFill>
                <a:srgbClr val="FF0000"/>
              </a:solidFill>
            </a:endParaRPr>
          </a:p>
          <a:p>
            <a:endParaRPr lang="en-ZA" dirty="0" smtClean="0"/>
          </a:p>
          <a:p>
            <a:r>
              <a:rPr lang="en-ZA" dirty="0" smtClean="0"/>
              <a:t>Or</a:t>
            </a:r>
            <a:endParaRPr lang="en-US" dirty="0"/>
          </a:p>
          <a:p>
            <a:endParaRPr lang="en-ZA" dirty="0"/>
          </a:p>
          <a:p>
            <a:r>
              <a:rPr lang="en-ZA" dirty="0" smtClean="0"/>
              <a:t>send </a:t>
            </a:r>
            <a:r>
              <a:rPr lang="en-ZA" dirty="0"/>
              <a:t>a letter to Creative Commons, 171 Second Street, Suite 300, San Francisco, California 94105, USA.</a:t>
            </a:r>
            <a:endParaRPr lang="en-US" dirty="0"/>
          </a:p>
          <a:p>
            <a:endParaRPr lang="en-US" dirty="0"/>
          </a:p>
        </p:txBody>
      </p:sp>
    </p:spTree>
    <p:extLst>
      <p:ext uri="{BB962C8B-B14F-4D97-AF65-F5344CB8AC3E}">
        <p14:creationId xmlns:p14="http://schemas.microsoft.com/office/powerpoint/2010/main" val="75158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 for more..</a:t>
            </a:r>
            <a:endParaRPr lang="en-US" dirty="0"/>
          </a:p>
        </p:txBody>
      </p:sp>
      <p:sp>
        <p:nvSpPr>
          <p:cNvPr id="3" name="Content Placeholder 2"/>
          <p:cNvSpPr>
            <a:spLocks noGrp="1"/>
          </p:cNvSpPr>
          <p:nvPr>
            <p:ph sz="quarter" idx="1"/>
          </p:nvPr>
        </p:nvSpPr>
        <p:spPr>
          <a:xfrm>
            <a:off x="446567" y="1600200"/>
            <a:ext cx="8319481" cy="4885660"/>
          </a:xfrm>
        </p:spPr>
        <p:txBody>
          <a:bodyPr>
            <a:normAutofit/>
          </a:bodyPr>
          <a:lstStyle/>
          <a:p>
            <a:pPr>
              <a:lnSpc>
                <a:spcPct val="150000"/>
              </a:lnSpc>
            </a:pPr>
            <a:r>
              <a:rPr lang="en-GB" dirty="0"/>
              <a:t>Elaborate</a:t>
            </a:r>
            <a:endParaRPr lang="en-US" dirty="0"/>
          </a:p>
          <a:p>
            <a:pPr>
              <a:lnSpc>
                <a:spcPct val="150000"/>
              </a:lnSpc>
            </a:pPr>
            <a:r>
              <a:rPr lang="en-GB" dirty="0"/>
              <a:t>Explain further</a:t>
            </a:r>
            <a:endParaRPr lang="en-US" dirty="0"/>
          </a:p>
          <a:p>
            <a:pPr>
              <a:lnSpc>
                <a:spcPct val="150000"/>
              </a:lnSpc>
            </a:pPr>
            <a:r>
              <a:rPr lang="en-GB" dirty="0"/>
              <a:t>Expand</a:t>
            </a:r>
            <a:endParaRPr lang="en-US" dirty="0"/>
          </a:p>
          <a:p>
            <a:pPr>
              <a:lnSpc>
                <a:spcPct val="150000"/>
              </a:lnSpc>
            </a:pPr>
            <a:r>
              <a:rPr lang="en-GB" dirty="0" smtClean="0"/>
              <a:t>Analyse</a:t>
            </a:r>
          </a:p>
          <a:p>
            <a:pPr>
              <a:lnSpc>
                <a:spcPct val="150000"/>
              </a:lnSpc>
            </a:pPr>
            <a:r>
              <a:rPr lang="en-GB" dirty="0"/>
              <a:t>Substantiate </a:t>
            </a:r>
            <a:endParaRPr lang="en-GB" dirty="0" smtClean="0"/>
          </a:p>
          <a:p>
            <a:pPr marL="0" indent="0" algn="ctr">
              <a:lnSpc>
                <a:spcPct val="150000"/>
              </a:lnSpc>
              <a:buNone/>
            </a:pPr>
            <a:r>
              <a:rPr lang="en-GB" sz="3600" i="1" dirty="0" smtClean="0"/>
              <a:t>But what do these mean?</a:t>
            </a:r>
            <a:endParaRPr lang="en-US" sz="3600" i="1" dirty="0"/>
          </a:p>
          <a:p>
            <a:pPr marL="0" indent="0">
              <a:buNone/>
            </a:pPr>
            <a:endParaRPr lang="en-US" dirty="0"/>
          </a:p>
        </p:txBody>
      </p:sp>
      <p:sp>
        <p:nvSpPr>
          <p:cNvPr id="5" name="Slide Number Placeholder 4"/>
          <p:cNvSpPr>
            <a:spLocks noGrp="1"/>
          </p:cNvSpPr>
          <p:nvPr>
            <p:ph type="sldNum" sz="quarter" idx="12"/>
          </p:nvPr>
        </p:nvSpPr>
        <p:spPr/>
        <p:txBody>
          <a:bodyPr>
            <a:normAutofit fontScale="85000" lnSpcReduction="20000"/>
          </a:bodyPr>
          <a:lstStyle/>
          <a:p>
            <a:fld id="{FD2C6A2F-9A44-DF4E-9585-00D37582B1DD}" type="slidenum">
              <a:rPr lang="en-US" smtClean="0"/>
              <a:t>4</a:t>
            </a:fld>
            <a:endParaRPr lang="en-US"/>
          </a:p>
        </p:txBody>
      </p:sp>
    </p:spTree>
    <p:extLst>
      <p:ext uri="{BB962C8B-B14F-4D97-AF65-F5344CB8AC3E}">
        <p14:creationId xmlns:p14="http://schemas.microsoft.com/office/powerpoint/2010/main" val="2275540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Interpreting comments…</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5</a:t>
            </a:fld>
            <a:endParaRPr lang="en-US"/>
          </a:p>
        </p:txBody>
      </p:sp>
      <p:sp>
        <p:nvSpPr>
          <p:cNvPr id="4" name="Content Placeholder 3"/>
          <p:cNvSpPr>
            <a:spLocks noGrp="1"/>
          </p:cNvSpPr>
          <p:nvPr>
            <p:ph sz="quarter" idx="1"/>
          </p:nvPr>
        </p:nvSpPr>
        <p:spPr>
          <a:xfrm>
            <a:off x="612648" y="2073348"/>
            <a:ext cx="8153400" cy="4224670"/>
          </a:xfrm>
        </p:spPr>
        <p:txBody>
          <a:bodyPr/>
          <a:lstStyle/>
          <a:p>
            <a:pPr marL="0" indent="0">
              <a:buNone/>
            </a:pPr>
            <a:r>
              <a:rPr lang="en-ZA" dirty="0" smtClean="0"/>
              <a:t>Let’s look at what these comments mean using the topic:</a:t>
            </a:r>
          </a:p>
          <a:p>
            <a:pPr marL="0" indent="0">
              <a:buNone/>
            </a:pPr>
            <a:endParaRPr lang="en-ZA" dirty="0"/>
          </a:p>
          <a:p>
            <a:pPr marL="0" indent="0" algn="ctr">
              <a:buNone/>
            </a:pPr>
            <a:r>
              <a:rPr lang="en-GB" sz="2800" b="1" dirty="0">
                <a:solidFill>
                  <a:srgbClr val="FF0000"/>
                </a:solidFill>
              </a:rPr>
              <a:t>“Democracy is the preferable system of governance”.</a:t>
            </a:r>
          </a:p>
          <a:p>
            <a:pPr marL="0" indent="0">
              <a:buNone/>
            </a:pPr>
            <a:endParaRPr lang="en-ZA" dirty="0"/>
          </a:p>
        </p:txBody>
      </p:sp>
    </p:spTree>
    <p:extLst>
      <p:ext uri="{BB962C8B-B14F-4D97-AF65-F5344CB8AC3E}">
        <p14:creationId xmlns:p14="http://schemas.microsoft.com/office/powerpoint/2010/main" val="1651141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b="1" dirty="0"/>
              <a:t>Elaborate</a:t>
            </a:r>
            <a:r>
              <a:rPr lang="en-GB" dirty="0"/>
              <a:t> / </a:t>
            </a:r>
            <a:r>
              <a:rPr lang="en-GB" b="1" dirty="0"/>
              <a:t>Expand</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6</a:t>
            </a:fld>
            <a:endParaRPr lang="en-US"/>
          </a:p>
        </p:txBody>
      </p:sp>
      <p:sp>
        <p:nvSpPr>
          <p:cNvPr id="4" name="Content Placeholder 3"/>
          <p:cNvSpPr>
            <a:spLocks noGrp="1"/>
          </p:cNvSpPr>
          <p:nvPr>
            <p:ph sz="quarter" idx="1"/>
          </p:nvPr>
        </p:nvSpPr>
        <p:spPr>
          <a:xfrm>
            <a:off x="435935" y="1600199"/>
            <a:ext cx="8330113" cy="4853763"/>
          </a:xfrm>
        </p:spPr>
        <p:txBody>
          <a:bodyPr>
            <a:normAutofit/>
          </a:bodyPr>
          <a:lstStyle/>
          <a:p>
            <a:r>
              <a:rPr lang="en-GB" dirty="0" smtClean="0"/>
              <a:t>This </a:t>
            </a:r>
            <a:r>
              <a:rPr lang="en-GB" dirty="0"/>
              <a:t>means that you have likely asserted a point without taking it to its logical end</a:t>
            </a:r>
            <a:r>
              <a:rPr lang="en-GB" dirty="0" smtClean="0"/>
              <a:t>.</a:t>
            </a:r>
          </a:p>
          <a:p>
            <a:endParaRPr lang="en-GB" dirty="0" smtClean="0"/>
          </a:p>
          <a:p>
            <a:pPr lvl="0"/>
            <a:r>
              <a:rPr lang="en-GB" sz="2800" dirty="0">
                <a:solidFill>
                  <a:srgbClr val="FF0000"/>
                </a:solidFill>
              </a:rPr>
              <a:t>For </a:t>
            </a:r>
            <a:r>
              <a:rPr lang="en-GB" sz="2800" dirty="0" smtClean="0">
                <a:solidFill>
                  <a:srgbClr val="FF0000"/>
                </a:solidFill>
              </a:rPr>
              <a:t>example: </a:t>
            </a:r>
            <a:r>
              <a:rPr lang="en-GB" sz="2800" dirty="0">
                <a:solidFill>
                  <a:srgbClr val="FF0000"/>
                </a:solidFill>
              </a:rPr>
              <a:t>“Democracy is preferable to non-democratic forms of governance since democracy encourages active citizenship.” </a:t>
            </a:r>
            <a:endParaRPr lang="en-GB" sz="2800" dirty="0" smtClean="0">
              <a:solidFill>
                <a:srgbClr val="FF0000"/>
              </a:solidFill>
            </a:endParaRPr>
          </a:p>
          <a:p>
            <a:pPr lvl="0"/>
            <a:endParaRPr lang="en-GB" sz="2800" dirty="0"/>
          </a:p>
          <a:p>
            <a:pPr lvl="0"/>
            <a:r>
              <a:rPr lang="en-GB" sz="2800" dirty="0" smtClean="0"/>
              <a:t>This </a:t>
            </a:r>
            <a:r>
              <a:rPr lang="en-GB" sz="2800" dirty="0"/>
              <a:t>point is </a:t>
            </a:r>
            <a:r>
              <a:rPr lang="en-GB" sz="2800" dirty="0" smtClean="0"/>
              <a:t>incomplete</a:t>
            </a:r>
          </a:p>
          <a:p>
            <a:pPr lvl="1"/>
            <a:r>
              <a:rPr lang="en-GB" sz="2500" dirty="0" smtClean="0"/>
              <a:t>Unclear </a:t>
            </a:r>
            <a:r>
              <a:rPr lang="en-GB" sz="2500" dirty="0">
                <a:solidFill>
                  <a:srgbClr val="FF0000"/>
                </a:solidFill>
              </a:rPr>
              <a:t>1) why active citizenship is important, and 2) how democracy facilitates this.</a:t>
            </a:r>
            <a:endParaRPr lang="en-ZA" sz="2500" dirty="0">
              <a:solidFill>
                <a:srgbClr val="FF0000"/>
              </a:solidFill>
            </a:endParaRPr>
          </a:p>
        </p:txBody>
      </p:sp>
    </p:spTree>
    <p:extLst>
      <p:ext uri="{BB962C8B-B14F-4D97-AF65-F5344CB8AC3E}">
        <p14:creationId xmlns:p14="http://schemas.microsoft.com/office/powerpoint/2010/main" val="3356254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3200" b="1" dirty="0">
                <a:solidFill>
                  <a:srgbClr val="FF0000"/>
                </a:solidFill>
              </a:rPr>
              <a:t>“Democracy is the preferable system of governance</a:t>
            </a:r>
            <a:r>
              <a:rPr lang="en-GB" sz="3200" b="1" dirty="0" smtClean="0">
                <a:solidFill>
                  <a:srgbClr val="FF0000"/>
                </a:solidFill>
              </a:rPr>
              <a:t>”.</a:t>
            </a:r>
            <a:endParaRPr lang="en-ZA" sz="3200" dirty="0">
              <a:solidFill>
                <a:srgbClr val="FF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7</a:t>
            </a:fld>
            <a:endParaRPr lang="en-US"/>
          </a:p>
        </p:txBody>
      </p:sp>
      <p:sp>
        <p:nvSpPr>
          <p:cNvPr id="4" name="Content Placeholder 3"/>
          <p:cNvSpPr>
            <a:spLocks noGrp="1"/>
          </p:cNvSpPr>
          <p:nvPr>
            <p:ph sz="quarter" idx="1"/>
          </p:nvPr>
        </p:nvSpPr>
        <p:spPr>
          <a:xfrm>
            <a:off x="393405" y="1600199"/>
            <a:ext cx="8372643" cy="4928191"/>
          </a:xfrm>
        </p:spPr>
        <p:txBody>
          <a:bodyPr>
            <a:normAutofit fontScale="92500" lnSpcReduction="10000"/>
          </a:bodyPr>
          <a:lstStyle/>
          <a:p>
            <a:pPr marL="365760" lvl="1" indent="0">
              <a:buNone/>
            </a:pPr>
            <a:r>
              <a:rPr lang="en-GB" sz="2800" b="1" dirty="0" smtClean="0"/>
              <a:t>Rather:</a:t>
            </a:r>
          </a:p>
          <a:p>
            <a:pPr marL="365760" lvl="1" indent="0">
              <a:buNone/>
            </a:pPr>
            <a:r>
              <a:rPr lang="en-GB" sz="2800" dirty="0" smtClean="0">
                <a:solidFill>
                  <a:srgbClr val="FF0000"/>
                </a:solidFill>
              </a:rPr>
              <a:t>“Deliberative </a:t>
            </a:r>
            <a:r>
              <a:rPr lang="en-GB" sz="2800" dirty="0">
                <a:solidFill>
                  <a:srgbClr val="FF0000"/>
                </a:solidFill>
              </a:rPr>
              <a:t>democracy ensures that there are on-going platforms for citizen participation. This may include referenda, open hearings and public consultation by parliament, and various constitutional rights such as the right to assembly and the right to protest. Deliberative democracy therefore provides a political environment that encourages active citizenship. Active citizenship is an important component of governance since acts as a counter-balance to the power held by official government posts. This helps to minimise abuse of these posts, as well as helps to ensure that citizens are directly and indirectly affecting the outcomes of debates that concerns them.”</a:t>
            </a:r>
            <a:endParaRPr lang="en-ZA" sz="2800" dirty="0">
              <a:solidFill>
                <a:srgbClr val="FF0000"/>
              </a:solidFill>
            </a:endParaRPr>
          </a:p>
          <a:p>
            <a:endParaRPr lang="en-ZA" dirty="0"/>
          </a:p>
        </p:txBody>
      </p:sp>
    </p:spTree>
    <p:extLst>
      <p:ext uri="{BB962C8B-B14F-4D97-AF65-F5344CB8AC3E}">
        <p14:creationId xmlns:p14="http://schemas.microsoft.com/office/powerpoint/2010/main" val="2092969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32648" cy="990600"/>
          </a:xfrm>
        </p:spPr>
        <p:txBody>
          <a:bodyPr>
            <a:normAutofit fontScale="90000"/>
          </a:bodyPr>
          <a:lstStyle/>
          <a:p>
            <a:pPr algn="ctr"/>
            <a:r>
              <a:rPr lang="en-GB" b="1" dirty="0"/>
              <a:t>Explain further</a:t>
            </a:r>
            <a:r>
              <a:rPr lang="en-GB" dirty="0"/>
              <a:t> / </a:t>
            </a:r>
            <a:r>
              <a:rPr lang="en-GB" b="1" dirty="0"/>
              <a:t>Substantiate your claims</a:t>
            </a:r>
            <a:endParaRPr lang="en-ZA" dirty="0"/>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8</a:t>
            </a:fld>
            <a:endParaRPr lang="en-US"/>
          </a:p>
        </p:txBody>
      </p:sp>
      <p:sp>
        <p:nvSpPr>
          <p:cNvPr id="4" name="Content Placeholder 3"/>
          <p:cNvSpPr>
            <a:spLocks noGrp="1"/>
          </p:cNvSpPr>
          <p:nvPr>
            <p:ph sz="quarter" idx="1"/>
          </p:nvPr>
        </p:nvSpPr>
        <p:spPr/>
        <p:txBody>
          <a:bodyPr>
            <a:normAutofit/>
          </a:bodyPr>
          <a:lstStyle/>
          <a:p>
            <a:pPr lvl="0"/>
            <a:r>
              <a:rPr lang="en-GB" sz="3200" dirty="0" smtClean="0"/>
              <a:t>You </a:t>
            </a:r>
            <a:r>
              <a:rPr lang="en-GB" sz="3200" dirty="0"/>
              <a:t>may have written your point, but you have not sufficiently substantiated the assertion that you have made. </a:t>
            </a:r>
            <a:endParaRPr lang="en-GB" sz="3200" dirty="0" smtClean="0"/>
          </a:p>
          <a:p>
            <a:pPr lvl="0"/>
            <a:endParaRPr lang="en-GB" sz="3200" dirty="0"/>
          </a:p>
          <a:p>
            <a:pPr lvl="0"/>
            <a:r>
              <a:rPr lang="en-GB" sz="3200" dirty="0" smtClean="0"/>
              <a:t>For </a:t>
            </a:r>
            <a:r>
              <a:rPr lang="en-GB" sz="3200" dirty="0"/>
              <a:t>example, “democracy is the ideal system of governance”. </a:t>
            </a:r>
            <a:endParaRPr lang="en-GB" sz="3200" dirty="0" smtClean="0"/>
          </a:p>
          <a:p>
            <a:pPr lvl="0"/>
            <a:endParaRPr lang="en-GB" sz="3200" dirty="0" smtClean="0"/>
          </a:p>
          <a:p>
            <a:pPr lvl="0"/>
            <a:r>
              <a:rPr lang="en-GB" sz="3200" dirty="0" smtClean="0"/>
              <a:t>You </a:t>
            </a:r>
            <a:r>
              <a:rPr lang="en-GB" sz="3200" dirty="0"/>
              <a:t>have not explained </a:t>
            </a:r>
            <a:r>
              <a:rPr lang="en-GB" sz="3200" i="1" dirty="0"/>
              <a:t>why</a:t>
            </a:r>
            <a:r>
              <a:rPr lang="en-GB" sz="3200" dirty="0"/>
              <a:t> it is ideal. </a:t>
            </a:r>
            <a:endParaRPr lang="en-ZA" sz="3200" dirty="0"/>
          </a:p>
          <a:p>
            <a:pPr marL="0" indent="0">
              <a:buNone/>
            </a:pPr>
            <a:endParaRPr lang="en-ZA" dirty="0"/>
          </a:p>
        </p:txBody>
      </p:sp>
    </p:spTree>
    <p:extLst>
      <p:ext uri="{BB962C8B-B14F-4D97-AF65-F5344CB8AC3E}">
        <p14:creationId xmlns:p14="http://schemas.microsoft.com/office/powerpoint/2010/main" val="3403956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3200" b="1" dirty="0">
                <a:solidFill>
                  <a:srgbClr val="FF0000"/>
                </a:solidFill>
              </a:rPr>
              <a:t>“Democracy is the preferable system of governance</a:t>
            </a:r>
            <a:r>
              <a:rPr lang="en-GB" sz="3200" b="1" dirty="0" smtClean="0">
                <a:solidFill>
                  <a:srgbClr val="FF0000"/>
                </a:solidFill>
              </a:rPr>
              <a:t>”.</a:t>
            </a:r>
            <a:endParaRPr lang="en-ZA" sz="3200" dirty="0">
              <a:solidFill>
                <a:srgbClr val="FF0000"/>
              </a:solidFill>
            </a:endParaRPr>
          </a:p>
        </p:txBody>
      </p:sp>
      <p:sp>
        <p:nvSpPr>
          <p:cNvPr id="3" name="Slide Number Placeholder 2"/>
          <p:cNvSpPr>
            <a:spLocks noGrp="1"/>
          </p:cNvSpPr>
          <p:nvPr>
            <p:ph type="sldNum" sz="quarter" idx="12"/>
          </p:nvPr>
        </p:nvSpPr>
        <p:spPr/>
        <p:txBody>
          <a:bodyPr>
            <a:normAutofit fontScale="85000" lnSpcReduction="20000"/>
          </a:bodyPr>
          <a:lstStyle/>
          <a:p>
            <a:fld id="{FD2C6A2F-9A44-DF4E-9585-00D37582B1DD}" type="slidenum">
              <a:rPr lang="en-US" smtClean="0"/>
              <a:t>9</a:t>
            </a:fld>
            <a:endParaRPr lang="en-US"/>
          </a:p>
        </p:txBody>
      </p:sp>
      <p:sp>
        <p:nvSpPr>
          <p:cNvPr id="4" name="Content Placeholder 3"/>
          <p:cNvSpPr>
            <a:spLocks noGrp="1"/>
          </p:cNvSpPr>
          <p:nvPr>
            <p:ph sz="quarter" idx="1"/>
          </p:nvPr>
        </p:nvSpPr>
        <p:spPr>
          <a:xfrm>
            <a:off x="393405" y="1600199"/>
            <a:ext cx="8372643" cy="4928191"/>
          </a:xfrm>
        </p:spPr>
        <p:txBody>
          <a:bodyPr>
            <a:normAutofit/>
          </a:bodyPr>
          <a:lstStyle/>
          <a:p>
            <a:pPr marL="365760" lvl="1" indent="0">
              <a:buNone/>
            </a:pPr>
            <a:endParaRPr lang="en-GB" sz="2800" b="1" dirty="0" smtClean="0"/>
          </a:p>
          <a:p>
            <a:pPr marL="365760" lvl="1" indent="0">
              <a:buNone/>
            </a:pPr>
            <a:r>
              <a:rPr lang="en-GB" sz="2800" b="1" dirty="0" smtClean="0"/>
              <a:t>Rather:</a:t>
            </a:r>
          </a:p>
          <a:p>
            <a:pPr marL="365760" lvl="1" indent="0">
              <a:buNone/>
            </a:pPr>
            <a:r>
              <a:rPr lang="en-GB" sz="2800" dirty="0">
                <a:solidFill>
                  <a:srgbClr val="FF0000"/>
                </a:solidFill>
              </a:rPr>
              <a:t>“Democracy is the ideal system of governance because it allows for free and fair elections. This means that citizens have the opportunity to participate in electing who governs their country. This may help make leaders more accountable to the public since they know that their jobs are at stake if they do not perform well.”</a:t>
            </a:r>
            <a:endParaRPr lang="en-ZA" dirty="0">
              <a:solidFill>
                <a:srgbClr val="FF0000"/>
              </a:solidFill>
            </a:endParaRPr>
          </a:p>
        </p:txBody>
      </p:sp>
    </p:spTree>
    <p:extLst>
      <p:ext uri="{BB962C8B-B14F-4D97-AF65-F5344CB8AC3E}">
        <p14:creationId xmlns:p14="http://schemas.microsoft.com/office/powerpoint/2010/main" val="18077523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Median">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403</TotalTime>
  <Words>2013</Words>
  <Application>Microsoft Macintosh PowerPoint</Application>
  <PresentationFormat>On-screen Show (4:3)</PresentationFormat>
  <Paragraphs>242</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Median</vt:lpstr>
      <vt:lpstr>Acting on Feedback</vt:lpstr>
      <vt:lpstr>Purpose of feedback</vt:lpstr>
      <vt:lpstr>Understanding feedback</vt:lpstr>
      <vt:lpstr>Need for more..</vt:lpstr>
      <vt:lpstr>Interpreting comments…</vt:lpstr>
      <vt:lpstr>Elaborate / Expand</vt:lpstr>
      <vt:lpstr>“Democracy is the preferable system of governance”.</vt:lpstr>
      <vt:lpstr>Explain further / Substantiate your claims</vt:lpstr>
      <vt:lpstr>“Democracy is the preferable system of governance”.</vt:lpstr>
      <vt:lpstr>Analyse</vt:lpstr>
      <vt:lpstr>“Democracy is the preferable system of governance”.</vt:lpstr>
      <vt:lpstr>Need for less…</vt:lpstr>
      <vt:lpstr>Too descriptive / No argument </vt:lpstr>
      <vt:lpstr>Too lengthy / Not to the point </vt:lpstr>
      <vt:lpstr>Not answering the question </vt:lpstr>
      <vt:lpstr>Not answering the question cont.</vt:lpstr>
      <vt:lpstr>Omit / Not knowing when to introduce information </vt:lpstr>
      <vt:lpstr>Confused / Unclear </vt:lpstr>
      <vt:lpstr>Argumentation</vt:lpstr>
      <vt:lpstr>Argumentation – structure and flow</vt:lpstr>
      <vt:lpstr>Logical arguments</vt:lpstr>
      <vt:lpstr>Logical arguments cont.</vt:lpstr>
      <vt:lpstr>Avoid Logical Fallacies</vt:lpstr>
      <vt:lpstr>Ad hominem</vt:lpstr>
      <vt:lpstr>False Dichotomy</vt:lpstr>
      <vt:lpstr>Confusion of Correlation and Cause</vt:lpstr>
      <vt:lpstr>Correlation</vt:lpstr>
      <vt:lpstr>Structure </vt:lpstr>
      <vt:lpstr>Structure cont.</vt:lpstr>
      <vt:lpstr>Quality of research</vt:lpstr>
      <vt:lpstr>Quality of research cont.</vt:lpstr>
      <vt:lpstr>In conclusion…</vt:lpstr>
      <vt:lpstr>PowerPoint Presentation</vt:lpstr>
    </vt:vector>
  </TitlesOfParts>
  <Company>University of Cape Town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Acting on Feedback</dc:title>
  <dc:creator>Michael Marchant</dc:creator>
  <cp:lastModifiedBy>Neil Berry</cp:lastModifiedBy>
  <cp:revision>50</cp:revision>
  <dcterms:created xsi:type="dcterms:W3CDTF">2012-08-29T21:42:27Z</dcterms:created>
  <dcterms:modified xsi:type="dcterms:W3CDTF">2014-04-22T13:06:53Z</dcterms:modified>
</cp:coreProperties>
</file>