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59" r:id="rId6"/>
    <p:sldId id="260" r:id="rId7"/>
    <p:sldId id="261" r:id="rId8"/>
    <p:sldId id="262" r:id="rId9"/>
    <p:sldId id="263"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920"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BAD3AB9-8F34-484F-9B21-54ED68F63D62}" type="datetimeFigureOut">
              <a:rPr lang="en-ZA" smtClean="0"/>
              <a:t>21/11/13</a:t>
            </a:fld>
            <a:endParaRPr lang="en-ZA"/>
          </a:p>
        </p:txBody>
      </p:sp>
      <p:sp>
        <p:nvSpPr>
          <p:cNvPr id="5" name="Footer Placeholder 4"/>
          <p:cNvSpPr>
            <a:spLocks noGrp="1"/>
          </p:cNvSpPr>
          <p:nvPr>
            <p:ph type="ftr" sz="quarter" idx="11"/>
          </p:nvPr>
        </p:nvSpPr>
        <p:spPr/>
        <p:txBody>
          <a:bodyPr/>
          <a:lstStyle/>
          <a:p>
            <a:endParaRPr lang="en-ZA"/>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72D5CADF-96B3-4F58-9936-2AB5987D21AE}" type="slidenum">
              <a:rPr lang="en-ZA" smtClean="0"/>
              <a:t>‹#›</a:t>
            </a:fld>
            <a:endParaRPr lang="en-ZA"/>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AD3AB9-8F34-484F-9B21-54ED68F63D62}" type="datetimeFigureOut">
              <a:rPr lang="en-ZA" smtClean="0"/>
              <a:t>21/11/13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72D5CADF-96B3-4F58-9936-2AB5987D21AE}" type="slidenum">
              <a:rPr lang="en-ZA" smtClean="0"/>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BAD3AB9-8F34-484F-9B21-54ED68F63D62}" type="datetimeFigureOut">
              <a:rPr lang="en-ZA" smtClean="0"/>
              <a:t>21/11/13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72D5CADF-96B3-4F58-9936-2AB5987D21AE}" type="slidenum">
              <a:rPr lang="en-ZA" smtClean="0"/>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AD3AB9-8F34-484F-9B21-54ED68F63D62}" type="datetimeFigureOut">
              <a:rPr lang="en-ZA" smtClean="0"/>
              <a:t>21/11/13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72D5CADF-96B3-4F58-9936-2AB5987D21AE}" type="slidenum">
              <a:rPr lang="en-ZA" smtClean="0"/>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9BAD3AB9-8F34-484F-9B21-54ED68F63D62}" type="datetimeFigureOut">
              <a:rPr lang="en-ZA" smtClean="0"/>
              <a:t>21/11/13</a:t>
            </a:fld>
            <a:endParaRPr lang="en-ZA"/>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72D5CADF-96B3-4F58-9936-2AB5987D21AE}" type="slidenum">
              <a:rPr lang="en-ZA" smtClean="0"/>
              <a:t>‹#›</a:t>
            </a:fld>
            <a:endParaRPr lang="en-ZA"/>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AD3AB9-8F34-484F-9B21-54ED68F63D62}" type="datetimeFigureOut">
              <a:rPr lang="en-ZA" smtClean="0"/>
              <a:t>21/11/13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72D5CADF-96B3-4F58-9936-2AB5987D21AE}" type="slidenum">
              <a:rPr lang="en-ZA" smtClean="0"/>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BAD3AB9-8F34-484F-9B21-54ED68F63D62}" type="datetimeFigureOut">
              <a:rPr lang="en-ZA" smtClean="0"/>
              <a:t>21/11/13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72D5CADF-96B3-4F58-9936-2AB5987D21AE}" type="slidenum">
              <a:rPr lang="en-ZA" smtClean="0"/>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BAD3AB9-8F34-484F-9B21-54ED68F63D62}" type="datetimeFigureOut">
              <a:rPr lang="en-ZA" smtClean="0"/>
              <a:t>21/11/13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72D5CADF-96B3-4F58-9936-2AB5987D21AE}" type="slidenum">
              <a:rPr lang="en-ZA" smtClean="0"/>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9BAD3AB9-8F34-484F-9B21-54ED68F63D62}" type="datetimeFigureOut">
              <a:rPr lang="en-ZA" smtClean="0"/>
              <a:t>21/11/13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72D5CADF-96B3-4F58-9936-2AB5987D21AE}" type="slidenum">
              <a:rPr lang="en-ZA" smtClean="0"/>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BAD3AB9-8F34-484F-9B21-54ED68F63D62}" type="datetimeFigureOut">
              <a:rPr lang="en-ZA" smtClean="0"/>
              <a:t>21/11/13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72D5CADF-96B3-4F58-9936-2AB5987D21AE}" type="slidenum">
              <a:rPr lang="en-ZA" smtClean="0"/>
              <a:t>‹#›</a:t>
            </a:fld>
            <a:endParaRPr lang="en-ZA"/>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9BAD3AB9-8F34-484F-9B21-54ED68F63D62}" type="datetimeFigureOut">
              <a:rPr lang="en-ZA" smtClean="0"/>
              <a:t>21/11/13</a:t>
            </a:fld>
            <a:endParaRPr lang="en-ZA"/>
          </a:p>
        </p:txBody>
      </p:sp>
      <p:sp>
        <p:nvSpPr>
          <p:cNvPr id="7" name="Slide Number Placeholder 6"/>
          <p:cNvSpPr>
            <a:spLocks noGrp="1"/>
          </p:cNvSpPr>
          <p:nvPr>
            <p:ph type="sldNum" sz="quarter" idx="12"/>
          </p:nvPr>
        </p:nvSpPr>
        <p:spPr/>
        <p:txBody>
          <a:bodyPr/>
          <a:lstStyle/>
          <a:p>
            <a:fld id="{72D5CADF-96B3-4F58-9936-2AB5987D21AE}" type="slidenum">
              <a:rPr lang="en-ZA" smtClean="0"/>
              <a:t>‹#›</a:t>
            </a:fld>
            <a:endParaRPr lang="en-ZA"/>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ZA"/>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9BAD3AB9-8F34-484F-9B21-54ED68F63D62}" type="datetimeFigureOut">
              <a:rPr lang="en-ZA" smtClean="0"/>
              <a:t>21/11/13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72D5CADF-96B3-4F58-9936-2AB5987D21AE}" type="slidenum">
              <a:rPr lang="en-ZA" smtClean="0"/>
              <a:t>‹#›</a:t>
            </a:fld>
            <a:endParaRPr lang="en-ZA"/>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 Id="rId3" Type="http://schemas.openxmlformats.org/officeDocument/2006/relationships/hyperlink" Target="http://creativecommons.org/licenses/by-sa/2.5/z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ZA" b="1" i="1" dirty="0"/>
              <a:t>Clearly stating your argument</a:t>
            </a:r>
            <a:endParaRPr lang="en-ZA" dirty="0"/>
          </a:p>
        </p:txBody>
      </p:sp>
      <p:sp>
        <p:nvSpPr>
          <p:cNvPr id="2" name="Title 1"/>
          <p:cNvSpPr>
            <a:spLocks noGrp="1"/>
          </p:cNvSpPr>
          <p:nvPr>
            <p:ph type="ctrTitle"/>
          </p:nvPr>
        </p:nvSpPr>
        <p:spPr/>
        <p:txBody>
          <a:bodyPr/>
          <a:lstStyle/>
          <a:p>
            <a:r>
              <a:rPr lang="en-ZA" dirty="0"/>
              <a:t/>
            </a:r>
            <a:br>
              <a:rPr lang="en-ZA" dirty="0"/>
            </a:br>
            <a:r>
              <a:rPr lang="en-ZA" dirty="0"/>
              <a:t/>
            </a:r>
            <a:br>
              <a:rPr lang="en-ZA" dirty="0"/>
            </a:br>
            <a:r>
              <a:rPr lang="en-ZA" b="1" dirty="0"/>
              <a:t>Thesis Statements</a:t>
            </a:r>
            <a:endParaRPr lang="en-ZA" dirty="0"/>
          </a:p>
        </p:txBody>
      </p:sp>
    </p:spTree>
    <p:extLst>
      <p:ext uri="{BB962C8B-B14F-4D97-AF65-F5344CB8AC3E}">
        <p14:creationId xmlns:p14="http://schemas.microsoft.com/office/powerpoint/2010/main" val="13481823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3" descr="http://i.creativecommons.org/l/by/3.0/88x31.png"/>
          <p:cNvPicPr>
            <a:picLocks/>
          </p:cNvPicPr>
          <p:nvPr/>
        </p:nvPicPr>
        <p:blipFill>
          <a:blip r:embed="rId2">
            <a:extLst>
              <a:ext uri="{28A0092B-C50C-407E-A947-70E740481C1C}">
                <a14:useLocalDpi xmlns:a14="http://schemas.microsoft.com/office/drawing/2010/main" val="0"/>
              </a:ext>
            </a:extLst>
          </a:blip>
          <a:srcRect t="-25431" b="-25431"/>
          <a:stretch>
            <a:fillRect/>
          </a:stretch>
        </p:blipFill>
        <p:spPr bwMode="auto">
          <a:xfrm>
            <a:off x="3275856" y="1196752"/>
            <a:ext cx="2603500" cy="1316038"/>
          </a:xfrm>
          <a:prstGeom prst="rect">
            <a:avLst/>
          </a:prstGeom>
          <a:noFill/>
          <a:ln>
            <a:noFill/>
          </a:ln>
        </p:spPr>
      </p:pic>
      <p:sp>
        <p:nvSpPr>
          <p:cNvPr id="3" name="TextBox 2"/>
          <p:cNvSpPr txBox="1"/>
          <p:nvPr/>
        </p:nvSpPr>
        <p:spPr>
          <a:xfrm>
            <a:off x="755576" y="3068960"/>
            <a:ext cx="7776864" cy="2585323"/>
          </a:xfrm>
          <a:prstGeom prst="rect">
            <a:avLst/>
          </a:prstGeom>
          <a:noFill/>
        </p:spPr>
        <p:txBody>
          <a:bodyPr wrap="square" rtlCol="0">
            <a:spAutoFit/>
          </a:bodyPr>
          <a:lstStyle/>
          <a:p>
            <a:r>
              <a:rPr lang="en-ZA" dirty="0"/>
              <a:t>This presentation is licenced under the Creative </a:t>
            </a:r>
            <a:r>
              <a:rPr lang="en-ZA"/>
              <a:t>Commons </a:t>
            </a:r>
            <a:r>
              <a:rPr lang="en-ZA" smtClean="0"/>
              <a:t>Attribution </a:t>
            </a:r>
            <a:r>
              <a:rPr lang="en-ZA" dirty="0"/>
              <a:t>2.5 South Africa License. To view a copy of this licence, visit </a:t>
            </a:r>
            <a:r>
              <a:rPr lang="en-ZA" b="1" u="sng" dirty="0">
                <a:solidFill>
                  <a:srgbClr val="FF0000"/>
                </a:solidFill>
                <a:hlinkClick r:id="rId3"/>
              </a:rPr>
              <a:t>http://creativecommons.org/licenses/by-sa/2.5/za/</a:t>
            </a:r>
            <a:r>
              <a:rPr lang="en-ZA" b="1" dirty="0">
                <a:solidFill>
                  <a:srgbClr val="FF0000"/>
                </a:solidFill>
              </a:rPr>
              <a:t> </a:t>
            </a:r>
            <a:endParaRPr lang="en-US" b="1" dirty="0">
              <a:solidFill>
                <a:srgbClr val="FF0000"/>
              </a:solidFill>
            </a:endParaRPr>
          </a:p>
          <a:p>
            <a:endParaRPr lang="en-ZA" dirty="0" smtClean="0"/>
          </a:p>
          <a:p>
            <a:r>
              <a:rPr lang="en-ZA" dirty="0" smtClean="0"/>
              <a:t>Or</a:t>
            </a:r>
            <a:endParaRPr lang="en-US" dirty="0"/>
          </a:p>
          <a:p>
            <a:endParaRPr lang="en-ZA" dirty="0"/>
          </a:p>
          <a:p>
            <a:r>
              <a:rPr lang="en-ZA" dirty="0" smtClean="0"/>
              <a:t>send </a:t>
            </a:r>
            <a:r>
              <a:rPr lang="en-ZA" dirty="0"/>
              <a:t>a letter to Creative Commons, 171 Second Street, Suite 300, San Francisco, California 94105, USA.</a:t>
            </a:r>
            <a:endParaRPr lang="en-US" dirty="0"/>
          </a:p>
          <a:p>
            <a:endParaRPr lang="en-US" dirty="0"/>
          </a:p>
        </p:txBody>
      </p:sp>
    </p:spTree>
    <p:extLst>
      <p:ext uri="{BB962C8B-B14F-4D97-AF65-F5344CB8AC3E}">
        <p14:creationId xmlns:p14="http://schemas.microsoft.com/office/powerpoint/2010/main" val="1456986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What is a thesis statement?</a:t>
            </a:r>
          </a:p>
        </p:txBody>
      </p:sp>
      <p:sp>
        <p:nvSpPr>
          <p:cNvPr id="3" name="Content Placeholder 2"/>
          <p:cNvSpPr>
            <a:spLocks noGrp="1"/>
          </p:cNvSpPr>
          <p:nvPr>
            <p:ph idx="1"/>
          </p:nvPr>
        </p:nvSpPr>
        <p:spPr/>
        <p:txBody>
          <a:bodyPr>
            <a:normAutofit/>
          </a:bodyPr>
          <a:lstStyle/>
          <a:p>
            <a:pPr marL="114300" indent="0">
              <a:buNone/>
            </a:pPr>
            <a:r>
              <a:rPr lang="en-ZA" dirty="0"/>
              <a:t>A thesis statement is </a:t>
            </a:r>
            <a:r>
              <a:rPr lang="en-ZA" dirty="0" smtClean="0"/>
              <a:t>a </a:t>
            </a:r>
            <a:r>
              <a:rPr lang="en-ZA" dirty="0"/>
              <a:t>single sentence that </a:t>
            </a:r>
            <a:r>
              <a:rPr lang="en-ZA" b="1" dirty="0"/>
              <a:t>distils the central argument of an academic paper</a:t>
            </a:r>
            <a:r>
              <a:rPr lang="en-ZA" dirty="0"/>
              <a:t>. </a:t>
            </a:r>
            <a:endParaRPr lang="en-ZA" dirty="0" smtClean="0"/>
          </a:p>
          <a:p>
            <a:r>
              <a:rPr lang="en-ZA" dirty="0" smtClean="0"/>
              <a:t>It </a:t>
            </a:r>
            <a:r>
              <a:rPr lang="en-ZA" dirty="0"/>
              <a:t>is first stated in the </a:t>
            </a:r>
            <a:r>
              <a:rPr lang="en-ZA" b="1" dirty="0"/>
              <a:t>introduction </a:t>
            </a:r>
            <a:r>
              <a:rPr lang="en-ZA" dirty="0"/>
              <a:t>of the paper. </a:t>
            </a:r>
            <a:endParaRPr lang="en-ZA" dirty="0" smtClean="0"/>
          </a:p>
          <a:p>
            <a:r>
              <a:rPr lang="en-ZA" smtClean="0"/>
              <a:t>The </a:t>
            </a:r>
            <a:r>
              <a:rPr lang="en-ZA" b="1" dirty="0"/>
              <a:t>body </a:t>
            </a:r>
            <a:r>
              <a:rPr lang="en-ZA" dirty="0"/>
              <a:t>of the essay then goes about illustrating the merits of this statement, or why it is that the author has taken that particular stance </a:t>
            </a:r>
            <a:r>
              <a:rPr lang="en-ZA"/>
              <a:t>. </a:t>
            </a:r>
            <a:endParaRPr lang="en-ZA" smtClean="0"/>
          </a:p>
          <a:p>
            <a:r>
              <a:rPr lang="en-ZA" smtClean="0"/>
              <a:t>The</a:t>
            </a:r>
            <a:r>
              <a:rPr lang="en-ZA" b="1" smtClean="0"/>
              <a:t> </a:t>
            </a:r>
            <a:r>
              <a:rPr lang="en-ZA" b="1" dirty="0" smtClean="0"/>
              <a:t>conclusion</a:t>
            </a:r>
            <a:r>
              <a:rPr lang="en-ZA" dirty="0" smtClean="0"/>
              <a:t> </a:t>
            </a:r>
            <a:r>
              <a:rPr lang="en-ZA" dirty="0"/>
              <a:t>of the paper </a:t>
            </a:r>
            <a:r>
              <a:rPr lang="en-ZA" dirty="0" smtClean="0"/>
              <a:t>then refers </a:t>
            </a:r>
            <a:r>
              <a:rPr lang="en-ZA" dirty="0"/>
              <a:t>back to the thesis statement and </a:t>
            </a:r>
            <a:r>
              <a:rPr lang="en-ZA" dirty="0" smtClean="0"/>
              <a:t>briefly highlights the </a:t>
            </a:r>
            <a:r>
              <a:rPr lang="en-ZA" dirty="0"/>
              <a:t>strengths and weaknesses of the central argument as outlined in the body of the paper (summary of the key points that built the argument). </a:t>
            </a:r>
          </a:p>
          <a:p>
            <a:endParaRPr lang="en-ZA" dirty="0"/>
          </a:p>
        </p:txBody>
      </p:sp>
    </p:spTree>
    <p:extLst>
      <p:ext uri="{BB962C8B-B14F-4D97-AF65-F5344CB8AC3E}">
        <p14:creationId xmlns:p14="http://schemas.microsoft.com/office/powerpoint/2010/main" val="2691275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 Plan</a:t>
            </a:r>
            <a:endParaRPr lang="en-US" dirty="0"/>
          </a:p>
        </p:txBody>
      </p:sp>
      <p:sp>
        <p:nvSpPr>
          <p:cNvPr id="3" name="Content Placeholder 2"/>
          <p:cNvSpPr>
            <a:spLocks noGrp="1"/>
          </p:cNvSpPr>
          <p:nvPr>
            <p:ph idx="1"/>
          </p:nvPr>
        </p:nvSpPr>
        <p:spPr/>
        <p:txBody>
          <a:bodyPr>
            <a:normAutofit/>
          </a:bodyPr>
          <a:lstStyle/>
          <a:p>
            <a:r>
              <a:rPr lang="en-ZA" sz="2800" dirty="0"/>
              <a:t>What is a thesis statement</a:t>
            </a:r>
            <a:r>
              <a:rPr lang="en-ZA" sz="2800" dirty="0" smtClean="0"/>
              <a:t>?</a:t>
            </a:r>
          </a:p>
          <a:p>
            <a:pPr marL="114300" indent="0">
              <a:buNone/>
            </a:pPr>
            <a:endParaRPr lang="en-ZA" sz="2800" dirty="0" smtClean="0"/>
          </a:p>
          <a:p>
            <a:r>
              <a:rPr lang="en-ZA" sz="2800" dirty="0" smtClean="0"/>
              <a:t>How to write a </a:t>
            </a:r>
            <a:r>
              <a:rPr lang="en-ZA" sz="2800" dirty="0"/>
              <a:t>thesis </a:t>
            </a:r>
            <a:r>
              <a:rPr lang="en-ZA" sz="2800" dirty="0" smtClean="0"/>
              <a:t>statement </a:t>
            </a:r>
          </a:p>
          <a:p>
            <a:pPr marL="114300" indent="0">
              <a:buNone/>
            </a:pPr>
            <a:endParaRPr lang="en-ZA" sz="2800" dirty="0" smtClean="0"/>
          </a:p>
          <a:p>
            <a:r>
              <a:rPr lang="en-ZA" sz="2800" dirty="0" smtClean="0"/>
              <a:t>Methods </a:t>
            </a:r>
            <a:r>
              <a:rPr lang="en-ZA" sz="2800" dirty="0"/>
              <a:t>of Supporting your Argument </a:t>
            </a:r>
            <a:endParaRPr lang="en-ZA" sz="2800" dirty="0" smtClean="0"/>
          </a:p>
          <a:p>
            <a:pPr marL="114300" indent="0">
              <a:buNone/>
            </a:pPr>
            <a:endParaRPr lang="en-ZA" sz="2800" dirty="0" smtClean="0"/>
          </a:p>
          <a:p>
            <a:r>
              <a:rPr lang="en-ZA" sz="2800" dirty="0" smtClean="0"/>
              <a:t>Assessing </a:t>
            </a:r>
            <a:r>
              <a:rPr lang="en-ZA" sz="2800" dirty="0"/>
              <a:t>your thesis statement</a:t>
            </a:r>
            <a:r>
              <a:rPr lang="en-US" sz="2800" dirty="0"/>
              <a:t> </a:t>
            </a:r>
            <a:endParaRPr lang="en-US" sz="2800" dirty="0" smtClean="0"/>
          </a:p>
          <a:p>
            <a:pPr marL="114300" indent="0">
              <a:buNone/>
            </a:pPr>
            <a:endParaRPr lang="en-US" sz="2800" dirty="0"/>
          </a:p>
        </p:txBody>
      </p:sp>
    </p:spTree>
    <p:extLst>
      <p:ext uri="{BB962C8B-B14F-4D97-AF65-F5344CB8AC3E}">
        <p14:creationId xmlns:p14="http://schemas.microsoft.com/office/powerpoint/2010/main" val="1036248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What is a thesis statement?</a:t>
            </a:r>
          </a:p>
        </p:txBody>
      </p:sp>
      <p:sp>
        <p:nvSpPr>
          <p:cNvPr id="3" name="Content Placeholder 2"/>
          <p:cNvSpPr>
            <a:spLocks noGrp="1"/>
          </p:cNvSpPr>
          <p:nvPr>
            <p:ph idx="1"/>
          </p:nvPr>
        </p:nvSpPr>
        <p:spPr/>
        <p:txBody>
          <a:bodyPr/>
          <a:lstStyle/>
          <a:p>
            <a:r>
              <a:rPr lang="en-ZA" dirty="0" smtClean="0"/>
              <a:t>Presents </a:t>
            </a:r>
            <a:r>
              <a:rPr lang="en-ZA" dirty="0"/>
              <a:t>your argument to the reader</a:t>
            </a:r>
          </a:p>
          <a:p>
            <a:r>
              <a:rPr lang="en-ZA" dirty="0" smtClean="0"/>
              <a:t>Answers </a:t>
            </a:r>
            <a:r>
              <a:rPr lang="en-ZA" dirty="0"/>
              <a:t>the essay question</a:t>
            </a:r>
          </a:p>
          <a:p>
            <a:r>
              <a:rPr lang="en-ZA" dirty="0" smtClean="0"/>
              <a:t>Is </a:t>
            </a:r>
            <a:r>
              <a:rPr lang="en-ZA" dirty="0"/>
              <a:t>an interpretation of a question or subject</a:t>
            </a:r>
          </a:p>
          <a:p>
            <a:r>
              <a:rPr lang="en-ZA" dirty="0" smtClean="0"/>
              <a:t>States </a:t>
            </a:r>
            <a:r>
              <a:rPr lang="en-ZA" dirty="0"/>
              <a:t>how you will interpret the significance of the subject under discussion</a:t>
            </a:r>
          </a:p>
          <a:p>
            <a:r>
              <a:rPr lang="en-ZA" dirty="0" smtClean="0"/>
              <a:t>Is </a:t>
            </a:r>
            <a:r>
              <a:rPr lang="en-ZA" dirty="0"/>
              <a:t>a road map for the paper: it tells the reader what to expect from the rest of the </a:t>
            </a:r>
            <a:r>
              <a:rPr lang="en-ZA" dirty="0" smtClean="0"/>
              <a:t>paper</a:t>
            </a:r>
            <a:endParaRPr lang="en-ZA" dirty="0"/>
          </a:p>
          <a:p>
            <a:r>
              <a:rPr lang="en-ZA" dirty="0" smtClean="0"/>
              <a:t>Must </a:t>
            </a:r>
            <a:r>
              <a:rPr lang="en-ZA" dirty="0"/>
              <a:t>take a stance; do not simply restate the </a:t>
            </a:r>
            <a:r>
              <a:rPr lang="en-ZA" dirty="0" smtClean="0"/>
              <a:t>question</a:t>
            </a:r>
            <a:endParaRPr lang="en-ZA" dirty="0"/>
          </a:p>
        </p:txBody>
      </p:sp>
    </p:spTree>
    <p:extLst>
      <p:ext uri="{BB962C8B-B14F-4D97-AF65-F5344CB8AC3E}">
        <p14:creationId xmlns:p14="http://schemas.microsoft.com/office/powerpoint/2010/main" val="313835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smtClean="0"/>
              <a:t>Thesis statement (Example)</a:t>
            </a:r>
            <a:endParaRPr lang="en-ZA" dirty="0"/>
          </a:p>
        </p:txBody>
      </p:sp>
      <p:sp>
        <p:nvSpPr>
          <p:cNvPr id="3" name="Content Placeholder 2"/>
          <p:cNvSpPr>
            <a:spLocks noGrp="1"/>
          </p:cNvSpPr>
          <p:nvPr>
            <p:ph idx="1"/>
          </p:nvPr>
        </p:nvSpPr>
        <p:spPr>
          <a:xfrm>
            <a:off x="457200" y="1752600"/>
            <a:ext cx="8229600" cy="4556720"/>
          </a:xfrm>
        </p:spPr>
        <p:txBody>
          <a:bodyPr>
            <a:normAutofit fontScale="92500" lnSpcReduction="20000"/>
          </a:bodyPr>
          <a:lstStyle/>
          <a:p>
            <a:r>
              <a:rPr lang="en-ZA" b="1" dirty="0"/>
              <a:t>Question: </a:t>
            </a:r>
            <a:r>
              <a:rPr lang="en-ZA" dirty="0" smtClean="0"/>
              <a:t>Compare </a:t>
            </a:r>
            <a:r>
              <a:rPr lang="en-ZA" dirty="0"/>
              <a:t>and contrast reading for pleasure and academic reading. Which in your opinion is better?</a:t>
            </a:r>
          </a:p>
          <a:p>
            <a:endParaRPr lang="en-ZA" dirty="0"/>
          </a:p>
          <a:p>
            <a:r>
              <a:rPr lang="en-ZA" b="1" dirty="0"/>
              <a:t>Thesis statement: </a:t>
            </a:r>
            <a:endParaRPr lang="en-ZA" b="1" dirty="0" smtClean="0"/>
          </a:p>
          <a:p>
            <a:pPr marL="114300" indent="0">
              <a:buNone/>
            </a:pPr>
            <a:r>
              <a:rPr lang="en-ZA" sz="2500" dirty="0" smtClean="0"/>
              <a:t>This </a:t>
            </a:r>
            <a:r>
              <a:rPr lang="en-ZA" sz="2500" dirty="0"/>
              <a:t>paper argues that although leisurely reading can be a </a:t>
            </a:r>
            <a:r>
              <a:rPr lang="en-ZA" sz="2500" dirty="0" smtClean="0"/>
              <a:t>worthwhile experience</a:t>
            </a:r>
            <a:r>
              <a:rPr lang="en-ZA" sz="2500" dirty="0"/>
              <a:t>, academic reading is required to succeed in a tertiary institution. However, it also argues that both types of reading are beneficial for people of all ages and should be pursued throughout life. The paper does this by exploring the two types of reading and their purposes, arguing that the habit and skills acquired through reading for fun are beneficial to the practise of academic reading. Therefore, both are good and neither one is above the other though they serve different purposes.</a:t>
            </a:r>
          </a:p>
          <a:p>
            <a:endParaRPr lang="en-ZA" dirty="0"/>
          </a:p>
        </p:txBody>
      </p:sp>
    </p:spTree>
    <p:extLst>
      <p:ext uri="{BB962C8B-B14F-4D97-AF65-F5344CB8AC3E}">
        <p14:creationId xmlns:p14="http://schemas.microsoft.com/office/powerpoint/2010/main" val="3133034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dirty="0"/>
              <a:t>Writing a thesis statement</a:t>
            </a:r>
            <a:endParaRPr lang="en-ZA" dirty="0"/>
          </a:p>
        </p:txBody>
      </p:sp>
      <p:sp>
        <p:nvSpPr>
          <p:cNvPr id="3" name="Content Placeholder 2"/>
          <p:cNvSpPr>
            <a:spLocks noGrp="1"/>
          </p:cNvSpPr>
          <p:nvPr>
            <p:ph idx="1"/>
          </p:nvPr>
        </p:nvSpPr>
        <p:spPr/>
        <p:txBody>
          <a:bodyPr/>
          <a:lstStyle/>
          <a:p>
            <a:r>
              <a:rPr lang="en-ZA" dirty="0"/>
              <a:t>Before </a:t>
            </a:r>
            <a:r>
              <a:rPr lang="en-ZA" dirty="0" smtClean="0"/>
              <a:t>you come to </a:t>
            </a:r>
            <a:r>
              <a:rPr lang="en-ZA" dirty="0"/>
              <a:t>a decision on what </a:t>
            </a:r>
            <a:r>
              <a:rPr lang="en-ZA" dirty="0" smtClean="0"/>
              <a:t>your </a:t>
            </a:r>
            <a:r>
              <a:rPr lang="en-ZA" dirty="0"/>
              <a:t>main argument will be, </a:t>
            </a:r>
            <a:r>
              <a:rPr lang="en-ZA" dirty="0" smtClean="0"/>
              <a:t>you </a:t>
            </a:r>
            <a:r>
              <a:rPr lang="en-ZA" dirty="0"/>
              <a:t>must </a:t>
            </a:r>
            <a:r>
              <a:rPr lang="en-ZA" dirty="0" smtClean="0"/>
              <a:t>do the </a:t>
            </a:r>
            <a:r>
              <a:rPr lang="en-ZA" dirty="0"/>
              <a:t>reading (with notes); you must collect and organise evidence, look for and understand the relationship between facts and the significance of these relationships. </a:t>
            </a:r>
            <a:endParaRPr lang="en-ZA" dirty="0" smtClean="0"/>
          </a:p>
          <a:p>
            <a:endParaRPr lang="en-ZA" dirty="0"/>
          </a:p>
          <a:p>
            <a:r>
              <a:rPr lang="en-ZA" dirty="0" smtClean="0"/>
              <a:t>Working thesis: </a:t>
            </a:r>
            <a:r>
              <a:rPr lang="en-ZA" dirty="0"/>
              <a:t>an argument that you think you can support with evidence but may need adjustment as you research further or while writing </a:t>
            </a:r>
            <a:r>
              <a:rPr lang="en-ZA" dirty="0" smtClean="0"/>
              <a:t>your paper.</a:t>
            </a:r>
            <a:endParaRPr lang="en-ZA" dirty="0"/>
          </a:p>
        </p:txBody>
      </p:sp>
    </p:spTree>
    <p:extLst>
      <p:ext uri="{BB962C8B-B14F-4D97-AF65-F5344CB8AC3E}">
        <p14:creationId xmlns:p14="http://schemas.microsoft.com/office/powerpoint/2010/main" val="4066458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repeating the question</a:t>
            </a:r>
          </a:p>
        </p:txBody>
      </p:sp>
      <p:sp>
        <p:nvSpPr>
          <p:cNvPr id="3" name="Content Placeholder 2"/>
          <p:cNvSpPr>
            <a:spLocks noGrp="1"/>
          </p:cNvSpPr>
          <p:nvPr>
            <p:ph idx="1"/>
          </p:nvPr>
        </p:nvSpPr>
        <p:spPr>
          <a:xfrm>
            <a:off x="457200" y="1752600"/>
            <a:ext cx="8229600" cy="4628728"/>
          </a:xfrm>
        </p:spPr>
        <p:txBody>
          <a:bodyPr>
            <a:normAutofit/>
          </a:bodyPr>
          <a:lstStyle/>
          <a:p>
            <a:r>
              <a:rPr lang="en-ZA" b="1" dirty="0"/>
              <a:t>Question: </a:t>
            </a:r>
            <a:r>
              <a:rPr lang="en-ZA" dirty="0"/>
              <a:t>Compare and contrast reading for pleasure and academic reading. Which in your opinion is better?</a:t>
            </a:r>
          </a:p>
          <a:p>
            <a:pPr marL="114300" indent="0">
              <a:buNone/>
            </a:pPr>
            <a:endParaRPr lang="en-ZA" dirty="0" smtClean="0"/>
          </a:p>
          <a:p>
            <a:r>
              <a:rPr lang="en-ZA" b="1" dirty="0" smtClean="0"/>
              <a:t>Common mistake =</a:t>
            </a:r>
            <a:endParaRPr lang="en-ZA" b="1" dirty="0"/>
          </a:p>
          <a:p>
            <a:pPr marL="114300" indent="0">
              <a:buNone/>
            </a:pPr>
            <a:r>
              <a:rPr lang="en-ZA" dirty="0" smtClean="0"/>
              <a:t>This </a:t>
            </a:r>
            <a:r>
              <a:rPr lang="en-ZA" dirty="0"/>
              <a:t>paper will compare and contrast reading for pleasure and academic reading, and will state which is better. </a:t>
            </a:r>
          </a:p>
          <a:p>
            <a:pPr marL="114300" indent="0">
              <a:buNone/>
            </a:pPr>
            <a:endParaRPr lang="en-ZA" dirty="0" smtClean="0"/>
          </a:p>
          <a:p>
            <a:pPr marL="114300" indent="0" algn="ctr">
              <a:buNone/>
            </a:pPr>
            <a:r>
              <a:rPr lang="en-ZA" b="1" dirty="0" smtClean="0"/>
              <a:t>A thesis statement MUST </a:t>
            </a:r>
            <a:r>
              <a:rPr lang="en-ZA" b="1" dirty="0"/>
              <a:t>express a </a:t>
            </a:r>
            <a:r>
              <a:rPr lang="en-ZA" b="1" dirty="0" smtClean="0"/>
              <a:t>position</a:t>
            </a:r>
            <a:endParaRPr lang="en-ZA" b="1" dirty="0"/>
          </a:p>
          <a:p>
            <a:pPr marL="114300" indent="0">
              <a:buNone/>
            </a:pPr>
            <a:endParaRPr lang="en-ZA" dirty="0"/>
          </a:p>
          <a:p>
            <a:pPr marL="114300" indent="0">
              <a:buNone/>
            </a:pPr>
            <a:endParaRPr lang="en-ZA" dirty="0"/>
          </a:p>
        </p:txBody>
      </p:sp>
    </p:spTree>
    <p:extLst>
      <p:ext uri="{BB962C8B-B14F-4D97-AF65-F5344CB8AC3E}">
        <p14:creationId xmlns:p14="http://schemas.microsoft.com/office/powerpoint/2010/main" val="2562825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dirty="0"/>
              <a:t>Methods of Supporting your </a:t>
            </a:r>
            <a:r>
              <a:rPr lang="en-ZA" b="1" dirty="0" smtClean="0"/>
              <a:t>Argument</a:t>
            </a:r>
            <a:r>
              <a:rPr lang="en-ZA" dirty="0"/>
              <a:t> </a:t>
            </a:r>
          </a:p>
        </p:txBody>
      </p:sp>
      <p:sp>
        <p:nvSpPr>
          <p:cNvPr id="3" name="Content Placeholder 2"/>
          <p:cNvSpPr>
            <a:spLocks noGrp="1"/>
          </p:cNvSpPr>
          <p:nvPr>
            <p:ph idx="1"/>
          </p:nvPr>
        </p:nvSpPr>
        <p:spPr/>
        <p:txBody>
          <a:bodyPr/>
          <a:lstStyle/>
          <a:p>
            <a:pPr marL="571500" indent="-457200">
              <a:buAutoNum type="arabicParenR"/>
            </a:pPr>
            <a:r>
              <a:rPr lang="en-ZA" dirty="0" smtClean="0"/>
              <a:t>Critical </a:t>
            </a:r>
            <a:r>
              <a:rPr lang="en-ZA" dirty="0"/>
              <a:t>engagement with the </a:t>
            </a:r>
            <a:r>
              <a:rPr lang="en-ZA" dirty="0" smtClean="0"/>
              <a:t>authors.</a:t>
            </a:r>
          </a:p>
          <a:p>
            <a:pPr marL="571500" indent="-457200">
              <a:buAutoNum type="arabicParenR"/>
            </a:pPr>
            <a:endParaRPr lang="en-ZA" dirty="0" smtClean="0"/>
          </a:p>
          <a:p>
            <a:pPr marL="571500" indent="-457200">
              <a:buAutoNum type="arabicParenR"/>
            </a:pPr>
            <a:r>
              <a:rPr lang="en-ZA" dirty="0" smtClean="0"/>
              <a:t>Using </a:t>
            </a:r>
            <a:r>
              <a:rPr lang="en-ZA" dirty="0"/>
              <a:t>evidence from other sources to justify your </a:t>
            </a:r>
            <a:r>
              <a:rPr lang="en-ZA" dirty="0" smtClean="0"/>
              <a:t>statement.</a:t>
            </a:r>
          </a:p>
          <a:p>
            <a:pPr marL="571500" indent="-457200">
              <a:buAutoNum type="arabicParenR"/>
            </a:pPr>
            <a:endParaRPr lang="en-ZA" dirty="0"/>
          </a:p>
          <a:p>
            <a:pPr marL="571500" indent="-457200">
              <a:buAutoNum type="arabicParenR"/>
            </a:pPr>
            <a:r>
              <a:rPr lang="en-ZA" dirty="0"/>
              <a:t>Using examples to justify a thesis statement</a:t>
            </a:r>
            <a:endParaRPr lang="en-ZA" dirty="0" smtClean="0"/>
          </a:p>
          <a:p>
            <a:pPr marL="571500" indent="-457200">
              <a:buAutoNum type="arabicParenR"/>
            </a:pPr>
            <a:endParaRPr lang="en-ZA" dirty="0"/>
          </a:p>
          <a:p>
            <a:pPr marL="571500" indent="-457200">
              <a:buAutoNum type="arabicParenR"/>
            </a:pPr>
            <a:endParaRPr lang="en-ZA" dirty="0"/>
          </a:p>
        </p:txBody>
      </p:sp>
    </p:spTree>
    <p:extLst>
      <p:ext uri="{BB962C8B-B14F-4D97-AF65-F5344CB8AC3E}">
        <p14:creationId xmlns:p14="http://schemas.microsoft.com/office/powerpoint/2010/main" val="2295397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Assessing your Thesis Statement </a:t>
            </a:r>
            <a:br>
              <a:rPr lang="en-ZA" dirty="0"/>
            </a:br>
            <a:endParaRPr lang="en-ZA" dirty="0"/>
          </a:p>
        </p:txBody>
      </p:sp>
      <p:sp>
        <p:nvSpPr>
          <p:cNvPr id="3" name="Content Placeholder 2"/>
          <p:cNvSpPr>
            <a:spLocks noGrp="1"/>
          </p:cNvSpPr>
          <p:nvPr>
            <p:ph idx="1"/>
          </p:nvPr>
        </p:nvSpPr>
        <p:spPr/>
        <p:txBody>
          <a:bodyPr>
            <a:normAutofit lnSpcReduction="10000"/>
          </a:bodyPr>
          <a:lstStyle/>
          <a:p>
            <a:r>
              <a:rPr lang="en-ZA" dirty="0" smtClean="0"/>
              <a:t>Have </a:t>
            </a:r>
            <a:r>
              <a:rPr lang="en-ZA" dirty="0"/>
              <a:t>I answered the question? </a:t>
            </a:r>
          </a:p>
          <a:p>
            <a:pPr marL="114300" indent="0">
              <a:buNone/>
            </a:pPr>
            <a:endParaRPr lang="en-ZA" dirty="0"/>
          </a:p>
          <a:p>
            <a:r>
              <a:rPr lang="en-ZA" dirty="0"/>
              <a:t>Have I taken a position that others would challenge or oppose?</a:t>
            </a:r>
          </a:p>
          <a:p>
            <a:endParaRPr lang="en-ZA" dirty="0"/>
          </a:p>
          <a:p>
            <a:r>
              <a:rPr lang="en-ZA" dirty="0"/>
              <a:t>Is my thesis statement specific enough?</a:t>
            </a:r>
          </a:p>
          <a:p>
            <a:endParaRPr lang="en-ZA" dirty="0"/>
          </a:p>
          <a:p>
            <a:r>
              <a:rPr lang="en-ZA" dirty="0"/>
              <a:t>Does my essay support my thesis specifically and without wandering? </a:t>
            </a:r>
          </a:p>
          <a:p>
            <a:endParaRPr lang="en-ZA" dirty="0"/>
          </a:p>
          <a:p>
            <a:r>
              <a:rPr lang="en-ZA" dirty="0"/>
              <a:t>Does my thesis pass the “how and why?” test? </a:t>
            </a:r>
          </a:p>
          <a:p>
            <a:endParaRPr lang="en-ZA" dirty="0"/>
          </a:p>
        </p:txBody>
      </p:sp>
    </p:spTree>
    <p:extLst>
      <p:ext uri="{BB962C8B-B14F-4D97-AF65-F5344CB8AC3E}">
        <p14:creationId xmlns:p14="http://schemas.microsoft.com/office/powerpoint/2010/main" val="19995096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46</TotalTime>
  <Words>577</Words>
  <Application>Microsoft Macintosh PowerPoint</Application>
  <PresentationFormat>On-screen Show (4:3)</PresentationFormat>
  <Paragraphs>59</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Apothecary</vt:lpstr>
      <vt:lpstr>  Thesis Statements</vt:lpstr>
      <vt:lpstr>What is a thesis statement?</vt:lpstr>
      <vt:lpstr>Lesson Plan</vt:lpstr>
      <vt:lpstr>What is a thesis statement?</vt:lpstr>
      <vt:lpstr>Thesis statement (Example)</vt:lpstr>
      <vt:lpstr>Writing a thesis statement</vt:lpstr>
      <vt:lpstr>repeating the question</vt:lpstr>
      <vt:lpstr>Methods of Supporting your Argument </vt:lpstr>
      <vt:lpstr>Assessing your Thesis Statement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Thesis Statements</dc:title>
  <dc:creator>Boikanyo Modungwa</dc:creator>
  <cp:lastModifiedBy>Bame Modungwa</cp:lastModifiedBy>
  <cp:revision>8</cp:revision>
  <dcterms:created xsi:type="dcterms:W3CDTF">2013-07-05T09:39:06Z</dcterms:created>
  <dcterms:modified xsi:type="dcterms:W3CDTF">2013-11-21T18:11:28Z</dcterms:modified>
</cp:coreProperties>
</file>