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75" r:id="rId22"/>
    <p:sldId id="276" r:id="rId23"/>
    <p:sldId id="277" r:id="rId24"/>
    <p:sldId id="278" r:id="rId25"/>
    <p:sldId id="279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BC0CB24-D40D-4001-BA46-A0F861E407C5}" type="datetimeFigureOut">
              <a:rPr lang="en-ZA" smtClean="0"/>
              <a:t>21/11/13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5AF5900-98DC-4553-97E9-EA5B9DAEC1B0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bc.co.uk/news/world-africa-12138627%20%5B10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ashingtontimes.com/news/2009/apr/01/us-replaces-blackwater-for-some-iraw-security-1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hyperlink" Target="http://creativecommons.org/licenses/by-sa/2.5/z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sz="1800" dirty="0" smtClean="0"/>
              <a:t>Avoiding plagiarism</a:t>
            </a:r>
            <a:endParaRPr lang="en-ZA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ZA" sz="3800" dirty="0" smtClean="0"/>
              <a:t>Referencing &amp; Paraphrasing</a:t>
            </a:r>
            <a:endParaRPr lang="en-ZA" sz="3800" dirty="0"/>
          </a:p>
        </p:txBody>
      </p:sp>
    </p:spTree>
    <p:extLst>
      <p:ext uri="{BB962C8B-B14F-4D97-AF65-F5344CB8AC3E}">
        <p14:creationId xmlns:p14="http://schemas.microsoft.com/office/powerpoint/2010/main" val="2325714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Book with One author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19257"/>
            <a:ext cx="7416824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Author </a:t>
            </a:r>
            <a:r>
              <a:rPr lang="en-ZA" dirty="0"/>
              <a:t>Surname, Initial. Year. </a:t>
            </a:r>
            <a:r>
              <a:rPr lang="en-ZA" i="1" dirty="0"/>
              <a:t>Title </a:t>
            </a:r>
            <a:r>
              <a:rPr lang="en-ZA" i="1" dirty="0" smtClean="0"/>
              <a:t>of </a:t>
            </a:r>
            <a:r>
              <a:rPr lang="en-ZA" i="1" dirty="0"/>
              <a:t>Book</a:t>
            </a:r>
            <a:r>
              <a:rPr lang="en-ZA" dirty="0"/>
              <a:t>. City: Publisher</a:t>
            </a:r>
            <a:r>
              <a:rPr lang="en-ZA" dirty="0" smtClean="0"/>
              <a:t>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Conwicky, D. 1999</a:t>
            </a:r>
            <a:r>
              <a:rPr lang="en-ZA" i="1" dirty="0"/>
              <a:t>. Mickey Mouse: How to Catch a Cat</a:t>
            </a:r>
            <a:r>
              <a:rPr lang="en-ZA" dirty="0"/>
              <a:t>. New York: Wildcat Publishers.</a:t>
            </a:r>
          </a:p>
          <a:p>
            <a:pPr marL="0" indent="0">
              <a:buNone/>
            </a:pPr>
            <a:endParaRPr lang="en-ZA" sz="2000" b="1" dirty="0"/>
          </a:p>
        </p:txBody>
      </p:sp>
    </p:spTree>
    <p:extLst>
      <p:ext uri="{BB962C8B-B14F-4D97-AF65-F5344CB8AC3E}">
        <p14:creationId xmlns:p14="http://schemas.microsoft.com/office/powerpoint/2010/main" val="1094746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/>
              <a:t>Book with 2 or more authors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19257"/>
            <a:ext cx="8280920" cy="3603812"/>
          </a:xfrm>
        </p:spPr>
        <p:txBody>
          <a:bodyPr anchor="ctr"/>
          <a:lstStyle/>
          <a:p>
            <a:pPr marL="0" lvl="0" indent="0" fontAlgn="base">
              <a:spcAft>
                <a:spcPct val="0"/>
              </a:spcAft>
              <a:buClr>
                <a:srgbClr val="CC0000"/>
              </a:buClr>
              <a:buSzTx/>
              <a:buNone/>
            </a:pPr>
            <a:r>
              <a:rPr lang="en-ZA" kern="0" dirty="0"/>
              <a:t>Sawicky, R., Bloom, O. &amp; Depp, J. 2008. </a:t>
            </a:r>
            <a:r>
              <a:rPr lang="en-ZA" i="1" kern="0" dirty="0"/>
              <a:t>Modern Day Man’s Guide to Being a Successful Pirate</a:t>
            </a:r>
            <a:r>
              <a:rPr lang="en-ZA" kern="0" dirty="0"/>
              <a:t>. Mogadishu: Riches Press.</a:t>
            </a:r>
            <a:endParaRPr lang="en-GB" kern="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6771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Chapter in a book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lvl="0" indent="0" fontAlgn="base">
              <a:spcAft>
                <a:spcPct val="0"/>
              </a:spcAft>
              <a:buClr>
                <a:srgbClr val="CC0000"/>
              </a:buClr>
              <a:buNone/>
            </a:pPr>
            <a:r>
              <a:rPr lang="en-ZA" kern="0" dirty="0"/>
              <a:t>Bjork, R.A. 1912. The Songs of Exploration of the Namibian Trekkers in Craik, F. (ed.), </a:t>
            </a:r>
            <a:r>
              <a:rPr lang="en-ZA" i="1" kern="0" dirty="0"/>
              <a:t>Exploring the Unknown: Stories from the Frontier</a:t>
            </a:r>
            <a:r>
              <a:rPr lang="en-ZA" kern="0" dirty="0"/>
              <a:t>. Lansdale, PA: Erlwood: 172-199.</a:t>
            </a:r>
            <a:endParaRPr lang="en-GB" kern="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54115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Book in a later edition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>
              <a:buNone/>
            </a:pPr>
            <a:r>
              <a:rPr lang="en-ZA" dirty="0"/>
              <a:t>Smith, B.C. 2011. </a:t>
            </a:r>
            <a:r>
              <a:rPr lang="en-ZA" i="1" dirty="0"/>
              <a:t>Understanding the Politics of Bees: Theories of Political Change and Development within a Bee Colony. </a:t>
            </a:r>
            <a:r>
              <a:rPr lang="en-ZA" dirty="0"/>
              <a:t>2</a:t>
            </a:r>
            <a:r>
              <a:rPr lang="en-ZA" baseline="30000" dirty="0"/>
              <a:t>nd</a:t>
            </a:r>
            <a:r>
              <a:rPr lang="en-ZA" dirty="0"/>
              <a:t> ed. New York: Plagrave Macmillan.</a:t>
            </a:r>
            <a:endParaRPr lang="en-GB" dirty="0"/>
          </a:p>
          <a:p>
            <a:pPr marL="11430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795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Journal article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>
              <a:buNone/>
            </a:pPr>
            <a:r>
              <a:rPr lang="en-ZA" dirty="0"/>
              <a:t>Clarke, J. Explaining Ugandan Intervention in Congo: Evidence and Interpretations. </a:t>
            </a:r>
            <a:r>
              <a:rPr lang="en-ZA" i="1" dirty="0"/>
              <a:t>The Journal of Modern African Studies. </a:t>
            </a:r>
            <a:r>
              <a:rPr lang="en-ZA" dirty="0"/>
              <a:t>Vol. 39, No. 2: 261-287.</a:t>
            </a:r>
            <a:endParaRPr lang="en-GB" dirty="0"/>
          </a:p>
          <a:p>
            <a:endParaRPr lang="en-ZA" dirty="0" smtClean="0"/>
          </a:p>
          <a:p>
            <a:pPr marL="114300" indent="0">
              <a:buNone/>
            </a:pPr>
            <a:r>
              <a:rPr lang="en-ZA" dirty="0" smtClean="0"/>
              <a:t>(Note: the name of the Journal, NOT the article is in italics)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7726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Online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ZA" dirty="0"/>
          </a:p>
          <a:p>
            <a:pPr marL="114300" indent="0">
              <a:buNone/>
            </a:pPr>
            <a:r>
              <a:rPr lang="en-ZA" dirty="0" smtClean="0"/>
              <a:t>For </a:t>
            </a:r>
            <a:r>
              <a:rPr lang="en-ZA" dirty="0"/>
              <a:t>an online source, you should generally include:</a:t>
            </a:r>
          </a:p>
          <a:p>
            <a:pPr marL="114300" indent="0">
              <a:buNone/>
            </a:pPr>
            <a:endParaRPr lang="en-ZA" dirty="0"/>
          </a:p>
          <a:p>
            <a:pPr marL="114300" indent="0">
              <a:buNone/>
            </a:pPr>
            <a:r>
              <a:rPr lang="en-ZA" dirty="0"/>
              <a:t>Author. Date (last updated). Title of Website. URL (internet address). [Date you accessed the site]. </a:t>
            </a:r>
          </a:p>
          <a:p>
            <a:pPr marL="114300" indent="0">
              <a:buNone/>
            </a:pPr>
            <a:endParaRPr lang="en-ZA" dirty="0" smtClean="0"/>
          </a:p>
          <a:p>
            <a:pPr marL="114300" indent="0">
              <a:buNone/>
            </a:pPr>
            <a:endParaRPr lang="en-ZA" dirty="0"/>
          </a:p>
          <a:p>
            <a:pPr marL="114300" indent="0">
              <a:buNone/>
            </a:pPr>
            <a:endParaRPr lang="en-ZA" dirty="0" smtClean="0"/>
          </a:p>
          <a:p>
            <a:pPr marL="114300" indent="0">
              <a:buNone/>
            </a:pPr>
            <a:r>
              <a:rPr lang="en-ZA" dirty="0"/>
              <a:t>Use n.d. where the date should be if no date is given.</a:t>
            </a:r>
            <a:endParaRPr lang="en-GB" dirty="0"/>
          </a:p>
          <a:p>
            <a:pPr marL="11430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09356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Online source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>
              <a:buNone/>
            </a:pPr>
            <a:r>
              <a:rPr lang="en-ZA" dirty="0" smtClean="0"/>
              <a:t>Helen Suzman Foundation. 2012. </a:t>
            </a:r>
            <a:r>
              <a:rPr lang="en-GB" i="1" dirty="0" smtClean="0"/>
              <a:t>Helen Suzman Exhibition Launch - Fighter For Human Rights. </a:t>
            </a:r>
            <a:r>
              <a:rPr lang="en-GB" dirty="0" smtClean="0"/>
              <a:t>Available: </a:t>
            </a:r>
            <a:r>
              <a:rPr lang="en-GB" u="sng" dirty="0" smtClean="0"/>
              <a:t>http://www.hsf.org.za/media/press-releases-1/helen-suzman-exhibition-launch-fighter-for-human-rights</a:t>
            </a:r>
            <a:r>
              <a:rPr lang="en-GB" dirty="0" smtClean="0"/>
              <a:t> [10 February 2013].</a:t>
            </a:r>
            <a:endParaRPr lang="en-GB" i="1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5728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Online news source (no author)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>
              <a:buNone/>
            </a:pPr>
            <a:r>
              <a:rPr lang="en-ZA" dirty="0"/>
              <a:t>BBC News. 2011. </a:t>
            </a:r>
            <a:r>
              <a:rPr lang="en-ZA" i="1" dirty="0"/>
              <a:t>Somalia’s al-Shabab bans mixed-sex handshakes</a:t>
            </a:r>
            <a:r>
              <a:rPr lang="en-ZA" dirty="0"/>
              <a:t>. 7 January. Available:  </a:t>
            </a:r>
            <a:r>
              <a:rPr lang="en-ZA" dirty="0">
                <a:hlinkClick r:id="rId2"/>
              </a:rPr>
              <a:t>http://www.bbc.co.uk/news/world-africa-12138627. </a:t>
            </a:r>
            <a:r>
              <a:rPr lang="en-ZA" dirty="0"/>
              <a:t> [10 May 2011].</a:t>
            </a:r>
            <a:endParaRPr lang="en-GB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7166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Online news source </a:t>
            </a:r>
            <a:br>
              <a:rPr lang="en-ZA" dirty="0"/>
            </a:br>
            <a:r>
              <a:rPr lang="en-ZA" dirty="0"/>
              <a:t>(with author)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4300" indent="0">
              <a:buNone/>
            </a:pPr>
            <a:r>
              <a:rPr lang="en-ZA" dirty="0"/>
              <a:t>Lee, M. 2009. US replaces Blackwater for some Iraq security. </a:t>
            </a:r>
            <a:r>
              <a:rPr lang="en-ZA" i="1" dirty="0"/>
              <a:t>Washington Times. </a:t>
            </a:r>
            <a:r>
              <a:rPr lang="en-ZA" dirty="0"/>
              <a:t>29 April. Available:  </a:t>
            </a:r>
            <a:r>
              <a:rPr lang="en-ZA" dirty="0">
                <a:hlinkClick r:id="rId2"/>
              </a:rPr>
              <a:t>http://www.washingtontimes.com/news/2009/apr/01/us-replaces-blackwater-for-some-iraw-security-1/</a:t>
            </a:r>
            <a:r>
              <a:rPr lang="en-ZA" dirty="0"/>
              <a:t> [5 May 2009].</a:t>
            </a:r>
            <a:endParaRPr lang="en-GB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23045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paraphrasing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Paraphrasing is to restate an author’s ideas in your own words (without altering the author’s original meaning). </a:t>
            </a:r>
            <a:endParaRPr lang="en-ZA" dirty="0" smtClean="0"/>
          </a:p>
          <a:p>
            <a:pPr marL="114300" indent="0">
              <a:buNone/>
            </a:pPr>
            <a:endParaRPr lang="en-ZA" dirty="0"/>
          </a:p>
          <a:p>
            <a:r>
              <a:rPr lang="en-ZA" dirty="0"/>
              <a:t>t</a:t>
            </a:r>
            <a:r>
              <a:rPr lang="en-ZA" dirty="0" smtClean="0"/>
              <a:t>he </a:t>
            </a:r>
            <a:r>
              <a:rPr lang="en-ZA" dirty="0"/>
              <a:t>point of assignments is not to assess your ability to copy-paste relevant points, but to get an idea on how you have engaged with, understood and interpreted the ideas you came </a:t>
            </a:r>
            <a:r>
              <a:rPr lang="en-ZA" dirty="0" smtClean="0"/>
              <a:t>across</a:t>
            </a:r>
            <a:r>
              <a:rPr lang="en-ZA" dirty="0"/>
              <a:t> </a:t>
            </a:r>
            <a:r>
              <a:rPr lang="en-ZA" dirty="0" smtClean="0"/>
              <a:t>=</a:t>
            </a:r>
          </a:p>
          <a:p>
            <a:endParaRPr lang="en-ZA" dirty="0"/>
          </a:p>
          <a:p>
            <a:pPr marL="114300" indent="0">
              <a:buNone/>
            </a:pPr>
            <a:r>
              <a:rPr lang="en-ZA" dirty="0" smtClean="0">
                <a:solidFill>
                  <a:srgbClr val="564B3C"/>
                </a:solidFill>
              </a:rPr>
              <a:t>Avoid </a:t>
            </a:r>
            <a:r>
              <a:rPr lang="en-ZA" dirty="0">
                <a:solidFill>
                  <a:srgbClr val="564B3C"/>
                </a:solidFill>
              </a:rPr>
              <a:t>“over-quoting”, rather </a:t>
            </a:r>
            <a:r>
              <a:rPr lang="en-ZA" dirty="0" smtClean="0">
                <a:solidFill>
                  <a:srgbClr val="564B3C"/>
                </a:solidFill>
              </a:rPr>
              <a:t>paraphrase</a:t>
            </a:r>
            <a:r>
              <a:rPr lang="en-ZA" dirty="0">
                <a:solidFill>
                  <a:srgbClr val="564B3C"/>
                </a:solidFill>
              </a:rPr>
              <a:t>!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064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Outline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Plagiarism</a:t>
            </a:r>
            <a:endParaRPr lang="en-ZA" b="1" dirty="0"/>
          </a:p>
          <a:p>
            <a:pPr>
              <a:buFontTx/>
              <a:buChar char="-"/>
            </a:pPr>
            <a:r>
              <a:rPr lang="en-ZA" dirty="0" smtClean="0"/>
              <a:t>Types of plagiarism</a:t>
            </a:r>
          </a:p>
          <a:p>
            <a:pPr>
              <a:buFontTx/>
              <a:buChar char="-"/>
            </a:pPr>
            <a:r>
              <a:rPr lang="en-ZA" dirty="0" smtClean="0"/>
              <a:t>Consequences of plagiarism</a:t>
            </a:r>
          </a:p>
          <a:p>
            <a:endParaRPr lang="en-ZA" dirty="0"/>
          </a:p>
          <a:p>
            <a:r>
              <a:rPr lang="en-ZA" b="1" dirty="0" smtClean="0"/>
              <a:t>Referencing </a:t>
            </a:r>
          </a:p>
          <a:p>
            <a:r>
              <a:rPr lang="en-ZA" b="1" dirty="0" smtClean="0"/>
              <a:t>Paraphrasing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1790678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When to use quotes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n-CA" dirty="0"/>
              <a:t>Only in cases where paraphrasing affects the meaning or impact of a phrase do you use quotes</a:t>
            </a:r>
            <a:endParaRPr lang="en-ZA" dirty="0" smtClean="0"/>
          </a:p>
          <a:p>
            <a:pPr marL="114300" indent="0" algn="just">
              <a:buNone/>
            </a:pPr>
            <a:endParaRPr lang="en-ZA" dirty="0"/>
          </a:p>
          <a:p>
            <a:pPr marL="114300" indent="0" algn="ctr">
              <a:buNone/>
            </a:pPr>
            <a:endParaRPr lang="en-ZA" dirty="0" smtClean="0"/>
          </a:p>
          <a:p>
            <a:pPr marL="114300" indent="0" algn="ctr">
              <a:buNone/>
            </a:pPr>
            <a:r>
              <a:rPr lang="en-ZA" dirty="0"/>
              <a:t>“I have a dream” Martin Luther </a:t>
            </a:r>
            <a:r>
              <a:rPr lang="en-ZA" dirty="0" smtClean="0"/>
              <a:t>King</a:t>
            </a:r>
          </a:p>
          <a:p>
            <a:pPr marL="114300" indent="0" algn="ctr">
              <a:buNone/>
            </a:pPr>
            <a:endParaRPr lang="en-ZA" dirty="0"/>
          </a:p>
          <a:p>
            <a:pPr marL="114300" indent="0" algn="ctr">
              <a:buNone/>
            </a:pPr>
            <a:r>
              <a:rPr lang="en-ZA" dirty="0" smtClean="0"/>
              <a:t>Rather than: </a:t>
            </a:r>
          </a:p>
          <a:p>
            <a:pPr marL="114300" indent="0" algn="ctr">
              <a:buNone/>
            </a:pPr>
            <a:endParaRPr lang="en-ZA" dirty="0"/>
          </a:p>
          <a:p>
            <a:pPr marL="114300" indent="0" algn="ctr">
              <a:buNone/>
            </a:pPr>
            <a:r>
              <a:rPr lang="en-ZA" dirty="0" smtClean="0"/>
              <a:t>Martin Luther King said he had a dream</a:t>
            </a:r>
          </a:p>
          <a:p>
            <a:pPr marL="114300" indent="0" algn="ctr">
              <a:buNone/>
            </a:pPr>
            <a:endParaRPr lang="en-ZA" dirty="0"/>
          </a:p>
          <a:p>
            <a:pPr marL="114300" indent="0" algn="ctr">
              <a:buNone/>
            </a:pPr>
            <a:endParaRPr lang="en-ZA" dirty="0" smtClean="0"/>
          </a:p>
          <a:p>
            <a:pPr marL="11430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02895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HOW TO PARAPHRASE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  <a:p>
            <a:r>
              <a:rPr lang="en-ZA" b="1" dirty="0"/>
              <a:t>STEP 1</a:t>
            </a:r>
            <a:r>
              <a:rPr lang="en-ZA" dirty="0"/>
              <a:t>: Reread the original passage to make sure you understand its full meaning. </a:t>
            </a:r>
            <a:r>
              <a:rPr lang="en-ZA" dirty="0" smtClean="0"/>
              <a:t>Look </a:t>
            </a:r>
            <a:r>
              <a:rPr lang="en-ZA" dirty="0"/>
              <a:t>up words you do not understand, and note the key ideas.</a:t>
            </a:r>
          </a:p>
          <a:p>
            <a:endParaRPr lang="en-ZA" dirty="0"/>
          </a:p>
          <a:p>
            <a:r>
              <a:rPr lang="en-ZA" b="1" dirty="0"/>
              <a:t>STEP 2</a:t>
            </a:r>
            <a:r>
              <a:rPr lang="en-ZA" dirty="0"/>
              <a:t>: Put the original passage aside and write down your version.</a:t>
            </a:r>
          </a:p>
          <a:p>
            <a:pPr marL="114300" indent="0">
              <a:buNone/>
            </a:pPr>
            <a:r>
              <a:rPr lang="en-ZA" dirty="0"/>
              <a:t>						</a:t>
            </a:r>
          </a:p>
          <a:p>
            <a:r>
              <a:rPr lang="en-ZA" b="1" dirty="0"/>
              <a:t>STEP 3</a:t>
            </a:r>
            <a:r>
              <a:rPr lang="en-ZA" dirty="0"/>
              <a:t>: Check your version with the original passage to make sure that you have accurately expressed all the essential information in a new way.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0051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60388"/>
          </a:xfrm>
        </p:spPr>
        <p:txBody>
          <a:bodyPr/>
          <a:lstStyle/>
          <a:p>
            <a:r>
              <a:rPr lang="en-ZA" dirty="0" smtClean="0"/>
              <a:t>Paraphrasing (Example 1)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640960" cy="4569371"/>
          </a:xfrm>
        </p:spPr>
        <p:txBody>
          <a:bodyPr>
            <a:normAutofit fontScale="92500" lnSpcReduction="10000"/>
          </a:bodyPr>
          <a:lstStyle/>
          <a:p>
            <a:r>
              <a:rPr lang="en-ZA" dirty="0"/>
              <a:t>Original text:</a:t>
            </a:r>
          </a:p>
          <a:p>
            <a:pPr marL="114300" indent="0">
              <a:buNone/>
            </a:pPr>
            <a:r>
              <a:rPr lang="en-ZA" dirty="0"/>
              <a:t>“From a liberal viewpoint, the end of the Cold War presented a wealth of new opportunities for international co-operation, requiring only the exercise of political will among key players to bring about an unprecedented level of international peace and security” (Lawson, 2003: 82).</a:t>
            </a:r>
          </a:p>
          <a:p>
            <a:endParaRPr lang="en-ZA" dirty="0"/>
          </a:p>
          <a:p>
            <a:r>
              <a:rPr lang="en-ZA" dirty="0"/>
              <a:t>Bad Paraphrasing:</a:t>
            </a:r>
          </a:p>
          <a:p>
            <a:pPr marL="114300" indent="0">
              <a:buNone/>
            </a:pPr>
            <a:r>
              <a:rPr lang="en-ZA" dirty="0"/>
              <a:t>From a liberal perspective, the end of the Cold War presented a lot of new opportunities for international co-operation, requiring central players to simply exercise political will to bring about an unparalleled level of international peace and security (Lawson, 2003: 82). 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9632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Paraphrasing (Example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641379"/>
          </a:xfrm>
        </p:spPr>
        <p:txBody>
          <a:bodyPr>
            <a:normAutofit fontScale="92500"/>
          </a:bodyPr>
          <a:lstStyle/>
          <a:p>
            <a:r>
              <a:rPr lang="en-ZA" dirty="0"/>
              <a:t>Original text</a:t>
            </a:r>
            <a:r>
              <a:rPr lang="en-ZA" dirty="0" smtClean="0"/>
              <a:t>:</a:t>
            </a:r>
          </a:p>
          <a:p>
            <a:pPr marL="114300" indent="0">
              <a:buNone/>
            </a:pPr>
            <a:r>
              <a:rPr lang="en-ZA" dirty="0" smtClean="0"/>
              <a:t>“</a:t>
            </a:r>
            <a:r>
              <a:rPr lang="en-ZA" dirty="0"/>
              <a:t>From a liberal viewpoint, the end of the Cold War presented a wealth of new opportunities for international co-operation, requiring only the exercise of political will among key players to bring about an unprecedented level of international peace and security” (Lawson, 2003: 82</a:t>
            </a:r>
            <a:r>
              <a:rPr lang="en-ZA" dirty="0" smtClean="0"/>
              <a:t>).</a:t>
            </a:r>
          </a:p>
          <a:p>
            <a:pPr marL="114300" indent="0">
              <a:buNone/>
            </a:pPr>
            <a:endParaRPr lang="en-ZA" dirty="0"/>
          </a:p>
          <a:p>
            <a:r>
              <a:rPr lang="en-ZA" dirty="0"/>
              <a:t>Good Paraphrasing: </a:t>
            </a:r>
          </a:p>
          <a:p>
            <a:pPr marL="114300" indent="0">
              <a:buNone/>
            </a:pPr>
            <a:r>
              <a:rPr lang="en-ZA" dirty="0"/>
              <a:t>Liberals saw the end of the Cold War as a unique chance to bolster international security, provided the most important actors could be encouraged to support this new agenda(Lawson, 2003: 82).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18856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Paraphrasing (example 2)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Original text:</a:t>
            </a:r>
          </a:p>
          <a:p>
            <a:pPr marL="114300" indent="0">
              <a:buNone/>
            </a:pPr>
            <a:r>
              <a:rPr lang="en-ZA" dirty="0"/>
              <a:t>“According to Realism, each state actor is responsible for ensuring its own well-being and survival” (Dunne &amp; Schmidt, 2008: 93).</a:t>
            </a:r>
          </a:p>
          <a:p>
            <a:endParaRPr lang="en-ZA" dirty="0"/>
          </a:p>
          <a:p>
            <a:r>
              <a:rPr lang="en-ZA" dirty="0"/>
              <a:t>Bad Paraphrasing:</a:t>
            </a:r>
          </a:p>
          <a:p>
            <a:pPr marL="114300" indent="0">
              <a:buNone/>
            </a:pPr>
            <a:r>
              <a:rPr lang="en-ZA" dirty="0"/>
              <a:t>According to realists, all states have the responsibility to guarantee their own well-being and survival (Dunne &amp; Schmidt, 2008: 93).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17577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Paraphrasing (example 2)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Original text:</a:t>
            </a:r>
          </a:p>
          <a:p>
            <a:pPr marL="114300" indent="0">
              <a:buNone/>
            </a:pPr>
            <a:r>
              <a:rPr lang="en-ZA" dirty="0"/>
              <a:t>“According to Realism, each state actor is responsible for ensuring its own well-being and survival” (Dunne </a:t>
            </a:r>
            <a:r>
              <a:rPr lang="en-ZA" dirty="0" smtClean="0"/>
              <a:t>&amp; </a:t>
            </a:r>
            <a:r>
              <a:rPr lang="en-ZA" dirty="0"/>
              <a:t>Schmidt, 2008: 93</a:t>
            </a:r>
            <a:r>
              <a:rPr lang="en-ZA" dirty="0" smtClean="0"/>
              <a:t>).</a:t>
            </a:r>
          </a:p>
          <a:p>
            <a:pPr marL="114300" indent="0">
              <a:buNone/>
            </a:pPr>
            <a:endParaRPr lang="en-ZA" dirty="0"/>
          </a:p>
          <a:p>
            <a:pPr marL="114300" indent="0">
              <a:buNone/>
            </a:pPr>
            <a:r>
              <a:rPr lang="en-ZA" dirty="0"/>
              <a:t>Good Paraphrasing:</a:t>
            </a:r>
          </a:p>
          <a:p>
            <a:pPr marL="114300" indent="0">
              <a:buNone/>
            </a:pPr>
            <a:r>
              <a:rPr lang="en-ZA" dirty="0"/>
              <a:t>Realists argue that states should pursue their own interests and secure their own survival (Dunne &amp; Schmidt, 2008: 93).</a:t>
            </a:r>
          </a:p>
          <a:p>
            <a:pPr marL="11430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6794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http://i.creativecommons.org/l/by/3.0/88x31.p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31" b="-25431"/>
          <a:stretch>
            <a:fillRect/>
          </a:stretch>
        </p:blipFill>
        <p:spPr bwMode="auto">
          <a:xfrm>
            <a:off x="3275856" y="1196752"/>
            <a:ext cx="2603500" cy="13160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755576" y="3068960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This presentation is licenced under the Creative </a:t>
            </a:r>
            <a:r>
              <a:rPr lang="en-ZA"/>
              <a:t>Commons </a:t>
            </a:r>
            <a:r>
              <a:rPr lang="en-ZA" smtClean="0"/>
              <a:t>Attribution </a:t>
            </a:r>
            <a:r>
              <a:rPr lang="en-ZA" dirty="0"/>
              <a:t>2.5 South Africa License. To view a copy of this licence, visit 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http://creativecommons.org/licenses/by-sa/2.5/za/</a:t>
            </a:r>
            <a:r>
              <a:rPr lang="en-ZA" b="1" dirty="0">
                <a:solidFill>
                  <a:srgbClr val="FF0000"/>
                </a:solidFill>
              </a:rPr>
              <a:t> </a:t>
            </a:r>
            <a:endParaRPr lang="en-US" b="1" dirty="0">
              <a:solidFill>
                <a:srgbClr val="FF0000"/>
              </a:solidFill>
            </a:endParaRPr>
          </a:p>
          <a:p>
            <a:endParaRPr lang="en-ZA" dirty="0" smtClean="0"/>
          </a:p>
          <a:p>
            <a:r>
              <a:rPr lang="en-ZA" dirty="0" smtClean="0"/>
              <a:t>Or</a:t>
            </a:r>
            <a:endParaRPr lang="en-US" dirty="0"/>
          </a:p>
          <a:p>
            <a:endParaRPr lang="en-ZA" dirty="0"/>
          </a:p>
          <a:p>
            <a:r>
              <a:rPr lang="en-ZA" dirty="0" smtClean="0"/>
              <a:t>send </a:t>
            </a:r>
            <a:r>
              <a:rPr lang="en-ZA" dirty="0"/>
              <a:t>a letter to Creative Commons, 171 Second Street, Suite 300, San Francisco, California 94105, USA.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7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Plagiarism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4689304"/>
            <a:ext cx="3905250" cy="2143125"/>
          </a:xfrm>
        </p:spPr>
      </p:pic>
      <p:sp>
        <p:nvSpPr>
          <p:cNvPr id="5" name="Rectangle 4"/>
          <p:cNvSpPr/>
          <p:nvPr/>
        </p:nvSpPr>
        <p:spPr>
          <a:xfrm>
            <a:off x="539552" y="1844824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3600" dirty="0">
                <a:solidFill>
                  <a:schemeClr val="tx2"/>
                </a:solidFill>
              </a:rPr>
              <a:t>Plagiarism is to use another persons’ work without acknowledging them; that is, to use another’s work as one’s </a:t>
            </a:r>
            <a:r>
              <a:rPr lang="en-ZA" sz="3600" dirty="0" smtClean="0">
                <a:solidFill>
                  <a:schemeClr val="tx2"/>
                </a:solidFill>
              </a:rPr>
              <a:t>own.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6347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Intentional plagiarism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Intentional plagiarism is the deliberate use of another’s work without acknowledging them. It is the attempt to pass of others work as </a:t>
            </a:r>
            <a:r>
              <a:rPr lang="en-ZA" dirty="0" smtClean="0"/>
              <a:t>your own.</a:t>
            </a:r>
          </a:p>
          <a:p>
            <a:endParaRPr lang="en-ZA" dirty="0"/>
          </a:p>
          <a:p>
            <a:r>
              <a:rPr lang="en-ZA" dirty="0"/>
              <a:t>This includes handing in a friend’s/relative’s past paper as though it were your original </a:t>
            </a:r>
            <a:r>
              <a:rPr lang="en-ZA" dirty="0" smtClean="0"/>
              <a:t>work.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7884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Unintentional plagiarism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19257"/>
            <a:ext cx="8280920" cy="3603812"/>
          </a:xfrm>
        </p:spPr>
        <p:txBody>
          <a:bodyPr/>
          <a:lstStyle/>
          <a:p>
            <a:r>
              <a:rPr lang="en-ZA" dirty="0"/>
              <a:t>Unintentional plagiarism refers to paraphrasing, quoting or citing incorrectly/poorly. It usually occurs because people do not understand the conventions of academic writing and citation. </a:t>
            </a:r>
            <a:endParaRPr lang="en-ZA" dirty="0" smtClean="0"/>
          </a:p>
          <a:p>
            <a:endParaRPr lang="en-ZA" dirty="0"/>
          </a:p>
          <a:p>
            <a:r>
              <a:rPr lang="en-ZA" dirty="0"/>
              <a:t>You cannot recycle work for which you have previously received credit</a:t>
            </a:r>
            <a:r>
              <a:rPr lang="en-ZA" dirty="0" smtClean="0"/>
              <a:t>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7578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Referencing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19257"/>
            <a:ext cx="8064896" cy="3603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dirty="0"/>
              <a:t>Reference when you refer to ideas or information you have taken from someone else’s work, both in instances where you have used the author’s words directly OR </a:t>
            </a:r>
            <a:r>
              <a:rPr lang="en-ZA" dirty="0" smtClean="0"/>
              <a:t>restated </a:t>
            </a:r>
            <a:r>
              <a:rPr lang="en-ZA" dirty="0"/>
              <a:t>their ideas in your own words</a:t>
            </a:r>
            <a:r>
              <a:rPr lang="en-ZA" dirty="0" smtClean="0"/>
              <a:t>. 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Method: Harvard AUTHOR-DATE </a:t>
            </a:r>
            <a:endParaRPr lang="en-ZA" dirty="0" smtClean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You may NOT quote the lecturer, lecture notes or the “course reader”. </a:t>
            </a:r>
          </a:p>
        </p:txBody>
      </p:sp>
    </p:spTree>
    <p:extLst>
      <p:ext uri="{BB962C8B-B14F-4D97-AF65-F5344CB8AC3E}">
        <p14:creationId xmlns:p14="http://schemas.microsoft.com/office/powerpoint/2010/main" val="331662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In-text Referencing</a:t>
            </a:r>
            <a:endParaRPr lang="en-ZA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562126"/>
            <a:ext cx="8229600" cy="32431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-13891" y="3152001"/>
            <a:ext cx="9937104" cy="121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lvl="0" indent="-4699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o"/>
            </a:pPr>
            <a:endParaRPr lang="en-ZA" sz="3000" kern="0" dirty="0">
              <a:solidFill>
                <a:srgbClr val="000000"/>
              </a:solidFill>
              <a:latin typeface="Verdana"/>
            </a:endParaRPr>
          </a:p>
          <a:p>
            <a:pPr marL="469900" lvl="0" indent="-4699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ZA" sz="3600" b="1" kern="0" dirty="0" smtClean="0">
                <a:solidFill>
                  <a:srgbClr val="000000"/>
                </a:solidFill>
                <a:latin typeface="Verdana"/>
              </a:rPr>
              <a:t>        (</a:t>
            </a:r>
            <a:r>
              <a:rPr lang="en-ZA" sz="3600" b="1" kern="0" dirty="0">
                <a:solidFill>
                  <a:srgbClr val="000000"/>
                </a:solidFill>
                <a:latin typeface="Verdana"/>
              </a:rPr>
              <a:t>Ancas, </a:t>
            </a:r>
            <a:r>
              <a:rPr lang="en-ZA" sz="3600" b="1" kern="0" dirty="0" smtClean="0">
                <a:solidFill>
                  <a:srgbClr val="000000"/>
                </a:solidFill>
                <a:latin typeface="Verdana"/>
              </a:rPr>
              <a:t>2001: 74</a:t>
            </a:r>
            <a:r>
              <a:rPr lang="en-ZA" sz="3600" b="1" kern="0" dirty="0">
                <a:solidFill>
                  <a:srgbClr val="000000"/>
                </a:solidFill>
                <a:latin typeface="Verdana"/>
              </a:rPr>
              <a:t>).</a:t>
            </a:r>
            <a:r>
              <a:rPr lang="en-ZA" sz="3000" kern="0" dirty="0">
                <a:solidFill>
                  <a:srgbClr val="000000"/>
                </a:solidFill>
                <a:latin typeface="Verdana"/>
              </a:rPr>
              <a:t> </a:t>
            </a:r>
            <a:endParaRPr lang="en-GB" sz="30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7903" y="2828835"/>
            <a:ext cx="4271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Punctuation goes after parenthesis</a:t>
            </a:r>
          </a:p>
          <a:p>
            <a:r>
              <a:rPr lang="en-ZA" dirty="0"/>
              <a:t>(If citation is at end of </a:t>
            </a:r>
            <a:r>
              <a:rPr lang="en-ZA" dirty="0" smtClean="0"/>
              <a:t>sentence)</a:t>
            </a:r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3707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86916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Author’s Surname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02869" y="486916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Page number the quotation appears 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832" y="468449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Year of publication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V="1">
            <a:off x="1418309" y="4388037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 dirty="0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H="1" flipV="1">
            <a:off x="4062878" y="4244368"/>
            <a:ext cx="0" cy="50403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 flipV="1">
            <a:off x="5650406" y="4244368"/>
            <a:ext cx="767384" cy="80284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H="1">
            <a:off x="6156174" y="3475166"/>
            <a:ext cx="576065" cy="60190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2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In-text Citation </a:t>
            </a:r>
            <a:br>
              <a:rPr lang="en-ZA" dirty="0"/>
            </a:br>
            <a:r>
              <a:rPr lang="en-ZA" dirty="0"/>
              <a:t>(in Middle of Sentence)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CC0000"/>
              </a:buClr>
              <a:buSzTx/>
              <a:buNone/>
            </a:pPr>
            <a:r>
              <a:rPr lang="en-ZA" kern="0" dirty="0"/>
              <a:t>An in-text citation may also appear in the middle of a sentence if you need to show that part of the sentence is taken from somewhere else and part of it is your own…</a:t>
            </a:r>
          </a:p>
          <a:p>
            <a:pPr marL="471487" lvl="1" indent="0" fontAlgn="base">
              <a:lnSpc>
                <a:spcPct val="90000"/>
              </a:lnSpc>
              <a:spcAft>
                <a:spcPct val="0"/>
              </a:spcAft>
              <a:buClr>
                <a:srgbClr val="CC0000"/>
              </a:buClr>
              <a:buSzTx/>
              <a:buNone/>
            </a:pPr>
            <a:endParaRPr lang="en-ZA" sz="2400" kern="0" dirty="0" smtClean="0"/>
          </a:p>
          <a:p>
            <a:pPr marL="265113" lvl="1" indent="0" fontAlgn="base">
              <a:lnSpc>
                <a:spcPct val="90000"/>
              </a:lnSpc>
              <a:spcAft>
                <a:spcPct val="0"/>
              </a:spcAft>
              <a:buClr>
                <a:srgbClr val="CC0000"/>
              </a:buClr>
              <a:buSzTx/>
              <a:buNone/>
            </a:pPr>
            <a:r>
              <a:rPr lang="en-ZA" sz="2400" kern="0" dirty="0" smtClean="0"/>
              <a:t>The </a:t>
            </a:r>
            <a:r>
              <a:rPr lang="en-ZA" sz="2400" kern="0" dirty="0"/>
              <a:t>prominent thinking in current South African political studies attributes the success of the transition to economic </a:t>
            </a:r>
            <a:r>
              <a:rPr lang="en-ZA" sz="2400" b="1" kern="0" dirty="0"/>
              <a:t>factors (Doe &amp; Joe, 2007: 63), however</a:t>
            </a:r>
            <a:r>
              <a:rPr lang="en-ZA" sz="2400" kern="0" dirty="0"/>
              <a:t> this essay will contend that it was social, and not economic factors that created the environment for a peaceful transition.</a:t>
            </a:r>
            <a:endParaRPr lang="en-GB" sz="2400" kern="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7779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Reference List/ Bibliography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The readings listed in the course reader are not cited according to the Harvard </a:t>
            </a:r>
            <a:r>
              <a:rPr lang="en-ZA" dirty="0" smtClean="0"/>
              <a:t>conventions. </a:t>
            </a:r>
          </a:p>
          <a:p>
            <a:r>
              <a:rPr lang="en-ZA" dirty="0"/>
              <a:t>The list must be in alphabetical order (of author’s surname).</a:t>
            </a:r>
          </a:p>
          <a:p>
            <a:r>
              <a:rPr lang="en-ZA" dirty="0"/>
              <a:t>All sources referenced in-text MUST be included in the bibliography.</a:t>
            </a:r>
          </a:p>
          <a:p>
            <a:r>
              <a:rPr lang="en-ZA" dirty="0"/>
              <a:t>Be consistent in your approach</a:t>
            </a:r>
          </a:p>
        </p:txBody>
      </p:sp>
    </p:spTree>
    <p:extLst>
      <p:ext uri="{BB962C8B-B14F-4D97-AF65-F5344CB8AC3E}">
        <p14:creationId xmlns:p14="http://schemas.microsoft.com/office/powerpoint/2010/main" val="1387198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235</TotalTime>
  <Words>1342</Words>
  <Application>Microsoft Macintosh PowerPoint</Application>
  <PresentationFormat>On-screen Show (4:3)</PresentationFormat>
  <Paragraphs>123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Apothecary</vt:lpstr>
      <vt:lpstr>Referencing &amp; Paraphrasing</vt:lpstr>
      <vt:lpstr>Outline</vt:lpstr>
      <vt:lpstr>Plagiarism</vt:lpstr>
      <vt:lpstr>Intentional plagiarism </vt:lpstr>
      <vt:lpstr>Unintentional plagiarism </vt:lpstr>
      <vt:lpstr>Referencing</vt:lpstr>
      <vt:lpstr>In-text Referencing</vt:lpstr>
      <vt:lpstr>In-text Citation  (in Middle of Sentence)</vt:lpstr>
      <vt:lpstr>Reference List/ Bibliography </vt:lpstr>
      <vt:lpstr>Book with One author</vt:lpstr>
      <vt:lpstr>Book with 2 or more authors</vt:lpstr>
      <vt:lpstr>Chapter in a book</vt:lpstr>
      <vt:lpstr>Book in a later edition</vt:lpstr>
      <vt:lpstr>Journal article</vt:lpstr>
      <vt:lpstr>Online Sources</vt:lpstr>
      <vt:lpstr>Online source</vt:lpstr>
      <vt:lpstr>Online news source (no author)</vt:lpstr>
      <vt:lpstr>Online news source  (with author)</vt:lpstr>
      <vt:lpstr>paraphrasing</vt:lpstr>
      <vt:lpstr>When to use quotes</vt:lpstr>
      <vt:lpstr>HOW TO PARAPHRASE</vt:lpstr>
      <vt:lpstr>Paraphrasing (Example 1)</vt:lpstr>
      <vt:lpstr>Paraphrasing (Example 1)</vt:lpstr>
      <vt:lpstr>Paraphrasing (example 2)</vt:lpstr>
      <vt:lpstr>Paraphrasing (example 2)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Referencing &amp; Paraphrasing</dc:title>
  <dc:creator>Boikanyo Modungwa</dc:creator>
  <cp:lastModifiedBy>Bame Modungwa</cp:lastModifiedBy>
  <cp:revision>19</cp:revision>
  <dcterms:created xsi:type="dcterms:W3CDTF">2013-06-22T14:14:47Z</dcterms:created>
  <dcterms:modified xsi:type="dcterms:W3CDTF">2013-11-21T18:11:16Z</dcterms:modified>
</cp:coreProperties>
</file>