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1" r:id="rId12"/>
    <p:sldId id="267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56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731-0EF6-4B35-A376-35A1C574F8B1}" type="datetimeFigureOut">
              <a:rPr lang="en-ZA" smtClean="0"/>
              <a:t>21/11/13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DC3916-6611-4311-89F0-0B55FB17A88A}" type="slidenum">
              <a:rPr lang="en-ZA" smtClean="0"/>
              <a:t>‹#›</a:t>
            </a:fld>
            <a:endParaRPr lang="en-ZA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731-0EF6-4B35-A376-35A1C574F8B1}" type="datetimeFigureOut">
              <a:rPr lang="en-ZA" smtClean="0"/>
              <a:t>21/11/13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16-6611-4311-89F0-0B55FB17A88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731-0EF6-4B35-A376-35A1C574F8B1}" type="datetimeFigureOut">
              <a:rPr lang="en-ZA" smtClean="0"/>
              <a:t>21/11/13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16-6611-4311-89F0-0B55FB17A88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731-0EF6-4B35-A376-35A1C574F8B1}" type="datetimeFigureOut">
              <a:rPr lang="en-ZA" smtClean="0"/>
              <a:t>21/11/13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16-6611-4311-89F0-0B55FB17A88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731-0EF6-4B35-A376-35A1C574F8B1}" type="datetimeFigureOut">
              <a:rPr lang="en-ZA" smtClean="0"/>
              <a:t>21/11/13</a:t>
            </a:fld>
            <a:endParaRPr lang="en-ZA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16-6611-4311-89F0-0B55FB17A88A}" type="slidenum">
              <a:rPr lang="en-ZA" smtClean="0"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731-0EF6-4B35-A376-35A1C574F8B1}" type="datetimeFigureOut">
              <a:rPr lang="en-ZA" smtClean="0"/>
              <a:t>21/11/13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16-6611-4311-89F0-0B55FB17A88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731-0EF6-4B35-A376-35A1C574F8B1}" type="datetimeFigureOut">
              <a:rPr lang="en-ZA" smtClean="0"/>
              <a:t>21/11/13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16-6611-4311-89F0-0B55FB17A88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731-0EF6-4B35-A376-35A1C574F8B1}" type="datetimeFigureOut">
              <a:rPr lang="en-ZA" smtClean="0"/>
              <a:t>21/11/13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16-6611-4311-89F0-0B55FB17A88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731-0EF6-4B35-A376-35A1C574F8B1}" type="datetimeFigureOut">
              <a:rPr lang="en-ZA" smtClean="0"/>
              <a:t>21/11/13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16-6611-4311-89F0-0B55FB17A88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731-0EF6-4B35-A376-35A1C574F8B1}" type="datetimeFigureOut">
              <a:rPr lang="en-ZA" smtClean="0"/>
              <a:t>21/11/13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16-6611-4311-89F0-0B55FB17A88A}" type="slidenum">
              <a:rPr lang="en-ZA" smtClean="0"/>
              <a:t>‹#›</a:t>
            </a:fld>
            <a:endParaRPr lang="en-ZA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731-0EF6-4B35-A376-35A1C574F8B1}" type="datetimeFigureOut">
              <a:rPr lang="en-ZA" smtClean="0"/>
              <a:t>21/11/13</a:t>
            </a:fld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16-6611-4311-89F0-0B55FB17A88A}" type="slidenum">
              <a:rPr lang="en-ZA" smtClean="0"/>
              <a:t>‹#›</a:t>
            </a:fld>
            <a:endParaRPr lang="en-ZA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5BC0731-0EF6-4B35-A376-35A1C574F8B1}" type="datetimeFigureOut">
              <a:rPr lang="en-ZA" smtClean="0"/>
              <a:t>21/11/13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CDC3916-6611-4311-89F0-0B55FB17A88A}" type="slidenum">
              <a:rPr lang="en-ZA" smtClean="0"/>
              <a:t>‹#›</a:t>
            </a:fld>
            <a:endParaRPr lang="en-ZA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hyperlink" Target="http://creativecommons.org/licenses/by-sa/2.5/z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b="1" dirty="0" smtClean="0"/>
              <a:t>The Technique of Exam Writing</a:t>
            </a:r>
            <a:endParaRPr lang="en-ZA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b="1" dirty="0" smtClean="0"/>
              <a:t>Exam Preparation 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3422715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Exam Myths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 lvl="0"/>
            <a:endParaRPr lang="en-ZA" sz="12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en-ZA" dirty="0"/>
          </a:p>
        </p:txBody>
      </p:sp>
      <p:sp>
        <p:nvSpPr>
          <p:cNvPr id="7" name="Rectangle 6"/>
          <p:cNvSpPr/>
          <p:nvPr/>
        </p:nvSpPr>
        <p:spPr>
          <a:xfrm>
            <a:off x="683568" y="1720840"/>
            <a:ext cx="727280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2400" b="1" dirty="0" smtClean="0"/>
              <a:t>One </a:t>
            </a:r>
          </a:p>
          <a:p>
            <a:endParaRPr lang="en-ZA" dirty="0"/>
          </a:p>
          <a:p>
            <a:endParaRPr lang="en-ZA" dirty="0" smtClean="0"/>
          </a:p>
          <a:p>
            <a:r>
              <a:rPr lang="en-ZA" dirty="0" smtClean="0"/>
              <a:t>A </a:t>
            </a:r>
            <a:r>
              <a:rPr lang="en-ZA" dirty="0"/>
              <a:t>philosophy student got a first class grade for an exam question which read: “Is this a question?” by responding “Yes, if this is an answer”. </a:t>
            </a:r>
          </a:p>
          <a:p>
            <a:endParaRPr lang="en-ZA" dirty="0"/>
          </a:p>
          <a:p>
            <a:r>
              <a:rPr lang="en-ZA" dirty="0"/>
              <a:t>Another student, in response to the question, “What is Courage?” wrote: “This.” Although it was courageous for him/her to respond in this way, this was an example and not an explanation- which is required of you in exams.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43757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Exam myths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ZA" b="1" dirty="0" smtClean="0"/>
              <a:t>Two</a:t>
            </a:r>
          </a:p>
          <a:p>
            <a:pPr marL="114300" indent="0">
              <a:buNone/>
            </a:pPr>
            <a:r>
              <a:rPr lang="en-ZA" dirty="0"/>
              <a:t>Examiners are sadistic, their sole aim is to give you hard exam questions or to trick you.</a:t>
            </a:r>
          </a:p>
          <a:p>
            <a:pPr marL="114300" indent="0">
              <a:buNone/>
            </a:pPr>
            <a:endParaRPr lang="en-ZA" dirty="0"/>
          </a:p>
          <a:p>
            <a:pPr marL="114300" indent="0">
              <a:buNone/>
            </a:pPr>
            <a:r>
              <a:rPr lang="en-ZA" b="1" dirty="0" smtClean="0"/>
              <a:t>Three</a:t>
            </a:r>
          </a:p>
          <a:p>
            <a:pPr marL="114300" indent="0">
              <a:buNone/>
            </a:pPr>
            <a:r>
              <a:rPr lang="en-ZA" dirty="0"/>
              <a:t> I must write everything I know from the course</a:t>
            </a:r>
            <a:r>
              <a:rPr lang="en-ZA" dirty="0" smtClean="0"/>
              <a:t>.</a:t>
            </a:r>
          </a:p>
          <a:p>
            <a:pPr marL="114300" indent="0">
              <a:buNone/>
            </a:pPr>
            <a:endParaRPr lang="en-ZA" dirty="0"/>
          </a:p>
          <a:p>
            <a:pPr marL="114300" indent="0">
              <a:buNone/>
            </a:pPr>
            <a:r>
              <a:rPr lang="en-ZA" b="1" dirty="0" smtClean="0"/>
              <a:t>Four </a:t>
            </a:r>
          </a:p>
          <a:p>
            <a:pPr marL="114300" indent="0">
              <a:buNone/>
            </a:pPr>
            <a:r>
              <a:rPr lang="en-ZA" dirty="0"/>
              <a:t>I must reference in the exam in order to pass</a:t>
            </a:r>
            <a:r>
              <a:rPr lang="en-ZA" dirty="0" smtClean="0"/>
              <a:t>.</a:t>
            </a:r>
          </a:p>
          <a:p>
            <a:pPr marL="114300" indent="0">
              <a:buNone/>
            </a:pPr>
            <a:endParaRPr lang="en-ZA" dirty="0"/>
          </a:p>
          <a:p>
            <a:pPr marL="114300" indent="0">
              <a:buNone/>
            </a:pPr>
            <a:r>
              <a:rPr lang="en-ZA" b="1" dirty="0" smtClean="0"/>
              <a:t>Five</a:t>
            </a:r>
          </a:p>
          <a:p>
            <a:pPr marL="114300" indent="0">
              <a:buNone/>
            </a:pPr>
            <a:r>
              <a:rPr lang="en-ZA" dirty="0"/>
              <a:t>I don’t need to write neatly and coherently, as long as the answer is there I’ll pass. </a:t>
            </a:r>
            <a:endParaRPr lang="en-ZA" dirty="0" smtClean="0"/>
          </a:p>
          <a:p>
            <a:pPr marL="114300" indent="0">
              <a:buNone/>
            </a:pPr>
            <a:endParaRPr lang="en-ZA" dirty="0"/>
          </a:p>
          <a:p>
            <a:pPr marL="11430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68004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Multiple Choice </a:t>
            </a:r>
            <a:r>
              <a:rPr lang="en-ZA" dirty="0" smtClean="0"/>
              <a:t>Exams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ZA" dirty="0">
              <a:solidFill>
                <a:schemeClr val="tx1"/>
              </a:solidFill>
            </a:endParaRPr>
          </a:p>
          <a:p>
            <a:pPr marL="722313" indent="-457200">
              <a:buClr>
                <a:schemeClr val="tx2"/>
              </a:buClr>
              <a:buFont typeface="+mj-lt"/>
              <a:buAutoNum type="alphaLcPeriod"/>
            </a:pPr>
            <a:r>
              <a:rPr lang="en-ZA" b="1" dirty="0" smtClean="0"/>
              <a:t>Eliminate </a:t>
            </a:r>
            <a:r>
              <a:rPr lang="en-ZA" b="1" dirty="0"/>
              <a:t>options you know are not </a:t>
            </a:r>
            <a:r>
              <a:rPr lang="en-ZA" b="1" dirty="0" smtClean="0"/>
              <a:t>correct.</a:t>
            </a:r>
          </a:p>
          <a:p>
            <a:pPr marL="722313" indent="-457200">
              <a:buClr>
                <a:schemeClr val="tx2"/>
              </a:buClr>
              <a:buFont typeface="+mj-lt"/>
              <a:buAutoNum type="alphaLcPeriod"/>
            </a:pPr>
            <a:r>
              <a:rPr lang="en-ZA" b="1" dirty="0" smtClean="0"/>
              <a:t>Don’t </a:t>
            </a:r>
            <a:r>
              <a:rPr lang="en-ZA" b="1" dirty="0"/>
              <a:t>skip around. This will waste valuable time when you have to go back to answer the questions that you </a:t>
            </a:r>
            <a:r>
              <a:rPr lang="en-ZA" b="1" dirty="0" smtClean="0"/>
              <a:t>missed.</a:t>
            </a:r>
          </a:p>
          <a:p>
            <a:pPr marL="722313" indent="-457200">
              <a:buClr>
                <a:schemeClr val="tx2"/>
              </a:buClr>
              <a:buFont typeface="+mj-lt"/>
              <a:buAutoNum type="alphaLcPeriod"/>
            </a:pPr>
            <a:r>
              <a:rPr lang="en-ZA" b="1" dirty="0" smtClean="0"/>
              <a:t>If </a:t>
            </a:r>
            <a:r>
              <a:rPr lang="en-ZA" b="1" dirty="0"/>
              <a:t>utterly stumped by a question, ask yourself if the answer you chose completely addresses the question asked. </a:t>
            </a:r>
            <a:endParaRPr lang="en-ZA" b="1" dirty="0" smtClean="0"/>
          </a:p>
          <a:p>
            <a:pPr marL="722313" indent="-457200">
              <a:buClr>
                <a:schemeClr val="tx2"/>
              </a:buClr>
              <a:buFont typeface="+mj-lt"/>
              <a:buAutoNum type="alphaLcPeriod"/>
            </a:pPr>
            <a:r>
              <a:rPr lang="en-ZA" b="1" dirty="0" smtClean="0"/>
              <a:t>If </a:t>
            </a:r>
            <a:r>
              <a:rPr lang="en-ZA" b="1" dirty="0"/>
              <a:t>you are stuck between two potential answers</a:t>
            </a:r>
            <a:r>
              <a:rPr lang="en-ZA" b="1" dirty="0" smtClean="0"/>
              <a:t>, try </a:t>
            </a:r>
            <a:r>
              <a:rPr lang="en-ZA" b="1" dirty="0"/>
              <a:t>to vividly imagine which answer you think is correct.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81387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Past Exam Question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1" dirty="0" smtClean="0"/>
              <a:t>Question: 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2914524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Past Exam Question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1" dirty="0" smtClean="0"/>
              <a:t>Outline: 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753843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Past Exam Question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1" dirty="0" smtClean="0"/>
              <a:t>Thesis Statement: 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2574798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3" descr="http://i.creativecommons.org/l/by/3.0/88x31.pn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431" b="-25431"/>
          <a:stretch>
            <a:fillRect/>
          </a:stretch>
        </p:blipFill>
        <p:spPr bwMode="auto">
          <a:xfrm>
            <a:off x="3275856" y="1196752"/>
            <a:ext cx="2603500" cy="131603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755576" y="3068960"/>
            <a:ext cx="77768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This presentation is licenced under the Creative </a:t>
            </a:r>
            <a:r>
              <a:rPr lang="en-ZA"/>
              <a:t>Commons </a:t>
            </a:r>
            <a:r>
              <a:rPr lang="en-ZA" smtClean="0"/>
              <a:t>Attribution </a:t>
            </a:r>
            <a:r>
              <a:rPr lang="en-ZA" dirty="0" smtClean="0"/>
              <a:t>2.5 South Africa </a:t>
            </a:r>
            <a:r>
              <a:rPr lang="en-ZA" dirty="0"/>
              <a:t>License. To view a copy of this licence, visit </a:t>
            </a:r>
            <a:r>
              <a:rPr lang="en-ZA" b="1" u="sng" dirty="0">
                <a:solidFill>
                  <a:srgbClr val="FF0000"/>
                </a:solidFill>
                <a:hlinkClick r:id="rId3"/>
              </a:rPr>
              <a:t>http://creativecommons.org/licenses/by-sa/2.5/za/</a:t>
            </a:r>
            <a:r>
              <a:rPr lang="en-ZA" b="1" dirty="0">
                <a:solidFill>
                  <a:srgbClr val="FF0000"/>
                </a:solidFill>
              </a:rPr>
              <a:t> </a:t>
            </a:r>
            <a:endParaRPr lang="en-US" b="1" dirty="0">
              <a:solidFill>
                <a:srgbClr val="FF0000"/>
              </a:solidFill>
            </a:endParaRPr>
          </a:p>
          <a:p>
            <a:endParaRPr lang="en-ZA" dirty="0" smtClean="0"/>
          </a:p>
          <a:p>
            <a:r>
              <a:rPr lang="en-ZA" dirty="0" smtClean="0"/>
              <a:t>Or</a:t>
            </a:r>
            <a:endParaRPr lang="en-US" dirty="0"/>
          </a:p>
          <a:p>
            <a:endParaRPr lang="en-ZA" dirty="0"/>
          </a:p>
          <a:p>
            <a:r>
              <a:rPr lang="en-ZA" dirty="0" smtClean="0"/>
              <a:t>send </a:t>
            </a:r>
            <a:r>
              <a:rPr lang="en-ZA" dirty="0"/>
              <a:t>a letter to Creative Commons, 171 Second Street, Suite 300, San Francisco, California 94105, USA.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428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Outline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1" dirty="0"/>
              <a:t>Objectives of the </a:t>
            </a:r>
            <a:r>
              <a:rPr lang="en-ZA" b="1" dirty="0" smtClean="0"/>
              <a:t>Exam</a:t>
            </a:r>
          </a:p>
          <a:p>
            <a:r>
              <a:rPr lang="en-ZA" b="1" dirty="0" smtClean="0"/>
              <a:t>Exam Structure</a:t>
            </a:r>
          </a:p>
          <a:p>
            <a:r>
              <a:rPr lang="en-ZA" b="1" dirty="0" smtClean="0"/>
              <a:t>How </a:t>
            </a:r>
            <a:r>
              <a:rPr lang="en-ZA" b="1" dirty="0"/>
              <a:t>to Fail an </a:t>
            </a:r>
            <a:r>
              <a:rPr lang="en-ZA" b="1" dirty="0" smtClean="0"/>
              <a:t>Exam</a:t>
            </a:r>
          </a:p>
          <a:p>
            <a:r>
              <a:rPr lang="en-ZA" b="1" dirty="0" smtClean="0"/>
              <a:t>Getting Started</a:t>
            </a:r>
          </a:p>
          <a:p>
            <a:r>
              <a:rPr lang="en-ZA" b="1" dirty="0" smtClean="0"/>
              <a:t>Studying</a:t>
            </a:r>
          </a:p>
          <a:p>
            <a:r>
              <a:rPr lang="en-ZA" b="1" dirty="0" smtClean="0"/>
              <a:t>The </a:t>
            </a:r>
            <a:r>
              <a:rPr lang="en-ZA" b="1" dirty="0"/>
              <a:t>Problem with </a:t>
            </a:r>
            <a:r>
              <a:rPr lang="en-ZA" b="1" dirty="0" smtClean="0"/>
              <a:t>Cramming</a:t>
            </a:r>
          </a:p>
          <a:p>
            <a:r>
              <a:rPr lang="en-ZA" b="1" dirty="0" smtClean="0"/>
              <a:t>During </a:t>
            </a:r>
            <a:r>
              <a:rPr lang="en-ZA" b="1" dirty="0"/>
              <a:t>the exam </a:t>
            </a:r>
            <a:endParaRPr lang="en-ZA" b="1" dirty="0" smtClean="0"/>
          </a:p>
          <a:p>
            <a:r>
              <a:rPr lang="en-ZA" b="1" dirty="0" smtClean="0"/>
              <a:t>Class </a:t>
            </a:r>
            <a:r>
              <a:rPr lang="en-ZA" b="1" dirty="0"/>
              <a:t>exercise (past exam question/s) </a:t>
            </a:r>
          </a:p>
        </p:txBody>
      </p:sp>
    </p:spTree>
    <p:extLst>
      <p:ext uri="{BB962C8B-B14F-4D97-AF65-F5344CB8AC3E}">
        <p14:creationId xmlns:p14="http://schemas.microsoft.com/office/powerpoint/2010/main" val="3030147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Objectives of the Exam</a:t>
            </a:r>
            <a:br>
              <a:rPr lang="en-ZA" dirty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b="1" dirty="0" smtClean="0"/>
              <a:t>Exams </a:t>
            </a:r>
            <a:r>
              <a:rPr lang="en-ZA" b="1" dirty="0"/>
              <a:t>are designed to evaluate whether </a:t>
            </a:r>
            <a:r>
              <a:rPr lang="en-ZA" b="1" dirty="0" smtClean="0"/>
              <a:t>you:</a:t>
            </a:r>
          </a:p>
          <a:p>
            <a:pPr marL="0" indent="0">
              <a:buNone/>
            </a:pPr>
            <a:endParaRPr lang="en-ZA" b="1" dirty="0" smtClean="0"/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ZA" b="1" dirty="0" smtClean="0"/>
              <a:t>have </a:t>
            </a:r>
            <a:r>
              <a:rPr lang="en-ZA" b="1" dirty="0"/>
              <a:t>done the </a:t>
            </a:r>
            <a:r>
              <a:rPr lang="en-ZA" b="1" dirty="0" smtClean="0"/>
              <a:t>readings</a:t>
            </a:r>
            <a:endParaRPr lang="en-ZA" b="1" dirty="0"/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ZA" b="1" dirty="0" smtClean="0"/>
              <a:t>have </a:t>
            </a:r>
            <a:r>
              <a:rPr lang="en-ZA" b="1" dirty="0"/>
              <a:t>a clear understanding of the arguments presented in the </a:t>
            </a:r>
            <a:r>
              <a:rPr lang="en-ZA" b="1" dirty="0" smtClean="0"/>
              <a:t>readings</a:t>
            </a:r>
            <a:endParaRPr lang="en-ZA" b="1" dirty="0"/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ZA" b="1" dirty="0" smtClean="0"/>
              <a:t>can </a:t>
            </a:r>
            <a:r>
              <a:rPr lang="en-ZA" b="1" dirty="0"/>
              <a:t>accurately restate those arguments in your own words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ZA" b="1" dirty="0" smtClean="0"/>
              <a:t>can </a:t>
            </a:r>
            <a:r>
              <a:rPr lang="en-ZA" b="1" dirty="0"/>
              <a:t>compare, contrast and evaluate the merits of these arguments in a  manner that is critical and original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ZA" b="1" dirty="0" smtClean="0"/>
              <a:t>can </a:t>
            </a:r>
            <a:r>
              <a:rPr lang="en-ZA" b="1" dirty="0"/>
              <a:t>formulate a coherent and original argument using your knowledge of the readings and </a:t>
            </a:r>
            <a:r>
              <a:rPr lang="en-ZA" b="1" dirty="0" smtClean="0"/>
              <a:t>lectures</a:t>
            </a:r>
            <a:endParaRPr lang="en-ZA" b="1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94802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ZA" b="1" dirty="0" smtClean="0"/>
              <a:t>Format of Exam: </a:t>
            </a:r>
          </a:p>
          <a:p>
            <a:pPr>
              <a:lnSpc>
                <a:spcPct val="150000"/>
              </a:lnSpc>
            </a:pPr>
            <a:r>
              <a:rPr lang="en-ZA" b="1" dirty="0" smtClean="0"/>
              <a:t>No</a:t>
            </a:r>
            <a:r>
              <a:rPr lang="en-ZA" b="1" dirty="0"/>
              <a:t>. of questions to be </a:t>
            </a:r>
            <a:r>
              <a:rPr lang="en-ZA" b="1" dirty="0" smtClean="0"/>
              <a:t>answered: </a:t>
            </a:r>
          </a:p>
          <a:p>
            <a:pPr>
              <a:lnSpc>
                <a:spcPct val="150000"/>
              </a:lnSpc>
            </a:pPr>
            <a:r>
              <a:rPr lang="en-ZA" b="1" dirty="0" smtClean="0"/>
              <a:t>Date:  </a:t>
            </a:r>
          </a:p>
          <a:p>
            <a:pPr>
              <a:lnSpc>
                <a:spcPct val="150000"/>
              </a:lnSpc>
            </a:pPr>
            <a:r>
              <a:rPr lang="en-ZA" b="1" dirty="0" smtClean="0"/>
              <a:t>Time:  </a:t>
            </a:r>
          </a:p>
          <a:p>
            <a:pPr>
              <a:lnSpc>
                <a:spcPct val="150000"/>
              </a:lnSpc>
            </a:pPr>
            <a:r>
              <a:rPr lang="en-ZA" b="1" dirty="0" smtClean="0"/>
              <a:t>Duration: </a:t>
            </a:r>
          </a:p>
          <a:p>
            <a:pPr>
              <a:lnSpc>
                <a:spcPct val="150000"/>
              </a:lnSpc>
            </a:pPr>
            <a:r>
              <a:rPr lang="en-ZA" b="1" dirty="0" smtClean="0"/>
              <a:t>Venue</a:t>
            </a:r>
            <a:r>
              <a:rPr lang="en-ZA" b="1" dirty="0"/>
              <a:t>: </a:t>
            </a:r>
            <a:br>
              <a:rPr lang="en-ZA" b="1" dirty="0"/>
            </a:br>
            <a:r>
              <a:rPr lang="en-ZA" b="1" dirty="0" smtClean="0"/>
              <a:t>		</a:t>
            </a:r>
            <a:r>
              <a:rPr lang="en-ZA" b="1" dirty="0" smtClean="0">
                <a:solidFill>
                  <a:srgbClr val="FF0000"/>
                </a:solidFill>
              </a:rPr>
              <a:t>bring your student card/ID</a:t>
            </a:r>
            <a:endParaRPr lang="en-Z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458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effectLst/>
                <a:latin typeface="Times New Roman"/>
                <a:ea typeface="Calibri"/>
              </a:rPr>
              <a:t>How to Fail an Exam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Do </a:t>
            </a:r>
            <a:r>
              <a:rPr lang="en-ZA" b="1" dirty="0"/>
              <a:t>no studying until the day </a:t>
            </a:r>
            <a:r>
              <a:rPr lang="en-ZA" b="1" dirty="0" smtClean="0"/>
              <a:t>before</a:t>
            </a:r>
          </a:p>
          <a:p>
            <a:endParaRPr lang="en-ZA" b="1" dirty="0" smtClean="0"/>
          </a:p>
          <a:p>
            <a:r>
              <a:rPr lang="en-ZA" b="1" dirty="0" smtClean="0"/>
              <a:t>Study </a:t>
            </a:r>
            <a:r>
              <a:rPr lang="en-ZA" b="1" dirty="0"/>
              <a:t>with your favourite series on (“it’s more relaxing that way</a:t>
            </a:r>
            <a:r>
              <a:rPr lang="en-ZA" b="1" dirty="0" smtClean="0"/>
              <a:t>”)</a:t>
            </a:r>
          </a:p>
          <a:p>
            <a:endParaRPr lang="en-ZA" b="1" dirty="0" smtClean="0"/>
          </a:p>
          <a:p>
            <a:r>
              <a:rPr lang="en-ZA" b="1" dirty="0" smtClean="0"/>
              <a:t>Stay </a:t>
            </a:r>
            <a:r>
              <a:rPr lang="en-ZA" b="1" dirty="0"/>
              <a:t>up all night studying </a:t>
            </a:r>
            <a:endParaRPr lang="en-ZA" b="1" dirty="0" smtClean="0"/>
          </a:p>
          <a:p>
            <a:endParaRPr lang="en-ZA" b="1" dirty="0" smtClean="0"/>
          </a:p>
          <a:p>
            <a:r>
              <a:rPr lang="en-ZA" b="1" dirty="0" smtClean="0"/>
              <a:t>Ramble </a:t>
            </a:r>
            <a:r>
              <a:rPr lang="en-ZA" b="1" dirty="0"/>
              <a:t>and/or include as much &amp; any information you </a:t>
            </a:r>
            <a:r>
              <a:rPr lang="en-ZA" b="1" dirty="0" smtClean="0"/>
              <a:t>can</a:t>
            </a:r>
            <a:r>
              <a:rPr lang="en-ZA" b="1" dirty="0"/>
              <a:t>.</a:t>
            </a:r>
            <a:endParaRPr lang="en-ZA" b="1" dirty="0" smtClean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0024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97049"/>
            <a:ext cx="7200800" cy="5838829"/>
          </a:xfrm>
        </p:spPr>
      </p:pic>
    </p:spTree>
    <p:extLst>
      <p:ext uri="{BB962C8B-B14F-4D97-AF65-F5344CB8AC3E}">
        <p14:creationId xmlns:p14="http://schemas.microsoft.com/office/powerpoint/2010/main" val="3113173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Getting Started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ZA" b="1" dirty="0"/>
              <a:t>Go over the course </a:t>
            </a:r>
            <a:r>
              <a:rPr lang="en-ZA" b="1" dirty="0" smtClean="0"/>
              <a:t>outline.</a:t>
            </a:r>
          </a:p>
          <a:p>
            <a:pPr>
              <a:lnSpc>
                <a:spcPct val="150000"/>
              </a:lnSpc>
            </a:pPr>
            <a:r>
              <a:rPr lang="en-ZA" b="1" dirty="0"/>
              <a:t>Note which topics you are more or less familiar </a:t>
            </a:r>
            <a:r>
              <a:rPr lang="en-ZA" b="1" dirty="0" smtClean="0"/>
              <a:t>with.</a:t>
            </a:r>
          </a:p>
          <a:p>
            <a:pPr>
              <a:lnSpc>
                <a:spcPct val="150000"/>
              </a:lnSpc>
            </a:pPr>
            <a:r>
              <a:rPr lang="en-ZA" b="1" dirty="0"/>
              <a:t>Under each week write down key concepts or examples that you know you MUST </a:t>
            </a:r>
            <a:r>
              <a:rPr lang="en-ZA" b="1" dirty="0" smtClean="0"/>
              <a:t>understand.</a:t>
            </a:r>
          </a:p>
          <a:p>
            <a:pPr>
              <a:lnSpc>
                <a:spcPct val="150000"/>
              </a:lnSpc>
            </a:pPr>
            <a:r>
              <a:rPr lang="en-ZA" b="1" dirty="0"/>
              <a:t>Make a Glossary of Key Terms/Concepts and </a:t>
            </a:r>
            <a:r>
              <a:rPr lang="en-ZA" b="1" dirty="0" smtClean="0"/>
              <a:t>Theories.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4034760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Studying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ZA" dirty="0"/>
          </a:p>
          <a:p>
            <a:r>
              <a:rPr lang="en-ZA" b="1" dirty="0"/>
              <a:t>Start studying either from the beginning of the course or where you feel </a:t>
            </a:r>
            <a:r>
              <a:rPr lang="en-ZA" b="1" dirty="0" smtClean="0"/>
              <a:t>weakest</a:t>
            </a:r>
          </a:p>
          <a:p>
            <a:pPr marL="0" indent="0">
              <a:buNone/>
            </a:pPr>
            <a:endParaRPr lang="en-ZA" b="1" dirty="0"/>
          </a:p>
          <a:p>
            <a:r>
              <a:rPr lang="en-ZA" b="1" dirty="0"/>
              <a:t>Re-read or skim each week’s </a:t>
            </a:r>
            <a:r>
              <a:rPr lang="en-ZA" b="1" dirty="0" smtClean="0"/>
              <a:t>readings</a:t>
            </a:r>
            <a:endParaRPr lang="en-ZA" b="1" dirty="0"/>
          </a:p>
          <a:p>
            <a:endParaRPr lang="en-ZA" b="1" dirty="0"/>
          </a:p>
          <a:p>
            <a:r>
              <a:rPr lang="en-ZA" b="1" dirty="0"/>
              <a:t>Write/ outline the main argument, concepts, and examples used in the </a:t>
            </a:r>
            <a:r>
              <a:rPr lang="en-ZA" b="1" dirty="0" smtClean="0"/>
              <a:t>readings</a:t>
            </a:r>
            <a:endParaRPr lang="en-ZA" b="1" dirty="0"/>
          </a:p>
          <a:p>
            <a:pPr marL="0" indent="0">
              <a:buNone/>
            </a:pPr>
            <a:endParaRPr lang="en-ZA" b="1" dirty="0"/>
          </a:p>
          <a:p>
            <a:r>
              <a:rPr lang="en-ZA" b="1" dirty="0"/>
              <a:t>Combine your lecture notes and your reading notes into one section on the </a:t>
            </a:r>
            <a:r>
              <a:rPr lang="en-ZA" b="1" dirty="0" smtClean="0"/>
              <a:t>topic</a:t>
            </a:r>
            <a:endParaRPr lang="en-ZA" b="1" dirty="0"/>
          </a:p>
          <a:p>
            <a:endParaRPr lang="en-ZA" b="1" dirty="0"/>
          </a:p>
          <a:p>
            <a:r>
              <a:rPr lang="en-ZA" b="1" dirty="0"/>
              <a:t>Dedicate one section in your notes for </a:t>
            </a:r>
            <a:r>
              <a:rPr lang="en-ZA" b="1" dirty="0" smtClean="0"/>
              <a:t>questions</a:t>
            </a:r>
          </a:p>
          <a:p>
            <a:endParaRPr lang="en-ZA" b="1" dirty="0"/>
          </a:p>
          <a:p>
            <a:r>
              <a:rPr lang="en-ZA" b="1" dirty="0"/>
              <a:t>Re-read and review your new </a:t>
            </a:r>
            <a:r>
              <a:rPr lang="en-ZA" b="1" dirty="0" smtClean="0"/>
              <a:t>notes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821994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The Problem with Cramming…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ZA" b="1" dirty="0"/>
          </a:p>
          <a:p>
            <a:r>
              <a:rPr lang="en-ZA" b="1" dirty="0" smtClean="0"/>
              <a:t>you </a:t>
            </a:r>
            <a:r>
              <a:rPr lang="en-ZA" b="1" dirty="0"/>
              <a:t>will struggle to hold all the terms and concepts in your memory long enough to make it to the exam room.  </a:t>
            </a:r>
            <a:endParaRPr lang="en-ZA" b="1" dirty="0" smtClean="0"/>
          </a:p>
          <a:p>
            <a:pPr marL="0" indent="0">
              <a:buNone/>
            </a:pPr>
            <a:endParaRPr lang="en-ZA" b="1" dirty="0"/>
          </a:p>
          <a:p>
            <a:r>
              <a:rPr lang="en-ZA" b="1" dirty="0" smtClean="0"/>
              <a:t>The </a:t>
            </a:r>
            <a:r>
              <a:rPr lang="en-ZA" b="1" dirty="0"/>
              <a:t>newly learned material is not well connected to the material you were familiar with before</a:t>
            </a:r>
            <a:r>
              <a:rPr lang="en-ZA" b="1" dirty="0" smtClean="0"/>
              <a:t>.</a:t>
            </a:r>
          </a:p>
          <a:p>
            <a:pPr marL="0" indent="0">
              <a:buNone/>
            </a:pPr>
            <a:endParaRPr lang="en-ZA" b="1" dirty="0"/>
          </a:p>
          <a:p>
            <a:r>
              <a:rPr lang="en-ZA" b="1" dirty="0" smtClean="0"/>
              <a:t>Under </a:t>
            </a:r>
            <a:r>
              <a:rPr lang="en-ZA" b="1" dirty="0"/>
              <a:t>the pressure of the exam, you may find that you forget key details, you cannot see important connections, and you can not adequately analyse and interpret the questions.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54238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137</TotalTime>
  <Words>651</Words>
  <Application>Microsoft Macintosh PowerPoint</Application>
  <PresentationFormat>On-screen Show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Apothecary</vt:lpstr>
      <vt:lpstr>Exam Preparation </vt:lpstr>
      <vt:lpstr>Outline</vt:lpstr>
      <vt:lpstr>Objectives of the Exam </vt:lpstr>
      <vt:lpstr>Exam Structure</vt:lpstr>
      <vt:lpstr>How to Fail an Exam</vt:lpstr>
      <vt:lpstr>PowerPoint Presentation</vt:lpstr>
      <vt:lpstr>Getting Started</vt:lpstr>
      <vt:lpstr>Studying</vt:lpstr>
      <vt:lpstr>The Problem with Cramming…</vt:lpstr>
      <vt:lpstr>Exam Myths</vt:lpstr>
      <vt:lpstr>Exam myths</vt:lpstr>
      <vt:lpstr>Multiple Choice Exams</vt:lpstr>
      <vt:lpstr>Past Exam Question </vt:lpstr>
      <vt:lpstr>Past Exam Question </vt:lpstr>
      <vt:lpstr>Past Exam Question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Preparation</dc:title>
  <dc:creator>Boikanyo Modungwa</dc:creator>
  <cp:lastModifiedBy>Bame Modungwa</cp:lastModifiedBy>
  <cp:revision>11</cp:revision>
  <dcterms:created xsi:type="dcterms:W3CDTF">2013-06-29T04:49:57Z</dcterms:created>
  <dcterms:modified xsi:type="dcterms:W3CDTF">2013-11-21T18:10:48Z</dcterms:modified>
</cp:coreProperties>
</file>