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9" r:id="rId9"/>
    <p:sldId id="262" r:id="rId10"/>
    <p:sldId id="263" r:id="rId11"/>
    <p:sldId id="266" r:id="rId12"/>
    <p:sldId id="264" r:id="rId13"/>
    <p:sldId id="265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7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96F93-C8E3-FF40-8CDD-AE8EDC438108}" type="datetimeFigureOut">
              <a:rPr lang="en-US" smtClean="0"/>
              <a:t>21/11/13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6B8A5-5FF9-2349-AE99-AC38E0DE2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496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B27F1-5981-864F-802D-EACA00859A50}" type="datetimeFigureOut">
              <a:rPr lang="en-US" smtClean="0"/>
              <a:t>21/11/13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5DC84-E9DE-D04D-A9A8-6B65891B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7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7DB6-F696-F949-9F84-9479A75940FE}" type="datetime1">
              <a:rPr lang="en-US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992C-A99B-AD4C-9895-FA5EB4E70779}" type="datetime1">
              <a:rPr lang="en-US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BF1D-D510-F244-81CD-E2C4091757E1}" type="datetime1">
              <a:rPr lang="en-US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F6A0-E510-C04F-8C3B-E00F4523A513}" type="datetime1">
              <a:rPr lang="en-US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7F38-DC4D-8B41-B81A-E62232CF194D}" type="datetime1">
              <a:rPr lang="en-US" smtClean="0"/>
              <a:t>21/11/13</a:t>
            </a:fld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3FDAB-F1AD-E845-B9ED-C728A87FF4E9}" type="datetime1">
              <a:rPr lang="en-US" smtClean="0"/>
              <a:t>21/11/13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2576-8F61-7D44-AF2B-05C998D6A261}" type="datetime1">
              <a:rPr lang="en-US" smtClean="0"/>
              <a:t>21/11/13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0C52-3DF0-9349-992B-51146F7409A5}" type="datetime1">
              <a:rPr lang="en-US" smtClean="0"/>
              <a:t>21/11/13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3B23-D395-B94E-8B22-A81258861CF3}" type="datetime1">
              <a:rPr lang="en-US" smtClean="0"/>
              <a:t>21/11/13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00559-203E-1A4F-86B4-BE5431159C6C}" type="datetime1">
              <a:rPr lang="en-US" smtClean="0"/>
              <a:t>21/11/13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7599-BAEC-9E40-834C-1DC825704F5C}" type="datetime1">
              <a:rPr lang="en-US" smtClean="0"/>
              <a:t>21/11/13</a:t>
            </a:fld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067CC2-66CE-0E4E-BED3-72EEA3C86D70}" type="datetime1">
              <a:rPr lang="en-US" smtClean="0"/>
              <a:t>21/11/13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914AD35-9AD2-4899-90FF-AFCE0AD1ECC8}" type="slidenum">
              <a:rPr lang="en-ZA" smtClean="0"/>
              <a:t>‹#›</a:t>
            </a:fld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hyperlink" Target="http://creativecommons.org/licenses/by-sa/2.5/z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Writing a Well-Structured Essay</a:t>
            </a: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Essay Structure and Outlining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5499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The outlining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ZA" sz="6000" b="1" dirty="0" smtClean="0"/>
              <a:t>B</a:t>
            </a:r>
          </a:p>
          <a:p>
            <a:pPr marL="137160" indent="0">
              <a:buNone/>
            </a:pPr>
            <a:r>
              <a:rPr lang="en-ZA" sz="3200" b="1" dirty="0"/>
              <a:t>B</a:t>
            </a:r>
            <a:r>
              <a:rPr lang="en-ZA" sz="2000" b="1" dirty="0"/>
              <a:t>rainstorm</a:t>
            </a:r>
            <a:r>
              <a:rPr lang="en-ZA" sz="1600" b="1" dirty="0"/>
              <a:t>: The next step is to generate ideas from </a:t>
            </a:r>
            <a:r>
              <a:rPr lang="en-ZA" sz="1600" b="1" dirty="0" smtClean="0"/>
              <a:t>the </a:t>
            </a:r>
            <a:r>
              <a:rPr lang="en-ZA" sz="1600" b="1" dirty="0"/>
              <a:t>course material which i</a:t>
            </a:r>
            <a:r>
              <a:rPr lang="en-ZA" sz="1600" b="1" dirty="0" smtClean="0"/>
              <a:t>s relevant </a:t>
            </a:r>
            <a:r>
              <a:rPr lang="en-ZA" sz="1600" b="1" dirty="0"/>
              <a:t>to the topic. </a:t>
            </a:r>
            <a:endParaRPr lang="en-ZA" sz="1600" b="1" dirty="0" smtClean="0"/>
          </a:p>
          <a:p>
            <a:pPr marL="137160" indent="0">
              <a:buNone/>
            </a:pPr>
            <a:endParaRPr lang="en-ZA" sz="1800" b="1" dirty="0" smtClean="0"/>
          </a:p>
          <a:p>
            <a:pPr marL="137160" indent="0">
              <a:buNone/>
            </a:pPr>
            <a:r>
              <a:rPr lang="en-ZA" sz="1800" b="1" dirty="0" smtClean="0"/>
              <a:t>Some ideas on where to start: </a:t>
            </a:r>
          </a:p>
          <a:p>
            <a:pPr marL="137160" indent="0">
              <a:buNone/>
            </a:pPr>
            <a:endParaRPr lang="en-ZA" sz="1600" b="1" dirty="0" smtClean="0"/>
          </a:p>
          <a:p>
            <a:pPr marL="720090" lvl="1" indent="-285750">
              <a:lnSpc>
                <a:spcPct val="120000"/>
              </a:lnSpc>
            </a:pPr>
            <a:r>
              <a:rPr lang="en-ZA" sz="1600" b="1" dirty="0" smtClean="0"/>
              <a:t>What theories and concepts are relevant in discussing and/or understanding this topic?</a:t>
            </a:r>
          </a:p>
          <a:p>
            <a:pPr marL="720090" lvl="1" indent="-285750">
              <a:lnSpc>
                <a:spcPct val="120000"/>
              </a:lnSpc>
            </a:pPr>
            <a:r>
              <a:rPr lang="en-ZA" sz="1600" b="1" dirty="0" smtClean="0"/>
              <a:t>Who are the main authors (and their arguments on the theme/question)?</a:t>
            </a:r>
            <a:endParaRPr lang="en-ZA" sz="1600" b="1" dirty="0"/>
          </a:p>
          <a:p>
            <a:pPr marL="720090" lvl="1" indent="-285750">
              <a:lnSpc>
                <a:spcPct val="120000"/>
              </a:lnSpc>
            </a:pPr>
            <a:r>
              <a:rPr lang="en-ZA" sz="1600" b="1" dirty="0" smtClean="0"/>
              <a:t>What do I need to find out to answer this question? </a:t>
            </a:r>
          </a:p>
          <a:p>
            <a:pPr marL="137160" indent="0">
              <a:buNone/>
            </a:pPr>
            <a:endParaRPr lang="en-ZA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6968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Mind Map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56" y="1268760"/>
            <a:ext cx="8119888" cy="5039965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031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The outlining process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en-ZA" sz="5400" b="1" dirty="0" smtClean="0"/>
              <a:t>C</a:t>
            </a:r>
          </a:p>
          <a:p>
            <a:pPr marL="137160" indent="0">
              <a:buNone/>
            </a:pPr>
            <a:r>
              <a:rPr lang="en-ZA" sz="3600" b="1" dirty="0"/>
              <a:t>C</a:t>
            </a:r>
            <a:r>
              <a:rPr lang="en-ZA" sz="2000" b="1" dirty="0"/>
              <a:t>hoose the </a:t>
            </a:r>
            <a:r>
              <a:rPr lang="en-ZA" sz="2000" b="1" dirty="0" smtClean="0"/>
              <a:t> ideas most </a:t>
            </a:r>
            <a:r>
              <a:rPr lang="en-ZA" sz="2000" b="1" dirty="0"/>
              <a:t>relevant to the question and its central </a:t>
            </a:r>
            <a:r>
              <a:rPr lang="en-ZA" sz="2000" b="1" dirty="0" smtClean="0"/>
              <a:t>issue. </a:t>
            </a:r>
          </a:p>
          <a:p>
            <a:pPr marL="137160" indent="0">
              <a:buNone/>
            </a:pPr>
            <a:endParaRPr lang="en-ZA" sz="2000" b="1" dirty="0" smtClean="0"/>
          </a:p>
          <a:p>
            <a:pPr marL="137160" indent="0">
              <a:buNone/>
            </a:pPr>
            <a:r>
              <a:rPr lang="en-ZA" sz="2000" dirty="0"/>
              <a:t>It is impossible to cover everything in an essay, and your markers will be looking for evidence of your ability to choose material and </a:t>
            </a:r>
            <a:r>
              <a:rPr lang="en-ZA" sz="2000" dirty="0" smtClean="0"/>
              <a:t>put </a:t>
            </a:r>
            <a:r>
              <a:rPr lang="en-ZA" sz="2000" dirty="0"/>
              <a:t>it in order</a:t>
            </a:r>
            <a:r>
              <a:rPr lang="en-ZA" sz="2000" dirty="0" smtClean="0"/>
              <a:t>.</a:t>
            </a:r>
          </a:p>
          <a:p>
            <a:pPr marL="137160" indent="0">
              <a:buNone/>
            </a:pPr>
            <a:endParaRPr lang="en-ZA" sz="2000" dirty="0"/>
          </a:p>
          <a:p>
            <a:pPr marL="137160" indent="0">
              <a:buNone/>
            </a:pPr>
            <a:r>
              <a:rPr lang="en-ZA" sz="2000" dirty="0"/>
              <a:t>You should be able to link each idea to your thesis statement, and clearly explain the link between the point and  the essay question. </a:t>
            </a:r>
            <a:endParaRPr lang="en-ZA" sz="2000" dirty="0" smtClean="0"/>
          </a:p>
          <a:p>
            <a:pPr marL="137160" indent="0">
              <a:buNone/>
            </a:pPr>
            <a:endParaRPr lang="en-ZA" sz="2000" dirty="0"/>
          </a:p>
          <a:p>
            <a:pPr marL="137160" indent="0">
              <a:buNone/>
            </a:pPr>
            <a:endParaRPr lang="en-ZA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0317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The outlining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ZA" sz="5400" b="1" dirty="0" smtClean="0"/>
              <a:t>D</a:t>
            </a:r>
          </a:p>
          <a:p>
            <a:pPr marL="137160" indent="0">
              <a:buNone/>
            </a:pPr>
            <a:r>
              <a:rPr lang="en-ZA" sz="4400" b="1" dirty="0" smtClean="0"/>
              <a:t>D</a:t>
            </a:r>
            <a:r>
              <a:rPr lang="en-ZA" sz="3200" b="1" dirty="0" smtClean="0"/>
              <a:t>efend</a:t>
            </a:r>
          </a:p>
          <a:p>
            <a:pPr marL="137160" indent="0" algn="just">
              <a:buNone/>
            </a:pPr>
            <a:r>
              <a:rPr lang="en-ZA" dirty="0"/>
              <a:t>There is no right or wrong answer to most questions posed in the social sciences, there are simply good or bad arguments</a:t>
            </a:r>
            <a:r>
              <a:rPr lang="en-ZA" dirty="0" smtClean="0"/>
              <a:t>.</a:t>
            </a:r>
          </a:p>
          <a:p>
            <a:pPr marL="137160" indent="0" algn="just">
              <a:buNone/>
            </a:pPr>
            <a:endParaRPr lang="en-ZA" dirty="0" smtClean="0"/>
          </a:p>
          <a:p>
            <a:pPr marL="137160" indent="0" algn="just">
              <a:buNone/>
            </a:pPr>
            <a:r>
              <a:rPr lang="en-ZA" dirty="0" smtClean="0"/>
              <a:t>Support and justify your </a:t>
            </a:r>
            <a:r>
              <a:rPr lang="en-ZA" dirty="0"/>
              <a:t>argument with </a:t>
            </a:r>
            <a:r>
              <a:rPr lang="en-ZA" dirty="0" smtClean="0"/>
              <a:t>evidence!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1174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Outline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ZA" sz="2900" b="1" dirty="0"/>
              <a:t>Introduction</a:t>
            </a:r>
          </a:p>
          <a:p>
            <a:pPr marL="137160" indent="0">
              <a:buNone/>
            </a:pPr>
            <a:r>
              <a:rPr lang="en-ZA" dirty="0"/>
              <a:t>The purpose of the essay, context and background, thesis statement, the methods used/roadmap of the essay.</a:t>
            </a:r>
          </a:p>
          <a:p>
            <a:pPr marL="137160" indent="0">
              <a:buNone/>
            </a:pPr>
            <a:endParaRPr lang="en-ZA" dirty="0"/>
          </a:p>
          <a:p>
            <a:pPr marL="137160" indent="0">
              <a:buNone/>
            </a:pPr>
            <a:r>
              <a:rPr lang="en-ZA" sz="2900" b="1" dirty="0"/>
              <a:t>Body</a:t>
            </a:r>
          </a:p>
          <a:p>
            <a:pPr marL="137160" indent="0">
              <a:buNone/>
            </a:pPr>
            <a:r>
              <a:rPr lang="en-ZA" dirty="0"/>
              <a:t>1</a:t>
            </a:r>
            <a:r>
              <a:rPr lang="en-ZA" dirty="0" smtClean="0"/>
              <a:t>. Domestic </a:t>
            </a:r>
            <a:r>
              <a:rPr lang="en-ZA" dirty="0"/>
              <a:t>political figures</a:t>
            </a:r>
          </a:p>
          <a:p>
            <a:pPr marL="363538" indent="0">
              <a:buNone/>
            </a:pPr>
            <a:r>
              <a:rPr lang="en-ZA" dirty="0" smtClean="0"/>
              <a:t>a</a:t>
            </a:r>
            <a:r>
              <a:rPr lang="en-ZA" dirty="0"/>
              <a:t>. Key parties and stances</a:t>
            </a:r>
          </a:p>
          <a:p>
            <a:pPr marL="363538" indent="0">
              <a:buNone/>
            </a:pPr>
            <a:r>
              <a:rPr lang="en-ZA" dirty="0" err="1"/>
              <a:t>i</a:t>
            </a:r>
            <a:r>
              <a:rPr lang="en-ZA" dirty="0"/>
              <a:t>. ANC</a:t>
            </a:r>
          </a:p>
          <a:p>
            <a:pPr marL="363538" indent="0">
              <a:buNone/>
            </a:pPr>
            <a:r>
              <a:rPr lang="en-ZA" dirty="0"/>
              <a:t>ii. NP</a:t>
            </a:r>
          </a:p>
          <a:p>
            <a:pPr marL="363538" indent="0">
              <a:buNone/>
            </a:pPr>
            <a:r>
              <a:rPr lang="en-ZA" dirty="0"/>
              <a:t>iii. </a:t>
            </a:r>
            <a:r>
              <a:rPr lang="en-ZA" dirty="0" err="1"/>
              <a:t>IFP</a:t>
            </a:r>
            <a:endParaRPr lang="en-ZA" dirty="0"/>
          </a:p>
          <a:p>
            <a:pPr marL="137160" indent="0">
              <a:buNone/>
            </a:pPr>
            <a:endParaRPr lang="en-ZA" dirty="0"/>
          </a:p>
          <a:p>
            <a:pPr marL="369888" indent="0">
              <a:buNone/>
            </a:pPr>
            <a:r>
              <a:rPr lang="en-ZA" dirty="0" smtClean="0"/>
              <a:t>b</a:t>
            </a:r>
            <a:r>
              <a:rPr lang="en-ZA" dirty="0"/>
              <a:t>. Political calculations and </a:t>
            </a:r>
            <a:r>
              <a:rPr lang="en-ZA" dirty="0" smtClean="0"/>
              <a:t>decision-making</a:t>
            </a:r>
          </a:p>
          <a:p>
            <a:pPr marL="369888" indent="0">
              <a:buNone/>
            </a:pPr>
            <a:endParaRPr lang="en-ZA" dirty="0"/>
          </a:p>
          <a:p>
            <a:pPr marL="137160" indent="0">
              <a:buNone/>
            </a:pPr>
            <a:r>
              <a:rPr lang="en-ZA" dirty="0"/>
              <a:t>2</a:t>
            </a:r>
            <a:r>
              <a:rPr lang="en-ZA" dirty="0" smtClean="0"/>
              <a:t>. </a:t>
            </a:r>
            <a:r>
              <a:rPr lang="en-ZA" dirty="0"/>
              <a:t>Economic factors</a:t>
            </a:r>
          </a:p>
          <a:p>
            <a:pPr marL="369888" indent="-6350">
              <a:buNone/>
              <a:tabLst>
                <a:tab pos="363538" algn="l"/>
              </a:tabLst>
            </a:pPr>
            <a:r>
              <a:rPr lang="en-ZA" dirty="0"/>
              <a:t>a. Decreasing economic productivity and output</a:t>
            </a:r>
          </a:p>
          <a:p>
            <a:pPr marL="369888" indent="-6350">
              <a:buNone/>
              <a:tabLst>
                <a:tab pos="363538" algn="l"/>
              </a:tabLst>
            </a:pPr>
            <a:r>
              <a:rPr lang="en-ZA" dirty="0"/>
              <a:t>b. Costs of continued </a:t>
            </a:r>
            <a:r>
              <a:rPr lang="en-ZA" dirty="0" smtClean="0"/>
              <a:t>fighting</a:t>
            </a:r>
          </a:p>
          <a:p>
            <a:pPr marL="369888" indent="-6350">
              <a:buNone/>
              <a:tabLst>
                <a:tab pos="363538" algn="l"/>
              </a:tabLst>
            </a:pPr>
            <a:endParaRPr lang="en-ZA" dirty="0"/>
          </a:p>
          <a:p>
            <a:pPr marL="137160" indent="0">
              <a:buNone/>
            </a:pPr>
            <a:r>
              <a:rPr lang="en-ZA" dirty="0"/>
              <a:t>3</a:t>
            </a:r>
            <a:r>
              <a:rPr lang="en-ZA" dirty="0" smtClean="0"/>
              <a:t>. </a:t>
            </a:r>
            <a:r>
              <a:rPr lang="en-ZA" dirty="0"/>
              <a:t>International pressure</a:t>
            </a:r>
          </a:p>
          <a:p>
            <a:pPr marL="363538" indent="0">
              <a:buNone/>
            </a:pPr>
            <a:r>
              <a:rPr lang="en-ZA" dirty="0"/>
              <a:t>a. Sanctions and lost prestige</a:t>
            </a:r>
          </a:p>
          <a:p>
            <a:pPr marL="363538" indent="0">
              <a:buNone/>
            </a:pPr>
            <a:r>
              <a:rPr lang="en-ZA" dirty="0"/>
              <a:t>b. Democracy/human rights group pressure</a:t>
            </a:r>
          </a:p>
          <a:p>
            <a:pPr marL="137160" indent="0">
              <a:buNone/>
            </a:pPr>
            <a:endParaRPr lang="en-ZA" dirty="0"/>
          </a:p>
          <a:p>
            <a:pPr marL="137160" indent="0">
              <a:buNone/>
            </a:pPr>
            <a:r>
              <a:rPr lang="en-ZA" sz="2900" b="1" dirty="0"/>
              <a:t>Conclusion </a:t>
            </a:r>
          </a:p>
          <a:p>
            <a:pPr marL="137160" indent="0">
              <a:buNone/>
            </a:pPr>
            <a:r>
              <a:rPr lang="en-ZA" dirty="0"/>
              <a:t>Summary of content discussed in body: how economic and international pressure came to bear on political decision making and the main political actors (must show how this content has supported the thesis statement)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2479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15</a:t>
            </a:fld>
            <a:endParaRPr lang="en-ZA"/>
          </a:p>
        </p:txBody>
      </p:sp>
      <p:pic>
        <p:nvPicPr>
          <p:cNvPr id="5" name="Content Placeholder 3" descr="http://i.creativecommons.org/l/by/3.0/88x31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31" b="-25431"/>
          <a:stretch>
            <a:fillRect/>
          </a:stretch>
        </p:blipFill>
        <p:spPr bwMode="auto">
          <a:xfrm>
            <a:off x="3275856" y="1196752"/>
            <a:ext cx="2603500" cy="13160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55576" y="306896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This presentation is licenced under the Creative </a:t>
            </a:r>
            <a:r>
              <a:rPr lang="en-ZA"/>
              <a:t>Commons </a:t>
            </a:r>
            <a:r>
              <a:rPr lang="en-ZA" smtClean="0"/>
              <a:t>Attribution </a:t>
            </a:r>
            <a:r>
              <a:rPr lang="en-ZA" dirty="0"/>
              <a:t>2.5 South Africa License. To view a copy of this licence, visit 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http://creativecommons.org/licenses/by-sa/2.5/za/</a:t>
            </a:r>
            <a:r>
              <a:rPr lang="en-ZA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  <a:p>
            <a:endParaRPr lang="en-ZA" dirty="0" smtClean="0"/>
          </a:p>
          <a:p>
            <a:r>
              <a:rPr lang="en-ZA" dirty="0" smtClean="0"/>
              <a:t>Or</a:t>
            </a:r>
            <a:endParaRPr lang="en-US" dirty="0"/>
          </a:p>
          <a:p>
            <a:endParaRPr lang="en-ZA" dirty="0"/>
          </a:p>
          <a:p>
            <a:r>
              <a:rPr lang="en-ZA" dirty="0" smtClean="0"/>
              <a:t>send </a:t>
            </a:r>
            <a:r>
              <a:rPr lang="en-ZA" dirty="0"/>
              <a:t>a letter to Creative Commons, 171 Second Street, Suite 300, San Francisco, California 94105, USA.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Presentation Outline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Structure of an </a:t>
            </a:r>
            <a:r>
              <a:rPr lang="en-ZA" dirty="0" smtClean="0"/>
              <a:t>Essay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Introduction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Body</a:t>
            </a:r>
          </a:p>
          <a:p>
            <a:pPr lvl="1"/>
            <a:r>
              <a:rPr lang="en-ZA" dirty="0" smtClean="0">
                <a:solidFill>
                  <a:schemeClr val="tx1"/>
                </a:solidFill>
              </a:rPr>
              <a:t>Conclusion</a:t>
            </a:r>
          </a:p>
          <a:p>
            <a:r>
              <a:rPr lang="en-ZA" dirty="0" smtClean="0"/>
              <a:t>Definition </a:t>
            </a:r>
            <a:r>
              <a:rPr lang="en-ZA" dirty="0"/>
              <a:t>&amp; Purpose of Outlining </a:t>
            </a:r>
            <a:endParaRPr lang="en-ZA" dirty="0" smtClean="0"/>
          </a:p>
          <a:p>
            <a:r>
              <a:rPr lang="en-ZA" dirty="0" smtClean="0"/>
              <a:t>Creating </a:t>
            </a:r>
            <a:r>
              <a:rPr lang="en-ZA" dirty="0"/>
              <a:t>an </a:t>
            </a:r>
            <a:r>
              <a:rPr lang="en-ZA" dirty="0" smtClean="0"/>
              <a:t>Outline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743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556720"/>
          </a:xfrm>
        </p:spPr>
        <p:txBody>
          <a:bodyPr>
            <a:normAutofit/>
          </a:bodyPr>
          <a:lstStyle/>
          <a:p>
            <a:r>
              <a:rPr lang="en-ZA" dirty="0" smtClean="0"/>
              <a:t>Significance of the topic</a:t>
            </a:r>
          </a:p>
          <a:p>
            <a:r>
              <a:rPr lang="en-ZA" dirty="0" smtClean="0"/>
              <a:t>background </a:t>
            </a:r>
            <a:r>
              <a:rPr lang="en-ZA" dirty="0"/>
              <a:t>&amp; </a:t>
            </a:r>
            <a:r>
              <a:rPr lang="en-ZA" dirty="0" smtClean="0"/>
              <a:t>context</a:t>
            </a:r>
          </a:p>
          <a:p>
            <a:r>
              <a:rPr lang="en-ZA" dirty="0" smtClean="0"/>
              <a:t>clarity </a:t>
            </a:r>
            <a:r>
              <a:rPr lang="en-ZA" dirty="0"/>
              <a:t>on the purpose of the </a:t>
            </a:r>
            <a:r>
              <a:rPr lang="en-ZA" dirty="0" smtClean="0"/>
              <a:t>paper- thesis statement</a:t>
            </a:r>
          </a:p>
          <a:p>
            <a:r>
              <a:rPr lang="en-ZA" dirty="0" smtClean="0"/>
              <a:t>the </a:t>
            </a:r>
            <a:r>
              <a:rPr lang="en-ZA" dirty="0"/>
              <a:t>methods </a:t>
            </a:r>
            <a:r>
              <a:rPr lang="en-ZA" dirty="0" smtClean="0"/>
              <a:t>that will be used to support the argument/roadmap </a:t>
            </a:r>
            <a:r>
              <a:rPr lang="en-ZA" dirty="0"/>
              <a:t>of the </a:t>
            </a:r>
            <a:r>
              <a:rPr lang="en-ZA" dirty="0" smtClean="0"/>
              <a:t>essay. </a:t>
            </a:r>
          </a:p>
          <a:p>
            <a:endParaRPr lang="en-ZA" dirty="0" smtClean="0"/>
          </a:p>
          <a:p>
            <a:pPr marL="114300" indent="0">
              <a:buNone/>
            </a:pPr>
            <a:r>
              <a:rPr lang="en-ZA" b="1" dirty="0" smtClean="0"/>
              <a:t>Remember: </a:t>
            </a:r>
            <a:endParaRPr lang="en-ZA" b="1" dirty="0"/>
          </a:p>
          <a:p>
            <a:pPr marL="114300" indent="0">
              <a:buNone/>
            </a:pPr>
            <a:r>
              <a:rPr lang="en-ZA" dirty="0" smtClean="0"/>
              <a:t>•Do </a:t>
            </a:r>
            <a:r>
              <a:rPr lang="en-ZA" dirty="0"/>
              <a:t>NOT just repeat the topic/question.</a:t>
            </a:r>
          </a:p>
          <a:p>
            <a:pPr marL="114300" indent="0">
              <a:buNone/>
            </a:pPr>
            <a:r>
              <a:rPr lang="en-ZA" dirty="0" smtClean="0"/>
              <a:t>•You </a:t>
            </a:r>
            <a:r>
              <a:rPr lang="en-ZA" dirty="0"/>
              <a:t>may need to briefly define any key terms in the essay.</a:t>
            </a:r>
          </a:p>
          <a:p>
            <a:pPr marL="114300" indent="0"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314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Writing a good Introduction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ZA" b="1" dirty="0" smtClean="0"/>
              <a:t>These 3 questions will help you write a good introduction: </a:t>
            </a:r>
          </a:p>
          <a:p>
            <a:endParaRPr lang="en-ZA" dirty="0"/>
          </a:p>
          <a:p>
            <a:r>
              <a:rPr lang="en-ZA" dirty="0" smtClean="0"/>
              <a:t>What </a:t>
            </a:r>
            <a:r>
              <a:rPr lang="en-ZA" dirty="0"/>
              <a:t>is the essay about?  </a:t>
            </a:r>
            <a:endParaRPr lang="en-ZA" dirty="0" smtClean="0"/>
          </a:p>
          <a:p>
            <a:endParaRPr lang="en-ZA" dirty="0"/>
          </a:p>
          <a:p>
            <a:r>
              <a:rPr lang="en-ZA" dirty="0" smtClean="0"/>
              <a:t>What </a:t>
            </a:r>
            <a:r>
              <a:rPr lang="en-ZA" dirty="0"/>
              <a:t>argument(s) will be made? </a:t>
            </a:r>
            <a:endParaRPr lang="en-ZA" dirty="0" smtClean="0"/>
          </a:p>
          <a:p>
            <a:pPr marL="114300" indent="0">
              <a:buNone/>
            </a:pPr>
            <a:endParaRPr lang="en-ZA" dirty="0"/>
          </a:p>
          <a:p>
            <a:r>
              <a:rPr lang="en-ZA" dirty="0" smtClean="0"/>
              <a:t>How </a:t>
            </a:r>
            <a:r>
              <a:rPr lang="en-ZA" dirty="0"/>
              <a:t>will the question be answered?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736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body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8728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ZA" b="1" dirty="0" smtClean="0"/>
              <a:t>Check-list</a:t>
            </a:r>
            <a:r>
              <a:rPr lang="en-ZA" b="1" dirty="0"/>
              <a:t>:</a:t>
            </a:r>
            <a:r>
              <a:rPr lang="en-ZA" dirty="0"/>
              <a:t> </a:t>
            </a:r>
          </a:p>
          <a:p>
            <a:r>
              <a:rPr lang="en-ZA" dirty="0"/>
              <a:t>D</a:t>
            </a:r>
            <a:r>
              <a:rPr lang="en-ZA" dirty="0" smtClean="0"/>
              <a:t>evelop </a:t>
            </a:r>
            <a:r>
              <a:rPr lang="en-ZA" dirty="0"/>
              <a:t>your argument with the necessary ideas, facts, evidence.</a:t>
            </a:r>
          </a:p>
          <a:p>
            <a:r>
              <a:rPr lang="en-ZA" dirty="0" smtClean="0"/>
              <a:t>Put </a:t>
            </a:r>
            <a:r>
              <a:rPr lang="en-ZA" dirty="0"/>
              <a:t>it in a logical order; what needs to be addressed first, second, last; follow your </a:t>
            </a:r>
            <a:r>
              <a:rPr lang="en-ZA" dirty="0" smtClean="0"/>
              <a:t>introduction roadmap.</a:t>
            </a:r>
            <a:endParaRPr lang="en-ZA" dirty="0"/>
          </a:p>
          <a:p>
            <a:r>
              <a:rPr lang="en-ZA" dirty="0" smtClean="0"/>
              <a:t>Build </a:t>
            </a:r>
            <a:r>
              <a:rPr lang="en-ZA" dirty="0"/>
              <a:t>the </a:t>
            </a:r>
            <a:r>
              <a:rPr lang="en-ZA" dirty="0" smtClean="0"/>
              <a:t>argument </a:t>
            </a:r>
            <a:r>
              <a:rPr lang="en-ZA" dirty="0"/>
              <a:t>with paragraphs that cover one clear idea and help support your main argument.</a:t>
            </a:r>
          </a:p>
          <a:p>
            <a:r>
              <a:rPr lang="en-ZA" dirty="0" smtClean="0"/>
              <a:t>Link </a:t>
            </a:r>
            <a:r>
              <a:rPr lang="en-ZA" dirty="0"/>
              <a:t>the ideas being presented together; tell the reader why you are defining/discussing/explaining the concepts and theories that you are covering.</a:t>
            </a:r>
          </a:p>
          <a:p>
            <a:r>
              <a:rPr lang="en-ZA" dirty="0" smtClean="0"/>
              <a:t>Include </a:t>
            </a:r>
            <a:r>
              <a:rPr lang="en-ZA" dirty="0"/>
              <a:t>counter-arguments: illustrate knowledge of both sides of the argument. 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351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ZA" dirty="0"/>
              <a:t>A good conclusion </a:t>
            </a:r>
            <a:r>
              <a:rPr lang="en-ZA" dirty="0" smtClean="0"/>
              <a:t>should offer </a:t>
            </a:r>
            <a:r>
              <a:rPr lang="en-ZA" dirty="0"/>
              <a:t>a summary of the findings of the paper, repeating the thesis statement, and include any criticisms or shortcomings that were present in the argument.</a:t>
            </a:r>
          </a:p>
          <a:p>
            <a:r>
              <a:rPr lang="en-ZA" dirty="0"/>
              <a:t>Avoid bringing up a new idea/concept in your </a:t>
            </a:r>
            <a:r>
              <a:rPr lang="en-ZA" dirty="0" smtClean="0"/>
              <a:t>conclusion.</a:t>
            </a:r>
          </a:p>
          <a:p>
            <a:r>
              <a:rPr lang="en-ZA" dirty="0"/>
              <a:t>Emphasize what you have shown by using phrases </a:t>
            </a:r>
            <a:r>
              <a:rPr lang="en-ZA" dirty="0" smtClean="0"/>
              <a:t>like:</a:t>
            </a:r>
          </a:p>
          <a:p>
            <a:pPr marL="536575" indent="0">
              <a:buNone/>
            </a:pPr>
            <a:r>
              <a:rPr lang="en-ZA" dirty="0" smtClean="0"/>
              <a:t>- Thus </a:t>
            </a:r>
            <a:r>
              <a:rPr lang="en-ZA" dirty="0"/>
              <a:t>it is clear that</a:t>
            </a:r>
            <a:r>
              <a:rPr lang="en-ZA" dirty="0" smtClean="0"/>
              <a:t>......</a:t>
            </a:r>
            <a:endParaRPr lang="en-ZA" dirty="0"/>
          </a:p>
          <a:p>
            <a:pPr marL="536575" indent="0">
              <a:buNone/>
            </a:pPr>
            <a:r>
              <a:rPr lang="en-ZA" dirty="0" smtClean="0"/>
              <a:t>- This </a:t>
            </a:r>
            <a:r>
              <a:rPr lang="en-ZA" dirty="0"/>
              <a:t>essay has illustrated that</a:t>
            </a:r>
            <a:r>
              <a:rPr lang="en-ZA" dirty="0" smtClean="0"/>
              <a:t>.......</a:t>
            </a:r>
            <a:endParaRPr lang="en-ZA" dirty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789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Outlines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73563"/>
          </a:xfrm>
        </p:spPr>
        <p:txBody>
          <a:bodyPr/>
          <a:lstStyle/>
          <a:p>
            <a:r>
              <a:rPr lang="en-ZA" dirty="0" smtClean="0"/>
              <a:t>What is an Outline?</a:t>
            </a:r>
          </a:p>
          <a:p>
            <a:pPr marL="114300" indent="0">
              <a:buNone/>
            </a:pPr>
            <a:r>
              <a:rPr lang="en-ZA" dirty="0"/>
              <a:t>An outline is the skeleton of a writer’s ideas, it is an essay plan. It helps the writer organize their material logically by helping him/her sort and classify the material systematically. </a:t>
            </a:r>
          </a:p>
          <a:p>
            <a:endParaRPr lang="en-ZA" dirty="0" smtClean="0"/>
          </a:p>
          <a:p>
            <a:endParaRPr lang="en-ZA" dirty="0"/>
          </a:p>
          <a:p>
            <a:pPr marL="114300" indent="0"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75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Why should you make an outline?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A" dirty="0"/>
              <a:t>It will help you organize your ideas, which makes it much more likely that you will be able to produce a coherent argument. </a:t>
            </a:r>
            <a:endParaRPr lang="en-ZA" dirty="0" smtClean="0"/>
          </a:p>
          <a:p>
            <a:pPr marL="114300" lvl="0" indent="0">
              <a:buNone/>
            </a:pPr>
            <a:endParaRPr lang="en-ZA" dirty="0"/>
          </a:p>
          <a:p>
            <a:pPr lvl="0"/>
            <a:r>
              <a:rPr lang="en-ZA" dirty="0"/>
              <a:t>Constructs an ordered overview of your writing</a:t>
            </a:r>
            <a:r>
              <a:rPr lang="en-ZA" dirty="0" smtClean="0"/>
              <a:t>.</a:t>
            </a:r>
          </a:p>
          <a:p>
            <a:pPr marL="114300" lvl="0" indent="0">
              <a:buNone/>
            </a:pPr>
            <a:endParaRPr lang="en-ZA" dirty="0"/>
          </a:p>
          <a:p>
            <a:pPr lvl="0"/>
            <a:r>
              <a:rPr lang="en-ZA" dirty="0"/>
              <a:t>You avoid doing the complex thinking at the same time as trying to find the right words to express your ideas.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0756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outlining process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ZA" sz="4800" b="1" dirty="0" smtClean="0"/>
              <a:t>A</a:t>
            </a:r>
          </a:p>
          <a:p>
            <a:pPr marL="137160" indent="0">
              <a:buNone/>
            </a:pPr>
            <a:r>
              <a:rPr lang="en-ZA" sz="4800" b="1" dirty="0"/>
              <a:t>A</a:t>
            </a:r>
            <a:r>
              <a:rPr lang="en-ZA" sz="2000" b="1" dirty="0"/>
              <a:t>NALYSE THE </a:t>
            </a:r>
            <a:r>
              <a:rPr lang="en-ZA" sz="2000" b="1" dirty="0" smtClean="0"/>
              <a:t>QUESTION</a:t>
            </a:r>
          </a:p>
          <a:p>
            <a:pPr marL="137160" indent="0" algn="ctr">
              <a:buNone/>
            </a:pPr>
            <a:endParaRPr lang="en-ZA" sz="2000" dirty="0" smtClean="0"/>
          </a:p>
          <a:p>
            <a:pPr marL="137160" indent="0" algn="ctr">
              <a:buNone/>
            </a:pPr>
            <a:r>
              <a:rPr lang="en-ZA" sz="2000" dirty="0" smtClean="0"/>
              <a:t>Essay </a:t>
            </a:r>
            <a:r>
              <a:rPr lang="en-ZA" sz="2000" dirty="0"/>
              <a:t>Question</a:t>
            </a:r>
            <a:r>
              <a:rPr lang="en-ZA" sz="2000" dirty="0" smtClean="0"/>
              <a:t>:</a:t>
            </a:r>
          </a:p>
          <a:p>
            <a:pPr marL="137160" indent="0" algn="ctr">
              <a:buNone/>
            </a:pPr>
            <a:endParaRPr lang="en-ZA" sz="2400" b="1" dirty="0"/>
          </a:p>
          <a:p>
            <a:pPr marL="137160" indent="0" algn="ctr">
              <a:buNone/>
            </a:pPr>
            <a:r>
              <a:rPr lang="en-ZA" sz="2400" b="1" dirty="0"/>
              <a:t>What are some of the factors that led to the democratic transition in South Africa?</a:t>
            </a:r>
          </a:p>
          <a:p>
            <a:pPr marL="137160" indent="0">
              <a:buNone/>
            </a:pPr>
            <a:endParaRPr lang="en-ZA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AD35-9AD2-4899-90FF-AFCE0AD1ECC8}" type="slidenum">
              <a:rPr lang="en-ZA" smtClean="0"/>
              <a:t>9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2492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468</TotalTime>
  <Words>798</Words>
  <Application>Microsoft Macintosh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Essay Structure and Outlining</vt:lpstr>
      <vt:lpstr>Presentation Outline</vt:lpstr>
      <vt:lpstr>Introduction</vt:lpstr>
      <vt:lpstr>Writing a good Introduction</vt:lpstr>
      <vt:lpstr>body</vt:lpstr>
      <vt:lpstr>CONCLUSION</vt:lpstr>
      <vt:lpstr>Outlines</vt:lpstr>
      <vt:lpstr>Why should you make an outline?</vt:lpstr>
      <vt:lpstr>The outlining process</vt:lpstr>
      <vt:lpstr>The outlining process</vt:lpstr>
      <vt:lpstr>Mind Map</vt:lpstr>
      <vt:lpstr>The outlining process</vt:lpstr>
      <vt:lpstr>The outlining process</vt:lpstr>
      <vt:lpstr>The Outline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 Structure and Outlining</dc:title>
  <dc:creator>Boikanyo Modungwa</dc:creator>
  <cp:lastModifiedBy>Bame Modungwa</cp:lastModifiedBy>
  <cp:revision>15</cp:revision>
  <dcterms:created xsi:type="dcterms:W3CDTF">2013-06-30T16:45:58Z</dcterms:created>
  <dcterms:modified xsi:type="dcterms:W3CDTF">2013-11-21T18:10:28Z</dcterms:modified>
</cp:coreProperties>
</file>