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656" y="2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828C90B-CFF3-46CE-BBE3-CBB792C6198A}" type="datetimeFigureOut">
              <a:rPr lang="en-ZA" smtClean="0"/>
              <a:t>21/11/13</a:t>
            </a:fld>
            <a:endParaRPr lang="en-ZA"/>
          </a:p>
        </p:txBody>
      </p:sp>
      <p:sp>
        <p:nvSpPr>
          <p:cNvPr id="5" name="Footer Placeholder 4"/>
          <p:cNvSpPr>
            <a:spLocks noGrp="1"/>
          </p:cNvSpPr>
          <p:nvPr>
            <p:ph type="ftr" sz="quarter" idx="11"/>
          </p:nvPr>
        </p:nvSpPr>
        <p:spPr/>
        <p:txBody>
          <a:bodyPr/>
          <a:lstStyle/>
          <a:p>
            <a:endParaRPr lang="en-ZA"/>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5DFCD1DC-281C-4848-84F2-0647FBE03A2F}" type="slidenum">
              <a:rPr lang="en-ZA" smtClean="0"/>
              <a:t>‹#›</a:t>
            </a:fld>
            <a:endParaRPr lang="en-ZA"/>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28C90B-CFF3-46CE-BBE3-CBB792C6198A}" type="datetimeFigureOut">
              <a:rPr lang="en-ZA" smtClean="0"/>
              <a:t>21/11/13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DFCD1DC-281C-4848-84F2-0647FBE03A2F}" type="slidenum">
              <a:rPr lang="en-ZA" smtClean="0"/>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828C90B-CFF3-46CE-BBE3-CBB792C6198A}" type="datetimeFigureOut">
              <a:rPr lang="en-ZA" smtClean="0"/>
              <a:t>21/11/13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DFCD1DC-281C-4848-84F2-0647FBE03A2F}" type="slidenum">
              <a:rPr lang="en-ZA" smtClean="0"/>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28C90B-CFF3-46CE-BBE3-CBB792C6198A}" type="datetimeFigureOut">
              <a:rPr lang="en-ZA" smtClean="0"/>
              <a:t>21/11/13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DFCD1DC-281C-4848-84F2-0647FBE03A2F}" type="slidenum">
              <a:rPr lang="en-ZA" smtClean="0"/>
              <a:t>‹#›</a:t>
            </a:fld>
            <a:endParaRPr lang="en-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828C90B-CFF3-46CE-BBE3-CBB792C6198A}" type="datetimeFigureOut">
              <a:rPr lang="en-ZA" smtClean="0"/>
              <a:t>21/11/13</a:t>
            </a:fld>
            <a:endParaRPr lang="en-ZA"/>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DFCD1DC-281C-4848-84F2-0647FBE03A2F}" type="slidenum">
              <a:rPr lang="en-ZA" smtClean="0"/>
              <a:t>‹#›</a:t>
            </a:fld>
            <a:endParaRPr lang="en-ZA"/>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828C90B-CFF3-46CE-BBE3-CBB792C6198A}" type="datetimeFigureOut">
              <a:rPr lang="en-ZA" smtClean="0"/>
              <a:t>21/11/13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5DFCD1DC-281C-4848-84F2-0647FBE03A2F}" type="slidenum">
              <a:rPr lang="en-ZA" smtClean="0"/>
              <a:t>‹#›</a:t>
            </a:fld>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828C90B-CFF3-46CE-BBE3-CBB792C6198A}" type="datetimeFigureOut">
              <a:rPr lang="en-ZA" smtClean="0"/>
              <a:t>21/11/13</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5DFCD1DC-281C-4848-84F2-0647FBE03A2F}" type="slidenum">
              <a:rPr lang="en-ZA" smtClean="0"/>
              <a:t>‹#›</a:t>
            </a:fld>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28C90B-CFF3-46CE-BBE3-CBB792C6198A}" type="datetimeFigureOut">
              <a:rPr lang="en-ZA" smtClean="0"/>
              <a:t>21/11/13</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5DFCD1DC-281C-4848-84F2-0647FBE03A2F}" type="slidenum">
              <a:rPr lang="en-ZA" smtClean="0"/>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B828C90B-CFF3-46CE-BBE3-CBB792C6198A}" type="datetimeFigureOut">
              <a:rPr lang="en-ZA" smtClean="0"/>
              <a:t>21/11/13</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5DFCD1DC-281C-4848-84F2-0647FBE03A2F}" type="slidenum">
              <a:rPr lang="en-ZA" smtClean="0"/>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828C90B-CFF3-46CE-BBE3-CBB792C6198A}" type="datetimeFigureOut">
              <a:rPr lang="en-ZA" smtClean="0"/>
              <a:t>21/11/13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5DFCD1DC-281C-4848-84F2-0647FBE03A2F}" type="slidenum">
              <a:rPr lang="en-ZA" smtClean="0"/>
              <a:t>‹#›</a:t>
            </a:fld>
            <a:endParaRPr lang="en-ZA"/>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B828C90B-CFF3-46CE-BBE3-CBB792C6198A}" type="datetimeFigureOut">
              <a:rPr lang="en-ZA" smtClean="0"/>
              <a:t>21/11/13</a:t>
            </a:fld>
            <a:endParaRPr lang="en-ZA"/>
          </a:p>
        </p:txBody>
      </p:sp>
      <p:sp>
        <p:nvSpPr>
          <p:cNvPr id="7" name="Slide Number Placeholder 6"/>
          <p:cNvSpPr>
            <a:spLocks noGrp="1"/>
          </p:cNvSpPr>
          <p:nvPr>
            <p:ph type="sldNum" sz="quarter" idx="12"/>
          </p:nvPr>
        </p:nvSpPr>
        <p:spPr/>
        <p:txBody>
          <a:bodyPr/>
          <a:lstStyle/>
          <a:p>
            <a:fld id="{5DFCD1DC-281C-4848-84F2-0647FBE03A2F}" type="slidenum">
              <a:rPr lang="en-ZA" smtClean="0"/>
              <a:t>‹#›</a:t>
            </a:fld>
            <a:endParaRPr lang="en-ZA"/>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ZA"/>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B828C90B-CFF3-46CE-BBE3-CBB792C6198A}" type="datetimeFigureOut">
              <a:rPr lang="en-ZA" smtClean="0"/>
              <a:t>21/11/13</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5DFCD1DC-281C-4848-84F2-0647FBE03A2F}" type="slidenum">
              <a:rPr lang="en-ZA" smtClean="0"/>
              <a:t>‹#›</a:t>
            </a:fld>
            <a:endParaRPr lang="en-ZA"/>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 Id="rId3" Type="http://schemas.openxmlformats.org/officeDocument/2006/relationships/hyperlink" Target="http://creativecommons.org/licenses/by-sa/2.5/z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lib.uct.ac.za/how-to-find-journal-articles/" TargetMode="External"/><Relationship Id="rId4" Type="http://schemas.openxmlformats.org/officeDocument/2006/relationships/hyperlink" Target="http://www.lib.uct.ac.za/research-help/library-guides-andtutorials/how-to-find-a-book/" TargetMode="External"/><Relationship Id="rId1" Type="http://schemas.openxmlformats.org/officeDocument/2006/relationships/slideLayout" Target="../slideLayouts/slideLayout2.xml"/><Relationship Id="rId2" Type="http://schemas.openxmlformats.org/officeDocument/2006/relationships/hyperlink" Target="http://www.lib.uct.ac.za/"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ZA" dirty="0"/>
              <a:t>The first step to writing a good essay</a:t>
            </a:r>
          </a:p>
        </p:txBody>
      </p:sp>
      <p:sp>
        <p:nvSpPr>
          <p:cNvPr id="2" name="Title 1"/>
          <p:cNvSpPr>
            <a:spLocks noGrp="1"/>
          </p:cNvSpPr>
          <p:nvPr>
            <p:ph type="ctrTitle"/>
          </p:nvPr>
        </p:nvSpPr>
        <p:spPr/>
        <p:txBody>
          <a:bodyPr/>
          <a:lstStyle/>
          <a:p>
            <a:r>
              <a:rPr lang="en-ZA" dirty="0"/>
              <a:t/>
            </a:r>
            <a:br>
              <a:rPr lang="en-ZA" dirty="0"/>
            </a:br>
            <a:r>
              <a:rPr lang="en-ZA" dirty="0"/>
              <a:t/>
            </a:r>
            <a:br>
              <a:rPr lang="en-ZA" dirty="0"/>
            </a:br>
            <a:r>
              <a:rPr lang="en-ZA" dirty="0"/>
              <a:t>Approaching a Question &amp; Research</a:t>
            </a:r>
          </a:p>
        </p:txBody>
      </p:sp>
    </p:spTree>
    <p:extLst>
      <p:ext uri="{BB962C8B-B14F-4D97-AF65-F5344CB8AC3E}">
        <p14:creationId xmlns:p14="http://schemas.microsoft.com/office/powerpoint/2010/main" val="3123592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assessing the reliability of a source</a:t>
            </a:r>
            <a:endParaRPr lang="en-US" dirty="0"/>
          </a:p>
        </p:txBody>
      </p:sp>
      <p:sp>
        <p:nvSpPr>
          <p:cNvPr id="3" name="Content Placeholder 2"/>
          <p:cNvSpPr>
            <a:spLocks noGrp="1"/>
          </p:cNvSpPr>
          <p:nvPr>
            <p:ph idx="1"/>
          </p:nvPr>
        </p:nvSpPr>
        <p:spPr/>
        <p:txBody>
          <a:bodyPr>
            <a:normAutofit/>
          </a:bodyPr>
          <a:lstStyle/>
          <a:p>
            <a:r>
              <a:rPr lang="en-ZA" dirty="0"/>
              <a:t>Do not use </a:t>
            </a:r>
            <a:r>
              <a:rPr lang="en-ZA" b="1" dirty="0"/>
              <a:t>Wikipedia</a:t>
            </a:r>
            <a:r>
              <a:rPr lang="en-ZA" dirty="0"/>
              <a:t> as one of your references/sources in an assignment/essay. This is because Wikipedia is NOT an academic source. </a:t>
            </a:r>
            <a:endParaRPr lang="en-ZA" dirty="0" smtClean="0"/>
          </a:p>
          <a:p>
            <a:r>
              <a:rPr lang="en-US" dirty="0" smtClean="0"/>
              <a:t>Be wary of using </a:t>
            </a:r>
            <a:r>
              <a:rPr lang="en-US" b="1" dirty="0" smtClean="0"/>
              <a:t>blogs. </a:t>
            </a:r>
            <a:r>
              <a:rPr lang="en-ZA" dirty="0"/>
              <a:t>Blogs are open forums for anyone from any part of the globe. Anyone can have a blog</a:t>
            </a:r>
            <a:r>
              <a:rPr lang="en-ZA" dirty="0" smtClean="0"/>
              <a:t>. </a:t>
            </a:r>
            <a:r>
              <a:rPr lang="en-ZA" dirty="0"/>
              <a:t>T</a:t>
            </a:r>
            <a:r>
              <a:rPr lang="en-ZA" dirty="0" smtClean="0"/>
              <a:t>hese </a:t>
            </a:r>
            <a:r>
              <a:rPr lang="en-ZA" dirty="0"/>
              <a:t>are not peer-reviewed you should be very sceptical and very careful when using blogs for your assignments and you are advised NOT to reference these in your essay.</a:t>
            </a:r>
            <a:r>
              <a:rPr lang="en-US" dirty="0"/>
              <a:t> </a:t>
            </a:r>
            <a:endParaRPr lang="en-US" b="1" dirty="0"/>
          </a:p>
        </p:txBody>
      </p:sp>
    </p:spTree>
    <p:extLst>
      <p:ext uri="{BB962C8B-B14F-4D97-AF65-F5344CB8AC3E}">
        <p14:creationId xmlns:p14="http://schemas.microsoft.com/office/powerpoint/2010/main" val="3680324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i.creativecommons.org/l/by/3.0/88x31.png"/>
          <p:cNvPicPr>
            <a:picLocks noGrp="1"/>
          </p:cNvPicPr>
          <p:nvPr>
            <p:ph idx="4294967295"/>
          </p:nvPr>
        </p:nvPicPr>
        <p:blipFill>
          <a:blip r:embed="rId2">
            <a:extLst>
              <a:ext uri="{28A0092B-C50C-407E-A947-70E740481C1C}">
                <a14:useLocalDpi xmlns:a14="http://schemas.microsoft.com/office/drawing/2010/main" val="0"/>
              </a:ext>
            </a:extLst>
          </a:blip>
          <a:srcRect t="-25431" b="-25431"/>
          <a:stretch>
            <a:fillRect/>
          </a:stretch>
        </p:blipFill>
        <p:spPr bwMode="auto">
          <a:xfrm>
            <a:off x="3275856" y="1196752"/>
            <a:ext cx="2603500" cy="1316038"/>
          </a:xfrm>
          <a:prstGeom prst="rect">
            <a:avLst/>
          </a:prstGeom>
          <a:noFill/>
          <a:ln>
            <a:noFill/>
          </a:ln>
        </p:spPr>
      </p:pic>
      <p:sp>
        <p:nvSpPr>
          <p:cNvPr id="5" name="TextBox 4"/>
          <p:cNvSpPr txBox="1"/>
          <p:nvPr/>
        </p:nvSpPr>
        <p:spPr>
          <a:xfrm>
            <a:off x="755576" y="3068960"/>
            <a:ext cx="7776864" cy="2585323"/>
          </a:xfrm>
          <a:prstGeom prst="rect">
            <a:avLst/>
          </a:prstGeom>
          <a:noFill/>
        </p:spPr>
        <p:txBody>
          <a:bodyPr wrap="square" rtlCol="0">
            <a:spAutoFit/>
          </a:bodyPr>
          <a:lstStyle/>
          <a:p>
            <a:r>
              <a:rPr lang="en-ZA" dirty="0"/>
              <a:t>This presentation is licenced under the Creative </a:t>
            </a:r>
            <a:r>
              <a:rPr lang="en-ZA"/>
              <a:t>Commons </a:t>
            </a:r>
            <a:r>
              <a:rPr lang="en-ZA" smtClean="0"/>
              <a:t>Attribution</a:t>
            </a:r>
            <a:r>
              <a:rPr lang="en-ZA"/>
              <a:t> </a:t>
            </a:r>
            <a:r>
              <a:rPr lang="en-ZA" smtClean="0"/>
              <a:t>2.5 </a:t>
            </a:r>
            <a:r>
              <a:rPr lang="en-ZA" dirty="0"/>
              <a:t>South Africa License. To view a copy of this licence, visit </a:t>
            </a:r>
            <a:r>
              <a:rPr lang="en-ZA" b="1" u="sng" dirty="0">
                <a:solidFill>
                  <a:srgbClr val="FF0000"/>
                </a:solidFill>
                <a:hlinkClick r:id="rId3"/>
              </a:rPr>
              <a:t>http://creativecommons.org/licenses/by-sa/2.5/za/</a:t>
            </a:r>
            <a:r>
              <a:rPr lang="en-ZA" b="1" dirty="0">
                <a:solidFill>
                  <a:srgbClr val="FF0000"/>
                </a:solidFill>
              </a:rPr>
              <a:t> </a:t>
            </a:r>
            <a:endParaRPr lang="en-US" b="1" dirty="0">
              <a:solidFill>
                <a:srgbClr val="FF0000"/>
              </a:solidFill>
            </a:endParaRPr>
          </a:p>
          <a:p>
            <a:endParaRPr lang="en-ZA" dirty="0" smtClean="0"/>
          </a:p>
          <a:p>
            <a:r>
              <a:rPr lang="en-ZA" dirty="0" smtClean="0"/>
              <a:t>Or</a:t>
            </a:r>
            <a:endParaRPr lang="en-US" dirty="0"/>
          </a:p>
          <a:p>
            <a:endParaRPr lang="en-ZA" dirty="0"/>
          </a:p>
          <a:p>
            <a:r>
              <a:rPr lang="en-ZA" dirty="0" smtClean="0"/>
              <a:t>send </a:t>
            </a:r>
            <a:r>
              <a:rPr lang="en-ZA" dirty="0"/>
              <a:t>a letter to Creative Commons, 171 Second Street, Suite 300, San Francisco, California 94105, USA.</a:t>
            </a:r>
            <a:endParaRPr lang="en-US" dirty="0"/>
          </a:p>
          <a:p>
            <a:endParaRPr lang="en-US" dirty="0"/>
          </a:p>
        </p:txBody>
      </p:sp>
    </p:spTree>
    <p:extLst>
      <p:ext uri="{BB962C8B-B14F-4D97-AF65-F5344CB8AC3E}">
        <p14:creationId xmlns:p14="http://schemas.microsoft.com/office/powerpoint/2010/main" val="4057377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Outline</a:t>
            </a:r>
            <a:endParaRPr lang="en-ZA" dirty="0"/>
          </a:p>
        </p:txBody>
      </p:sp>
      <p:sp>
        <p:nvSpPr>
          <p:cNvPr id="3" name="Content Placeholder 2"/>
          <p:cNvSpPr>
            <a:spLocks noGrp="1"/>
          </p:cNvSpPr>
          <p:nvPr>
            <p:ph idx="1"/>
          </p:nvPr>
        </p:nvSpPr>
        <p:spPr/>
        <p:txBody>
          <a:bodyPr/>
          <a:lstStyle/>
          <a:p>
            <a:r>
              <a:rPr lang="en-ZA" dirty="0"/>
              <a:t>What is the question asking you to </a:t>
            </a:r>
            <a:r>
              <a:rPr lang="en-ZA" dirty="0" smtClean="0"/>
              <a:t>do?</a:t>
            </a:r>
          </a:p>
          <a:p>
            <a:r>
              <a:rPr lang="en-ZA" dirty="0" smtClean="0"/>
              <a:t>Instruction/action words</a:t>
            </a:r>
          </a:p>
          <a:p>
            <a:pPr marL="114300" indent="0">
              <a:buNone/>
            </a:pPr>
            <a:endParaRPr lang="en-ZA" dirty="0"/>
          </a:p>
          <a:p>
            <a:r>
              <a:rPr lang="en-ZA" dirty="0" smtClean="0"/>
              <a:t>Researching </a:t>
            </a:r>
          </a:p>
          <a:p>
            <a:pPr>
              <a:buFontTx/>
              <a:buChar char="-"/>
            </a:pPr>
            <a:r>
              <a:rPr lang="en-ZA" dirty="0" smtClean="0"/>
              <a:t>The </a:t>
            </a:r>
            <a:r>
              <a:rPr lang="en-ZA" dirty="0"/>
              <a:t>Research </a:t>
            </a:r>
            <a:r>
              <a:rPr lang="en-ZA" dirty="0" smtClean="0"/>
              <a:t>Process</a:t>
            </a:r>
          </a:p>
          <a:p>
            <a:pPr>
              <a:buFontTx/>
              <a:buChar char="-"/>
            </a:pPr>
            <a:r>
              <a:rPr lang="en-ZA" dirty="0" smtClean="0"/>
              <a:t>Where </a:t>
            </a:r>
            <a:r>
              <a:rPr lang="en-ZA" dirty="0"/>
              <a:t>should you look for information? </a:t>
            </a:r>
            <a:endParaRPr lang="en-ZA" dirty="0" smtClean="0"/>
          </a:p>
          <a:p>
            <a:pPr>
              <a:buFontTx/>
              <a:buChar char="-"/>
            </a:pPr>
            <a:r>
              <a:rPr lang="en-ZA" dirty="0" smtClean="0"/>
              <a:t>Reliability </a:t>
            </a:r>
            <a:r>
              <a:rPr lang="en-ZA" dirty="0"/>
              <a:t>of </a:t>
            </a:r>
            <a:r>
              <a:rPr lang="en-ZA" dirty="0" smtClean="0"/>
              <a:t>Sources</a:t>
            </a:r>
            <a:endParaRPr lang="en-ZA" dirty="0"/>
          </a:p>
        </p:txBody>
      </p:sp>
    </p:spTree>
    <p:extLst>
      <p:ext uri="{BB962C8B-B14F-4D97-AF65-F5344CB8AC3E}">
        <p14:creationId xmlns:p14="http://schemas.microsoft.com/office/powerpoint/2010/main" val="3291964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What is the question asking you to do?</a:t>
            </a:r>
          </a:p>
        </p:txBody>
      </p:sp>
      <p:sp>
        <p:nvSpPr>
          <p:cNvPr id="3" name="Content Placeholder 2"/>
          <p:cNvSpPr>
            <a:spLocks noGrp="1"/>
          </p:cNvSpPr>
          <p:nvPr>
            <p:ph idx="1"/>
          </p:nvPr>
        </p:nvSpPr>
        <p:spPr/>
        <p:txBody>
          <a:bodyPr>
            <a:normAutofit/>
          </a:bodyPr>
          <a:lstStyle/>
          <a:p>
            <a:r>
              <a:rPr lang="en-ZA" b="1" dirty="0"/>
              <a:t>Step 1: </a:t>
            </a:r>
            <a:r>
              <a:rPr lang="en-ZA" dirty="0"/>
              <a:t>Begin by reading the question carefully. </a:t>
            </a:r>
            <a:endParaRPr lang="en-ZA" dirty="0" smtClean="0"/>
          </a:p>
          <a:p>
            <a:pPr marL="114300" indent="0">
              <a:buNone/>
            </a:pPr>
            <a:endParaRPr lang="en-ZA" dirty="0"/>
          </a:p>
          <a:p>
            <a:r>
              <a:rPr lang="en-ZA" b="1" dirty="0"/>
              <a:t>Step 2: </a:t>
            </a:r>
            <a:r>
              <a:rPr lang="en-ZA" dirty="0"/>
              <a:t>Cautiously examine and underline the key words and concepts in the question. </a:t>
            </a:r>
            <a:endParaRPr lang="en-ZA" dirty="0" smtClean="0"/>
          </a:p>
          <a:p>
            <a:pPr marL="114300" indent="0">
              <a:buNone/>
            </a:pPr>
            <a:endParaRPr lang="en-ZA" dirty="0"/>
          </a:p>
          <a:p>
            <a:r>
              <a:rPr lang="en-ZA" b="1" dirty="0"/>
              <a:t>Step 3: </a:t>
            </a:r>
            <a:r>
              <a:rPr lang="en-ZA" dirty="0"/>
              <a:t>Explain the question to yourself to make sure you fully understand: paraphrasing the question then checking to see if the paraphrased version and the original question match up is a good way to do this. </a:t>
            </a:r>
          </a:p>
          <a:p>
            <a:endParaRPr lang="en-ZA" dirty="0"/>
          </a:p>
          <a:p>
            <a:endParaRPr lang="en-ZA" dirty="0"/>
          </a:p>
        </p:txBody>
      </p:sp>
    </p:spTree>
    <p:extLst>
      <p:ext uri="{BB962C8B-B14F-4D97-AF65-F5344CB8AC3E}">
        <p14:creationId xmlns:p14="http://schemas.microsoft.com/office/powerpoint/2010/main" val="3532918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Instruction/action words </a:t>
            </a:r>
          </a:p>
        </p:txBody>
      </p:sp>
      <p:sp>
        <p:nvSpPr>
          <p:cNvPr id="3" name="Content Placeholder 2"/>
          <p:cNvSpPr>
            <a:spLocks noGrp="1"/>
          </p:cNvSpPr>
          <p:nvPr>
            <p:ph idx="1"/>
          </p:nvPr>
        </p:nvSpPr>
        <p:spPr>
          <a:xfrm>
            <a:off x="457200" y="1484784"/>
            <a:ext cx="8291264" cy="5373216"/>
          </a:xfrm>
        </p:spPr>
        <p:txBody>
          <a:bodyPr>
            <a:normAutofit fontScale="85000" lnSpcReduction="10000"/>
          </a:bodyPr>
          <a:lstStyle/>
          <a:p>
            <a:pPr marL="114300" indent="0">
              <a:buNone/>
            </a:pPr>
            <a:endParaRPr lang="en-ZA" dirty="0" smtClean="0"/>
          </a:p>
          <a:p>
            <a:pPr marL="176213" indent="-61913"/>
            <a:r>
              <a:rPr lang="en-ZA" b="1" dirty="0" smtClean="0"/>
              <a:t>Compare</a:t>
            </a:r>
            <a:r>
              <a:rPr lang="en-ZA" b="1" dirty="0"/>
              <a:t>: </a:t>
            </a:r>
            <a:r>
              <a:rPr lang="en-ZA" dirty="0"/>
              <a:t>examine the characteristics of the objects in question to demonstrate their similarities and differences; make a list of the similarities and differences that you can discuss in </a:t>
            </a:r>
            <a:r>
              <a:rPr lang="en-ZA" dirty="0" smtClean="0"/>
              <a:t>detail.</a:t>
            </a:r>
          </a:p>
          <a:p>
            <a:pPr marL="114300" indent="0">
              <a:buNone/>
            </a:pPr>
            <a:endParaRPr lang="en-ZA" dirty="0" smtClean="0"/>
          </a:p>
          <a:p>
            <a:pPr marL="176213" indent="-61913"/>
            <a:r>
              <a:rPr lang="en-ZA" b="1" dirty="0" smtClean="0"/>
              <a:t>Contrast</a:t>
            </a:r>
            <a:r>
              <a:rPr lang="en-ZA" b="1" dirty="0"/>
              <a:t>: </a:t>
            </a:r>
            <a:r>
              <a:rPr lang="en-ZA" dirty="0"/>
              <a:t>examine the characteristics of the objects in question to demonstrate their differences</a:t>
            </a:r>
            <a:r>
              <a:rPr lang="en-ZA" dirty="0" smtClean="0"/>
              <a:t>.</a:t>
            </a:r>
          </a:p>
          <a:p>
            <a:pPr marL="114300" indent="0">
              <a:buNone/>
            </a:pPr>
            <a:endParaRPr lang="en-ZA" dirty="0" smtClean="0"/>
          </a:p>
          <a:p>
            <a:pPr marL="176213" indent="-61913"/>
            <a:r>
              <a:rPr lang="en-ZA" b="1" dirty="0"/>
              <a:t>Analyse</a:t>
            </a:r>
            <a:r>
              <a:rPr lang="en-ZA" dirty="0"/>
              <a:t>: requires you to consider the various components of the whole and explain the relationships among them; look for underlying assumptions and question their validity (legitimacy).</a:t>
            </a:r>
          </a:p>
          <a:p>
            <a:pPr marL="114300" indent="0">
              <a:buNone/>
            </a:pPr>
            <a:endParaRPr lang="en-ZA" dirty="0"/>
          </a:p>
          <a:p>
            <a:pPr marL="176213" indent="-61913"/>
            <a:r>
              <a:rPr lang="en-ZA" b="1" dirty="0"/>
              <a:t>Argue </a:t>
            </a:r>
            <a:r>
              <a:rPr lang="en-ZA" dirty="0"/>
              <a:t>(meaning to agree or disagree) also asks you to state your opinion based on your analysis of the evidence. The major difference here is that you will need to consider other possible opinions or viewpoints (counter-argument), and defend your own position in comparison to those other viewpoints (rebuttal).</a:t>
            </a:r>
          </a:p>
          <a:p>
            <a:pPr marL="176213" indent="-61913"/>
            <a:endParaRPr lang="en-ZA" dirty="0"/>
          </a:p>
          <a:p>
            <a:endParaRPr lang="en-ZA" dirty="0"/>
          </a:p>
        </p:txBody>
      </p:sp>
    </p:spTree>
    <p:extLst>
      <p:ext uri="{BB962C8B-B14F-4D97-AF65-F5344CB8AC3E}">
        <p14:creationId xmlns:p14="http://schemas.microsoft.com/office/powerpoint/2010/main" val="1739812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What is research?</a:t>
            </a:r>
            <a:br>
              <a:rPr lang="en-ZA" dirty="0"/>
            </a:br>
            <a:endParaRPr lang="en-ZA" dirty="0"/>
          </a:p>
        </p:txBody>
      </p:sp>
      <p:sp>
        <p:nvSpPr>
          <p:cNvPr id="3" name="Content Placeholder 2"/>
          <p:cNvSpPr>
            <a:spLocks noGrp="1"/>
          </p:cNvSpPr>
          <p:nvPr>
            <p:ph idx="1"/>
          </p:nvPr>
        </p:nvSpPr>
        <p:spPr/>
        <p:txBody>
          <a:bodyPr/>
          <a:lstStyle/>
          <a:p>
            <a:pPr marL="114300" indent="0">
              <a:buNone/>
            </a:pPr>
            <a:r>
              <a:rPr lang="en-ZA" dirty="0" smtClean="0"/>
              <a:t>Research </a:t>
            </a:r>
            <a:r>
              <a:rPr lang="en-ZA" dirty="0"/>
              <a:t>refers to looking for information on a particular topic or field. This search involves looking at what others have written on this topic or field (called secondary research), which you will then use to form and support your argument/response to a question. </a:t>
            </a:r>
          </a:p>
        </p:txBody>
      </p:sp>
    </p:spTree>
    <p:extLst>
      <p:ext uri="{BB962C8B-B14F-4D97-AF65-F5344CB8AC3E}">
        <p14:creationId xmlns:p14="http://schemas.microsoft.com/office/powerpoint/2010/main" val="710092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The Research Process</a:t>
            </a:r>
          </a:p>
        </p:txBody>
      </p:sp>
      <p:sp>
        <p:nvSpPr>
          <p:cNvPr id="3" name="Content Placeholder 2"/>
          <p:cNvSpPr>
            <a:spLocks noGrp="1"/>
          </p:cNvSpPr>
          <p:nvPr>
            <p:ph idx="1"/>
          </p:nvPr>
        </p:nvSpPr>
        <p:spPr/>
        <p:txBody>
          <a:bodyPr/>
          <a:lstStyle/>
          <a:p>
            <a:r>
              <a:rPr lang="en-ZA" dirty="0"/>
              <a:t>First you must break down the question into its different parts/ </a:t>
            </a:r>
            <a:r>
              <a:rPr lang="en-ZA" dirty="0" smtClean="0"/>
              <a:t>sections</a:t>
            </a:r>
            <a:r>
              <a:rPr lang="en-ZA" dirty="0"/>
              <a:t>. </a:t>
            </a:r>
            <a:endParaRPr lang="en-ZA" dirty="0" smtClean="0"/>
          </a:p>
          <a:p>
            <a:r>
              <a:rPr lang="en-ZA" dirty="0"/>
              <a:t>Then you must determine if it is a closed/open-ended </a:t>
            </a:r>
            <a:r>
              <a:rPr lang="en-ZA" dirty="0" smtClean="0"/>
              <a:t>question. </a:t>
            </a:r>
          </a:p>
          <a:p>
            <a:r>
              <a:rPr lang="en-ZA" dirty="0"/>
              <a:t>Refer back to your paraphrased </a:t>
            </a:r>
            <a:r>
              <a:rPr lang="en-ZA" dirty="0" smtClean="0"/>
              <a:t>&amp; original essay question.</a:t>
            </a:r>
          </a:p>
          <a:p>
            <a:r>
              <a:rPr lang="en-ZA" dirty="0"/>
              <a:t>Start </a:t>
            </a:r>
            <a:r>
              <a:rPr lang="en-ZA" dirty="0" smtClean="0"/>
              <a:t>searching. </a:t>
            </a:r>
            <a:endParaRPr lang="en-ZA" dirty="0"/>
          </a:p>
        </p:txBody>
      </p:sp>
    </p:spTree>
    <p:extLst>
      <p:ext uri="{BB962C8B-B14F-4D97-AF65-F5344CB8AC3E}">
        <p14:creationId xmlns:p14="http://schemas.microsoft.com/office/powerpoint/2010/main" val="4101697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Where should you look for information?</a:t>
            </a:r>
          </a:p>
        </p:txBody>
      </p:sp>
      <p:sp>
        <p:nvSpPr>
          <p:cNvPr id="3" name="Content Placeholder 2"/>
          <p:cNvSpPr>
            <a:spLocks noGrp="1"/>
          </p:cNvSpPr>
          <p:nvPr>
            <p:ph idx="1"/>
          </p:nvPr>
        </p:nvSpPr>
        <p:spPr>
          <a:xfrm>
            <a:off x="395536" y="1700808"/>
            <a:ext cx="8229600" cy="4373563"/>
          </a:xfrm>
        </p:spPr>
        <p:txBody>
          <a:bodyPr>
            <a:normAutofit lnSpcReduction="10000"/>
          </a:bodyPr>
          <a:lstStyle/>
          <a:p>
            <a:r>
              <a:rPr lang="en-ZA" b="1" dirty="0"/>
              <a:t>The Library: </a:t>
            </a:r>
            <a:r>
              <a:rPr lang="en-ZA" dirty="0"/>
              <a:t>You can access a great deal of books, </a:t>
            </a:r>
            <a:r>
              <a:rPr lang="en-ZA" dirty="0" smtClean="0"/>
              <a:t>journals</a:t>
            </a:r>
            <a:r>
              <a:rPr lang="en-ZA" dirty="0"/>
              <a:t>, articles and other resources at the library. </a:t>
            </a:r>
            <a:endParaRPr lang="en-ZA" dirty="0" smtClean="0"/>
          </a:p>
          <a:p>
            <a:endParaRPr lang="en-ZA" dirty="0"/>
          </a:p>
          <a:p>
            <a:r>
              <a:rPr lang="en-ZA" b="1" dirty="0"/>
              <a:t>The </a:t>
            </a:r>
            <a:r>
              <a:rPr lang="en-ZA" b="1" dirty="0" err="1"/>
              <a:t>UCT</a:t>
            </a:r>
            <a:r>
              <a:rPr lang="en-ZA" b="1" dirty="0"/>
              <a:t> Library Website </a:t>
            </a:r>
            <a:r>
              <a:rPr lang="en-ZA" dirty="0"/>
              <a:t>(</a:t>
            </a:r>
            <a:r>
              <a:rPr lang="en-ZA" dirty="0" smtClean="0">
                <a:solidFill>
                  <a:srgbClr val="00B0F0"/>
                </a:solidFill>
                <a:hlinkClick r:id="rId2"/>
              </a:rPr>
              <a:t>www.lib.uct.ac.za</a:t>
            </a:r>
            <a:r>
              <a:rPr lang="en-ZA" dirty="0" smtClean="0"/>
              <a:t> ) </a:t>
            </a:r>
          </a:p>
          <a:p>
            <a:pPr marL="114300" indent="0">
              <a:buNone/>
            </a:pPr>
            <a:endParaRPr lang="en-ZA" i="1" dirty="0" smtClean="0"/>
          </a:p>
          <a:p>
            <a:pPr marL="114300" indent="0">
              <a:buNone/>
            </a:pPr>
            <a:r>
              <a:rPr lang="en-ZA" i="1" dirty="0" smtClean="0"/>
              <a:t>For </a:t>
            </a:r>
            <a:r>
              <a:rPr lang="en-ZA" i="1" dirty="0"/>
              <a:t>how to find journal articles online: </a:t>
            </a:r>
            <a:r>
              <a:rPr lang="en-ZA" dirty="0">
                <a:hlinkClick r:id="rId3"/>
              </a:rPr>
              <a:t>http://www.lib.uct.ac.za/how-to-find-journal-articles</a:t>
            </a:r>
            <a:r>
              <a:rPr lang="en-ZA" dirty="0" smtClean="0">
                <a:hlinkClick r:id="rId3"/>
              </a:rPr>
              <a:t>/</a:t>
            </a:r>
            <a:r>
              <a:rPr lang="en-ZA" dirty="0" smtClean="0"/>
              <a:t>  </a:t>
            </a:r>
            <a:endParaRPr lang="en-ZA" dirty="0"/>
          </a:p>
          <a:p>
            <a:pPr marL="114300" indent="0">
              <a:buNone/>
            </a:pPr>
            <a:endParaRPr lang="en-ZA" i="1" dirty="0" smtClean="0"/>
          </a:p>
          <a:p>
            <a:pPr marL="114300" indent="0">
              <a:buNone/>
            </a:pPr>
            <a:r>
              <a:rPr lang="en-ZA" i="1" dirty="0" smtClean="0"/>
              <a:t>For </a:t>
            </a:r>
            <a:r>
              <a:rPr lang="en-ZA" i="1" dirty="0"/>
              <a:t>how to find books online: </a:t>
            </a:r>
            <a:r>
              <a:rPr lang="en-ZA" dirty="0">
                <a:hlinkClick r:id="rId4"/>
              </a:rPr>
              <a:t>http://www.lib.uct.ac.za/research-help/library-guides-andtutorials/how-to-find-a-book</a:t>
            </a:r>
            <a:r>
              <a:rPr lang="en-ZA" dirty="0" smtClean="0">
                <a:hlinkClick r:id="rId4"/>
              </a:rPr>
              <a:t>/</a:t>
            </a:r>
            <a:r>
              <a:rPr lang="en-ZA" dirty="0" smtClean="0"/>
              <a:t> </a:t>
            </a:r>
            <a:endParaRPr lang="en-ZA" dirty="0"/>
          </a:p>
          <a:p>
            <a:pPr marL="114300" indent="0">
              <a:buNone/>
            </a:pPr>
            <a:endParaRPr lang="en-ZA" dirty="0"/>
          </a:p>
        </p:txBody>
      </p:sp>
    </p:spTree>
    <p:extLst>
      <p:ext uri="{BB962C8B-B14F-4D97-AF65-F5344CB8AC3E}">
        <p14:creationId xmlns:p14="http://schemas.microsoft.com/office/powerpoint/2010/main" val="3833693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Reliability of sources online</a:t>
            </a:r>
          </a:p>
        </p:txBody>
      </p:sp>
      <p:sp>
        <p:nvSpPr>
          <p:cNvPr id="3" name="Content Placeholder 2"/>
          <p:cNvSpPr>
            <a:spLocks noGrp="1"/>
          </p:cNvSpPr>
          <p:nvPr>
            <p:ph idx="1"/>
          </p:nvPr>
        </p:nvSpPr>
        <p:spPr/>
        <p:txBody>
          <a:bodyPr>
            <a:normAutofit/>
          </a:bodyPr>
          <a:lstStyle/>
          <a:p>
            <a:r>
              <a:rPr lang="en-ZA" dirty="0"/>
              <a:t>The printed resources in the library have almost always been thoroughly evaluated by experts before they are </a:t>
            </a:r>
            <a:r>
              <a:rPr lang="en-ZA" dirty="0" smtClean="0"/>
              <a:t>published.</a:t>
            </a:r>
            <a:endParaRPr lang="en-ZA" dirty="0"/>
          </a:p>
          <a:p>
            <a:r>
              <a:rPr lang="en-ZA" dirty="0"/>
              <a:t>Anyone can have a website, which means that they can put up whatever they want on it –whether credible or not. </a:t>
            </a:r>
            <a:r>
              <a:rPr lang="en-ZA" dirty="0" smtClean="0"/>
              <a:t>Be </a:t>
            </a:r>
            <a:r>
              <a:rPr lang="en-ZA" dirty="0"/>
              <a:t>aware that what goes on a website is often </a:t>
            </a:r>
            <a:r>
              <a:rPr lang="en-ZA" b="1" dirty="0"/>
              <a:t>not</a:t>
            </a:r>
            <a:r>
              <a:rPr lang="en-ZA" dirty="0"/>
              <a:t> reviewed by anyone and may be very opinionated and misleading or even completely false.</a:t>
            </a:r>
          </a:p>
        </p:txBody>
      </p:sp>
    </p:spTree>
    <p:extLst>
      <p:ext uri="{BB962C8B-B14F-4D97-AF65-F5344CB8AC3E}">
        <p14:creationId xmlns:p14="http://schemas.microsoft.com/office/powerpoint/2010/main" val="3531913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assessing the reliability of a </a:t>
            </a:r>
            <a:r>
              <a:rPr lang="en-ZA" dirty="0" smtClean="0"/>
              <a:t>source</a:t>
            </a:r>
            <a:endParaRPr lang="en-ZA" dirty="0"/>
          </a:p>
        </p:txBody>
      </p:sp>
      <p:sp>
        <p:nvSpPr>
          <p:cNvPr id="3" name="Content Placeholder 2"/>
          <p:cNvSpPr>
            <a:spLocks noGrp="1"/>
          </p:cNvSpPr>
          <p:nvPr>
            <p:ph idx="1"/>
          </p:nvPr>
        </p:nvSpPr>
        <p:spPr>
          <a:xfrm>
            <a:off x="457200" y="1752600"/>
            <a:ext cx="8229600" cy="4844752"/>
          </a:xfrm>
        </p:spPr>
        <p:txBody>
          <a:bodyPr>
            <a:normAutofit fontScale="92500"/>
          </a:bodyPr>
          <a:lstStyle/>
          <a:p>
            <a:r>
              <a:rPr lang="en-ZA" b="1" dirty="0" smtClean="0"/>
              <a:t>Facts</a:t>
            </a:r>
            <a:r>
              <a:rPr lang="en-ZA" dirty="0" smtClean="0"/>
              <a:t> </a:t>
            </a:r>
            <a:r>
              <a:rPr lang="en-ZA" dirty="0"/>
              <a:t>are objective. Like your body weight, facts can be measured observed, or independently verified in some way. </a:t>
            </a:r>
            <a:endParaRPr lang="en-ZA" dirty="0" smtClean="0"/>
          </a:p>
          <a:p>
            <a:endParaRPr lang="en-ZA" dirty="0"/>
          </a:p>
          <a:p>
            <a:r>
              <a:rPr lang="en-ZA" b="1" dirty="0" smtClean="0"/>
              <a:t>Interpretations</a:t>
            </a:r>
            <a:r>
              <a:rPr lang="en-ZA" dirty="0" smtClean="0"/>
              <a:t> </a:t>
            </a:r>
            <a:r>
              <a:rPr lang="en-ZA" dirty="0"/>
              <a:t>spell out the implications of facts. Are you as thin as you are because of your genes – or because you exercise every day? The answer to this question is an interpretation</a:t>
            </a:r>
            <a:r>
              <a:rPr lang="en-ZA" dirty="0" smtClean="0"/>
              <a:t>.</a:t>
            </a:r>
          </a:p>
          <a:p>
            <a:endParaRPr lang="en-ZA" dirty="0"/>
          </a:p>
          <a:p>
            <a:r>
              <a:rPr lang="en-ZA" b="1" dirty="0" smtClean="0"/>
              <a:t>Evaluations </a:t>
            </a:r>
            <a:r>
              <a:rPr lang="en-ZA" dirty="0"/>
              <a:t>are debatable judgements about a set of facts or a situation. Attributing a person’s thinness to genes is an interpretation, but the assertion that “one can never be too rich or too thin” is an evaluation.</a:t>
            </a:r>
          </a:p>
          <a:p>
            <a:endParaRPr lang="en-ZA" dirty="0"/>
          </a:p>
        </p:txBody>
      </p:sp>
    </p:spTree>
    <p:extLst>
      <p:ext uri="{BB962C8B-B14F-4D97-AF65-F5344CB8AC3E}">
        <p14:creationId xmlns:p14="http://schemas.microsoft.com/office/powerpoint/2010/main" val="11649252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99</TotalTime>
  <Words>753</Words>
  <Application>Microsoft Macintosh PowerPoint</Application>
  <PresentationFormat>On-screen Show (4:3)</PresentationFormat>
  <Paragraphs>57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Apothecary</vt:lpstr>
      <vt:lpstr>  Approaching a Question &amp; Research</vt:lpstr>
      <vt:lpstr>Outline</vt:lpstr>
      <vt:lpstr>What is the question asking you to do?</vt:lpstr>
      <vt:lpstr>Instruction/action words </vt:lpstr>
      <vt:lpstr>What is research? </vt:lpstr>
      <vt:lpstr>The Research Process</vt:lpstr>
      <vt:lpstr>Where should you look for information?</vt:lpstr>
      <vt:lpstr>Reliability of sources online</vt:lpstr>
      <vt:lpstr>assessing the reliability of a source</vt:lpstr>
      <vt:lpstr>assessing the reliability of a source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Approaching a Question &amp; Research</dc:title>
  <dc:creator>Boikanyo Modungwa</dc:creator>
  <cp:lastModifiedBy>Bame Modungwa</cp:lastModifiedBy>
  <cp:revision>9</cp:revision>
  <dcterms:created xsi:type="dcterms:W3CDTF">2013-07-05T08:22:51Z</dcterms:created>
  <dcterms:modified xsi:type="dcterms:W3CDTF">2013-11-21T18:08:43Z</dcterms:modified>
</cp:coreProperties>
</file>