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handoutMasterIdLst>
    <p:handoutMasterId r:id="rId18"/>
  </p:handoutMasterIdLst>
  <p:sldIdLst>
    <p:sldId id="1123" r:id="rId2"/>
    <p:sldId id="961" r:id="rId3"/>
    <p:sldId id="1114" r:id="rId4"/>
    <p:sldId id="1023" r:id="rId5"/>
    <p:sldId id="1030" r:id="rId6"/>
    <p:sldId id="1122" r:id="rId7"/>
    <p:sldId id="1121" r:id="rId8"/>
    <p:sldId id="1034" r:id="rId9"/>
    <p:sldId id="1115" r:id="rId10"/>
    <p:sldId id="1035" r:id="rId11"/>
    <p:sldId id="1036" r:id="rId12"/>
    <p:sldId id="1032" r:id="rId13"/>
    <p:sldId id="1037" r:id="rId14"/>
    <p:sldId id="1038" r:id="rId15"/>
    <p:sldId id="1120" r:id="rId16"/>
  </p:sldIdLst>
  <p:sldSz cx="9144000" cy="6858000" type="screen4x3"/>
  <p:notesSz cx="6815138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 snapToObjects="1">
      <p:cViewPr varScale="1">
        <p:scale>
          <a:sx n="70" d="100"/>
          <a:sy n="70" d="100"/>
        </p:scale>
        <p:origin x="-1144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2682" y="-96"/>
      </p:cViewPr>
      <p:guideLst>
        <p:guide orient="horz" pos="3132"/>
        <p:guide pos="21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578" y="0"/>
            <a:ext cx="2953969" cy="49792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926F01E-795A-42F8-9333-53A8A310B5A7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578" y="9447764"/>
            <a:ext cx="2953969" cy="49792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FB75C24C-FE0D-4263-BE38-A92C279EDE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68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32A48150-14BC-4B53-B150-4CA0E1EF8750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515" y="4724956"/>
            <a:ext cx="5452110" cy="4476274"/>
          </a:xfrm>
          <a:prstGeom prst="rect">
            <a:avLst/>
          </a:prstGeom>
        </p:spPr>
        <p:txBody>
          <a:bodyPr vert="horz" lIns="91641" tIns="45821" rIns="91641" bIns="458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335" y="9448184"/>
            <a:ext cx="2953226" cy="497364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021413F5-23E0-4781-AF2D-779D9AFC9A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0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20C5871-EA15-4890-B29F-76FDA98614F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1FCA85B-9FA6-4B03-B11B-70288B3E5CD8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91600" cy="762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38B7CD-E15A-4219-8664-8940F0B33A60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BE7A0C-FDCB-453D-9792-D0FA9012129F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E4E51D-046D-4CB2-B5FE-3179D29E7AAB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7DD55F-8BCA-4114-9D5B-A0117CA6DC9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AAED77-02A7-4EC5-B1BF-6D10B6126025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129356-F067-4343-87C2-BE194FE8D1CE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90C12F-2DF7-424C-A5C6-5FFD3F7E8D5A}" type="datetime1">
              <a:rPr lang="en-US" smtClean="0"/>
              <a:pPr/>
              <a:t>5/20/2014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PHY1025F: Heat and Properties of Matter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B17A6D-4D83-460C-9178-0B33BD0C96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0" y="152400"/>
            <a:ext cx="9144000" cy="762000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304800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077200" y="64008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17A6D-4D83-460C-9178-0B33BD0C969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Footer Placeholder 9"/>
          <p:cNvSpPr txBox="1">
            <a:spLocks/>
          </p:cNvSpPr>
          <p:nvPr userDrawn="1"/>
        </p:nvSpPr>
        <p:spPr>
          <a:xfrm>
            <a:off x="76200" y="6400800"/>
            <a:ext cx="5334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UCT PHY1025F: Geometric Optics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228850"/>
          </a:xfrm>
        </p:spPr>
        <p:txBody>
          <a:bodyPr/>
          <a:lstStyle/>
          <a:p>
            <a:pPr marL="342900" indent="-342900">
              <a:spcBef>
                <a:spcPct val="50000"/>
              </a:spcBef>
              <a:defRPr/>
            </a:pPr>
            <a:r>
              <a:rPr lang="en-US" sz="8800" b="1" dirty="0"/>
              <a:t>Physics 1025F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5400" dirty="0"/>
              <a:t>Geometric Optics</a:t>
            </a:r>
            <a:br>
              <a:rPr lang="en-US" sz="5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65" y="5181600"/>
            <a:ext cx="4631635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Dr. Steve Peterson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Steve.peterson@uct.ac.za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438400" y="3810000"/>
            <a:ext cx="4631635" cy="11430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</a:rPr>
              <a:t>THE EYE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22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(a) </a:t>
            </a:r>
            <a:r>
              <a:rPr lang="en-US" b="1" i="1" dirty="0"/>
              <a:t>Myopia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nearsightedness</a:t>
            </a:r>
            <a:r>
              <a:rPr lang="en-US" dirty="0"/>
              <a:t>) - can focus on </a:t>
            </a:r>
            <a:r>
              <a:rPr lang="en-US" dirty="0">
                <a:solidFill>
                  <a:srgbClr val="00B050"/>
                </a:solidFill>
              </a:rPr>
              <a:t>nearby</a:t>
            </a:r>
            <a:r>
              <a:rPr lang="en-US" dirty="0"/>
              <a:t> objects, but can't see </a:t>
            </a:r>
            <a:r>
              <a:rPr lang="en-US" dirty="0">
                <a:solidFill>
                  <a:schemeClr val="accent2"/>
                </a:solidFill>
              </a:rPr>
              <a:t>distant</a:t>
            </a:r>
            <a:r>
              <a:rPr lang="en-US" dirty="0"/>
              <a:t> objects.</a:t>
            </a:r>
          </a:p>
          <a:p>
            <a:pPr marL="0" indent="0">
              <a:buNone/>
            </a:pPr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unaided eye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Defects of the Eye: Myopia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9144000" cy="224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7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therefore need spectacle lenses that make </a:t>
            </a:r>
            <a:r>
              <a:rPr lang="en-US" dirty="0">
                <a:solidFill>
                  <a:schemeClr val="accent2"/>
                </a:solidFill>
              </a:rPr>
              <a:t>distant</a:t>
            </a:r>
            <a:r>
              <a:rPr lang="en-US" dirty="0"/>
              <a:t> objects appear to be </a:t>
            </a:r>
            <a:r>
              <a:rPr lang="en-US" dirty="0">
                <a:solidFill>
                  <a:srgbClr val="00B050"/>
                </a:solidFill>
              </a:rPr>
              <a:t>nearby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(ii) aided eye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of the Eye: Myopia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17139"/>
            <a:ext cx="9144000" cy="277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84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Nearsightedness can be corrected with a </a:t>
            </a:r>
            <a:r>
              <a:rPr lang="en-US" dirty="0">
                <a:solidFill>
                  <a:schemeClr val="accent1"/>
                </a:solidFill>
              </a:rPr>
              <a:t>diverging</a:t>
            </a:r>
            <a:r>
              <a:rPr lang="en-US" dirty="0"/>
              <a:t> lens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diverging lens </a:t>
            </a:r>
            <a:r>
              <a:rPr lang="en-US" dirty="0" smtClean="0"/>
              <a:t>takes an object at </a:t>
            </a:r>
            <a:r>
              <a:rPr lang="en-US" dirty="0" smtClean="0">
                <a:solidFill>
                  <a:schemeClr val="accent2"/>
                </a:solidFill>
              </a:rPr>
              <a:t>infinity</a:t>
            </a:r>
            <a:r>
              <a:rPr lang="en-US" dirty="0" smtClean="0"/>
              <a:t> and creates a </a:t>
            </a:r>
            <a:r>
              <a:rPr lang="en-US" dirty="0" smtClean="0">
                <a:solidFill>
                  <a:srgbClr val="00B050"/>
                </a:solidFill>
              </a:rPr>
              <a:t>virtual image </a:t>
            </a:r>
            <a:r>
              <a:rPr lang="en-US" dirty="0" smtClean="0"/>
              <a:t>at the person’s </a:t>
            </a:r>
            <a:r>
              <a:rPr lang="en-US" dirty="0" smtClean="0">
                <a:solidFill>
                  <a:schemeClr val="accent1"/>
                </a:solidFill>
              </a:rPr>
              <a:t>far 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Defects of the Eye: Myopia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(b) </a:t>
            </a:r>
            <a:r>
              <a:rPr lang="en-US" b="1" i="1" dirty="0"/>
              <a:t>Hyperopia </a:t>
            </a:r>
            <a:r>
              <a:rPr lang="en-US" dirty="0"/>
              <a:t>(</a:t>
            </a:r>
            <a:r>
              <a:rPr lang="en-US" dirty="0">
                <a:solidFill>
                  <a:schemeClr val="accent1"/>
                </a:solidFill>
              </a:rPr>
              <a:t>farsightedness</a:t>
            </a:r>
            <a:r>
              <a:rPr lang="en-US" dirty="0"/>
              <a:t>) - can focus on </a:t>
            </a:r>
            <a:r>
              <a:rPr lang="en-US" dirty="0">
                <a:solidFill>
                  <a:srgbClr val="00B050"/>
                </a:solidFill>
              </a:rPr>
              <a:t>distant</a:t>
            </a:r>
            <a:r>
              <a:rPr lang="en-US" dirty="0"/>
              <a:t> objects, but can't see </a:t>
            </a:r>
            <a:r>
              <a:rPr lang="en-US" dirty="0">
                <a:solidFill>
                  <a:schemeClr val="accent2"/>
                </a:solidFill>
              </a:rPr>
              <a:t>nearby</a:t>
            </a:r>
            <a:r>
              <a:rPr lang="en-US" dirty="0"/>
              <a:t> objects.</a:t>
            </a:r>
          </a:p>
          <a:p>
            <a:pPr marL="0" indent="0">
              <a:buNone/>
            </a:pPr>
            <a:r>
              <a:rPr lang="en-US" i="1" dirty="0"/>
              <a:t>(</a:t>
            </a:r>
            <a:r>
              <a:rPr lang="en-US" i="1" dirty="0" err="1"/>
              <a:t>i</a:t>
            </a:r>
            <a:r>
              <a:rPr lang="en-US" i="1" dirty="0"/>
              <a:t>) unaided eye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of the Eye: </a:t>
            </a:r>
            <a:r>
              <a:rPr lang="en-US" dirty="0" smtClean="0"/>
              <a:t>Hyperopia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7600"/>
            <a:ext cx="9144000" cy="224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4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therefore need spectacle lenses that make </a:t>
            </a:r>
            <a:r>
              <a:rPr lang="en-US" dirty="0">
                <a:solidFill>
                  <a:schemeClr val="accent2"/>
                </a:solidFill>
              </a:rPr>
              <a:t>nearby</a:t>
            </a:r>
            <a:r>
              <a:rPr lang="en-US" dirty="0"/>
              <a:t> objects appear to be </a:t>
            </a:r>
            <a:r>
              <a:rPr lang="en-US" dirty="0">
                <a:solidFill>
                  <a:srgbClr val="00B050"/>
                </a:solidFill>
              </a:rPr>
              <a:t>distant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(ii) aided eye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of the Eye: Hyperopia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64950"/>
            <a:ext cx="9144000" cy="255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6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Farsightedness </a:t>
            </a:r>
            <a:r>
              <a:rPr lang="en-US" dirty="0"/>
              <a:t>can be corrected with a </a:t>
            </a:r>
            <a:r>
              <a:rPr lang="en-US" dirty="0" smtClean="0">
                <a:solidFill>
                  <a:schemeClr val="accent1"/>
                </a:solidFill>
              </a:rPr>
              <a:t>converging </a:t>
            </a:r>
            <a:r>
              <a:rPr lang="en-US" dirty="0" smtClean="0"/>
              <a:t>lens.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converging lens takes an object at </a:t>
            </a:r>
            <a:r>
              <a:rPr lang="en-US" dirty="0" smtClean="0">
                <a:solidFill>
                  <a:schemeClr val="accent2"/>
                </a:solidFill>
              </a:rPr>
              <a:t>a normal near point of 25 cm </a:t>
            </a:r>
            <a:r>
              <a:rPr lang="en-US" dirty="0" smtClean="0"/>
              <a:t>and creates a </a:t>
            </a:r>
            <a:r>
              <a:rPr lang="en-US" dirty="0" smtClean="0">
                <a:solidFill>
                  <a:srgbClr val="00B050"/>
                </a:solidFill>
              </a:rPr>
              <a:t>virtual image </a:t>
            </a:r>
            <a:r>
              <a:rPr lang="en-US" dirty="0" smtClean="0"/>
              <a:t>at the person’s </a:t>
            </a:r>
            <a:r>
              <a:rPr lang="en-US" dirty="0" smtClean="0">
                <a:solidFill>
                  <a:schemeClr val="accent1"/>
                </a:solidFill>
              </a:rPr>
              <a:t>near point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Defects of the Eye: Hyperopia</a:t>
            </a:r>
          </a:p>
        </p:txBody>
      </p:sp>
    </p:spTree>
    <p:extLst>
      <p:ext uri="{BB962C8B-B14F-4D97-AF65-F5344CB8AC3E}">
        <p14:creationId xmlns:p14="http://schemas.microsoft.com/office/powerpoint/2010/main" val="22404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25: Optical Instruments</a:t>
            </a:r>
            <a:endParaRPr lang="en-US" dirty="0"/>
          </a:p>
        </p:txBody>
      </p:sp>
      <p:sp>
        <p:nvSpPr>
          <p:cNvPr id="4" name="Content Placeholder 12"/>
          <p:cNvSpPr txBox="1">
            <a:spLocks/>
          </p:cNvSpPr>
          <p:nvPr/>
        </p:nvSpPr>
        <p:spPr>
          <a:xfrm>
            <a:off x="152400" y="1066800"/>
            <a:ext cx="8382000" cy="2743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/>
              <a:t>Like a camera, the human eye can focus light and produce sharp images.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12"/>
          <p:cNvSpPr txBox="1">
            <a:spLocks/>
          </p:cNvSpPr>
          <p:nvPr/>
        </p:nvSpPr>
        <p:spPr>
          <a:xfrm>
            <a:off x="2514600" y="3810000"/>
            <a:ext cx="4038600" cy="2362200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vert="horz" lIns="91440" tIns="45720" rIns="91440" bIns="45720" rtlCol="0" anchor="ctr" anchorCtr="0">
            <a:normAutofit lnSpcReduction="10000"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</a:rPr>
              <a:t>We will investigate the </a:t>
            </a:r>
            <a:r>
              <a:rPr lang="en-US" sz="3200" dirty="0" smtClean="0"/>
              <a:t>imaging</a:t>
            </a:r>
            <a:r>
              <a:rPr lang="en-US" sz="3200" dirty="0" smtClean="0">
                <a:solidFill>
                  <a:schemeClr val="accent2"/>
                </a:solidFill>
              </a:rPr>
              <a:t> (</a:t>
            </a:r>
            <a:r>
              <a:rPr lang="en-US" sz="3200" dirty="0" smtClean="0"/>
              <a:t>lens</a:t>
            </a:r>
            <a:r>
              <a:rPr lang="en-US" sz="3200" dirty="0" smtClean="0">
                <a:solidFill>
                  <a:schemeClr val="accent2"/>
                </a:solidFill>
              </a:rPr>
              <a:t>) function of the eye and some of the eye’s </a:t>
            </a:r>
            <a:r>
              <a:rPr lang="en-US" sz="3200" dirty="0" smtClean="0"/>
              <a:t>common defects</a:t>
            </a:r>
            <a:r>
              <a:rPr lang="en-US" sz="3200" dirty="0" smtClean="0">
                <a:solidFill>
                  <a:schemeClr val="accent2"/>
                </a:solidFill>
              </a:rPr>
              <a:t>.</a:t>
            </a:r>
            <a:endParaRPr lang="en-US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15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8392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/>
              <a:t>The human eye resembles a camera in its basic functioning, with an </a:t>
            </a:r>
            <a:r>
              <a:rPr lang="en-US" sz="2700" dirty="0">
                <a:solidFill>
                  <a:schemeClr val="accent2"/>
                </a:solidFill>
              </a:rPr>
              <a:t>adjustable lens</a:t>
            </a:r>
            <a:r>
              <a:rPr lang="en-US" sz="2700" dirty="0"/>
              <a:t>, the iris, and the retina.</a:t>
            </a:r>
          </a:p>
          <a:p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Eye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44439" y="1905000"/>
            <a:ext cx="8618561" cy="43402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The </a:t>
            </a:r>
            <a:r>
              <a:rPr lang="en-US" sz="2700" b="1" dirty="0"/>
              <a:t>lens</a:t>
            </a:r>
            <a:r>
              <a:rPr lang="en-US" sz="2700" dirty="0"/>
              <a:t> adjusts its </a:t>
            </a:r>
            <a:r>
              <a:rPr lang="en-US" sz="2700" dirty="0">
                <a:solidFill>
                  <a:srgbClr val="00B050"/>
                </a:solidFill>
              </a:rPr>
              <a:t>focal length </a:t>
            </a:r>
            <a:r>
              <a:rPr lang="en-US" sz="2700" dirty="0"/>
              <a:t>to capture images at different </a:t>
            </a:r>
            <a:r>
              <a:rPr lang="en-US" sz="2700" dirty="0" smtClean="0"/>
              <a:t>distances.</a:t>
            </a:r>
            <a:endParaRPr lang="en-US" sz="2700" dirty="0"/>
          </a:p>
          <a:p>
            <a:pPr marL="0" indent="0">
              <a:buFont typeface="Arial" pitchFamily="34" charset="0"/>
              <a:buNone/>
            </a:pPr>
            <a:endParaRPr lang="en-US" sz="2700" dirty="0" smtClean="0"/>
          </a:p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The </a:t>
            </a:r>
            <a:r>
              <a:rPr lang="en-US" sz="2700" b="1" dirty="0" smtClean="0"/>
              <a:t>iris</a:t>
            </a:r>
            <a:r>
              <a:rPr lang="en-US" sz="2700" dirty="0" smtClean="0"/>
              <a:t> automatically </a:t>
            </a:r>
            <a:r>
              <a:rPr lang="en-US" sz="2700" dirty="0" smtClean="0">
                <a:solidFill>
                  <a:schemeClr val="accent1"/>
                </a:solidFill>
              </a:rPr>
              <a:t>controls</a:t>
            </a:r>
            <a:r>
              <a:rPr lang="en-US" sz="2700" dirty="0" smtClean="0"/>
              <a:t> the light entering the eye.</a:t>
            </a:r>
          </a:p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The </a:t>
            </a:r>
            <a:r>
              <a:rPr lang="en-US" sz="2700" b="1" dirty="0" smtClean="0"/>
              <a:t>retina</a:t>
            </a:r>
            <a:r>
              <a:rPr lang="en-US" sz="2700" dirty="0" smtClean="0"/>
              <a:t> </a:t>
            </a:r>
            <a:r>
              <a:rPr lang="en-US" sz="2700" dirty="0" smtClean="0">
                <a:solidFill>
                  <a:schemeClr val="accent2"/>
                </a:solidFill>
              </a:rPr>
              <a:t>captures </a:t>
            </a:r>
            <a:r>
              <a:rPr lang="en-US" sz="2700" dirty="0" smtClean="0"/>
              <a:t>the light entering the eye and is where the lens focuses the image.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2726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839200" cy="1143000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/>
              <a:t>The human eye resembles a camera in its basic functioning, with an </a:t>
            </a:r>
            <a:r>
              <a:rPr lang="en-US" sz="2700" dirty="0">
                <a:solidFill>
                  <a:schemeClr val="accent2"/>
                </a:solidFill>
              </a:rPr>
              <a:t>adjustable lens</a:t>
            </a:r>
            <a:r>
              <a:rPr lang="en-US" sz="2700" dirty="0"/>
              <a:t>, the iris, and the retina.</a:t>
            </a:r>
          </a:p>
          <a:p>
            <a:endParaRPr lang="en-US" sz="2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Eye</a:t>
            </a:r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44439" y="1905000"/>
            <a:ext cx="8313761" cy="43402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700" dirty="0" smtClean="0"/>
          </a:p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Most of the </a:t>
            </a:r>
            <a:r>
              <a:rPr lang="en-US" sz="2700" dirty="0" smtClean="0">
                <a:solidFill>
                  <a:schemeClr val="accent1"/>
                </a:solidFill>
              </a:rPr>
              <a:t>refraction</a:t>
            </a:r>
            <a:r>
              <a:rPr lang="en-US" sz="2700" dirty="0" smtClean="0"/>
              <a:t> occurs as the light crosses the </a:t>
            </a:r>
            <a:r>
              <a:rPr lang="en-US" sz="2700" b="1" dirty="0" smtClean="0"/>
              <a:t>cornea</a:t>
            </a:r>
            <a:r>
              <a:rPr lang="en-US" sz="2700" dirty="0" smtClean="0"/>
              <a:t>.</a:t>
            </a:r>
          </a:p>
          <a:p>
            <a:pPr marL="0" indent="0">
              <a:buFont typeface="Arial" pitchFamily="34" charset="0"/>
              <a:buNone/>
            </a:pPr>
            <a:endParaRPr lang="en-US" sz="2700" dirty="0" smtClean="0"/>
          </a:p>
          <a:p>
            <a:pPr marL="0" indent="0">
              <a:buFont typeface="Arial" pitchFamily="34" charset="0"/>
              <a:buNone/>
            </a:pPr>
            <a:r>
              <a:rPr lang="en-US" sz="2700" dirty="0" smtClean="0"/>
              <a:t>The </a:t>
            </a:r>
            <a:r>
              <a:rPr lang="en-US" sz="2700" b="1" dirty="0" smtClean="0"/>
              <a:t>aqueous humor </a:t>
            </a:r>
            <a:r>
              <a:rPr lang="en-US" sz="2700" dirty="0" smtClean="0"/>
              <a:t>(n = 1.336) is a watery fluid that </a:t>
            </a:r>
            <a:r>
              <a:rPr lang="en-US" sz="2700" dirty="0" smtClean="0">
                <a:solidFill>
                  <a:srgbClr val="00B050"/>
                </a:solidFill>
              </a:rPr>
              <a:t>bends</a:t>
            </a:r>
            <a:r>
              <a:rPr lang="en-US" sz="2700" dirty="0" smtClean="0"/>
              <a:t> the light towards a focal point (determined by the </a:t>
            </a:r>
            <a:r>
              <a:rPr lang="en-US" sz="2700" dirty="0" smtClean="0">
                <a:solidFill>
                  <a:schemeClr val="accent2"/>
                </a:solidFill>
              </a:rPr>
              <a:t>shape</a:t>
            </a:r>
            <a:r>
              <a:rPr lang="en-US" sz="2700" dirty="0" smtClean="0"/>
              <a:t> of the cornea).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80696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458200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Most </a:t>
            </a:r>
            <a:r>
              <a:rPr lang="en-US" dirty="0"/>
              <a:t>of the </a:t>
            </a:r>
            <a:r>
              <a:rPr lang="en-US" dirty="0">
                <a:solidFill>
                  <a:schemeClr val="accent1"/>
                </a:solidFill>
              </a:rPr>
              <a:t>refraction</a:t>
            </a:r>
            <a:r>
              <a:rPr lang="en-US" dirty="0"/>
              <a:t> is done at the surface of the </a:t>
            </a:r>
            <a:r>
              <a:rPr lang="en-US" b="1" dirty="0" smtClean="0"/>
              <a:t>cornea. 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role of the </a:t>
            </a:r>
            <a:r>
              <a:rPr lang="en-US" b="1" dirty="0"/>
              <a:t>lens</a:t>
            </a:r>
            <a:r>
              <a:rPr lang="en-US" dirty="0"/>
              <a:t> </a:t>
            </a:r>
            <a:r>
              <a:rPr lang="en-US" dirty="0" smtClean="0"/>
              <a:t>(n = 1.386 to 1.406) is </a:t>
            </a:r>
            <a:r>
              <a:rPr lang="en-US" dirty="0"/>
              <a:t>to acts as a </a:t>
            </a:r>
            <a:r>
              <a:rPr lang="en-US" dirty="0">
                <a:solidFill>
                  <a:schemeClr val="accent2"/>
                </a:solidFill>
              </a:rPr>
              <a:t>fine adjustment </a:t>
            </a:r>
            <a:r>
              <a:rPr lang="en-US" dirty="0"/>
              <a:t>to enable the eye to view objects at different distances (achieved by the lens having the ability to </a:t>
            </a:r>
            <a:r>
              <a:rPr lang="en-US" dirty="0">
                <a:solidFill>
                  <a:srgbClr val="00B050"/>
                </a:solidFill>
              </a:rPr>
              <a:t>change the curvature </a:t>
            </a:r>
            <a:r>
              <a:rPr lang="en-US" dirty="0"/>
              <a:t>of its surfaces).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Eye</a:t>
            </a:r>
          </a:p>
        </p:txBody>
      </p:sp>
    </p:spTree>
    <p:extLst>
      <p:ext uri="{BB962C8B-B14F-4D97-AF65-F5344CB8AC3E}">
        <p14:creationId xmlns:p14="http://schemas.microsoft.com/office/powerpoint/2010/main" val="203205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43200"/>
            <a:ext cx="8839200" cy="3291191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Refraction from Spherical Surface</a:t>
            </a:r>
            <a:endParaRPr lang="en-US" dirty="0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152400" y="1066800"/>
            <a:ext cx="8839200" cy="5181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When light hits a converging spherical surface, it bends toward the </a:t>
            </a:r>
            <a:r>
              <a:rPr lang="en-US" dirty="0" smtClean="0">
                <a:solidFill>
                  <a:schemeClr val="accent2"/>
                </a:solidFill>
              </a:rPr>
              <a:t>radius of curvature</a:t>
            </a:r>
            <a:r>
              <a:rPr lang="en-US" dirty="0" smtClean="0"/>
              <a:t>, which doubles as the </a:t>
            </a:r>
            <a:r>
              <a:rPr lang="en-US" dirty="0" smtClean="0">
                <a:solidFill>
                  <a:schemeClr val="accent1"/>
                </a:solidFill>
              </a:rPr>
              <a:t>focal point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5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Vision is </a:t>
            </a:r>
            <a:r>
              <a:rPr lang="en-US" dirty="0">
                <a:solidFill>
                  <a:schemeClr val="accent1"/>
                </a:solidFill>
              </a:rPr>
              <a:t>blurry underwater </a:t>
            </a:r>
            <a:r>
              <a:rPr lang="en-US" dirty="0"/>
              <a:t>because light rays are bent </a:t>
            </a:r>
            <a:r>
              <a:rPr lang="en-US" dirty="0">
                <a:solidFill>
                  <a:schemeClr val="accent2"/>
                </a:solidFill>
              </a:rPr>
              <a:t>much less </a:t>
            </a:r>
            <a:r>
              <a:rPr lang="en-US" dirty="0"/>
              <a:t>than they would be if entering the eye from air. </a:t>
            </a:r>
            <a:r>
              <a:rPr lang="en-US" dirty="0" smtClean="0"/>
              <a:t> This </a:t>
            </a:r>
            <a:r>
              <a:rPr lang="en-US" dirty="0"/>
              <a:t>can be avoided by wearing goggles.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Seeing Underwater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3222536" cy="518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convenience we treat the </a:t>
            </a:r>
            <a:r>
              <a:rPr lang="en-US" dirty="0">
                <a:solidFill>
                  <a:schemeClr val="accent1"/>
                </a:solidFill>
              </a:rPr>
              <a:t>"double" refraction </a:t>
            </a:r>
            <a:r>
              <a:rPr lang="en-US" dirty="0"/>
              <a:t>at the cornea and the lens as a </a:t>
            </a:r>
            <a:r>
              <a:rPr lang="en-US" dirty="0">
                <a:solidFill>
                  <a:schemeClr val="accent2"/>
                </a:solidFill>
              </a:rPr>
              <a:t>single </a:t>
            </a:r>
            <a:r>
              <a:rPr lang="en-US" dirty="0" smtClean="0">
                <a:solidFill>
                  <a:schemeClr val="accent2"/>
                </a:solidFill>
              </a:rPr>
              <a:t>refraction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Eye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021" y="3429000"/>
            <a:ext cx="5482580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936" y="1066800"/>
            <a:ext cx="5616663" cy="248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71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1066800"/>
            <a:ext cx="8534400" cy="5181600"/>
          </a:xfrm>
        </p:spPr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en-US" b="1" dirty="0"/>
              <a:t>Near point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closest</a:t>
            </a:r>
            <a:r>
              <a:rPr lang="en-US" dirty="0"/>
              <a:t> distance at which eye can focus clearly. Normal is about </a:t>
            </a:r>
            <a:r>
              <a:rPr lang="en-US" dirty="0">
                <a:solidFill>
                  <a:srgbClr val="00B050"/>
                </a:solidFill>
              </a:rPr>
              <a:t>25 cm</a:t>
            </a:r>
            <a:r>
              <a:rPr lang="en-US" dirty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n-US" b="1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/>
              <a:t>Far </a:t>
            </a:r>
            <a:r>
              <a:rPr lang="en-US" b="1" dirty="0"/>
              <a:t>point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farthest</a:t>
            </a:r>
            <a:r>
              <a:rPr lang="en-US" dirty="0"/>
              <a:t> distance at which object can be seen clearly. Normal is at </a:t>
            </a:r>
            <a:r>
              <a:rPr lang="en-US" dirty="0">
                <a:solidFill>
                  <a:srgbClr val="00B050"/>
                </a:solidFill>
              </a:rPr>
              <a:t>infinity</a:t>
            </a:r>
            <a:r>
              <a:rPr lang="en-US" dirty="0"/>
              <a:t>.</a:t>
            </a:r>
          </a:p>
          <a:p>
            <a:pPr marL="0" indent="0">
              <a:spcBef>
                <a:spcPct val="50000"/>
              </a:spcBef>
              <a:buNone/>
            </a:pPr>
            <a:endParaRPr lang="en-US" b="1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/>
              <a:t>Nearsightedness</a:t>
            </a:r>
            <a:r>
              <a:rPr lang="en-US" dirty="0"/>
              <a:t>: </a:t>
            </a:r>
            <a:r>
              <a:rPr lang="en-US" dirty="0">
                <a:solidFill>
                  <a:schemeClr val="accent2"/>
                </a:solidFill>
              </a:rPr>
              <a:t>far point </a:t>
            </a:r>
            <a:r>
              <a:rPr lang="en-US" dirty="0"/>
              <a:t>is too close.</a:t>
            </a:r>
          </a:p>
          <a:p>
            <a:pPr marL="0" indent="0">
              <a:spcBef>
                <a:spcPct val="50000"/>
              </a:spcBef>
              <a:buNone/>
            </a:pPr>
            <a:endParaRPr lang="en-US" b="1" dirty="0" smtClean="0"/>
          </a:p>
          <a:p>
            <a:pPr marL="0" indent="0">
              <a:spcBef>
                <a:spcPct val="50000"/>
              </a:spcBef>
              <a:buNone/>
            </a:pPr>
            <a:r>
              <a:rPr lang="en-US" b="1" dirty="0" smtClean="0"/>
              <a:t>Farsightedness</a:t>
            </a:r>
            <a:r>
              <a:rPr lang="en-US" dirty="0"/>
              <a:t>: </a:t>
            </a:r>
            <a:r>
              <a:rPr lang="en-US" dirty="0">
                <a:solidFill>
                  <a:schemeClr val="accent1"/>
                </a:solidFill>
              </a:rPr>
              <a:t>near point </a:t>
            </a:r>
            <a:r>
              <a:rPr lang="en-US" dirty="0"/>
              <a:t>is too far away.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Human </a:t>
            </a:r>
            <a:r>
              <a:rPr lang="en-US" dirty="0" smtClean="0"/>
              <a:t>Eye: Defects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19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25642</TotalTime>
  <Words>569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Physics 1025F Geometric Optics   </vt:lpstr>
      <vt:lpstr>Chapter 25: Optical Instruments</vt:lpstr>
      <vt:lpstr>The Human Eye</vt:lpstr>
      <vt:lpstr>The Human Eye</vt:lpstr>
      <vt:lpstr>The Human Eye</vt:lpstr>
      <vt:lpstr>Refraction from Spherical Surface</vt:lpstr>
      <vt:lpstr>Seeing Underwater</vt:lpstr>
      <vt:lpstr>The Human Eye</vt:lpstr>
      <vt:lpstr>The Human Eye: Defects</vt:lpstr>
      <vt:lpstr>Defects of the Eye: Myopia</vt:lpstr>
      <vt:lpstr>Defects of the Eye: Myopia</vt:lpstr>
      <vt:lpstr>Defects of the Eye: Myopia</vt:lpstr>
      <vt:lpstr>Defects of the Eye: Hyperopia</vt:lpstr>
      <vt:lpstr>Defects of the Eye: Hyperopia</vt:lpstr>
      <vt:lpstr>Defects of the Eye: Hyperopia</vt:lpstr>
    </vt:vector>
  </TitlesOfParts>
  <Company>University of Cape Town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PHY1025F M01</dc:title>
  <dc:creator>Steve Peterson</dc:creator>
  <cp:lastModifiedBy>Amos</cp:lastModifiedBy>
  <cp:revision>1090</cp:revision>
  <cp:lastPrinted>2012-01-19T14:18:39Z</cp:lastPrinted>
  <dcterms:created xsi:type="dcterms:W3CDTF">2011-03-04T08:49:28Z</dcterms:created>
  <dcterms:modified xsi:type="dcterms:W3CDTF">2014-05-20T08:43:46Z</dcterms:modified>
</cp:coreProperties>
</file>