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35"/>
  </p:notesMasterIdLst>
  <p:handoutMasterIdLst>
    <p:handoutMasterId r:id="rId36"/>
  </p:handoutMasterIdLst>
  <p:sldIdLst>
    <p:sldId id="1118" r:id="rId2"/>
    <p:sldId id="960" r:id="rId3"/>
    <p:sldId id="1061" r:id="rId4"/>
    <p:sldId id="1062" r:id="rId5"/>
    <p:sldId id="1064" r:id="rId6"/>
    <p:sldId id="1063" r:id="rId7"/>
    <p:sldId id="963" r:id="rId8"/>
    <p:sldId id="964" r:id="rId9"/>
    <p:sldId id="971" r:id="rId10"/>
    <p:sldId id="977" r:id="rId11"/>
    <p:sldId id="1068" r:id="rId12"/>
    <p:sldId id="973" r:id="rId13"/>
    <p:sldId id="978" r:id="rId14"/>
    <p:sldId id="1081" r:id="rId15"/>
    <p:sldId id="983" r:id="rId16"/>
    <p:sldId id="1117" r:id="rId17"/>
    <p:sldId id="988" r:id="rId18"/>
    <p:sldId id="1098" r:id="rId19"/>
    <p:sldId id="994" r:id="rId20"/>
    <p:sldId id="996" r:id="rId21"/>
    <p:sldId id="997" r:id="rId22"/>
    <p:sldId id="998" r:id="rId23"/>
    <p:sldId id="999" r:id="rId24"/>
    <p:sldId id="1000" r:id="rId25"/>
    <p:sldId id="1004" r:id="rId26"/>
    <p:sldId id="1009" r:id="rId27"/>
    <p:sldId id="1104" r:id="rId28"/>
    <p:sldId id="1106" r:id="rId29"/>
    <p:sldId id="1012" r:id="rId30"/>
    <p:sldId id="1107" r:id="rId31"/>
    <p:sldId id="1010" r:id="rId32"/>
    <p:sldId id="1019" r:id="rId33"/>
    <p:sldId id="1022" r:id="rId34"/>
  </p:sldIdLst>
  <p:sldSz cx="9144000" cy="6858000" type="screen4x3"/>
  <p:notesSz cx="6815138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46" autoAdjust="0"/>
  </p:normalViewPr>
  <p:slideViewPr>
    <p:cSldViewPr snapToObjects="1">
      <p:cViewPr varScale="1">
        <p:scale>
          <a:sx n="70" d="100"/>
          <a:sy n="70" d="100"/>
        </p:scale>
        <p:origin x="-1144" y="-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776"/>
    </p:cViewPr>
  </p:sorterViewPr>
  <p:notesViewPr>
    <p:cSldViewPr snapToObjects="1">
      <p:cViewPr varScale="1">
        <p:scale>
          <a:sx n="54" d="100"/>
          <a:sy n="54" d="100"/>
        </p:scale>
        <p:origin x="-2682" y="-96"/>
      </p:cViewPr>
      <p:guideLst>
        <p:guide orient="horz" pos="3132"/>
        <p:guide pos="214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3969" cy="49792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9578" y="0"/>
            <a:ext cx="2953969" cy="49792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926F01E-795A-42F8-9333-53A8A310B5A7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7764"/>
            <a:ext cx="2953969" cy="49792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9578" y="9447764"/>
            <a:ext cx="2953969" cy="49792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FB75C24C-FE0D-4263-BE38-A92C279EDE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5682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7364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7364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32A48150-14BC-4B53-B150-4CA0E1EF8750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73638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515" y="4724956"/>
            <a:ext cx="5452110" cy="4476274"/>
          </a:xfrm>
          <a:prstGeom prst="rect">
            <a:avLst/>
          </a:prstGeom>
        </p:spPr>
        <p:txBody>
          <a:bodyPr vert="horz" lIns="91641" tIns="45821" rIns="91641" bIns="4582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8184"/>
            <a:ext cx="2953226" cy="497364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60335" y="9448184"/>
            <a:ext cx="2953226" cy="497364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021413F5-23E0-4781-AF2D-779D9AFC9A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790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0C5871-EA15-4890-B29F-76FDA98614FF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FCA85B-9FA6-4B03-B11B-70288B3E5CD8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991600" cy="762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638B7CD-E15A-4219-8664-8940F0B33A60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7BE7A0C-FDCB-453D-9792-D0FA9012129F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E4E51D-046D-4CB2-B5FE-3179D29E7AAB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7DD55F-8BCA-4114-9D5B-A0117CA6DC95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AAED77-02A7-4EC5-B1BF-6D10B6126025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129356-F067-4343-87C2-BE194FE8D1CE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90C12F-2DF7-424C-A5C6-5FFD3F7E8D5A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0" y="152400"/>
            <a:ext cx="9144000" cy="762000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6400800"/>
            <a:ext cx="9144000" cy="304800"/>
          </a:xfrm>
          <a:prstGeom prst="rect">
            <a:avLst/>
          </a:prstGeom>
          <a:gradFill>
            <a:gsLst>
              <a:gs pos="0">
                <a:schemeClr val="tx1"/>
              </a:gs>
              <a:gs pos="100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8"/>
          <p:cNvSpPr txBox="1">
            <a:spLocks/>
          </p:cNvSpPr>
          <p:nvPr userDrawn="1"/>
        </p:nvSpPr>
        <p:spPr>
          <a:xfrm>
            <a:off x="8077200" y="6400800"/>
            <a:ext cx="990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17A6D-4D83-460C-9178-0B33BD0C969F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Footer Placeholder 9"/>
          <p:cNvSpPr txBox="1">
            <a:spLocks/>
          </p:cNvSpPr>
          <p:nvPr userDrawn="1"/>
        </p:nvSpPr>
        <p:spPr>
          <a:xfrm>
            <a:off x="76200" y="6400800"/>
            <a:ext cx="5334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UCT PHY1025F: Geometric Optics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4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5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8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2228850"/>
          </a:xfrm>
        </p:spPr>
        <p:txBody>
          <a:bodyPr/>
          <a:lstStyle/>
          <a:p>
            <a:pPr marL="342900" indent="-342900">
              <a:spcBef>
                <a:spcPct val="50000"/>
              </a:spcBef>
              <a:defRPr/>
            </a:pPr>
            <a:r>
              <a:rPr lang="en-US" sz="8800" b="1" dirty="0"/>
              <a:t>Physics 1025F</a:t>
            </a:r>
            <a:r>
              <a:rPr lang="en-US" b="1" dirty="0"/>
              <a:t/>
            </a:r>
            <a:br>
              <a:rPr lang="en-US" b="1" dirty="0"/>
            </a:br>
            <a:r>
              <a:rPr lang="en-US" sz="5400" dirty="0"/>
              <a:t>Geometric Optics</a:t>
            </a:r>
            <a:br>
              <a:rPr lang="en-US" sz="5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>
                <a:solidFill>
                  <a:schemeClr val="accent2"/>
                </a:solidFill>
              </a:rPr>
              <a:t/>
            </a:r>
            <a:br>
              <a:rPr lang="en-US" sz="2400" dirty="0">
                <a:solidFill>
                  <a:schemeClr val="accent2"/>
                </a:solidFill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65" y="5181600"/>
            <a:ext cx="4631635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Dr. Steve Peterson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Steve.peterson@uct.ac.za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438400" y="3810000"/>
            <a:ext cx="4631635" cy="114300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>OPTICS</a:t>
            </a:r>
            <a:endParaRPr 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90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52400" y="1066800"/>
            <a:ext cx="8686800" cy="51816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Law of reflection: the angle of </a:t>
            </a:r>
            <a:r>
              <a:rPr lang="en-US" dirty="0">
                <a:solidFill>
                  <a:schemeClr val="accent1"/>
                </a:solidFill>
              </a:rPr>
              <a:t>reflection</a:t>
            </a:r>
            <a:r>
              <a:rPr lang="en-US" dirty="0"/>
              <a:t> (that the ray makes with the normal to a surface) equals the angle of </a:t>
            </a:r>
            <a:r>
              <a:rPr lang="en-US" dirty="0">
                <a:solidFill>
                  <a:srgbClr val="00B050"/>
                </a:solidFill>
              </a:rPr>
              <a:t>incidence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 of Reflection</a:t>
            </a:r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6381663"/>
              </p:ext>
            </p:extLst>
          </p:nvPr>
        </p:nvGraphicFramePr>
        <p:xfrm>
          <a:off x="3581400" y="3124200"/>
          <a:ext cx="155484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704" name="Equation" r:id="rId3" imgW="444240" imgH="228600" progId="Equation.DSMT4">
                  <p:embed/>
                </p:oleObj>
              </mc:Choice>
              <mc:Fallback>
                <p:oleObj name="Equation" r:id="rId3" imgW="4442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81400" y="3124200"/>
                        <a:ext cx="1554840" cy="8001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7057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52400" y="1066800"/>
            <a:ext cx="8534400" cy="2819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When light reflects from a </a:t>
            </a:r>
            <a:r>
              <a:rPr lang="en-US" dirty="0">
                <a:solidFill>
                  <a:schemeClr val="accent2"/>
                </a:solidFill>
              </a:rPr>
              <a:t>rough surface</a:t>
            </a:r>
            <a:r>
              <a:rPr lang="en-US" dirty="0"/>
              <a:t>, the law of reflection </a:t>
            </a:r>
            <a:r>
              <a:rPr lang="en-US" b="1" dirty="0"/>
              <a:t>still holds</a:t>
            </a:r>
            <a:r>
              <a:rPr lang="en-US" dirty="0"/>
              <a:t>, but the angle of incidence varies. </a:t>
            </a:r>
            <a:r>
              <a:rPr lang="en-US" dirty="0" smtClean="0"/>
              <a:t> This </a:t>
            </a:r>
            <a:r>
              <a:rPr lang="en-US" dirty="0"/>
              <a:t>is called </a:t>
            </a:r>
            <a:r>
              <a:rPr lang="en-US" dirty="0">
                <a:solidFill>
                  <a:schemeClr val="accent1"/>
                </a:solidFill>
              </a:rPr>
              <a:t>diffuse reflection</a:t>
            </a:r>
            <a:r>
              <a:rPr lang="en-US" dirty="0" smtClean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Diffuse vs. Specular Reflection</a:t>
            </a:r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152400" y="3429000"/>
            <a:ext cx="8534400" cy="2743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With </a:t>
            </a:r>
            <a:r>
              <a:rPr lang="en-US" dirty="0" smtClean="0">
                <a:solidFill>
                  <a:schemeClr val="accent1"/>
                </a:solidFill>
              </a:rPr>
              <a:t>diffuse reflection</a:t>
            </a:r>
            <a:r>
              <a:rPr lang="en-US" dirty="0" smtClean="0"/>
              <a:t>, your eye sees reflected light </a:t>
            </a:r>
            <a:r>
              <a:rPr lang="en-US" dirty="0" smtClean="0">
                <a:solidFill>
                  <a:srgbClr val="00B050"/>
                </a:solidFill>
              </a:rPr>
              <a:t>at all angles</a:t>
            </a:r>
            <a:r>
              <a:rPr lang="en-US" dirty="0" smtClean="0"/>
              <a:t>.  With </a:t>
            </a:r>
            <a:r>
              <a:rPr lang="en-US" dirty="0" smtClean="0">
                <a:solidFill>
                  <a:schemeClr val="accent2"/>
                </a:solidFill>
              </a:rPr>
              <a:t>specular reflection </a:t>
            </a:r>
            <a:r>
              <a:rPr lang="en-US" dirty="0" smtClean="0"/>
              <a:t>(from a mirror), your eye </a:t>
            </a:r>
            <a:r>
              <a:rPr lang="en-US" b="1" dirty="0" smtClean="0"/>
              <a:t>must</a:t>
            </a:r>
            <a:r>
              <a:rPr lang="en-US" dirty="0" smtClean="0"/>
              <a:t> be in the correct position.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661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575" y="1066800"/>
            <a:ext cx="8278850" cy="51816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 at a Plane Mirror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25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953000" y="1066800"/>
            <a:ext cx="4010826" cy="2209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What you see when you look into a plane (flat) mirror is an </a:t>
            </a:r>
            <a:r>
              <a:rPr lang="en-US" dirty="0">
                <a:solidFill>
                  <a:schemeClr val="accent1"/>
                </a:solidFill>
              </a:rPr>
              <a:t>image</a:t>
            </a:r>
            <a:r>
              <a:rPr lang="en-US" dirty="0"/>
              <a:t>, which appears to be </a:t>
            </a:r>
            <a:r>
              <a:rPr lang="en-US" dirty="0">
                <a:solidFill>
                  <a:schemeClr val="accent2"/>
                </a:solidFill>
              </a:rPr>
              <a:t>behind</a:t>
            </a:r>
            <a:r>
              <a:rPr lang="en-US" dirty="0"/>
              <a:t> the mirror. </a:t>
            </a:r>
            <a:r>
              <a:rPr lang="en-US" dirty="0" smtClean="0"/>
              <a:t> This </a:t>
            </a:r>
            <a:r>
              <a:rPr lang="en-US" dirty="0"/>
              <a:t>is called a </a:t>
            </a:r>
            <a:r>
              <a:rPr lang="en-US" dirty="0">
                <a:solidFill>
                  <a:schemeClr val="accent2"/>
                </a:solidFill>
              </a:rPr>
              <a:t>virtual image</a:t>
            </a:r>
            <a:r>
              <a:rPr lang="en-US" dirty="0"/>
              <a:t>, as the light does </a:t>
            </a:r>
            <a:r>
              <a:rPr lang="en-US" b="1" dirty="0"/>
              <a:t>not</a:t>
            </a:r>
            <a:r>
              <a:rPr lang="en-US" dirty="0"/>
              <a:t> go through it.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Image Formation by a Plane </a:t>
            </a:r>
            <a:r>
              <a:rPr lang="en-US" dirty="0" smtClean="0"/>
              <a:t>Mirror</a:t>
            </a:r>
            <a:endParaRPr lang="en-US" dirty="0"/>
          </a:p>
        </p:txBody>
      </p:sp>
      <p:pic>
        <p:nvPicPr>
          <p:cNvPr id="4" name="Picture 4" descr="23_0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066800"/>
            <a:ext cx="4698354" cy="3035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152400" y="4267200"/>
            <a:ext cx="8839200" cy="2057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Virtual images are formed: </a:t>
            </a:r>
            <a:r>
              <a:rPr lang="en-US" sz="2400" u="sng" dirty="0" smtClean="0"/>
              <a:t>behind the mirror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smtClean="0"/>
              <a:t>Real images </a:t>
            </a:r>
            <a:r>
              <a:rPr lang="en-US" sz="2400" dirty="0"/>
              <a:t>are formed: </a:t>
            </a:r>
            <a:r>
              <a:rPr lang="en-US" sz="2400" u="sng" dirty="0" smtClean="0"/>
              <a:t>in front of the </a:t>
            </a:r>
            <a:r>
              <a:rPr lang="en-US" sz="2400" u="sng" dirty="0"/>
              <a:t>mirror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2400" dirty="0" smtClean="0"/>
              <a:t>The </a:t>
            </a:r>
            <a:r>
              <a:rPr lang="en-US" sz="2400" dirty="0"/>
              <a:t>distance of the image from the mirror </a:t>
            </a:r>
            <a:r>
              <a:rPr lang="en-US" sz="2400" dirty="0" smtClean="0"/>
              <a:t>is equal to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the </a:t>
            </a:r>
            <a:r>
              <a:rPr lang="en-US" sz="2400" dirty="0"/>
              <a:t>distance of the object </a:t>
            </a:r>
            <a:r>
              <a:rPr lang="en-US" sz="2400" dirty="0" smtClean="0"/>
              <a:t>from the </a:t>
            </a:r>
            <a:r>
              <a:rPr lang="en-US" sz="2400" dirty="0"/>
              <a:t>mirror.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4751763"/>
              </p:ext>
            </p:extLst>
          </p:nvPr>
        </p:nvGraphicFramePr>
        <p:xfrm>
          <a:off x="7162800" y="5372100"/>
          <a:ext cx="16002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28" name="Equation" r:id="rId4" imgW="457200" imgH="228600" progId="Equation.DSMT4">
                  <p:embed/>
                </p:oleObj>
              </mc:Choice>
              <mc:Fallback>
                <p:oleObj name="Equation" r:id="rId4" imgW="4572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162800" y="5372100"/>
                        <a:ext cx="1600200" cy="800100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6994238" y="5372100"/>
            <a:ext cx="1768762" cy="937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67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 smtClean="0"/>
              <a:t>When light passes from one transparent medium to another, the </a:t>
            </a:r>
            <a:r>
              <a:rPr lang="en-ZA" dirty="0" smtClean="0">
                <a:solidFill>
                  <a:schemeClr val="accent1"/>
                </a:solidFill>
              </a:rPr>
              <a:t>velocity</a:t>
            </a:r>
            <a:r>
              <a:rPr lang="en-ZA" dirty="0" smtClean="0"/>
              <a:t> of the transmitted light </a:t>
            </a:r>
            <a:r>
              <a:rPr lang="en-ZA" b="1" dirty="0" smtClean="0">
                <a:solidFill>
                  <a:schemeClr val="accent2"/>
                </a:solidFill>
              </a:rPr>
              <a:t>changes</a:t>
            </a:r>
            <a:r>
              <a:rPr lang="en-ZA" dirty="0" smtClean="0">
                <a:solidFill>
                  <a:schemeClr val="accent2"/>
                </a:solidFill>
              </a:rPr>
              <a:t> </a:t>
            </a:r>
            <a:r>
              <a:rPr lang="en-ZA" dirty="0" smtClean="0"/>
              <a:t>depending on the material properties (</a:t>
            </a:r>
            <a:r>
              <a:rPr lang="en-ZA" dirty="0" smtClean="0">
                <a:solidFill>
                  <a:srgbClr val="00B050"/>
                </a:solidFill>
              </a:rPr>
              <a:t>index of refraction</a:t>
            </a:r>
            <a:r>
              <a:rPr lang="en-ZA" dirty="0" smtClean="0"/>
              <a:t>).  </a:t>
            </a:r>
          </a:p>
          <a:p>
            <a:pPr marL="0" indent="0">
              <a:buNone/>
            </a:pPr>
            <a:r>
              <a:rPr lang="en-ZA" dirty="0" smtClean="0"/>
              <a:t>If the light enters at an </a:t>
            </a:r>
            <a:r>
              <a:rPr lang="en-ZA" b="1" dirty="0" smtClean="0"/>
              <a:t>angle</a:t>
            </a:r>
            <a:r>
              <a:rPr lang="en-ZA" dirty="0" smtClean="0"/>
              <a:t>, the light ray will be bent or </a:t>
            </a:r>
            <a:r>
              <a:rPr lang="en-ZA" dirty="0" smtClean="0">
                <a:solidFill>
                  <a:schemeClr val="accent1"/>
                </a:solidFill>
              </a:rPr>
              <a:t>refracted</a:t>
            </a:r>
            <a:r>
              <a:rPr lang="en-ZA" dirty="0" smtClean="0"/>
              <a:t> as it crosses the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ZA" dirty="0" smtClean="0"/>
              <a:t>boundary between the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ZA" dirty="0" smtClean="0"/>
              <a:t>mediums.</a:t>
            </a:r>
            <a:endParaRPr lang="en-Z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Refraction</a:t>
            </a:r>
            <a:endParaRPr lang="en-Z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3124200"/>
            <a:ext cx="4927315" cy="317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75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From </a:t>
            </a:r>
            <a:r>
              <a:rPr lang="en-US" dirty="0" smtClean="0">
                <a:solidFill>
                  <a:schemeClr val="accent1"/>
                </a:solidFill>
              </a:rPr>
              <a:t>less dense </a:t>
            </a:r>
            <a:r>
              <a:rPr lang="en-US" dirty="0" smtClean="0"/>
              <a:t>to </a:t>
            </a:r>
            <a:r>
              <a:rPr lang="en-US" dirty="0" smtClean="0">
                <a:solidFill>
                  <a:schemeClr val="accent2"/>
                </a:solidFill>
              </a:rPr>
              <a:t>more dense</a:t>
            </a:r>
            <a:r>
              <a:rPr lang="en-US" dirty="0" smtClean="0"/>
              <a:t>, light bends </a:t>
            </a:r>
            <a:r>
              <a:rPr lang="en-US" b="1" dirty="0" smtClean="0"/>
              <a:t>towards</a:t>
            </a:r>
            <a:r>
              <a:rPr lang="en-US" dirty="0" smtClean="0"/>
              <a:t> the normal.  From </a:t>
            </a:r>
            <a:r>
              <a:rPr lang="en-US" dirty="0" smtClean="0">
                <a:solidFill>
                  <a:schemeClr val="accent2"/>
                </a:solidFill>
              </a:rPr>
              <a:t>more dense </a:t>
            </a:r>
            <a:r>
              <a:rPr lang="en-US" dirty="0" smtClean="0"/>
              <a:t>to </a:t>
            </a:r>
            <a:r>
              <a:rPr lang="en-US" dirty="0" smtClean="0">
                <a:solidFill>
                  <a:schemeClr val="accent1"/>
                </a:solidFill>
              </a:rPr>
              <a:t>less dense</a:t>
            </a:r>
            <a:r>
              <a:rPr lang="en-US" dirty="0" smtClean="0"/>
              <a:t>, light bends </a:t>
            </a:r>
            <a:r>
              <a:rPr lang="en-US" b="1" dirty="0" smtClean="0"/>
              <a:t>away</a:t>
            </a:r>
            <a:r>
              <a:rPr lang="en-US" dirty="0" smtClean="0"/>
              <a:t> from the normal.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Refraction</a:t>
            </a:r>
            <a:r>
              <a:rPr lang="en-US" dirty="0"/>
              <a:t>: Snell’s </a:t>
            </a:r>
            <a:r>
              <a:rPr lang="en-US" dirty="0" smtClean="0"/>
              <a:t>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16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The angle of refraction depends on the indices of refraction, and is given by </a:t>
                </a:r>
                <a:r>
                  <a:rPr lang="en-US" b="1" dirty="0" smtClean="0"/>
                  <a:t>Snell’s law</a:t>
                </a:r>
                <a:r>
                  <a:rPr lang="en-US" dirty="0" smtClean="0"/>
                  <a:t>:</a:t>
                </a:r>
              </a:p>
              <a:p>
                <a:endParaRPr lang="en-US" dirty="0"/>
              </a:p>
              <a:p>
                <a:pPr marL="571500" lvl="0" indent="-571500">
                  <a:buAutoNum type="romanLcParenR"/>
                </a:pPr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ZA" b="0" i="1" smtClean="0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ZA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ZA" b="0" i="1" smtClean="0">
                        <a:latin typeface="Cambria Math"/>
                      </a:rPr>
                      <m:t>&gt;</m:t>
                    </m:r>
                    <m:sSub>
                      <m:sSubPr>
                        <m:ctrlPr>
                          <a:rPr lang="en-ZA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ZA" b="0" i="1" smtClean="0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ZA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, </a:t>
                </a:r>
                <a:r>
                  <a:rPr lang="en-US" dirty="0"/>
                  <a:t>then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i="0" smtClean="0">
                            <a:latin typeface="Cambria Math"/>
                          </a:rPr>
                          <m:t>sin</m:t>
                        </m:r>
                      </m:fName>
                      <m:e>
                        <m:sSub>
                          <m:sSubPr>
                            <m:ctrlPr>
                              <a:rPr lang="en-US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i="1" smtClean="0">
                                <a:latin typeface="Cambria Math"/>
                                <a:ea typeface="Cambria Math"/>
                              </a:rPr>
                              <m:t>𝜃</m:t>
                            </m:r>
                          </m:e>
                          <m:sub>
                            <m:r>
                              <a:rPr lang="en-ZA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</m:e>
                    </m:func>
                    <m:r>
                      <a:rPr lang="en-ZA" b="0" i="1" smtClean="0">
                        <a:latin typeface="Cambria Math"/>
                      </a:rPr>
                      <m:t>&lt;</m:t>
                    </m:r>
                    <m:func>
                      <m:funcPr>
                        <m:ctrlPr>
                          <a:rPr lang="en-US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sin</m:t>
                        </m:r>
                      </m:fName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𝜃</m:t>
                            </m:r>
                          </m:e>
                          <m:sub>
                            <m:r>
                              <a:rPr lang="en-ZA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</m:e>
                    </m:func>
                  </m:oMath>
                </a14:m>
                <a:r>
                  <a:rPr lang="en-US" dirty="0" smtClean="0"/>
                  <a:t> and therefore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  <m:sub>
                        <m:r>
                          <a:rPr lang="en-ZA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ZA" b="0" i="1" smtClean="0">
                        <a:latin typeface="Cambria Math"/>
                      </a:rPr>
                      <m:t>&lt;</m:t>
                    </m:r>
                    <m:sSub>
                      <m:sSubPr>
                        <m:ctrlPr>
                          <a:rPr lang="en-ZA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ZA" b="0" i="1" smtClean="0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  <m:sub>
                        <m:r>
                          <a:rPr lang="en-ZA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. i.e</a:t>
                </a:r>
                <a:r>
                  <a:rPr lang="en-US" dirty="0"/>
                  <a:t>. the ray is </a:t>
                </a:r>
                <a:r>
                  <a:rPr lang="en-US" dirty="0" smtClean="0"/>
                  <a:t>refracted </a:t>
                </a:r>
                <a:r>
                  <a:rPr lang="en-US" b="1" dirty="0"/>
                  <a:t>towards</a:t>
                </a:r>
                <a:r>
                  <a:rPr lang="en-US" dirty="0"/>
                  <a:t> the normal when passing from a </a:t>
                </a:r>
                <a:r>
                  <a:rPr lang="en-US" dirty="0">
                    <a:solidFill>
                      <a:schemeClr val="accent1"/>
                    </a:solidFill>
                  </a:rPr>
                  <a:t>less dense </a:t>
                </a:r>
                <a:r>
                  <a:rPr lang="en-US" dirty="0"/>
                  <a:t>to </a:t>
                </a:r>
                <a:r>
                  <a:rPr lang="en-US" dirty="0">
                    <a:solidFill>
                      <a:schemeClr val="accent2"/>
                    </a:solidFill>
                  </a:rPr>
                  <a:t>more dense </a:t>
                </a:r>
                <a:r>
                  <a:rPr lang="en-US" dirty="0" smtClean="0"/>
                  <a:t>medium.</a:t>
                </a:r>
              </a:p>
              <a:p>
                <a:pPr marL="571500" lvl="0" indent="-571500">
                  <a:buAutoNum type="romanLcParenR"/>
                </a:pPr>
                <a:endParaRPr lang="en-US" dirty="0" smtClean="0"/>
              </a:p>
              <a:p>
                <a:pPr marL="571500" lvl="0" indent="-571500">
                  <a:buAutoNum type="romanLcParenR"/>
                </a:pPr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ZA" i="1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ZA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ZA" b="0" i="1" smtClean="0">
                        <a:latin typeface="Cambria Math"/>
                      </a:rPr>
                      <m:t>&lt;</m:t>
                    </m:r>
                    <m:sSub>
                      <m:sSubPr>
                        <m:ctrlPr>
                          <a:rPr lang="en-ZA" i="1">
                            <a:latin typeface="Cambria Math"/>
                          </a:rPr>
                        </m:ctrlPr>
                      </m:sSubPr>
                      <m:e>
                        <m:r>
                          <a:rPr lang="en-ZA" i="1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ZA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, then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sin</m:t>
                        </m:r>
                      </m:fName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𝜃</m:t>
                            </m:r>
                          </m:e>
                          <m:sub>
                            <m:r>
                              <a:rPr lang="en-ZA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</m:e>
                    </m:func>
                    <m:r>
                      <a:rPr lang="en-ZA" b="0" i="1" smtClean="0">
                        <a:latin typeface="Cambria Math"/>
                        <a:ea typeface="Cambria Math"/>
                      </a:rPr>
                      <m:t>&gt;</m:t>
                    </m:r>
                    <m:func>
                      <m:funcPr>
                        <m:ctrlPr>
                          <a:rPr lang="en-US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sin</m:t>
                        </m:r>
                      </m:fName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𝜃</m:t>
                            </m:r>
                          </m:e>
                          <m:sub>
                            <m:r>
                              <a:rPr lang="en-ZA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</m:e>
                    </m:func>
                  </m:oMath>
                </a14:m>
                <a:r>
                  <a:rPr lang="en-US" dirty="0"/>
                  <a:t> and </a:t>
                </a:r>
                <a:r>
                  <a:rPr lang="en-US" dirty="0" smtClean="0"/>
                  <a:t>therefore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  <m:sub>
                        <m:r>
                          <a:rPr lang="en-ZA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  <m:r>
                      <a:rPr lang="en-ZA" b="0" i="1" smtClean="0">
                        <a:latin typeface="Cambria Math"/>
                      </a:rPr>
                      <m:t>&gt;</m:t>
                    </m:r>
                    <m:sSub>
                      <m:sSubPr>
                        <m:ctrlPr>
                          <a:rPr lang="en-ZA" i="1">
                            <a:latin typeface="Cambria Math"/>
                          </a:rPr>
                        </m:ctrlPr>
                      </m:sSubPr>
                      <m:e>
                        <m:r>
                          <a:rPr lang="en-ZA" i="1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  <m:sub>
                        <m:r>
                          <a:rPr lang="en-ZA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. i.e</a:t>
                </a:r>
                <a:r>
                  <a:rPr lang="en-US" dirty="0"/>
                  <a:t>. the ray is refracted </a:t>
                </a:r>
                <a:r>
                  <a:rPr lang="en-US" b="1" dirty="0"/>
                  <a:t>away</a:t>
                </a:r>
                <a:r>
                  <a:rPr lang="en-US" dirty="0"/>
                  <a:t> from the normal when passing from a </a:t>
                </a:r>
                <a:r>
                  <a:rPr lang="en-US" dirty="0">
                    <a:solidFill>
                      <a:schemeClr val="accent2"/>
                    </a:solidFill>
                  </a:rPr>
                  <a:t>more dense </a:t>
                </a:r>
                <a:r>
                  <a:rPr lang="en-US" dirty="0"/>
                  <a:t>to a </a:t>
                </a:r>
                <a:r>
                  <a:rPr lang="en-US" dirty="0">
                    <a:solidFill>
                      <a:schemeClr val="accent1"/>
                    </a:solidFill>
                  </a:rPr>
                  <a:t>less dense </a:t>
                </a:r>
                <a:r>
                  <a:rPr lang="en-US" dirty="0"/>
                  <a:t>medium.</a:t>
                </a:r>
              </a:p>
              <a:p>
                <a:pPr marL="0" indent="0">
                  <a:buNone/>
                </a:pPr>
                <a:r>
                  <a:rPr lang="en-US" dirty="0"/>
                  <a:t> 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3"/>
                <a:stretch>
                  <a:fillRect l="-1379" t="-1059" r="-22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Refraction at a Plane Surface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0471717"/>
              </p:ext>
            </p:extLst>
          </p:nvPr>
        </p:nvGraphicFramePr>
        <p:xfrm>
          <a:off x="4724400" y="1676400"/>
          <a:ext cx="3314520" cy="646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173" name="Equation" r:id="rId4" imgW="1104840" imgH="215640" progId="Equation.DSMT4">
                  <p:embed/>
                </p:oleObj>
              </mc:Choice>
              <mc:Fallback>
                <p:oleObj name="Equation" r:id="rId4" imgW="110484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724400" y="1676400"/>
                        <a:ext cx="3314520" cy="646920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451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Consider the situation where a light ray is travelling from a </a:t>
                </a:r>
                <a:r>
                  <a:rPr lang="en-US" dirty="0" smtClean="0">
                    <a:solidFill>
                      <a:schemeClr val="accent2"/>
                    </a:solidFill>
                  </a:rPr>
                  <a:t>more dense </a:t>
                </a:r>
                <a:r>
                  <a:rPr lang="en-US" dirty="0" smtClean="0"/>
                  <a:t>medium to a </a:t>
                </a:r>
                <a:r>
                  <a:rPr lang="en-US" dirty="0" smtClean="0">
                    <a:solidFill>
                      <a:schemeClr val="accent1"/>
                    </a:solidFill>
                  </a:rPr>
                  <a:t>less dense </a:t>
                </a:r>
                <a:r>
                  <a:rPr lang="en-US" dirty="0" smtClean="0"/>
                  <a:t>medium (</a:t>
                </a:r>
                <a:r>
                  <a:rPr lang="en-US" dirty="0" err="1"/>
                  <a:t>i.e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&gt;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). 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sz="3600" dirty="0" smtClean="0"/>
              </a:p>
              <a:p>
                <a:pPr marL="0" indent="0">
                  <a:buNone/>
                </a:pPr>
                <a:r>
                  <a:rPr lang="en-US" dirty="0" smtClean="0"/>
                  <a:t>As </a:t>
                </a:r>
                <a:r>
                  <a:rPr lang="en-US" dirty="0"/>
                  <a:t>we </a:t>
                </a:r>
                <a:r>
                  <a:rPr lang="en-US" b="1" dirty="0"/>
                  <a:t>increase</a:t>
                </a:r>
                <a:r>
                  <a:rPr lang="en-US" dirty="0"/>
                  <a:t> the </a:t>
                </a:r>
                <a:r>
                  <a:rPr lang="en-US" dirty="0" smtClean="0">
                    <a:solidFill>
                      <a:schemeClr val="accent2"/>
                    </a:solidFill>
                  </a:rPr>
                  <a:t>angle of incidence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smtClean="0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the </a:t>
                </a:r>
                <a:r>
                  <a:rPr lang="en-US" dirty="0" smtClean="0">
                    <a:solidFill>
                      <a:schemeClr val="accent1"/>
                    </a:solidFill>
                  </a:rPr>
                  <a:t>angle of refraction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smtClean="0">
                            <a:solidFill>
                              <a:schemeClr val="accent1"/>
                            </a:solidFill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must also </a:t>
                </a:r>
                <a:r>
                  <a:rPr lang="en-US" b="1" dirty="0"/>
                  <a:t>increase</a:t>
                </a:r>
                <a:r>
                  <a:rPr lang="en-US" dirty="0"/>
                  <a:t> as we must </a:t>
                </a:r>
                <a:r>
                  <a:rPr lang="en-US" dirty="0" smtClean="0"/>
                  <a:t>satisfy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smtClean="0">
                            <a:solidFill>
                              <a:schemeClr val="accent1"/>
                            </a:solidFill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&gt;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 l="-1379" t="-1059" r="-1379" b="-1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Internal Reflection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2133600"/>
            <a:ext cx="4877034" cy="29718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133600" y="2057400"/>
            <a:ext cx="609600" cy="5334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791200" y="2065590"/>
            <a:ext cx="609600" cy="5334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066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sz="half" idx="1"/>
              </p:nvPr>
            </p:nvSpPr>
            <p:spPr>
              <a:xfrm>
                <a:off x="152400" y="1066800"/>
                <a:ext cx="8839200" cy="16002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At </a:t>
                </a:r>
                <a:r>
                  <a:rPr lang="en-US" dirty="0"/>
                  <a:t>some </a:t>
                </a:r>
                <a:r>
                  <a:rPr lang="en-US" dirty="0" smtClean="0"/>
                  <a:t>stage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90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∘</m:t>
                        </m:r>
                      </m:sup>
                    </m:sSup>
                  </m:oMath>
                </a14:m>
                <a:r>
                  <a:rPr lang="en-US" dirty="0"/>
                  <a:t>.  The angle of incidence at which this happens is called the "</a:t>
                </a:r>
                <a:r>
                  <a:rPr lang="en-US" b="1" i="1" dirty="0"/>
                  <a:t>critical angle</a:t>
                </a:r>
                <a:r>
                  <a:rPr lang="en-US" dirty="0"/>
                  <a:t>",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en-ZA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152400" y="1066800"/>
                <a:ext cx="8839200" cy="1600200"/>
              </a:xfrm>
              <a:blipFill rotWithShape="1">
                <a:blip r:embed="rId2"/>
                <a:stretch>
                  <a:fillRect l="-1379" t="-34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Internal Reflection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1"/>
              <p:cNvSpPr txBox="1">
                <a:spLocks/>
              </p:cNvSpPr>
              <p:nvPr/>
            </p:nvSpPr>
            <p:spPr>
              <a:xfrm>
                <a:off x="152400" y="4838700"/>
                <a:ext cx="8839200" cy="1485900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:r>
                  <a:rPr lang="en-US" dirty="0" smtClean="0"/>
                  <a:t>If </a:t>
                </a:r>
                <a:r>
                  <a:rPr lang="en-US" dirty="0"/>
                  <a:t>we </a:t>
                </a:r>
                <a:r>
                  <a:rPr lang="en-US" dirty="0">
                    <a:solidFill>
                      <a:schemeClr val="accent2"/>
                    </a:solidFill>
                  </a:rPr>
                  <a:t>increase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ZA" dirty="0"/>
                  <a:t> </a:t>
                </a:r>
                <a:r>
                  <a:rPr lang="en-US" b="1" dirty="0"/>
                  <a:t>beyond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en-US" dirty="0"/>
                  <a:t> then we </a:t>
                </a:r>
                <a:r>
                  <a:rPr lang="en-US" dirty="0" smtClean="0"/>
                  <a:t>no longer satisfy </a:t>
                </a:r>
                <a:r>
                  <a:rPr lang="en-US" dirty="0"/>
                  <a:t>Snell's law and so </a:t>
                </a:r>
                <a:r>
                  <a:rPr lang="en-US" b="1" dirty="0">
                    <a:solidFill>
                      <a:schemeClr val="accent1"/>
                    </a:solidFill>
                  </a:rPr>
                  <a:t>no refraction occurs</a:t>
                </a:r>
                <a:r>
                  <a:rPr lang="en-US" dirty="0"/>
                  <a:t>, i.e. no light is </a:t>
                </a:r>
                <a:r>
                  <a:rPr lang="en-US" dirty="0">
                    <a:solidFill>
                      <a:srgbClr val="00B050"/>
                    </a:solidFill>
                  </a:rPr>
                  <a:t>transmitted</a:t>
                </a:r>
                <a:r>
                  <a:rPr lang="en-US" dirty="0"/>
                  <a:t>, </a:t>
                </a:r>
                <a:r>
                  <a:rPr lang="en-US" u="sng" dirty="0"/>
                  <a:t>all the light </a:t>
                </a:r>
                <a:r>
                  <a:rPr lang="en-US" dirty="0"/>
                  <a:t>is </a:t>
                </a:r>
                <a:r>
                  <a:rPr lang="en-US" b="1" i="1" dirty="0"/>
                  <a:t>totally internally reflected</a:t>
                </a:r>
                <a:r>
                  <a:rPr lang="en-US" dirty="0"/>
                  <a:t>.  </a:t>
                </a:r>
              </a:p>
            </p:txBody>
          </p:sp>
        </mc:Choice>
        <mc:Fallback xmlns="">
          <p:sp>
            <p:nvSpPr>
              <p:cNvPr id="6" name="Content Placeholder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4838700"/>
                <a:ext cx="8839200" cy="1485900"/>
              </a:xfrm>
              <a:prstGeom prst="rect">
                <a:avLst/>
              </a:prstGeom>
              <a:blipFill rotWithShape="1">
                <a:blip r:embed="rId4"/>
                <a:stretch>
                  <a:fillRect l="-1379" t="-3689" b="-40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819400"/>
            <a:ext cx="41910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5294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228600" y="1676400"/>
            <a:ext cx="8711725" cy="51816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Total internal reflection is also the principle behind </a:t>
            </a:r>
            <a:r>
              <a:rPr lang="en-US" dirty="0">
                <a:solidFill>
                  <a:schemeClr val="accent2"/>
                </a:solidFill>
              </a:rPr>
              <a:t>fiber optics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Light </a:t>
            </a:r>
            <a:r>
              <a:rPr lang="en-US" dirty="0"/>
              <a:t>will be transmitted along the fiber even if it is not straight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 smtClean="0"/>
              <a:t>An </a:t>
            </a:r>
            <a:r>
              <a:rPr lang="en-US" dirty="0"/>
              <a:t>image can be formed using multiple small fibers.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Application: Fiber Optics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05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</a:t>
            </a:r>
            <a:r>
              <a:rPr lang="en-US" dirty="0" smtClean="0"/>
              <a:t>23</a:t>
            </a:r>
            <a:r>
              <a:rPr lang="en-US" dirty="0"/>
              <a:t>: </a:t>
            </a:r>
            <a:r>
              <a:rPr lang="en-US" dirty="0" smtClean="0"/>
              <a:t>Geometric Optics</a:t>
            </a:r>
            <a:endParaRPr lang="en-US" dirty="0"/>
          </a:p>
        </p:txBody>
      </p:sp>
      <p:sp>
        <p:nvSpPr>
          <p:cNvPr id="4" name="Content Placeholder 12"/>
          <p:cNvSpPr txBox="1">
            <a:spLocks/>
          </p:cNvSpPr>
          <p:nvPr/>
        </p:nvSpPr>
        <p:spPr>
          <a:xfrm>
            <a:off x="304800" y="1021080"/>
            <a:ext cx="8686800" cy="5303519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In this section, we will use the </a:t>
            </a:r>
            <a:r>
              <a:rPr lang="en-US" sz="3200" dirty="0" smtClean="0">
                <a:solidFill>
                  <a:srgbClr val="00B050"/>
                </a:solidFill>
              </a:rPr>
              <a:t>ray model of light </a:t>
            </a:r>
            <a:r>
              <a:rPr lang="en-US" sz="3200" dirty="0" smtClean="0"/>
              <a:t>to understand the formation of images by </a:t>
            </a:r>
            <a:r>
              <a:rPr lang="en-US" sz="3200" dirty="0" smtClean="0">
                <a:solidFill>
                  <a:schemeClr val="accent2"/>
                </a:solidFill>
              </a:rPr>
              <a:t>mirrors</a:t>
            </a:r>
            <a:r>
              <a:rPr lang="en-US" sz="3200" dirty="0" smtClean="0"/>
              <a:t> and </a:t>
            </a:r>
            <a:r>
              <a:rPr lang="en-US" sz="3200" dirty="0" smtClean="0">
                <a:solidFill>
                  <a:schemeClr val="accent1"/>
                </a:solidFill>
              </a:rPr>
              <a:t>lenses</a:t>
            </a:r>
            <a:r>
              <a:rPr lang="en-US" sz="3200" dirty="0" smtClean="0"/>
              <a:t> through the processes of </a:t>
            </a:r>
            <a:r>
              <a:rPr lang="en-US" sz="3200" dirty="0" smtClean="0">
                <a:solidFill>
                  <a:schemeClr val="accent2"/>
                </a:solidFill>
              </a:rPr>
              <a:t>reflection</a:t>
            </a:r>
            <a:r>
              <a:rPr lang="en-US" sz="3200" dirty="0" smtClean="0"/>
              <a:t> and </a:t>
            </a:r>
            <a:r>
              <a:rPr lang="en-US" sz="3200" dirty="0" smtClean="0">
                <a:solidFill>
                  <a:schemeClr val="accent1"/>
                </a:solidFill>
              </a:rPr>
              <a:t>refraction</a:t>
            </a:r>
            <a:r>
              <a:rPr lang="en-US" sz="3200" dirty="0" smtClean="0"/>
              <a:t>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431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52400" y="1066800"/>
            <a:ext cx="8610600" cy="5181600"/>
          </a:xfrm>
        </p:spPr>
        <p:txBody>
          <a:bodyPr/>
          <a:lstStyle/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b="1" dirty="0" smtClean="0"/>
              <a:t>Thin </a:t>
            </a:r>
            <a:r>
              <a:rPr lang="en-US" b="1" dirty="0"/>
              <a:t>lenses </a:t>
            </a:r>
            <a:r>
              <a:rPr lang="en-US" dirty="0"/>
              <a:t>have faces which are </a:t>
            </a:r>
            <a:r>
              <a:rPr lang="en-US" dirty="0">
                <a:solidFill>
                  <a:schemeClr val="accent2"/>
                </a:solidFill>
              </a:rPr>
              <a:t>portions of a sphere</a:t>
            </a:r>
            <a:r>
              <a:rPr lang="en-US" dirty="0"/>
              <a:t>.  The two faces can be </a:t>
            </a:r>
            <a:r>
              <a:rPr lang="en-US" dirty="0">
                <a:solidFill>
                  <a:schemeClr val="accent1"/>
                </a:solidFill>
              </a:rPr>
              <a:t>convex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concave</a:t>
            </a:r>
            <a:r>
              <a:rPr lang="en-US" dirty="0"/>
              <a:t> or </a:t>
            </a:r>
            <a:r>
              <a:rPr lang="en-US" dirty="0">
                <a:solidFill>
                  <a:schemeClr val="accent2"/>
                </a:solidFill>
              </a:rPr>
              <a:t>planar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thickness of a thin </a:t>
            </a:r>
            <a:r>
              <a:rPr lang="en-US" dirty="0"/>
              <a:t>lenses </a:t>
            </a:r>
            <a:r>
              <a:rPr lang="en-US" dirty="0" smtClean="0"/>
              <a:t>is </a:t>
            </a:r>
            <a:r>
              <a:rPr lang="en-US" dirty="0">
                <a:solidFill>
                  <a:schemeClr val="accent1"/>
                </a:solidFill>
              </a:rPr>
              <a:t>small</a:t>
            </a:r>
            <a:r>
              <a:rPr lang="en-US" dirty="0"/>
              <a:t> compared to their radius of curvature. </a:t>
            </a:r>
            <a:r>
              <a:rPr lang="en-US" dirty="0" smtClean="0"/>
              <a:t> They </a:t>
            </a:r>
            <a:r>
              <a:rPr lang="en-US" dirty="0"/>
              <a:t>may be either </a:t>
            </a:r>
            <a:r>
              <a:rPr lang="en-US" b="1" dirty="0" smtClean="0">
                <a:solidFill>
                  <a:schemeClr val="accent2"/>
                </a:solidFill>
              </a:rPr>
              <a:t>converging / convex</a:t>
            </a:r>
            <a:r>
              <a:rPr lang="en-US" dirty="0" smtClean="0"/>
              <a:t> </a:t>
            </a:r>
            <a:r>
              <a:rPr lang="en-US" dirty="0"/>
              <a:t>(a) or </a:t>
            </a:r>
            <a:r>
              <a:rPr lang="en-US" b="1" dirty="0" smtClean="0">
                <a:solidFill>
                  <a:schemeClr val="accent1"/>
                </a:solidFill>
              </a:rPr>
              <a:t>diverging / concave</a:t>
            </a:r>
            <a:r>
              <a:rPr lang="en-US" dirty="0" smtClean="0"/>
              <a:t> </a:t>
            </a:r>
            <a:r>
              <a:rPr lang="en-US" dirty="0"/>
              <a:t>(b).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 Lenses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92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52400" y="1066800"/>
            <a:ext cx="8610600" cy="51816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Rays </a:t>
            </a:r>
            <a:r>
              <a:rPr lang="en-US" dirty="0">
                <a:solidFill>
                  <a:schemeClr val="accent2"/>
                </a:solidFill>
              </a:rPr>
              <a:t>parallel </a:t>
            </a:r>
            <a:r>
              <a:rPr lang="en-US" dirty="0"/>
              <a:t>to the principle axis incident on a </a:t>
            </a:r>
            <a:r>
              <a:rPr lang="en-US" dirty="0">
                <a:solidFill>
                  <a:schemeClr val="accent1"/>
                </a:solidFill>
              </a:rPr>
              <a:t>convex lens </a:t>
            </a:r>
            <a:r>
              <a:rPr lang="en-US" dirty="0"/>
              <a:t>are focused at a </a:t>
            </a:r>
            <a:r>
              <a:rPr lang="en-US" dirty="0">
                <a:solidFill>
                  <a:schemeClr val="accent2"/>
                </a:solidFill>
              </a:rPr>
              <a:t>single point</a:t>
            </a:r>
            <a:r>
              <a:rPr lang="en-US" dirty="0"/>
              <a:t>, the “</a:t>
            </a:r>
            <a:r>
              <a:rPr lang="en-US" b="1" i="1" dirty="0"/>
              <a:t>focal point</a:t>
            </a:r>
            <a:r>
              <a:rPr lang="en-US" dirty="0"/>
              <a:t>“ (</a:t>
            </a:r>
            <a:r>
              <a:rPr lang="en-US" b="1" dirty="0"/>
              <a:t>F</a:t>
            </a:r>
            <a:r>
              <a:rPr lang="en-US" dirty="0"/>
              <a:t>).  The distance from the focal point to the </a:t>
            </a:r>
            <a:r>
              <a:rPr lang="en-US" dirty="0" err="1"/>
              <a:t>centre</a:t>
            </a:r>
            <a:r>
              <a:rPr lang="en-US" dirty="0"/>
              <a:t> of the lens is referred to as the “</a:t>
            </a:r>
            <a:r>
              <a:rPr lang="en-US" b="1" i="1" dirty="0"/>
              <a:t>focal length</a:t>
            </a:r>
            <a:r>
              <a:rPr lang="en-US" dirty="0" smtClean="0"/>
              <a:t>”.</a:t>
            </a:r>
            <a:endParaRPr lang="en-US" dirty="0"/>
          </a:p>
          <a:p>
            <a:pPr marL="0" indent="0">
              <a:spcBef>
                <a:spcPts val="1200"/>
              </a:spcBef>
              <a:buNone/>
            </a:pPr>
            <a:endParaRPr lang="en-US" dirty="0" smtClean="0"/>
          </a:p>
          <a:p>
            <a:pPr marL="0" indent="0">
              <a:spcBef>
                <a:spcPts val="1200"/>
              </a:spcBef>
              <a:buNone/>
            </a:pPr>
            <a:r>
              <a:rPr lang="en-US" dirty="0" smtClean="0"/>
              <a:t>If </a:t>
            </a:r>
            <a:r>
              <a:rPr lang="en-US" dirty="0"/>
              <a:t>parallel rays fall on the lens at an </a:t>
            </a:r>
            <a:r>
              <a:rPr lang="en-US" dirty="0">
                <a:solidFill>
                  <a:schemeClr val="accent1"/>
                </a:solidFill>
              </a:rPr>
              <a:t>angle</a:t>
            </a:r>
            <a:r>
              <a:rPr lang="en-US" dirty="0"/>
              <a:t> to the principle axis then they are focused at point </a:t>
            </a:r>
            <a:r>
              <a:rPr lang="en-US" b="1" dirty="0" err="1"/>
              <a:t>F</a:t>
            </a:r>
            <a:r>
              <a:rPr lang="en-US" b="1" baseline="-25000" dirty="0" err="1"/>
              <a:t>a</a:t>
            </a:r>
            <a:r>
              <a:rPr lang="en-US" dirty="0"/>
              <a:t> in the “</a:t>
            </a:r>
            <a:r>
              <a:rPr lang="en-US" b="1" i="1" dirty="0"/>
              <a:t>focal plane</a:t>
            </a:r>
            <a:r>
              <a:rPr lang="en-US" dirty="0"/>
              <a:t>” of the lens.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Convex (Converging) Lens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00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For a </a:t>
            </a:r>
            <a:r>
              <a:rPr lang="en-US" dirty="0">
                <a:solidFill>
                  <a:schemeClr val="accent1"/>
                </a:solidFill>
              </a:rPr>
              <a:t>concave </a:t>
            </a:r>
            <a:r>
              <a:rPr lang="en-US" dirty="0" smtClean="0">
                <a:solidFill>
                  <a:schemeClr val="accent1"/>
                </a:solidFill>
              </a:rPr>
              <a:t>lens</a:t>
            </a:r>
            <a:r>
              <a:rPr lang="en-US" dirty="0" smtClean="0"/>
              <a:t>, parallel rays that pass through the lens appear </a:t>
            </a:r>
            <a:r>
              <a:rPr lang="en-US" dirty="0"/>
              <a:t>to </a:t>
            </a:r>
            <a:r>
              <a:rPr lang="en-US" dirty="0">
                <a:solidFill>
                  <a:schemeClr val="accent2"/>
                </a:solidFill>
              </a:rPr>
              <a:t>diverge</a:t>
            </a:r>
            <a:r>
              <a:rPr lang="en-US" dirty="0"/>
              <a:t> from a single point </a:t>
            </a:r>
            <a:r>
              <a:rPr lang="en-US" b="1" dirty="0"/>
              <a:t>F</a:t>
            </a:r>
            <a:r>
              <a:rPr lang="en-US" dirty="0"/>
              <a:t>, the focal point of the </a:t>
            </a:r>
            <a:r>
              <a:rPr lang="en-US" dirty="0" smtClean="0"/>
              <a:t>diverging lens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>
                <a:solidFill>
                  <a:schemeClr val="accent2"/>
                </a:solidFill>
              </a:rPr>
              <a:t>focal point </a:t>
            </a:r>
            <a:r>
              <a:rPr lang="en-US" dirty="0"/>
              <a:t>is that point where the diverging rays would converge if </a:t>
            </a:r>
            <a:r>
              <a:rPr lang="en-US" dirty="0">
                <a:solidFill>
                  <a:schemeClr val="accent1"/>
                </a:solidFill>
              </a:rPr>
              <a:t>projected back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Concave (Diverging) Lens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78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Optometrists and ophthalmologists use the </a:t>
            </a:r>
            <a:r>
              <a:rPr lang="en-US" dirty="0">
                <a:solidFill>
                  <a:schemeClr val="accent1"/>
                </a:solidFill>
              </a:rPr>
              <a:t>reciprocal of the focal length</a:t>
            </a:r>
            <a:r>
              <a:rPr lang="en-US" dirty="0"/>
              <a:t> (in </a:t>
            </a:r>
            <a:r>
              <a:rPr lang="en-US" dirty="0" err="1"/>
              <a:t>metres</a:t>
            </a:r>
            <a:r>
              <a:rPr lang="en-US" dirty="0"/>
              <a:t>) to indicate the strength of a lens.  The unit of power is the </a:t>
            </a:r>
            <a:r>
              <a:rPr lang="en-US" dirty="0">
                <a:solidFill>
                  <a:schemeClr val="accent2"/>
                </a:solidFill>
              </a:rPr>
              <a:t>diopter D</a:t>
            </a:r>
            <a:r>
              <a:rPr lang="en-US" dirty="0"/>
              <a:t> (which is actually m</a:t>
            </a:r>
            <a:r>
              <a:rPr lang="en-US" baseline="30000" dirty="0"/>
              <a:t>-1</a:t>
            </a:r>
            <a:r>
              <a:rPr lang="en-US" dirty="0" smtClean="0"/>
              <a:t>.)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of a Lens</a:t>
            </a:r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581400"/>
            <a:ext cx="1488095" cy="132177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4393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52400" y="1066800"/>
            <a:ext cx="8839200" cy="51816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We use </a:t>
            </a:r>
            <a:r>
              <a:rPr lang="en-US" sz="2400" dirty="0">
                <a:solidFill>
                  <a:schemeClr val="accent1"/>
                </a:solidFill>
              </a:rPr>
              <a:t>ray diagrams </a:t>
            </a:r>
            <a:r>
              <a:rPr lang="en-US" sz="2400" dirty="0"/>
              <a:t>to determine where an image will be.  For thin lenses, we use </a:t>
            </a:r>
            <a:r>
              <a:rPr lang="en-US" sz="2400" b="1" dirty="0">
                <a:solidFill>
                  <a:srgbClr val="00B050"/>
                </a:solidFill>
              </a:rPr>
              <a:t>three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/>
              <a:t>key rays, all of which begin on the object: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200" dirty="0"/>
              <a:t>This ray comes in </a:t>
            </a:r>
            <a:r>
              <a:rPr lang="en-US" sz="2200" b="1" dirty="0">
                <a:solidFill>
                  <a:schemeClr val="accent2"/>
                </a:solidFill>
              </a:rPr>
              <a:t>parallel</a:t>
            </a:r>
            <a:r>
              <a:rPr lang="en-US" sz="2200" dirty="0"/>
              <a:t> to the axis and exits through the </a:t>
            </a:r>
            <a:r>
              <a:rPr lang="en-US" sz="2200" dirty="0">
                <a:solidFill>
                  <a:schemeClr val="accent1"/>
                </a:solidFill>
              </a:rPr>
              <a:t>focal point</a:t>
            </a:r>
            <a:r>
              <a:rPr lang="en-US" sz="2200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200" dirty="0"/>
              <a:t>This ray comes in </a:t>
            </a:r>
            <a:r>
              <a:rPr lang="en-US" sz="2200" b="1" dirty="0">
                <a:solidFill>
                  <a:schemeClr val="accent2"/>
                </a:solidFill>
              </a:rPr>
              <a:t>through the focal point </a:t>
            </a:r>
            <a:r>
              <a:rPr lang="en-US" sz="2200" dirty="0"/>
              <a:t>and exits </a:t>
            </a:r>
            <a:r>
              <a:rPr lang="en-US" sz="2200" dirty="0">
                <a:solidFill>
                  <a:schemeClr val="accent1"/>
                </a:solidFill>
              </a:rPr>
              <a:t>parallel </a:t>
            </a:r>
            <a:r>
              <a:rPr lang="en-US" sz="2200" dirty="0"/>
              <a:t>to the axis.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200" dirty="0"/>
              <a:t>This ray goes through the </a:t>
            </a:r>
            <a:r>
              <a:rPr lang="en-US" sz="2200" b="1" dirty="0">
                <a:solidFill>
                  <a:schemeClr val="accent2"/>
                </a:solidFill>
              </a:rPr>
              <a:t>center</a:t>
            </a:r>
            <a:r>
              <a:rPr lang="en-US" sz="2200" dirty="0">
                <a:solidFill>
                  <a:schemeClr val="accent2"/>
                </a:solidFill>
              </a:rPr>
              <a:t> </a:t>
            </a:r>
            <a:r>
              <a:rPr lang="en-US" sz="2200" dirty="0"/>
              <a:t>of the lens and is </a:t>
            </a:r>
            <a:r>
              <a:rPr lang="en-US" sz="2200" dirty="0" err="1">
                <a:solidFill>
                  <a:schemeClr val="accent1"/>
                </a:solidFill>
              </a:rPr>
              <a:t>undeflected</a:t>
            </a:r>
            <a:r>
              <a:rPr lang="en-US" sz="2200" dirty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Convex Lens: Ray Tracing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06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352800"/>
            <a:ext cx="8839200" cy="2498173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Convex Lens: </a:t>
            </a:r>
            <a:r>
              <a:rPr lang="en-US" dirty="0" smtClean="0"/>
              <a:t>Thin Lens Equation</a:t>
            </a:r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Geometrically, we can derive an equation that relates the </a:t>
            </a:r>
            <a:r>
              <a:rPr lang="en-US" dirty="0" smtClean="0">
                <a:solidFill>
                  <a:schemeClr val="accent1"/>
                </a:solidFill>
              </a:rPr>
              <a:t>object distance (d</a:t>
            </a:r>
            <a:r>
              <a:rPr lang="en-US" baseline="-25000" dirty="0" smtClean="0">
                <a:solidFill>
                  <a:schemeClr val="accent1"/>
                </a:solidFill>
              </a:rPr>
              <a:t>o</a:t>
            </a:r>
            <a:r>
              <a:rPr lang="en-US" dirty="0" smtClean="0">
                <a:solidFill>
                  <a:schemeClr val="accent1"/>
                </a:solidFill>
              </a:rPr>
              <a:t>)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2"/>
                </a:solidFill>
              </a:rPr>
              <a:t>image distance (d</a:t>
            </a:r>
            <a:r>
              <a:rPr lang="en-US" baseline="-25000" dirty="0" smtClean="0">
                <a:solidFill>
                  <a:schemeClr val="accent2"/>
                </a:solidFill>
              </a:rPr>
              <a:t>i</a:t>
            </a:r>
            <a:r>
              <a:rPr lang="en-US" dirty="0" smtClean="0">
                <a:solidFill>
                  <a:schemeClr val="accent2"/>
                </a:solidFill>
              </a:rPr>
              <a:t>)</a:t>
            </a:r>
            <a:r>
              <a:rPr lang="en-US" dirty="0" smtClean="0"/>
              <a:t>, and </a:t>
            </a:r>
            <a:r>
              <a:rPr lang="en-US" dirty="0" smtClean="0">
                <a:solidFill>
                  <a:srgbClr val="00B050"/>
                </a:solidFill>
              </a:rPr>
              <a:t>focal length (f) </a:t>
            </a:r>
            <a:r>
              <a:rPr lang="en-US" dirty="0" smtClean="0"/>
              <a:t>of the mirror:</a:t>
            </a:r>
          </a:p>
          <a:p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6264596"/>
              </p:ext>
            </p:extLst>
          </p:nvPr>
        </p:nvGraphicFramePr>
        <p:xfrm>
          <a:off x="6172200" y="2286000"/>
          <a:ext cx="23622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40" name="Equation" r:id="rId4" imgW="787320" imgH="431640" progId="Equation.3">
                  <p:embed/>
                </p:oleObj>
              </mc:Choice>
              <mc:Fallback>
                <p:oleObj name="Equation" r:id="rId4" imgW="78732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2286000"/>
                        <a:ext cx="2362200" cy="12954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9738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 </a:t>
            </a:r>
            <a:r>
              <a:rPr lang="en-US" dirty="0"/>
              <a:t>can also find the </a:t>
            </a:r>
            <a:r>
              <a:rPr lang="en-US" b="1" dirty="0"/>
              <a:t>magnification</a:t>
            </a:r>
            <a:r>
              <a:rPr lang="en-US" dirty="0"/>
              <a:t> (ratio of </a:t>
            </a:r>
            <a:r>
              <a:rPr lang="en-US" dirty="0">
                <a:solidFill>
                  <a:schemeClr val="accent1"/>
                </a:solidFill>
              </a:rPr>
              <a:t>image </a:t>
            </a:r>
            <a:r>
              <a:rPr lang="en-US" dirty="0" smtClean="0">
                <a:solidFill>
                  <a:schemeClr val="accent1"/>
                </a:solidFill>
              </a:rPr>
              <a:t>height</a:t>
            </a:r>
            <a:r>
              <a:rPr lang="en-US" dirty="0" smtClean="0"/>
              <a:t>, h</a:t>
            </a:r>
            <a:r>
              <a:rPr lang="en-US" baseline="-25000" dirty="0" smtClean="0"/>
              <a:t>i</a:t>
            </a:r>
            <a:r>
              <a:rPr lang="en-US" dirty="0" smtClean="0"/>
              <a:t> to </a:t>
            </a:r>
            <a:r>
              <a:rPr lang="en-US" dirty="0">
                <a:solidFill>
                  <a:schemeClr val="accent2"/>
                </a:solidFill>
              </a:rPr>
              <a:t>object </a:t>
            </a:r>
            <a:r>
              <a:rPr lang="en-US" dirty="0" smtClean="0">
                <a:solidFill>
                  <a:schemeClr val="accent2"/>
                </a:solidFill>
              </a:rPr>
              <a:t>height</a:t>
            </a:r>
            <a:r>
              <a:rPr lang="en-US" dirty="0" smtClean="0"/>
              <a:t>, h</a:t>
            </a:r>
            <a:r>
              <a:rPr lang="en-US" baseline="-25000" dirty="0" smtClean="0"/>
              <a:t>o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By convention we introduce a – sign.</a:t>
            </a:r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b="1" dirty="0" smtClean="0"/>
              <a:t>m</a:t>
            </a:r>
            <a:r>
              <a:rPr lang="en-US" dirty="0" smtClean="0"/>
              <a:t> is </a:t>
            </a:r>
            <a:r>
              <a:rPr lang="en-US" dirty="0" smtClean="0">
                <a:solidFill>
                  <a:schemeClr val="accent1"/>
                </a:solidFill>
              </a:rPr>
              <a:t>positive</a:t>
            </a:r>
            <a:r>
              <a:rPr lang="en-US" dirty="0" smtClean="0"/>
              <a:t>, the image is </a:t>
            </a:r>
            <a:r>
              <a:rPr lang="en-US" b="1" dirty="0" smtClean="0"/>
              <a:t>upright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b="1" dirty="0" smtClean="0"/>
              <a:t>m</a:t>
            </a:r>
            <a:r>
              <a:rPr lang="en-US" dirty="0" smtClean="0"/>
              <a:t> is </a:t>
            </a:r>
            <a:r>
              <a:rPr lang="en-US" dirty="0" smtClean="0">
                <a:solidFill>
                  <a:schemeClr val="accent2"/>
                </a:solidFill>
              </a:rPr>
              <a:t>negative</a:t>
            </a:r>
            <a:r>
              <a:rPr lang="en-US" dirty="0" smtClean="0"/>
              <a:t>, the image is </a:t>
            </a:r>
            <a:r>
              <a:rPr lang="en-US" b="1" dirty="0" smtClean="0"/>
              <a:t>inverted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Magnification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4511947"/>
              </p:ext>
            </p:extLst>
          </p:nvPr>
        </p:nvGraphicFramePr>
        <p:xfrm>
          <a:off x="3581400" y="1829280"/>
          <a:ext cx="1409400" cy="1294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015" name="Equation" r:id="rId3" imgW="469800" imgH="431640" progId="Equation.3">
                  <p:embed/>
                </p:oleObj>
              </mc:Choice>
              <mc:Fallback>
                <p:oleObj name="Equation" r:id="rId3" imgW="46980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81400" y="1829280"/>
                        <a:ext cx="1409400" cy="1294920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4870100"/>
              </p:ext>
            </p:extLst>
          </p:nvPr>
        </p:nvGraphicFramePr>
        <p:xfrm>
          <a:off x="6325440" y="3200880"/>
          <a:ext cx="1751760" cy="1294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016" name="Equation" r:id="rId5" imgW="583920" imgH="431640" progId="Equation.3">
                  <p:embed/>
                </p:oleObj>
              </mc:Choice>
              <mc:Fallback>
                <p:oleObj name="Equation" r:id="rId5" imgW="58392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325440" y="3200880"/>
                        <a:ext cx="1751760" cy="1294920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2747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52400" y="1066800"/>
            <a:ext cx="8839200" cy="51816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We use </a:t>
            </a:r>
            <a:r>
              <a:rPr lang="en-US" sz="2400" dirty="0">
                <a:solidFill>
                  <a:schemeClr val="accent1"/>
                </a:solidFill>
              </a:rPr>
              <a:t>ray diagrams </a:t>
            </a:r>
            <a:r>
              <a:rPr lang="en-US" sz="2400" dirty="0"/>
              <a:t>to determine where an image will be.  For thin lenses, we use </a:t>
            </a:r>
            <a:r>
              <a:rPr lang="en-US" sz="2400" b="1" dirty="0">
                <a:solidFill>
                  <a:srgbClr val="00B050"/>
                </a:solidFill>
              </a:rPr>
              <a:t>three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/>
              <a:t>key rays, all of which begin on the object: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200" dirty="0"/>
              <a:t>This ray comes in </a:t>
            </a:r>
            <a:r>
              <a:rPr lang="en-US" sz="2200" b="1" dirty="0">
                <a:solidFill>
                  <a:schemeClr val="accent2"/>
                </a:solidFill>
              </a:rPr>
              <a:t>parallel</a:t>
            </a:r>
            <a:r>
              <a:rPr lang="en-US" sz="2200" dirty="0"/>
              <a:t> to the axis and exits through the </a:t>
            </a:r>
            <a:r>
              <a:rPr lang="en-US" sz="2200" dirty="0">
                <a:solidFill>
                  <a:schemeClr val="accent1"/>
                </a:solidFill>
              </a:rPr>
              <a:t>focal point</a:t>
            </a:r>
            <a:r>
              <a:rPr lang="en-US" sz="2200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200" dirty="0"/>
              <a:t>This ray comes in </a:t>
            </a:r>
            <a:r>
              <a:rPr lang="en-US" sz="2200" b="1" dirty="0">
                <a:solidFill>
                  <a:schemeClr val="accent2"/>
                </a:solidFill>
              </a:rPr>
              <a:t>through the focal point </a:t>
            </a:r>
            <a:r>
              <a:rPr lang="en-US" sz="2200" dirty="0"/>
              <a:t>and exits </a:t>
            </a:r>
            <a:r>
              <a:rPr lang="en-US" sz="2200" dirty="0">
                <a:solidFill>
                  <a:schemeClr val="accent1"/>
                </a:solidFill>
              </a:rPr>
              <a:t>parallel </a:t>
            </a:r>
            <a:r>
              <a:rPr lang="en-US" sz="2200" dirty="0"/>
              <a:t>to the axis.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200" dirty="0"/>
              <a:t>This ray goes through the </a:t>
            </a:r>
            <a:r>
              <a:rPr lang="en-US" sz="2200" b="1" dirty="0">
                <a:solidFill>
                  <a:schemeClr val="accent2"/>
                </a:solidFill>
              </a:rPr>
              <a:t>center</a:t>
            </a:r>
            <a:r>
              <a:rPr lang="en-US" sz="2200" dirty="0">
                <a:solidFill>
                  <a:schemeClr val="accent2"/>
                </a:solidFill>
              </a:rPr>
              <a:t> </a:t>
            </a:r>
            <a:r>
              <a:rPr lang="en-US" sz="2200" dirty="0"/>
              <a:t>of the lens and is </a:t>
            </a:r>
            <a:r>
              <a:rPr lang="en-US" sz="2200" dirty="0" err="1">
                <a:solidFill>
                  <a:schemeClr val="accent1"/>
                </a:solidFill>
              </a:rPr>
              <a:t>undeflected</a:t>
            </a:r>
            <a:r>
              <a:rPr lang="en-US" sz="2200" dirty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Convex Lens: Ray Tracing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21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52400" y="1066800"/>
            <a:ext cx="8839200" cy="51816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We use </a:t>
            </a:r>
            <a:r>
              <a:rPr lang="en-US" sz="2400" dirty="0" smtClean="0"/>
              <a:t>the same basic </a:t>
            </a:r>
            <a:r>
              <a:rPr lang="en-US" sz="2400" b="1" dirty="0" smtClean="0">
                <a:solidFill>
                  <a:srgbClr val="00B050"/>
                </a:solidFill>
              </a:rPr>
              <a:t>three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smtClean="0"/>
              <a:t>rays, all starting from the object, except:</a:t>
            </a:r>
            <a:endParaRPr lang="en-US" sz="2400" dirty="0"/>
          </a:p>
          <a:p>
            <a:pPr marL="514350" lvl="0" indent="-514350">
              <a:buFont typeface="+mj-lt"/>
              <a:buAutoNum type="arabicPeriod"/>
            </a:pPr>
            <a:r>
              <a:rPr lang="en-US" sz="2200" dirty="0"/>
              <a:t>This ray </a:t>
            </a:r>
            <a:r>
              <a:rPr lang="en-US" sz="2200" dirty="0" smtClean="0"/>
              <a:t>starts </a:t>
            </a:r>
            <a:r>
              <a:rPr lang="en-US" sz="2200" b="1" dirty="0" smtClean="0">
                <a:solidFill>
                  <a:schemeClr val="accent2"/>
                </a:solidFill>
              </a:rPr>
              <a:t>parallel</a:t>
            </a:r>
            <a:r>
              <a:rPr lang="en-US" sz="2200" dirty="0" smtClean="0"/>
              <a:t> </a:t>
            </a:r>
            <a:r>
              <a:rPr lang="en-US" sz="2200" dirty="0"/>
              <a:t>to the </a:t>
            </a:r>
            <a:r>
              <a:rPr lang="en-US" sz="2200" dirty="0" smtClean="0"/>
              <a:t>axis, but and </a:t>
            </a:r>
            <a:r>
              <a:rPr lang="en-US" sz="2200" dirty="0"/>
              <a:t>exits </a:t>
            </a:r>
            <a:r>
              <a:rPr lang="en-US" sz="2200" dirty="0" smtClean="0"/>
              <a:t>in line with the </a:t>
            </a:r>
            <a:r>
              <a:rPr lang="en-US" sz="2200" dirty="0">
                <a:solidFill>
                  <a:schemeClr val="accent1"/>
                </a:solidFill>
              </a:rPr>
              <a:t>focal </a:t>
            </a:r>
            <a:r>
              <a:rPr lang="en-US" sz="2200" dirty="0" smtClean="0">
                <a:solidFill>
                  <a:schemeClr val="accent1"/>
                </a:solidFill>
              </a:rPr>
              <a:t>point </a:t>
            </a:r>
            <a:r>
              <a:rPr lang="en-US" sz="2200" dirty="0" smtClean="0"/>
              <a:t>in front of the lens.</a:t>
            </a:r>
            <a:endParaRPr lang="en-US" sz="2200" dirty="0"/>
          </a:p>
          <a:p>
            <a:pPr marL="514350" lvl="0" indent="-514350">
              <a:buFont typeface="+mj-lt"/>
              <a:buAutoNum type="arabicPeriod"/>
            </a:pPr>
            <a:r>
              <a:rPr lang="en-US" sz="2200" dirty="0"/>
              <a:t>This ray </a:t>
            </a:r>
            <a:r>
              <a:rPr lang="en-US" sz="2200" dirty="0" smtClean="0"/>
              <a:t>travels toward the </a:t>
            </a:r>
            <a:r>
              <a:rPr lang="en-US" sz="2200" b="1" dirty="0" smtClean="0">
                <a:solidFill>
                  <a:schemeClr val="accent2"/>
                </a:solidFill>
              </a:rPr>
              <a:t>far focal </a:t>
            </a:r>
            <a:r>
              <a:rPr lang="en-US" sz="2200" b="1" dirty="0">
                <a:solidFill>
                  <a:schemeClr val="accent2"/>
                </a:solidFill>
              </a:rPr>
              <a:t>point </a:t>
            </a:r>
            <a:r>
              <a:rPr lang="en-US" sz="2200" dirty="0"/>
              <a:t>and exits </a:t>
            </a:r>
            <a:r>
              <a:rPr lang="en-US" sz="2200" dirty="0">
                <a:solidFill>
                  <a:schemeClr val="accent1"/>
                </a:solidFill>
              </a:rPr>
              <a:t>parallel </a:t>
            </a:r>
            <a:r>
              <a:rPr lang="en-US" sz="2200" dirty="0"/>
              <a:t>to the axis.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200" dirty="0"/>
              <a:t>This ray goes through the </a:t>
            </a:r>
            <a:r>
              <a:rPr lang="en-US" sz="2200" b="1" dirty="0">
                <a:solidFill>
                  <a:schemeClr val="accent2"/>
                </a:solidFill>
              </a:rPr>
              <a:t>center</a:t>
            </a:r>
            <a:r>
              <a:rPr lang="en-US" sz="2200" dirty="0">
                <a:solidFill>
                  <a:schemeClr val="accent2"/>
                </a:solidFill>
              </a:rPr>
              <a:t> </a:t>
            </a:r>
            <a:r>
              <a:rPr lang="en-US" sz="2200" dirty="0"/>
              <a:t>of the lens and is </a:t>
            </a:r>
            <a:r>
              <a:rPr lang="en-US" sz="2200" dirty="0" err="1">
                <a:solidFill>
                  <a:schemeClr val="accent1"/>
                </a:solidFill>
              </a:rPr>
              <a:t>undeflected</a:t>
            </a:r>
            <a:r>
              <a:rPr lang="en-US" sz="2200" dirty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Concave Lens: Ray Tracing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1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i="1" dirty="0"/>
              <a:t>	</a:t>
            </a:r>
            <a:r>
              <a:rPr lang="en-US" b="1" i="1" dirty="0" smtClean="0"/>
              <a:t>f</a:t>
            </a:r>
            <a:r>
              <a:rPr lang="en-US" dirty="0" smtClean="0"/>
              <a:t> </a:t>
            </a:r>
            <a:r>
              <a:rPr lang="en-US" dirty="0"/>
              <a:t>	</a:t>
            </a:r>
            <a:r>
              <a:rPr lang="en-US" dirty="0" smtClean="0"/>
              <a:t>is </a:t>
            </a:r>
            <a:r>
              <a:rPr lang="en-US" dirty="0">
                <a:solidFill>
                  <a:schemeClr val="accent1"/>
                </a:solidFill>
              </a:rPr>
              <a:t>positive</a:t>
            </a:r>
            <a:r>
              <a:rPr lang="en-US" dirty="0"/>
              <a:t> for a </a:t>
            </a:r>
            <a:r>
              <a:rPr lang="en-US" b="1" dirty="0" smtClean="0"/>
              <a:t>convex</a:t>
            </a:r>
            <a:r>
              <a:rPr lang="en-US" dirty="0" smtClean="0"/>
              <a:t>/</a:t>
            </a:r>
            <a:r>
              <a:rPr lang="en-US" b="1" dirty="0" smtClean="0"/>
              <a:t>converging</a:t>
            </a:r>
            <a:r>
              <a:rPr lang="en-US" dirty="0" smtClean="0"/>
              <a:t> </a:t>
            </a:r>
            <a:r>
              <a:rPr lang="en-US" dirty="0"/>
              <a:t>lens</a:t>
            </a:r>
          </a:p>
          <a:p>
            <a:pPr marL="0" indent="0">
              <a:buNone/>
            </a:pPr>
            <a:r>
              <a:rPr lang="en-US" dirty="0" smtClean="0"/>
              <a:t>		is </a:t>
            </a:r>
            <a:r>
              <a:rPr lang="en-US" dirty="0">
                <a:solidFill>
                  <a:schemeClr val="accent2"/>
                </a:solidFill>
              </a:rPr>
              <a:t>negative</a:t>
            </a:r>
            <a:r>
              <a:rPr lang="en-US" dirty="0"/>
              <a:t> for a </a:t>
            </a:r>
            <a:r>
              <a:rPr lang="en-US" b="1" dirty="0" smtClean="0"/>
              <a:t>concave</a:t>
            </a:r>
            <a:r>
              <a:rPr lang="en-US" dirty="0" smtClean="0"/>
              <a:t>/</a:t>
            </a:r>
            <a:r>
              <a:rPr lang="en-US" b="1" dirty="0" smtClean="0"/>
              <a:t>diverging</a:t>
            </a:r>
            <a:r>
              <a:rPr lang="en-US" dirty="0" smtClean="0"/>
              <a:t> </a:t>
            </a:r>
            <a:r>
              <a:rPr lang="en-US" dirty="0"/>
              <a:t>lens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i="1" dirty="0" smtClean="0"/>
              <a:t>	</a:t>
            </a:r>
            <a:r>
              <a:rPr lang="en-US" b="1" i="1" dirty="0" smtClean="0"/>
              <a:t>d</a:t>
            </a:r>
            <a:r>
              <a:rPr lang="en-US" b="1" i="1" baseline="-25000" dirty="0" smtClean="0"/>
              <a:t>o</a:t>
            </a:r>
            <a:r>
              <a:rPr lang="en-US" i="1" dirty="0" smtClean="0"/>
              <a:t> </a:t>
            </a:r>
            <a:r>
              <a:rPr lang="en-US" i="1" dirty="0"/>
              <a:t>	</a:t>
            </a:r>
            <a:r>
              <a:rPr lang="en-US" dirty="0" smtClean="0"/>
              <a:t>is </a:t>
            </a:r>
            <a:r>
              <a:rPr lang="en-US" dirty="0">
                <a:solidFill>
                  <a:schemeClr val="accent1"/>
                </a:solidFill>
              </a:rPr>
              <a:t>positive</a:t>
            </a:r>
            <a:r>
              <a:rPr lang="en-US" dirty="0"/>
              <a:t> for a </a:t>
            </a:r>
            <a:r>
              <a:rPr lang="en-US" b="1" dirty="0"/>
              <a:t>real object</a:t>
            </a:r>
          </a:p>
          <a:p>
            <a:pPr marL="0" indent="0">
              <a:buNone/>
            </a:pPr>
            <a:r>
              <a:rPr lang="en-US" dirty="0" smtClean="0"/>
              <a:t>		is </a:t>
            </a:r>
            <a:r>
              <a:rPr lang="en-US" dirty="0">
                <a:solidFill>
                  <a:schemeClr val="accent2"/>
                </a:solidFill>
              </a:rPr>
              <a:t>negative</a:t>
            </a:r>
            <a:r>
              <a:rPr lang="en-US" dirty="0"/>
              <a:t> for a </a:t>
            </a:r>
            <a:r>
              <a:rPr lang="en-US" b="1" dirty="0"/>
              <a:t>virtual object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i="1" dirty="0" smtClean="0"/>
              <a:t>	</a:t>
            </a:r>
            <a:r>
              <a:rPr lang="en-US" b="1" i="1" dirty="0" smtClean="0"/>
              <a:t>d</a:t>
            </a:r>
            <a:r>
              <a:rPr lang="en-US" b="1" i="1" baseline="-25000" dirty="0" smtClean="0"/>
              <a:t>i</a:t>
            </a:r>
            <a:r>
              <a:rPr lang="en-US" i="1" dirty="0"/>
              <a:t>	</a:t>
            </a:r>
            <a:r>
              <a:rPr lang="en-US" dirty="0" smtClean="0"/>
              <a:t>is </a:t>
            </a:r>
            <a:r>
              <a:rPr lang="en-US" dirty="0">
                <a:solidFill>
                  <a:schemeClr val="accent1"/>
                </a:solidFill>
              </a:rPr>
              <a:t>positive</a:t>
            </a:r>
            <a:r>
              <a:rPr lang="en-US" dirty="0"/>
              <a:t> for a </a:t>
            </a:r>
            <a:r>
              <a:rPr lang="en-US" b="1" dirty="0"/>
              <a:t>real image</a:t>
            </a:r>
          </a:p>
          <a:p>
            <a:pPr marL="0" indent="0">
              <a:buNone/>
            </a:pPr>
            <a:r>
              <a:rPr lang="en-US" dirty="0" smtClean="0"/>
              <a:t>		is </a:t>
            </a:r>
            <a:r>
              <a:rPr lang="en-US" dirty="0">
                <a:solidFill>
                  <a:schemeClr val="accent2"/>
                </a:solidFill>
              </a:rPr>
              <a:t>negative</a:t>
            </a:r>
            <a:r>
              <a:rPr lang="en-US" dirty="0"/>
              <a:t> for a </a:t>
            </a:r>
            <a:r>
              <a:rPr lang="en-US" b="1" dirty="0"/>
              <a:t>virtual image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 Conventions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026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52400" y="1219200"/>
            <a:ext cx="4114800" cy="229080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L</a:t>
            </a:r>
            <a:r>
              <a:rPr lang="en-US" dirty="0" smtClean="0"/>
              <a:t>ight </a:t>
            </a:r>
            <a:r>
              <a:rPr lang="en-US" dirty="0"/>
              <a:t>rays appear to travel in </a:t>
            </a:r>
            <a:r>
              <a:rPr lang="en-US" dirty="0">
                <a:solidFill>
                  <a:schemeClr val="accent1"/>
                </a:solidFill>
              </a:rPr>
              <a:t>straight lines</a:t>
            </a:r>
            <a:r>
              <a:rPr lang="en-US" dirty="0"/>
              <a:t>.  This assumption is the basis of geometric optics.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Ray Model of </a:t>
            </a:r>
            <a:r>
              <a:rPr lang="en-US" dirty="0" smtClean="0"/>
              <a:t>Light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7187" y="990600"/>
            <a:ext cx="4900613" cy="2367002"/>
          </a:xfrm>
          <a:prstGeom prst="rect">
            <a:avLst/>
          </a:prstGeom>
        </p:spPr>
      </p:pic>
      <p:sp>
        <p:nvSpPr>
          <p:cNvPr id="6" name="Content Placeholder 1"/>
          <p:cNvSpPr txBox="1">
            <a:spLocks/>
          </p:cNvSpPr>
          <p:nvPr/>
        </p:nvSpPr>
        <p:spPr>
          <a:xfrm>
            <a:off x="304800" y="3810000"/>
            <a:ext cx="8229600" cy="244320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The straight line paths that the light follows are called </a:t>
            </a:r>
            <a:r>
              <a:rPr lang="en-US" dirty="0">
                <a:solidFill>
                  <a:schemeClr val="accent2"/>
                </a:solidFill>
              </a:rPr>
              <a:t>light </a:t>
            </a:r>
            <a:r>
              <a:rPr lang="en-US" i="1" dirty="0">
                <a:solidFill>
                  <a:schemeClr val="accent2"/>
                </a:solidFill>
              </a:rPr>
              <a:t>"</a:t>
            </a:r>
            <a:r>
              <a:rPr lang="en-US" b="1" i="1" dirty="0">
                <a:solidFill>
                  <a:schemeClr val="accent2"/>
                </a:solidFill>
              </a:rPr>
              <a:t>rays</a:t>
            </a:r>
            <a:r>
              <a:rPr lang="en-US" i="1" dirty="0">
                <a:solidFill>
                  <a:schemeClr val="accent2"/>
                </a:solidFill>
              </a:rPr>
              <a:t>"</a:t>
            </a:r>
            <a:r>
              <a:rPr lang="en-US" i="1" dirty="0"/>
              <a:t>.  </a:t>
            </a:r>
            <a:r>
              <a:rPr lang="en-US" dirty="0"/>
              <a:t>A light ray is a line in the direction of the flow of radiant energy.</a:t>
            </a:r>
          </a:p>
        </p:txBody>
      </p:sp>
    </p:spTree>
    <p:extLst>
      <p:ext uri="{BB962C8B-B14F-4D97-AF65-F5344CB8AC3E}">
        <p14:creationId xmlns:p14="http://schemas.microsoft.com/office/powerpoint/2010/main" val="213006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/>
              <a:t> </a:t>
            </a:r>
          </a:p>
          <a:p>
            <a:pPr marL="0" indent="0">
              <a:buNone/>
            </a:pPr>
            <a:r>
              <a:rPr lang="en-US" sz="2700" dirty="0"/>
              <a:t>To decide whether an object or image is </a:t>
            </a:r>
            <a:r>
              <a:rPr lang="en-US" sz="2700" b="1" dirty="0">
                <a:solidFill>
                  <a:schemeClr val="accent1"/>
                </a:solidFill>
              </a:rPr>
              <a:t>real</a:t>
            </a:r>
            <a:r>
              <a:rPr lang="en-US" sz="2700" dirty="0">
                <a:solidFill>
                  <a:schemeClr val="accent1"/>
                </a:solidFill>
              </a:rPr>
              <a:t> </a:t>
            </a:r>
            <a:r>
              <a:rPr lang="en-US" sz="2700" dirty="0"/>
              <a:t>or </a:t>
            </a:r>
            <a:r>
              <a:rPr lang="en-US" sz="2700" b="1" dirty="0">
                <a:solidFill>
                  <a:schemeClr val="accent2"/>
                </a:solidFill>
              </a:rPr>
              <a:t>virtual</a:t>
            </a:r>
            <a:r>
              <a:rPr lang="en-US" sz="2700" dirty="0" smtClean="0"/>
              <a:t>:</a:t>
            </a:r>
          </a:p>
          <a:p>
            <a:pPr marL="0" indent="0">
              <a:buNone/>
            </a:pPr>
            <a:endParaRPr lang="en-US" sz="2700" dirty="0" smtClean="0"/>
          </a:p>
          <a:p>
            <a:pPr marL="0" indent="0">
              <a:buNone/>
            </a:pPr>
            <a:r>
              <a:rPr lang="en-US" sz="2700" dirty="0" smtClean="0">
                <a:solidFill>
                  <a:schemeClr val="accent1"/>
                </a:solidFill>
              </a:rPr>
              <a:t>For real</a:t>
            </a:r>
            <a:r>
              <a:rPr lang="en-US" sz="2700" dirty="0" smtClean="0"/>
              <a:t> </a:t>
            </a:r>
            <a:r>
              <a:rPr lang="en-US" sz="2700" dirty="0"/>
              <a:t>objects the rays </a:t>
            </a:r>
            <a:r>
              <a:rPr lang="en-US" sz="2700" b="1" dirty="0"/>
              <a:t>arriving</a:t>
            </a:r>
            <a:r>
              <a:rPr lang="en-US" sz="2700" dirty="0"/>
              <a:t> at the lens are </a:t>
            </a:r>
            <a:r>
              <a:rPr lang="en-US" sz="2700" dirty="0">
                <a:solidFill>
                  <a:schemeClr val="accent1"/>
                </a:solidFill>
              </a:rPr>
              <a:t>diverging</a:t>
            </a:r>
            <a:r>
              <a:rPr lang="en-US" sz="2700" dirty="0"/>
              <a:t>,</a:t>
            </a:r>
          </a:p>
          <a:p>
            <a:pPr marL="0" indent="0">
              <a:buNone/>
            </a:pPr>
            <a:r>
              <a:rPr lang="en-US" sz="2700" dirty="0" smtClean="0">
                <a:solidFill>
                  <a:schemeClr val="accent2"/>
                </a:solidFill>
              </a:rPr>
              <a:t>For virtual</a:t>
            </a:r>
            <a:r>
              <a:rPr lang="en-US" sz="2700" dirty="0" smtClean="0"/>
              <a:t> </a:t>
            </a:r>
            <a:r>
              <a:rPr lang="en-US" sz="2700" dirty="0"/>
              <a:t>objects the rays </a:t>
            </a:r>
            <a:r>
              <a:rPr lang="en-US" sz="2700" b="1" dirty="0"/>
              <a:t>arriving</a:t>
            </a:r>
            <a:r>
              <a:rPr lang="en-US" sz="2700" dirty="0"/>
              <a:t> at the lens are </a:t>
            </a:r>
            <a:r>
              <a:rPr lang="en-US" sz="2700" dirty="0">
                <a:solidFill>
                  <a:schemeClr val="accent2"/>
                </a:solidFill>
              </a:rPr>
              <a:t>converging</a:t>
            </a:r>
            <a:r>
              <a:rPr lang="en-US" sz="2700" dirty="0"/>
              <a:t>.</a:t>
            </a:r>
          </a:p>
          <a:p>
            <a:pPr marL="0" indent="0">
              <a:buNone/>
            </a:pPr>
            <a:endParaRPr lang="en-US" sz="2700" dirty="0" smtClean="0"/>
          </a:p>
          <a:p>
            <a:pPr marL="0" indent="0">
              <a:buNone/>
            </a:pPr>
            <a:r>
              <a:rPr lang="en-US" sz="2700" dirty="0" smtClean="0">
                <a:solidFill>
                  <a:schemeClr val="accent1"/>
                </a:solidFill>
              </a:rPr>
              <a:t>For real</a:t>
            </a:r>
            <a:r>
              <a:rPr lang="en-US" sz="2700" dirty="0" smtClean="0"/>
              <a:t> </a:t>
            </a:r>
            <a:r>
              <a:rPr lang="en-US" sz="2700" dirty="0"/>
              <a:t>images the rays </a:t>
            </a:r>
            <a:r>
              <a:rPr lang="en-US" sz="2700" b="1" dirty="0"/>
              <a:t>leaving</a:t>
            </a:r>
            <a:r>
              <a:rPr lang="en-US" sz="2700" dirty="0"/>
              <a:t> the lens are </a:t>
            </a:r>
            <a:r>
              <a:rPr lang="en-US" sz="2700" dirty="0">
                <a:solidFill>
                  <a:schemeClr val="accent2"/>
                </a:solidFill>
              </a:rPr>
              <a:t>converging</a:t>
            </a:r>
            <a:r>
              <a:rPr lang="en-US" sz="2700" dirty="0"/>
              <a:t>,</a:t>
            </a:r>
          </a:p>
          <a:p>
            <a:pPr marL="0" indent="0">
              <a:buNone/>
            </a:pPr>
            <a:r>
              <a:rPr lang="en-US" sz="2700" dirty="0" smtClean="0">
                <a:solidFill>
                  <a:schemeClr val="accent2"/>
                </a:solidFill>
              </a:rPr>
              <a:t>For </a:t>
            </a:r>
            <a:r>
              <a:rPr lang="en-US" sz="2700" smtClean="0">
                <a:solidFill>
                  <a:schemeClr val="accent2"/>
                </a:solidFill>
              </a:rPr>
              <a:t>virtual</a:t>
            </a:r>
            <a:r>
              <a:rPr lang="en-US" sz="2700" smtClean="0"/>
              <a:t> </a:t>
            </a:r>
            <a:r>
              <a:rPr lang="en-US" sz="2700"/>
              <a:t>images the </a:t>
            </a:r>
            <a:r>
              <a:rPr lang="en-US" sz="2700" dirty="0"/>
              <a:t>rays </a:t>
            </a:r>
            <a:r>
              <a:rPr lang="en-US" sz="2700" b="1" dirty="0"/>
              <a:t>leaving</a:t>
            </a:r>
            <a:r>
              <a:rPr lang="en-US" sz="2700" dirty="0"/>
              <a:t> the lens are </a:t>
            </a:r>
            <a:r>
              <a:rPr lang="en-US" sz="2700" dirty="0">
                <a:solidFill>
                  <a:schemeClr val="accent1"/>
                </a:solidFill>
              </a:rPr>
              <a:t>diverging</a:t>
            </a:r>
            <a:r>
              <a:rPr lang="en-US" sz="2700" dirty="0"/>
              <a:t>.</a:t>
            </a:r>
          </a:p>
          <a:p>
            <a:pPr marL="0" indent="0">
              <a:buNone/>
            </a:pPr>
            <a:endParaRPr lang="en-US" sz="27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 Conventions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76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spcBef>
                <a:spcPct val="50000"/>
              </a:spcBef>
              <a:buNone/>
            </a:pPr>
            <a:r>
              <a:rPr lang="en-US" sz="2400" dirty="0"/>
              <a:t>The sign </a:t>
            </a:r>
            <a:r>
              <a:rPr lang="en-US" sz="2400" dirty="0" smtClean="0"/>
              <a:t>convention rules:</a:t>
            </a:r>
            <a:endParaRPr lang="en-US" sz="2400" dirty="0"/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2400" dirty="0" smtClean="0"/>
              <a:t>The </a:t>
            </a:r>
            <a:r>
              <a:rPr lang="en-US" sz="2400" b="1" dirty="0"/>
              <a:t>focal length</a:t>
            </a:r>
            <a:r>
              <a:rPr lang="en-US" sz="2400" dirty="0"/>
              <a:t> is </a:t>
            </a:r>
            <a:r>
              <a:rPr lang="en-US" sz="2400" dirty="0">
                <a:solidFill>
                  <a:schemeClr val="accent1"/>
                </a:solidFill>
              </a:rPr>
              <a:t>positive</a:t>
            </a:r>
            <a:r>
              <a:rPr lang="en-US" sz="2400" dirty="0"/>
              <a:t> for </a:t>
            </a:r>
            <a:r>
              <a:rPr lang="en-US" sz="2400" dirty="0">
                <a:solidFill>
                  <a:schemeClr val="accent1"/>
                </a:solidFill>
              </a:rPr>
              <a:t>converging</a:t>
            </a:r>
            <a:r>
              <a:rPr lang="en-US" sz="2400" dirty="0"/>
              <a:t> lenses and </a:t>
            </a:r>
            <a:r>
              <a:rPr lang="en-US" sz="2400" dirty="0">
                <a:solidFill>
                  <a:schemeClr val="accent2"/>
                </a:solidFill>
              </a:rPr>
              <a:t>negative</a:t>
            </a:r>
            <a:r>
              <a:rPr lang="en-US" sz="2400" dirty="0"/>
              <a:t> for </a:t>
            </a:r>
            <a:r>
              <a:rPr lang="en-US" sz="2400" dirty="0">
                <a:solidFill>
                  <a:schemeClr val="accent2"/>
                </a:solidFill>
              </a:rPr>
              <a:t>diverging</a:t>
            </a:r>
            <a:r>
              <a:rPr lang="en-US" sz="2400" dirty="0"/>
              <a:t>.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2400" dirty="0" smtClean="0"/>
              <a:t>The </a:t>
            </a:r>
            <a:r>
              <a:rPr lang="en-US" sz="2400" b="1" dirty="0"/>
              <a:t>object distance </a:t>
            </a:r>
            <a:r>
              <a:rPr lang="en-US" sz="2400" dirty="0"/>
              <a:t>is </a:t>
            </a:r>
            <a:r>
              <a:rPr lang="en-US" sz="2400" dirty="0">
                <a:solidFill>
                  <a:schemeClr val="accent1"/>
                </a:solidFill>
              </a:rPr>
              <a:t>positive</a:t>
            </a:r>
            <a:r>
              <a:rPr lang="en-US" sz="2400" dirty="0"/>
              <a:t> when the object is on the </a:t>
            </a:r>
            <a:r>
              <a:rPr lang="en-US" sz="2400" dirty="0">
                <a:solidFill>
                  <a:srgbClr val="00B050"/>
                </a:solidFill>
              </a:rPr>
              <a:t>same side </a:t>
            </a:r>
            <a:r>
              <a:rPr lang="en-US" sz="2400" dirty="0"/>
              <a:t>as the light entering the lens (not an issue except in compound systems); otherwise it is </a:t>
            </a:r>
            <a:r>
              <a:rPr lang="en-US" sz="2400" dirty="0">
                <a:solidFill>
                  <a:schemeClr val="accent2"/>
                </a:solidFill>
              </a:rPr>
              <a:t>negative</a:t>
            </a:r>
            <a:r>
              <a:rPr lang="en-US" sz="2400" dirty="0"/>
              <a:t>.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2400" dirty="0" smtClean="0"/>
              <a:t>The </a:t>
            </a:r>
            <a:r>
              <a:rPr lang="en-US" sz="2400" b="1" dirty="0"/>
              <a:t>image distance </a:t>
            </a:r>
            <a:r>
              <a:rPr lang="en-US" sz="2400" dirty="0"/>
              <a:t>is </a:t>
            </a:r>
            <a:r>
              <a:rPr lang="en-US" sz="2400" dirty="0">
                <a:solidFill>
                  <a:schemeClr val="accent1"/>
                </a:solidFill>
              </a:rPr>
              <a:t>positive</a:t>
            </a:r>
            <a:r>
              <a:rPr lang="en-US" sz="2400" dirty="0"/>
              <a:t> if the image is on the </a:t>
            </a:r>
            <a:r>
              <a:rPr lang="en-US" sz="2400" dirty="0">
                <a:solidFill>
                  <a:srgbClr val="00B050"/>
                </a:solidFill>
              </a:rPr>
              <a:t>opposite side </a:t>
            </a:r>
            <a:r>
              <a:rPr lang="en-US" sz="2400" dirty="0"/>
              <a:t>from the light entering the lens; otherwise it is </a:t>
            </a:r>
            <a:r>
              <a:rPr lang="en-US" sz="2400" dirty="0">
                <a:solidFill>
                  <a:schemeClr val="accent2"/>
                </a:solidFill>
              </a:rPr>
              <a:t>negative</a:t>
            </a:r>
            <a:r>
              <a:rPr lang="en-US" sz="2400" dirty="0"/>
              <a:t>.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2400" dirty="0" smtClean="0"/>
              <a:t>The </a:t>
            </a:r>
            <a:r>
              <a:rPr lang="en-US" sz="2400" b="1" dirty="0"/>
              <a:t>height of the image </a:t>
            </a:r>
            <a:r>
              <a:rPr lang="en-US" sz="2400" dirty="0"/>
              <a:t>is </a:t>
            </a:r>
            <a:r>
              <a:rPr lang="en-US" sz="2400" dirty="0">
                <a:solidFill>
                  <a:schemeClr val="accent1"/>
                </a:solidFill>
              </a:rPr>
              <a:t>positive</a:t>
            </a:r>
            <a:r>
              <a:rPr lang="en-US" sz="2400" dirty="0"/>
              <a:t> if the image is </a:t>
            </a:r>
            <a:r>
              <a:rPr lang="en-US" sz="2400" dirty="0">
                <a:solidFill>
                  <a:srgbClr val="00B050"/>
                </a:solidFill>
              </a:rPr>
              <a:t>upright</a:t>
            </a:r>
            <a:r>
              <a:rPr lang="en-US" sz="2400" dirty="0"/>
              <a:t> and </a:t>
            </a:r>
            <a:r>
              <a:rPr lang="en-US" sz="2400" dirty="0">
                <a:solidFill>
                  <a:schemeClr val="accent2"/>
                </a:solidFill>
              </a:rPr>
              <a:t>negative</a:t>
            </a:r>
            <a:r>
              <a:rPr lang="en-US" sz="2400" dirty="0"/>
              <a:t> otherwise.</a:t>
            </a:r>
          </a:p>
          <a:p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 Conventions: Alternative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53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The </a:t>
            </a:r>
            <a:r>
              <a:rPr lang="en-US" sz="2400" dirty="0" err="1"/>
              <a:t>Lensmaker's</a:t>
            </a:r>
            <a:r>
              <a:rPr lang="en-US" sz="2400" dirty="0"/>
              <a:t> equation relates the focal length of a lens to the radii of curvature </a:t>
            </a:r>
            <a:r>
              <a:rPr lang="en-US" sz="2400" i="1" dirty="0"/>
              <a:t>R</a:t>
            </a:r>
            <a:r>
              <a:rPr lang="en-US" sz="2400" i="1" baseline="-25000" dirty="0"/>
              <a:t>1</a:t>
            </a:r>
            <a:r>
              <a:rPr lang="en-US" sz="2400" i="1" dirty="0"/>
              <a:t> </a:t>
            </a:r>
            <a:r>
              <a:rPr lang="en-US" sz="2400" dirty="0"/>
              <a:t>and </a:t>
            </a:r>
            <a:r>
              <a:rPr lang="en-US" sz="2400" i="1" dirty="0"/>
              <a:t>R</a:t>
            </a:r>
            <a:r>
              <a:rPr lang="en-US" sz="2400" i="1" baseline="-25000" dirty="0"/>
              <a:t>2</a:t>
            </a:r>
            <a:r>
              <a:rPr lang="en-US" sz="2400" i="1" dirty="0"/>
              <a:t> </a:t>
            </a:r>
            <a:r>
              <a:rPr lang="en-US" sz="2400" dirty="0"/>
              <a:t>of the two surfaces of the lens</a:t>
            </a:r>
            <a:r>
              <a:rPr lang="en-US" sz="2400" dirty="0" smtClean="0"/>
              <a:t>.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where </a:t>
            </a:r>
            <a:r>
              <a:rPr lang="en-US" sz="2400" i="1" dirty="0"/>
              <a:t>n</a:t>
            </a:r>
            <a:r>
              <a:rPr lang="en-US" sz="2400" i="1" baseline="-25000" dirty="0"/>
              <a:t>1</a:t>
            </a:r>
            <a:r>
              <a:rPr lang="en-US" sz="2400" i="1" dirty="0"/>
              <a:t> </a:t>
            </a:r>
            <a:r>
              <a:rPr lang="en-US" sz="2400" dirty="0"/>
              <a:t>is the refractive index of the medium surrounding the lens, </a:t>
            </a:r>
            <a:r>
              <a:rPr lang="en-US" sz="2400" i="1" dirty="0"/>
              <a:t>n</a:t>
            </a:r>
            <a:r>
              <a:rPr lang="en-US" sz="2400" i="1" baseline="-25000" dirty="0"/>
              <a:t>2</a:t>
            </a:r>
            <a:r>
              <a:rPr lang="en-US" sz="2400" i="1" dirty="0"/>
              <a:t> </a:t>
            </a:r>
            <a:r>
              <a:rPr lang="en-US" sz="2400" dirty="0"/>
              <a:t>the refractive index of the lens, and </a:t>
            </a:r>
            <a:r>
              <a:rPr lang="en-US" sz="2400" i="1" dirty="0"/>
              <a:t>R</a:t>
            </a:r>
            <a:r>
              <a:rPr lang="en-US" sz="2400" i="1" baseline="-25000" dirty="0"/>
              <a:t>1</a:t>
            </a:r>
            <a:r>
              <a:rPr lang="en-US" sz="2400" i="1" dirty="0"/>
              <a:t> </a:t>
            </a:r>
            <a:r>
              <a:rPr lang="en-US" sz="2400" dirty="0"/>
              <a:t>and </a:t>
            </a:r>
            <a:r>
              <a:rPr lang="en-US" sz="2400" i="1" dirty="0"/>
              <a:t>R</a:t>
            </a:r>
            <a:r>
              <a:rPr lang="en-US" sz="2400" i="1" baseline="-25000" dirty="0"/>
              <a:t>2</a:t>
            </a:r>
            <a:r>
              <a:rPr lang="en-US" sz="2400" i="1" dirty="0"/>
              <a:t> </a:t>
            </a:r>
            <a:r>
              <a:rPr lang="en-US" sz="2400" dirty="0"/>
              <a:t>are the radii of curvature of the front and back surfaces, respectively.</a:t>
            </a:r>
          </a:p>
          <a:p>
            <a:pPr marL="0" indent="0">
              <a:buNone/>
            </a:pPr>
            <a:r>
              <a:rPr lang="en-US" sz="2400" dirty="0"/>
              <a:t>In order to apply this equation correctly to both convex and concave surfaces we must adopt the following sign convention for radii of curvature. </a:t>
            </a:r>
            <a:br>
              <a:rPr lang="en-US" sz="2400" dirty="0"/>
            </a:br>
            <a:r>
              <a:rPr lang="en-US" sz="2400" i="1" dirty="0"/>
              <a:t>R 	</a:t>
            </a:r>
            <a:r>
              <a:rPr lang="en-US" sz="2400" dirty="0"/>
              <a:t>is positive for convex surfaces</a:t>
            </a:r>
          </a:p>
          <a:p>
            <a:pPr marL="0" indent="0">
              <a:buNone/>
            </a:pPr>
            <a:r>
              <a:rPr lang="en-US" sz="2400" dirty="0" smtClean="0"/>
              <a:t>	is </a:t>
            </a:r>
            <a:r>
              <a:rPr lang="en-US" sz="2400" dirty="0"/>
              <a:t>negative for concave surfaces</a:t>
            </a:r>
          </a:p>
          <a:p>
            <a:pPr marL="0" indent="0">
              <a:buNone/>
            </a:pPr>
            <a:r>
              <a:rPr lang="en-US" sz="2400" dirty="0" smtClean="0"/>
              <a:t>when </a:t>
            </a:r>
            <a:r>
              <a:rPr lang="en-US" sz="2400" dirty="0"/>
              <a:t>viewed from </a:t>
            </a:r>
            <a:r>
              <a:rPr lang="en-US" sz="2400" b="1" i="1" dirty="0"/>
              <a:t>outside</a:t>
            </a:r>
            <a:r>
              <a:rPr lang="en-US" sz="2400" i="1" dirty="0"/>
              <a:t> </a:t>
            </a:r>
            <a:r>
              <a:rPr lang="en-US" sz="2400" dirty="0"/>
              <a:t>the lens</a:t>
            </a:r>
          </a:p>
          <a:p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Lensmaker’s</a:t>
            </a:r>
            <a:r>
              <a:rPr lang="en-US" dirty="0" smtClean="0"/>
              <a:t> Equation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636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This useful equation relates the radii of curvature of the two lens surfaces, and the index of refraction, to the focal length.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Lensmaker’s</a:t>
            </a:r>
            <a:r>
              <a:rPr lang="en-US" dirty="0"/>
              <a:t> Equation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209800"/>
            <a:ext cx="4314825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9686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actual fact, light is an </a:t>
            </a:r>
            <a:r>
              <a:rPr lang="en-US" dirty="0">
                <a:solidFill>
                  <a:schemeClr val="accent2"/>
                </a:solidFill>
              </a:rPr>
              <a:t>electromagnetic wave</a:t>
            </a:r>
            <a:r>
              <a:rPr lang="en-US" dirty="0"/>
              <a:t>, as are radio, </a:t>
            </a:r>
            <a:r>
              <a:rPr lang="en-US" dirty="0" smtClean="0"/>
              <a:t>UV, infrared, gamma and micro-waves</a:t>
            </a:r>
            <a:r>
              <a:rPr lang="en-US" dirty="0"/>
              <a:t>. 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An electromagnetic wave is composed of </a:t>
            </a:r>
            <a:r>
              <a:rPr lang="en-US" dirty="0" smtClean="0">
                <a:solidFill>
                  <a:schemeClr val="accent1"/>
                </a:solidFill>
              </a:rPr>
              <a:t>electric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>
                <a:solidFill>
                  <a:srgbClr val="00B050"/>
                </a:solidFill>
              </a:rPr>
              <a:t>magnetic</a:t>
            </a:r>
            <a:r>
              <a:rPr lang="en-US" dirty="0"/>
              <a:t> waves </a:t>
            </a:r>
            <a:r>
              <a:rPr lang="en-US" dirty="0" smtClean="0"/>
              <a:t>which are </a:t>
            </a:r>
            <a:r>
              <a:rPr lang="en-US" dirty="0"/>
              <a:t>perpendicular to each other, and to the direction of propagation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Light: An Electromagnetic Wave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81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Electromagnetic waves can have </a:t>
            </a:r>
            <a:r>
              <a:rPr lang="en-US" dirty="0" smtClean="0">
                <a:solidFill>
                  <a:schemeClr val="accent1"/>
                </a:solidFill>
              </a:rPr>
              <a:t>any wavelength</a:t>
            </a:r>
            <a:r>
              <a:rPr lang="en-US" dirty="0" smtClean="0"/>
              <a:t>; there are different names given to different parts of the spectrum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>
                <a:solidFill>
                  <a:schemeClr val="accent1"/>
                </a:solidFill>
              </a:rPr>
              <a:t>human eye </a:t>
            </a:r>
            <a:r>
              <a:rPr lang="en-US" dirty="0"/>
              <a:t>only responds to </a:t>
            </a:r>
            <a:r>
              <a:rPr lang="en-US" dirty="0" smtClean="0"/>
              <a:t>EM </a:t>
            </a:r>
            <a:r>
              <a:rPr lang="en-US" dirty="0"/>
              <a:t>waves in the wavelength range </a:t>
            </a:r>
            <a:r>
              <a:rPr lang="en-US" dirty="0">
                <a:solidFill>
                  <a:schemeClr val="accent2"/>
                </a:solidFill>
              </a:rPr>
              <a:t>400 - 700 nm</a:t>
            </a:r>
            <a:r>
              <a:rPr lang="en-US" dirty="0"/>
              <a:t>, and we refer to these electromagnetic waves as </a:t>
            </a:r>
            <a:r>
              <a:rPr lang="en-US" b="1" i="1" dirty="0"/>
              <a:t>"light".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Electromagnetic </a:t>
            </a:r>
            <a:r>
              <a:rPr lang="en-US" dirty="0" smtClean="0"/>
              <a:t>Spectrum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08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52400" y="4419600"/>
            <a:ext cx="8839200" cy="1828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This is the speed of </a:t>
            </a:r>
            <a:r>
              <a:rPr lang="en-US" u="sng" dirty="0" smtClean="0"/>
              <a:t>all</a:t>
            </a:r>
            <a:r>
              <a:rPr lang="en-US" dirty="0" smtClean="0"/>
              <a:t> electromagnetic waves (including </a:t>
            </a:r>
            <a:r>
              <a:rPr lang="en-US" dirty="0" smtClean="0">
                <a:solidFill>
                  <a:schemeClr val="accent1"/>
                </a:solidFill>
              </a:rPr>
              <a:t>light</a:t>
            </a:r>
            <a:r>
              <a:rPr lang="en-US" dirty="0" smtClean="0"/>
              <a:t>) </a:t>
            </a:r>
            <a:r>
              <a:rPr lang="en-US" dirty="0"/>
              <a:t>in f</a:t>
            </a:r>
            <a:r>
              <a:rPr lang="en-US" dirty="0" smtClean="0"/>
              <a:t>ree </a:t>
            </a:r>
            <a:r>
              <a:rPr lang="en-US" dirty="0"/>
              <a:t>space (vacuum).  In </a:t>
            </a:r>
            <a:r>
              <a:rPr lang="en-US" dirty="0" smtClean="0"/>
              <a:t>gases, transparent </a:t>
            </a:r>
            <a:r>
              <a:rPr lang="en-US" dirty="0"/>
              <a:t>liquids and solids </a:t>
            </a:r>
            <a:r>
              <a:rPr lang="en-US" b="1" dirty="0"/>
              <a:t>light travels </a:t>
            </a:r>
            <a:r>
              <a:rPr lang="en-US" b="1" dirty="0">
                <a:solidFill>
                  <a:schemeClr val="accent2"/>
                </a:solidFill>
              </a:rPr>
              <a:t>more slowly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Light: An Electromagnetic Wave</a:t>
            </a:r>
            <a:endParaRPr lang="en-US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152400" y="1066800"/>
            <a:ext cx="8839200" cy="2209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en-US" dirty="0" smtClean="0"/>
              <a:t>Maxwell </a:t>
            </a:r>
            <a:r>
              <a:rPr lang="en-US" dirty="0"/>
              <a:t>calculated the </a:t>
            </a:r>
            <a:r>
              <a:rPr lang="en-US" dirty="0">
                <a:solidFill>
                  <a:schemeClr val="accent1"/>
                </a:solidFill>
              </a:rPr>
              <a:t>speed of propagation </a:t>
            </a:r>
            <a:r>
              <a:rPr lang="en-US" dirty="0"/>
              <a:t>of electromagnetic waves, he found</a:t>
            </a:r>
            <a:r>
              <a:rPr lang="en-US" dirty="0" smtClean="0"/>
              <a:t>:</a:t>
            </a:r>
          </a:p>
          <a:p>
            <a:pPr marL="0" indent="0">
              <a:spcBef>
                <a:spcPct val="50000"/>
              </a:spcBef>
              <a:buNone/>
            </a:pP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6347214"/>
              </p:ext>
            </p:extLst>
          </p:nvPr>
        </p:nvGraphicFramePr>
        <p:xfrm>
          <a:off x="167355" y="2514600"/>
          <a:ext cx="8839200" cy="140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82" name="Bitmap Image" r:id="rId3" imgW="7942857" imgH="1267002" progId="PBrush">
                  <p:embed/>
                </p:oleObj>
              </mc:Choice>
              <mc:Fallback>
                <p:oleObj name="Bitmap Image" r:id="rId3" imgW="7942857" imgH="1267002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355" y="2514600"/>
                        <a:ext cx="8839200" cy="1409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7080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52400" y="1066800"/>
            <a:ext cx="8763000" cy="5181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index of refraction of </a:t>
            </a:r>
            <a:r>
              <a:rPr lang="en-US" dirty="0" smtClean="0"/>
              <a:t>a medium </a:t>
            </a:r>
            <a:r>
              <a:rPr lang="en-US" dirty="0"/>
              <a:t>is the ratio of the </a:t>
            </a:r>
            <a:r>
              <a:rPr lang="en-US" dirty="0">
                <a:solidFill>
                  <a:schemeClr val="accent1"/>
                </a:solidFill>
              </a:rPr>
              <a:t>speed of light</a:t>
            </a:r>
            <a:r>
              <a:rPr lang="en-US" dirty="0"/>
              <a:t> in </a:t>
            </a:r>
            <a:r>
              <a:rPr lang="en-US" dirty="0">
                <a:solidFill>
                  <a:schemeClr val="accent2"/>
                </a:solidFill>
              </a:rPr>
              <a:t>vacuum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i="1" dirty="0" smtClean="0"/>
              <a:t>c</a:t>
            </a:r>
            <a:r>
              <a:rPr lang="en-US" dirty="0" smtClean="0"/>
              <a:t>) to </a:t>
            </a:r>
            <a:r>
              <a:rPr lang="en-US" dirty="0"/>
              <a:t>the </a:t>
            </a:r>
            <a:r>
              <a:rPr lang="en-US" dirty="0">
                <a:solidFill>
                  <a:schemeClr val="accent1"/>
                </a:solidFill>
              </a:rPr>
              <a:t>speed of light</a:t>
            </a:r>
            <a:r>
              <a:rPr lang="en-US" dirty="0"/>
              <a:t> in the </a:t>
            </a:r>
            <a:r>
              <a:rPr lang="en-US" dirty="0" smtClean="0">
                <a:solidFill>
                  <a:srgbClr val="00B050"/>
                </a:solidFill>
              </a:rPr>
              <a:t>medium</a:t>
            </a:r>
            <a:r>
              <a:rPr lang="en-US" dirty="0" smtClean="0"/>
              <a:t> (</a:t>
            </a:r>
            <a:r>
              <a:rPr lang="en-US" i="1" dirty="0" smtClean="0">
                <a:cs typeface="Arial" pitchFamily="34" charset="0"/>
              </a:rPr>
              <a:t>v</a:t>
            </a:r>
            <a:r>
              <a:rPr lang="en-US" dirty="0" smtClean="0"/>
              <a:t>):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index of refraction is </a:t>
            </a:r>
            <a:r>
              <a:rPr lang="en-US" dirty="0">
                <a:solidFill>
                  <a:schemeClr val="accent2"/>
                </a:solidFill>
              </a:rPr>
              <a:t>never less than 1</a:t>
            </a:r>
            <a:r>
              <a:rPr lang="en-US" dirty="0"/>
              <a:t>, and values for various materials are given in Table 23-1.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 of Refraction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9811" y="2895600"/>
            <a:ext cx="1464286" cy="123842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8784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When light encounters a </a:t>
            </a:r>
            <a:r>
              <a:rPr lang="en-US" dirty="0">
                <a:solidFill>
                  <a:schemeClr val="accent2"/>
                </a:solidFill>
              </a:rPr>
              <a:t>boundary</a:t>
            </a:r>
            <a:r>
              <a:rPr lang="en-US" dirty="0"/>
              <a:t> between two media the radiant energy can be: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 	</a:t>
            </a:r>
            <a:r>
              <a:rPr lang="en-US" i="1" dirty="0">
                <a:solidFill>
                  <a:schemeClr val="accent1"/>
                </a:solidFill>
              </a:rPr>
              <a:t>reflected</a:t>
            </a:r>
            <a:endParaRPr lang="en-US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dirty="0"/>
              <a:t>(ii) 	</a:t>
            </a:r>
            <a:r>
              <a:rPr lang="en-US" i="1" dirty="0">
                <a:solidFill>
                  <a:schemeClr val="accent2"/>
                </a:solidFill>
              </a:rPr>
              <a:t>transmitted</a:t>
            </a:r>
            <a:endParaRPr lang="en-US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US" dirty="0"/>
              <a:t>(iii) 	</a:t>
            </a:r>
            <a:r>
              <a:rPr lang="en-US" i="1" dirty="0">
                <a:solidFill>
                  <a:srgbClr val="00B050"/>
                </a:solidFill>
              </a:rPr>
              <a:t>absorbed</a:t>
            </a:r>
            <a:endParaRPr lang="en-US" dirty="0">
              <a:solidFill>
                <a:srgbClr val="00B050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 and Refraction</a:t>
            </a:r>
            <a:endParaRPr lang="en-US" dirty="0"/>
          </a:p>
        </p:txBody>
      </p:sp>
      <p:grpSp>
        <p:nvGrpSpPr>
          <p:cNvPr id="4" name="Group 3"/>
          <p:cNvGrpSpPr>
            <a:grpSpLocks noChangeAspect="1"/>
          </p:cNvGrpSpPr>
          <p:nvPr/>
        </p:nvGrpSpPr>
        <p:grpSpPr>
          <a:xfrm>
            <a:off x="3034571" y="2207203"/>
            <a:ext cx="5885200" cy="3964997"/>
            <a:chOff x="0" y="0"/>
            <a:chExt cx="4281854" cy="2883877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4281854" cy="2883877"/>
            </a:xfrm>
            <a:prstGeom prst="rect">
              <a:avLst/>
            </a:prstGeom>
          </p:spPr>
        </p:pic>
        <p:sp>
          <p:nvSpPr>
            <p:cNvPr id="6" name="Rectangle 5"/>
            <p:cNvSpPr>
              <a:spLocks noChangeAspect="1" noChangeArrowheads="1"/>
            </p:cNvSpPr>
            <p:nvPr/>
          </p:nvSpPr>
          <p:spPr bwMode="auto">
            <a:xfrm>
              <a:off x="0" y="158262"/>
              <a:ext cx="530961" cy="49873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7" name="Rectangle 6"/>
          <p:cNvSpPr/>
          <p:nvPr/>
        </p:nvSpPr>
        <p:spPr>
          <a:xfrm>
            <a:off x="3034571" y="4800600"/>
            <a:ext cx="2070829" cy="457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477000" y="4343400"/>
            <a:ext cx="2514600" cy="6858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800475" y="3205163"/>
            <a:ext cx="1666875" cy="862012"/>
          </a:xfrm>
          <a:prstGeom prst="straightConnector1">
            <a:avLst/>
          </a:prstGeom>
          <a:ln w="38100">
            <a:solidFill>
              <a:schemeClr val="tx1"/>
            </a:solidFill>
            <a:headEnd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3567113" y="4067175"/>
            <a:ext cx="1883568" cy="619125"/>
          </a:xfrm>
          <a:prstGeom prst="straightConnector1">
            <a:avLst/>
          </a:prstGeom>
          <a:ln w="38100">
            <a:headEnd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467350" y="4067175"/>
            <a:ext cx="1919288" cy="381000"/>
          </a:xfrm>
          <a:prstGeom prst="straightConnector1">
            <a:avLst/>
          </a:prstGeom>
          <a:ln w="38100">
            <a:solidFill>
              <a:schemeClr val="accent2"/>
            </a:solidFill>
            <a:headEnd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hord 25"/>
          <p:cNvSpPr/>
          <p:nvPr/>
        </p:nvSpPr>
        <p:spPr>
          <a:xfrm rot="10800000">
            <a:off x="5018322" y="3617147"/>
            <a:ext cx="914400" cy="914400"/>
          </a:xfrm>
          <a:prstGeom prst="chord">
            <a:avLst>
              <a:gd name="adj1" fmla="val 5404753"/>
              <a:gd name="adj2" fmla="val 1624818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90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334 -0.05695 L 3.61111E-6 1.48148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67" y="2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333 -0.05694 L -8.33333E-7 -2.59259E-6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67" y="2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333 -0.05694 L -8.33333E-7 -2.59259E-6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67" y="2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000"/>
                            </p:stCondLst>
                            <p:childTnLst>
                              <p:par>
                                <p:cTn id="6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26" grpId="0" animBg="1"/>
      <p:bldP spid="26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52400" y="1066800"/>
            <a:ext cx="8839200" cy="1981200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incident, </a:t>
            </a:r>
            <a:r>
              <a:rPr lang="en-US" dirty="0">
                <a:solidFill>
                  <a:schemeClr val="accent1"/>
                </a:solidFill>
              </a:rPr>
              <a:t>reflected</a:t>
            </a:r>
            <a:r>
              <a:rPr lang="en-US" dirty="0"/>
              <a:t> and </a:t>
            </a:r>
            <a:r>
              <a:rPr lang="en-US" dirty="0">
                <a:solidFill>
                  <a:schemeClr val="accent2"/>
                </a:solidFill>
              </a:rPr>
              <a:t>transmitted</a:t>
            </a:r>
            <a:r>
              <a:rPr lang="en-US" dirty="0"/>
              <a:t> rays all reside in the </a:t>
            </a:r>
            <a:r>
              <a:rPr lang="en-US" dirty="0">
                <a:solidFill>
                  <a:srgbClr val="00B050"/>
                </a:solidFill>
              </a:rPr>
              <a:t>same plane </a:t>
            </a:r>
            <a:r>
              <a:rPr lang="en-US" dirty="0"/>
              <a:t>(the “</a:t>
            </a:r>
            <a:r>
              <a:rPr lang="en-US" i="1" dirty="0"/>
              <a:t>plane of incidence</a:t>
            </a:r>
            <a:r>
              <a:rPr lang="en-US" dirty="0"/>
              <a:t>”) which is normal to the plane of the </a:t>
            </a:r>
            <a:r>
              <a:rPr lang="en-US" dirty="0" smtClean="0"/>
              <a:t>interface.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angle of incidence = angle of </a:t>
            </a:r>
            <a:r>
              <a:rPr lang="en-US" dirty="0">
                <a:solidFill>
                  <a:schemeClr val="accent1"/>
                </a:solidFill>
              </a:rPr>
              <a:t>reflection</a:t>
            </a:r>
            <a:r>
              <a:rPr lang="en-US" dirty="0"/>
              <a:t>.  (ϴ</a:t>
            </a:r>
            <a:r>
              <a:rPr lang="en-US" baseline="-25000" dirty="0"/>
              <a:t>1</a:t>
            </a:r>
            <a:r>
              <a:rPr lang="en-US" dirty="0"/>
              <a:t> = ϴ</a:t>
            </a:r>
            <a:r>
              <a:rPr lang="en-US" baseline="-25000" dirty="0"/>
              <a:t>1</a:t>
            </a:r>
            <a:r>
              <a:rPr lang="en-US" dirty="0" smtClean="0"/>
              <a:t>’)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Laws of Reflection and </a:t>
            </a:r>
            <a:r>
              <a:rPr lang="en-US" dirty="0" smtClean="0"/>
              <a:t>Refraction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2971800"/>
            <a:ext cx="4267200" cy="3324241"/>
          </a:xfrm>
          <a:prstGeom prst="rect">
            <a:avLst/>
          </a:prstGeom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152400" y="3048000"/>
            <a:ext cx="4419600" cy="3124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The angle of </a:t>
            </a:r>
            <a:r>
              <a:rPr lang="en-US" dirty="0" smtClean="0">
                <a:solidFill>
                  <a:schemeClr val="accent2"/>
                </a:solidFill>
              </a:rPr>
              <a:t>refraction</a:t>
            </a:r>
            <a:r>
              <a:rPr lang="en-US" dirty="0" smtClean="0"/>
              <a:t> (ϴ</a:t>
            </a:r>
            <a:r>
              <a:rPr lang="en-US" baseline="-25000" dirty="0"/>
              <a:t>2</a:t>
            </a:r>
            <a:r>
              <a:rPr lang="en-US" dirty="0" smtClean="0"/>
              <a:t>) and the angle of incidence </a:t>
            </a:r>
            <a:r>
              <a:rPr lang="en-US" dirty="0"/>
              <a:t>(ϴ</a:t>
            </a:r>
            <a:r>
              <a:rPr lang="en-US" baseline="-25000" dirty="0"/>
              <a:t>1</a:t>
            </a:r>
            <a:r>
              <a:rPr lang="en-US" dirty="0"/>
              <a:t>) </a:t>
            </a:r>
            <a:r>
              <a:rPr lang="en-US" dirty="0" smtClean="0"/>
              <a:t>are related by </a:t>
            </a:r>
            <a:r>
              <a:rPr lang="en-US" i="1" dirty="0" smtClean="0">
                <a:solidFill>
                  <a:srgbClr val="00B050"/>
                </a:solidFill>
              </a:rPr>
              <a:t>Snell's law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Light rays are </a:t>
            </a:r>
            <a:r>
              <a:rPr lang="en-US" b="1" dirty="0" smtClean="0"/>
              <a:t>reversible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288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25480</TotalTime>
  <Words>1750</Words>
  <Application>Microsoft Office PowerPoint</Application>
  <PresentationFormat>On-screen Show (4:3)</PresentationFormat>
  <Paragraphs>156</Paragraphs>
  <Slides>33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36" baseType="lpstr">
      <vt:lpstr>Office Theme</vt:lpstr>
      <vt:lpstr>Bitmap Image</vt:lpstr>
      <vt:lpstr>Equation</vt:lpstr>
      <vt:lpstr>Physics 1025F Geometric Optics   </vt:lpstr>
      <vt:lpstr>Chapter 23: Geometric Optics</vt:lpstr>
      <vt:lpstr>The Ray Model of Light</vt:lpstr>
      <vt:lpstr>Light: An Electromagnetic Wave</vt:lpstr>
      <vt:lpstr>Electromagnetic Spectrum</vt:lpstr>
      <vt:lpstr>Light: An Electromagnetic Wave</vt:lpstr>
      <vt:lpstr>Index of Refraction</vt:lpstr>
      <vt:lpstr>Reflection and Refraction</vt:lpstr>
      <vt:lpstr>Laws of Reflection and Refraction</vt:lpstr>
      <vt:lpstr>Law of Reflection</vt:lpstr>
      <vt:lpstr>Diffuse vs. Specular Reflection</vt:lpstr>
      <vt:lpstr>Reflection at a Plane Mirror</vt:lpstr>
      <vt:lpstr>Image Formation by a Plane Mirror</vt:lpstr>
      <vt:lpstr>Refraction</vt:lpstr>
      <vt:lpstr>Refraction: Snell’s Law</vt:lpstr>
      <vt:lpstr>Refraction at a Plane Surface</vt:lpstr>
      <vt:lpstr>Total Internal Reflection</vt:lpstr>
      <vt:lpstr>Total Internal Reflection</vt:lpstr>
      <vt:lpstr>Application: Fiber Optics</vt:lpstr>
      <vt:lpstr>Thin Lenses</vt:lpstr>
      <vt:lpstr>Convex (Converging) Lens</vt:lpstr>
      <vt:lpstr>Concave (Diverging) Lens</vt:lpstr>
      <vt:lpstr>Power of a Lens</vt:lpstr>
      <vt:lpstr>Convex Lens: Ray Tracing</vt:lpstr>
      <vt:lpstr>Convex Lens: Thin Lens Equation</vt:lpstr>
      <vt:lpstr>Magnification</vt:lpstr>
      <vt:lpstr>Convex Lens: Ray Tracing</vt:lpstr>
      <vt:lpstr>Concave Lens: Ray Tracing</vt:lpstr>
      <vt:lpstr>Sign Conventions</vt:lpstr>
      <vt:lpstr>Sign Conventions</vt:lpstr>
      <vt:lpstr>Sign Conventions: Alternative</vt:lpstr>
      <vt:lpstr>The Lensmaker’s Equation</vt:lpstr>
      <vt:lpstr>The Lensmaker’s Equation</vt:lpstr>
    </vt:vector>
  </TitlesOfParts>
  <Company>University of Cape Town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 PHY1025F M01</dc:title>
  <dc:creator>Steve Peterson</dc:creator>
  <cp:lastModifiedBy>Amos</cp:lastModifiedBy>
  <cp:revision>1068</cp:revision>
  <cp:lastPrinted>2012-01-19T14:18:39Z</cp:lastPrinted>
  <dcterms:created xsi:type="dcterms:W3CDTF">2011-03-04T08:49:28Z</dcterms:created>
  <dcterms:modified xsi:type="dcterms:W3CDTF">2014-05-20T08:43:14Z</dcterms:modified>
</cp:coreProperties>
</file>