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4" r:id="rId2"/>
  </p:sldMasterIdLst>
  <p:notesMasterIdLst>
    <p:notesMasterId r:id="rId32"/>
  </p:notesMasterIdLst>
  <p:handoutMasterIdLst>
    <p:handoutMasterId r:id="rId33"/>
  </p:handoutMasterIdLst>
  <p:sldIdLst>
    <p:sldId id="976" r:id="rId3"/>
    <p:sldId id="891" r:id="rId4"/>
    <p:sldId id="968" r:id="rId5"/>
    <p:sldId id="892" r:id="rId6"/>
    <p:sldId id="938" r:id="rId7"/>
    <p:sldId id="940" r:id="rId8"/>
    <p:sldId id="899" r:id="rId9"/>
    <p:sldId id="902" r:id="rId10"/>
    <p:sldId id="895" r:id="rId11"/>
    <p:sldId id="959" r:id="rId12"/>
    <p:sldId id="905" r:id="rId13"/>
    <p:sldId id="906" r:id="rId14"/>
    <p:sldId id="907" r:id="rId15"/>
    <p:sldId id="975" r:id="rId16"/>
    <p:sldId id="912" r:id="rId17"/>
    <p:sldId id="913" r:id="rId18"/>
    <p:sldId id="914" r:id="rId19"/>
    <p:sldId id="915" r:id="rId20"/>
    <p:sldId id="916" r:id="rId21"/>
    <p:sldId id="917" r:id="rId22"/>
    <p:sldId id="918" r:id="rId23"/>
    <p:sldId id="935" r:id="rId24"/>
    <p:sldId id="920" r:id="rId25"/>
    <p:sldId id="932" r:id="rId26"/>
    <p:sldId id="937" r:id="rId27"/>
    <p:sldId id="943" r:id="rId28"/>
    <p:sldId id="954" r:id="rId29"/>
    <p:sldId id="958" r:id="rId30"/>
    <p:sldId id="955" r:id="rId31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3" autoAdjust="0"/>
    <p:restoredTop sz="94746" autoAdjust="0"/>
  </p:normalViewPr>
  <p:slideViewPr>
    <p:cSldViewPr>
      <p:cViewPr varScale="1">
        <p:scale>
          <a:sx n="70" d="100"/>
          <a:sy n="70" d="100"/>
        </p:scale>
        <p:origin x="-10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94"/>
    </p:cViewPr>
  </p:sorterViewPr>
  <p:notesViewPr>
    <p:cSldViewPr>
      <p:cViewPr varScale="1">
        <p:scale>
          <a:sx n="54" d="100"/>
          <a:sy n="54" d="100"/>
        </p:scale>
        <p:origin x="-2682" y="-96"/>
      </p:cViewPr>
      <p:guideLst>
        <p:guide orient="horz" pos="3132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578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2926F01E-795A-42F8-9333-53A8A310B5A7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53969" cy="49792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578" y="9447764"/>
            <a:ext cx="2953969" cy="497920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FB75C24C-FE0D-4263-BE38-A92C279ED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32A48150-14BC-4B53-B150-4CA0E1EF8750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</p:spPr>
        <p:txBody>
          <a:bodyPr vert="horz" lIns="91641" tIns="45821" rIns="91641" bIns="458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4"/>
            <a:ext cx="2953226" cy="497364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021413F5-23E0-4781-AF2D-779D9AFC9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413F5-23E0-4781-AF2D-779D9AFC9A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0C5871-EA15-4890-B29F-76FDA98614F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CA85B-9FA6-4B03-B11B-70288B3E5CD8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77" name="Picture 41" descr="770113_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7" b="27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70" name="Text Box 34"/>
          <p:cNvSpPr txBox="1">
            <a:spLocks noChangeArrowheads="1"/>
          </p:cNvSpPr>
          <p:nvPr userDrawn="1"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FFFFFF"/>
                </a:solidFill>
                <a:latin typeface="Times New Roman" pitchFamily="64" charset="0"/>
              </a:rPr>
              <a:t>© 2010 Pearson Education, Inc.</a:t>
            </a:r>
          </a:p>
        </p:txBody>
      </p:sp>
      <p:sp>
        <p:nvSpPr>
          <p:cNvPr id="577576" name="Rectangle 4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53025" y="2420938"/>
            <a:ext cx="38004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64" charset="2"/>
              <a:buNone/>
              <a:defRPr sz="4000" b="1">
                <a:latin typeface="Times New Roman" pitchFamily="6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77578" name="Text Box 42"/>
          <p:cNvSpPr txBox="1">
            <a:spLocks noChangeArrowheads="1"/>
          </p:cNvSpPr>
          <p:nvPr userDrawn="1"/>
        </p:nvSpPr>
        <p:spPr bwMode="auto">
          <a:xfrm>
            <a:off x="2578100" y="6200775"/>
            <a:ext cx="656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PowerPoint</a:t>
            </a:r>
            <a:r>
              <a:rPr lang="en-US" b="1" baseline="300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®</a:t>
            </a: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Lectures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College Physics: A Strategic Approach, </a:t>
            </a: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Second Edition</a:t>
            </a:r>
            <a:endParaRPr lang="en-US" b="1" smtClean="0">
              <a:solidFill>
                <a:srgbClr val="FFFFFF"/>
              </a:solidFill>
              <a:latin typeface="Times New Roman" pitchFamily="6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1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131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01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067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0466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84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73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2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330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8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38B7CD-E15A-4219-8664-8940F0B33A60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BE7A0C-FDCB-453D-9792-D0FA9012129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4E51D-046D-4CB2-B5FE-3179D29E7AAB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7DD55F-8BCA-4114-9D5B-A0117CA6DC9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AED77-02A7-4EC5-B1BF-6D10B6126025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129356-F067-4343-87C2-BE194FE8D1CE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90C12F-2DF7-424C-A5C6-5FFD3F7E8D5A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PHY1025F: Heat and Properties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17A6D-4D83-460C-9178-0B33BD0C9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52400"/>
            <a:ext cx="9144000" cy="762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304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077200" y="64008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7A6D-4D83-460C-9178-0B33BD0C96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9"/>
          <p:cNvSpPr txBox="1">
            <a:spLocks/>
          </p:cNvSpPr>
          <p:nvPr userDrawn="1"/>
        </p:nvSpPr>
        <p:spPr>
          <a:xfrm>
            <a:off x="76200" y="6400800"/>
            <a:ext cx="5334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UCT PHY1025F: Heat and Properties of Matter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30" name="Text Box 18"/>
          <p:cNvSpPr txBox="1">
            <a:spLocks noChangeArrowheads="1"/>
          </p:cNvSpPr>
          <p:nvPr userDrawn="1"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Times New Roman" pitchFamily="64" charset="0"/>
              </a:rPr>
              <a:t>© 2010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2314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64" charset="0"/>
          <a:cs typeface="Arial" charset="0"/>
        </a:defRPr>
      </a:lvl9pPr>
    </p:titleStyle>
    <p:bodyStyle>
      <a:lvl1pPr marL="346075" indent="-346075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4131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485900" indent="-339725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2176463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8590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pitchFamily="64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229600" cy="2228850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8800" b="1" dirty="0"/>
              <a:t>Physics 1025F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5400" dirty="0"/>
              <a:t>Heat &amp; Properties of Matter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5" y="5181600"/>
            <a:ext cx="4631635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Dr. Steve Peterson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Steve.peterson@uct.ac.za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62200" y="4191000"/>
            <a:ext cx="4631635" cy="114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THERMODYNAMICS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65913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System</a:t>
            </a:r>
            <a:r>
              <a:rPr lang="en-US" sz="3200" dirty="0" smtClean="0"/>
              <a:t>: collection of objects one is interested in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Surroundings</a:t>
            </a:r>
            <a:r>
              <a:rPr lang="en-US" sz="3200" dirty="0" smtClean="0"/>
              <a:t>: everything else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 Terminology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4343400"/>
            <a:ext cx="8686800" cy="1905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of a system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complete set of variables describing the system </a:t>
            </a:r>
            <a:r>
              <a:rPr lang="en-US" sz="2800" dirty="0" smtClean="0"/>
              <a:t>(pressure, volume, temperature, …)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52400" y="2895600"/>
            <a:ext cx="43434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= gas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0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For the First Law of Thermodynamics, the </a:t>
            </a:r>
            <a:r>
              <a:rPr lang="en-US" sz="2800" dirty="0" smtClean="0">
                <a:solidFill>
                  <a:schemeClr val="accent2"/>
                </a:solidFill>
              </a:rPr>
              <a:t>sign conventions </a:t>
            </a:r>
            <a:r>
              <a:rPr lang="en-US" sz="2800" dirty="0" smtClean="0"/>
              <a:t>are very important.  It can be tricky trying to remember when Q and W are positive and negative.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</a:t>
            </a:r>
            <a:endParaRPr 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6934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For heat Q: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Heat flows into a system: </a:t>
            </a:r>
            <a:r>
              <a:rPr lang="en-US" sz="2800" dirty="0" smtClean="0"/>
              <a:t>Q &gt; 0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Heat leaving the system: </a:t>
            </a:r>
            <a:r>
              <a:rPr lang="en-US" sz="2800" dirty="0" smtClean="0"/>
              <a:t>Q &lt; 0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8686800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/>
              <a:t>The amount of heat flowing into (or out of a system also depends on the path taken</a:t>
            </a:r>
          </a:p>
        </p:txBody>
      </p:sp>
    </p:spTree>
    <p:extLst>
      <p:ext uri="{BB962C8B-B14F-4D97-AF65-F5344CB8AC3E}">
        <p14:creationId xmlns:p14="http://schemas.microsoft.com/office/powerpoint/2010/main" val="6521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Suppose system gains heat Q while </a:t>
            </a:r>
            <a:r>
              <a:rPr lang="en-US" sz="3200" u="sng" dirty="0" smtClean="0"/>
              <a:t>no work </a:t>
            </a:r>
            <a:r>
              <a:rPr lang="en-US" sz="3200" dirty="0" smtClean="0"/>
              <a:t>is done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0" y="5094982"/>
            <a:ext cx="8693150" cy="1077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Heat Q is positive </a:t>
            </a:r>
            <a:r>
              <a:rPr lang="en-US" sz="3200" dirty="0"/>
              <a:t>when the </a:t>
            </a:r>
            <a:r>
              <a:rPr lang="en-US" sz="3200" dirty="0">
                <a:solidFill>
                  <a:schemeClr val="tx2"/>
                </a:solidFill>
              </a:rPr>
              <a:t>system gains heat </a:t>
            </a:r>
            <a:r>
              <a:rPr lang="en-US" sz="3200" dirty="0"/>
              <a:t>and </a:t>
            </a:r>
            <a:r>
              <a:rPr lang="en-US" sz="3200" dirty="0">
                <a:solidFill>
                  <a:schemeClr val="accent2"/>
                </a:solidFill>
              </a:rPr>
              <a:t>negative </a:t>
            </a:r>
            <a:r>
              <a:rPr lang="en-US" sz="3200" dirty="0"/>
              <a:t>when the </a:t>
            </a:r>
            <a:r>
              <a:rPr lang="en-US" sz="3200" dirty="0">
                <a:solidFill>
                  <a:schemeClr val="accent2"/>
                </a:solidFill>
              </a:rPr>
              <a:t>system loses heat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8600" y="3037582"/>
            <a:ext cx="8702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By conservation of energy, the internal energy of the system changes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581400" y="3998893"/>
            <a:ext cx="48621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ZA" sz="2800" dirty="0">
                <a:solidFill>
                  <a:schemeClr val="tx2"/>
                </a:solidFill>
              </a:rPr>
              <a:t>U increases if system gains heat</a:t>
            </a:r>
          </a:p>
          <a:p>
            <a:r>
              <a:rPr lang="en-ZA" sz="2800" dirty="0">
                <a:solidFill>
                  <a:schemeClr val="accent2"/>
                </a:solidFill>
              </a:rPr>
              <a:t>U decreases if system loses heat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187778"/>
              </p:ext>
            </p:extLst>
          </p:nvPr>
        </p:nvGraphicFramePr>
        <p:xfrm>
          <a:off x="1219200" y="2209800"/>
          <a:ext cx="62672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6" name="Equation" r:id="rId4" imgW="1790640" imgH="241200" progId="Equation.DSMT4">
                  <p:embed/>
                </p:oleObj>
              </mc:Choice>
              <mc:Fallback>
                <p:oleObj name="Equation" r:id="rId4" imgW="1790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209800"/>
                        <a:ext cx="6267240" cy="84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86800" cy="1077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Suppose system does work W </a:t>
            </a:r>
            <a:r>
              <a:rPr lang="en-US" sz="3200" b="1" dirty="0" smtClean="0"/>
              <a:t>on</a:t>
            </a:r>
            <a:r>
              <a:rPr lang="en-US" sz="3200" dirty="0" smtClean="0"/>
              <a:t> surroundings while </a:t>
            </a:r>
            <a:r>
              <a:rPr lang="en-US" sz="3200" u="sng" dirty="0" smtClean="0"/>
              <a:t>no heat </a:t>
            </a:r>
            <a:r>
              <a:rPr lang="en-US" sz="3200" dirty="0" smtClean="0"/>
              <a:t>flows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8600" y="5094982"/>
            <a:ext cx="8693150" cy="1077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Work W is positive </a:t>
            </a:r>
            <a:r>
              <a:rPr lang="en-US" sz="3200" dirty="0" smtClean="0"/>
              <a:t>when it is </a:t>
            </a:r>
            <a:r>
              <a:rPr lang="en-US" sz="3200" dirty="0" smtClean="0">
                <a:solidFill>
                  <a:schemeClr val="tx2"/>
                </a:solidFill>
              </a:rPr>
              <a:t>done by the system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chemeClr val="accent2"/>
                </a:solidFill>
              </a:rPr>
              <a:t>negative</a:t>
            </a:r>
            <a:r>
              <a:rPr lang="en-US" sz="3200" dirty="0" smtClean="0"/>
              <a:t> when it is </a:t>
            </a:r>
            <a:r>
              <a:rPr lang="en-US" sz="3200" dirty="0" smtClean="0">
                <a:solidFill>
                  <a:schemeClr val="accent2"/>
                </a:solidFill>
              </a:rPr>
              <a:t>done on the system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8600" y="3037582"/>
            <a:ext cx="8702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By conservation of energy, the internal energy of the system </a:t>
            </a:r>
            <a:r>
              <a:rPr lang="en-US" sz="3200" dirty="0" smtClean="0"/>
              <a:t>decreases:</a:t>
            </a:r>
            <a:endParaRPr lang="en-US" sz="32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581400" y="3998893"/>
            <a:ext cx="5382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ZA" sz="2800" dirty="0">
                <a:solidFill>
                  <a:schemeClr val="accent2"/>
                </a:solidFill>
              </a:rPr>
              <a:t>U decreases if work done by system</a:t>
            </a:r>
          </a:p>
          <a:p>
            <a:r>
              <a:rPr lang="en-ZA" sz="2800" dirty="0" smtClean="0">
                <a:solidFill>
                  <a:schemeClr val="tx2"/>
                </a:solidFill>
              </a:rPr>
              <a:t>U </a:t>
            </a:r>
            <a:r>
              <a:rPr lang="en-ZA" sz="2800" dirty="0">
                <a:solidFill>
                  <a:schemeClr val="tx2"/>
                </a:solidFill>
              </a:rPr>
              <a:t>increases if work done on </a:t>
            </a:r>
            <a:r>
              <a:rPr lang="en-ZA" sz="2800" dirty="0" smtClean="0">
                <a:solidFill>
                  <a:schemeClr val="tx2"/>
                </a:solidFill>
              </a:rPr>
              <a:t>system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66327"/>
              </p:ext>
            </p:extLst>
          </p:nvPr>
        </p:nvGraphicFramePr>
        <p:xfrm>
          <a:off x="1295400" y="2209800"/>
          <a:ext cx="657846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2" name="Equation" r:id="rId4" imgW="1879560" imgH="241200" progId="Equation.DSMT4">
                  <p:embed/>
                </p:oleObj>
              </mc:Choice>
              <mc:Fallback>
                <p:oleObj name="Equation" r:id="rId4" imgW="1879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209800"/>
                        <a:ext cx="6578460" cy="84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3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1"/>
            <a:ext cx="8686800" cy="14478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We can represent the state of a gas by a point on a </a:t>
            </a:r>
            <a:r>
              <a:rPr lang="en-ZA" i="1" dirty="0" err="1"/>
              <a:t>pV</a:t>
            </a:r>
            <a:r>
              <a:rPr lang="en-ZA" dirty="0"/>
              <a:t> diagram. </a:t>
            </a:r>
            <a:r>
              <a:rPr lang="en-ZA" dirty="0" smtClean="0"/>
              <a:t> A </a:t>
            </a:r>
            <a:r>
              <a:rPr lang="en-ZA" dirty="0"/>
              <a:t>process can be represented by a path on this diagram.</a:t>
            </a:r>
          </a:p>
          <a:p>
            <a:endParaRPr lang="en-Z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Ideal-Gas </a:t>
            </a:r>
            <a:r>
              <a:rPr lang="en-ZA" dirty="0" smtClean="0"/>
              <a:t>Processes</a:t>
            </a:r>
            <a:endParaRPr lang="en-Z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22526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839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b="1" i="1" dirty="0">
                <a:solidFill>
                  <a:schemeClr val="accent2"/>
                </a:solidFill>
              </a:rPr>
              <a:t>quasi-static</a:t>
            </a:r>
            <a:r>
              <a:rPr lang="en-US" sz="2800" b="1" i="1" dirty="0"/>
              <a:t> </a:t>
            </a:r>
            <a:r>
              <a:rPr lang="en-US" sz="2800" dirty="0"/>
              <a:t>process occurs </a:t>
            </a:r>
            <a:r>
              <a:rPr lang="en-US" sz="2800" dirty="0">
                <a:solidFill>
                  <a:schemeClr val="accent1"/>
                </a:solidFill>
              </a:rPr>
              <a:t>slowly</a:t>
            </a:r>
            <a:r>
              <a:rPr lang="en-US" sz="2800" dirty="0"/>
              <a:t> enough that a uniform temperature and pressure exist throughout all regions </a:t>
            </a:r>
            <a:r>
              <a:rPr lang="en-US" sz="2800" dirty="0" smtClean="0"/>
              <a:t>of the </a:t>
            </a:r>
            <a:r>
              <a:rPr lang="en-US" sz="2800" dirty="0"/>
              <a:t>system at all times</a:t>
            </a:r>
          </a:p>
          <a:p>
            <a:pPr algn="ctr"/>
            <a:endParaRPr lang="en-US" sz="2400" dirty="0"/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We will consider 4 different thermal processes: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</a:rPr>
              <a:t>isobaric</a:t>
            </a:r>
            <a:r>
              <a:rPr lang="en-US" sz="2800" b="1" i="1" dirty="0"/>
              <a:t>: </a:t>
            </a:r>
            <a:r>
              <a:rPr lang="en-US" sz="2800" dirty="0"/>
              <a:t>constant pressure</a:t>
            </a:r>
            <a:endParaRPr lang="en-US" sz="2800" b="1" i="1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2400" y="42672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2"/>
                </a:solidFill>
              </a:rPr>
              <a:t>isovolumetric</a:t>
            </a:r>
            <a:r>
              <a:rPr lang="en-US" sz="2800" b="1" i="1" dirty="0" smtClean="0"/>
              <a:t>: </a:t>
            </a:r>
            <a:r>
              <a:rPr lang="en-US" sz="2800" dirty="0"/>
              <a:t>constant volume</a:t>
            </a:r>
            <a:endParaRPr lang="en-US" sz="2800" b="1" i="1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400" y="56489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</a:rPr>
              <a:t>isothermal</a:t>
            </a:r>
            <a:r>
              <a:rPr lang="en-US" sz="2800" b="1" i="1" dirty="0"/>
              <a:t>: </a:t>
            </a:r>
            <a:r>
              <a:rPr lang="en-US" sz="2800" dirty="0"/>
              <a:t>constant temperature</a:t>
            </a:r>
            <a:endParaRPr lang="en-US" sz="2800" b="1" i="1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52400" y="49631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</a:rPr>
              <a:t>adiabatic</a:t>
            </a:r>
            <a:r>
              <a:rPr lang="en-US" sz="2800" b="1" i="1" dirty="0"/>
              <a:t>: </a:t>
            </a:r>
            <a:r>
              <a:rPr lang="en-US" sz="2800" dirty="0"/>
              <a:t>no transfer of heat</a:t>
            </a:r>
            <a:endParaRPr lang="en-US" sz="2800" b="1" i="1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" y="1035050"/>
            <a:ext cx="487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 </a:t>
            </a:r>
            <a:r>
              <a:rPr lang="en-US" sz="2800" b="1" i="1" dirty="0">
                <a:solidFill>
                  <a:schemeClr val="accent2"/>
                </a:solidFill>
              </a:rPr>
              <a:t>isobaric</a:t>
            </a:r>
            <a:r>
              <a:rPr lang="en-US" sz="2800" b="1" i="1" dirty="0"/>
              <a:t> </a:t>
            </a:r>
            <a:r>
              <a:rPr lang="en-US" sz="2800" dirty="0"/>
              <a:t>process is one that occurs at </a:t>
            </a:r>
            <a:r>
              <a:rPr lang="en-US" sz="2800" dirty="0">
                <a:solidFill>
                  <a:schemeClr val="accent1"/>
                </a:solidFill>
              </a:rPr>
              <a:t>constant pressure</a:t>
            </a:r>
          </a:p>
        </p:txBody>
      </p:sp>
      <p:pic>
        <p:nvPicPr>
          <p:cNvPr id="21" name="Picture 11" descr="15.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968" y="2100909"/>
            <a:ext cx="3505200" cy="2996946"/>
          </a:xfrm>
          <a:prstGeom prst="rect">
            <a:avLst/>
          </a:prstGeom>
          <a:noFill/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60742" y="4495800"/>
            <a:ext cx="4191000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</a:rPr>
              <a:t>Isobaric process:</a:t>
            </a:r>
            <a:r>
              <a:rPr lang="en-US" b="1" i="1" dirty="0">
                <a:solidFill>
                  <a:schemeClr val="accent2"/>
                </a:solidFill>
              </a:rPr>
              <a:t>                 </a:t>
            </a:r>
          </a:p>
          <a:p>
            <a:endParaRPr lang="en-US" b="1" i="1" dirty="0">
              <a:solidFill>
                <a:schemeClr val="accent2"/>
              </a:solidFill>
            </a:endParaRPr>
          </a:p>
          <a:p>
            <a:endParaRPr lang="en-US" b="1" i="1" dirty="0">
              <a:solidFill>
                <a:schemeClr val="accent2"/>
              </a:solidFill>
            </a:endParaRPr>
          </a:p>
          <a:p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172200" y="9906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ZA" sz="2400" dirty="0">
                <a:solidFill>
                  <a:schemeClr val="accent2"/>
                </a:solidFill>
              </a:rPr>
              <a:t>Work done</a:t>
            </a:r>
            <a:r>
              <a:rPr lang="en-ZA" sz="2400" dirty="0"/>
              <a:t>: </a:t>
            </a:r>
          </a:p>
          <a:p>
            <a:r>
              <a:rPr lang="en-ZA" sz="2400" dirty="0"/>
              <a:t>area under </a:t>
            </a:r>
            <a:r>
              <a:rPr lang="en-ZA" sz="2400" i="1" dirty="0" smtClean="0"/>
              <a:t>PV </a:t>
            </a:r>
            <a:r>
              <a:rPr lang="en-ZA" sz="2400" dirty="0" smtClean="0"/>
              <a:t>curve</a:t>
            </a:r>
            <a:endParaRPr lang="en-GB" sz="2400" dirty="0"/>
          </a:p>
        </p:txBody>
      </p:sp>
      <p:pic>
        <p:nvPicPr>
          <p:cNvPr id="16" name="Picture 15" descr="equation.isobaric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685" y="3200400"/>
            <a:ext cx="4005739" cy="489109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Processes: Isobaric</a:t>
            </a:r>
            <a:endParaRPr lang="en-US" dirty="0"/>
          </a:p>
        </p:txBody>
      </p:sp>
      <p:pic>
        <p:nvPicPr>
          <p:cNvPr id="11" name="Picture 10" descr="equation.isobaric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3466" y="5105400"/>
            <a:ext cx="3696176" cy="5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52400" y="1044575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800" dirty="0" smtClean="0"/>
              <a:t>What is the </a:t>
            </a:r>
            <a:r>
              <a:rPr lang="en-US" sz="2800" dirty="0" smtClean="0">
                <a:solidFill>
                  <a:schemeClr val="accent2"/>
                </a:solidFill>
              </a:rPr>
              <a:t>change in internal energy </a:t>
            </a:r>
            <a:r>
              <a:rPr lang="en-US" sz="2800" dirty="0" smtClean="0"/>
              <a:t>of the system after    1 g of </a:t>
            </a:r>
            <a:r>
              <a:rPr lang="en-US" sz="2800" dirty="0" smtClean="0">
                <a:solidFill>
                  <a:schemeClr val="accent1"/>
                </a:solidFill>
              </a:rPr>
              <a:t>water</a:t>
            </a:r>
            <a:r>
              <a:rPr lang="en-US" sz="2800" dirty="0" smtClean="0"/>
              <a:t> (at 100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) is converted to </a:t>
            </a:r>
            <a:r>
              <a:rPr lang="en-US" sz="2800" dirty="0" smtClean="0">
                <a:solidFill>
                  <a:schemeClr val="accent1"/>
                </a:solidFill>
              </a:rPr>
              <a:t>steam</a:t>
            </a:r>
            <a:r>
              <a:rPr lang="en-US" sz="2800" dirty="0" smtClean="0"/>
              <a:t>?  Assume process is done at atmospheric pressure.  (</a:t>
            </a:r>
            <a:r>
              <a:rPr lang="en-US" sz="2800" dirty="0" err="1" smtClean="0"/>
              <a:t>L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 for water = 2256 x 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J/kg, 1 g of water = 1671 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of steam)</a:t>
            </a:r>
          </a:p>
        </p:txBody>
      </p:sp>
      <p:pic>
        <p:nvPicPr>
          <p:cNvPr id="13" name="Picture 12" descr="solution.isobaric handout 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7975" y="4191000"/>
            <a:ext cx="3448050" cy="60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Isobaric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410200" y="4343400"/>
            <a:ext cx="3592513" cy="19082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chemeClr val="accent2"/>
                </a:solidFill>
              </a:rPr>
              <a:t>Isovolumetric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process: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67000" y="990600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isovolumetric</a:t>
            </a:r>
            <a:r>
              <a:rPr lang="en-US" sz="2800" dirty="0" smtClean="0"/>
              <a:t> (or isochoric) process </a:t>
            </a:r>
            <a:r>
              <a:rPr lang="en-US" sz="2800" dirty="0"/>
              <a:t>is one that occurs at </a:t>
            </a:r>
            <a:r>
              <a:rPr lang="en-US" sz="2800" dirty="0" smtClean="0">
                <a:solidFill>
                  <a:schemeClr val="accent1"/>
                </a:solidFill>
              </a:rPr>
              <a:t>constant </a:t>
            </a:r>
            <a:r>
              <a:rPr lang="en-US" sz="2800" dirty="0">
                <a:solidFill>
                  <a:schemeClr val="accent1"/>
                </a:solidFill>
              </a:rPr>
              <a:t>volume</a:t>
            </a: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48" y="2175850"/>
            <a:ext cx="323250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581400" y="27432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ZA" sz="2400" dirty="0">
                <a:solidFill>
                  <a:schemeClr val="accent2"/>
                </a:solidFill>
              </a:rPr>
              <a:t>Work done</a:t>
            </a:r>
            <a:r>
              <a:rPr lang="en-ZA" sz="2400" dirty="0"/>
              <a:t>: </a:t>
            </a:r>
          </a:p>
          <a:p>
            <a:r>
              <a:rPr lang="en-ZA" sz="2400" dirty="0"/>
              <a:t>area under </a:t>
            </a:r>
            <a:r>
              <a:rPr lang="en-ZA" sz="2400" dirty="0" smtClean="0"/>
              <a:t>PV</a:t>
            </a:r>
            <a:r>
              <a:rPr lang="en-ZA" sz="2400" i="1" dirty="0" smtClean="0"/>
              <a:t> c</a:t>
            </a:r>
            <a:r>
              <a:rPr lang="en-ZA" sz="2400" dirty="0" smtClean="0"/>
              <a:t>urve</a:t>
            </a:r>
            <a:endParaRPr lang="en-GB" sz="24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Thermodynamic Process: </a:t>
            </a:r>
            <a:r>
              <a:rPr lang="en-US" sz="4300" dirty="0" err="1" smtClean="0"/>
              <a:t>Isovolumetric</a:t>
            </a:r>
            <a:endParaRPr lang="en-US" sz="4300" dirty="0"/>
          </a:p>
        </p:txBody>
      </p:sp>
      <p:pic>
        <p:nvPicPr>
          <p:cNvPr id="9" name="Picture 8" descr="equation.isochoric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993957"/>
            <a:ext cx="2835593" cy="11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52400" y="1044575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800" dirty="0" smtClean="0"/>
              <a:t>V&amp;S Example 12-7: How much </a:t>
            </a:r>
            <a:r>
              <a:rPr lang="en-US" sz="2800" dirty="0" smtClean="0">
                <a:solidFill>
                  <a:schemeClr val="accent2"/>
                </a:solidFill>
              </a:rPr>
              <a:t>thermal energy </a:t>
            </a:r>
            <a:r>
              <a:rPr lang="en-US" sz="2800" dirty="0" smtClean="0"/>
              <a:t>must be added to 5.00 moles of monatomic ideal gas at 300 K and with a </a:t>
            </a:r>
            <a:r>
              <a:rPr lang="en-US" sz="2800" dirty="0" smtClean="0">
                <a:solidFill>
                  <a:schemeClr val="accent2"/>
                </a:solidFill>
              </a:rPr>
              <a:t>constant volume </a:t>
            </a:r>
            <a:r>
              <a:rPr lang="en-US" sz="2800" dirty="0" smtClean="0"/>
              <a:t>of 1.5 L in order to raise the temperature of the gas to 380 K?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</a:t>
            </a:r>
            <a:r>
              <a:rPr lang="en-US" dirty="0" err="1" smtClean="0"/>
              <a:t>Isovolumetric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5" name="Picture 4" descr="solution.example 12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6012" y="4191000"/>
            <a:ext cx="4371975" cy="828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4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15: Thermodynamics</a:t>
            </a: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152400" y="9906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Thermodynamics is the study of heat and work.</a:t>
            </a:r>
          </a:p>
        </p:txBody>
      </p:sp>
    </p:spTree>
    <p:extLst>
      <p:ext uri="{BB962C8B-B14F-4D97-AF65-F5344CB8AC3E}">
        <p14:creationId xmlns:p14="http://schemas.microsoft.com/office/powerpoint/2010/main" val="22392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28800" y="3810000"/>
            <a:ext cx="4953000" cy="22467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1"/>
                </a:solidFill>
              </a:rPr>
              <a:t>Adiabatic </a:t>
            </a:r>
            <a:r>
              <a:rPr lang="en-US" sz="2800" b="1" i="1" dirty="0" smtClean="0">
                <a:solidFill>
                  <a:schemeClr val="accent1"/>
                </a:solidFill>
              </a:rPr>
              <a:t>process:</a:t>
            </a:r>
          </a:p>
          <a:p>
            <a:endParaRPr lang="en-US" sz="2800" b="1" i="1" dirty="0">
              <a:solidFill>
                <a:schemeClr val="accent1"/>
              </a:solidFill>
            </a:endParaRPr>
          </a:p>
          <a:p>
            <a:pPr algn="ctr"/>
            <a:endParaRPr lang="en-US" sz="2800" b="1" i="1" dirty="0">
              <a:solidFill>
                <a:schemeClr val="accent1"/>
              </a:solidFill>
            </a:endParaRPr>
          </a:p>
          <a:p>
            <a:pPr algn="ctr"/>
            <a:endParaRPr lang="en-US" sz="2800" b="1" i="1" dirty="0">
              <a:solidFill>
                <a:schemeClr val="accent1"/>
              </a:solidFill>
            </a:endParaRPr>
          </a:p>
          <a:p>
            <a:pPr algn="ctr"/>
            <a:endParaRPr lang="en-US" sz="2800" b="1" i="1" dirty="0">
              <a:solidFill>
                <a:schemeClr val="accent1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28600" y="9906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 </a:t>
            </a:r>
            <a:r>
              <a:rPr lang="en-US" sz="2800" b="1" i="1" dirty="0">
                <a:solidFill>
                  <a:schemeClr val="accent2"/>
                </a:solidFill>
              </a:rPr>
              <a:t>adiabatic</a:t>
            </a:r>
            <a:r>
              <a:rPr lang="en-US" sz="2800" dirty="0"/>
              <a:t> process is one in which </a:t>
            </a:r>
            <a:r>
              <a:rPr lang="en-US" sz="2800" dirty="0">
                <a:solidFill>
                  <a:schemeClr val="accent1"/>
                </a:solidFill>
              </a:rPr>
              <a:t>no heat flow </a:t>
            </a:r>
            <a:r>
              <a:rPr lang="en-US" sz="2800" dirty="0"/>
              <a:t>occurs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61136" y="2133600"/>
            <a:ext cx="390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ZA" sz="2400" dirty="0">
                <a:solidFill>
                  <a:schemeClr val="accent2"/>
                </a:solidFill>
              </a:rPr>
              <a:t>Adiabatic Expansion: </a:t>
            </a:r>
            <a:r>
              <a:rPr lang="en-ZA" sz="2400" b="1" i="1" dirty="0" err="1"/>
              <a:t>T</a:t>
            </a:r>
            <a:r>
              <a:rPr lang="en-ZA" sz="2400" b="1" i="1" baseline="-25000" dirty="0" err="1"/>
              <a:t>f</a:t>
            </a:r>
            <a:r>
              <a:rPr lang="en-ZA" sz="2400" b="1" i="1" baseline="-25000" dirty="0"/>
              <a:t> </a:t>
            </a:r>
            <a:r>
              <a:rPr lang="en-ZA" sz="2400" b="1" i="1" dirty="0"/>
              <a:t>&lt; </a:t>
            </a:r>
            <a:r>
              <a:rPr lang="en-ZA" sz="2400" b="1" i="1" dirty="0" smtClean="0"/>
              <a:t>T</a:t>
            </a:r>
            <a:r>
              <a:rPr lang="en-ZA" sz="2400" b="1" i="1" baseline="-25000" dirty="0" smtClean="0"/>
              <a:t>i</a:t>
            </a:r>
            <a:endParaRPr lang="en-ZA" sz="2400" b="1" i="1" baseline="-25000" dirty="0"/>
          </a:p>
          <a:p>
            <a:r>
              <a:rPr lang="en-ZA" sz="2400" dirty="0">
                <a:solidFill>
                  <a:schemeClr val="accent2"/>
                </a:solidFill>
              </a:rPr>
              <a:t>Adiabatic Compression: </a:t>
            </a:r>
            <a:r>
              <a:rPr lang="en-ZA" sz="2400" b="1" i="1" dirty="0" err="1"/>
              <a:t>T</a:t>
            </a:r>
            <a:r>
              <a:rPr lang="en-ZA" sz="2400" b="1" i="1" baseline="-25000" dirty="0" err="1"/>
              <a:t>f</a:t>
            </a:r>
            <a:r>
              <a:rPr lang="en-ZA" sz="2400" b="1" i="1" dirty="0"/>
              <a:t> &gt; T</a:t>
            </a:r>
            <a:r>
              <a:rPr lang="en-ZA" sz="2400" b="1" i="1" baseline="-25000" dirty="0"/>
              <a:t>i</a:t>
            </a:r>
            <a:endParaRPr lang="en-GB" sz="2400" b="1" i="1" baseline="-250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Processes: Adiabatic</a:t>
            </a:r>
            <a:endParaRPr lang="en-US" dirty="0"/>
          </a:p>
        </p:txBody>
      </p:sp>
      <p:pic>
        <p:nvPicPr>
          <p:cNvPr id="15" name="Picture 14" descr="equation.adiabatic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1198" y="4267200"/>
            <a:ext cx="4668203" cy="15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52400" y="1044575"/>
            <a:ext cx="883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800" dirty="0" smtClean="0"/>
              <a:t>In the PV diagram shown alongside, </a:t>
            </a:r>
            <a:r>
              <a:rPr lang="en-US" sz="2800" dirty="0" smtClean="0">
                <a:solidFill>
                  <a:schemeClr val="accent2"/>
                </a:solidFill>
              </a:rPr>
              <a:t>85.0 J of work </a:t>
            </a:r>
            <a:r>
              <a:rPr lang="en-US" sz="2800" dirty="0" smtClean="0"/>
              <a:t>was done by </a:t>
            </a:r>
            <a:r>
              <a:rPr lang="en-US" sz="2800" dirty="0" smtClean="0">
                <a:solidFill>
                  <a:schemeClr val="accent2"/>
                </a:solidFill>
              </a:rPr>
              <a:t>0.0650 mole </a:t>
            </a:r>
            <a:r>
              <a:rPr lang="en-US" sz="2800" dirty="0" smtClean="0"/>
              <a:t>of an ideal monatomic gas during an </a:t>
            </a:r>
            <a:r>
              <a:rPr lang="en-US" sz="2800" b="1" dirty="0" smtClean="0"/>
              <a:t>adiabatic</a:t>
            </a:r>
            <a:r>
              <a:rPr lang="en-US" sz="2800" dirty="0" smtClean="0"/>
              <a:t> process.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53259"/>
            <a:ext cx="3588154" cy="27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352800" y="2057400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760" indent="-457200" hangingPunct="0"/>
            <a:r>
              <a:rPr lang="en-US" sz="2400" dirty="0" smtClean="0"/>
              <a:t>a) How much </a:t>
            </a:r>
            <a:r>
              <a:rPr lang="en-US" sz="2400" dirty="0" smtClean="0">
                <a:solidFill>
                  <a:schemeClr val="accent2"/>
                </a:solidFill>
              </a:rPr>
              <a:t>heat</a:t>
            </a:r>
            <a:r>
              <a:rPr lang="en-US" sz="2400" dirty="0" smtClean="0"/>
              <a:t> entered or left this gas   from a to b?</a:t>
            </a:r>
          </a:p>
          <a:p>
            <a:pPr marL="365760" indent="-457200" hangingPunct="0"/>
            <a:r>
              <a:rPr lang="en-US" sz="2400" dirty="0" smtClean="0"/>
              <a:t>b) By how many joules did the </a:t>
            </a:r>
            <a:r>
              <a:rPr lang="en-US" sz="2400" dirty="0" smtClean="0">
                <a:solidFill>
                  <a:schemeClr val="accent2"/>
                </a:solidFill>
              </a:rPr>
              <a:t>internal energy </a:t>
            </a:r>
            <a:r>
              <a:rPr lang="en-US" sz="2400" dirty="0" smtClean="0"/>
              <a:t>of the gas change?    </a:t>
            </a:r>
          </a:p>
          <a:p>
            <a:pPr marL="365760" indent="-457200" hangingPunct="0"/>
            <a:r>
              <a:rPr lang="en-US" sz="2400" dirty="0" smtClean="0"/>
              <a:t>c) What is the </a:t>
            </a:r>
            <a:r>
              <a:rPr lang="en-US" sz="2400" dirty="0" smtClean="0">
                <a:solidFill>
                  <a:schemeClr val="accent2"/>
                </a:solidFill>
              </a:rPr>
              <a:t>temperature</a:t>
            </a:r>
            <a:r>
              <a:rPr lang="en-US" sz="2400" dirty="0" smtClean="0"/>
              <a:t> of the gas at b?</a:t>
            </a:r>
          </a:p>
          <a:p>
            <a:pPr marL="365760" indent="-457200" hangingPunct="0"/>
            <a:r>
              <a:rPr lang="en-US" sz="2400" dirty="0" smtClean="0"/>
              <a:t>d) What is the </a:t>
            </a:r>
            <a:r>
              <a:rPr lang="en-US" sz="2400" dirty="0" smtClean="0">
                <a:solidFill>
                  <a:schemeClr val="accent2"/>
                </a:solidFill>
              </a:rPr>
              <a:t>temperature</a:t>
            </a:r>
            <a:r>
              <a:rPr lang="en-US" sz="2400" dirty="0" smtClean="0"/>
              <a:t> of the gas at a?</a:t>
            </a:r>
          </a:p>
          <a:p>
            <a:pPr marL="365760" indent="-457200" hangingPunct="0"/>
            <a:endParaRPr lang="en-US" sz="24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Adiabatic Process</a:t>
            </a:r>
            <a:endParaRPr lang="en-US" dirty="0"/>
          </a:p>
        </p:txBody>
      </p:sp>
      <p:pic>
        <p:nvPicPr>
          <p:cNvPr id="8" name="Picture 7" descr="solution.adiabatic probl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800600"/>
            <a:ext cx="4463891" cy="1095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002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Processes: Isothermal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4038600"/>
            <a:ext cx="4648200" cy="22467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</a:rPr>
              <a:t>Isothermal </a:t>
            </a:r>
            <a:r>
              <a:rPr lang="en-US" sz="2800" b="1" i="1" dirty="0" smtClean="0">
                <a:solidFill>
                  <a:schemeClr val="accent2"/>
                </a:solidFill>
              </a:rPr>
              <a:t>process:</a:t>
            </a:r>
          </a:p>
          <a:p>
            <a:endParaRPr lang="en-US" sz="2800" b="1" i="1" dirty="0" smtClean="0">
              <a:solidFill>
                <a:schemeClr val="accent2"/>
              </a:solidFill>
            </a:endParaRPr>
          </a:p>
          <a:p>
            <a:endParaRPr lang="en-US" sz="2800" b="1" i="1" dirty="0" smtClean="0">
              <a:solidFill>
                <a:schemeClr val="accent2"/>
              </a:solidFill>
            </a:endParaRPr>
          </a:p>
          <a:p>
            <a:endParaRPr lang="en-US" sz="2800" b="1" i="1" dirty="0" smtClean="0">
              <a:solidFill>
                <a:schemeClr val="accent2"/>
              </a:solidFill>
            </a:endParaRPr>
          </a:p>
          <a:p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505200" y="990600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 </a:t>
            </a:r>
            <a:r>
              <a:rPr lang="en-US" sz="2800" b="1" i="1" dirty="0">
                <a:solidFill>
                  <a:schemeClr val="accent2"/>
                </a:solidFill>
              </a:rPr>
              <a:t>isothermal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/>
              <a:t>process is one that occurs at </a:t>
            </a:r>
            <a:r>
              <a:rPr lang="en-US" sz="2800" dirty="0" smtClean="0">
                <a:solidFill>
                  <a:schemeClr val="accent1"/>
                </a:solidFill>
              </a:rPr>
              <a:t>constant </a:t>
            </a:r>
            <a:r>
              <a:rPr lang="en-US" sz="2800" dirty="0">
                <a:solidFill>
                  <a:schemeClr val="accent1"/>
                </a:solidFill>
              </a:rPr>
              <a:t>temperature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01843"/>
            <a:ext cx="4114800" cy="377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257800" y="2743199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ZA" sz="2400" dirty="0">
                <a:solidFill>
                  <a:schemeClr val="accent2"/>
                </a:solidFill>
              </a:rPr>
              <a:t>Work done</a:t>
            </a:r>
            <a:r>
              <a:rPr lang="en-ZA" sz="2400" dirty="0"/>
              <a:t>: </a:t>
            </a:r>
          </a:p>
          <a:p>
            <a:r>
              <a:rPr lang="en-ZA" sz="2400" dirty="0"/>
              <a:t>area under </a:t>
            </a:r>
            <a:r>
              <a:rPr lang="en-ZA" sz="2400" i="1" dirty="0"/>
              <a:t>P</a:t>
            </a:r>
            <a:r>
              <a:rPr lang="en-ZA" sz="2400" i="1" dirty="0" smtClean="0"/>
              <a:t>V</a:t>
            </a:r>
            <a:r>
              <a:rPr lang="en-ZA" sz="2400" dirty="0" smtClean="0"/>
              <a:t> </a:t>
            </a:r>
            <a:r>
              <a:rPr lang="en-ZA" sz="2400" dirty="0"/>
              <a:t>curve</a:t>
            </a:r>
            <a:endParaRPr lang="en-GB" sz="2400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6553200" y="3429000"/>
            <a:ext cx="609600" cy="1752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11" descr="equation.isothermal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361" y="4612005"/>
            <a:ext cx="4501039" cy="1560195"/>
          </a:xfrm>
          <a:prstGeom prst="rect">
            <a:avLst/>
          </a:prstGeom>
        </p:spPr>
      </p:pic>
      <p:pic>
        <p:nvPicPr>
          <p:cNvPr id="13" name="Picture 12" descr="equation.isothermal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6121" y="2460991"/>
            <a:ext cx="2190750" cy="93821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3962400" y="2859934"/>
            <a:ext cx="990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52400" y="1044575"/>
            <a:ext cx="8839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800" dirty="0" smtClean="0"/>
              <a:t>C&amp;J Example 15-5: Two moles of the monatomic gas argon expand </a:t>
            </a:r>
            <a:r>
              <a:rPr lang="en-US" sz="2800" dirty="0" smtClean="0">
                <a:solidFill>
                  <a:schemeClr val="accent2"/>
                </a:solidFill>
              </a:rPr>
              <a:t>isothermally</a:t>
            </a:r>
            <a:r>
              <a:rPr lang="en-US" sz="2800" dirty="0" smtClean="0"/>
              <a:t> at 298 K, from the initial volume of 0.025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to a final volume of 0.050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.  Assuming that argon is an ideal gas, find (a) the </a:t>
            </a:r>
            <a:r>
              <a:rPr lang="en-US" sz="2800" dirty="0" smtClean="0">
                <a:solidFill>
                  <a:schemeClr val="accent2"/>
                </a:solidFill>
              </a:rPr>
              <a:t>work</a:t>
            </a:r>
            <a:r>
              <a:rPr lang="en-US" sz="2800" dirty="0" smtClean="0"/>
              <a:t> done by the gas, (b) the change in the </a:t>
            </a:r>
            <a:r>
              <a:rPr lang="en-US" sz="2800" dirty="0" smtClean="0">
                <a:solidFill>
                  <a:schemeClr val="accent2"/>
                </a:solidFill>
              </a:rPr>
              <a:t>internal energy </a:t>
            </a:r>
            <a:r>
              <a:rPr lang="en-US" sz="2800" dirty="0" smtClean="0"/>
              <a:t>of the gas, and (c) the </a:t>
            </a:r>
            <a:r>
              <a:rPr lang="en-US" sz="2800" dirty="0" smtClean="0">
                <a:solidFill>
                  <a:schemeClr val="accent2"/>
                </a:solidFill>
              </a:rPr>
              <a:t>heat</a:t>
            </a:r>
            <a:r>
              <a:rPr lang="en-US" sz="2800" dirty="0" smtClean="0"/>
              <a:t> supplied to the gas.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Isothermal Process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815551"/>
              </p:ext>
            </p:extLst>
          </p:nvPr>
        </p:nvGraphicFramePr>
        <p:xfrm>
          <a:off x="3124200" y="3861360"/>
          <a:ext cx="2933280" cy="231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Equation" r:id="rId4" imgW="838080" imgH="660240" progId="Equation.DSMT4">
                  <p:embed/>
                </p:oleObj>
              </mc:Choice>
              <mc:Fallback>
                <p:oleObj name="Equation" r:id="rId4" imgW="8380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3861360"/>
                        <a:ext cx="2933280" cy="231084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4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52400" y="1044575"/>
            <a:ext cx="8839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400" dirty="0" smtClean="0"/>
              <a:t>A cylinder, fitted with a frictionless piston, contains </a:t>
            </a:r>
            <a:r>
              <a:rPr lang="en-US" sz="2400" dirty="0" smtClean="0">
                <a:solidFill>
                  <a:schemeClr val="accent2"/>
                </a:solidFill>
              </a:rPr>
              <a:t>0.250 moles </a:t>
            </a:r>
            <a:r>
              <a:rPr lang="en-US" sz="2400" dirty="0" smtClean="0"/>
              <a:t>of an ideal monatomic gas at an initial pressure of </a:t>
            </a:r>
            <a:r>
              <a:rPr lang="en-US" sz="2400" dirty="0" smtClean="0">
                <a:solidFill>
                  <a:schemeClr val="accent2"/>
                </a:solidFill>
              </a:rPr>
              <a:t>6.0 x 10</a:t>
            </a:r>
            <a:r>
              <a:rPr lang="en-US" sz="2400" baseline="30000" dirty="0" smtClean="0">
                <a:solidFill>
                  <a:schemeClr val="accent2"/>
                </a:solidFill>
              </a:rPr>
              <a:t>4</a:t>
            </a:r>
            <a:r>
              <a:rPr lang="en-US" sz="2400" dirty="0" smtClean="0">
                <a:solidFill>
                  <a:schemeClr val="accent2"/>
                </a:solidFill>
              </a:rPr>
              <a:t> Pa </a:t>
            </a:r>
            <a:r>
              <a:rPr lang="en-US" sz="2400" dirty="0" smtClean="0"/>
              <a:t>and an initial volume of </a:t>
            </a:r>
            <a:r>
              <a:rPr lang="en-US" sz="2400" dirty="0" smtClean="0">
                <a:solidFill>
                  <a:schemeClr val="accent2"/>
                </a:solidFill>
              </a:rPr>
              <a:t>3.0 x 10</a:t>
            </a:r>
            <a:r>
              <a:rPr lang="en-US" sz="2400" baseline="30000" dirty="0" smtClean="0">
                <a:solidFill>
                  <a:schemeClr val="accent2"/>
                </a:solidFill>
              </a:rPr>
              <a:t>-3</a:t>
            </a:r>
            <a:r>
              <a:rPr lang="en-US" sz="2400" dirty="0" smtClean="0">
                <a:solidFill>
                  <a:schemeClr val="accent2"/>
                </a:solidFill>
              </a:rPr>
              <a:t> m</a:t>
            </a:r>
            <a:r>
              <a:rPr lang="en-US" sz="2400" baseline="30000" dirty="0" smtClean="0">
                <a:solidFill>
                  <a:schemeClr val="accent2"/>
                </a:solidFill>
              </a:rPr>
              <a:t>3</a:t>
            </a:r>
            <a:r>
              <a:rPr lang="en-US" sz="2400" dirty="0" smtClean="0"/>
              <a:t>. </a:t>
            </a:r>
          </a:p>
          <a:p>
            <a:pPr hangingPunct="0"/>
            <a:r>
              <a:rPr lang="en-US" sz="2400" dirty="0" smtClean="0"/>
              <a:t>The gas expands </a:t>
            </a:r>
            <a:r>
              <a:rPr lang="en-US" sz="2400" b="1" dirty="0" err="1" smtClean="0"/>
              <a:t>isobarically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chemeClr val="accent2"/>
                </a:solidFill>
              </a:rPr>
              <a:t>twice</a:t>
            </a:r>
            <a:r>
              <a:rPr lang="en-US" sz="2400" dirty="0" smtClean="0"/>
              <a:t> its initial volume, and then its pressure is decreased </a:t>
            </a:r>
            <a:r>
              <a:rPr lang="en-US" sz="2400" b="1" dirty="0" err="1"/>
              <a:t>isochorically</a:t>
            </a:r>
            <a:r>
              <a:rPr lang="en-US" sz="2400" dirty="0"/>
              <a:t> to </a:t>
            </a:r>
            <a:r>
              <a:rPr lang="en-US" sz="2400" dirty="0" smtClean="0">
                <a:solidFill>
                  <a:schemeClr val="accent2"/>
                </a:solidFill>
              </a:rPr>
              <a:t>half</a:t>
            </a:r>
            <a:r>
              <a:rPr lang="en-US" sz="2400" dirty="0" smtClean="0"/>
              <a:t> its initial pressure. Finally it is compressed </a:t>
            </a:r>
            <a:r>
              <a:rPr lang="en-US" sz="2400" b="1" dirty="0" smtClean="0"/>
              <a:t>isothermally</a:t>
            </a:r>
            <a:r>
              <a:rPr lang="en-US" sz="2400" dirty="0" smtClean="0"/>
              <a:t> back to its original pressure and volume.</a:t>
            </a:r>
          </a:p>
          <a:p>
            <a:pPr hangingPunct="0">
              <a:spcBef>
                <a:spcPts val="1200"/>
              </a:spcBef>
            </a:pPr>
            <a:r>
              <a:rPr lang="en-US" sz="2400" dirty="0" smtClean="0"/>
              <a:t>a) Draw a PV diagram showing the three stages. </a:t>
            </a:r>
          </a:p>
          <a:p>
            <a:pPr hangingPunct="0"/>
            <a:r>
              <a:rPr lang="en-US" sz="2400" dirty="0" smtClean="0"/>
              <a:t>b) Determine the amount of </a:t>
            </a:r>
            <a:r>
              <a:rPr lang="en-US" sz="2400" dirty="0" smtClean="0">
                <a:solidFill>
                  <a:schemeClr val="accent2"/>
                </a:solidFill>
              </a:rPr>
              <a:t>work</a:t>
            </a:r>
            <a:r>
              <a:rPr lang="en-US" sz="2400" dirty="0" smtClean="0"/>
              <a:t> done on or by the gas in each stage, and the amount of </a:t>
            </a:r>
            <a:r>
              <a:rPr lang="en-US" sz="2400" dirty="0" smtClean="0">
                <a:solidFill>
                  <a:schemeClr val="accent2"/>
                </a:solidFill>
              </a:rPr>
              <a:t>heat</a:t>
            </a:r>
            <a:r>
              <a:rPr lang="en-US" sz="2400" dirty="0" smtClean="0"/>
              <a:t> flowing into or out of the gas in each stage.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Thermodynamic Processes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5232095"/>
            <a:ext cx="7467600" cy="10163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A to B: W = +180 J, Q = +450 J		B to C: W = 0, Q = -270 J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C to A: W = -124.7 J, Q = -124.7 J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Metabolism &amp; The First Law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44575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We can apply the first law of thermodynamics to the </a:t>
            </a:r>
            <a:r>
              <a:rPr lang="en-US" sz="2800" dirty="0" smtClean="0">
                <a:solidFill>
                  <a:schemeClr val="accent2"/>
                </a:solidFill>
              </a:rPr>
              <a:t>human</a:t>
            </a:r>
            <a:r>
              <a:rPr lang="en-US" sz="2800" dirty="0" smtClean="0"/>
              <a:t> body:</a:t>
            </a:r>
            <a:endParaRPr lang="en-US" sz="2800" dirty="0"/>
          </a:p>
        </p:txBody>
      </p:sp>
      <p:pic>
        <p:nvPicPr>
          <p:cNvPr id="5" name="Picture 4" descr="equation.first law of thermodynam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600200"/>
            <a:ext cx="3238500" cy="752475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2438400"/>
            <a:ext cx="8839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Work </a:t>
            </a:r>
            <a:r>
              <a:rPr lang="en-US" sz="2800" i="1" dirty="0" smtClean="0">
                <a:solidFill>
                  <a:schemeClr val="accent1"/>
                </a:solidFill>
              </a:rPr>
              <a:t>W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is done by the body in its various activities.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In order to maintain our </a:t>
            </a:r>
            <a:r>
              <a:rPr lang="en-US" sz="2800" dirty="0" smtClean="0">
                <a:solidFill>
                  <a:schemeClr val="accent2"/>
                </a:solidFill>
              </a:rPr>
              <a:t>internal energy level</a:t>
            </a:r>
            <a:r>
              <a:rPr lang="en-US" sz="2800" dirty="0" smtClean="0"/>
              <a:t>, there must be energy coming in.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Energy does not enter the body through heat absorption, instead the body </a:t>
            </a:r>
            <a:r>
              <a:rPr lang="en-US" sz="2800" dirty="0" smtClean="0">
                <a:solidFill>
                  <a:schemeClr val="accent1"/>
                </a:solidFill>
              </a:rPr>
              <a:t>loses</a:t>
            </a:r>
            <a:r>
              <a:rPr lang="en-US" sz="2800" dirty="0" smtClean="0"/>
              <a:t> heat.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Rather, the energy entering the body through the </a:t>
            </a:r>
            <a:r>
              <a:rPr lang="en-US" sz="2800" dirty="0" smtClean="0">
                <a:solidFill>
                  <a:srgbClr val="00B050"/>
                </a:solidFill>
              </a:rPr>
              <a:t>chemical potential energy </a:t>
            </a:r>
            <a:r>
              <a:rPr lang="en-US" sz="2800" dirty="0" smtClean="0"/>
              <a:t>stored in foods.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2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Metabolism &amp; The First Law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44575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2"/>
                </a:solidFill>
              </a:rPr>
              <a:t>metabolic rate </a:t>
            </a:r>
            <a:r>
              <a:rPr lang="en-US" sz="2800" dirty="0"/>
              <a:t>(ΔU / </a:t>
            </a:r>
            <a:r>
              <a:rPr lang="en-US" sz="2800" dirty="0" err="1"/>
              <a:t>Δt</a:t>
            </a:r>
            <a:r>
              <a:rPr lang="en-US" sz="2800" dirty="0"/>
              <a:t>) is </a:t>
            </a:r>
            <a:r>
              <a:rPr lang="en-US" sz="2800" dirty="0" smtClean="0"/>
              <a:t>the rate at which internal energy is transformed in the body.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5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8392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metabolic rate is related to </a:t>
            </a:r>
            <a:r>
              <a:rPr lang="en-US" dirty="0">
                <a:solidFill>
                  <a:schemeClr val="accent2"/>
                </a:solidFill>
              </a:rPr>
              <a:t>oxygen consumption </a:t>
            </a:r>
            <a:r>
              <a:rPr lang="en-US" dirty="0"/>
              <a:t>by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Metabolic Rate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664837"/>
              </p:ext>
            </p:extLst>
          </p:nvPr>
        </p:nvGraphicFramePr>
        <p:xfrm>
          <a:off x="2286000" y="3657600"/>
          <a:ext cx="3422160" cy="146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9" name="Equation" r:id="rId3" imgW="977760" imgH="419040" progId="Equation.DSMT4">
                  <p:embed/>
                </p:oleObj>
              </mc:Choice>
              <mc:Fallback>
                <p:oleObj name="Equation" r:id="rId3" imgW="977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657600"/>
                        <a:ext cx="3422160" cy="146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600200"/>
            <a:ext cx="49530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About 80 W is the </a:t>
            </a:r>
            <a:r>
              <a:rPr lang="en-US" dirty="0" smtClean="0">
                <a:solidFill>
                  <a:schemeClr val="accent1"/>
                </a:solidFill>
              </a:rPr>
              <a:t>basal metabolic rate</a:t>
            </a:r>
            <a:r>
              <a:rPr lang="en-US" dirty="0" smtClean="0"/>
              <a:t>, just to </a:t>
            </a:r>
            <a:r>
              <a:rPr lang="en-US" dirty="0" smtClean="0">
                <a:solidFill>
                  <a:srgbClr val="00B050"/>
                </a:solidFill>
              </a:rPr>
              <a:t>maintain</a:t>
            </a:r>
            <a:r>
              <a:rPr lang="en-US" dirty="0" smtClean="0"/>
              <a:t> and run different body organs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One way to measure a person’s </a:t>
            </a:r>
            <a:r>
              <a:rPr lang="en-US" sz="3200" dirty="0">
                <a:solidFill>
                  <a:schemeClr val="accent1"/>
                </a:solidFill>
              </a:rPr>
              <a:t>physical fitness </a:t>
            </a:r>
            <a:r>
              <a:rPr lang="en-US" sz="3200" dirty="0"/>
              <a:t>is their maximum capacity to </a:t>
            </a:r>
            <a:r>
              <a:rPr lang="en-US" sz="3200" dirty="0">
                <a:solidFill>
                  <a:schemeClr val="accent2"/>
                </a:solidFill>
              </a:rPr>
              <a:t>use or consume oxygen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Fitness</a:t>
            </a:r>
          </a:p>
        </p:txBody>
      </p:sp>
    </p:spTree>
    <p:extLst>
      <p:ext uri="{BB962C8B-B14F-4D97-AF65-F5344CB8AC3E}">
        <p14:creationId xmlns:p14="http://schemas.microsoft.com/office/powerpoint/2010/main" val="8643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610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Efficiency is the ratio of the mechanical </a:t>
            </a:r>
            <a:r>
              <a:rPr lang="en-US" sz="3200" dirty="0">
                <a:solidFill>
                  <a:schemeClr val="accent1"/>
                </a:solidFill>
              </a:rPr>
              <a:t>power</a:t>
            </a:r>
            <a:r>
              <a:rPr lang="en-US" sz="3200" dirty="0"/>
              <a:t> supplied to the </a:t>
            </a:r>
            <a:r>
              <a:rPr lang="en-US" sz="3200" dirty="0">
                <a:solidFill>
                  <a:schemeClr val="accent2"/>
                </a:solidFill>
              </a:rPr>
              <a:t>metabolic rate </a:t>
            </a:r>
            <a:r>
              <a:rPr lang="en-US" sz="3200" dirty="0"/>
              <a:t>or total power input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the Human Body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99709"/>
              </p:ext>
            </p:extLst>
          </p:nvPr>
        </p:nvGraphicFramePr>
        <p:xfrm>
          <a:off x="3200400" y="3124200"/>
          <a:ext cx="2843820" cy="13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5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3124200"/>
                        <a:ext cx="2843820" cy="137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Known: The </a:t>
            </a:r>
            <a:r>
              <a:rPr lang="en-US" dirty="0"/>
              <a:t>Ideal Gas Law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075" y="1015425"/>
            <a:ext cx="8899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Assume that you are familiar with the </a:t>
            </a:r>
            <a:r>
              <a:rPr lang="en-US" sz="3200" b="1" dirty="0"/>
              <a:t>ideal gas law</a:t>
            </a:r>
            <a:r>
              <a:rPr lang="en-US" sz="3200" dirty="0"/>
              <a:t>: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400" y="22098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where </a:t>
            </a:r>
            <a:r>
              <a:rPr lang="en-US" sz="3200" i="1" dirty="0"/>
              <a:t>n</a:t>
            </a:r>
            <a:r>
              <a:rPr lang="en-US" sz="3200" dirty="0"/>
              <a:t> is the </a:t>
            </a:r>
            <a:r>
              <a:rPr lang="en-US" sz="3200" dirty="0">
                <a:solidFill>
                  <a:schemeClr val="accent2"/>
                </a:solidFill>
              </a:rPr>
              <a:t>number of moles </a:t>
            </a:r>
            <a:r>
              <a:rPr lang="en-US" sz="3200" dirty="0"/>
              <a:t>and </a:t>
            </a:r>
            <a:r>
              <a:rPr lang="en-US" sz="3200" i="1" dirty="0"/>
              <a:t>R</a:t>
            </a:r>
            <a:r>
              <a:rPr lang="en-US" sz="3200" dirty="0"/>
              <a:t> is the </a:t>
            </a:r>
            <a:r>
              <a:rPr lang="en-US" sz="3200" dirty="0">
                <a:solidFill>
                  <a:schemeClr val="accent1"/>
                </a:solidFill>
              </a:rPr>
              <a:t>universal gas constant</a:t>
            </a:r>
            <a:r>
              <a:rPr lang="en-US" sz="3200" dirty="0"/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3400" y="5048071"/>
            <a:ext cx="8153400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Note: the term “ideal” is used because real gases do not follow this equation precisely.  However, at pressure near 1 </a:t>
            </a:r>
            <a:r>
              <a:rPr lang="en-US" sz="2400" dirty="0" err="1" smtClean="0"/>
              <a:t>atm</a:t>
            </a:r>
            <a:r>
              <a:rPr lang="en-US" sz="2400" dirty="0" smtClean="0"/>
              <a:t> and temperatures near room temperature, it is quite accurate.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67054"/>
              </p:ext>
            </p:extLst>
          </p:nvPr>
        </p:nvGraphicFramePr>
        <p:xfrm>
          <a:off x="3314700" y="1604319"/>
          <a:ext cx="2400300" cy="62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8" name="Equation" r:id="rId3" imgW="685800" imgH="177480" progId="Equation.DSMT4">
                  <p:embed/>
                </p:oleObj>
              </mc:Choice>
              <mc:Fallback>
                <p:oleObj name="Equation" r:id="rId3" imgW="685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1604319"/>
                        <a:ext cx="2400300" cy="621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34186"/>
              </p:ext>
            </p:extLst>
          </p:nvPr>
        </p:nvGraphicFramePr>
        <p:xfrm>
          <a:off x="1384860" y="3366060"/>
          <a:ext cx="6311340" cy="151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9" name="Equation" r:id="rId5" imgW="1803240" imgH="431640" progId="Equation.DSMT4">
                  <p:embed/>
                </p:oleObj>
              </mc:Choice>
              <mc:Fallback>
                <p:oleObj name="Equation" r:id="rId5" imgW="1803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4860" y="3366060"/>
                        <a:ext cx="6311340" cy="151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6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Energy go?</a:t>
            </a: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152400" y="1066800"/>
            <a:ext cx="8839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buFontTx/>
              <a:buNone/>
            </a:pPr>
            <a:r>
              <a:rPr lang="en-ZA" sz="3200" b="1" dirty="0" smtClean="0">
                <a:solidFill>
                  <a:schemeClr val="accent2"/>
                </a:solidFill>
              </a:rPr>
              <a:t>When energy is added to a substance what happens?</a:t>
            </a:r>
          </a:p>
          <a:p>
            <a:pPr lvl="1"/>
            <a:endParaRPr lang="en-ZA" sz="3600" dirty="0" smtClean="0"/>
          </a:p>
          <a:p>
            <a:pPr marL="182880" lvl="1"/>
            <a:r>
              <a:rPr lang="en-ZA" sz="2800" dirty="0" smtClean="0"/>
              <a:t>OPTION 1: the object’s </a:t>
            </a:r>
            <a:r>
              <a:rPr lang="en-ZA" sz="2800" dirty="0" smtClean="0">
                <a:solidFill>
                  <a:srgbClr val="0000FF"/>
                </a:solidFill>
              </a:rPr>
              <a:t>temperature may increase</a:t>
            </a:r>
            <a:r>
              <a:rPr lang="en-ZA" sz="2800" dirty="0" smtClean="0"/>
              <a:t>…</a:t>
            </a:r>
          </a:p>
          <a:p>
            <a:pPr lvl="1">
              <a:buFontTx/>
              <a:buNone/>
            </a:pPr>
            <a:endParaRPr lang="en-ZA" sz="3600" dirty="0" smtClean="0"/>
          </a:p>
          <a:p>
            <a:pPr marL="182880" lvl="1"/>
            <a:r>
              <a:rPr lang="en-ZA" sz="2800" dirty="0" smtClean="0"/>
              <a:t>OPTION 2: the </a:t>
            </a:r>
            <a:r>
              <a:rPr lang="en-ZA" sz="2800" dirty="0" smtClean="0">
                <a:solidFill>
                  <a:srgbClr val="0000FF"/>
                </a:solidFill>
              </a:rPr>
              <a:t>phase</a:t>
            </a:r>
            <a:r>
              <a:rPr lang="en-ZA" sz="2800" dirty="0" smtClean="0"/>
              <a:t> of the substance may </a:t>
            </a:r>
            <a:r>
              <a:rPr lang="en-ZA" sz="2800" dirty="0" smtClean="0">
                <a:solidFill>
                  <a:srgbClr val="0000FF"/>
                </a:solidFill>
              </a:rPr>
              <a:t>change</a:t>
            </a:r>
            <a:r>
              <a:rPr lang="en-ZA" sz="2800" dirty="0" smtClean="0"/>
              <a:t>…</a:t>
            </a:r>
          </a:p>
          <a:p>
            <a:pPr marL="182880" lvl="1"/>
            <a:endParaRPr lang="en-ZA" sz="3600" dirty="0" smtClean="0"/>
          </a:p>
          <a:p>
            <a:pPr marL="182880" lvl="1"/>
            <a:r>
              <a:rPr lang="en-ZA" sz="2800" dirty="0" smtClean="0"/>
              <a:t>OPTION 3: the substance may use that energy to </a:t>
            </a:r>
            <a:r>
              <a:rPr lang="en-ZA" sz="2800" dirty="0" smtClean="0">
                <a:solidFill>
                  <a:srgbClr val="0000FF"/>
                </a:solidFill>
              </a:rPr>
              <a:t>do work</a:t>
            </a:r>
            <a:endParaRPr lang="en-ZA" sz="2800" dirty="0" smtClean="0"/>
          </a:p>
          <a:p>
            <a:pPr marL="182880" lvl="1"/>
            <a:r>
              <a:rPr lang="en-ZA" sz="2800" dirty="0" smtClean="0"/>
              <a:t>		(i.e. expand) – </a:t>
            </a:r>
            <a:r>
              <a:rPr lang="en-ZA" sz="2800" b="1" dirty="0" smtClean="0"/>
              <a:t>First Law of Thermodynamics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928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Thermodynamics: Work</a:t>
            </a:r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1071563"/>
            <a:ext cx="8763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Consider a gas contained by a cylinder (</a:t>
            </a:r>
            <a:r>
              <a:rPr lang="en-US" sz="3200" dirty="0" smtClean="0">
                <a:solidFill>
                  <a:schemeClr val="accent2"/>
                </a:solidFill>
              </a:rPr>
              <a:t>volume</a:t>
            </a:r>
            <a:r>
              <a:rPr lang="en-US" sz="3200" dirty="0" smtClean="0"/>
              <a:t> </a:t>
            </a:r>
            <a:r>
              <a:rPr lang="en-US" sz="3200" b="1" dirty="0" smtClean="0"/>
              <a:t>V</a:t>
            </a:r>
            <a:r>
              <a:rPr lang="en-US" sz="3200" dirty="0" smtClean="0"/>
              <a:t>) fitted with a moveable piston at uniform </a:t>
            </a:r>
            <a:r>
              <a:rPr lang="en-US" sz="3200" dirty="0" smtClean="0">
                <a:solidFill>
                  <a:schemeClr val="accent2"/>
                </a:solidFill>
              </a:rPr>
              <a:t>pressure</a:t>
            </a:r>
            <a:r>
              <a:rPr lang="en-US" sz="3200" dirty="0" smtClean="0"/>
              <a:t> </a:t>
            </a:r>
            <a:r>
              <a:rPr lang="en-US" sz="3200" b="1" dirty="0" smtClean="0"/>
              <a:t>P</a:t>
            </a:r>
            <a:r>
              <a:rPr lang="en-US" sz="32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smtClean="0"/>
              <a:t>Determine the </a:t>
            </a:r>
            <a:r>
              <a:rPr lang="en-US" sz="3200" dirty="0" smtClean="0">
                <a:solidFill>
                  <a:schemeClr val="accent2"/>
                </a:solidFill>
              </a:rPr>
              <a:t>work</a:t>
            </a:r>
            <a:r>
              <a:rPr lang="en-US" sz="3200" dirty="0" smtClean="0"/>
              <a:t> done </a:t>
            </a:r>
            <a:r>
              <a:rPr lang="en-US" sz="3200" u="sng" dirty="0" smtClean="0"/>
              <a:t>by the gas</a:t>
            </a:r>
            <a:r>
              <a:rPr lang="en-US" sz="3200" dirty="0" smtClean="0"/>
              <a:t> at constant pressure (isobaric process).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4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Thermodynamics: Work</a:t>
            </a:r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2190214"/>
            <a:ext cx="5257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When the gas </a:t>
            </a:r>
            <a:r>
              <a:rPr lang="en-US" sz="2800" b="1" dirty="0"/>
              <a:t>expands</a:t>
            </a:r>
          </a:p>
          <a:p>
            <a:pPr marL="274320" lvl="1"/>
            <a:r>
              <a:rPr lang="en-US" sz="2400" dirty="0"/>
              <a:t>ΔV is </a:t>
            </a:r>
            <a:r>
              <a:rPr lang="en-US" sz="2400" dirty="0">
                <a:solidFill>
                  <a:schemeClr val="accent1"/>
                </a:solidFill>
              </a:rPr>
              <a:t>positive</a:t>
            </a:r>
          </a:p>
          <a:p>
            <a:pPr marL="274320" lvl="1">
              <a:spcAft>
                <a:spcPts val="1200"/>
              </a:spcAft>
            </a:pPr>
            <a:r>
              <a:rPr lang="en-US" sz="2400" dirty="0"/>
              <a:t>The work done </a:t>
            </a:r>
            <a:r>
              <a:rPr lang="en-US" sz="2400" dirty="0" smtClean="0"/>
              <a:t>by the </a:t>
            </a:r>
            <a:r>
              <a:rPr lang="en-US" sz="2400" dirty="0"/>
              <a:t>gas is </a:t>
            </a:r>
            <a:r>
              <a:rPr lang="en-US" sz="2400" dirty="0" smtClean="0">
                <a:solidFill>
                  <a:schemeClr val="accent1"/>
                </a:solidFill>
              </a:rPr>
              <a:t>positive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800" dirty="0" smtClean="0"/>
              <a:t>When the gas is </a:t>
            </a:r>
            <a:r>
              <a:rPr lang="en-US" sz="2800" b="1" dirty="0" smtClean="0"/>
              <a:t>compressed</a:t>
            </a:r>
          </a:p>
          <a:p>
            <a:pPr marL="274320" lvl="1"/>
            <a:r>
              <a:rPr lang="en-US" sz="2400" dirty="0" smtClean="0"/>
              <a:t>ΔV is </a:t>
            </a:r>
            <a:r>
              <a:rPr lang="en-US" sz="2400" dirty="0" smtClean="0">
                <a:solidFill>
                  <a:schemeClr val="accent2"/>
                </a:solidFill>
              </a:rPr>
              <a:t>negative</a:t>
            </a:r>
          </a:p>
          <a:p>
            <a:pPr marL="274320" lvl="1">
              <a:spcAft>
                <a:spcPts val="1200"/>
              </a:spcAft>
            </a:pPr>
            <a:r>
              <a:rPr lang="en-US" sz="2400" dirty="0" smtClean="0"/>
              <a:t>The work done by the gas is </a:t>
            </a:r>
            <a:r>
              <a:rPr lang="en-US" sz="2400" dirty="0">
                <a:solidFill>
                  <a:schemeClr val="accent2"/>
                </a:solidFill>
              </a:rPr>
              <a:t>negative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When the volume stays </a:t>
            </a:r>
            <a:r>
              <a:rPr lang="en-US" sz="2800" b="1" dirty="0" smtClean="0"/>
              <a:t>constant</a:t>
            </a:r>
          </a:p>
          <a:p>
            <a:pPr marL="274320" lvl="1">
              <a:spcAft>
                <a:spcPts val="1200"/>
              </a:spcAft>
            </a:pPr>
            <a:r>
              <a:rPr lang="en-US" sz="2400" dirty="0" smtClean="0">
                <a:solidFill>
                  <a:schemeClr val="accent2"/>
                </a:solidFill>
              </a:rPr>
              <a:t>No</a:t>
            </a:r>
            <a:r>
              <a:rPr lang="en-US" sz="2400" dirty="0" smtClean="0"/>
              <a:t> work is done by the gas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361487"/>
              </p:ext>
            </p:extLst>
          </p:nvPr>
        </p:nvGraphicFramePr>
        <p:xfrm>
          <a:off x="1676400" y="1195388"/>
          <a:ext cx="25908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7" name="Equation" r:id="rId4" imgW="647640" imgH="177480" progId="Equation.DSMT4">
                  <p:embed/>
                </p:oleObj>
              </mc:Choice>
              <mc:Fallback>
                <p:oleObj name="Equation" r:id="rId4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95388"/>
                        <a:ext cx="2590800" cy="7096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107156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Work done through volume change:</a:t>
            </a:r>
            <a:endParaRPr lang="en-US" sz="32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57200" y="2023408"/>
            <a:ext cx="845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/>
              <a:t>The work done by the gas can also be calculated using a </a:t>
            </a:r>
            <a:r>
              <a:rPr lang="en-US" sz="3000" dirty="0" smtClean="0">
                <a:solidFill>
                  <a:schemeClr val="accent2"/>
                </a:solidFill>
              </a:rPr>
              <a:t>PV diagram</a:t>
            </a:r>
            <a:r>
              <a:rPr lang="en-US" sz="3000" dirty="0" smtClean="0"/>
              <a:t>, by calculating the area under the curve.</a:t>
            </a:r>
            <a:endParaRPr lang="en-US" sz="30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781300" y="3962400"/>
            <a:ext cx="358140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Work done by the gas depends on the path followed.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Thermodynamics: Work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566630"/>
              </p:ext>
            </p:extLst>
          </p:nvPr>
        </p:nvGraphicFramePr>
        <p:xfrm>
          <a:off x="6592143" y="1135531"/>
          <a:ext cx="1942257" cy="53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0" name="Equation" r:id="rId4" imgW="647419" imgH="177723" progId="Equation.DSMT4">
                  <p:embed/>
                </p:oleObj>
              </mc:Choice>
              <mc:Fallback>
                <p:oleObj name="Equation" r:id="rId4" imgW="647419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143" y="1135531"/>
                        <a:ext cx="1942257" cy="53316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6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1071563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The change in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internal energy </a:t>
            </a:r>
            <a:r>
              <a:rPr lang="en-US" sz="3200" dirty="0" smtClean="0"/>
              <a:t>(</a:t>
            </a:r>
            <a:r>
              <a:rPr lang="en-US" sz="3200" b="1" dirty="0" smtClean="0">
                <a:latin typeface="Symbol" pitchFamily="18" charset="2"/>
              </a:rPr>
              <a:t>D</a:t>
            </a:r>
            <a:r>
              <a:rPr lang="en-US" sz="3200" b="1" i="1" dirty="0" smtClean="0"/>
              <a:t>U</a:t>
            </a:r>
            <a:r>
              <a:rPr lang="en-US" sz="3200" dirty="0" smtClean="0"/>
              <a:t>) of </a:t>
            </a:r>
            <a:r>
              <a:rPr lang="en-US" sz="3200" dirty="0"/>
              <a:t>a closed system will be equal to the </a:t>
            </a:r>
            <a:r>
              <a:rPr lang="en-US" sz="3200" dirty="0" smtClean="0">
                <a:solidFill>
                  <a:schemeClr val="accent2"/>
                </a:solidFill>
              </a:rPr>
              <a:t>heat </a:t>
            </a:r>
            <a:r>
              <a:rPr lang="en-US" sz="3200" dirty="0" smtClean="0"/>
              <a:t>(</a:t>
            </a:r>
            <a:r>
              <a:rPr lang="en-US" sz="3200" b="1" i="1" dirty="0" smtClean="0"/>
              <a:t>Q</a:t>
            </a:r>
            <a:r>
              <a:rPr lang="en-US" sz="3200" dirty="0" smtClean="0"/>
              <a:t>) </a:t>
            </a:r>
            <a:r>
              <a:rPr lang="en-US" sz="3200" dirty="0"/>
              <a:t>added to the system </a:t>
            </a:r>
            <a:r>
              <a:rPr lang="en-US" sz="3200" dirty="0" smtClean="0"/>
              <a:t>minus the </a:t>
            </a:r>
            <a:r>
              <a:rPr lang="en-US" sz="3200" dirty="0">
                <a:solidFill>
                  <a:srgbClr val="00B050"/>
                </a:solidFill>
              </a:rPr>
              <a:t>work </a:t>
            </a:r>
            <a:r>
              <a:rPr lang="en-US" sz="3200" dirty="0" smtClean="0"/>
              <a:t>(</a:t>
            </a:r>
            <a:r>
              <a:rPr lang="en-US" sz="3200" b="1" i="1" dirty="0" smtClean="0"/>
              <a:t>W</a:t>
            </a:r>
            <a:r>
              <a:rPr lang="en-US" sz="3200" dirty="0" smtClean="0"/>
              <a:t>) done by the </a:t>
            </a:r>
            <a:r>
              <a:rPr lang="en-US" sz="3200" dirty="0"/>
              <a:t>system </a:t>
            </a:r>
            <a:r>
              <a:rPr lang="en-US" sz="3200" dirty="0" smtClean="0"/>
              <a:t>on its </a:t>
            </a:r>
            <a:r>
              <a:rPr lang="en-US" sz="3200" dirty="0"/>
              <a:t>surroundings.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04800" y="4790182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This is the law of </a:t>
            </a:r>
            <a:r>
              <a:rPr lang="en-US" sz="3200" dirty="0">
                <a:solidFill>
                  <a:schemeClr val="accent1"/>
                </a:solidFill>
              </a:rPr>
              <a:t>conservation of energy</a:t>
            </a:r>
            <a:r>
              <a:rPr lang="en-US" sz="3200" dirty="0"/>
              <a:t>, written in a form useful to systems involving </a:t>
            </a:r>
            <a:r>
              <a:rPr lang="en-US" sz="3200" dirty="0">
                <a:solidFill>
                  <a:schemeClr val="accent2"/>
                </a:solidFill>
              </a:rPr>
              <a:t>heat transfer</a:t>
            </a:r>
            <a:r>
              <a:rPr lang="en-US" sz="3200" dirty="0"/>
              <a:t>.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Thermodynamics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450015"/>
              </p:ext>
            </p:extLst>
          </p:nvPr>
        </p:nvGraphicFramePr>
        <p:xfrm>
          <a:off x="1701960" y="3429000"/>
          <a:ext cx="568944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5" name="Equation" r:id="rId4" imgW="1422360" imgH="241200" progId="Equation.DSMT4">
                  <p:embed/>
                </p:oleObj>
              </mc:Choice>
              <mc:Fallback>
                <p:oleObj name="Equation" r:id="rId4" imgW="1422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1960" y="3429000"/>
                        <a:ext cx="5689440" cy="9648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9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Law of Thermodynamics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071563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accent1"/>
                </a:solidFill>
              </a:rPr>
              <a:t>change in internal energy </a:t>
            </a:r>
            <a:r>
              <a:rPr lang="en-US" sz="2800" dirty="0"/>
              <a:t>of a </a:t>
            </a:r>
            <a:r>
              <a:rPr lang="en-US" sz="2800" b="1" dirty="0"/>
              <a:t>closed</a:t>
            </a:r>
            <a:r>
              <a:rPr lang="en-US" sz="2800" dirty="0"/>
              <a:t> system will be equal to the </a:t>
            </a:r>
            <a:r>
              <a:rPr lang="en-US" sz="2800" dirty="0" smtClean="0">
                <a:solidFill>
                  <a:schemeClr val="accent2"/>
                </a:solidFill>
              </a:rPr>
              <a:t>heat </a:t>
            </a:r>
            <a:r>
              <a:rPr lang="en-US" sz="2800" dirty="0">
                <a:solidFill>
                  <a:schemeClr val="accent2"/>
                </a:solidFill>
              </a:rPr>
              <a:t>added to the system </a:t>
            </a:r>
            <a:r>
              <a:rPr lang="en-US" sz="2800" dirty="0"/>
              <a:t>minus the </a:t>
            </a:r>
            <a:r>
              <a:rPr lang="en-US" sz="2800" dirty="0">
                <a:solidFill>
                  <a:srgbClr val="00B050"/>
                </a:solidFill>
              </a:rPr>
              <a:t>work done by the system </a:t>
            </a:r>
            <a:r>
              <a:rPr lang="en-US" sz="2800" dirty="0"/>
              <a:t>on its surroundings.</a:t>
            </a:r>
          </a:p>
        </p:txBody>
      </p:sp>
      <p:pic>
        <p:nvPicPr>
          <p:cNvPr id="5" name="Picture 4" descr="equation.first law of thermodynam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581400"/>
            <a:ext cx="2428875" cy="5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23764</TotalTime>
  <Words>1381</Words>
  <Application>Microsoft Office PowerPoint</Application>
  <PresentationFormat>On-screen Show (4:3)</PresentationFormat>
  <Paragraphs>152</Paragraphs>
  <Slides>29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1_CC4eActiveLectureQuestions</vt:lpstr>
      <vt:lpstr>Equation</vt:lpstr>
      <vt:lpstr>Physics 1025F Heat &amp; Properties of Matter     </vt:lpstr>
      <vt:lpstr>Chapter 15: Thermodynamics</vt:lpstr>
      <vt:lpstr>Known: The Ideal Gas Law</vt:lpstr>
      <vt:lpstr>Where does the Energy go?</vt:lpstr>
      <vt:lpstr>First Law of Thermodynamics: Work</vt:lpstr>
      <vt:lpstr>First Law of Thermodynamics: Work</vt:lpstr>
      <vt:lpstr>First Law of Thermodynamics: Work</vt:lpstr>
      <vt:lpstr>First Law of Thermodynamics</vt:lpstr>
      <vt:lpstr>First Law of Thermodynamics</vt:lpstr>
      <vt:lpstr>Thermodynamics Terminology</vt:lpstr>
      <vt:lpstr>First Law of Thermodynamics</vt:lpstr>
      <vt:lpstr>First Law of Thermodynamics</vt:lpstr>
      <vt:lpstr>First Law of Thermodynamics</vt:lpstr>
      <vt:lpstr>Ideal-Gas Processes</vt:lpstr>
      <vt:lpstr>Thermodynamic Processes</vt:lpstr>
      <vt:lpstr>Thermodynamic Processes: Isobaric</vt:lpstr>
      <vt:lpstr>Problem: Isobaric Process</vt:lpstr>
      <vt:lpstr>Thermodynamic Process: Isovolumetric</vt:lpstr>
      <vt:lpstr>Problem: Isovolumetric Process</vt:lpstr>
      <vt:lpstr>Thermodynamic Processes: Adiabatic</vt:lpstr>
      <vt:lpstr>Problem: Adiabatic Process</vt:lpstr>
      <vt:lpstr>Thermodynamic Processes: Isothermal</vt:lpstr>
      <vt:lpstr>Problem: Isothermal Process</vt:lpstr>
      <vt:lpstr>Problem: Thermodynamic Processes</vt:lpstr>
      <vt:lpstr>Human Metabolism &amp; The First Law</vt:lpstr>
      <vt:lpstr>Human Metabolism &amp; The First Law</vt:lpstr>
      <vt:lpstr>Measuring Metabolic Rate</vt:lpstr>
      <vt:lpstr>Aerobic Fitness</vt:lpstr>
      <vt:lpstr>Efficiency of the Human Body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PHY1025F M01</dc:title>
  <dc:creator>Steve Peterson</dc:creator>
  <cp:lastModifiedBy>Amos</cp:lastModifiedBy>
  <cp:revision>960</cp:revision>
  <cp:lastPrinted>2012-01-19T14:18:39Z</cp:lastPrinted>
  <dcterms:created xsi:type="dcterms:W3CDTF">2011-03-04T08:49:28Z</dcterms:created>
  <dcterms:modified xsi:type="dcterms:W3CDTF">2014-05-20T19:58:03Z</dcterms:modified>
</cp:coreProperties>
</file>