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953" r:id="rId2"/>
    <p:sldMasterId id="2147483965" r:id="rId3"/>
  </p:sldMasterIdLst>
  <p:notesMasterIdLst>
    <p:notesMasterId r:id="rId40"/>
  </p:notesMasterIdLst>
  <p:handoutMasterIdLst>
    <p:handoutMasterId r:id="rId41"/>
  </p:handoutMasterIdLst>
  <p:sldIdLst>
    <p:sldId id="1081" r:id="rId4"/>
    <p:sldId id="1004" r:id="rId5"/>
    <p:sldId id="1005" r:id="rId6"/>
    <p:sldId id="1006" r:id="rId7"/>
    <p:sldId id="1007" r:id="rId8"/>
    <p:sldId id="1008" r:id="rId9"/>
    <p:sldId id="1009" r:id="rId10"/>
    <p:sldId id="1026" r:id="rId11"/>
    <p:sldId id="1027" r:id="rId12"/>
    <p:sldId id="1021" r:id="rId13"/>
    <p:sldId id="1022" r:id="rId14"/>
    <p:sldId id="1029" r:id="rId15"/>
    <p:sldId id="1031" r:id="rId16"/>
    <p:sldId id="1032" r:id="rId17"/>
    <p:sldId id="1015" r:id="rId18"/>
    <p:sldId id="1036" r:id="rId19"/>
    <p:sldId id="1040" r:id="rId20"/>
    <p:sldId id="1041" r:id="rId21"/>
    <p:sldId id="1048" r:id="rId22"/>
    <p:sldId id="1049" r:id="rId23"/>
    <p:sldId id="1052" r:id="rId24"/>
    <p:sldId id="1051" r:id="rId25"/>
    <p:sldId id="1054" r:id="rId26"/>
    <p:sldId id="1055" r:id="rId27"/>
    <p:sldId id="1056" r:id="rId28"/>
    <p:sldId id="1057" r:id="rId29"/>
    <p:sldId id="1068" r:id="rId30"/>
    <p:sldId id="1065" r:id="rId31"/>
    <p:sldId id="1069" r:id="rId32"/>
    <p:sldId id="1070" r:id="rId33"/>
    <p:sldId id="1071" r:id="rId34"/>
    <p:sldId id="1072" r:id="rId35"/>
    <p:sldId id="1073" r:id="rId36"/>
    <p:sldId id="1079" r:id="rId37"/>
    <p:sldId id="1080" r:id="rId38"/>
    <p:sldId id="1076" r:id="rId39"/>
  </p:sldIdLst>
  <p:sldSz cx="9144000" cy="6858000" type="screen4x3"/>
  <p:notesSz cx="6815138" cy="9947275"/>
  <p:defaultTextStyle>
    <a:defPPr>
      <a:defRPr lang="en-US"/>
    </a:defPPr>
    <a:lvl1pPr marL="0" algn="l" defTabSz="9083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4173" algn="l" defTabSz="9083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8345" algn="l" defTabSz="9083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2517" algn="l" defTabSz="9083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16662" algn="l" defTabSz="9083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0832" algn="l" defTabSz="9083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25006" algn="l" defTabSz="9083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79170" algn="l" defTabSz="9083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33336" algn="l" defTabSz="9083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30" autoAdjust="0"/>
    <p:restoredTop sz="92362" autoAdjust="0"/>
  </p:normalViewPr>
  <p:slideViewPr>
    <p:cSldViewPr>
      <p:cViewPr varScale="1">
        <p:scale>
          <a:sx n="68" d="100"/>
          <a:sy n="68" d="100"/>
        </p:scale>
        <p:origin x="-1152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682" y="-96"/>
      </p:cViewPr>
      <p:guideLst>
        <p:guide orient="horz" pos="3132"/>
        <p:guide pos="214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969" cy="49792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9578" y="0"/>
            <a:ext cx="2953969" cy="49792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926F01E-795A-42F8-9333-53A8A310B5A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53969" cy="49792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9578" y="9447764"/>
            <a:ext cx="2953969" cy="49792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FB75C24C-FE0D-4263-BE38-A92C279ED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68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32A48150-14BC-4B53-B150-4CA0E1EF875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3638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515" y="4724956"/>
            <a:ext cx="5452110" cy="4476274"/>
          </a:xfrm>
          <a:prstGeom prst="rect">
            <a:avLst/>
          </a:prstGeom>
        </p:spPr>
        <p:txBody>
          <a:bodyPr vert="horz" lIns="91641" tIns="45821" rIns="91641" bIns="4582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8184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0335" y="9448184"/>
            <a:ext cx="2953226" cy="497364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021413F5-23E0-4781-AF2D-779D9AFC9A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9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8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4173" algn="l" defTabSz="908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8345" algn="l" defTabSz="908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2517" algn="l" defTabSz="908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6662" algn="l" defTabSz="908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0832" algn="l" defTabSz="908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5006" algn="l" defTabSz="908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79170" algn="l" defTabSz="908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3336" algn="l" defTabSz="908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319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319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31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31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31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319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413F5-23E0-4781-AF2D-779D9AFC9AF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31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lIns="90840" tIns="45420" rIns="90840" bIns="4542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90840" tIns="45420" rIns="90840" bIns="4542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4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8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25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16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25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7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33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0840" tIns="45420" rIns="90840" bIns="4542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 lIns="90840" tIns="45420" rIns="90840" bIns="454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420C5871-EA15-4890-B29F-76FDA98614FF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425"/>
            <a:ext cx="2895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713"/>
            <a:ext cx="2057400" cy="5851525"/>
          </a:xfrm>
          <a:prstGeom prst="rect">
            <a:avLst/>
          </a:prstGeom>
        </p:spPr>
        <p:txBody>
          <a:bodyPr vert="eaVert" lIns="90840" tIns="45420" rIns="90840" bIns="4542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713"/>
            <a:ext cx="6019800" cy="5851525"/>
          </a:xfrm>
          <a:prstGeom prst="rect">
            <a:avLst/>
          </a:prstGeom>
        </p:spPr>
        <p:txBody>
          <a:bodyPr vert="eaVert" lIns="90840" tIns="45420" rIns="90840" bIns="454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21FCA85B-9FA6-4B03-B11B-70288B3E5CD8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425"/>
            <a:ext cx="2895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48" y="6537329"/>
            <a:ext cx="4676775" cy="24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56" tIns="45628" rIns="91256" bIns="45628">
            <a:spAutoFit/>
          </a:bodyPr>
          <a:lstStyle/>
          <a:p>
            <a:pPr defTabSz="91253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64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56" tIns="45628" rIns="91256" bIns="45628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64" charset="2"/>
              <a:buNone/>
              <a:defRPr sz="4000" b="1">
                <a:latin typeface="Times New Roman" pitchFamily="6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83"/>
            <a:ext cx="6565900" cy="64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56" tIns="45628" rIns="91256" bIns="45628">
            <a:spAutoFit/>
          </a:bodyPr>
          <a:lstStyle/>
          <a:p>
            <a:pPr defTabSz="91253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defTabSz="91253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6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8930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256" tIns="45628" rIns="91256" bIns="4562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91256" tIns="45628" rIns="91256" bIns="4562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32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3"/>
            <a:ext cx="7772400" cy="1362075"/>
          </a:xfrm>
          <a:prstGeom prst="rect">
            <a:avLst/>
          </a:prstGeom>
        </p:spPr>
        <p:txBody>
          <a:bodyPr lIns="91256" tIns="45628" rIns="91256" bIns="45628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34"/>
            <a:ext cx="7772400" cy="1500187"/>
          </a:xfrm>
          <a:prstGeom prst="rect">
            <a:avLst/>
          </a:prstGeom>
        </p:spPr>
        <p:txBody>
          <a:bodyPr lIns="91256" tIns="45628" rIns="91256" bIns="45628" anchor="b"/>
          <a:lstStyle>
            <a:lvl1pPr marL="0" indent="0">
              <a:buNone/>
              <a:defRPr sz="2000"/>
            </a:lvl1pPr>
            <a:lvl2pPr marL="456258" indent="0">
              <a:buNone/>
              <a:defRPr sz="1800"/>
            </a:lvl2pPr>
            <a:lvl3pPr marL="912537" indent="0">
              <a:buNone/>
              <a:defRPr sz="1600"/>
            </a:lvl3pPr>
            <a:lvl4pPr marL="1368810" indent="0">
              <a:buNone/>
              <a:defRPr sz="1400"/>
            </a:lvl4pPr>
            <a:lvl5pPr marL="1825073" indent="0">
              <a:buNone/>
              <a:defRPr sz="1400"/>
            </a:lvl5pPr>
            <a:lvl6pPr marL="2281335" indent="0">
              <a:buNone/>
              <a:defRPr sz="1400"/>
            </a:lvl6pPr>
            <a:lvl7pPr marL="2737608" indent="0">
              <a:buNone/>
              <a:defRPr sz="1400"/>
            </a:lvl7pPr>
            <a:lvl8pPr marL="3193877" indent="0">
              <a:buNone/>
              <a:defRPr sz="1400"/>
            </a:lvl8pPr>
            <a:lvl9pPr marL="365014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8116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256" tIns="45628" rIns="91256" bIns="4562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lIns="91256" tIns="45628" rIns="91256" bIns="45628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lIns="91256" tIns="45628" rIns="91256" bIns="45628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467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256" tIns="45628" rIns="91256" bIns="45628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lIns="91256" tIns="45628" rIns="91256" bIns="45628" anchor="b"/>
          <a:lstStyle>
            <a:lvl1pPr marL="0" indent="0">
              <a:buNone/>
              <a:defRPr sz="2400" b="1"/>
            </a:lvl1pPr>
            <a:lvl2pPr marL="456258" indent="0">
              <a:buNone/>
              <a:defRPr sz="2000" b="1"/>
            </a:lvl2pPr>
            <a:lvl3pPr marL="912537" indent="0">
              <a:buNone/>
              <a:defRPr sz="1800" b="1"/>
            </a:lvl3pPr>
            <a:lvl4pPr marL="1368810" indent="0">
              <a:buNone/>
              <a:defRPr sz="1600" b="1"/>
            </a:lvl4pPr>
            <a:lvl5pPr marL="1825073" indent="0">
              <a:buNone/>
              <a:defRPr sz="1600" b="1"/>
            </a:lvl5pPr>
            <a:lvl6pPr marL="2281335" indent="0">
              <a:buNone/>
              <a:defRPr sz="1600" b="1"/>
            </a:lvl6pPr>
            <a:lvl7pPr marL="2737608" indent="0">
              <a:buNone/>
              <a:defRPr sz="1600" b="1"/>
            </a:lvl7pPr>
            <a:lvl8pPr marL="3193877" indent="0">
              <a:buNone/>
              <a:defRPr sz="1600" b="1"/>
            </a:lvl8pPr>
            <a:lvl9pPr marL="365014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91256" tIns="45628" rIns="91256" bIns="45628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lIns="91256" tIns="45628" rIns="91256" bIns="45628" anchor="b"/>
          <a:lstStyle>
            <a:lvl1pPr marL="0" indent="0">
              <a:buNone/>
              <a:defRPr sz="2400" b="1"/>
            </a:lvl1pPr>
            <a:lvl2pPr marL="456258" indent="0">
              <a:buNone/>
              <a:defRPr sz="2000" b="1"/>
            </a:lvl2pPr>
            <a:lvl3pPr marL="912537" indent="0">
              <a:buNone/>
              <a:defRPr sz="1800" b="1"/>
            </a:lvl3pPr>
            <a:lvl4pPr marL="1368810" indent="0">
              <a:buNone/>
              <a:defRPr sz="1600" b="1"/>
            </a:lvl4pPr>
            <a:lvl5pPr marL="1825073" indent="0">
              <a:buNone/>
              <a:defRPr sz="1600" b="1"/>
            </a:lvl5pPr>
            <a:lvl6pPr marL="2281335" indent="0">
              <a:buNone/>
              <a:defRPr sz="1600" b="1"/>
            </a:lvl6pPr>
            <a:lvl7pPr marL="2737608" indent="0">
              <a:buNone/>
              <a:defRPr sz="1600" b="1"/>
            </a:lvl7pPr>
            <a:lvl8pPr marL="3193877" indent="0">
              <a:buNone/>
              <a:defRPr sz="1600" b="1"/>
            </a:lvl8pPr>
            <a:lvl9pPr marL="365014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 lIns="91256" tIns="45628" rIns="91256" bIns="45628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78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256" tIns="45628" rIns="91256" bIns="4562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305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2344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23" y="273050"/>
            <a:ext cx="3008313" cy="1162050"/>
          </a:xfrm>
          <a:prstGeom prst="rect">
            <a:avLst/>
          </a:prstGeom>
        </p:spPr>
        <p:txBody>
          <a:bodyPr lIns="91256" tIns="45628" rIns="91256" bIns="4562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3"/>
            <a:ext cx="5111750" cy="5853113"/>
          </a:xfrm>
          <a:prstGeom prst="rect">
            <a:avLst/>
          </a:prstGeom>
        </p:spPr>
        <p:txBody>
          <a:bodyPr lIns="91256" tIns="45628" rIns="91256" bIns="45628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23" y="1435102"/>
            <a:ext cx="3008313" cy="4691063"/>
          </a:xfrm>
          <a:prstGeom prst="rect">
            <a:avLst/>
          </a:prstGeom>
        </p:spPr>
        <p:txBody>
          <a:bodyPr lIns="91256" tIns="45628" rIns="91256" bIns="45628"/>
          <a:lstStyle>
            <a:lvl1pPr marL="0" indent="0">
              <a:buNone/>
              <a:defRPr sz="1400"/>
            </a:lvl1pPr>
            <a:lvl2pPr marL="456258" indent="0">
              <a:buNone/>
              <a:defRPr sz="1200"/>
            </a:lvl2pPr>
            <a:lvl3pPr marL="912537" indent="0">
              <a:buNone/>
              <a:defRPr sz="1000"/>
            </a:lvl3pPr>
            <a:lvl4pPr marL="1368810" indent="0">
              <a:buNone/>
              <a:defRPr sz="900"/>
            </a:lvl4pPr>
            <a:lvl5pPr marL="1825073" indent="0">
              <a:buNone/>
              <a:defRPr sz="900"/>
            </a:lvl5pPr>
            <a:lvl6pPr marL="2281335" indent="0">
              <a:buNone/>
              <a:defRPr sz="900"/>
            </a:lvl6pPr>
            <a:lvl7pPr marL="2737608" indent="0">
              <a:buNone/>
              <a:defRPr sz="900"/>
            </a:lvl7pPr>
            <a:lvl8pPr marL="3193877" indent="0">
              <a:buNone/>
              <a:defRPr sz="900"/>
            </a:lvl8pPr>
            <a:lvl9pPr marL="365014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232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lIns="90840" tIns="45420" rIns="90840" bIns="454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762000"/>
          </a:xfrm>
          <a:prstGeom prst="rect">
            <a:avLst/>
          </a:prstGeom>
        </p:spPr>
        <p:txBody>
          <a:bodyPr lIns="90840" tIns="45420" rIns="90840" bIns="45420"/>
          <a:lstStyle>
            <a:lvl1pPr algn="l">
              <a:defRPr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91256" tIns="45628" rIns="91256" bIns="4562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256" tIns="45628" rIns="91256" bIns="45628"/>
          <a:lstStyle>
            <a:lvl1pPr marL="0" indent="0">
              <a:buNone/>
              <a:defRPr sz="3200"/>
            </a:lvl1pPr>
            <a:lvl2pPr marL="456258" indent="0">
              <a:buNone/>
              <a:defRPr sz="2800"/>
            </a:lvl2pPr>
            <a:lvl3pPr marL="912537" indent="0">
              <a:buNone/>
              <a:defRPr sz="2400"/>
            </a:lvl3pPr>
            <a:lvl4pPr marL="1368810" indent="0">
              <a:buNone/>
              <a:defRPr sz="2000"/>
            </a:lvl4pPr>
            <a:lvl5pPr marL="1825073" indent="0">
              <a:buNone/>
              <a:defRPr sz="2000"/>
            </a:lvl5pPr>
            <a:lvl6pPr marL="2281335" indent="0">
              <a:buNone/>
              <a:defRPr sz="2000"/>
            </a:lvl6pPr>
            <a:lvl7pPr marL="2737608" indent="0">
              <a:buNone/>
              <a:defRPr sz="2000"/>
            </a:lvl7pPr>
            <a:lvl8pPr marL="3193877" indent="0">
              <a:buNone/>
              <a:defRPr sz="2000"/>
            </a:lvl8pPr>
            <a:lvl9pPr marL="3650144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256" tIns="45628" rIns="91256" bIns="45628"/>
          <a:lstStyle>
            <a:lvl1pPr marL="0" indent="0">
              <a:buNone/>
              <a:defRPr sz="1400"/>
            </a:lvl1pPr>
            <a:lvl2pPr marL="456258" indent="0">
              <a:buNone/>
              <a:defRPr sz="1200"/>
            </a:lvl2pPr>
            <a:lvl3pPr marL="912537" indent="0">
              <a:buNone/>
              <a:defRPr sz="1000"/>
            </a:lvl3pPr>
            <a:lvl4pPr marL="1368810" indent="0">
              <a:buNone/>
              <a:defRPr sz="900"/>
            </a:lvl4pPr>
            <a:lvl5pPr marL="1825073" indent="0">
              <a:buNone/>
              <a:defRPr sz="900"/>
            </a:lvl5pPr>
            <a:lvl6pPr marL="2281335" indent="0">
              <a:buNone/>
              <a:defRPr sz="900"/>
            </a:lvl6pPr>
            <a:lvl7pPr marL="2737608" indent="0">
              <a:buNone/>
              <a:defRPr sz="900"/>
            </a:lvl7pPr>
            <a:lvl8pPr marL="3193877" indent="0">
              <a:buNone/>
              <a:defRPr sz="900"/>
            </a:lvl8pPr>
            <a:lvl9pPr marL="365014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39922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256" tIns="45628" rIns="91256" bIns="4562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 lIns="91256" tIns="45628" rIns="91256" bIns="4562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007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1"/>
            <a:ext cx="2057400" cy="5851525"/>
          </a:xfrm>
          <a:prstGeom prst="rect">
            <a:avLst/>
          </a:prstGeom>
        </p:spPr>
        <p:txBody>
          <a:bodyPr vert="eaVert" lIns="91256" tIns="45628" rIns="91256" bIns="4562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1"/>
            <a:ext cx="6019800" cy="5851525"/>
          </a:xfrm>
          <a:prstGeom prst="rect">
            <a:avLst/>
          </a:prstGeom>
        </p:spPr>
        <p:txBody>
          <a:bodyPr vert="eaVert" lIns="91256" tIns="45628" rIns="91256" bIns="4562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34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577" name="Picture 41" descr="770113_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67" b="279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7570" name="Text Box 34"/>
          <p:cNvSpPr txBox="1">
            <a:spLocks noChangeArrowheads="1"/>
          </p:cNvSpPr>
          <p:nvPr userDrawn="1"/>
        </p:nvSpPr>
        <p:spPr bwMode="auto">
          <a:xfrm>
            <a:off x="276248" y="6537329"/>
            <a:ext cx="4676775" cy="24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56" tIns="45628" rIns="91256" bIns="45628">
            <a:spAutoFit/>
          </a:bodyPr>
          <a:lstStyle/>
          <a:p>
            <a:pPr defTabSz="91253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FFFFFF"/>
                </a:solidFill>
                <a:latin typeface="Times New Roman" pitchFamily="64" charset="0"/>
              </a:rPr>
              <a:t>© 2010 Pearson Education, Inc.</a:t>
            </a:r>
          </a:p>
        </p:txBody>
      </p:sp>
      <p:sp>
        <p:nvSpPr>
          <p:cNvPr id="577576" name="Rectangle 40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153025" y="2420938"/>
            <a:ext cx="38004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56" tIns="45628" rIns="91256" bIns="45628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64" charset="2"/>
              <a:buNone/>
              <a:defRPr sz="4000" b="1">
                <a:latin typeface="Times New Roman" pitchFamily="6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7578" name="Text Box 42"/>
          <p:cNvSpPr txBox="1">
            <a:spLocks noChangeArrowheads="1"/>
          </p:cNvSpPr>
          <p:nvPr userDrawn="1"/>
        </p:nvSpPr>
        <p:spPr bwMode="auto">
          <a:xfrm>
            <a:off x="2578100" y="6200783"/>
            <a:ext cx="6565900" cy="64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56" tIns="45628" rIns="91256" bIns="45628">
            <a:spAutoFit/>
          </a:bodyPr>
          <a:lstStyle/>
          <a:p>
            <a:pPr defTabSz="91253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PowerPoint</a:t>
            </a:r>
            <a:r>
              <a:rPr lang="en-US" b="1" baseline="30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®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 Lectures for</a:t>
            </a:r>
          </a:p>
          <a:p>
            <a:pPr defTabSz="91253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College Physics: A Strategic Approach, </a:t>
            </a:r>
            <a:r>
              <a:rPr lang="en-US" b="1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</a:rPr>
              <a:t>Second Edition</a:t>
            </a:r>
            <a:endParaRPr lang="en-US" b="1" smtClean="0">
              <a:solidFill>
                <a:srgbClr val="FFFFFF"/>
              </a:solidFill>
              <a:latin typeface="Times New Roman" pitchFamily="6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3305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256" tIns="45628" rIns="91256" bIns="4562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91256" tIns="45628" rIns="91256" bIns="4562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523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3"/>
            <a:ext cx="7772400" cy="1362075"/>
          </a:xfrm>
          <a:prstGeom prst="rect">
            <a:avLst/>
          </a:prstGeom>
        </p:spPr>
        <p:txBody>
          <a:bodyPr lIns="91256" tIns="45628" rIns="91256" bIns="45628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34"/>
            <a:ext cx="7772400" cy="1500187"/>
          </a:xfrm>
          <a:prstGeom prst="rect">
            <a:avLst/>
          </a:prstGeom>
        </p:spPr>
        <p:txBody>
          <a:bodyPr lIns="91256" tIns="45628" rIns="91256" bIns="45628" anchor="b"/>
          <a:lstStyle>
            <a:lvl1pPr marL="0" indent="0">
              <a:buNone/>
              <a:defRPr sz="2000"/>
            </a:lvl1pPr>
            <a:lvl2pPr marL="456258" indent="0">
              <a:buNone/>
              <a:defRPr sz="1800"/>
            </a:lvl2pPr>
            <a:lvl3pPr marL="912537" indent="0">
              <a:buNone/>
              <a:defRPr sz="1600"/>
            </a:lvl3pPr>
            <a:lvl4pPr marL="1368810" indent="0">
              <a:buNone/>
              <a:defRPr sz="1400"/>
            </a:lvl4pPr>
            <a:lvl5pPr marL="1825073" indent="0">
              <a:buNone/>
              <a:defRPr sz="1400"/>
            </a:lvl5pPr>
            <a:lvl6pPr marL="2281335" indent="0">
              <a:buNone/>
              <a:defRPr sz="1400"/>
            </a:lvl6pPr>
            <a:lvl7pPr marL="2737608" indent="0">
              <a:buNone/>
              <a:defRPr sz="1400"/>
            </a:lvl7pPr>
            <a:lvl8pPr marL="3193877" indent="0">
              <a:buNone/>
              <a:defRPr sz="1400"/>
            </a:lvl8pPr>
            <a:lvl9pPr marL="365014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7211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256" tIns="45628" rIns="91256" bIns="4562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lIns="91256" tIns="45628" rIns="91256" bIns="45628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lIns="91256" tIns="45628" rIns="91256" bIns="45628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0593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256" tIns="45628" rIns="91256" bIns="45628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lIns="91256" tIns="45628" rIns="91256" bIns="45628" anchor="b"/>
          <a:lstStyle>
            <a:lvl1pPr marL="0" indent="0">
              <a:buNone/>
              <a:defRPr sz="2400" b="1"/>
            </a:lvl1pPr>
            <a:lvl2pPr marL="456258" indent="0">
              <a:buNone/>
              <a:defRPr sz="2000" b="1"/>
            </a:lvl2pPr>
            <a:lvl3pPr marL="912537" indent="0">
              <a:buNone/>
              <a:defRPr sz="1800" b="1"/>
            </a:lvl3pPr>
            <a:lvl4pPr marL="1368810" indent="0">
              <a:buNone/>
              <a:defRPr sz="1600" b="1"/>
            </a:lvl4pPr>
            <a:lvl5pPr marL="1825073" indent="0">
              <a:buNone/>
              <a:defRPr sz="1600" b="1"/>
            </a:lvl5pPr>
            <a:lvl6pPr marL="2281335" indent="0">
              <a:buNone/>
              <a:defRPr sz="1600" b="1"/>
            </a:lvl6pPr>
            <a:lvl7pPr marL="2737608" indent="0">
              <a:buNone/>
              <a:defRPr sz="1600" b="1"/>
            </a:lvl7pPr>
            <a:lvl8pPr marL="3193877" indent="0">
              <a:buNone/>
              <a:defRPr sz="1600" b="1"/>
            </a:lvl8pPr>
            <a:lvl9pPr marL="365014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91256" tIns="45628" rIns="91256" bIns="45628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lIns="91256" tIns="45628" rIns="91256" bIns="45628" anchor="b"/>
          <a:lstStyle>
            <a:lvl1pPr marL="0" indent="0">
              <a:buNone/>
              <a:defRPr sz="2400" b="1"/>
            </a:lvl1pPr>
            <a:lvl2pPr marL="456258" indent="0">
              <a:buNone/>
              <a:defRPr sz="2000" b="1"/>
            </a:lvl2pPr>
            <a:lvl3pPr marL="912537" indent="0">
              <a:buNone/>
              <a:defRPr sz="1800" b="1"/>
            </a:lvl3pPr>
            <a:lvl4pPr marL="1368810" indent="0">
              <a:buNone/>
              <a:defRPr sz="1600" b="1"/>
            </a:lvl4pPr>
            <a:lvl5pPr marL="1825073" indent="0">
              <a:buNone/>
              <a:defRPr sz="1600" b="1"/>
            </a:lvl5pPr>
            <a:lvl6pPr marL="2281335" indent="0">
              <a:buNone/>
              <a:defRPr sz="1600" b="1"/>
            </a:lvl6pPr>
            <a:lvl7pPr marL="2737608" indent="0">
              <a:buNone/>
              <a:defRPr sz="1600" b="1"/>
            </a:lvl7pPr>
            <a:lvl8pPr marL="3193877" indent="0">
              <a:buNone/>
              <a:defRPr sz="1600" b="1"/>
            </a:lvl8pPr>
            <a:lvl9pPr marL="365014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 lIns="91256" tIns="45628" rIns="91256" bIns="45628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419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256" tIns="45628" rIns="91256" bIns="4562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755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4026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75"/>
            <a:ext cx="7772400" cy="1362075"/>
          </a:xfrm>
          <a:prstGeom prst="rect">
            <a:avLst/>
          </a:prstGeom>
        </p:spPr>
        <p:txBody>
          <a:bodyPr lIns="90840" tIns="45420" rIns="90840" bIns="45420"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86"/>
            <a:ext cx="7772400" cy="1500187"/>
          </a:xfrm>
          <a:prstGeom prst="rect">
            <a:avLst/>
          </a:prstGeom>
        </p:spPr>
        <p:txBody>
          <a:bodyPr lIns="90840" tIns="45420" rIns="90840" bIns="4542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41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083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25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166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708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250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791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333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A638B7CD-E15A-4219-8664-8940F0B33A60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425"/>
            <a:ext cx="2895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23" y="273050"/>
            <a:ext cx="3008313" cy="1162050"/>
          </a:xfrm>
          <a:prstGeom prst="rect">
            <a:avLst/>
          </a:prstGeom>
        </p:spPr>
        <p:txBody>
          <a:bodyPr lIns="91256" tIns="45628" rIns="91256" bIns="4562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3"/>
            <a:ext cx="5111750" cy="5853113"/>
          </a:xfrm>
          <a:prstGeom prst="rect">
            <a:avLst/>
          </a:prstGeom>
        </p:spPr>
        <p:txBody>
          <a:bodyPr lIns="91256" tIns="45628" rIns="91256" bIns="45628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23" y="1435102"/>
            <a:ext cx="3008313" cy="4691063"/>
          </a:xfrm>
          <a:prstGeom prst="rect">
            <a:avLst/>
          </a:prstGeom>
        </p:spPr>
        <p:txBody>
          <a:bodyPr lIns="91256" tIns="45628" rIns="91256" bIns="45628"/>
          <a:lstStyle>
            <a:lvl1pPr marL="0" indent="0">
              <a:buNone/>
              <a:defRPr sz="1400"/>
            </a:lvl1pPr>
            <a:lvl2pPr marL="456258" indent="0">
              <a:buNone/>
              <a:defRPr sz="1200"/>
            </a:lvl2pPr>
            <a:lvl3pPr marL="912537" indent="0">
              <a:buNone/>
              <a:defRPr sz="1000"/>
            </a:lvl3pPr>
            <a:lvl4pPr marL="1368810" indent="0">
              <a:buNone/>
              <a:defRPr sz="900"/>
            </a:lvl4pPr>
            <a:lvl5pPr marL="1825073" indent="0">
              <a:buNone/>
              <a:defRPr sz="900"/>
            </a:lvl5pPr>
            <a:lvl6pPr marL="2281335" indent="0">
              <a:buNone/>
              <a:defRPr sz="900"/>
            </a:lvl6pPr>
            <a:lvl7pPr marL="2737608" indent="0">
              <a:buNone/>
              <a:defRPr sz="900"/>
            </a:lvl7pPr>
            <a:lvl8pPr marL="3193877" indent="0">
              <a:buNone/>
              <a:defRPr sz="900"/>
            </a:lvl8pPr>
            <a:lvl9pPr marL="365014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91988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91256" tIns="45628" rIns="91256" bIns="4562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256" tIns="45628" rIns="91256" bIns="45628"/>
          <a:lstStyle>
            <a:lvl1pPr marL="0" indent="0">
              <a:buNone/>
              <a:defRPr sz="3200"/>
            </a:lvl1pPr>
            <a:lvl2pPr marL="456258" indent="0">
              <a:buNone/>
              <a:defRPr sz="2800"/>
            </a:lvl2pPr>
            <a:lvl3pPr marL="912537" indent="0">
              <a:buNone/>
              <a:defRPr sz="2400"/>
            </a:lvl3pPr>
            <a:lvl4pPr marL="1368810" indent="0">
              <a:buNone/>
              <a:defRPr sz="2000"/>
            </a:lvl4pPr>
            <a:lvl5pPr marL="1825073" indent="0">
              <a:buNone/>
              <a:defRPr sz="2000"/>
            </a:lvl5pPr>
            <a:lvl6pPr marL="2281335" indent="0">
              <a:buNone/>
              <a:defRPr sz="2000"/>
            </a:lvl6pPr>
            <a:lvl7pPr marL="2737608" indent="0">
              <a:buNone/>
              <a:defRPr sz="2000"/>
            </a:lvl7pPr>
            <a:lvl8pPr marL="3193877" indent="0">
              <a:buNone/>
              <a:defRPr sz="2000"/>
            </a:lvl8pPr>
            <a:lvl9pPr marL="3650144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256" tIns="45628" rIns="91256" bIns="45628"/>
          <a:lstStyle>
            <a:lvl1pPr marL="0" indent="0">
              <a:buNone/>
              <a:defRPr sz="1400"/>
            </a:lvl1pPr>
            <a:lvl2pPr marL="456258" indent="0">
              <a:buNone/>
              <a:defRPr sz="1200"/>
            </a:lvl2pPr>
            <a:lvl3pPr marL="912537" indent="0">
              <a:buNone/>
              <a:defRPr sz="1000"/>
            </a:lvl3pPr>
            <a:lvl4pPr marL="1368810" indent="0">
              <a:buNone/>
              <a:defRPr sz="900"/>
            </a:lvl4pPr>
            <a:lvl5pPr marL="1825073" indent="0">
              <a:buNone/>
              <a:defRPr sz="900"/>
            </a:lvl5pPr>
            <a:lvl6pPr marL="2281335" indent="0">
              <a:buNone/>
              <a:defRPr sz="900"/>
            </a:lvl6pPr>
            <a:lvl7pPr marL="2737608" indent="0">
              <a:buNone/>
              <a:defRPr sz="900"/>
            </a:lvl7pPr>
            <a:lvl8pPr marL="3193877" indent="0">
              <a:buNone/>
              <a:defRPr sz="900"/>
            </a:lvl8pPr>
            <a:lvl9pPr marL="365014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20039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256" tIns="45628" rIns="91256" bIns="4562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 lIns="91256" tIns="45628" rIns="91256" bIns="4562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446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1"/>
            <a:ext cx="2057400" cy="5851525"/>
          </a:xfrm>
          <a:prstGeom prst="rect">
            <a:avLst/>
          </a:prstGeom>
        </p:spPr>
        <p:txBody>
          <a:bodyPr vert="eaVert" lIns="91256" tIns="45628" rIns="91256" bIns="4562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1"/>
            <a:ext cx="6019800" cy="5851525"/>
          </a:xfrm>
          <a:prstGeom prst="rect">
            <a:avLst/>
          </a:prstGeom>
        </p:spPr>
        <p:txBody>
          <a:bodyPr vert="eaVert" lIns="91256" tIns="45628" rIns="91256" bIns="4562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2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0840" tIns="45420" rIns="90840" bIns="4542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lIns="90840" tIns="45420" rIns="90840" bIns="454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lIns="90840" tIns="45420" rIns="90840" bIns="454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B7BE7A0C-FDCB-453D-9792-D0FA9012129F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425"/>
            <a:ext cx="2895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0840" tIns="45420" rIns="90840" bIns="45420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lIns="90840" tIns="45420" rIns="90840" bIns="45420" anchor="b"/>
          <a:lstStyle>
            <a:lvl1pPr marL="0" indent="0">
              <a:buNone/>
              <a:defRPr sz="2400" b="1"/>
            </a:lvl1pPr>
            <a:lvl2pPr marL="454173" indent="0">
              <a:buNone/>
              <a:defRPr sz="2000" b="1"/>
            </a:lvl2pPr>
            <a:lvl3pPr marL="908345" indent="0">
              <a:buNone/>
              <a:defRPr sz="1800" b="1"/>
            </a:lvl3pPr>
            <a:lvl4pPr marL="1362517" indent="0">
              <a:buNone/>
              <a:defRPr sz="1600" b="1"/>
            </a:lvl4pPr>
            <a:lvl5pPr marL="1816662" indent="0">
              <a:buNone/>
              <a:defRPr sz="1600" b="1"/>
            </a:lvl5pPr>
            <a:lvl6pPr marL="2270832" indent="0">
              <a:buNone/>
              <a:defRPr sz="1600" b="1"/>
            </a:lvl6pPr>
            <a:lvl7pPr marL="2725006" indent="0">
              <a:buNone/>
              <a:defRPr sz="1600" b="1"/>
            </a:lvl7pPr>
            <a:lvl8pPr marL="3179170" indent="0">
              <a:buNone/>
              <a:defRPr sz="1600" b="1"/>
            </a:lvl8pPr>
            <a:lvl9pPr marL="363333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90840" tIns="45420" rIns="90840" bIns="454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lIns="90840" tIns="45420" rIns="90840" bIns="45420" anchor="b"/>
          <a:lstStyle>
            <a:lvl1pPr marL="0" indent="0">
              <a:buNone/>
              <a:defRPr sz="2400" b="1"/>
            </a:lvl1pPr>
            <a:lvl2pPr marL="454173" indent="0">
              <a:buNone/>
              <a:defRPr sz="2000" b="1"/>
            </a:lvl2pPr>
            <a:lvl3pPr marL="908345" indent="0">
              <a:buNone/>
              <a:defRPr sz="1800" b="1"/>
            </a:lvl3pPr>
            <a:lvl4pPr marL="1362517" indent="0">
              <a:buNone/>
              <a:defRPr sz="1600" b="1"/>
            </a:lvl4pPr>
            <a:lvl5pPr marL="1816662" indent="0">
              <a:buNone/>
              <a:defRPr sz="1600" b="1"/>
            </a:lvl5pPr>
            <a:lvl6pPr marL="2270832" indent="0">
              <a:buNone/>
              <a:defRPr sz="1600" b="1"/>
            </a:lvl6pPr>
            <a:lvl7pPr marL="2725006" indent="0">
              <a:buNone/>
              <a:defRPr sz="1600" b="1"/>
            </a:lvl7pPr>
            <a:lvl8pPr marL="3179170" indent="0">
              <a:buNone/>
              <a:defRPr sz="1600" b="1"/>
            </a:lvl8pPr>
            <a:lvl9pPr marL="363333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 lIns="90840" tIns="45420" rIns="90840" bIns="454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68E4E51D-046D-4CB2-B5FE-3179D29E7AAB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425"/>
            <a:ext cx="2895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0840" tIns="45420" rIns="90840" bIns="4542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277DD55F-8BCA-4114-9D5B-A0117CA6DC95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425"/>
            <a:ext cx="2895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B3AAED77-02A7-4EC5-B1BF-6D10B6126025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425"/>
            <a:ext cx="2895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75" y="273050"/>
            <a:ext cx="3008313" cy="1162050"/>
          </a:xfrm>
          <a:prstGeom prst="rect">
            <a:avLst/>
          </a:prstGeom>
        </p:spPr>
        <p:txBody>
          <a:bodyPr lIns="90840" tIns="45420" rIns="90840" bIns="4542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119"/>
            <a:ext cx="5111750" cy="5853113"/>
          </a:xfrm>
          <a:prstGeom prst="rect">
            <a:avLst/>
          </a:prstGeom>
        </p:spPr>
        <p:txBody>
          <a:bodyPr lIns="90840" tIns="45420" rIns="90840" bIns="4542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75" y="1435102"/>
            <a:ext cx="3008313" cy="4691063"/>
          </a:xfrm>
          <a:prstGeom prst="rect">
            <a:avLst/>
          </a:prstGeom>
        </p:spPr>
        <p:txBody>
          <a:bodyPr lIns="90840" tIns="45420" rIns="90840" bIns="45420"/>
          <a:lstStyle>
            <a:lvl1pPr marL="0" indent="0">
              <a:buNone/>
              <a:defRPr sz="1400"/>
            </a:lvl1pPr>
            <a:lvl2pPr marL="454173" indent="0">
              <a:buNone/>
              <a:defRPr sz="1200"/>
            </a:lvl2pPr>
            <a:lvl3pPr marL="908345" indent="0">
              <a:buNone/>
              <a:defRPr sz="1000"/>
            </a:lvl3pPr>
            <a:lvl4pPr marL="1362517" indent="0">
              <a:buNone/>
              <a:defRPr sz="900"/>
            </a:lvl4pPr>
            <a:lvl5pPr marL="1816662" indent="0">
              <a:buNone/>
              <a:defRPr sz="900"/>
            </a:lvl5pPr>
            <a:lvl6pPr marL="2270832" indent="0">
              <a:buNone/>
              <a:defRPr sz="900"/>
            </a:lvl6pPr>
            <a:lvl7pPr marL="2725006" indent="0">
              <a:buNone/>
              <a:defRPr sz="900"/>
            </a:lvl7pPr>
            <a:lvl8pPr marL="3179170" indent="0">
              <a:buNone/>
              <a:defRPr sz="900"/>
            </a:lvl8pPr>
            <a:lvl9pPr marL="363333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AC129356-F067-4343-87C2-BE194FE8D1CE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425"/>
            <a:ext cx="2895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90840" tIns="45420" rIns="90840" bIns="4542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0840" tIns="45420" rIns="90840" bIns="45420"/>
          <a:lstStyle>
            <a:lvl1pPr marL="0" indent="0">
              <a:buNone/>
              <a:defRPr sz="3200"/>
            </a:lvl1pPr>
            <a:lvl2pPr marL="454173" indent="0">
              <a:buNone/>
              <a:defRPr sz="2800"/>
            </a:lvl2pPr>
            <a:lvl3pPr marL="908345" indent="0">
              <a:buNone/>
              <a:defRPr sz="2400"/>
            </a:lvl3pPr>
            <a:lvl4pPr marL="1362517" indent="0">
              <a:buNone/>
              <a:defRPr sz="2000"/>
            </a:lvl4pPr>
            <a:lvl5pPr marL="1816662" indent="0">
              <a:buNone/>
              <a:defRPr sz="2000"/>
            </a:lvl5pPr>
            <a:lvl6pPr marL="2270832" indent="0">
              <a:buNone/>
              <a:defRPr sz="2000"/>
            </a:lvl6pPr>
            <a:lvl7pPr marL="2725006" indent="0">
              <a:buNone/>
              <a:defRPr sz="2000"/>
            </a:lvl7pPr>
            <a:lvl8pPr marL="3179170" indent="0">
              <a:buNone/>
              <a:defRPr sz="2000"/>
            </a:lvl8pPr>
            <a:lvl9pPr marL="363333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0840" tIns="45420" rIns="90840" bIns="45420"/>
          <a:lstStyle>
            <a:lvl1pPr marL="0" indent="0">
              <a:buNone/>
              <a:defRPr sz="1400"/>
            </a:lvl1pPr>
            <a:lvl2pPr marL="454173" indent="0">
              <a:buNone/>
              <a:defRPr sz="1200"/>
            </a:lvl2pPr>
            <a:lvl3pPr marL="908345" indent="0">
              <a:buNone/>
              <a:defRPr sz="1000"/>
            </a:lvl3pPr>
            <a:lvl4pPr marL="1362517" indent="0">
              <a:buNone/>
              <a:defRPr sz="900"/>
            </a:lvl4pPr>
            <a:lvl5pPr marL="1816662" indent="0">
              <a:buNone/>
              <a:defRPr sz="900"/>
            </a:lvl5pPr>
            <a:lvl6pPr marL="2270832" indent="0">
              <a:buNone/>
              <a:defRPr sz="900"/>
            </a:lvl6pPr>
            <a:lvl7pPr marL="2725006" indent="0">
              <a:buNone/>
              <a:defRPr sz="900"/>
            </a:lvl7pPr>
            <a:lvl8pPr marL="3179170" indent="0">
              <a:buNone/>
              <a:defRPr sz="900"/>
            </a:lvl8pPr>
            <a:lvl9pPr marL="363333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9F90C12F-2DF7-424C-A5C6-5FFD3F7E8D5A}" type="datetime1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425"/>
            <a:ext cx="2895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r>
              <a:rPr lang="en-US" smtClean="0"/>
              <a:t>PHY1025F: Heat and Properties of Matter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425"/>
            <a:ext cx="2133600" cy="365125"/>
          </a:xfrm>
          <a:prstGeom prst="rect">
            <a:avLst/>
          </a:prstGeom>
        </p:spPr>
        <p:txBody>
          <a:bodyPr lIns="90840" tIns="45420" rIns="90840" bIns="45420"/>
          <a:lstStyle/>
          <a:p>
            <a:fld id="{71B17A6D-4D83-460C-9178-0B33BD0C9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840" tIns="45420" rIns="90840" bIns="45420"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152400"/>
            <a:ext cx="9144000" cy="762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840" tIns="45420" rIns="90840" bIns="45420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840" tIns="45420" rIns="90840" bIns="45420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304800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840" tIns="45420" rIns="90840" bIns="45420"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077200" y="6400800"/>
            <a:ext cx="990600" cy="304800"/>
          </a:xfrm>
          <a:prstGeom prst="rect">
            <a:avLst/>
          </a:prstGeom>
        </p:spPr>
        <p:txBody>
          <a:bodyPr vert="horz" lIns="90840" tIns="45420" rIns="90840" bIns="45420" rtlCol="0" anchor="ctr"/>
          <a:lstStyle/>
          <a:p>
            <a:pPr marL="0" marR="0" lvl="0" indent="0" algn="r" defTabSz="9083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17A6D-4D83-460C-9178-0B33BD0C969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0834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Footer Placeholder 9"/>
          <p:cNvSpPr txBox="1">
            <a:spLocks/>
          </p:cNvSpPr>
          <p:nvPr userDrawn="1"/>
        </p:nvSpPr>
        <p:spPr>
          <a:xfrm>
            <a:off x="76200" y="6400800"/>
            <a:ext cx="5334000" cy="304800"/>
          </a:xfrm>
          <a:prstGeom prst="rect">
            <a:avLst/>
          </a:prstGeom>
        </p:spPr>
        <p:txBody>
          <a:bodyPr vert="horz" lIns="90840" tIns="45420" rIns="90840" bIns="45420" rtlCol="0" anchor="ctr"/>
          <a:lstStyle/>
          <a:p>
            <a:pPr marL="0" marR="0" lvl="0" indent="0" algn="l" defTabSz="9083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UCT PHY1025F: Heat &amp; Properties of Matter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0834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0630" indent="-340630" algn="l" defTabSz="90834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8021" indent="-283845" algn="l" defTabSz="90834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5415" indent="-227100" algn="l" defTabSz="90834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89586" indent="-227100" algn="l" defTabSz="90834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3752" indent="-227100" algn="l" defTabSz="90834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7913" indent="-227100" algn="l" defTabSz="9083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2084" indent="-227100" algn="l" defTabSz="9083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06252" indent="-227100" algn="l" defTabSz="9083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60414" indent="-227100" algn="l" defTabSz="9083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8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173" algn="l" defTabSz="908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345" algn="l" defTabSz="908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2517" algn="l" defTabSz="908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6662" algn="l" defTabSz="908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0832" algn="l" defTabSz="908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5006" algn="l" defTabSz="908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9170" algn="l" defTabSz="908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3336" algn="l" defTabSz="908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48" y="6537329"/>
            <a:ext cx="4676775" cy="24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56" tIns="45628" rIns="91256" bIns="45628">
            <a:spAutoFit/>
          </a:bodyPr>
          <a:lstStyle/>
          <a:p>
            <a:pPr defTabSz="91253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64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4104638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iming>
    <p:tnLst>
      <p:par>
        <p:cTn id="1" dur="indefinite" restart="never" nodeType="tmRoot"/>
      </p:par>
    </p:tnLst>
  </p:timing>
  <p:txStyles>
    <p:titleStyle>
      <a:lvl1pPr marL="449930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49930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2pPr>
      <a:lvl3pPr marL="449930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3pPr>
      <a:lvl4pPr marL="449930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4pPr>
      <a:lvl5pPr marL="449930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5pPr>
      <a:lvl6pPr marL="906209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6pPr>
      <a:lvl7pPr marL="1362467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7pPr>
      <a:lvl8pPr marL="1818727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8pPr>
      <a:lvl9pPr marL="2275003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9pPr>
    </p:titleStyle>
    <p:bodyStyle>
      <a:lvl1pPr marL="345366" indent="-345366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0055" indent="-340617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2867" indent="-33903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2024" indent="-346950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3260" indent="-346950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09526" indent="-346950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65793" indent="-346950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22064" indent="-346950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78333" indent="-346950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58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537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810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073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335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608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877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144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30" name="Text Box 18"/>
          <p:cNvSpPr txBox="1">
            <a:spLocks noChangeArrowheads="1"/>
          </p:cNvSpPr>
          <p:nvPr userDrawn="1"/>
        </p:nvSpPr>
        <p:spPr bwMode="auto">
          <a:xfrm>
            <a:off x="276248" y="6537329"/>
            <a:ext cx="4676775" cy="24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56" tIns="45628" rIns="91256" bIns="45628">
            <a:spAutoFit/>
          </a:bodyPr>
          <a:lstStyle/>
          <a:p>
            <a:pPr defTabSz="91253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000000"/>
                </a:solidFill>
                <a:latin typeface="Times New Roman" pitchFamily="64" charset="0"/>
              </a:rPr>
              <a:t>© 2010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10887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timing>
    <p:tnLst>
      <p:par>
        <p:cTn id="1" dur="indefinite" restart="never" nodeType="tmRoot"/>
      </p:par>
    </p:tnLst>
  </p:timing>
  <p:txStyles>
    <p:titleStyle>
      <a:lvl1pPr marL="449930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marL="449930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2pPr>
      <a:lvl3pPr marL="449930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3pPr>
      <a:lvl4pPr marL="449930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4pPr>
      <a:lvl5pPr marL="449930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5pPr>
      <a:lvl6pPr marL="906209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6pPr>
      <a:lvl7pPr marL="1362467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7pPr>
      <a:lvl8pPr marL="1818727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8pPr>
      <a:lvl9pPr marL="2275003" indent="-44993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Times New Roman" pitchFamily="64" charset="0"/>
          <a:cs typeface="Arial" charset="0"/>
        </a:defRPr>
      </a:lvl9pPr>
    </p:titleStyle>
    <p:bodyStyle>
      <a:lvl1pPr marL="345366" indent="-345366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0055" indent="-340617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482867" indent="-339035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2172024" indent="-346950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853260" indent="-346950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3309526" indent="-346950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765793" indent="-346950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4222064" indent="-346950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4678333" indent="-346950" algn="l" rtl="0" fontAlgn="base">
        <a:spcBef>
          <a:spcPct val="45000"/>
        </a:spcBef>
        <a:spcAft>
          <a:spcPct val="20000"/>
        </a:spcAft>
        <a:buClr>
          <a:schemeClr val="tx2"/>
        </a:buClr>
        <a:buFont typeface="Wingdings" pitchFamily="64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58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537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810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073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335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608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877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144" algn="l" defTabSz="9125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df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image" Target="../media/image63.pd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df"/><Relationship Id="rId5" Type="http://schemas.openxmlformats.org/officeDocument/2006/relationships/image" Target="../media/image11.png"/><Relationship Id="rId4" Type="http://schemas.openxmlformats.org/officeDocument/2006/relationships/image" Target="../media/image65.pdf"/><Relationship Id="rId9" Type="http://schemas.openxmlformats.org/officeDocument/2006/relationships/image" Target="../media/image1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3.pd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75.pd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229600" cy="2228850"/>
          </a:xfrm>
        </p:spPr>
        <p:txBody>
          <a:bodyPr/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sz="8800" b="1" dirty="0"/>
              <a:t>Physics 1025F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5400" dirty="0"/>
              <a:t>Heat &amp; Properties of Matter</a:t>
            </a:r>
            <a:br>
              <a:rPr lang="en-US" sz="5400" dirty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chemeClr val="accent2"/>
                </a:solidFill>
              </a:rPr>
              <a:t/>
            </a:r>
            <a:br>
              <a:rPr lang="en-US" sz="2400" dirty="0">
                <a:solidFill>
                  <a:schemeClr val="accent2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65" y="5181600"/>
            <a:ext cx="4631635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Dr. Steve Peterson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Steve.peterson@uct.ac.za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362200" y="4191000"/>
            <a:ext cx="4631635" cy="1143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HEAT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52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Heat</a:t>
            </a:r>
            <a:endParaRPr lang="en-US" dirty="0"/>
          </a:p>
        </p:txBody>
      </p:sp>
      <p:sp>
        <p:nvSpPr>
          <p:cNvPr id="11" name="Content Placeholder 12"/>
          <p:cNvSpPr txBox="1">
            <a:spLocks/>
          </p:cNvSpPr>
          <p:nvPr/>
        </p:nvSpPr>
        <p:spPr>
          <a:xfrm>
            <a:off x="152400" y="2133600"/>
            <a:ext cx="6096000" cy="335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What factors will influence the temperature change?</a:t>
            </a:r>
          </a:p>
          <a:p>
            <a:pPr>
              <a:spcBef>
                <a:spcPts val="12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Depends on:</a:t>
            </a:r>
          </a:p>
          <a:p>
            <a:pPr lvl="1">
              <a:buFontTx/>
              <a:buChar char="-"/>
            </a:pPr>
            <a:r>
              <a:rPr lang="en-US" sz="3200" dirty="0" smtClean="0">
                <a:solidFill>
                  <a:srgbClr val="000000"/>
                </a:solidFill>
              </a:rPr>
              <a:t> Heat transferred (</a:t>
            </a:r>
            <a:r>
              <a:rPr lang="en-US" sz="3200" b="1" i="1" dirty="0" smtClean="0">
                <a:solidFill>
                  <a:srgbClr val="000000"/>
                </a:solidFill>
              </a:rPr>
              <a:t>Q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en-US" sz="3200" dirty="0" smtClean="0">
                <a:solidFill>
                  <a:srgbClr val="000000"/>
                </a:solidFill>
              </a:rPr>
              <a:t> Mass of objects (</a:t>
            </a:r>
            <a:r>
              <a:rPr lang="en-US" sz="3200" b="1" i="1" dirty="0" smtClean="0">
                <a:solidFill>
                  <a:srgbClr val="000000"/>
                </a:solidFill>
              </a:rPr>
              <a:t>m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en-US" sz="3200" dirty="0" smtClean="0">
                <a:solidFill>
                  <a:srgbClr val="000000"/>
                </a:solidFill>
              </a:rPr>
              <a:t> Property of materials (</a:t>
            </a:r>
            <a:r>
              <a:rPr lang="en-US" sz="3200" b="1" i="1" dirty="0" smtClean="0">
                <a:solidFill>
                  <a:srgbClr val="000000"/>
                </a:solidFill>
              </a:rPr>
              <a:t>c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12" name="Picture 11" descr="equation.specific he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5287962"/>
            <a:ext cx="2876550" cy="90487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52400" y="1066800"/>
            <a:ext cx="8839200" cy="95410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OPTION 1:</a:t>
            </a:r>
            <a:r>
              <a:rPr lang="en-US" sz="2800" b="1" dirty="0">
                <a:solidFill>
                  <a:srgbClr val="FF3300"/>
                </a:solidFill>
              </a:rPr>
              <a:t> </a:t>
            </a:r>
            <a:r>
              <a:rPr lang="en-US" sz="2800" b="1" dirty="0">
                <a:solidFill>
                  <a:schemeClr val="accent2"/>
                </a:solidFill>
              </a:rPr>
              <a:t>HEAT SUPPLIED OR REMOVED LEADS </a:t>
            </a:r>
            <a:r>
              <a:rPr lang="en-US" sz="2800" b="1" dirty="0" smtClean="0">
                <a:solidFill>
                  <a:schemeClr val="accent2"/>
                </a:solidFill>
              </a:rPr>
              <a:t>TO</a:t>
            </a:r>
          </a:p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A </a:t>
            </a:r>
            <a:r>
              <a:rPr lang="en-US" sz="2800" b="1" dirty="0">
                <a:solidFill>
                  <a:schemeClr val="accent2"/>
                </a:solidFill>
              </a:rPr>
              <a:t>CHANGE IN TEMPERATURE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676400" y="5791200"/>
            <a:ext cx="190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400" b="1" i="1" dirty="0"/>
              <a:t>specific </a:t>
            </a:r>
            <a:r>
              <a:rPr lang="en-US" sz="2400" b="1" i="1" dirty="0" smtClean="0"/>
              <a:t>heat</a:t>
            </a:r>
            <a:endParaRPr lang="en-US" sz="2400" b="1" i="1" dirty="0"/>
          </a:p>
        </p:txBody>
      </p:sp>
      <p:sp>
        <p:nvSpPr>
          <p:cNvPr id="15" name="Freeform 8"/>
          <p:cNvSpPr>
            <a:spLocks/>
          </p:cNvSpPr>
          <p:nvPr/>
        </p:nvSpPr>
        <p:spPr bwMode="auto">
          <a:xfrm flipH="1">
            <a:off x="3657600" y="5334000"/>
            <a:ext cx="1005840" cy="812800"/>
          </a:xfrm>
          <a:custGeom>
            <a:avLst/>
            <a:gdLst/>
            <a:ahLst/>
            <a:cxnLst>
              <a:cxn ang="0">
                <a:pos x="624" y="480"/>
              </a:cxn>
              <a:cxn ang="0">
                <a:pos x="144" y="432"/>
              </a:cxn>
              <a:cxn ang="0">
                <a:pos x="0" y="0"/>
              </a:cxn>
            </a:cxnLst>
            <a:rect l="0" t="0" r="r" b="b"/>
            <a:pathLst>
              <a:path w="624" h="512">
                <a:moveTo>
                  <a:pt x="624" y="480"/>
                </a:moveTo>
                <a:cubicBezTo>
                  <a:pt x="436" y="496"/>
                  <a:pt x="248" y="512"/>
                  <a:pt x="144" y="432"/>
                </a:cubicBezTo>
                <a:cubicBezTo>
                  <a:pt x="40" y="352"/>
                  <a:pt x="20" y="176"/>
                  <a:pt x="0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32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4" grpId="0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Heat</a:t>
            </a:r>
            <a:endParaRPr lang="en-US" dirty="0"/>
          </a:p>
        </p:txBody>
      </p:sp>
      <p:sp>
        <p:nvSpPr>
          <p:cNvPr id="9" name="Content Placeholder 12"/>
          <p:cNvSpPr txBox="1">
            <a:spLocks/>
          </p:cNvSpPr>
          <p:nvPr/>
        </p:nvSpPr>
        <p:spPr>
          <a:xfrm>
            <a:off x="76200" y="990600"/>
            <a:ext cx="8686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The </a:t>
            </a:r>
            <a:r>
              <a:rPr lang="en-US" sz="3200" b="1" dirty="0" smtClean="0">
                <a:solidFill>
                  <a:schemeClr val="accent1"/>
                </a:solidFill>
              </a:rPr>
              <a:t>specific heat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i="1" dirty="0" err="1" smtClean="0">
                <a:solidFill>
                  <a:srgbClr val="000000"/>
                </a:solidFill>
              </a:rPr>
              <a:t>c</a:t>
            </a:r>
            <a:r>
              <a:rPr lang="en-US" sz="3200" dirty="0" smtClean="0">
                <a:solidFill>
                  <a:srgbClr val="000000"/>
                </a:solidFill>
              </a:rPr>
              <a:t>) is a characteristic of the material. 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7" name="Content Placeholder 12"/>
          <p:cNvSpPr txBox="1">
            <a:spLocks/>
          </p:cNvSpPr>
          <p:nvPr/>
        </p:nvSpPr>
        <p:spPr>
          <a:xfrm>
            <a:off x="152400" y="3657600"/>
            <a:ext cx="84582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Notice the </a:t>
            </a:r>
            <a:r>
              <a:rPr lang="en-US" sz="3200" dirty="0" smtClean="0">
                <a:solidFill>
                  <a:schemeClr val="accent2"/>
                </a:solidFill>
              </a:rPr>
              <a:t>high</a:t>
            </a:r>
            <a:r>
              <a:rPr lang="en-US" sz="3200" dirty="0" smtClean="0">
                <a:solidFill>
                  <a:srgbClr val="000000"/>
                </a:solidFill>
              </a:rPr>
              <a:t> specific heat of water.</a:t>
            </a:r>
          </a:p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Does that explain why some foods cool off </a:t>
            </a:r>
            <a:r>
              <a:rPr lang="en-US" sz="3200" dirty="0" smtClean="0">
                <a:solidFill>
                  <a:srgbClr val="00B050"/>
                </a:solidFill>
              </a:rPr>
              <a:t>faster</a:t>
            </a:r>
            <a:r>
              <a:rPr lang="en-US" sz="3200" dirty="0" smtClean="0">
                <a:solidFill>
                  <a:srgbClr val="000000"/>
                </a:solidFill>
              </a:rPr>
              <a:t> than others?</a:t>
            </a:r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18" name="Picture 17" descr="constant.specific heat capaci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418397"/>
            <a:ext cx="5052060" cy="85820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1594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Specific Heat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b="1" dirty="0"/>
              <a:t>Problem 14-8</a:t>
            </a:r>
            <a:r>
              <a:rPr lang="en-US" sz="2800" dirty="0"/>
              <a:t>: An automobile cooling system holds </a:t>
            </a:r>
            <a:r>
              <a:rPr lang="en-US" sz="2800" dirty="0">
                <a:solidFill>
                  <a:schemeClr val="accent1"/>
                </a:solidFill>
              </a:rPr>
              <a:t>16 L of water</a:t>
            </a:r>
            <a:r>
              <a:rPr lang="en-US" sz="2800" dirty="0"/>
              <a:t>.  How much </a:t>
            </a:r>
            <a:r>
              <a:rPr lang="en-US" sz="2800" dirty="0">
                <a:solidFill>
                  <a:schemeClr val="accent2"/>
                </a:solidFill>
              </a:rPr>
              <a:t>heat</a:t>
            </a:r>
            <a:r>
              <a:rPr lang="en-US" sz="2800" dirty="0"/>
              <a:t> does it absorb if its temperature rises from 20 </a:t>
            </a:r>
            <a:r>
              <a:rPr lang="en-US" sz="2800" dirty="0" smtClean="0"/>
              <a:t>°C </a:t>
            </a:r>
            <a:r>
              <a:rPr lang="en-US" sz="2800" dirty="0"/>
              <a:t>to 90 </a:t>
            </a:r>
            <a:r>
              <a:rPr lang="en-US" sz="2800" dirty="0" smtClean="0"/>
              <a:t>°C</a:t>
            </a:r>
            <a:r>
              <a:rPr lang="en-US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35816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Taking a bath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/>
              <a:t>When you take a bath, </a:t>
            </a:r>
            <a:r>
              <a:rPr lang="en-US" sz="2800" dirty="0">
                <a:solidFill>
                  <a:schemeClr val="accent2"/>
                </a:solidFill>
              </a:rPr>
              <a:t>how many kilograms of hot water</a:t>
            </a:r>
            <a:r>
              <a:rPr lang="en-US" sz="2800" dirty="0"/>
              <a:t> (</a:t>
            </a:r>
            <a:r>
              <a:rPr lang="en-US" sz="2800" dirty="0">
                <a:solidFill>
                  <a:schemeClr val="accent1"/>
                </a:solidFill>
              </a:rPr>
              <a:t>65 °C</a:t>
            </a:r>
            <a:r>
              <a:rPr lang="en-US" sz="2800" dirty="0" smtClean="0"/>
              <a:t>) </a:t>
            </a:r>
            <a:r>
              <a:rPr lang="en-US" sz="2800" dirty="0"/>
              <a:t>must you mix with </a:t>
            </a:r>
            <a:r>
              <a:rPr lang="en-US" sz="2800" dirty="0">
                <a:solidFill>
                  <a:schemeClr val="accent1"/>
                </a:solidFill>
              </a:rPr>
              <a:t>60 kg </a:t>
            </a:r>
            <a:r>
              <a:rPr lang="en-US" sz="2800" dirty="0"/>
              <a:t>of cold water (</a:t>
            </a:r>
            <a:r>
              <a:rPr lang="en-US" sz="2800" dirty="0">
                <a:solidFill>
                  <a:schemeClr val="accent1"/>
                </a:solidFill>
              </a:rPr>
              <a:t>15 °C</a:t>
            </a:r>
            <a:r>
              <a:rPr lang="en-US" sz="2800" dirty="0" smtClean="0"/>
              <a:t>) </a:t>
            </a:r>
            <a:r>
              <a:rPr lang="en-US" sz="2800" dirty="0"/>
              <a:t>so that the temperature of the bath is </a:t>
            </a:r>
            <a:r>
              <a:rPr lang="en-US" sz="2800" dirty="0">
                <a:solidFill>
                  <a:schemeClr val="accent1"/>
                </a:solidFill>
              </a:rPr>
              <a:t>35 °C</a:t>
            </a:r>
            <a:r>
              <a:rPr lang="en-US" sz="2800" dirty="0" smtClean="0"/>
              <a:t>?  </a:t>
            </a:r>
            <a:r>
              <a:rPr lang="en-US" sz="2800" dirty="0"/>
              <a:t>Ignore any heat flow between the water and its external surroundings.</a:t>
            </a:r>
          </a:p>
        </p:txBody>
      </p:sp>
    </p:spTree>
    <p:extLst>
      <p:ext uri="{BB962C8B-B14F-4D97-AF65-F5344CB8AC3E}">
        <p14:creationId xmlns:p14="http://schemas.microsoft.com/office/powerpoint/2010/main" val="417091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Some definitions of ‘systems’</a:t>
            </a:r>
          </a:p>
          <a:p>
            <a:r>
              <a:rPr lang="en-US" i="1" dirty="0" smtClean="0"/>
              <a:t>isolated:</a:t>
            </a:r>
            <a:r>
              <a:rPr lang="en-US" dirty="0" smtClean="0"/>
              <a:t> neither </a:t>
            </a:r>
            <a:r>
              <a:rPr lang="en-US" dirty="0" smtClean="0">
                <a:solidFill>
                  <a:srgbClr val="00B050"/>
                </a:solidFill>
              </a:rPr>
              <a:t>energy</a:t>
            </a:r>
            <a:r>
              <a:rPr lang="en-US" dirty="0" smtClean="0"/>
              <a:t> nor </a:t>
            </a:r>
            <a:r>
              <a:rPr lang="en-US" dirty="0" smtClean="0">
                <a:solidFill>
                  <a:schemeClr val="accent2"/>
                </a:solidFill>
              </a:rPr>
              <a:t>mass</a:t>
            </a:r>
            <a:r>
              <a:rPr lang="en-US" dirty="0" smtClean="0"/>
              <a:t> may enter or leave</a:t>
            </a:r>
          </a:p>
          <a:p>
            <a:r>
              <a:rPr lang="en-US" i="1" dirty="0" smtClean="0"/>
              <a:t>closed: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energy</a:t>
            </a:r>
            <a:r>
              <a:rPr lang="en-US" dirty="0" smtClean="0"/>
              <a:t> may be exchanged, but not </a:t>
            </a:r>
            <a:r>
              <a:rPr lang="en-US" dirty="0" smtClean="0">
                <a:solidFill>
                  <a:schemeClr val="accent2"/>
                </a:solidFill>
              </a:rPr>
              <a:t>mass</a:t>
            </a:r>
          </a:p>
          <a:p>
            <a:r>
              <a:rPr lang="en-US" i="1" dirty="0" smtClean="0"/>
              <a:t>open: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energy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chemeClr val="accent2"/>
                </a:solidFill>
              </a:rPr>
              <a:t>mass</a:t>
            </a:r>
            <a:r>
              <a:rPr lang="en-US" dirty="0" smtClean="0"/>
              <a:t> may be exchanged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Calorimetry: Measuring Heat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3342144"/>
            <a:ext cx="8763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 </a:t>
            </a:r>
            <a:r>
              <a:rPr lang="en-US" sz="2800" i="1" dirty="0" smtClean="0"/>
              <a:t>calorimeter</a:t>
            </a:r>
            <a:r>
              <a:rPr lang="en-US" sz="2800" dirty="0" smtClean="0"/>
              <a:t> is an </a:t>
            </a:r>
            <a:r>
              <a:rPr lang="en-US" sz="2800" dirty="0" smtClean="0">
                <a:solidFill>
                  <a:schemeClr val="accent1"/>
                </a:solidFill>
              </a:rPr>
              <a:t>isolated system </a:t>
            </a:r>
            <a:r>
              <a:rPr lang="en-US" sz="2800" dirty="0" smtClean="0"/>
              <a:t>used to measure the </a:t>
            </a:r>
            <a:r>
              <a:rPr lang="en-US" sz="2800" dirty="0" smtClean="0">
                <a:solidFill>
                  <a:srgbClr val="00B050"/>
                </a:solidFill>
              </a:rPr>
              <a:t>thermal energy </a:t>
            </a:r>
            <a:r>
              <a:rPr lang="en-US" sz="2800" dirty="0" smtClean="0"/>
              <a:t>contained in a substance.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add something hot to the water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measure the change in temperature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calculate Q</a:t>
            </a:r>
          </a:p>
        </p:txBody>
      </p:sp>
    </p:spTree>
    <p:extLst>
      <p:ext uri="{BB962C8B-B14F-4D97-AF65-F5344CB8AC3E}">
        <p14:creationId xmlns:p14="http://schemas.microsoft.com/office/powerpoint/2010/main" val="144109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18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i="1" dirty="0" smtClean="0"/>
              <a:t>bomb calorimeter </a:t>
            </a:r>
            <a:r>
              <a:rPr lang="en-US" dirty="0" smtClean="0"/>
              <a:t>is used to measure the amount of </a:t>
            </a:r>
            <a:r>
              <a:rPr lang="en-US" dirty="0" smtClean="0">
                <a:solidFill>
                  <a:schemeClr val="accent2"/>
                </a:solidFill>
              </a:rPr>
              <a:t>thermal energy </a:t>
            </a:r>
            <a:r>
              <a:rPr lang="en-US" dirty="0" smtClean="0"/>
              <a:t>released when something burns, in order to </a:t>
            </a:r>
            <a:r>
              <a:rPr lang="en-US" dirty="0" smtClean="0">
                <a:solidFill>
                  <a:schemeClr val="accent1"/>
                </a:solidFill>
              </a:rPr>
              <a:t>estimate the energy in food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place the food in a sealed container</a:t>
            </a:r>
          </a:p>
          <a:p>
            <a:r>
              <a:rPr lang="en-US" dirty="0" smtClean="0"/>
              <a:t>place the container in a water calorimeter</a:t>
            </a:r>
          </a:p>
          <a:p>
            <a:r>
              <a:rPr lang="en-US" dirty="0" smtClean="0"/>
              <a:t>ignite the food until it is completely burnt</a:t>
            </a:r>
          </a:p>
          <a:p>
            <a:r>
              <a:rPr lang="en-US" dirty="0" smtClean="0"/>
              <a:t>measure temperature increase in water calorimeter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Note: food energy is not the same as thermal energy!</a:t>
            </a:r>
          </a:p>
          <a:p>
            <a:pPr marL="0" indent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65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of Phase</a:t>
            </a:r>
            <a:endParaRPr lang="en-US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76200" y="1219200"/>
            <a:ext cx="8839200" cy="132343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OPTION </a:t>
            </a:r>
            <a:r>
              <a:rPr lang="en-US" sz="2800" b="1" dirty="0" smtClean="0"/>
              <a:t>2:</a:t>
            </a:r>
            <a:r>
              <a:rPr lang="en-US" sz="2800" b="1" dirty="0" smtClean="0">
                <a:solidFill>
                  <a:srgbClr val="FF3300"/>
                </a:solidFill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</a:rPr>
              <a:t>HEAT SUPPLIED OR REMOVED LEADS TO A CHANGE IN PHASE </a:t>
            </a:r>
          </a:p>
          <a:p>
            <a:pPr algn="ctr"/>
            <a:r>
              <a:rPr lang="en-US" sz="2400" dirty="0" smtClean="0"/>
              <a:t>(IF TEMP CORRESPONDS TO OBJECT’S MELTING/BOILING… POINT)</a:t>
            </a:r>
          </a:p>
        </p:txBody>
      </p:sp>
      <p:sp>
        <p:nvSpPr>
          <p:cNvPr id="6" name="Content Placeholder 12"/>
          <p:cNvSpPr txBox="1">
            <a:spLocks/>
          </p:cNvSpPr>
          <p:nvPr/>
        </p:nvSpPr>
        <p:spPr>
          <a:xfrm>
            <a:off x="76200" y="3429000"/>
            <a:ext cx="88392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Energy is required for a material to change </a:t>
            </a:r>
            <a:r>
              <a:rPr lang="en-US" sz="2800" dirty="0" smtClean="0">
                <a:solidFill>
                  <a:schemeClr val="accent1"/>
                </a:solidFill>
              </a:rPr>
              <a:t>phase</a:t>
            </a:r>
            <a:r>
              <a:rPr lang="en-US" sz="2800" dirty="0" smtClean="0"/>
              <a:t>, even though its </a:t>
            </a:r>
            <a:r>
              <a:rPr lang="en-US" sz="2800" dirty="0" smtClean="0">
                <a:solidFill>
                  <a:schemeClr val="accent2"/>
                </a:solidFill>
              </a:rPr>
              <a:t>temperature</a:t>
            </a:r>
            <a:r>
              <a:rPr lang="en-US" sz="2800" dirty="0" smtClean="0"/>
              <a:t> is not changing.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084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equation.latent hea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2438400"/>
            <a:ext cx="2076450" cy="79057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7" name="Content Placeholder 12"/>
          <p:cNvSpPr txBox="1">
            <a:spLocks/>
          </p:cNvSpPr>
          <p:nvPr/>
        </p:nvSpPr>
        <p:spPr>
          <a:xfrm>
            <a:off x="152400" y="990600"/>
            <a:ext cx="88392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The </a:t>
            </a:r>
            <a:r>
              <a:rPr lang="en-US" sz="3200" dirty="0" smtClean="0">
                <a:solidFill>
                  <a:schemeClr val="accent1"/>
                </a:solidFill>
              </a:rPr>
              <a:t>total</a:t>
            </a:r>
            <a:r>
              <a:rPr lang="en-US" sz="3200" dirty="0" smtClean="0"/>
              <a:t> heat required for a phase change depends on the </a:t>
            </a:r>
            <a:r>
              <a:rPr lang="en-US" sz="3200" dirty="0" smtClean="0">
                <a:solidFill>
                  <a:schemeClr val="accent2"/>
                </a:solidFill>
              </a:rPr>
              <a:t>total mass </a:t>
            </a:r>
            <a:r>
              <a:rPr lang="en-US" sz="3200" dirty="0" smtClean="0"/>
              <a:t>(m) and the </a:t>
            </a:r>
            <a:r>
              <a:rPr lang="en-US" sz="3200" dirty="0" smtClean="0">
                <a:solidFill>
                  <a:srgbClr val="00B050"/>
                </a:solidFill>
              </a:rPr>
              <a:t>latent heat</a:t>
            </a:r>
            <a:r>
              <a:rPr lang="en-US" sz="3200" dirty="0" smtClean="0"/>
              <a:t> (L):</a:t>
            </a:r>
            <a:endParaRPr lang="en-US" sz="3200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267200" y="3500497"/>
            <a:ext cx="403859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/>
              <a:t>latent </a:t>
            </a:r>
            <a:r>
              <a:rPr lang="en-US" sz="3200" b="1" dirty="0" smtClean="0"/>
              <a:t>heat </a:t>
            </a:r>
            <a:r>
              <a:rPr lang="en-US" sz="3200" dirty="0" smtClean="0">
                <a:solidFill>
                  <a:schemeClr val="accent2"/>
                </a:solidFill>
              </a:rPr>
              <a:t>(</a:t>
            </a:r>
            <a:r>
              <a:rPr lang="en-ZA" sz="3200" dirty="0" smtClean="0">
                <a:solidFill>
                  <a:schemeClr val="accent2"/>
                </a:solidFill>
              </a:rPr>
              <a:t>depends on material and nature of phase change)</a:t>
            </a:r>
            <a:endParaRPr lang="en-GB" sz="3200" dirty="0" smtClean="0">
              <a:solidFill>
                <a:schemeClr val="accent2"/>
              </a:solidFill>
            </a:endParaRPr>
          </a:p>
          <a:p>
            <a:pPr algn="l"/>
            <a:endParaRPr lang="en-US" sz="3200" b="1" dirty="0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3505200" y="3119497"/>
            <a:ext cx="762000" cy="609600"/>
          </a:xfrm>
          <a:custGeom>
            <a:avLst/>
            <a:gdLst/>
            <a:ahLst/>
            <a:cxnLst>
              <a:cxn ang="0">
                <a:pos x="480" y="384"/>
              </a:cxn>
              <a:cxn ang="0">
                <a:pos x="144" y="288"/>
              </a:cxn>
              <a:cxn ang="0">
                <a:pos x="0" y="0"/>
              </a:cxn>
            </a:cxnLst>
            <a:rect l="0" t="0" r="r" b="b"/>
            <a:pathLst>
              <a:path w="480" h="384">
                <a:moveTo>
                  <a:pt x="480" y="384"/>
                </a:moveTo>
                <a:cubicBezTo>
                  <a:pt x="352" y="368"/>
                  <a:pt x="224" y="352"/>
                  <a:pt x="144" y="288"/>
                </a:cubicBezTo>
                <a:cubicBezTo>
                  <a:pt x="64" y="224"/>
                  <a:pt x="32" y="112"/>
                  <a:pt x="0" y="0"/>
                </a:cubicBezTo>
              </a:path>
            </a:pathLst>
          </a:custGeom>
          <a:noFill/>
          <a:ln w="25400">
            <a:solidFill>
              <a:srgbClr val="808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228600" y="5486400"/>
            <a:ext cx="49686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 b="1" i="1" dirty="0">
                <a:solidFill>
                  <a:srgbClr val="009900"/>
                </a:solidFill>
              </a:rPr>
              <a:t>SI Units of Latent Heat:  </a:t>
            </a:r>
            <a:r>
              <a:rPr lang="en-US" sz="3200" dirty="0">
                <a:solidFill>
                  <a:srgbClr val="009900"/>
                </a:solidFill>
              </a:rPr>
              <a:t>J/kg</a:t>
            </a:r>
            <a:endParaRPr lang="en-US" sz="3200" b="1" i="1" dirty="0">
              <a:solidFill>
                <a:srgbClr val="0099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Latent Heat</a:t>
            </a:r>
          </a:p>
        </p:txBody>
      </p:sp>
    </p:spTree>
    <p:extLst>
      <p:ext uri="{BB962C8B-B14F-4D97-AF65-F5344CB8AC3E}">
        <p14:creationId xmlns:p14="http://schemas.microsoft.com/office/powerpoint/2010/main" val="88733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2"/>
          <p:cNvSpPr txBox="1">
            <a:spLocks/>
          </p:cNvSpPr>
          <p:nvPr/>
        </p:nvSpPr>
        <p:spPr>
          <a:xfrm>
            <a:off x="152400" y="990600"/>
            <a:ext cx="88392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Heat of </a:t>
            </a:r>
            <a:r>
              <a:rPr lang="en-US" sz="2800" dirty="0" smtClean="0">
                <a:solidFill>
                  <a:schemeClr val="accent1"/>
                </a:solidFill>
              </a:rPr>
              <a:t>fusion</a:t>
            </a:r>
            <a:r>
              <a:rPr lang="en-US" sz="2800" dirty="0" smtClean="0"/>
              <a:t>, </a:t>
            </a:r>
            <a:r>
              <a:rPr lang="en-US" sz="2800" i="1" dirty="0" smtClean="0"/>
              <a:t>L</a:t>
            </a:r>
            <a:r>
              <a:rPr lang="en-US" sz="2800" baseline="-25000" dirty="0" smtClean="0"/>
              <a:t>F</a:t>
            </a:r>
            <a:r>
              <a:rPr lang="en-US" sz="2800" dirty="0" smtClean="0"/>
              <a:t>: heat required to change </a:t>
            </a:r>
            <a:r>
              <a:rPr lang="en-US" sz="2800" dirty="0" smtClean="0">
                <a:solidFill>
                  <a:srgbClr val="00B050"/>
                </a:solidFill>
              </a:rPr>
              <a:t>1.0 kg </a:t>
            </a:r>
            <a:r>
              <a:rPr lang="en-US" sz="2800" dirty="0" smtClean="0"/>
              <a:t>of material from </a:t>
            </a:r>
            <a:r>
              <a:rPr lang="en-US" sz="2800" dirty="0" smtClean="0">
                <a:solidFill>
                  <a:schemeClr val="accent2"/>
                </a:solidFill>
              </a:rPr>
              <a:t>solid to liquid</a:t>
            </a:r>
          </a:p>
          <a:p>
            <a:pPr>
              <a:spcBef>
                <a:spcPct val="50000"/>
              </a:spcBef>
            </a:pPr>
            <a:r>
              <a:rPr lang="en-US" sz="2800" dirty="0" smtClean="0"/>
              <a:t>Heat of </a:t>
            </a:r>
            <a:r>
              <a:rPr lang="en-US" sz="2800" dirty="0" smtClean="0">
                <a:solidFill>
                  <a:schemeClr val="accent1"/>
                </a:solidFill>
              </a:rPr>
              <a:t>vaporization</a:t>
            </a:r>
            <a:r>
              <a:rPr lang="en-US" sz="2800" dirty="0" smtClean="0"/>
              <a:t>, </a:t>
            </a:r>
            <a:r>
              <a:rPr lang="en-US" sz="2800" i="1" dirty="0" smtClean="0"/>
              <a:t>L</a:t>
            </a:r>
            <a:r>
              <a:rPr lang="en-US" sz="2800" baseline="-25000" dirty="0" smtClean="0"/>
              <a:t>V</a:t>
            </a:r>
            <a:r>
              <a:rPr lang="en-US" sz="2800" dirty="0" smtClean="0"/>
              <a:t>: heat required to change </a:t>
            </a:r>
            <a:r>
              <a:rPr lang="en-US" sz="2800" dirty="0" smtClean="0">
                <a:solidFill>
                  <a:srgbClr val="00B050"/>
                </a:solidFill>
              </a:rPr>
              <a:t>1.0</a:t>
            </a:r>
            <a:r>
              <a:rPr lang="en-US" sz="2800" dirty="0" smtClean="0">
                <a:solidFill>
                  <a:srgbClr val="00B050"/>
                </a:solidFill>
                <a:cs typeface="Arial" charset="0"/>
              </a:rPr>
              <a:t> </a:t>
            </a:r>
            <a:r>
              <a:rPr lang="en-US" sz="2800" dirty="0" smtClean="0">
                <a:solidFill>
                  <a:srgbClr val="00B050"/>
                </a:solidFill>
              </a:rPr>
              <a:t>kg </a:t>
            </a:r>
            <a:r>
              <a:rPr lang="en-US" sz="2800" dirty="0" smtClean="0"/>
              <a:t>of material from </a:t>
            </a:r>
            <a:r>
              <a:rPr lang="en-US" sz="2800" dirty="0" smtClean="0">
                <a:solidFill>
                  <a:schemeClr val="accent2"/>
                </a:solidFill>
              </a:rPr>
              <a:t>liquid to vapor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Latent Heat</a:t>
            </a:r>
          </a:p>
        </p:txBody>
      </p:sp>
    </p:spTree>
    <p:extLst>
      <p:ext uri="{BB962C8B-B14F-4D97-AF65-F5344CB8AC3E}">
        <p14:creationId xmlns:p14="http://schemas.microsoft.com/office/powerpoint/2010/main" val="272671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/>
              <a:t>Calorimetry </a:t>
            </a:r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 smtClean="0"/>
              <a:t>A </a:t>
            </a:r>
            <a:r>
              <a:rPr lang="en-US" sz="2800" dirty="0"/>
              <a:t>copper calorimeter of mass </a:t>
            </a:r>
            <a:r>
              <a:rPr lang="en-US" sz="2800" dirty="0">
                <a:solidFill>
                  <a:schemeClr val="accent1"/>
                </a:solidFill>
              </a:rPr>
              <a:t>500 g</a:t>
            </a:r>
            <a:r>
              <a:rPr lang="en-US" sz="2800" dirty="0"/>
              <a:t> contains </a:t>
            </a:r>
            <a:r>
              <a:rPr lang="en-US" sz="2800" dirty="0">
                <a:solidFill>
                  <a:schemeClr val="accent1"/>
                </a:solidFill>
              </a:rPr>
              <a:t>170 g</a:t>
            </a:r>
            <a:r>
              <a:rPr lang="en-US" sz="2800" dirty="0"/>
              <a:t> of water at </a:t>
            </a:r>
            <a:r>
              <a:rPr lang="en-US" sz="2800" dirty="0">
                <a:solidFill>
                  <a:schemeClr val="accent1"/>
                </a:solidFill>
              </a:rPr>
              <a:t>20.0 °C</a:t>
            </a:r>
            <a:r>
              <a:rPr lang="en-US" sz="2800" dirty="0" smtClean="0"/>
              <a:t>.  </a:t>
            </a:r>
            <a:r>
              <a:rPr lang="en-US" sz="2800" dirty="0"/>
              <a:t>A </a:t>
            </a:r>
            <a:r>
              <a:rPr lang="en-US" sz="2800" dirty="0">
                <a:solidFill>
                  <a:schemeClr val="accent1"/>
                </a:solidFill>
              </a:rPr>
              <a:t>200 g</a:t>
            </a:r>
            <a:r>
              <a:rPr lang="en-US" sz="2800" dirty="0"/>
              <a:t> block of metal at </a:t>
            </a:r>
            <a:r>
              <a:rPr lang="en-US" sz="2800" dirty="0">
                <a:solidFill>
                  <a:schemeClr val="accent1"/>
                </a:solidFill>
              </a:rPr>
              <a:t>75.0 °C</a:t>
            </a:r>
            <a:r>
              <a:rPr lang="en-US" sz="2800" dirty="0" smtClean="0"/>
              <a:t> </a:t>
            </a:r>
            <a:r>
              <a:rPr lang="en-US" sz="2800" dirty="0"/>
              <a:t>is dropped into the water.  Once thermal equilibrium has been established the final temperature was found to be </a:t>
            </a:r>
            <a:r>
              <a:rPr lang="en-US" sz="2800" dirty="0">
                <a:solidFill>
                  <a:schemeClr val="accent1"/>
                </a:solidFill>
              </a:rPr>
              <a:t>25.4 °C</a:t>
            </a:r>
            <a:r>
              <a:rPr lang="en-US" sz="2800" dirty="0" smtClean="0"/>
              <a:t>.  </a:t>
            </a:r>
            <a:r>
              <a:rPr lang="en-US" sz="2800" dirty="0"/>
              <a:t>What is the </a:t>
            </a:r>
            <a:r>
              <a:rPr lang="en-US" sz="2800" dirty="0">
                <a:solidFill>
                  <a:schemeClr val="accent2"/>
                </a:solidFill>
              </a:rPr>
              <a:t>specific heat of the metal</a:t>
            </a:r>
            <a:r>
              <a:rPr lang="en-US" sz="2800" dirty="0"/>
              <a:t>?  (Assume no heat is lost to the surroundings.)</a:t>
            </a:r>
          </a:p>
        </p:txBody>
      </p:sp>
    </p:spTree>
    <p:extLst>
      <p:ext uri="{BB962C8B-B14F-4D97-AF65-F5344CB8AC3E}">
        <p14:creationId xmlns:p14="http://schemas.microsoft.com/office/powerpoint/2010/main" val="284649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2"/>
          <p:cNvSpPr txBox="1">
            <a:spLocks/>
          </p:cNvSpPr>
          <p:nvPr/>
        </p:nvSpPr>
        <p:spPr>
          <a:xfrm>
            <a:off x="457200" y="1143000"/>
            <a:ext cx="57150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What is heat?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Heat is defined as a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transfer of energy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due to a difference in temperature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14: Heat</a:t>
            </a:r>
          </a:p>
        </p:txBody>
      </p:sp>
    </p:spTree>
    <p:extLst>
      <p:ext uri="{BB962C8B-B14F-4D97-AF65-F5344CB8AC3E}">
        <p14:creationId xmlns:p14="http://schemas.microsoft.com/office/powerpoint/2010/main" val="236840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/>
              <a:t>Calorimetry </a:t>
            </a:r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accent1"/>
                </a:solidFill>
              </a:rPr>
              <a:t>80 </a:t>
            </a:r>
            <a:r>
              <a:rPr lang="en-US" sz="2800" dirty="0">
                <a:solidFill>
                  <a:schemeClr val="accent1"/>
                </a:solidFill>
              </a:rPr>
              <a:t>g</a:t>
            </a:r>
            <a:r>
              <a:rPr lang="en-US" sz="2800" dirty="0"/>
              <a:t> of ice at </a:t>
            </a:r>
            <a:r>
              <a:rPr lang="en-US" sz="2800" dirty="0">
                <a:solidFill>
                  <a:schemeClr val="accent1"/>
                </a:solidFill>
              </a:rPr>
              <a:t>-</a:t>
            </a:r>
            <a:r>
              <a:rPr lang="en-US" sz="2800" dirty="0" smtClean="0">
                <a:solidFill>
                  <a:schemeClr val="accent1"/>
                </a:solidFill>
              </a:rPr>
              <a:t>50.0 </a:t>
            </a:r>
            <a:r>
              <a:rPr lang="en-US" sz="2800" dirty="0">
                <a:solidFill>
                  <a:schemeClr val="accent1"/>
                </a:solidFill>
              </a:rPr>
              <a:t>°C </a:t>
            </a:r>
            <a:r>
              <a:rPr lang="en-US" sz="2800" dirty="0" smtClean="0"/>
              <a:t>is </a:t>
            </a:r>
            <a:r>
              <a:rPr lang="en-US" sz="2800" dirty="0"/>
              <a:t>dropped into a copper calorimeter of mass </a:t>
            </a:r>
            <a:r>
              <a:rPr lang="en-US" sz="2800" dirty="0">
                <a:solidFill>
                  <a:schemeClr val="accent1"/>
                </a:solidFill>
              </a:rPr>
              <a:t>240 g</a:t>
            </a:r>
            <a:r>
              <a:rPr lang="en-US" sz="2800" dirty="0"/>
              <a:t>, containing </a:t>
            </a:r>
            <a:r>
              <a:rPr lang="en-US" sz="2800" dirty="0">
                <a:solidFill>
                  <a:schemeClr val="accent1"/>
                </a:solidFill>
              </a:rPr>
              <a:t>1.25 </a:t>
            </a:r>
            <a:r>
              <a:rPr lang="en-US" sz="2800" dirty="0" err="1">
                <a:solidFill>
                  <a:schemeClr val="accent1"/>
                </a:solidFill>
              </a:rPr>
              <a:t>litres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dirty="0"/>
              <a:t>of water at </a:t>
            </a:r>
            <a:r>
              <a:rPr lang="en-US" sz="2800" dirty="0" smtClean="0">
                <a:solidFill>
                  <a:schemeClr val="accent1"/>
                </a:solidFill>
              </a:rPr>
              <a:t>20.0 </a:t>
            </a:r>
            <a:r>
              <a:rPr lang="en-US" sz="2800" dirty="0">
                <a:solidFill>
                  <a:schemeClr val="accent1"/>
                </a:solidFill>
              </a:rPr>
              <a:t>°C</a:t>
            </a:r>
            <a:r>
              <a:rPr lang="en-US" sz="2800" dirty="0" smtClean="0"/>
              <a:t>.  </a:t>
            </a:r>
            <a:r>
              <a:rPr lang="en-US" sz="2800" dirty="0"/>
              <a:t>What is the </a:t>
            </a:r>
            <a:r>
              <a:rPr lang="en-US" sz="2800" dirty="0">
                <a:solidFill>
                  <a:schemeClr val="accent2"/>
                </a:solidFill>
              </a:rPr>
              <a:t>final temperature of the water </a:t>
            </a:r>
            <a:r>
              <a:rPr lang="en-US" sz="2800" dirty="0"/>
              <a:t>after the system has come to equilibrium?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4649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2"/>
          <p:cNvSpPr txBox="1">
            <a:spLocks/>
          </p:cNvSpPr>
          <p:nvPr/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buFontTx/>
              <a:buNone/>
            </a:pPr>
            <a:r>
              <a:rPr lang="en-ZA" sz="3200" b="1" dirty="0" smtClean="0">
                <a:solidFill>
                  <a:schemeClr val="accent2"/>
                </a:solidFill>
              </a:rPr>
              <a:t>When energy is added to a substance what happens?</a:t>
            </a:r>
          </a:p>
          <a:p>
            <a:pPr lvl="1"/>
            <a:endParaRPr lang="en-ZA" sz="3600" dirty="0" smtClean="0"/>
          </a:p>
          <a:p>
            <a:pPr marL="182880" lvl="1"/>
            <a:r>
              <a:rPr lang="en-ZA" sz="2800" dirty="0" smtClean="0"/>
              <a:t>OPTION 1: the object’s </a:t>
            </a:r>
            <a:r>
              <a:rPr lang="en-ZA" sz="2800" dirty="0" smtClean="0">
                <a:solidFill>
                  <a:srgbClr val="0000FF"/>
                </a:solidFill>
              </a:rPr>
              <a:t>temperature may increase</a:t>
            </a:r>
            <a:r>
              <a:rPr lang="en-ZA" sz="2800" dirty="0" smtClean="0"/>
              <a:t>…</a:t>
            </a:r>
          </a:p>
          <a:p>
            <a:pPr lvl="1">
              <a:buFontTx/>
              <a:buNone/>
            </a:pPr>
            <a:endParaRPr lang="en-ZA" sz="3600" dirty="0" smtClean="0"/>
          </a:p>
          <a:p>
            <a:pPr marL="182880" lvl="1"/>
            <a:r>
              <a:rPr lang="en-ZA" sz="2800" dirty="0" smtClean="0"/>
              <a:t>OPTION 2: the </a:t>
            </a:r>
            <a:r>
              <a:rPr lang="en-ZA" sz="2800" dirty="0" smtClean="0">
                <a:solidFill>
                  <a:srgbClr val="0000FF"/>
                </a:solidFill>
              </a:rPr>
              <a:t>phase</a:t>
            </a:r>
            <a:r>
              <a:rPr lang="en-ZA" sz="2800" dirty="0" smtClean="0"/>
              <a:t> of the substance may </a:t>
            </a:r>
            <a:r>
              <a:rPr lang="en-ZA" sz="2800" dirty="0" smtClean="0">
                <a:solidFill>
                  <a:srgbClr val="0000FF"/>
                </a:solidFill>
              </a:rPr>
              <a:t>change</a:t>
            </a:r>
            <a:r>
              <a:rPr lang="en-ZA" sz="2800" dirty="0" smtClean="0"/>
              <a:t>…</a:t>
            </a:r>
          </a:p>
          <a:p>
            <a:pPr marL="182880" lvl="1"/>
            <a:endParaRPr lang="en-ZA" sz="3600" dirty="0" smtClean="0"/>
          </a:p>
          <a:p>
            <a:pPr marL="182880" lvl="1"/>
            <a:r>
              <a:rPr lang="en-ZA" sz="2800" dirty="0" smtClean="0"/>
              <a:t>OPTION 3: the substance may use that energy to </a:t>
            </a:r>
            <a:r>
              <a:rPr lang="en-ZA" sz="2800" dirty="0" smtClean="0">
                <a:solidFill>
                  <a:srgbClr val="0000FF"/>
                </a:solidFill>
              </a:rPr>
              <a:t>do work</a:t>
            </a:r>
            <a:endParaRPr lang="en-ZA" sz="2800" dirty="0" smtClean="0"/>
          </a:p>
          <a:p>
            <a:pPr marL="182880" lvl="1"/>
            <a:r>
              <a:rPr lang="en-ZA" sz="2800" dirty="0" smtClean="0"/>
              <a:t>		(i.e. expand) – </a:t>
            </a:r>
            <a:r>
              <a:rPr lang="en-ZA" sz="2800" b="1" dirty="0" smtClean="0"/>
              <a:t>First Law of Thermodynamics</a:t>
            </a:r>
            <a:endParaRPr lang="en-GB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does the Energy go?</a:t>
            </a:r>
          </a:p>
        </p:txBody>
      </p:sp>
      <p:sp>
        <p:nvSpPr>
          <p:cNvPr id="4" name="Oval 3"/>
          <p:cNvSpPr/>
          <p:nvPr/>
        </p:nvSpPr>
        <p:spPr>
          <a:xfrm>
            <a:off x="304800" y="4191000"/>
            <a:ext cx="8610600" cy="152400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200" y="5638800"/>
            <a:ext cx="3679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this is covered in chapter 15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29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 Transfer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895600" y="2471678"/>
            <a:ext cx="3581401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ZA" sz="3600" dirty="0" smtClean="0">
                <a:solidFill>
                  <a:schemeClr val="accent2"/>
                </a:solidFill>
              </a:rPr>
              <a:t>Conduction</a:t>
            </a:r>
          </a:p>
          <a:p>
            <a:pPr algn="ctr">
              <a:buFontTx/>
              <a:buNone/>
            </a:pPr>
            <a:endParaRPr lang="en-ZA" sz="3600" dirty="0" smtClean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r>
              <a:rPr lang="en-ZA" sz="3600" dirty="0" smtClean="0">
                <a:solidFill>
                  <a:schemeClr val="accent2"/>
                </a:solidFill>
              </a:rPr>
              <a:t>Convection</a:t>
            </a:r>
          </a:p>
          <a:p>
            <a:pPr algn="ctr">
              <a:buFontTx/>
              <a:buNone/>
            </a:pPr>
            <a:endParaRPr lang="en-ZA" sz="3600" dirty="0" smtClean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r>
              <a:rPr lang="en-ZA" sz="3600" dirty="0" smtClean="0">
                <a:solidFill>
                  <a:schemeClr val="accent2"/>
                </a:solidFill>
              </a:rPr>
              <a:t>Radiation</a:t>
            </a:r>
            <a:endParaRPr lang="en-GB" sz="3600" dirty="0">
              <a:solidFill>
                <a:schemeClr val="accent2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11430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Three Processes of Heat Transfer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1085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52400" y="1066800"/>
            <a:ext cx="8839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Conduction is process whereby </a:t>
            </a:r>
            <a:r>
              <a:rPr lang="en-US" sz="2800" dirty="0" smtClean="0">
                <a:solidFill>
                  <a:schemeClr val="accent2"/>
                </a:solidFill>
              </a:rPr>
              <a:t>heat is transferred directly through a material</a:t>
            </a:r>
            <a:r>
              <a:rPr lang="en-US" sz="2800" dirty="0" smtClean="0"/>
              <a:t>, without any bulk motion of the material playing a role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Transfer: Conduction</a:t>
            </a:r>
          </a:p>
        </p:txBody>
      </p:sp>
    </p:spTree>
    <p:extLst>
      <p:ext uri="{BB962C8B-B14F-4D97-AF65-F5344CB8AC3E}">
        <p14:creationId xmlns:p14="http://schemas.microsoft.com/office/powerpoint/2010/main" val="60498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52400" y="1066801"/>
            <a:ext cx="88392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dirty="0" smtClean="0"/>
              <a:t>One mechanism for conduction occurs when the atoms or molecules in a </a:t>
            </a:r>
            <a:r>
              <a:rPr lang="en-US" sz="2800" dirty="0" smtClean="0">
                <a:solidFill>
                  <a:schemeClr val="accent2"/>
                </a:solidFill>
              </a:rPr>
              <a:t>hotter part </a:t>
            </a:r>
            <a:r>
              <a:rPr lang="en-US" sz="2800" dirty="0" smtClean="0"/>
              <a:t>of the material </a:t>
            </a:r>
            <a:r>
              <a:rPr lang="en-US" sz="2800" dirty="0" smtClean="0">
                <a:solidFill>
                  <a:schemeClr val="accent1"/>
                </a:solidFill>
              </a:rPr>
              <a:t>vibrate or move with greater energy</a:t>
            </a:r>
            <a:r>
              <a:rPr lang="en-US" sz="2800" dirty="0" smtClean="0"/>
              <a:t> than those in a cooler part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3048000"/>
            <a:ext cx="8839200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dirty="0" smtClean="0"/>
              <a:t>By means of </a:t>
            </a:r>
            <a:r>
              <a:rPr lang="en-US" sz="2800" dirty="0" smtClean="0">
                <a:solidFill>
                  <a:srgbClr val="00B050"/>
                </a:solidFill>
              </a:rPr>
              <a:t>collisions</a:t>
            </a:r>
            <a:r>
              <a:rPr lang="en-US" sz="2800" dirty="0" smtClean="0"/>
              <a:t>, the more energetic molecules </a:t>
            </a:r>
            <a:r>
              <a:rPr lang="en-US" sz="2800" dirty="0" smtClean="0">
                <a:solidFill>
                  <a:schemeClr val="accent2"/>
                </a:solidFill>
              </a:rPr>
              <a:t>pass on some of their energy</a:t>
            </a:r>
            <a:r>
              <a:rPr lang="en-US" sz="2800" dirty="0" smtClean="0"/>
              <a:t> to their less energetic neighbors</a:t>
            </a:r>
            <a:endParaRPr lang="en-GB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Transfer: Conduction</a:t>
            </a:r>
          </a:p>
        </p:txBody>
      </p:sp>
    </p:spTree>
    <p:extLst>
      <p:ext uri="{BB962C8B-B14F-4D97-AF65-F5344CB8AC3E}">
        <p14:creationId xmlns:p14="http://schemas.microsoft.com/office/powerpoint/2010/main" val="365028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52400"/>
            <a:ext cx="9144000" cy="7620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76200" y="4267200"/>
            <a:ext cx="54864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smtClean="0">
                <a:solidFill>
                  <a:schemeClr val="accent2"/>
                </a:solidFill>
              </a:rPr>
              <a:t>The </a:t>
            </a:r>
            <a:r>
              <a:rPr lang="en-US" sz="2600" dirty="0" smtClean="0"/>
              <a:t>heat flow</a:t>
            </a:r>
            <a:r>
              <a:rPr lang="en-US" sz="2600" dirty="0" smtClean="0">
                <a:solidFill>
                  <a:schemeClr val="accent2"/>
                </a:solidFill>
              </a:rPr>
              <a:t> per unit time is given by:</a:t>
            </a:r>
            <a:endParaRPr lang="en-US" sz="2600" dirty="0">
              <a:solidFill>
                <a:schemeClr val="accent2"/>
              </a:solidFill>
            </a:endParaRPr>
          </a:p>
        </p:txBody>
      </p:sp>
      <p:pic>
        <p:nvPicPr>
          <p:cNvPr id="16" name="Picture 15" descr="equation.conduc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4876800"/>
            <a:ext cx="3274695" cy="1397318"/>
          </a:xfrm>
          <a:prstGeom prst="rect">
            <a:avLst/>
          </a:prstGeom>
        </p:spPr>
      </p:pic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57200" y="1116563"/>
            <a:ext cx="3429001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ZA" sz="3600" dirty="0" smtClean="0"/>
              <a:t>Q </a:t>
            </a:r>
            <a:r>
              <a:rPr lang="el-GR" sz="3600" dirty="0" smtClean="0">
                <a:sym typeface="Symbol"/>
              </a:rPr>
              <a:t></a:t>
            </a:r>
            <a:r>
              <a:rPr lang="en-ZA" sz="3600" dirty="0" smtClean="0"/>
              <a:t> A</a:t>
            </a:r>
          </a:p>
          <a:p>
            <a:pPr algn="ctr"/>
            <a:endParaRPr lang="en-ZA" sz="3600" dirty="0" smtClean="0"/>
          </a:p>
          <a:p>
            <a:pPr algn="ctr"/>
            <a:r>
              <a:rPr lang="en-ZA" sz="3600" dirty="0" smtClean="0"/>
              <a:t>Q </a:t>
            </a:r>
            <a:r>
              <a:rPr lang="el-GR" sz="3600" dirty="0" smtClean="0">
                <a:sym typeface="Symbol"/>
              </a:rPr>
              <a:t></a:t>
            </a:r>
            <a:r>
              <a:rPr lang="en-ZA" sz="3600" dirty="0" smtClean="0"/>
              <a:t> </a:t>
            </a:r>
            <a:r>
              <a:rPr lang="en-ZA" sz="3600" dirty="0" smtClean="0">
                <a:latin typeface="Symbol" pitchFamily="18" charset="2"/>
              </a:rPr>
              <a:t>D</a:t>
            </a:r>
            <a:r>
              <a:rPr lang="en-ZA" sz="3600" dirty="0" smtClean="0"/>
              <a:t>T</a:t>
            </a:r>
          </a:p>
          <a:p>
            <a:pPr algn="ctr"/>
            <a:endParaRPr lang="en-ZA" sz="3600" dirty="0" smtClean="0"/>
          </a:p>
          <a:p>
            <a:pPr algn="ctr"/>
            <a:r>
              <a:rPr lang="en-ZA" sz="3600" dirty="0" smtClean="0"/>
              <a:t>Q </a:t>
            </a:r>
            <a:r>
              <a:rPr lang="el-GR" sz="3600" dirty="0" smtClean="0">
                <a:sym typeface="Symbol"/>
              </a:rPr>
              <a:t></a:t>
            </a:r>
            <a:r>
              <a:rPr lang="en-ZA" sz="3600" dirty="0" smtClean="0"/>
              <a:t> 1/</a:t>
            </a:r>
            <a:r>
              <a:rPr lang="en-ZA" sz="36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GB" sz="3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19" descr="equation.conduction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62600" y="1979796"/>
            <a:ext cx="2607469" cy="1135856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Transfer: Conduction</a:t>
            </a:r>
          </a:p>
        </p:txBody>
      </p:sp>
    </p:spTree>
    <p:extLst>
      <p:ext uri="{BB962C8B-B14F-4D97-AF65-F5344CB8AC3E}">
        <p14:creationId xmlns:p14="http://schemas.microsoft.com/office/powerpoint/2010/main" val="341448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04800" y="1066801"/>
            <a:ext cx="86868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The constant </a:t>
            </a:r>
            <a:r>
              <a:rPr lang="en-US" sz="2800" i="1" dirty="0" smtClean="0"/>
              <a:t>k</a:t>
            </a:r>
            <a:r>
              <a:rPr lang="en-US" sz="2800" dirty="0" smtClean="0"/>
              <a:t> is called the </a:t>
            </a:r>
            <a:r>
              <a:rPr lang="en-US" sz="2800" dirty="0" smtClean="0">
                <a:solidFill>
                  <a:schemeClr val="accent1"/>
                </a:solidFill>
              </a:rPr>
              <a:t>thermal conductivity</a:t>
            </a:r>
            <a:r>
              <a:rPr lang="en-US" sz="2800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en-US" sz="2800" dirty="0" smtClean="0"/>
              <a:t>Materials with large </a:t>
            </a:r>
            <a:r>
              <a:rPr lang="en-US" sz="2800" i="1" dirty="0" smtClean="0"/>
              <a:t>k</a:t>
            </a:r>
            <a:r>
              <a:rPr lang="en-US" sz="2800" dirty="0" smtClean="0"/>
              <a:t> are called </a:t>
            </a:r>
            <a:r>
              <a:rPr lang="en-US" sz="2800" dirty="0" smtClean="0">
                <a:solidFill>
                  <a:srgbClr val="00B050"/>
                </a:solidFill>
              </a:rPr>
              <a:t>conductors</a:t>
            </a:r>
            <a:r>
              <a:rPr lang="en-US" sz="2800" dirty="0" smtClean="0"/>
              <a:t>; those with small </a:t>
            </a:r>
            <a:r>
              <a:rPr lang="en-US" sz="2800" i="1" dirty="0" smtClean="0"/>
              <a:t>k</a:t>
            </a:r>
            <a:r>
              <a:rPr lang="en-US" sz="2800" dirty="0" smtClean="0"/>
              <a:t> are called </a:t>
            </a:r>
            <a:r>
              <a:rPr lang="en-US" sz="2800" dirty="0" smtClean="0">
                <a:solidFill>
                  <a:schemeClr val="accent2"/>
                </a:solidFill>
              </a:rPr>
              <a:t>insulators</a:t>
            </a:r>
            <a:r>
              <a:rPr lang="en-US" sz="2800" dirty="0" smtClean="0"/>
              <a:t>.</a:t>
            </a:r>
          </a:p>
        </p:txBody>
      </p:sp>
      <p:sp>
        <p:nvSpPr>
          <p:cNvPr id="18" name="Content Placeholder 12"/>
          <p:cNvSpPr txBox="1">
            <a:spLocks/>
          </p:cNvSpPr>
          <p:nvPr/>
        </p:nvSpPr>
        <p:spPr>
          <a:xfrm>
            <a:off x="1828800" y="3276600"/>
            <a:ext cx="4876800" cy="2514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vert="horz" lIns="91440" tIns="45720" rIns="91440" bIns="45720" numCol="2" rtlCol="0">
            <a:normAutofit fontScale="92500" lnSpcReduction="20000"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/>
              <a:t>Insulators</a:t>
            </a:r>
          </a:p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chemeClr val="accent2"/>
                </a:solidFill>
              </a:rPr>
              <a:t>Wool</a:t>
            </a:r>
          </a:p>
          <a:p>
            <a:pPr algn="ctr"/>
            <a:r>
              <a:rPr lang="en-US" sz="2800" dirty="0" smtClean="0">
                <a:solidFill>
                  <a:schemeClr val="accent2"/>
                </a:solidFill>
              </a:rPr>
              <a:t>Wood</a:t>
            </a:r>
          </a:p>
          <a:p>
            <a:pPr algn="ctr"/>
            <a:r>
              <a:rPr lang="en-US" sz="2800" dirty="0" smtClean="0">
                <a:solidFill>
                  <a:schemeClr val="accent2"/>
                </a:solidFill>
              </a:rPr>
              <a:t>Paper</a:t>
            </a:r>
          </a:p>
          <a:p>
            <a:pPr algn="ctr"/>
            <a:r>
              <a:rPr lang="en-US" sz="2800" dirty="0" smtClean="0">
                <a:solidFill>
                  <a:schemeClr val="accent2"/>
                </a:solidFill>
              </a:rPr>
              <a:t>Cork</a:t>
            </a:r>
          </a:p>
          <a:p>
            <a:pPr algn="ctr"/>
            <a:r>
              <a:rPr lang="en-US" sz="2800" dirty="0" smtClean="0">
                <a:solidFill>
                  <a:schemeClr val="accent2"/>
                </a:solidFill>
              </a:rPr>
              <a:t>Styrofoam</a:t>
            </a:r>
          </a:p>
          <a:p>
            <a:pPr algn="ctr"/>
            <a:r>
              <a:rPr lang="en-US" sz="2800" dirty="0" smtClean="0">
                <a:solidFill>
                  <a:schemeClr val="accent2"/>
                </a:solidFill>
              </a:rPr>
              <a:t>Air</a:t>
            </a:r>
          </a:p>
          <a:p>
            <a:pPr algn="ctr">
              <a:spcBef>
                <a:spcPct val="50000"/>
              </a:spcBef>
            </a:pPr>
            <a:r>
              <a:rPr lang="en-US" sz="2800" b="1" dirty="0" smtClean="0"/>
              <a:t>Conductors</a:t>
            </a:r>
          </a:p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00B050"/>
                </a:solidFill>
              </a:rPr>
              <a:t>Silver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Copper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Aluminum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Iron</a:t>
            </a:r>
          </a:p>
          <a:p>
            <a:pPr algn="ctr"/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Transfer: Conduction</a:t>
            </a:r>
          </a:p>
        </p:txBody>
      </p:sp>
    </p:spTree>
    <p:extLst>
      <p:ext uri="{BB962C8B-B14F-4D97-AF65-F5344CB8AC3E}">
        <p14:creationId xmlns:p14="http://schemas.microsoft.com/office/powerpoint/2010/main" val="15451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/>
              <a:t>Conduction </a:t>
            </a:r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lvl="0" indent="0" defTabSz="914400">
              <a:buNone/>
              <a:defRPr/>
            </a:pPr>
            <a:r>
              <a:rPr lang="en-US" sz="2800" dirty="0"/>
              <a:t>In a house, the temperature at the surface of a </a:t>
            </a:r>
            <a:r>
              <a:rPr lang="en-US" sz="2800" dirty="0" smtClean="0">
                <a:solidFill>
                  <a:schemeClr val="accent1"/>
                </a:solidFill>
              </a:rPr>
              <a:t>2.0 </a:t>
            </a:r>
            <a:r>
              <a:rPr lang="en-US" sz="2800" dirty="0">
                <a:solidFill>
                  <a:schemeClr val="accent1"/>
                </a:solidFill>
              </a:rPr>
              <a:t>m</a:t>
            </a:r>
            <a:r>
              <a:rPr lang="en-US" sz="2800" baseline="30000" dirty="0">
                <a:solidFill>
                  <a:schemeClr val="accent1"/>
                </a:solidFill>
              </a:rPr>
              <a:t>2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dirty="0"/>
              <a:t>glass window, which is </a:t>
            </a:r>
            <a:r>
              <a:rPr lang="en-US" sz="2800" dirty="0">
                <a:solidFill>
                  <a:schemeClr val="accent1"/>
                </a:solidFill>
              </a:rPr>
              <a:t>0.84 cm </a:t>
            </a:r>
            <a:r>
              <a:rPr lang="en-US" sz="2800" dirty="0"/>
              <a:t>thick, is </a:t>
            </a:r>
            <a:r>
              <a:rPr lang="en-US" sz="2800" dirty="0" smtClean="0">
                <a:solidFill>
                  <a:schemeClr val="accent1"/>
                </a:solidFill>
              </a:rPr>
              <a:t>25.0 </a:t>
            </a:r>
            <a:r>
              <a:rPr lang="en-US" sz="2800" baseline="30000" dirty="0" err="1" smtClean="0">
                <a:solidFill>
                  <a:schemeClr val="accent1"/>
                </a:solidFill>
              </a:rPr>
              <a:t>o</a:t>
            </a:r>
            <a:r>
              <a:rPr lang="en-US" sz="2800" dirty="0" err="1" smtClean="0">
                <a:solidFill>
                  <a:schemeClr val="accent1"/>
                </a:solidFill>
              </a:rPr>
              <a:t>C</a:t>
            </a:r>
            <a:r>
              <a:rPr lang="en-US" sz="2800" dirty="0" err="1"/>
              <a:t>.</a:t>
            </a:r>
            <a:r>
              <a:rPr lang="en-US" sz="2800" dirty="0"/>
              <a:t>  The temperature outside at the window surface is </a:t>
            </a:r>
            <a:r>
              <a:rPr lang="en-US" sz="2800" dirty="0" smtClean="0">
                <a:solidFill>
                  <a:schemeClr val="accent1"/>
                </a:solidFill>
              </a:rPr>
              <a:t>5.0 </a:t>
            </a:r>
            <a:r>
              <a:rPr lang="en-US" sz="2800" baseline="30000" dirty="0" err="1" smtClean="0">
                <a:solidFill>
                  <a:schemeClr val="accent1"/>
                </a:solidFill>
              </a:rPr>
              <a:t>o</a:t>
            </a:r>
            <a:r>
              <a:rPr lang="en-US" sz="2800" dirty="0" err="1" smtClean="0">
                <a:solidFill>
                  <a:schemeClr val="accent1"/>
                </a:solidFill>
              </a:rPr>
              <a:t>C</a:t>
            </a:r>
            <a:r>
              <a:rPr lang="en-US" sz="2800" dirty="0" err="1"/>
              <a:t>.</a:t>
            </a:r>
            <a:r>
              <a:rPr lang="en-US" sz="2800" dirty="0"/>
              <a:t>  If you paid </a:t>
            </a:r>
            <a:r>
              <a:rPr lang="en-US" sz="2800" dirty="0">
                <a:solidFill>
                  <a:schemeClr val="accent1"/>
                </a:solidFill>
              </a:rPr>
              <a:t>R1 per kWh </a:t>
            </a:r>
            <a:r>
              <a:rPr lang="en-US" sz="2800" dirty="0"/>
              <a:t>for electricity, how much </a:t>
            </a:r>
            <a:r>
              <a:rPr lang="en-US" sz="2800" dirty="0">
                <a:solidFill>
                  <a:schemeClr val="accent2"/>
                </a:solidFill>
              </a:rPr>
              <a:t>money</a:t>
            </a:r>
            <a:r>
              <a:rPr lang="en-US" sz="2800" dirty="0"/>
              <a:t> is being lost through the window by conduction?</a:t>
            </a:r>
          </a:p>
        </p:txBody>
      </p:sp>
    </p:spTree>
    <p:extLst>
      <p:ext uri="{BB962C8B-B14F-4D97-AF65-F5344CB8AC3E}">
        <p14:creationId xmlns:p14="http://schemas.microsoft.com/office/powerpoint/2010/main" val="145305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52400" y="1066800"/>
            <a:ext cx="8839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chemeClr val="accent1"/>
                </a:solidFill>
              </a:rPr>
              <a:t>Convection</a:t>
            </a:r>
            <a:r>
              <a:rPr lang="en-US" sz="2800" dirty="0" smtClean="0"/>
              <a:t> occurs when heat flows by the mass </a:t>
            </a:r>
            <a:r>
              <a:rPr lang="en-US" sz="2800" dirty="0" smtClean="0">
                <a:solidFill>
                  <a:schemeClr val="accent2"/>
                </a:solidFill>
              </a:rPr>
              <a:t>movement</a:t>
            </a:r>
            <a:r>
              <a:rPr lang="en-US" sz="2800" dirty="0" smtClean="0"/>
              <a:t> of molecules from one place to another.  It may be </a:t>
            </a:r>
            <a:r>
              <a:rPr lang="en-US" sz="2800" dirty="0" smtClean="0">
                <a:solidFill>
                  <a:srgbClr val="00B050"/>
                </a:solidFill>
              </a:rPr>
              <a:t>natural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chemeClr val="accent2"/>
                </a:solidFill>
              </a:rPr>
              <a:t>forced</a:t>
            </a:r>
            <a:r>
              <a:rPr lang="en-US" sz="2800" dirty="0" smtClean="0"/>
              <a:t>; both these examples are natural convection.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Transfer: Convection</a:t>
            </a:r>
          </a:p>
        </p:txBody>
      </p:sp>
    </p:spTree>
    <p:extLst>
      <p:ext uri="{BB962C8B-B14F-4D97-AF65-F5344CB8AC3E}">
        <p14:creationId xmlns:p14="http://schemas.microsoft.com/office/powerpoint/2010/main" val="19611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Radiation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28600" y="2057400"/>
            <a:ext cx="8534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Could </a:t>
            </a:r>
            <a:r>
              <a:rPr lang="en-US" sz="3200" dirty="0" smtClean="0">
                <a:solidFill>
                  <a:schemeClr val="accent2"/>
                </a:solidFill>
              </a:rPr>
              <a:t>conduction</a:t>
            </a:r>
            <a:r>
              <a:rPr lang="en-US" sz="3200" dirty="0" smtClean="0">
                <a:solidFill>
                  <a:srgbClr val="000000"/>
                </a:solidFill>
              </a:rPr>
              <a:t> or </a:t>
            </a:r>
            <a:r>
              <a:rPr lang="en-US" sz="3200" dirty="0" smtClean="0">
                <a:solidFill>
                  <a:schemeClr val="accent1"/>
                </a:solidFill>
              </a:rPr>
              <a:t>convection</a:t>
            </a:r>
            <a:r>
              <a:rPr lang="en-US" sz="3200" dirty="0" smtClean="0">
                <a:solidFill>
                  <a:srgbClr val="000000"/>
                </a:solidFill>
              </a:rPr>
              <a:t> be responsible for the Sun’s heating of the Earth?</a:t>
            </a:r>
          </a:p>
        </p:txBody>
      </p:sp>
    </p:spTree>
    <p:extLst>
      <p:ext uri="{BB962C8B-B14F-4D97-AF65-F5344CB8AC3E}">
        <p14:creationId xmlns:p14="http://schemas.microsoft.com/office/powerpoint/2010/main" val="61669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Temperature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50"/>
                </a:solidFill>
              </a:rPr>
              <a:t>thermal energy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chemeClr val="accent2"/>
                </a:solidFill>
              </a:rPr>
              <a:t>heat</a:t>
            </a:r>
            <a:r>
              <a:rPr lang="en-US" dirty="0" smtClean="0"/>
              <a:t> are related to each other, but they are </a:t>
            </a:r>
            <a:r>
              <a:rPr lang="en-US" b="1" dirty="0" smtClean="0"/>
              <a:t>not</a:t>
            </a:r>
            <a:r>
              <a:rPr lang="en-US" dirty="0" smtClean="0"/>
              <a:t> the same thing:</a:t>
            </a:r>
          </a:p>
          <a:p>
            <a:pPr marL="0" indent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Temperature, Thermal Energy &amp; Heat</a:t>
            </a:r>
            <a:endParaRPr lang="en-US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28600" y="1981200"/>
            <a:ext cx="8534400" cy="4343400"/>
          </a:xfrm>
          <a:prstGeom prst="rect">
            <a:avLst/>
          </a:prstGeom>
        </p:spPr>
        <p:txBody>
          <a:bodyPr/>
          <a:lstStyle/>
          <a:p>
            <a:pPr marL="3600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i="1" dirty="0" smtClean="0"/>
              <a:t>Temperature</a:t>
            </a:r>
            <a:r>
              <a:rPr lang="en-US" sz="2800" dirty="0" smtClean="0"/>
              <a:t> is a measure of the </a:t>
            </a:r>
            <a:r>
              <a:rPr lang="en-US" sz="2800" dirty="0" smtClean="0">
                <a:solidFill>
                  <a:schemeClr val="accent1"/>
                </a:solidFill>
              </a:rPr>
              <a:t>average kinetic energy </a:t>
            </a:r>
            <a:r>
              <a:rPr lang="en-US" sz="2800" dirty="0" smtClean="0"/>
              <a:t>of the atoms/molecules in a substance</a:t>
            </a:r>
          </a:p>
          <a:p>
            <a:pPr marL="3600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i="1" dirty="0" smtClean="0"/>
              <a:t>Thermal energy </a:t>
            </a:r>
            <a:r>
              <a:rPr lang="en-US" sz="2800" dirty="0" smtClean="0"/>
              <a:t>is the </a:t>
            </a:r>
            <a:r>
              <a:rPr lang="en-US" sz="2800" dirty="0" smtClean="0">
                <a:solidFill>
                  <a:srgbClr val="00B050"/>
                </a:solidFill>
              </a:rPr>
              <a:t>sum of kinetic energy </a:t>
            </a:r>
            <a:r>
              <a:rPr lang="en-US" sz="2800" dirty="0" smtClean="0"/>
              <a:t>of each atom or molecule in a substance</a:t>
            </a:r>
          </a:p>
          <a:p>
            <a:pPr marL="3600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i="1" dirty="0" smtClean="0"/>
              <a:t>Heat</a:t>
            </a:r>
            <a:r>
              <a:rPr lang="en-US" sz="2800" dirty="0" smtClean="0"/>
              <a:t> is the </a:t>
            </a:r>
            <a:r>
              <a:rPr lang="en-US" sz="2800" dirty="0" smtClean="0">
                <a:solidFill>
                  <a:schemeClr val="accent2"/>
                </a:solidFill>
              </a:rPr>
              <a:t>energy transferred </a:t>
            </a:r>
            <a:r>
              <a:rPr lang="en-US" sz="2800" dirty="0" smtClean="0"/>
              <a:t>due to a difference in temperature</a:t>
            </a:r>
          </a:p>
        </p:txBody>
      </p:sp>
    </p:spTree>
    <p:extLst>
      <p:ext uri="{BB962C8B-B14F-4D97-AF65-F5344CB8AC3E}">
        <p14:creationId xmlns:p14="http://schemas.microsoft.com/office/powerpoint/2010/main" val="125358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Radiation: look ma no medium!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4800" y="1671697"/>
            <a:ext cx="8686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Radiation is the process in which energy is transferred by means of </a:t>
            </a:r>
            <a:r>
              <a:rPr lang="en-US" sz="3200" dirty="0" smtClean="0">
                <a:solidFill>
                  <a:schemeClr val="accent1"/>
                </a:solidFill>
              </a:rPr>
              <a:t>electromagnetic waves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52600" y="3581400"/>
            <a:ext cx="4716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ZA" sz="2800" b="1" dirty="0">
                <a:solidFill>
                  <a:schemeClr val="accent2"/>
                </a:solidFill>
                <a:latin typeface="Comic Sans MS" pitchFamily="66" charset="0"/>
              </a:rPr>
              <a:t>No medium needed!</a:t>
            </a:r>
            <a:endParaRPr lang="en-GB" sz="28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45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Radiation: Stefan-Boltzmann equation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4038600"/>
            <a:ext cx="8839200" cy="17481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Rate of Radiation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Absorbed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= Rate of Radiation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ea typeface="+mn-ea"/>
                <a:cs typeface="+mn-cs"/>
              </a:rPr>
              <a:t>Emitted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Hence, material that is a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ea typeface="+mn-ea"/>
                <a:cs typeface="+mn-cs"/>
              </a:rPr>
              <a:t>good absorber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is also a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ea typeface="+mn-ea"/>
                <a:cs typeface="+mn-cs"/>
              </a:rPr>
              <a:t>good emitter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52400" y="1066800"/>
            <a:ext cx="8839200" cy="2209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The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rate of absorption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(or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ea typeface="+mn-ea"/>
                <a:cs typeface="+mn-cs"/>
              </a:rPr>
              <a:t>emission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)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of thermal energy by radiation is given by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: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152400" y="5786735"/>
            <a:ext cx="876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ZA" sz="3200" b="1" dirty="0"/>
              <a:t>Important:</a:t>
            </a:r>
            <a:r>
              <a:rPr lang="en-ZA" sz="3200" dirty="0">
                <a:solidFill>
                  <a:srgbClr val="FF3300"/>
                </a:solidFill>
              </a:rPr>
              <a:t> </a:t>
            </a:r>
            <a:r>
              <a:rPr lang="en-ZA" sz="3200" b="1" dirty="0" smtClean="0">
                <a:solidFill>
                  <a:schemeClr val="accent2"/>
                </a:solidFill>
              </a:rPr>
              <a:t>T </a:t>
            </a:r>
            <a:r>
              <a:rPr lang="en-ZA" sz="3200" b="1" dirty="0">
                <a:solidFill>
                  <a:schemeClr val="accent2"/>
                </a:solidFill>
              </a:rPr>
              <a:t>must be in Kelvin!</a:t>
            </a:r>
            <a:endParaRPr lang="en-GB" sz="3200" b="1" dirty="0">
              <a:solidFill>
                <a:schemeClr val="accent2"/>
              </a:solidFill>
            </a:endParaRPr>
          </a:p>
        </p:txBody>
      </p:sp>
      <p:pic>
        <p:nvPicPr>
          <p:cNvPr id="8" name="Picture 7" descr="latex-image-1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343400" y="2755118"/>
            <a:ext cx="4318000" cy="419100"/>
          </a:xfrm>
          <a:prstGeom prst="rect">
            <a:avLst/>
          </a:prstGeom>
        </p:spPr>
      </p:pic>
      <p:pic>
        <p:nvPicPr>
          <p:cNvPr id="9" name="Picture 8" descr="latex-image-1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685800" y="2438400"/>
            <a:ext cx="3037668" cy="1066800"/>
          </a:xfrm>
          <a:prstGeom prst="rect">
            <a:avLst/>
          </a:prstGeom>
        </p:spPr>
      </p:pic>
      <p:pic>
        <p:nvPicPr>
          <p:cNvPr id="10" name="Picture 9" descr="latex-image-1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4343400" y="2297918"/>
            <a:ext cx="2616200" cy="330200"/>
          </a:xfrm>
          <a:prstGeom prst="rect">
            <a:avLst/>
          </a:prstGeom>
        </p:spPr>
      </p:pic>
      <p:pic>
        <p:nvPicPr>
          <p:cNvPr id="11" name="Picture 10" descr="latex-image-1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8"/>
              <a:stretch>
                <a:fillRect/>
              </a:stretch>
            </p:blipFill>
          </mc:Choice>
          <mc:Fallback>
            <p:blipFill>
              <a:blip r:embed="rId9"/>
              <a:stretch>
                <a:fillRect/>
              </a:stretch>
            </p:blipFill>
          </mc:Fallback>
        </mc:AlternateContent>
        <p:spPr>
          <a:xfrm>
            <a:off x="4343400" y="3288518"/>
            <a:ext cx="1485900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7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 Exchanged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3048000"/>
            <a:ext cx="8839200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Otherwise, the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net rate of radiant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 heat </a:t>
            </a:r>
            <a:r>
              <a:rPr lang="en-US" sz="2800" dirty="0" smtClean="0"/>
              <a:t>is: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2400" y="1066800"/>
            <a:ext cx="88392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If the </a:t>
            </a:r>
            <a:r>
              <a:rPr lang="en-US" sz="2800" dirty="0" smtClean="0"/>
              <a:t>object is in </a:t>
            </a:r>
            <a:r>
              <a:rPr lang="en-US" sz="2800" dirty="0" smtClean="0">
                <a:solidFill>
                  <a:schemeClr val="accent2"/>
                </a:solidFill>
              </a:rPr>
              <a:t>thermal equilibrium </a:t>
            </a:r>
            <a:r>
              <a:rPr lang="en-US" sz="2800" dirty="0" smtClean="0"/>
              <a:t>with its surroundings, the </a:t>
            </a:r>
            <a:r>
              <a:rPr lang="en-US" sz="2800" b="1" dirty="0" smtClean="0"/>
              <a:t>net</a:t>
            </a:r>
            <a:r>
              <a:rPr lang="en-US" sz="2800" dirty="0" smtClean="0"/>
              <a:t> heat exchange is zero.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pic>
        <p:nvPicPr>
          <p:cNvPr id="6" name="Picture 5" descr="equation.radiation.net ra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08860" y="3703320"/>
            <a:ext cx="4472940" cy="1249680"/>
          </a:xfrm>
          <a:prstGeom prst="rect">
            <a:avLst/>
          </a:prstGeom>
        </p:spPr>
      </p:pic>
      <p:pic>
        <p:nvPicPr>
          <p:cNvPr id="7" name="Picture 6" descr="equation.radiation.net rate zer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11680" y="2110740"/>
            <a:ext cx="5227320" cy="632460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52400" y="5105400"/>
            <a:ext cx="8839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ZA" sz="3200" i="1" dirty="0" err="1" smtClean="0"/>
              <a:t>T</a:t>
            </a:r>
            <a:r>
              <a:rPr lang="en-ZA" sz="3200" i="1" baseline="-25000" dirty="0" err="1" smtClean="0"/>
              <a:t>s</a:t>
            </a:r>
            <a:r>
              <a:rPr lang="en-ZA" sz="3200" dirty="0" smtClean="0"/>
              <a:t> = temperature of the </a:t>
            </a:r>
            <a:r>
              <a:rPr lang="en-ZA" sz="3200" dirty="0" smtClean="0">
                <a:solidFill>
                  <a:schemeClr val="accent1"/>
                </a:solidFill>
              </a:rPr>
              <a:t>object</a:t>
            </a:r>
            <a:r>
              <a:rPr lang="en-ZA" sz="3200" dirty="0" smtClean="0"/>
              <a:t> (emission)</a:t>
            </a:r>
          </a:p>
          <a:p>
            <a:pPr algn="ctr"/>
            <a:r>
              <a:rPr lang="en-ZA" sz="3200" i="1" dirty="0" err="1" smtClean="0"/>
              <a:t>T</a:t>
            </a:r>
            <a:r>
              <a:rPr lang="en-ZA" sz="3200" i="1" baseline="-25000" dirty="0" err="1" smtClean="0"/>
              <a:t>sur</a:t>
            </a:r>
            <a:r>
              <a:rPr lang="en-ZA" sz="3200" dirty="0" smtClean="0"/>
              <a:t> = temperature of the </a:t>
            </a:r>
            <a:r>
              <a:rPr lang="en-ZA" sz="3200" dirty="0" smtClean="0">
                <a:solidFill>
                  <a:schemeClr val="accent2"/>
                </a:solidFill>
              </a:rPr>
              <a:t>surroundings</a:t>
            </a:r>
            <a:r>
              <a:rPr lang="en-ZA" sz="3200" dirty="0" smtClean="0"/>
              <a:t> (absorption)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70543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surface of the sun is approximately </a:t>
            </a:r>
            <a:r>
              <a:rPr lang="en-US" dirty="0" smtClean="0">
                <a:solidFill>
                  <a:schemeClr val="accent2"/>
                </a:solidFill>
              </a:rPr>
              <a:t>6000 K</a:t>
            </a:r>
            <a:r>
              <a:rPr lang="en-US" dirty="0" smtClean="0"/>
              <a:t>.  Does that mean the radiant heat we get here on earth is this?</a:t>
            </a:r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r>
              <a:rPr lang="en-US" dirty="0" smtClean="0"/>
              <a:t>that is a lot of energy - enough to melt </a:t>
            </a:r>
            <a:r>
              <a:rPr lang="en-US" dirty="0" smtClean="0">
                <a:solidFill>
                  <a:schemeClr val="accent1"/>
                </a:solidFill>
              </a:rPr>
              <a:t>220 kg of ice per second</a:t>
            </a:r>
            <a:r>
              <a:rPr lang="en-US" dirty="0" smtClean="0"/>
              <a:t>!</a:t>
            </a:r>
          </a:p>
          <a:p>
            <a:r>
              <a:rPr lang="en-US" dirty="0" smtClean="0"/>
              <a:t>the Stefan-Boltzmann equation assumes you are </a:t>
            </a:r>
            <a:r>
              <a:rPr lang="en-US" dirty="0" smtClean="0">
                <a:solidFill>
                  <a:srgbClr val="00B050"/>
                </a:solidFill>
              </a:rPr>
              <a:t>surrounded</a:t>
            </a:r>
            <a:r>
              <a:rPr lang="en-US" dirty="0" smtClean="0"/>
              <a:t> by the temperature T.</a:t>
            </a:r>
          </a:p>
          <a:p>
            <a:r>
              <a:rPr lang="en-US" dirty="0" smtClean="0"/>
              <a:t>For solar energy, we can use: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Radiation from the Sun</a:t>
            </a:r>
            <a:endParaRPr lang="en-US" dirty="0"/>
          </a:p>
        </p:txBody>
      </p:sp>
      <p:pic>
        <p:nvPicPr>
          <p:cNvPr id="5" name="Picture 4" descr="latex-image-1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209800" y="5486400"/>
            <a:ext cx="4267200" cy="749300"/>
          </a:xfrm>
          <a:prstGeom prst="rect">
            <a:avLst/>
          </a:prstGeom>
        </p:spPr>
      </p:pic>
      <p:pic>
        <p:nvPicPr>
          <p:cNvPr id="7" name="Picture 6" descr="latex-image-1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381000" y="2209800"/>
            <a:ext cx="8305800" cy="553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07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/>
              <a:t>Radiation </a:t>
            </a:r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indent="0">
              <a:buNone/>
            </a:pPr>
            <a:r>
              <a:rPr lang="en-US" sz="2800" dirty="0" smtClean="0"/>
              <a:t>A </a:t>
            </a:r>
            <a:r>
              <a:rPr lang="en-US" sz="2800" dirty="0"/>
              <a:t>prisoner sits unclothed in a cell awaiting interrogation.  If the temperature of his skin is </a:t>
            </a:r>
            <a:r>
              <a:rPr lang="en-US" sz="2800" dirty="0" smtClean="0">
                <a:solidFill>
                  <a:schemeClr val="accent1"/>
                </a:solidFill>
              </a:rPr>
              <a:t>30 </a:t>
            </a:r>
            <a:r>
              <a:rPr lang="en-US" sz="2800" baseline="30000" dirty="0" err="1" smtClean="0">
                <a:solidFill>
                  <a:schemeClr val="accent1"/>
                </a:solidFill>
              </a:rPr>
              <a:t>o</a:t>
            </a:r>
            <a:r>
              <a:rPr lang="en-US" sz="2800" dirty="0" err="1" smtClean="0">
                <a:solidFill>
                  <a:schemeClr val="accent1"/>
                </a:solidFill>
              </a:rPr>
              <a:t>C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dirty="0"/>
              <a:t>and that of the walls of his cell </a:t>
            </a:r>
            <a:r>
              <a:rPr lang="en-US" sz="2800" dirty="0" smtClean="0">
                <a:solidFill>
                  <a:schemeClr val="accent1"/>
                </a:solidFill>
              </a:rPr>
              <a:t>10 </a:t>
            </a:r>
            <a:r>
              <a:rPr lang="en-US" sz="2800" baseline="30000" dirty="0" err="1" smtClean="0">
                <a:solidFill>
                  <a:schemeClr val="accent1"/>
                </a:solidFill>
              </a:rPr>
              <a:t>o</a:t>
            </a:r>
            <a:r>
              <a:rPr lang="en-US" sz="2800" dirty="0" err="1" smtClean="0">
                <a:solidFill>
                  <a:schemeClr val="accent1"/>
                </a:solidFill>
              </a:rPr>
              <a:t>C</a:t>
            </a:r>
            <a:r>
              <a:rPr lang="en-US" sz="2800" dirty="0"/>
              <a:t>, what is the </a:t>
            </a:r>
            <a:r>
              <a:rPr lang="en-US" sz="2800" dirty="0">
                <a:solidFill>
                  <a:schemeClr val="accent2"/>
                </a:solidFill>
              </a:rPr>
              <a:t>net rate of loss of heat </a:t>
            </a:r>
            <a:r>
              <a:rPr lang="en-US" sz="2800" dirty="0"/>
              <a:t>by radiation from his body.  (take </a:t>
            </a:r>
            <a:r>
              <a:rPr lang="en-US" sz="2800" dirty="0" err="1">
                <a:solidFill>
                  <a:schemeClr val="accent1"/>
                </a:solidFill>
              </a:rPr>
              <a:t>A</a:t>
            </a:r>
            <a:r>
              <a:rPr lang="en-US" sz="2800" baseline="-25000" dirty="0" err="1">
                <a:solidFill>
                  <a:schemeClr val="accent1"/>
                </a:solidFill>
              </a:rPr>
              <a:t>skin</a:t>
            </a:r>
            <a:r>
              <a:rPr lang="en-US" sz="2800" dirty="0">
                <a:solidFill>
                  <a:schemeClr val="accent1"/>
                </a:solidFill>
              </a:rPr>
              <a:t> = 1.5 m</a:t>
            </a:r>
            <a:r>
              <a:rPr lang="en-US" sz="2800" baseline="30000" dirty="0">
                <a:solidFill>
                  <a:schemeClr val="accent1"/>
                </a:solidFill>
              </a:rPr>
              <a:t>2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dirty="0"/>
              <a:t>and </a:t>
            </a:r>
            <a:r>
              <a:rPr lang="en-US" sz="2800" dirty="0" err="1">
                <a:solidFill>
                  <a:schemeClr val="accent1"/>
                </a:solidFill>
              </a:rPr>
              <a:t>e</a:t>
            </a:r>
            <a:r>
              <a:rPr lang="en-US" sz="2800" baseline="-25000" dirty="0" err="1">
                <a:solidFill>
                  <a:schemeClr val="accent1"/>
                </a:solidFill>
              </a:rPr>
              <a:t>skin</a:t>
            </a:r>
            <a:r>
              <a:rPr lang="en-US" sz="2800" dirty="0">
                <a:solidFill>
                  <a:schemeClr val="accent1"/>
                </a:solidFill>
              </a:rPr>
              <a:t> = 0.7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749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Radiant Heat</a:t>
            </a:r>
          </a:p>
        </p:txBody>
      </p:sp>
      <p:sp>
        <p:nvSpPr>
          <p:cNvPr id="6" name="Content Placeholder 12"/>
          <p:cNvSpPr>
            <a:spLocks noGrp="1"/>
          </p:cNvSpPr>
          <p:nvPr>
            <p:ph idx="4294967295"/>
          </p:nvPr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anchor="t" anchorCtr="0"/>
          <a:lstStyle/>
          <a:p>
            <a:pPr marL="0" lvl="0" indent="0">
              <a:buNone/>
            </a:pPr>
            <a:r>
              <a:rPr lang="en-US" sz="2800" dirty="0"/>
              <a:t>How much </a:t>
            </a:r>
            <a:r>
              <a:rPr lang="en-US" sz="2800" dirty="0">
                <a:solidFill>
                  <a:schemeClr val="accent2"/>
                </a:solidFill>
              </a:rPr>
              <a:t>radiant energy per second </a:t>
            </a:r>
            <a:r>
              <a:rPr lang="en-US" sz="2800" dirty="0"/>
              <a:t>is being absorbed by </a:t>
            </a:r>
            <a:r>
              <a:rPr lang="en-US" sz="2800" dirty="0">
                <a:solidFill>
                  <a:schemeClr val="accent1"/>
                </a:solidFill>
              </a:rPr>
              <a:t>2 m</a:t>
            </a:r>
            <a:r>
              <a:rPr lang="en-US" sz="2800" baseline="30000" dirty="0">
                <a:solidFill>
                  <a:schemeClr val="accent1"/>
                </a:solidFill>
              </a:rPr>
              <a:t>2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dirty="0"/>
              <a:t>glass window (</a:t>
            </a:r>
            <a:r>
              <a:rPr lang="en-US" sz="2800" dirty="0" smtClean="0">
                <a:solidFill>
                  <a:schemeClr val="accent1"/>
                </a:solidFill>
              </a:rPr>
              <a:t>e = 0.8</a:t>
            </a:r>
            <a:r>
              <a:rPr lang="en-US" sz="2800" dirty="0"/>
              <a:t>), exposed to the sun at an angle of </a:t>
            </a:r>
            <a:r>
              <a:rPr lang="en-US" sz="2800" dirty="0">
                <a:solidFill>
                  <a:schemeClr val="accent1"/>
                </a:solidFill>
              </a:rPr>
              <a:t>30</a:t>
            </a:r>
            <a:r>
              <a:rPr lang="en-US" sz="2800" baseline="30000" dirty="0">
                <a:solidFill>
                  <a:schemeClr val="accent1"/>
                </a:solidFill>
              </a:rPr>
              <a:t>o</a:t>
            </a:r>
            <a:r>
              <a:rPr lang="en-US" sz="2800" dirty="0"/>
              <a:t>?  </a:t>
            </a:r>
          </a:p>
          <a:p>
            <a:pPr marL="0" lv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01642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detailed measurement of </a:t>
            </a:r>
            <a:r>
              <a:rPr lang="en-US" dirty="0" smtClean="0">
                <a:solidFill>
                  <a:schemeClr val="accent1"/>
                </a:solidFill>
              </a:rPr>
              <a:t>radiation</a:t>
            </a:r>
            <a:r>
              <a:rPr lang="en-US" dirty="0" smtClean="0"/>
              <a:t> from the body</a:t>
            </a:r>
          </a:p>
          <a:p>
            <a:r>
              <a:rPr lang="en-US" dirty="0" smtClean="0"/>
              <a:t>in medical imaging, warmer areas may be a sign of tumors or infection</a:t>
            </a:r>
          </a:p>
          <a:p>
            <a:r>
              <a:rPr lang="en-US" dirty="0" smtClean="0"/>
              <a:t>cooler areas on the skin may be a sign of poor circulation.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Thermography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17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990600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Temperature is a measure of the </a:t>
            </a:r>
            <a:r>
              <a:rPr lang="en-US" dirty="0" smtClean="0">
                <a:solidFill>
                  <a:srgbClr val="00B050"/>
                </a:solidFill>
              </a:rPr>
              <a:t>average kinetic energy </a:t>
            </a:r>
            <a:r>
              <a:rPr lang="en-US" dirty="0" smtClean="0">
                <a:solidFill>
                  <a:srgbClr val="000000"/>
                </a:solidFill>
              </a:rPr>
              <a:t>of individual molecules.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</a:t>
            </a:r>
            <a:endParaRPr lang="en-US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152400" y="2133600"/>
            <a:ext cx="8534400" cy="1524000"/>
          </a:xfrm>
          <a:prstGeom prst="rect">
            <a:avLst/>
          </a:prstGeom>
        </p:spPr>
        <p:txBody>
          <a:bodyPr/>
          <a:lstStyle/>
          <a:p>
            <a:pPr marL="3600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determines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how ‘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or ‘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cold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something is and which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direction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heat will flow</a:t>
            </a:r>
          </a:p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52400" y="3505200"/>
            <a:ext cx="8686800" cy="2438400"/>
          </a:xfrm>
          <a:prstGeom prst="rect">
            <a:avLst/>
          </a:prstGeom>
        </p:spPr>
        <p:txBody>
          <a:bodyPr/>
          <a:lstStyle/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Three common units are:</a:t>
            </a:r>
          </a:p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Celsius: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water freezes at 0 boils at 100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i="1" dirty="0" smtClean="0">
                <a:solidFill>
                  <a:srgbClr val="000000"/>
                </a:solidFill>
              </a:rPr>
              <a:t>Kelvin:</a:t>
            </a:r>
            <a:r>
              <a:rPr lang="en-US" sz="2800" dirty="0" smtClean="0">
                <a:solidFill>
                  <a:srgbClr val="000000"/>
                </a:solidFill>
              </a:rPr>
              <a:t> 0 is ‘absolute zero’ (-273 °C)</a:t>
            </a:r>
            <a:endParaRPr kumimoji="0" lang="en-US" sz="2800" b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i="1" dirty="0" smtClean="0">
                <a:solidFill>
                  <a:srgbClr val="000000"/>
                </a:solidFill>
              </a:rPr>
              <a:t>Fahrenheit: </a:t>
            </a:r>
            <a:r>
              <a:rPr lang="en-US" sz="2300" dirty="0" smtClean="0">
                <a:solidFill>
                  <a:srgbClr val="000000"/>
                </a:solidFill>
              </a:rPr>
              <a:t>only Americans and Brits use it…</a:t>
            </a:r>
            <a:endParaRPr kumimoji="0" lang="en-US" sz="2300" b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690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8686800" cy="2971800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sz="3200" dirty="0"/>
              <a:t>Thermal energy is: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3200" dirty="0">
                <a:solidFill>
                  <a:srgbClr val="000000"/>
                </a:solidFill>
              </a:rPr>
              <a:t>the </a:t>
            </a:r>
            <a:r>
              <a:rPr lang="en-US" sz="3200" dirty="0">
                <a:solidFill>
                  <a:srgbClr val="00B050"/>
                </a:solidFill>
              </a:rPr>
              <a:t>sum of all the kinetic energy </a:t>
            </a:r>
            <a:r>
              <a:rPr lang="en-US" sz="3200" dirty="0">
                <a:solidFill>
                  <a:srgbClr val="000000"/>
                </a:solidFill>
              </a:rPr>
              <a:t>of all the molecules in a substance is its thermal energy (U).</a:t>
            </a:r>
          </a:p>
          <a:p>
            <a:pPr>
              <a:spcBef>
                <a:spcPct val="50000"/>
              </a:spcBef>
            </a:pPr>
            <a:endParaRPr lang="en-US" sz="3200" dirty="0"/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Thermal (or Internal) Energy</a:t>
            </a:r>
            <a:endParaRPr lang="en-US" dirty="0"/>
          </a:p>
        </p:txBody>
      </p:sp>
      <p:sp>
        <p:nvSpPr>
          <p:cNvPr id="4" name="Content Placeholder 12"/>
          <p:cNvSpPr txBox="1">
            <a:spLocks/>
          </p:cNvSpPr>
          <p:nvPr/>
        </p:nvSpPr>
        <p:spPr>
          <a:xfrm>
            <a:off x="76200" y="3276600"/>
            <a:ext cx="8991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Temperature is related to the thermal energy, as a measure of the molecules’ </a:t>
            </a:r>
            <a:r>
              <a:rPr lang="en-US" sz="3200" dirty="0" smtClean="0">
                <a:solidFill>
                  <a:schemeClr val="accent1"/>
                </a:solidFill>
              </a:rPr>
              <a:t>average kinetic energy</a:t>
            </a:r>
            <a:r>
              <a:rPr lang="en-US" sz="3200" dirty="0" smtClean="0">
                <a:solidFill>
                  <a:srgbClr val="000000"/>
                </a:solidFill>
              </a:rPr>
              <a:t>.</a:t>
            </a:r>
          </a:p>
          <a:p>
            <a:endParaRPr lang="en-US" sz="3200" i="1" dirty="0" smtClean="0">
              <a:solidFill>
                <a:srgbClr val="000000"/>
              </a:solidFill>
            </a:endParaRPr>
          </a:p>
          <a:p>
            <a:r>
              <a:rPr lang="en-US" sz="2300" i="1" dirty="0" smtClean="0">
                <a:solidFill>
                  <a:srgbClr val="000000"/>
                </a:solidFill>
              </a:rPr>
              <a:t>		    is the thermal energy of a monatomic ideal gas </a:t>
            </a:r>
          </a:p>
          <a:p>
            <a:r>
              <a:rPr lang="en-US" sz="2300" i="1" dirty="0" smtClean="0">
                <a:solidFill>
                  <a:srgbClr val="000000"/>
                </a:solidFill>
              </a:rPr>
              <a:t>		    (with temperature in Kelvin)</a:t>
            </a:r>
          </a:p>
        </p:txBody>
      </p:sp>
      <p:pic>
        <p:nvPicPr>
          <p:cNvPr id="7" name="Picture 6" descr="equation.internal energ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041" y="4652989"/>
            <a:ext cx="1926415" cy="89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09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04800" y="4114798"/>
            <a:ext cx="8610600" cy="1447802"/>
          </a:xfrm>
        </p:spPr>
        <p:txBody>
          <a:bodyPr/>
          <a:lstStyle/>
          <a:p>
            <a:pPr marL="0" lvl="0" indent="0" defTabSz="914400">
              <a:spcBef>
                <a:spcPct val="50000"/>
              </a:spcBef>
              <a:buNone/>
              <a:defRPr/>
            </a:pPr>
            <a:r>
              <a:rPr lang="en-US" dirty="0"/>
              <a:t>The direction the heat flows depends on the temperature of the two surfaces in contact.</a:t>
            </a:r>
          </a:p>
          <a:p>
            <a:pPr marL="0" lvl="0" indent="0" defTabSz="914400">
              <a:spcBef>
                <a:spcPct val="50000"/>
              </a:spcBef>
              <a:buNone/>
              <a:defRPr/>
            </a:pPr>
            <a:endParaRPr lang="en-US" dirty="0">
              <a:solidFill>
                <a:schemeClr val="accent2"/>
              </a:solidFill>
            </a:endParaRPr>
          </a:p>
          <a:p>
            <a:pPr marL="0" indent="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</a:t>
            </a:r>
            <a:endParaRPr lang="en-US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524000" y="1219200"/>
            <a:ext cx="5638800" cy="276998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DEFINITION OF </a:t>
            </a:r>
            <a:r>
              <a:rPr lang="en-US" sz="2400" b="1" dirty="0" smtClean="0">
                <a:solidFill>
                  <a:schemeClr val="accent2"/>
                </a:solidFill>
              </a:rPr>
              <a:t>HEAT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Heat </a:t>
            </a:r>
            <a:r>
              <a:rPr lang="en-US" sz="2400" b="1" i="1" dirty="0">
                <a:solidFill>
                  <a:schemeClr val="accent2"/>
                </a:solidFill>
              </a:rPr>
              <a:t>Q</a:t>
            </a:r>
            <a:r>
              <a:rPr lang="en-US" sz="2400" dirty="0"/>
              <a:t> is</a:t>
            </a:r>
            <a:r>
              <a:rPr lang="en-US" sz="2400" dirty="0" smtClean="0"/>
              <a:t> thermal energy </a:t>
            </a:r>
            <a:r>
              <a:rPr lang="en-US" sz="2400" dirty="0"/>
              <a:t>that flows from a </a:t>
            </a:r>
            <a:r>
              <a:rPr lang="en-US" sz="2400" dirty="0">
                <a:solidFill>
                  <a:schemeClr val="accent2"/>
                </a:solidFill>
              </a:rPr>
              <a:t>higher-temperature</a:t>
            </a:r>
            <a:r>
              <a:rPr lang="en-US" sz="2400" dirty="0"/>
              <a:t> object to a </a:t>
            </a:r>
            <a:r>
              <a:rPr lang="en-US" sz="2400" dirty="0">
                <a:solidFill>
                  <a:schemeClr val="accent1"/>
                </a:solidFill>
              </a:rPr>
              <a:t>lower-temperature</a:t>
            </a:r>
            <a:r>
              <a:rPr lang="en-US" sz="2400" dirty="0"/>
              <a:t> object because of the difference in temperatures</a:t>
            </a:r>
          </a:p>
          <a:p>
            <a:pPr>
              <a:spcBef>
                <a:spcPts val="1800"/>
              </a:spcBef>
            </a:pPr>
            <a:r>
              <a:rPr lang="en-US" sz="2400" b="1" i="1" dirty="0" smtClean="0">
                <a:solidFill>
                  <a:srgbClr val="009900"/>
                </a:solidFill>
              </a:rPr>
              <a:t>SI </a:t>
            </a:r>
            <a:r>
              <a:rPr lang="en-US" sz="2400" b="1" i="1" dirty="0">
                <a:solidFill>
                  <a:srgbClr val="009900"/>
                </a:solidFill>
              </a:rPr>
              <a:t>Unit of Heat:  </a:t>
            </a:r>
            <a:r>
              <a:rPr lang="en-US" sz="2400" dirty="0">
                <a:solidFill>
                  <a:srgbClr val="009900"/>
                </a:solidFill>
              </a:rPr>
              <a:t>joule (J)</a:t>
            </a:r>
            <a:endParaRPr lang="en-US" sz="2400" b="1" i="1" dirty="0">
              <a:solidFill>
                <a:srgbClr val="009900"/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57200" y="5410200"/>
            <a:ext cx="579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000" dirty="0" smtClean="0">
                <a:solidFill>
                  <a:srgbClr val="7030A0"/>
                </a:solidFill>
                <a:latin typeface="Comic Sans MS" pitchFamily="66" charset="0"/>
              </a:rPr>
              <a:t>Note: </a:t>
            </a:r>
            <a:r>
              <a:rPr lang="en-US" sz="2000" dirty="0">
                <a:solidFill>
                  <a:srgbClr val="7030A0"/>
                </a:solidFill>
                <a:latin typeface="Comic Sans MS" pitchFamily="66" charset="0"/>
              </a:rPr>
              <a:t>It is not correct to say that a substance contains heat!</a:t>
            </a:r>
            <a:endParaRPr lang="en-GB" sz="20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72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Units of Heat</a:t>
            </a:r>
            <a:endParaRPr lang="en-US" dirty="0"/>
          </a:p>
        </p:txBody>
      </p:sp>
      <p:sp>
        <p:nvSpPr>
          <p:cNvPr id="5" name="Content Placeholder 12"/>
          <p:cNvSpPr txBox="1">
            <a:spLocks/>
          </p:cNvSpPr>
          <p:nvPr/>
        </p:nvSpPr>
        <p:spPr>
          <a:xfrm>
            <a:off x="76200" y="990600"/>
            <a:ext cx="8991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A common unit of heat:  calorie (cal)</a:t>
            </a:r>
          </a:p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1 cal is the amount of heat necessary to raise the temperature of 1 g of water by 1 Celsius degree.</a:t>
            </a:r>
            <a:endParaRPr lang="en-US" sz="3200" dirty="0">
              <a:solidFill>
                <a:srgbClr val="000000"/>
              </a:solidFill>
            </a:endParaRPr>
          </a:p>
        </p:txBody>
      </p:sp>
      <p:pic>
        <p:nvPicPr>
          <p:cNvPr id="6" name="Picture 5" descr="constant.heat joul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0"/>
            <a:ext cx="3429000" cy="1383632"/>
          </a:xfrm>
          <a:prstGeom prst="rect">
            <a:avLst/>
          </a:prstGeom>
        </p:spPr>
      </p:pic>
      <p:sp>
        <p:nvSpPr>
          <p:cNvPr id="7" name="Content Placeholder 12"/>
          <p:cNvSpPr txBox="1">
            <a:spLocks/>
          </p:cNvSpPr>
          <p:nvPr/>
        </p:nvSpPr>
        <p:spPr>
          <a:xfrm>
            <a:off x="76200" y="2895600"/>
            <a:ext cx="4800600" cy="34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In the 1800s, Joule calculated the mechanical equivalent of heat: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28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2"/>
          <p:cNvSpPr txBox="1">
            <a:spLocks/>
          </p:cNvSpPr>
          <p:nvPr/>
        </p:nvSpPr>
        <p:spPr>
          <a:xfrm>
            <a:off x="152400" y="1066800"/>
            <a:ext cx="88392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Law of Conservation of Energy for Heat</a:t>
            </a:r>
          </a:p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accent2"/>
                </a:solidFill>
              </a:rPr>
              <a:t>If there is </a:t>
            </a:r>
            <a:r>
              <a:rPr lang="en-US" sz="3200" b="1" dirty="0" smtClean="0">
                <a:solidFill>
                  <a:schemeClr val="accent2"/>
                </a:solidFill>
              </a:rPr>
              <a:t>no</a:t>
            </a:r>
            <a:r>
              <a:rPr lang="en-US" sz="3200" dirty="0" smtClean="0">
                <a:solidFill>
                  <a:schemeClr val="accent2"/>
                </a:solidFill>
              </a:rPr>
              <a:t> heat loss to the surroundings, the </a:t>
            </a:r>
            <a:r>
              <a:rPr lang="en-US" sz="3200" dirty="0" smtClean="0"/>
              <a:t>heat lost</a:t>
            </a:r>
            <a:r>
              <a:rPr lang="en-US" sz="3200" dirty="0" smtClean="0">
                <a:solidFill>
                  <a:schemeClr val="accent2"/>
                </a:solidFill>
              </a:rPr>
              <a:t> by the hotter object equals the </a:t>
            </a:r>
            <a:r>
              <a:rPr lang="en-US" sz="3200" dirty="0" smtClean="0">
                <a:solidFill>
                  <a:schemeClr val="accent1"/>
                </a:solidFill>
              </a:rPr>
              <a:t>heat gained</a:t>
            </a:r>
            <a:r>
              <a:rPr lang="en-US" sz="3200" dirty="0" smtClean="0">
                <a:solidFill>
                  <a:schemeClr val="accent2"/>
                </a:solidFill>
              </a:rPr>
              <a:t> by the cooler ones.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2819400" y="1752600"/>
            <a:ext cx="4648200" cy="762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52400" y="4191000"/>
            <a:ext cx="8839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ZA" sz="3200" b="1" dirty="0">
                <a:solidFill>
                  <a:srgbClr val="0000FF"/>
                </a:solidFill>
                <a:latin typeface="Comic Sans MS" pitchFamily="66" charset="0"/>
              </a:rPr>
              <a:t>Isolated </a:t>
            </a:r>
            <a:r>
              <a:rPr lang="en-ZA" sz="3200" b="1" dirty="0" smtClean="0">
                <a:solidFill>
                  <a:srgbClr val="0000FF"/>
                </a:solidFill>
                <a:latin typeface="Comic Sans MS" pitchFamily="66" charset="0"/>
              </a:rPr>
              <a:t>System:</a:t>
            </a:r>
          </a:p>
          <a:p>
            <a:pPr algn="l"/>
            <a:endParaRPr lang="en-ZA" sz="32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algn="ctr"/>
            <a:r>
              <a:rPr lang="en-ZA" sz="3200" b="1" i="1" dirty="0" smtClean="0">
                <a:latin typeface="Times New Roman" pitchFamily="18" charset="0"/>
              </a:rPr>
              <a:t>Q</a:t>
            </a:r>
            <a:r>
              <a:rPr lang="en-ZA" sz="3200" dirty="0" smtClean="0">
                <a:latin typeface="Times New Roman" pitchFamily="18" charset="0"/>
              </a:rPr>
              <a:t> lost by some contents = </a:t>
            </a:r>
            <a:r>
              <a:rPr lang="en-ZA" sz="3200" b="1" i="1" dirty="0" smtClean="0">
                <a:latin typeface="Times New Roman" pitchFamily="18" charset="0"/>
              </a:rPr>
              <a:t>Q</a:t>
            </a:r>
            <a:r>
              <a:rPr lang="en-ZA" sz="3200" dirty="0" smtClean="0">
                <a:latin typeface="Times New Roman" pitchFamily="18" charset="0"/>
              </a:rPr>
              <a:t> gained by rest</a:t>
            </a:r>
            <a:endParaRPr lang="en-GB" sz="3200" dirty="0">
              <a:latin typeface="Times New Roman" pitchFamily="18" charset="0"/>
            </a:endParaRPr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 flipH="1">
            <a:off x="3200400" y="2286000"/>
            <a:ext cx="1905000" cy="1752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Heat: Conservation of Energy</a:t>
            </a:r>
          </a:p>
        </p:txBody>
      </p:sp>
    </p:spTree>
    <p:extLst>
      <p:ext uri="{BB962C8B-B14F-4D97-AF65-F5344CB8AC3E}">
        <p14:creationId xmlns:p14="http://schemas.microsoft.com/office/powerpoint/2010/main" val="228605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build="allAtOnce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2"/>
          <p:cNvSpPr txBox="1">
            <a:spLocks/>
          </p:cNvSpPr>
          <p:nvPr/>
        </p:nvSpPr>
        <p:spPr>
          <a:xfrm>
            <a:off x="152400" y="1066800"/>
            <a:ext cx="88392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buFontTx/>
              <a:buNone/>
            </a:pPr>
            <a:r>
              <a:rPr lang="en-ZA" sz="3200" b="1" dirty="0" smtClean="0">
                <a:solidFill>
                  <a:schemeClr val="accent2"/>
                </a:solidFill>
              </a:rPr>
              <a:t>When energy is added to a substance what happens?</a:t>
            </a:r>
          </a:p>
          <a:p>
            <a:pPr lvl="1"/>
            <a:endParaRPr lang="en-ZA" sz="3600" dirty="0" smtClean="0"/>
          </a:p>
          <a:p>
            <a:pPr marL="182880" lvl="1"/>
            <a:r>
              <a:rPr lang="en-ZA" sz="2800" dirty="0" smtClean="0"/>
              <a:t>OPTION 1: the object’s </a:t>
            </a:r>
            <a:r>
              <a:rPr lang="en-ZA" sz="2800" dirty="0" smtClean="0">
                <a:solidFill>
                  <a:srgbClr val="0000FF"/>
                </a:solidFill>
              </a:rPr>
              <a:t>temperature may increase</a:t>
            </a:r>
            <a:r>
              <a:rPr lang="en-ZA" sz="2800" dirty="0" smtClean="0"/>
              <a:t>…</a:t>
            </a:r>
          </a:p>
          <a:p>
            <a:pPr lvl="1">
              <a:buFontTx/>
              <a:buNone/>
            </a:pPr>
            <a:endParaRPr lang="en-ZA" sz="3600" dirty="0" smtClean="0"/>
          </a:p>
          <a:p>
            <a:pPr marL="182880" lvl="1"/>
            <a:r>
              <a:rPr lang="en-ZA" sz="2800" dirty="0" smtClean="0"/>
              <a:t>OPTION 2: the </a:t>
            </a:r>
            <a:r>
              <a:rPr lang="en-ZA" sz="2800" dirty="0" smtClean="0">
                <a:solidFill>
                  <a:srgbClr val="0000FF"/>
                </a:solidFill>
              </a:rPr>
              <a:t>phase</a:t>
            </a:r>
            <a:r>
              <a:rPr lang="en-ZA" sz="2800" dirty="0" smtClean="0"/>
              <a:t> of the substance may </a:t>
            </a:r>
            <a:r>
              <a:rPr lang="en-ZA" sz="2800" dirty="0" smtClean="0">
                <a:solidFill>
                  <a:srgbClr val="0000FF"/>
                </a:solidFill>
              </a:rPr>
              <a:t>change</a:t>
            </a:r>
            <a:r>
              <a:rPr lang="en-ZA" sz="2800" dirty="0" smtClean="0"/>
              <a:t>…</a:t>
            </a:r>
          </a:p>
          <a:p>
            <a:pPr marL="182880" lvl="1"/>
            <a:endParaRPr lang="en-ZA" sz="3600" dirty="0" smtClean="0"/>
          </a:p>
          <a:p>
            <a:pPr marL="182880" lvl="1"/>
            <a:r>
              <a:rPr lang="en-ZA" sz="2800" dirty="0" smtClean="0"/>
              <a:t>OPTION 3: the substance may use that energy to </a:t>
            </a:r>
            <a:r>
              <a:rPr lang="en-ZA" sz="2800" dirty="0" smtClean="0">
                <a:solidFill>
                  <a:srgbClr val="0000FF"/>
                </a:solidFill>
              </a:rPr>
              <a:t>do work</a:t>
            </a:r>
            <a:endParaRPr lang="en-ZA" sz="2800" dirty="0" smtClean="0"/>
          </a:p>
          <a:p>
            <a:pPr marL="182880" lvl="1"/>
            <a:r>
              <a:rPr lang="en-ZA" sz="2800" dirty="0" smtClean="0"/>
              <a:t>		(i.e. expand) – </a:t>
            </a:r>
            <a:r>
              <a:rPr lang="en-ZA" sz="2800" b="1" dirty="0" smtClean="0"/>
              <a:t>First Law of Thermodynamics</a:t>
            </a:r>
            <a:endParaRPr lang="en-GB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does the Energy go?</a:t>
            </a:r>
          </a:p>
        </p:txBody>
      </p:sp>
    </p:spTree>
    <p:extLst>
      <p:ext uri="{BB962C8B-B14F-4D97-AF65-F5344CB8AC3E}">
        <p14:creationId xmlns:p14="http://schemas.microsoft.com/office/powerpoint/2010/main" val="347909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C4eActiveLectureQuestions">
  <a:themeElements>
    <a:clrScheme name="1_CC4eActiveLectureQuestions 15">
      <a:dk1>
        <a:srgbClr val="000000"/>
      </a:dk1>
      <a:lt1>
        <a:srgbClr val="FFFFFF"/>
      </a:lt1>
      <a:dk2>
        <a:srgbClr val="0060AF"/>
      </a:dk2>
      <a:lt2>
        <a:srgbClr val="000000"/>
      </a:lt2>
      <a:accent1>
        <a:srgbClr val="F7955A"/>
      </a:accent1>
      <a:accent2>
        <a:srgbClr val="009247"/>
      </a:accent2>
      <a:accent3>
        <a:srgbClr val="FFFFFF"/>
      </a:accent3>
      <a:accent4>
        <a:srgbClr val="000000"/>
      </a:accent4>
      <a:accent5>
        <a:srgbClr val="FAC8B5"/>
      </a:accent5>
      <a:accent6>
        <a:srgbClr val="00843F"/>
      </a:accent6>
      <a:hlink>
        <a:srgbClr val="009999"/>
      </a:hlink>
      <a:folHlink>
        <a:srgbClr val="99CC00"/>
      </a:folHlink>
    </a:clrScheme>
    <a:fontScheme name="1_CC4eActiveLectureQuestions">
      <a:majorFont>
        <a:latin typeface="Times New Roman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C4eActiveLectureQues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C4eActiveLectureQuestions 13">
        <a:dk1>
          <a:srgbClr val="000000"/>
        </a:dk1>
        <a:lt1>
          <a:srgbClr val="FFFFFF"/>
        </a:lt1>
        <a:dk2>
          <a:srgbClr val="005472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4">
        <a:dk1>
          <a:srgbClr val="000000"/>
        </a:dk1>
        <a:lt1>
          <a:srgbClr val="FFFFFF"/>
        </a:lt1>
        <a:dk2>
          <a:srgbClr val="333399"/>
        </a:dk2>
        <a:lt2>
          <a:srgbClr val="000000"/>
        </a:lt2>
        <a:accent1>
          <a:srgbClr val="B7DAB8"/>
        </a:accent1>
        <a:accent2>
          <a:srgbClr val="005472"/>
        </a:accent2>
        <a:accent3>
          <a:srgbClr val="FFFFFF"/>
        </a:accent3>
        <a:accent4>
          <a:srgbClr val="000000"/>
        </a:accent4>
        <a:accent5>
          <a:srgbClr val="D8EAD8"/>
        </a:accent5>
        <a:accent6>
          <a:srgbClr val="004B6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C4eActiveLectureQuestions 15">
        <a:dk1>
          <a:srgbClr val="000000"/>
        </a:dk1>
        <a:lt1>
          <a:srgbClr val="FFFFFF"/>
        </a:lt1>
        <a:dk2>
          <a:srgbClr val="0060AF"/>
        </a:dk2>
        <a:lt2>
          <a:srgbClr val="000000"/>
        </a:lt2>
        <a:accent1>
          <a:srgbClr val="F7955A"/>
        </a:accent1>
        <a:accent2>
          <a:srgbClr val="009247"/>
        </a:accent2>
        <a:accent3>
          <a:srgbClr val="FFFFFF"/>
        </a:accent3>
        <a:accent4>
          <a:srgbClr val="000000"/>
        </a:accent4>
        <a:accent5>
          <a:srgbClr val="FAC8B5"/>
        </a:accent5>
        <a:accent6>
          <a:srgbClr val="00843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24603</TotalTime>
  <Words>1639</Words>
  <Application>Microsoft Office PowerPoint</Application>
  <PresentationFormat>On-screen Show (4:3)</PresentationFormat>
  <Paragraphs>199</Paragraphs>
  <Slides>36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Office Theme</vt:lpstr>
      <vt:lpstr>1_CC4eActiveLectureQuestions</vt:lpstr>
      <vt:lpstr>2_CC4eActiveLectureQuestions</vt:lpstr>
      <vt:lpstr>Physics 1025F Heat &amp; Properties of Matter     </vt:lpstr>
      <vt:lpstr>Chapter 14: Heat</vt:lpstr>
      <vt:lpstr>Temperature, Thermal Energy &amp; Heat</vt:lpstr>
      <vt:lpstr>Temperature</vt:lpstr>
      <vt:lpstr>Thermal (or Internal) Energy</vt:lpstr>
      <vt:lpstr>Heat</vt:lpstr>
      <vt:lpstr>Units of Heat</vt:lpstr>
      <vt:lpstr>Heat: Conservation of Energy</vt:lpstr>
      <vt:lpstr>Where does the Energy go?</vt:lpstr>
      <vt:lpstr>Specific Heat</vt:lpstr>
      <vt:lpstr>Specific Heat</vt:lpstr>
      <vt:lpstr>Example: Specific Heat</vt:lpstr>
      <vt:lpstr>Example: Taking a bath</vt:lpstr>
      <vt:lpstr>Calorimetry: Measuring Heat</vt:lpstr>
      <vt:lpstr>Food Energy</vt:lpstr>
      <vt:lpstr>Change of Phase</vt:lpstr>
      <vt:lpstr>Latent Heat</vt:lpstr>
      <vt:lpstr>Latent Heat</vt:lpstr>
      <vt:lpstr>Example: Calorimetry </vt:lpstr>
      <vt:lpstr>Example: Calorimetry </vt:lpstr>
      <vt:lpstr>Where does the Energy go?</vt:lpstr>
      <vt:lpstr>Heat Transfer</vt:lpstr>
      <vt:lpstr>Heat Transfer: Conduction</vt:lpstr>
      <vt:lpstr>Heat Transfer: Conduction</vt:lpstr>
      <vt:lpstr>Heat Transfer: Conduction</vt:lpstr>
      <vt:lpstr>Heat Transfer: Conduction</vt:lpstr>
      <vt:lpstr>Example: Conduction </vt:lpstr>
      <vt:lpstr>Heat Transfer: Convection</vt:lpstr>
      <vt:lpstr>Radiation</vt:lpstr>
      <vt:lpstr>Radiation: look ma no medium!</vt:lpstr>
      <vt:lpstr>Radiation: Stefan-Boltzmann equation</vt:lpstr>
      <vt:lpstr>Heat Exchanged</vt:lpstr>
      <vt:lpstr>Radiation from the Sun</vt:lpstr>
      <vt:lpstr>Example: Radiation </vt:lpstr>
      <vt:lpstr>Example: Radiant Heat</vt:lpstr>
      <vt:lpstr>Thermography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PHY1025F M01</dc:title>
  <dc:creator>Steve Peterson</dc:creator>
  <cp:lastModifiedBy>Amos</cp:lastModifiedBy>
  <cp:revision>1054</cp:revision>
  <cp:lastPrinted>2012-01-19T14:18:39Z</cp:lastPrinted>
  <dcterms:created xsi:type="dcterms:W3CDTF">2011-03-04T08:49:28Z</dcterms:created>
  <dcterms:modified xsi:type="dcterms:W3CDTF">2014-05-20T19:57:37Z</dcterms:modified>
</cp:coreProperties>
</file>