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53" r:id="rId2"/>
    <p:sldMasterId id="2147483965" r:id="rId3"/>
    <p:sldMasterId id="2147484003" r:id="rId4"/>
  </p:sldMasterIdLst>
  <p:notesMasterIdLst>
    <p:notesMasterId r:id="rId47"/>
  </p:notesMasterIdLst>
  <p:handoutMasterIdLst>
    <p:handoutMasterId r:id="rId48"/>
  </p:handoutMasterIdLst>
  <p:sldIdLst>
    <p:sldId id="1000" r:id="rId5"/>
    <p:sldId id="876" r:id="rId6"/>
    <p:sldId id="877" r:id="rId7"/>
    <p:sldId id="935" r:id="rId8"/>
    <p:sldId id="878" r:id="rId9"/>
    <p:sldId id="881" r:id="rId10"/>
    <p:sldId id="882" r:id="rId11"/>
    <p:sldId id="885" r:id="rId12"/>
    <p:sldId id="887" r:id="rId13"/>
    <p:sldId id="888" r:id="rId14"/>
    <p:sldId id="889" r:id="rId15"/>
    <p:sldId id="891" r:id="rId16"/>
    <p:sldId id="893" r:id="rId17"/>
    <p:sldId id="894" r:id="rId18"/>
    <p:sldId id="896" r:id="rId19"/>
    <p:sldId id="897" r:id="rId20"/>
    <p:sldId id="955" r:id="rId21"/>
    <p:sldId id="900" r:id="rId22"/>
    <p:sldId id="901" r:id="rId23"/>
    <p:sldId id="904" r:id="rId24"/>
    <p:sldId id="906" r:id="rId25"/>
    <p:sldId id="908" r:id="rId26"/>
    <p:sldId id="909" r:id="rId27"/>
    <p:sldId id="910" r:id="rId28"/>
    <p:sldId id="961" r:id="rId29"/>
    <p:sldId id="912" r:id="rId30"/>
    <p:sldId id="962" r:id="rId31"/>
    <p:sldId id="976" r:id="rId32"/>
    <p:sldId id="977" r:id="rId33"/>
    <p:sldId id="979" r:id="rId34"/>
    <p:sldId id="990" r:id="rId35"/>
    <p:sldId id="991" r:id="rId36"/>
    <p:sldId id="993" r:id="rId37"/>
    <p:sldId id="916" r:id="rId38"/>
    <p:sldId id="918" r:id="rId39"/>
    <p:sldId id="919" r:id="rId40"/>
    <p:sldId id="999" r:id="rId41"/>
    <p:sldId id="920" r:id="rId42"/>
    <p:sldId id="997" r:id="rId43"/>
    <p:sldId id="995" r:id="rId44"/>
    <p:sldId id="927" r:id="rId45"/>
    <p:sldId id="928" r:id="rId46"/>
  </p:sldIdLst>
  <p:sldSz cx="9144000" cy="6858000" type="screen4x3"/>
  <p:notesSz cx="6815138" cy="9947275"/>
  <p:defaultTextStyle>
    <a:defPPr>
      <a:defRPr lang="en-US"/>
    </a:defPPr>
    <a:lvl1pPr marL="0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173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345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2517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6662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0832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5006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9170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3336" algn="l" defTabSz="9083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94316" autoAdjust="0"/>
  </p:normalViewPr>
  <p:slideViewPr>
    <p:cSldViewPr>
      <p:cViewPr varScale="1">
        <p:scale>
          <a:sx n="70" d="100"/>
          <a:sy n="70" d="100"/>
        </p:scale>
        <p:origin x="-109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96"/>
      </p:cViewPr>
      <p:guideLst>
        <p:guide orient="horz" pos="3132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2926F01E-795A-42F8-9333-53A8A310B5A7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53969" cy="49792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578" y="9447764"/>
            <a:ext cx="2953969" cy="49792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FB75C24C-FE0D-4263-BE38-A92C279ED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32A48150-14BC-4B53-B150-4CA0E1EF875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</p:spPr>
        <p:txBody>
          <a:bodyPr vert="horz" lIns="91641" tIns="45821" rIns="91641" bIns="458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021413F5-23E0-4781-AF2D-779D9AFC9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173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345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517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662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832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5006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170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3336" algn="l" defTabSz="908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CHANGE THE WORDING TO MATCH THE PICTURE!!!!</a:t>
            </a:r>
          </a:p>
          <a:p>
            <a:r>
              <a:rPr lang="en-ZA" dirty="0" smtClean="0"/>
              <a:t>INCLUDE DENSITIES OF WATER AND LEAD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NEED TO DO THIS DIFFERENTLY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0840" tIns="45420" rIns="90840" bIns="454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420C5871-EA15-4890-B29F-76FDA98614F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3"/>
            <a:ext cx="2057400" cy="5851525"/>
          </a:xfrm>
          <a:prstGeom prst="rect">
            <a:avLst/>
          </a:prstGeom>
        </p:spPr>
        <p:txBody>
          <a:bodyPr vert="eaVert" lIns="90840" tIns="45420" rIns="90840" bIns="454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3"/>
            <a:ext cx="6019800" cy="5851525"/>
          </a:xfrm>
          <a:prstGeom prst="rect">
            <a:avLst/>
          </a:prstGeom>
        </p:spPr>
        <p:txBody>
          <a:bodyPr vert="eaVert" lIns="90840" tIns="45420" rIns="90840" bIns="454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21FCA85B-9FA6-4B03-B11B-70288B3E5CD8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77" name="Picture 41" descr="770113_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7" b="27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70" name="Text Box 34"/>
          <p:cNvSpPr txBox="1">
            <a:spLocks noChangeArrowheads="1"/>
          </p:cNvSpPr>
          <p:nvPr userDrawn="1"/>
        </p:nvSpPr>
        <p:spPr bwMode="auto">
          <a:xfrm>
            <a:off x="276248" y="6537329"/>
            <a:ext cx="4676775" cy="2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6" tIns="45628" rIns="91256" bIns="45628">
            <a:spAutoFit/>
          </a:bodyPr>
          <a:lstStyle/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  <a:latin typeface="Times New Roman" pitchFamily="64" charset="0"/>
              </a:rPr>
              <a:t>© 2010 Pearson Education, Inc.</a:t>
            </a:r>
          </a:p>
        </p:txBody>
      </p:sp>
      <p:sp>
        <p:nvSpPr>
          <p:cNvPr id="577576" name="Rectangle 4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53025" y="2420938"/>
            <a:ext cx="38004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64" charset="2"/>
              <a:buNone/>
              <a:defRPr sz="4000" b="1">
                <a:latin typeface="Times New Roman" pitchFamily="6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77578" name="Text Box 42"/>
          <p:cNvSpPr txBox="1">
            <a:spLocks noChangeArrowheads="1"/>
          </p:cNvSpPr>
          <p:nvPr userDrawn="1"/>
        </p:nvSpPr>
        <p:spPr bwMode="auto">
          <a:xfrm>
            <a:off x="2578100" y="6200783"/>
            <a:ext cx="6565900" cy="6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6" tIns="45628" rIns="91256" bIns="45628">
            <a:spAutoFit/>
          </a:bodyPr>
          <a:lstStyle/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PowerPoint</a:t>
            </a:r>
            <a:r>
              <a:rPr lang="en-US" b="1" baseline="300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®</a:t>
            </a: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Lectures for</a:t>
            </a:r>
          </a:p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College Physics: A Strategic Approach, </a:t>
            </a: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Second Edition</a:t>
            </a:r>
            <a:endParaRPr lang="en-US" b="1" smtClean="0">
              <a:solidFill>
                <a:srgbClr val="FFFFFF"/>
              </a:solidFill>
              <a:latin typeface="Times New Roman" pitchFamily="6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256" tIns="45628" rIns="91256" bIns="456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3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  <a:prstGeom prst="rect">
            <a:avLst/>
          </a:prstGeom>
        </p:spPr>
        <p:txBody>
          <a:bodyPr lIns="91256" tIns="45628" rIns="91256" bIns="4562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  <a:prstGeom prst="rect">
            <a:avLst/>
          </a:prstGeom>
        </p:spPr>
        <p:txBody>
          <a:bodyPr lIns="91256" tIns="45628" rIns="91256" bIns="45628" anchor="b"/>
          <a:lstStyle>
            <a:lvl1pPr marL="0" indent="0">
              <a:buNone/>
              <a:defRPr sz="2000"/>
            </a:lvl1pPr>
            <a:lvl2pPr marL="456258" indent="0">
              <a:buNone/>
              <a:defRPr sz="1800"/>
            </a:lvl2pPr>
            <a:lvl3pPr marL="912537" indent="0">
              <a:buNone/>
              <a:defRPr sz="1600"/>
            </a:lvl3pPr>
            <a:lvl4pPr marL="1368810" indent="0">
              <a:buNone/>
              <a:defRPr sz="1400"/>
            </a:lvl4pPr>
            <a:lvl5pPr marL="1825073" indent="0">
              <a:buNone/>
              <a:defRPr sz="1400"/>
            </a:lvl5pPr>
            <a:lvl6pPr marL="2281335" indent="0">
              <a:buNone/>
              <a:defRPr sz="1400"/>
            </a:lvl6pPr>
            <a:lvl7pPr marL="2737608" indent="0">
              <a:buNone/>
              <a:defRPr sz="1400"/>
            </a:lvl7pPr>
            <a:lvl8pPr marL="3193877" indent="0">
              <a:buNone/>
              <a:defRPr sz="1400"/>
            </a:lvl8pPr>
            <a:lvl9pPr marL="36501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11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56" tIns="45628" rIns="91256" bIns="45628" anchor="b"/>
          <a:lstStyle>
            <a:lvl1pPr marL="0" indent="0">
              <a:buNone/>
              <a:defRPr sz="2400" b="1"/>
            </a:lvl1pPr>
            <a:lvl2pPr marL="456258" indent="0">
              <a:buNone/>
              <a:defRPr sz="2000" b="1"/>
            </a:lvl2pPr>
            <a:lvl3pPr marL="912537" indent="0">
              <a:buNone/>
              <a:defRPr sz="1800" b="1"/>
            </a:lvl3pPr>
            <a:lvl4pPr marL="1368810" indent="0">
              <a:buNone/>
              <a:defRPr sz="1600" b="1"/>
            </a:lvl4pPr>
            <a:lvl5pPr marL="1825073" indent="0">
              <a:buNone/>
              <a:defRPr sz="1600" b="1"/>
            </a:lvl5pPr>
            <a:lvl6pPr marL="2281335" indent="0">
              <a:buNone/>
              <a:defRPr sz="1600" b="1"/>
            </a:lvl6pPr>
            <a:lvl7pPr marL="2737608" indent="0">
              <a:buNone/>
              <a:defRPr sz="1600" b="1"/>
            </a:lvl7pPr>
            <a:lvl8pPr marL="3193877" indent="0">
              <a:buNone/>
              <a:defRPr sz="1600" b="1"/>
            </a:lvl8pPr>
            <a:lvl9pPr marL="36501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256" tIns="45628" rIns="91256" bIns="45628" anchor="b"/>
          <a:lstStyle>
            <a:lvl1pPr marL="0" indent="0">
              <a:buNone/>
              <a:defRPr sz="2400" b="1"/>
            </a:lvl1pPr>
            <a:lvl2pPr marL="456258" indent="0">
              <a:buNone/>
              <a:defRPr sz="2000" b="1"/>
            </a:lvl2pPr>
            <a:lvl3pPr marL="912537" indent="0">
              <a:buNone/>
              <a:defRPr sz="1800" b="1"/>
            </a:lvl3pPr>
            <a:lvl4pPr marL="1368810" indent="0">
              <a:buNone/>
              <a:defRPr sz="1600" b="1"/>
            </a:lvl4pPr>
            <a:lvl5pPr marL="1825073" indent="0">
              <a:buNone/>
              <a:defRPr sz="1600" b="1"/>
            </a:lvl5pPr>
            <a:lvl6pPr marL="2281335" indent="0">
              <a:buNone/>
              <a:defRPr sz="1600" b="1"/>
            </a:lvl6pPr>
            <a:lvl7pPr marL="2737608" indent="0">
              <a:buNone/>
              <a:defRPr sz="1600" b="1"/>
            </a:lvl7pPr>
            <a:lvl8pPr marL="3193877" indent="0">
              <a:buNone/>
              <a:defRPr sz="1600" b="1"/>
            </a:lvl8pPr>
            <a:lvl9pPr marL="36501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3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  <a:prstGeom prst="rect">
            <a:avLst/>
          </a:prstGeom>
        </p:spPr>
        <p:txBody>
          <a:bodyPr lIns="91256" tIns="45628" rIns="91256" bIns="4562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2"/>
            <a:ext cx="3008313" cy="4691063"/>
          </a:xfrm>
          <a:prstGeom prst="rect">
            <a:avLst/>
          </a:prstGeom>
        </p:spPr>
        <p:txBody>
          <a:bodyPr lIns="91256" tIns="45628" rIns="91256" bIns="45628"/>
          <a:lstStyle>
            <a:lvl1pPr marL="0" indent="0">
              <a:buNone/>
              <a:defRPr sz="1400"/>
            </a:lvl1pPr>
            <a:lvl2pPr marL="456258" indent="0">
              <a:buNone/>
              <a:defRPr sz="1200"/>
            </a:lvl2pPr>
            <a:lvl3pPr marL="912537" indent="0">
              <a:buNone/>
              <a:defRPr sz="1000"/>
            </a:lvl3pPr>
            <a:lvl4pPr marL="1368810" indent="0">
              <a:buNone/>
              <a:defRPr sz="900"/>
            </a:lvl4pPr>
            <a:lvl5pPr marL="1825073" indent="0">
              <a:buNone/>
              <a:defRPr sz="900"/>
            </a:lvl5pPr>
            <a:lvl6pPr marL="2281335" indent="0">
              <a:buNone/>
              <a:defRPr sz="900"/>
            </a:lvl6pPr>
            <a:lvl7pPr marL="2737608" indent="0">
              <a:buNone/>
              <a:defRPr sz="900"/>
            </a:lvl7pPr>
            <a:lvl8pPr marL="3193877" indent="0">
              <a:buNone/>
              <a:defRPr sz="900"/>
            </a:lvl8pPr>
            <a:lvl9pPr marL="3650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 lIns="90840" tIns="45420" rIns="90840" bIns="45420"/>
          <a:lstStyle>
            <a:lvl1pPr algn="l">
              <a:defRPr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56" tIns="45628" rIns="91256" bIns="4562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56" tIns="45628" rIns="91256" bIns="45628"/>
          <a:lstStyle>
            <a:lvl1pPr marL="0" indent="0">
              <a:buNone/>
              <a:defRPr sz="3200"/>
            </a:lvl1pPr>
            <a:lvl2pPr marL="456258" indent="0">
              <a:buNone/>
              <a:defRPr sz="2800"/>
            </a:lvl2pPr>
            <a:lvl3pPr marL="912537" indent="0">
              <a:buNone/>
              <a:defRPr sz="2400"/>
            </a:lvl3pPr>
            <a:lvl4pPr marL="1368810" indent="0">
              <a:buNone/>
              <a:defRPr sz="2000"/>
            </a:lvl4pPr>
            <a:lvl5pPr marL="1825073" indent="0">
              <a:buNone/>
              <a:defRPr sz="2000"/>
            </a:lvl5pPr>
            <a:lvl6pPr marL="2281335" indent="0">
              <a:buNone/>
              <a:defRPr sz="2000"/>
            </a:lvl6pPr>
            <a:lvl7pPr marL="2737608" indent="0">
              <a:buNone/>
              <a:defRPr sz="2000"/>
            </a:lvl7pPr>
            <a:lvl8pPr marL="3193877" indent="0">
              <a:buNone/>
              <a:defRPr sz="2000"/>
            </a:lvl8pPr>
            <a:lvl9pPr marL="36501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56" tIns="45628" rIns="91256" bIns="45628"/>
          <a:lstStyle>
            <a:lvl1pPr marL="0" indent="0">
              <a:buNone/>
              <a:defRPr sz="1400"/>
            </a:lvl1pPr>
            <a:lvl2pPr marL="456258" indent="0">
              <a:buNone/>
              <a:defRPr sz="1200"/>
            </a:lvl2pPr>
            <a:lvl3pPr marL="912537" indent="0">
              <a:buNone/>
              <a:defRPr sz="1000"/>
            </a:lvl3pPr>
            <a:lvl4pPr marL="1368810" indent="0">
              <a:buNone/>
              <a:defRPr sz="900"/>
            </a:lvl4pPr>
            <a:lvl5pPr marL="1825073" indent="0">
              <a:buNone/>
              <a:defRPr sz="900"/>
            </a:lvl5pPr>
            <a:lvl6pPr marL="2281335" indent="0">
              <a:buNone/>
              <a:defRPr sz="900"/>
            </a:lvl6pPr>
            <a:lvl7pPr marL="2737608" indent="0">
              <a:buNone/>
              <a:defRPr sz="900"/>
            </a:lvl7pPr>
            <a:lvl8pPr marL="3193877" indent="0">
              <a:buNone/>
              <a:defRPr sz="900"/>
            </a:lvl8pPr>
            <a:lvl9pPr marL="3650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99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256" tIns="45628" rIns="91256" bIns="456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0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  <a:prstGeom prst="rect">
            <a:avLst/>
          </a:prstGeom>
        </p:spPr>
        <p:txBody>
          <a:bodyPr vert="eaVert"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  <a:prstGeom prst="rect">
            <a:avLst/>
          </a:prstGeom>
        </p:spPr>
        <p:txBody>
          <a:bodyPr vert="eaVert" lIns="91256" tIns="45628" rIns="91256" bIns="456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77" name="Picture 41" descr="770113_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7" b="27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70" name="Text Box 34"/>
          <p:cNvSpPr txBox="1">
            <a:spLocks noChangeArrowheads="1"/>
          </p:cNvSpPr>
          <p:nvPr userDrawn="1"/>
        </p:nvSpPr>
        <p:spPr bwMode="auto">
          <a:xfrm>
            <a:off x="276248" y="6537329"/>
            <a:ext cx="4676775" cy="2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6" tIns="45628" rIns="91256" bIns="45628">
            <a:spAutoFit/>
          </a:bodyPr>
          <a:lstStyle/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  <a:latin typeface="Times New Roman" pitchFamily="64" charset="0"/>
              </a:rPr>
              <a:t>© 2010 Pearson Education, Inc.</a:t>
            </a:r>
          </a:p>
        </p:txBody>
      </p:sp>
      <p:sp>
        <p:nvSpPr>
          <p:cNvPr id="577576" name="Rectangle 4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53025" y="2420938"/>
            <a:ext cx="38004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64" charset="2"/>
              <a:buNone/>
              <a:defRPr sz="4000" b="1">
                <a:latin typeface="Times New Roman" pitchFamily="6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77578" name="Text Box 42"/>
          <p:cNvSpPr txBox="1">
            <a:spLocks noChangeArrowheads="1"/>
          </p:cNvSpPr>
          <p:nvPr userDrawn="1"/>
        </p:nvSpPr>
        <p:spPr bwMode="auto">
          <a:xfrm>
            <a:off x="2578100" y="6200783"/>
            <a:ext cx="6565900" cy="6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6" tIns="45628" rIns="91256" bIns="45628">
            <a:spAutoFit/>
          </a:bodyPr>
          <a:lstStyle/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PowerPoint</a:t>
            </a:r>
            <a:r>
              <a:rPr lang="en-US" b="1" baseline="300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®</a:t>
            </a: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Lectures for</a:t>
            </a:r>
          </a:p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College Physics: A Strategic Approach, </a:t>
            </a: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Second Edition</a:t>
            </a:r>
            <a:endParaRPr lang="en-US" b="1" smtClean="0">
              <a:solidFill>
                <a:srgbClr val="FFFFFF"/>
              </a:solidFill>
              <a:latin typeface="Times New Roman" pitchFamily="6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30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256" tIns="45628" rIns="91256" bIns="456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  <a:prstGeom prst="rect">
            <a:avLst/>
          </a:prstGeom>
        </p:spPr>
        <p:txBody>
          <a:bodyPr lIns="91256" tIns="45628" rIns="91256" bIns="4562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  <a:prstGeom prst="rect">
            <a:avLst/>
          </a:prstGeom>
        </p:spPr>
        <p:txBody>
          <a:bodyPr lIns="91256" tIns="45628" rIns="91256" bIns="45628" anchor="b"/>
          <a:lstStyle>
            <a:lvl1pPr marL="0" indent="0">
              <a:buNone/>
              <a:defRPr sz="2000"/>
            </a:lvl1pPr>
            <a:lvl2pPr marL="456258" indent="0">
              <a:buNone/>
              <a:defRPr sz="1800"/>
            </a:lvl2pPr>
            <a:lvl3pPr marL="912537" indent="0">
              <a:buNone/>
              <a:defRPr sz="1600"/>
            </a:lvl3pPr>
            <a:lvl4pPr marL="1368810" indent="0">
              <a:buNone/>
              <a:defRPr sz="1400"/>
            </a:lvl4pPr>
            <a:lvl5pPr marL="1825073" indent="0">
              <a:buNone/>
              <a:defRPr sz="1400"/>
            </a:lvl5pPr>
            <a:lvl6pPr marL="2281335" indent="0">
              <a:buNone/>
              <a:defRPr sz="1400"/>
            </a:lvl6pPr>
            <a:lvl7pPr marL="2737608" indent="0">
              <a:buNone/>
              <a:defRPr sz="1400"/>
            </a:lvl7pPr>
            <a:lvl8pPr marL="3193877" indent="0">
              <a:buNone/>
              <a:defRPr sz="1400"/>
            </a:lvl8pPr>
            <a:lvl9pPr marL="36501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211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56" tIns="45628" rIns="91256" bIns="45628" anchor="b"/>
          <a:lstStyle>
            <a:lvl1pPr marL="0" indent="0">
              <a:buNone/>
              <a:defRPr sz="2400" b="1"/>
            </a:lvl1pPr>
            <a:lvl2pPr marL="456258" indent="0">
              <a:buNone/>
              <a:defRPr sz="2000" b="1"/>
            </a:lvl2pPr>
            <a:lvl3pPr marL="912537" indent="0">
              <a:buNone/>
              <a:defRPr sz="1800" b="1"/>
            </a:lvl3pPr>
            <a:lvl4pPr marL="1368810" indent="0">
              <a:buNone/>
              <a:defRPr sz="1600" b="1"/>
            </a:lvl4pPr>
            <a:lvl5pPr marL="1825073" indent="0">
              <a:buNone/>
              <a:defRPr sz="1600" b="1"/>
            </a:lvl5pPr>
            <a:lvl6pPr marL="2281335" indent="0">
              <a:buNone/>
              <a:defRPr sz="1600" b="1"/>
            </a:lvl6pPr>
            <a:lvl7pPr marL="2737608" indent="0">
              <a:buNone/>
              <a:defRPr sz="1600" b="1"/>
            </a:lvl7pPr>
            <a:lvl8pPr marL="3193877" indent="0">
              <a:buNone/>
              <a:defRPr sz="1600" b="1"/>
            </a:lvl8pPr>
            <a:lvl9pPr marL="36501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256" tIns="45628" rIns="91256" bIns="45628" anchor="b"/>
          <a:lstStyle>
            <a:lvl1pPr marL="0" indent="0">
              <a:buNone/>
              <a:defRPr sz="2400" b="1"/>
            </a:lvl1pPr>
            <a:lvl2pPr marL="456258" indent="0">
              <a:buNone/>
              <a:defRPr sz="2000" b="1"/>
            </a:lvl2pPr>
            <a:lvl3pPr marL="912537" indent="0">
              <a:buNone/>
              <a:defRPr sz="1800" b="1"/>
            </a:lvl3pPr>
            <a:lvl4pPr marL="1368810" indent="0">
              <a:buNone/>
              <a:defRPr sz="1600" b="1"/>
            </a:lvl4pPr>
            <a:lvl5pPr marL="1825073" indent="0">
              <a:buNone/>
              <a:defRPr sz="1600" b="1"/>
            </a:lvl5pPr>
            <a:lvl6pPr marL="2281335" indent="0">
              <a:buNone/>
              <a:defRPr sz="1600" b="1"/>
            </a:lvl6pPr>
            <a:lvl7pPr marL="2737608" indent="0">
              <a:buNone/>
              <a:defRPr sz="1600" b="1"/>
            </a:lvl7pPr>
            <a:lvl8pPr marL="3193877" indent="0">
              <a:buNone/>
              <a:defRPr sz="1600" b="1"/>
            </a:lvl8pPr>
            <a:lvl9pPr marL="36501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1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5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2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5"/>
            <a:ext cx="7772400" cy="1362075"/>
          </a:xfrm>
          <a:prstGeom prst="rect">
            <a:avLst/>
          </a:prstGeom>
        </p:spPr>
        <p:txBody>
          <a:bodyPr lIns="90840" tIns="45420" rIns="90840" bIns="45420"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86"/>
            <a:ext cx="7772400" cy="1500187"/>
          </a:xfrm>
          <a:prstGeom prst="rect">
            <a:avLst/>
          </a:prstGeom>
        </p:spPr>
        <p:txBody>
          <a:bodyPr lIns="90840" tIns="45420" rIns="90840" bIns="454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3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A638B7CD-E15A-4219-8664-8940F0B33A60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  <a:prstGeom prst="rect">
            <a:avLst/>
          </a:prstGeom>
        </p:spPr>
        <p:txBody>
          <a:bodyPr lIns="91256" tIns="45628" rIns="91256" bIns="4562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  <a:prstGeom prst="rect">
            <a:avLst/>
          </a:prstGeom>
        </p:spPr>
        <p:txBody>
          <a:bodyPr lIns="91256" tIns="45628" rIns="91256" bIns="4562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2"/>
            <a:ext cx="3008313" cy="4691063"/>
          </a:xfrm>
          <a:prstGeom prst="rect">
            <a:avLst/>
          </a:prstGeom>
        </p:spPr>
        <p:txBody>
          <a:bodyPr lIns="91256" tIns="45628" rIns="91256" bIns="45628"/>
          <a:lstStyle>
            <a:lvl1pPr marL="0" indent="0">
              <a:buNone/>
              <a:defRPr sz="1400"/>
            </a:lvl1pPr>
            <a:lvl2pPr marL="456258" indent="0">
              <a:buNone/>
              <a:defRPr sz="1200"/>
            </a:lvl2pPr>
            <a:lvl3pPr marL="912537" indent="0">
              <a:buNone/>
              <a:defRPr sz="1000"/>
            </a:lvl3pPr>
            <a:lvl4pPr marL="1368810" indent="0">
              <a:buNone/>
              <a:defRPr sz="900"/>
            </a:lvl4pPr>
            <a:lvl5pPr marL="1825073" indent="0">
              <a:buNone/>
              <a:defRPr sz="900"/>
            </a:lvl5pPr>
            <a:lvl6pPr marL="2281335" indent="0">
              <a:buNone/>
              <a:defRPr sz="900"/>
            </a:lvl6pPr>
            <a:lvl7pPr marL="2737608" indent="0">
              <a:buNone/>
              <a:defRPr sz="900"/>
            </a:lvl7pPr>
            <a:lvl8pPr marL="3193877" indent="0">
              <a:buNone/>
              <a:defRPr sz="900"/>
            </a:lvl8pPr>
            <a:lvl9pPr marL="3650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198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56" tIns="45628" rIns="91256" bIns="4562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56" tIns="45628" rIns="91256" bIns="45628"/>
          <a:lstStyle>
            <a:lvl1pPr marL="0" indent="0">
              <a:buNone/>
              <a:defRPr sz="3200"/>
            </a:lvl1pPr>
            <a:lvl2pPr marL="456258" indent="0">
              <a:buNone/>
              <a:defRPr sz="2800"/>
            </a:lvl2pPr>
            <a:lvl3pPr marL="912537" indent="0">
              <a:buNone/>
              <a:defRPr sz="2400"/>
            </a:lvl3pPr>
            <a:lvl4pPr marL="1368810" indent="0">
              <a:buNone/>
              <a:defRPr sz="2000"/>
            </a:lvl4pPr>
            <a:lvl5pPr marL="1825073" indent="0">
              <a:buNone/>
              <a:defRPr sz="2000"/>
            </a:lvl5pPr>
            <a:lvl6pPr marL="2281335" indent="0">
              <a:buNone/>
              <a:defRPr sz="2000"/>
            </a:lvl6pPr>
            <a:lvl7pPr marL="2737608" indent="0">
              <a:buNone/>
              <a:defRPr sz="2000"/>
            </a:lvl7pPr>
            <a:lvl8pPr marL="3193877" indent="0">
              <a:buNone/>
              <a:defRPr sz="2000"/>
            </a:lvl8pPr>
            <a:lvl9pPr marL="36501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56" tIns="45628" rIns="91256" bIns="45628"/>
          <a:lstStyle>
            <a:lvl1pPr marL="0" indent="0">
              <a:buNone/>
              <a:defRPr sz="1400"/>
            </a:lvl1pPr>
            <a:lvl2pPr marL="456258" indent="0">
              <a:buNone/>
              <a:defRPr sz="1200"/>
            </a:lvl2pPr>
            <a:lvl3pPr marL="912537" indent="0">
              <a:buNone/>
              <a:defRPr sz="1000"/>
            </a:lvl3pPr>
            <a:lvl4pPr marL="1368810" indent="0">
              <a:buNone/>
              <a:defRPr sz="900"/>
            </a:lvl4pPr>
            <a:lvl5pPr marL="1825073" indent="0">
              <a:buNone/>
              <a:defRPr sz="900"/>
            </a:lvl5pPr>
            <a:lvl6pPr marL="2281335" indent="0">
              <a:buNone/>
              <a:defRPr sz="900"/>
            </a:lvl6pPr>
            <a:lvl7pPr marL="2737608" indent="0">
              <a:buNone/>
              <a:defRPr sz="900"/>
            </a:lvl7pPr>
            <a:lvl8pPr marL="3193877" indent="0">
              <a:buNone/>
              <a:defRPr sz="900"/>
            </a:lvl8pPr>
            <a:lvl9pPr marL="3650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0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256" tIns="45628" rIns="91256" bIns="456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4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  <a:prstGeom prst="rect">
            <a:avLst/>
          </a:prstGeom>
        </p:spPr>
        <p:txBody>
          <a:bodyPr vert="eaVert" lIns="91256" tIns="45628" rIns="91256" bIns="456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  <a:prstGeom prst="rect">
            <a:avLst/>
          </a:prstGeom>
        </p:spPr>
        <p:txBody>
          <a:bodyPr vert="eaVert" lIns="91256" tIns="45628" rIns="91256" bIns="456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0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 lIns="90840" tIns="45420" rIns="90840" bIns="45420"/>
          <a:lstStyle>
            <a:lvl1pPr algn="l">
              <a:defRPr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1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5"/>
            <a:ext cx="7772400" cy="1362075"/>
          </a:xfrm>
          <a:prstGeom prst="rect">
            <a:avLst/>
          </a:prstGeom>
        </p:spPr>
        <p:txBody>
          <a:bodyPr lIns="90840" tIns="45420" rIns="90840" bIns="45420"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86"/>
            <a:ext cx="7772400" cy="1500187"/>
          </a:xfrm>
          <a:prstGeom prst="rect">
            <a:avLst/>
          </a:prstGeom>
        </p:spPr>
        <p:txBody>
          <a:bodyPr lIns="90840" tIns="45420" rIns="90840" bIns="454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3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A638B7CD-E15A-4219-8664-8940F0B33A60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7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B7BE7A0C-FDCB-453D-9792-D0FA9012129F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1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0840" tIns="45420" rIns="90840" bIns="45420" anchor="b"/>
          <a:lstStyle>
            <a:lvl1pPr marL="0" indent="0">
              <a:buNone/>
              <a:defRPr sz="2400" b="1"/>
            </a:lvl1pPr>
            <a:lvl2pPr marL="454173" indent="0">
              <a:buNone/>
              <a:defRPr sz="2000" b="1"/>
            </a:lvl2pPr>
            <a:lvl3pPr marL="908345" indent="0">
              <a:buNone/>
              <a:defRPr sz="1800" b="1"/>
            </a:lvl3pPr>
            <a:lvl4pPr marL="1362517" indent="0">
              <a:buNone/>
              <a:defRPr sz="1600" b="1"/>
            </a:lvl4pPr>
            <a:lvl5pPr marL="1816662" indent="0">
              <a:buNone/>
              <a:defRPr sz="1600" b="1"/>
            </a:lvl5pPr>
            <a:lvl6pPr marL="2270832" indent="0">
              <a:buNone/>
              <a:defRPr sz="1600" b="1"/>
            </a:lvl6pPr>
            <a:lvl7pPr marL="2725006" indent="0">
              <a:buNone/>
              <a:defRPr sz="1600" b="1"/>
            </a:lvl7pPr>
            <a:lvl8pPr marL="3179170" indent="0">
              <a:buNone/>
              <a:defRPr sz="1600" b="1"/>
            </a:lvl8pPr>
            <a:lvl9pPr marL="363333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0840" tIns="45420" rIns="90840" bIns="45420" anchor="b"/>
          <a:lstStyle>
            <a:lvl1pPr marL="0" indent="0">
              <a:buNone/>
              <a:defRPr sz="2400" b="1"/>
            </a:lvl1pPr>
            <a:lvl2pPr marL="454173" indent="0">
              <a:buNone/>
              <a:defRPr sz="2000" b="1"/>
            </a:lvl2pPr>
            <a:lvl3pPr marL="908345" indent="0">
              <a:buNone/>
              <a:defRPr sz="1800" b="1"/>
            </a:lvl3pPr>
            <a:lvl4pPr marL="1362517" indent="0">
              <a:buNone/>
              <a:defRPr sz="1600" b="1"/>
            </a:lvl4pPr>
            <a:lvl5pPr marL="1816662" indent="0">
              <a:buNone/>
              <a:defRPr sz="1600" b="1"/>
            </a:lvl5pPr>
            <a:lvl6pPr marL="2270832" indent="0">
              <a:buNone/>
              <a:defRPr sz="1600" b="1"/>
            </a:lvl6pPr>
            <a:lvl7pPr marL="2725006" indent="0">
              <a:buNone/>
              <a:defRPr sz="1600" b="1"/>
            </a:lvl7pPr>
            <a:lvl8pPr marL="3179170" indent="0">
              <a:buNone/>
              <a:defRPr sz="1600" b="1"/>
            </a:lvl8pPr>
            <a:lvl9pPr marL="363333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68E4E51D-046D-4CB2-B5FE-3179D29E7AAB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75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277DD55F-8BCA-4114-9D5B-A0117CA6DC95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B7BE7A0C-FDCB-453D-9792-D0FA9012129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B3AAED77-02A7-4EC5-B1BF-6D10B6126025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4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5" y="273050"/>
            <a:ext cx="3008313" cy="1162050"/>
          </a:xfrm>
          <a:prstGeom prst="rect">
            <a:avLst/>
          </a:prstGeom>
        </p:spPr>
        <p:txBody>
          <a:bodyPr lIns="90840" tIns="45420" rIns="90840" bIns="454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9"/>
            <a:ext cx="5111750" cy="5853113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5" y="1435102"/>
            <a:ext cx="3008313" cy="4691063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>
              <a:buNone/>
              <a:defRPr sz="1400"/>
            </a:lvl1pPr>
            <a:lvl2pPr marL="454173" indent="0">
              <a:buNone/>
              <a:defRPr sz="1200"/>
            </a:lvl2pPr>
            <a:lvl3pPr marL="908345" indent="0">
              <a:buNone/>
              <a:defRPr sz="1000"/>
            </a:lvl3pPr>
            <a:lvl4pPr marL="1362517" indent="0">
              <a:buNone/>
              <a:defRPr sz="900"/>
            </a:lvl4pPr>
            <a:lvl5pPr marL="1816662" indent="0">
              <a:buNone/>
              <a:defRPr sz="900"/>
            </a:lvl5pPr>
            <a:lvl6pPr marL="2270832" indent="0">
              <a:buNone/>
              <a:defRPr sz="900"/>
            </a:lvl6pPr>
            <a:lvl7pPr marL="2725006" indent="0">
              <a:buNone/>
              <a:defRPr sz="900"/>
            </a:lvl7pPr>
            <a:lvl8pPr marL="3179170" indent="0">
              <a:buNone/>
              <a:defRPr sz="900"/>
            </a:lvl8pPr>
            <a:lvl9pPr marL="363333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AC129356-F067-4343-87C2-BE194FE8D1CE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83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0840" tIns="45420" rIns="90840" bIns="454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>
              <a:buNone/>
              <a:defRPr sz="3200"/>
            </a:lvl1pPr>
            <a:lvl2pPr marL="454173" indent="0">
              <a:buNone/>
              <a:defRPr sz="2800"/>
            </a:lvl2pPr>
            <a:lvl3pPr marL="908345" indent="0">
              <a:buNone/>
              <a:defRPr sz="2400"/>
            </a:lvl3pPr>
            <a:lvl4pPr marL="1362517" indent="0">
              <a:buNone/>
              <a:defRPr sz="2000"/>
            </a:lvl4pPr>
            <a:lvl5pPr marL="1816662" indent="0">
              <a:buNone/>
              <a:defRPr sz="2000"/>
            </a:lvl5pPr>
            <a:lvl6pPr marL="2270832" indent="0">
              <a:buNone/>
              <a:defRPr sz="2000"/>
            </a:lvl6pPr>
            <a:lvl7pPr marL="2725006" indent="0">
              <a:buNone/>
              <a:defRPr sz="2000"/>
            </a:lvl7pPr>
            <a:lvl8pPr marL="3179170" indent="0">
              <a:buNone/>
              <a:defRPr sz="2000"/>
            </a:lvl8pPr>
            <a:lvl9pPr marL="36333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>
              <a:buNone/>
              <a:defRPr sz="1400"/>
            </a:lvl1pPr>
            <a:lvl2pPr marL="454173" indent="0">
              <a:buNone/>
              <a:defRPr sz="1200"/>
            </a:lvl2pPr>
            <a:lvl3pPr marL="908345" indent="0">
              <a:buNone/>
              <a:defRPr sz="1000"/>
            </a:lvl3pPr>
            <a:lvl4pPr marL="1362517" indent="0">
              <a:buNone/>
              <a:defRPr sz="900"/>
            </a:lvl4pPr>
            <a:lvl5pPr marL="1816662" indent="0">
              <a:buNone/>
              <a:defRPr sz="900"/>
            </a:lvl5pPr>
            <a:lvl6pPr marL="2270832" indent="0">
              <a:buNone/>
              <a:defRPr sz="900"/>
            </a:lvl6pPr>
            <a:lvl7pPr marL="2725006" indent="0">
              <a:buNone/>
              <a:defRPr sz="900"/>
            </a:lvl7pPr>
            <a:lvl8pPr marL="3179170" indent="0">
              <a:buNone/>
              <a:defRPr sz="900"/>
            </a:lvl8pPr>
            <a:lvl9pPr marL="363333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9F90C12F-2DF7-424C-A5C6-5FFD3F7E8D5A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0840" tIns="45420" rIns="90840" bIns="454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420C5871-EA15-4890-B29F-76FDA98614FF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5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3"/>
            <a:ext cx="2057400" cy="5851525"/>
          </a:xfrm>
          <a:prstGeom prst="rect">
            <a:avLst/>
          </a:prstGeom>
        </p:spPr>
        <p:txBody>
          <a:bodyPr vert="eaVert" lIns="90840" tIns="45420" rIns="90840" bIns="454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3"/>
            <a:ext cx="6019800" cy="5851525"/>
          </a:xfrm>
          <a:prstGeom prst="rect">
            <a:avLst/>
          </a:prstGeom>
        </p:spPr>
        <p:txBody>
          <a:bodyPr vert="eaVert" lIns="90840" tIns="45420" rIns="90840" bIns="454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21FCA85B-9FA6-4B03-B11B-70288B3E5CD8}" type="datetime1">
              <a:rPr lang="en-US" smtClean="0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>
                <a:solidFill>
                  <a:prstClr val="black"/>
                </a:solidFill>
              </a:rPr>
              <a:t>PHY1025F: Heat and Properties of Matter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0840" tIns="45420" rIns="90840" bIns="45420" anchor="b"/>
          <a:lstStyle>
            <a:lvl1pPr marL="0" indent="0">
              <a:buNone/>
              <a:defRPr sz="2400" b="1"/>
            </a:lvl1pPr>
            <a:lvl2pPr marL="454173" indent="0">
              <a:buNone/>
              <a:defRPr sz="2000" b="1"/>
            </a:lvl2pPr>
            <a:lvl3pPr marL="908345" indent="0">
              <a:buNone/>
              <a:defRPr sz="1800" b="1"/>
            </a:lvl3pPr>
            <a:lvl4pPr marL="1362517" indent="0">
              <a:buNone/>
              <a:defRPr sz="1600" b="1"/>
            </a:lvl4pPr>
            <a:lvl5pPr marL="1816662" indent="0">
              <a:buNone/>
              <a:defRPr sz="1600" b="1"/>
            </a:lvl5pPr>
            <a:lvl6pPr marL="2270832" indent="0">
              <a:buNone/>
              <a:defRPr sz="1600" b="1"/>
            </a:lvl6pPr>
            <a:lvl7pPr marL="2725006" indent="0">
              <a:buNone/>
              <a:defRPr sz="1600" b="1"/>
            </a:lvl7pPr>
            <a:lvl8pPr marL="3179170" indent="0">
              <a:buNone/>
              <a:defRPr sz="1600" b="1"/>
            </a:lvl8pPr>
            <a:lvl9pPr marL="363333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0840" tIns="45420" rIns="90840" bIns="45420" anchor="b"/>
          <a:lstStyle>
            <a:lvl1pPr marL="0" indent="0">
              <a:buNone/>
              <a:defRPr sz="2400" b="1"/>
            </a:lvl1pPr>
            <a:lvl2pPr marL="454173" indent="0">
              <a:buNone/>
              <a:defRPr sz="2000" b="1"/>
            </a:lvl2pPr>
            <a:lvl3pPr marL="908345" indent="0">
              <a:buNone/>
              <a:defRPr sz="1800" b="1"/>
            </a:lvl3pPr>
            <a:lvl4pPr marL="1362517" indent="0">
              <a:buNone/>
              <a:defRPr sz="1600" b="1"/>
            </a:lvl4pPr>
            <a:lvl5pPr marL="1816662" indent="0">
              <a:buNone/>
              <a:defRPr sz="1600" b="1"/>
            </a:lvl5pPr>
            <a:lvl6pPr marL="2270832" indent="0">
              <a:buNone/>
              <a:defRPr sz="1600" b="1"/>
            </a:lvl6pPr>
            <a:lvl7pPr marL="2725006" indent="0">
              <a:buNone/>
              <a:defRPr sz="1600" b="1"/>
            </a:lvl7pPr>
            <a:lvl8pPr marL="3179170" indent="0">
              <a:buNone/>
              <a:defRPr sz="1600" b="1"/>
            </a:lvl8pPr>
            <a:lvl9pPr marL="363333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68E4E51D-046D-4CB2-B5FE-3179D29E7AAB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277DD55F-8BCA-4114-9D5B-A0117CA6DC9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B3AAED77-02A7-4EC5-B1BF-6D10B612602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5" y="273050"/>
            <a:ext cx="3008313" cy="1162050"/>
          </a:xfrm>
          <a:prstGeom prst="rect">
            <a:avLst/>
          </a:prstGeom>
        </p:spPr>
        <p:txBody>
          <a:bodyPr lIns="90840" tIns="45420" rIns="90840" bIns="454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9"/>
            <a:ext cx="5111750" cy="5853113"/>
          </a:xfrm>
          <a:prstGeom prst="rect">
            <a:avLst/>
          </a:prstGeom>
        </p:spPr>
        <p:txBody>
          <a:bodyPr lIns="90840" tIns="45420" rIns="90840" bIns="454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5" y="1435102"/>
            <a:ext cx="3008313" cy="4691063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>
              <a:buNone/>
              <a:defRPr sz="1400"/>
            </a:lvl1pPr>
            <a:lvl2pPr marL="454173" indent="0">
              <a:buNone/>
              <a:defRPr sz="1200"/>
            </a:lvl2pPr>
            <a:lvl3pPr marL="908345" indent="0">
              <a:buNone/>
              <a:defRPr sz="1000"/>
            </a:lvl3pPr>
            <a:lvl4pPr marL="1362517" indent="0">
              <a:buNone/>
              <a:defRPr sz="900"/>
            </a:lvl4pPr>
            <a:lvl5pPr marL="1816662" indent="0">
              <a:buNone/>
              <a:defRPr sz="900"/>
            </a:lvl5pPr>
            <a:lvl6pPr marL="2270832" indent="0">
              <a:buNone/>
              <a:defRPr sz="900"/>
            </a:lvl6pPr>
            <a:lvl7pPr marL="2725006" indent="0">
              <a:buNone/>
              <a:defRPr sz="900"/>
            </a:lvl7pPr>
            <a:lvl8pPr marL="3179170" indent="0">
              <a:buNone/>
              <a:defRPr sz="900"/>
            </a:lvl8pPr>
            <a:lvl9pPr marL="363333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AC129356-F067-4343-87C2-BE194FE8D1CE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0840" tIns="45420" rIns="90840" bIns="454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>
              <a:buNone/>
              <a:defRPr sz="3200"/>
            </a:lvl1pPr>
            <a:lvl2pPr marL="454173" indent="0">
              <a:buNone/>
              <a:defRPr sz="2800"/>
            </a:lvl2pPr>
            <a:lvl3pPr marL="908345" indent="0">
              <a:buNone/>
              <a:defRPr sz="2400"/>
            </a:lvl3pPr>
            <a:lvl4pPr marL="1362517" indent="0">
              <a:buNone/>
              <a:defRPr sz="2000"/>
            </a:lvl4pPr>
            <a:lvl5pPr marL="1816662" indent="0">
              <a:buNone/>
              <a:defRPr sz="2000"/>
            </a:lvl5pPr>
            <a:lvl6pPr marL="2270832" indent="0">
              <a:buNone/>
              <a:defRPr sz="2000"/>
            </a:lvl6pPr>
            <a:lvl7pPr marL="2725006" indent="0">
              <a:buNone/>
              <a:defRPr sz="2000"/>
            </a:lvl7pPr>
            <a:lvl8pPr marL="3179170" indent="0">
              <a:buNone/>
              <a:defRPr sz="2000"/>
            </a:lvl8pPr>
            <a:lvl9pPr marL="36333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0840" tIns="45420" rIns="90840" bIns="45420"/>
          <a:lstStyle>
            <a:lvl1pPr marL="0" indent="0">
              <a:buNone/>
              <a:defRPr sz="1400"/>
            </a:lvl1pPr>
            <a:lvl2pPr marL="454173" indent="0">
              <a:buNone/>
              <a:defRPr sz="1200"/>
            </a:lvl2pPr>
            <a:lvl3pPr marL="908345" indent="0">
              <a:buNone/>
              <a:defRPr sz="1000"/>
            </a:lvl3pPr>
            <a:lvl4pPr marL="1362517" indent="0">
              <a:buNone/>
              <a:defRPr sz="900"/>
            </a:lvl4pPr>
            <a:lvl5pPr marL="1816662" indent="0">
              <a:buNone/>
              <a:defRPr sz="900"/>
            </a:lvl5pPr>
            <a:lvl6pPr marL="2270832" indent="0">
              <a:buNone/>
              <a:defRPr sz="900"/>
            </a:lvl6pPr>
            <a:lvl7pPr marL="2725006" indent="0">
              <a:buNone/>
              <a:defRPr sz="900"/>
            </a:lvl7pPr>
            <a:lvl8pPr marL="3179170" indent="0">
              <a:buNone/>
              <a:defRPr sz="900"/>
            </a:lvl8pPr>
            <a:lvl9pPr marL="363333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9F90C12F-2DF7-424C-A5C6-5FFD3F7E8D5A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5125"/>
          </a:xfrm>
          <a:prstGeom prst="rect">
            <a:avLst/>
          </a:prstGeom>
        </p:spPr>
        <p:txBody>
          <a:bodyPr lIns="90840" tIns="45420" rIns="90840" bIns="45420"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52400"/>
            <a:ext cx="9144000" cy="762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304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077200" y="6400800"/>
            <a:ext cx="990600" cy="304800"/>
          </a:xfrm>
          <a:prstGeom prst="rect">
            <a:avLst/>
          </a:prstGeom>
        </p:spPr>
        <p:txBody>
          <a:bodyPr vert="horz" lIns="90840" tIns="45420" rIns="90840" bIns="45420" rtlCol="0" anchor="ctr"/>
          <a:lstStyle/>
          <a:p>
            <a:pPr marL="0" marR="0" lvl="0" indent="0" algn="r" defTabSz="908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7A6D-4D83-460C-9178-0B33BD0C96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08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9"/>
          <p:cNvSpPr txBox="1">
            <a:spLocks/>
          </p:cNvSpPr>
          <p:nvPr userDrawn="1"/>
        </p:nvSpPr>
        <p:spPr>
          <a:xfrm>
            <a:off x="76200" y="6400800"/>
            <a:ext cx="5334000" cy="304800"/>
          </a:xfrm>
          <a:prstGeom prst="rect">
            <a:avLst/>
          </a:prstGeom>
        </p:spPr>
        <p:txBody>
          <a:bodyPr vert="horz" lIns="90840" tIns="45420" rIns="90840" bIns="45420" rtlCol="0" anchor="ctr"/>
          <a:lstStyle/>
          <a:p>
            <a:pPr marL="0" marR="0" lvl="0" indent="0" algn="l" defTabSz="908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UCT PHY1025F: Heat &amp; Properties of Matter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083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30" indent="-340630" algn="l" defTabSz="9083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021" indent="-283845" algn="l" defTabSz="9083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415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86" indent="-227100" algn="l" defTabSz="9083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2" indent="-227100" algn="l" defTabSz="9083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913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084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252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414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73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45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517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662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832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006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170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336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30" name="Text Box 18"/>
          <p:cNvSpPr txBox="1">
            <a:spLocks noChangeArrowheads="1"/>
          </p:cNvSpPr>
          <p:nvPr userDrawn="1"/>
        </p:nvSpPr>
        <p:spPr bwMode="auto">
          <a:xfrm>
            <a:off x="276248" y="6537329"/>
            <a:ext cx="4676775" cy="2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6" tIns="45628" rIns="91256" bIns="45628">
            <a:spAutoFit/>
          </a:bodyPr>
          <a:lstStyle/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Times New Roman" pitchFamily="64" charset="0"/>
              </a:rPr>
              <a:t>© 2010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046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/>
      </p:par>
    </p:tnLst>
  </p:timing>
  <p:txStyles>
    <p:titleStyle>
      <a:lvl1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2pPr>
      <a:lvl3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3pPr>
      <a:lvl4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4pPr>
      <a:lvl5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5pPr>
      <a:lvl6pPr marL="906209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6pPr>
      <a:lvl7pPr marL="1362467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7pPr>
      <a:lvl8pPr marL="1818727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8pPr>
      <a:lvl9pPr marL="2275003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9pPr>
    </p:titleStyle>
    <p:bodyStyle>
      <a:lvl1pPr marL="345366" indent="-345366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055" indent="-340617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482867" indent="-33903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2172024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853260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309526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765793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4222064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678333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8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37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10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73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35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08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877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144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30" name="Text Box 18"/>
          <p:cNvSpPr txBox="1">
            <a:spLocks noChangeArrowheads="1"/>
          </p:cNvSpPr>
          <p:nvPr userDrawn="1"/>
        </p:nvSpPr>
        <p:spPr bwMode="auto">
          <a:xfrm>
            <a:off x="276248" y="6537329"/>
            <a:ext cx="4676775" cy="2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6" tIns="45628" rIns="91256" bIns="45628">
            <a:spAutoFit/>
          </a:bodyPr>
          <a:lstStyle/>
          <a:p>
            <a:pPr defTabSz="9125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Times New Roman" pitchFamily="64" charset="0"/>
              </a:rPr>
              <a:t>© 2010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8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iming>
    <p:tnLst>
      <p:par>
        <p:cTn id="1" dur="indefinite" restart="never" nodeType="tmRoot"/>
      </p:par>
    </p:tnLst>
  </p:timing>
  <p:txStyles>
    <p:titleStyle>
      <a:lvl1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2pPr>
      <a:lvl3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3pPr>
      <a:lvl4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4pPr>
      <a:lvl5pPr marL="449930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5pPr>
      <a:lvl6pPr marL="906209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6pPr>
      <a:lvl7pPr marL="1362467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7pPr>
      <a:lvl8pPr marL="1818727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8pPr>
      <a:lvl9pPr marL="2275003" indent="-44993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9pPr>
    </p:titleStyle>
    <p:bodyStyle>
      <a:lvl1pPr marL="345366" indent="-345366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055" indent="-340617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482867" indent="-33903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2172024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853260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309526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765793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4222064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678333" indent="-34695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8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37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10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73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35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08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877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144" algn="l" defTabSz="912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52400"/>
            <a:ext cx="9144000" cy="762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304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0" tIns="45420" rIns="90840" bIns="454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077200" y="6400800"/>
            <a:ext cx="990600" cy="304800"/>
          </a:xfrm>
          <a:prstGeom prst="rect">
            <a:avLst/>
          </a:prstGeom>
        </p:spPr>
        <p:txBody>
          <a:bodyPr vert="horz" lIns="90840" tIns="45420" rIns="90840" bIns="45420" rtlCol="0" anchor="ctr"/>
          <a:lstStyle/>
          <a:p>
            <a:pPr algn="r">
              <a:defRPr/>
            </a:pPr>
            <a:fld id="{71B17A6D-4D83-460C-9178-0B33BD0C969F}" type="slidenum">
              <a:rPr lang="en-US" sz="140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9"/>
          <p:cNvSpPr txBox="1">
            <a:spLocks/>
          </p:cNvSpPr>
          <p:nvPr userDrawn="1"/>
        </p:nvSpPr>
        <p:spPr>
          <a:xfrm>
            <a:off x="76200" y="6400800"/>
            <a:ext cx="5334000" cy="304800"/>
          </a:xfrm>
          <a:prstGeom prst="rect">
            <a:avLst/>
          </a:prstGeom>
        </p:spPr>
        <p:txBody>
          <a:bodyPr vert="horz" lIns="90840" tIns="45420" rIns="90840" bIns="45420" rtlCol="0" anchor="ctr"/>
          <a:lstStyle/>
          <a:p>
            <a:pPr>
              <a:defRPr/>
            </a:pPr>
            <a:r>
              <a:rPr lang="en-US" sz="1400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UCT PHY1025F: Heat &amp; Properties of Matter</a:t>
            </a:r>
            <a:endParaRPr lang="en-US" sz="1400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08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083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30" indent="-340630" algn="l" defTabSz="9083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021" indent="-283845" algn="l" defTabSz="9083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415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86" indent="-227100" algn="l" defTabSz="9083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2" indent="-227100" algn="l" defTabSz="9083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913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084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252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414" indent="-227100" algn="l" defTabSz="9083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73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45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517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662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832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006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170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336" algn="l" defTabSz="908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229600" cy="2228850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8800" b="1" dirty="0"/>
              <a:t>Physics 1025F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5400" dirty="0"/>
              <a:t>Heat &amp; Properties of Matter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5" y="5181600"/>
            <a:ext cx="463163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Dr. Steve Peterson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Steve.peterson@uct.ac.za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62200" y="4191000"/>
            <a:ext cx="4631635" cy="114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FLUIDS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066800"/>
            <a:ext cx="7467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2"/>
                </a:solidFill>
              </a:rPr>
              <a:t>pressure</a:t>
            </a:r>
            <a:r>
              <a:rPr lang="en-US" sz="3200" dirty="0"/>
              <a:t> at a depth </a:t>
            </a:r>
            <a:r>
              <a:rPr lang="en-US" sz="3200" i="1" dirty="0"/>
              <a:t>h</a:t>
            </a:r>
            <a:r>
              <a:rPr lang="en-US" sz="3200" dirty="0"/>
              <a:t> below the surface of the liquid is due to the </a:t>
            </a:r>
            <a:r>
              <a:rPr lang="en-US" sz="3200" dirty="0">
                <a:solidFill>
                  <a:schemeClr val="accent1"/>
                </a:solidFill>
              </a:rPr>
              <a:t>weight</a:t>
            </a:r>
            <a:r>
              <a:rPr lang="en-US" sz="3200" dirty="0"/>
              <a:t> of the liquid above it. 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Pressure in a fluid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3757066" cy="24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143002"/>
            <a:ext cx="88392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/>
              <a:t>	Because the fluid has weight the pressure in the fluid is </a:t>
            </a:r>
            <a:r>
              <a:rPr lang="en-US" sz="3200" dirty="0">
                <a:solidFill>
                  <a:schemeClr val="accent1"/>
                </a:solidFill>
              </a:rPr>
              <a:t>not the same </a:t>
            </a:r>
            <a:r>
              <a:rPr lang="en-US" sz="3200" dirty="0"/>
              <a:t>throughout the volume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Pressure in a fluid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02" y="3429000"/>
            <a:ext cx="432650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4724400"/>
            <a:ext cx="88392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/>
              <a:t>	The pressure in a fluid depends </a:t>
            </a:r>
            <a:r>
              <a:rPr lang="en-US" sz="3200" dirty="0">
                <a:solidFill>
                  <a:schemeClr val="accent2"/>
                </a:solidFill>
              </a:rPr>
              <a:t>only</a:t>
            </a:r>
            <a:r>
              <a:rPr lang="en-US" sz="3200" dirty="0"/>
              <a:t> on the distance from the surface.  There is </a:t>
            </a:r>
            <a:r>
              <a:rPr lang="en-US" sz="3200" b="1" dirty="0"/>
              <a:t>no</a:t>
            </a:r>
            <a:r>
              <a:rPr lang="en-US" sz="3200" dirty="0"/>
              <a:t> horizontal dependence!</a:t>
            </a:r>
          </a:p>
        </p:txBody>
      </p:sp>
      <p:pic>
        <p:nvPicPr>
          <p:cNvPr id="14" name="Picture 13" descr="equation.pressure in fluid.compl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438400"/>
            <a:ext cx="3238500" cy="809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Pressure in a fluid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31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.mano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1" y="2971800"/>
            <a:ext cx="3881783" cy="342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Manometer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 lIns="90840" tIns="45420" rIns="90840" bIns="45420" anchor="t" anchorCtr="0"/>
          <a:lstStyle/>
          <a:p>
            <a:pPr marL="0" indent="0">
              <a:spcBef>
                <a:spcPct val="50000"/>
              </a:spcBef>
              <a:buNone/>
            </a:pPr>
            <a:r>
              <a:rPr lang="en-ZA" dirty="0" smtClean="0"/>
              <a:t>A </a:t>
            </a:r>
            <a:r>
              <a:rPr lang="en-ZA" dirty="0"/>
              <a:t>simple U tube contains Hg (mercury).  </a:t>
            </a:r>
            <a:r>
              <a:rPr lang="en-ZA" dirty="0">
                <a:solidFill>
                  <a:schemeClr val="accent2"/>
                </a:solidFill>
              </a:rPr>
              <a:t>15.0 cm</a:t>
            </a:r>
            <a:r>
              <a:rPr lang="en-ZA" dirty="0"/>
              <a:t> of H</a:t>
            </a:r>
            <a:r>
              <a:rPr lang="en-ZA" baseline="-25000" dirty="0"/>
              <a:t>2</a:t>
            </a:r>
            <a:r>
              <a:rPr lang="en-ZA" dirty="0"/>
              <a:t>O is then poured into the right-hand arm of the U tube.  What is the </a:t>
            </a:r>
            <a:r>
              <a:rPr lang="en-ZA" dirty="0">
                <a:solidFill>
                  <a:schemeClr val="accent1"/>
                </a:solidFill>
              </a:rPr>
              <a:t>difference</a:t>
            </a:r>
            <a:r>
              <a:rPr lang="en-ZA" dirty="0"/>
              <a:t> between the level of the surface in the left-hand and right-hand arms?</a:t>
            </a:r>
          </a:p>
        </p:txBody>
      </p:sp>
    </p:spTree>
    <p:extLst>
      <p:ext uri="{BB962C8B-B14F-4D97-AF65-F5344CB8AC3E}">
        <p14:creationId xmlns:p14="http://schemas.microsoft.com/office/powerpoint/2010/main" val="10134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1752600"/>
          </a:xfrm>
        </p:spPr>
        <p:txBody>
          <a:bodyPr>
            <a:normAutofit/>
          </a:bodyPr>
          <a:lstStyle/>
          <a:p>
            <a:pPr marL="0" indent="0" defTabSz="806227">
              <a:buNone/>
            </a:pPr>
            <a:r>
              <a:rPr lang="en-US" dirty="0">
                <a:solidFill>
                  <a:prstClr val="black"/>
                </a:solidFill>
              </a:rPr>
              <a:t>Any </a:t>
            </a:r>
            <a:r>
              <a:rPr lang="en-US" dirty="0">
                <a:solidFill>
                  <a:schemeClr val="accent1"/>
                </a:solidFill>
              </a:rPr>
              <a:t>change</a:t>
            </a:r>
            <a:r>
              <a:rPr lang="en-US" dirty="0">
                <a:solidFill>
                  <a:prstClr val="black"/>
                </a:solidFill>
              </a:rPr>
              <a:t> in the pressure applied to a </a:t>
            </a:r>
            <a:r>
              <a:rPr lang="en-US" dirty="0">
                <a:solidFill>
                  <a:schemeClr val="accent2"/>
                </a:solidFill>
              </a:rPr>
              <a:t>completely enclosed fluid</a:t>
            </a:r>
            <a:r>
              <a:rPr lang="en-US" dirty="0">
                <a:solidFill>
                  <a:prstClr val="black"/>
                </a:solidFill>
              </a:rPr>
              <a:t> is transmitted </a:t>
            </a:r>
            <a:r>
              <a:rPr lang="en-US" dirty="0">
                <a:solidFill>
                  <a:srgbClr val="00B050"/>
                </a:solidFill>
              </a:rPr>
              <a:t>undiminished</a:t>
            </a:r>
            <a:r>
              <a:rPr lang="en-US" dirty="0">
                <a:solidFill>
                  <a:prstClr val="black"/>
                </a:solidFill>
              </a:rPr>
              <a:t> to all parts of the fluid and enclosing walls.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Pascal’s Principle</a:t>
            </a:r>
            <a:endParaRPr lang="en-ZA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-76200" y="3657600"/>
            <a:ext cx="8839200" cy="1752600"/>
          </a:xfrm>
          <a:prstGeom prst="rect">
            <a:avLst/>
          </a:prstGeom>
        </p:spPr>
        <p:txBody>
          <a:bodyPr lIns="90840" tIns="45420" rIns="90840" bIns="45420">
            <a:normAutofit/>
          </a:bodyPr>
          <a:lstStyle>
            <a:lvl1pPr marL="340630" indent="-34063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021" indent="-283845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5415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9586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37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7913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208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2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041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If an </a:t>
            </a:r>
            <a:r>
              <a:rPr lang="en-US" dirty="0" smtClean="0">
                <a:solidFill>
                  <a:schemeClr val="accent2"/>
                </a:solidFill>
              </a:rPr>
              <a:t>external</a:t>
            </a:r>
            <a:r>
              <a:rPr lang="en-US" dirty="0" smtClean="0"/>
              <a:t> pressure is applied to a </a:t>
            </a:r>
            <a:r>
              <a:rPr lang="en-US" dirty="0" smtClean="0">
                <a:solidFill>
                  <a:srgbClr val="00B050"/>
                </a:solidFill>
              </a:rPr>
              <a:t>confined</a:t>
            </a:r>
            <a:r>
              <a:rPr lang="en-US" dirty="0" smtClean="0"/>
              <a:t> fluid, the pressure at </a:t>
            </a:r>
            <a:r>
              <a:rPr lang="en-US" dirty="0" smtClean="0">
                <a:solidFill>
                  <a:schemeClr val="accent1"/>
                </a:solidFill>
              </a:rPr>
              <a:t>every</a:t>
            </a:r>
            <a:r>
              <a:rPr lang="en-US" dirty="0" smtClean="0"/>
              <a:t> point within the fluid increases by that amount.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066801"/>
            <a:ext cx="80772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Pascal’s principle can also be used to measure pressure, like with the open-tube manometer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990600" y="2133601"/>
            <a:ext cx="8001000" cy="40386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 marL="340630" indent="-340630">
              <a:spcBef>
                <a:spcPct val="20000"/>
              </a:spcBef>
            </a:pPr>
            <a:r>
              <a:rPr lang="en-US" sz="3200" dirty="0"/>
              <a:t>	The pressure being measured will cause the fluid to </a:t>
            </a:r>
            <a:r>
              <a:rPr lang="en-US" sz="3200" dirty="0">
                <a:solidFill>
                  <a:schemeClr val="accent1"/>
                </a:solidFill>
              </a:rPr>
              <a:t>rise</a:t>
            </a:r>
            <a:r>
              <a:rPr lang="en-US" sz="3200" dirty="0"/>
              <a:t> until the pressures on </a:t>
            </a:r>
            <a:r>
              <a:rPr lang="en-US" sz="3200" dirty="0">
                <a:solidFill>
                  <a:schemeClr val="accent2"/>
                </a:solidFill>
              </a:rPr>
              <a:t>both sides</a:t>
            </a:r>
            <a:r>
              <a:rPr lang="en-US" sz="3200" dirty="0"/>
              <a:t> at the same height are equal.</a:t>
            </a:r>
          </a:p>
          <a:p>
            <a:pPr marL="340630" indent="-340630">
              <a:spcBef>
                <a:spcPct val="20000"/>
              </a:spcBef>
            </a:pPr>
            <a:endParaRPr lang="en-US" sz="3200" dirty="0"/>
          </a:p>
          <a:p>
            <a:pPr marL="340630" indent="-340630" algn="ctr"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16" name="Picture 15" descr="equation.pressure in fluid.height dif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343400"/>
            <a:ext cx="3590925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Measuring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78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066800"/>
            <a:ext cx="6172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absolute pressure is: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152400" y="2743201"/>
            <a:ext cx="6172200" cy="25146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/>
              <a:t>Pressure in excess of the atmospheric pressure is the </a:t>
            </a:r>
            <a:r>
              <a:rPr lang="en-US" sz="3200" dirty="0">
                <a:solidFill>
                  <a:srgbClr val="00B050"/>
                </a:solidFill>
              </a:rPr>
              <a:t>gauge pressure.</a:t>
            </a:r>
          </a:p>
          <a:p>
            <a:pPr lvl="0">
              <a:spcBef>
                <a:spcPct val="20000"/>
              </a:spcBef>
            </a:pPr>
            <a:endParaRPr lang="en-US" sz="3200" dirty="0"/>
          </a:p>
          <a:p>
            <a:pPr algn="ctr"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17" name="Picture 16" descr="equation.pressure in fluid.compl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" y="1752675"/>
            <a:ext cx="3238500" cy="809625"/>
          </a:xfrm>
          <a:prstGeom prst="rect">
            <a:avLst/>
          </a:prstGeom>
        </p:spPr>
      </p:pic>
      <p:pic>
        <p:nvPicPr>
          <p:cNvPr id="18" name="Picture 17" descr="equation.gauge press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2050" y="4419600"/>
            <a:ext cx="4476750" cy="742950"/>
          </a:xfrm>
          <a:prstGeom prst="rect">
            <a:avLst/>
          </a:prstGeom>
        </p:spPr>
      </p:pic>
      <p:pic>
        <p:nvPicPr>
          <p:cNvPr id="19" name="Picture 18" descr="equation.gauge pressure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2550" y="5486475"/>
            <a:ext cx="2838450" cy="77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Gauge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15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Patients suffering from decompression sickness may be treated in a hyperbaric chamber filled with oxygen at greater than atmospheric pressure.  A cylindrical chamber with flat end plates of diameter </a:t>
            </a:r>
            <a:r>
              <a:rPr lang="en-ZA" dirty="0" smtClean="0">
                <a:solidFill>
                  <a:schemeClr val="accent1"/>
                </a:solidFill>
              </a:rPr>
              <a:t>0.75 m</a:t>
            </a:r>
            <a:r>
              <a:rPr lang="en-ZA" dirty="0" smtClean="0"/>
              <a:t> is filled with oxygen to a gauge pressure of </a:t>
            </a:r>
            <a:r>
              <a:rPr lang="en-ZA" dirty="0" smtClean="0">
                <a:solidFill>
                  <a:schemeClr val="accent1"/>
                </a:solidFill>
              </a:rPr>
              <a:t>27 </a:t>
            </a:r>
            <a:r>
              <a:rPr lang="en-ZA" dirty="0" err="1" smtClean="0">
                <a:solidFill>
                  <a:schemeClr val="accent1"/>
                </a:solidFill>
              </a:rPr>
              <a:t>kPa</a:t>
            </a:r>
            <a:r>
              <a:rPr lang="en-ZA" dirty="0" smtClean="0"/>
              <a:t>.  What is the resulting </a:t>
            </a:r>
            <a:r>
              <a:rPr lang="en-ZA" dirty="0" smtClean="0">
                <a:solidFill>
                  <a:schemeClr val="accent2"/>
                </a:solidFill>
              </a:rPr>
              <a:t>force</a:t>
            </a:r>
            <a:r>
              <a:rPr lang="en-ZA" dirty="0" smtClean="0"/>
              <a:t> on the end of plate of the cylinder?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Example: Gauge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76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At </a:t>
            </a:r>
            <a:r>
              <a:rPr lang="en-US" dirty="0" smtClean="0"/>
              <a:t>sea level</a:t>
            </a:r>
            <a:r>
              <a:rPr lang="en-US" dirty="0" smtClean="0">
                <a:solidFill>
                  <a:schemeClr val="accent2"/>
                </a:solidFill>
              </a:rPr>
              <a:t> the </a:t>
            </a:r>
            <a:r>
              <a:rPr lang="en-US" dirty="0" smtClean="0"/>
              <a:t>atmospheric</a:t>
            </a:r>
            <a:r>
              <a:rPr lang="en-US" dirty="0" smtClean="0">
                <a:solidFill>
                  <a:schemeClr val="accent2"/>
                </a:solidFill>
              </a:rPr>
              <a:t> pressure is:</a:t>
            </a:r>
          </a:p>
          <a:p>
            <a:pPr algn="ctr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this is called one </a:t>
            </a:r>
            <a:r>
              <a:rPr lang="en-US" dirty="0" smtClean="0"/>
              <a:t>atmosphere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/>
              <a:t>atm</a:t>
            </a:r>
            <a:r>
              <a:rPr lang="en-US" dirty="0" smtClean="0">
                <a:solidFill>
                  <a:schemeClr val="accent2"/>
                </a:solidFill>
              </a:rPr>
              <a:t>).</a:t>
            </a:r>
          </a:p>
          <a:p>
            <a:pPr algn="ctr">
              <a:buNone/>
            </a:pPr>
            <a:endParaRPr lang="en-US" sz="1100" dirty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2"/>
                </a:solidFill>
              </a:rPr>
              <a:t>Another unit of pressure is the bar:</a:t>
            </a: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Standard atmospheric pressure is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Just over 1 bar.</a:t>
            </a: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4" name="Picture 13" descr="constant.atmosp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726" y="1588295"/>
            <a:ext cx="6765131" cy="621506"/>
          </a:xfrm>
          <a:prstGeom prst="rect">
            <a:avLst/>
          </a:prstGeom>
        </p:spPr>
      </p:pic>
      <p:pic>
        <p:nvPicPr>
          <p:cNvPr id="17" name="Picture 16" descr="constant.pressure.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212" y="3250406"/>
            <a:ext cx="4243388" cy="635794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2400" y="5247405"/>
            <a:ext cx="7010400" cy="1076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840" tIns="45420" rIns="90840" bIns="45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Equivalent to holding approximately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4200 kg </a:t>
            </a:r>
            <a:r>
              <a:rPr lang="en-US" sz="3200" dirty="0"/>
              <a:t>in one hand!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Atmospheric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72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19954" y="4191000"/>
            <a:ext cx="5181600" cy="156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40" tIns="45420" rIns="90840" bIns="45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The cells in our body maintain an internal pressure that balances it.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195057" y="1752600"/>
            <a:ext cx="5181600" cy="1076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840" tIns="45420" rIns="90840" bIns="45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Why does this atmospheric pressure not </a:t>
            </a:r>
            <a:r>
              <a:rPr lang="en-US" sz="3200" dirty="0">
                <a:solidFill>
                  <a:srgbClr val="00B050"/>
                </a:solidFill>
              </a:rPr>
              <a:t>crush </a:t>
            </a:r>
            <a:r>
              <a:rPr lang="en-US" sz="3200" dirty="0"/>
              <a:t>us?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Atmospheric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066829"/>
            <a:ext cx="8839200" cy="1076612"/>
          </a:xfrm>
          <a:prstGeom prst="rect">
            <a:avLst/>
          </a:prstGeom>
        </p:spPr>
        <p:txBody>
          <a:bodyPr wrap="square" lIns="90840" tIns="45420" rIns="90840" bIns="45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The properties of matter depends on what phase they are in.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2895600"/>
            <a:ext cx="8839200" cy="1076612"/>
          </a:xfrm>
          <a:prstGeom prst="rect">
            <a:avLst/>
          </a:prstGeom>
        </p:spPr>
        <p:txBody>
          <a:bodyPr wrap="square" lIns="90840" tIns="45420" rIns="90840" bIns="45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The three common phases of matter are </a:t>
            </a:r>
            <a:r>
              <a:rPr lang="en-US" sz="3200" dirty="0">
                <a:solidFill>
                  <a:schemeClr val="accent2"/>
                </a:solidFill>
              </a:rPr>
              <a:t>solid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liquid</a:t>
            </a:r>
            <a:r>
              <a:rPr lang="en-US" sz="3200" dirty="0"/>
              <a:t>, and </a:t>
            </a:r>
            <a:r>
              <a:rPr lang="en-US" sz="3200" dirty="0">
                <a:solidFill>
                  <a:schemeClr val="accent1"/>
                </a:solidFill>
              </a:rPr>
              <a:t>gas</a:t>
            </a:r>
            <a:r>
              <a:rPr lang="en-US" sz="3200" dirty="0"/>
              <a:t>, based on atomic structure.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25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2"/>
          <p:cNvSpPr txBox="1">
            <a:spLocks/>
          </p:cNvSpPr>
          <p:nvPr/>
        </p:nvSpPr>
        <p:spPr>
          <a:xfrm>
            <a:off x="228600" y="1066801"/>
            <a:ext cx="8686800" cy="12954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Blood pressure measurement is an example of a pressure gauge.</a:t>
            </a:r>
          </a:p>
        </p:txBody>
      </p:sp>
      <p:sp>
        <p:nvSpPr>
          <p:cNvPr id="16" name="Content Placeholder 12"/>
          <p:cNvSpPr txBox="1">
            <a:spLocks/>
          </p:cNvSpPr>
          <p:nvPr/>
        </p:nvSpPr>
        <p:spPr>
          <a:xfrm>
            <a:off x="228600" y="2286000"/>
            <a:ext cx="8610600" cy="38862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The pressure in the air-filled jacket </a:t>
            </a:r>
            <a:r>
              <a:rPr lang="en-US" sz="3200" dirty="0">
                <a:solidFill>
                  <a:schemeClr val="accent1"/>
                </a:solidFill>
              </a:rPr>
              <a:t>squeezes</a:t>
            </a:r>
            <a:r>
              <a:rPr lang="en-US" sz="3200" dirty="0"/>
              <a:t> the arm with the </a:t>
            </a:r>
            <a:r>
              <a:rPr lang="en-US" sz="3200" dirty="0">
                <a:solidFill>
                  <a:srgbClr val="00B050"/>
                </a:solidFill>
              </a:rPr>
              <a:t>same pressure</a:t>
            </a:r>
            <a:r>
              <a:rPr lang="en-US" sz="3200" dirty="0"/>
              <a:t>, thus </a:t>
            </a:r>
            <a:r>
              <a:rPr lang="en-US" sz="3200" dirty="0">
                <a:solidFill>
                  <a:schemeClr val="accent2"/>
                </a:solidFill>
              </a:rPr>
              <a:t>compressing the brachial artery</a:t>
            </a:r>
            <a:r>
              <a:rPr lang="en-US" sz="3200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/>
              <a:t>A typical blood pressure might be 120/80 mm-Hg.</a:t>
            </a:r>
          </a:p>
          <a:p>
            <a:pPr>
              <a:defRPr/>
            </a:pPr>
            <a:r>
              <a:rPr lang="en-US" sz="3200" dirty="0"/>
              <a:t>(systolic / diastolic)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Blood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72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2971800"/>
            <a:ext cx="8686800" cy="24384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dirty="0" smtClean="0"/>
              <a:t>If the flow of a fluid is </a:t>
            </a:r>
            <a:r>
              <a:rPr lang="en-US" b="1" dirty="0" smtClean="0"/>
              <a:t>smooth</a:t>
            </a:r>
            <a:r>
              <a:rPr lang="en-US" dirty="0" smtClean="0"/>
              <a:t>, it is called </a:t>
            </a:r>
            <a:r>
              <a:rPr lang="en-US" dirty="0" smtClean="0">
                <a:solidFill>
                  <a:schemeClr val="accent2"/>
                </a:solidFill>
              </a:rPr>
              <a:t>streamline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laminar</a:t>
            </a:r>
            <a:r>
              <a:rPr lang="en-US" dirty="0" smtClean="0"/>
              <a:t> flow 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dirty="0" smtClean="0"/>
              <a:t>Above a certain speed, the flow becomes </a:t>
            </a:r>
            <a:r>
              <a:rPr lang="en-US" b="1" dirty="0" smtClean="0">
                <a:solidFill>
                  <a:schemeClr val="accent2"/>
                </a:solidFill>
              </a:rPr>
              <a:t>turbulent</a:t>
            </a:r>
            <a:r>
              <a:rPr lang="en-US" dirty="0" smtClean="0"/>
              <a:t> .  Turbulent flow has </a:t>
            </a:r>
            <a:r>
              <a:rPr lang="en-US" dirty="0" smtClean="0">
                <a:solidFill>
                  <a:srgbClr val="00B050"/>
                </a:solidFill>
              </a:rPr>
              <a:t>eddies</a:t>
            </a:r>
            <a:r>
              <a:rPr lang="en-US" dirty="0" smtClean="0"/>
              <a:t>; the viscosity of the fluid is much greater when eddies are present.</a:t>
            </a:r>
          </a:p>
          <a:p>
            <a:pPr marL="0" indent="0"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Flow</a:t>
            </a:r>
            <a:endParaRPr lang="en-ZA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12002" y="1524000"/>
            <a:ext cx="8686800" cy="609600"/>
          </a:xfrm>
          <a:prstGeom prst="rect">
            <a:avLst/>
          </a:prstGeom>
        </p:spPr>
        <p:txBody>
          <a:bodyPr lIns="90840" tIns="45420" rIns="90840" bIns="45420"/>
          <a:lstStyle>
            <a:lvl1pPr marL="340630" indent="-34063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021" indent="-283845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5415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9586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37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7913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208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2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041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mtClean="0"/>
              <a:t>Hydrodynamics is the study of fluids in motion.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3200" dirty="0"/>
              <a:t>Consider a steady </a:t>
            </a:r>
            <a:r>
              <a:rPr lang="en-US" sz="3200" dirty="0">
                <a:solidFill>
                  <a:schemeClr val="accent2"/>
                </a:solidFill>
              </a:rPr>
              <a:t>laminar</a:t>
            </a:r>
            <a:r>
              <a:rPr lang="en-US" sz="3200" dirty="0"/>
              <a:t> flow of fluid.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1"/>
                </a:solidFill>
              </a:rPr>
              <a:t>mass flow rate </a:t>
            </a:r>
            <a:r>
              <a:rPr lang="en-US" sz="3200" dirty="0"/>
              <a:t>is the mass that passes a given point per unit time.  The flow rates at </a:t>
            </a:r>
            <a:r>
              <a:rPr lang="en-US" sz="3200" dirty="0">
                <a:solidFill>
                  <a:srgbClr val="00B050"/>
                </a:solidFill>
              </a:rPr>
              <a:t>any two points must be equal</a:t>
            </a:r>
            <a:r>
              <a:rPr lang="en-US" sz="3200" dirty="0"/>
              <a:t>, as long as no fluid is being added or taken away.</a:t>
            </a:r>
          </a:p>
        </p:txBody>
      </p:sp>
      <p:pic>
        <p:nvPicPr>
          <p:cNvPr id="17" name="Picture 16" descr="equation.mass flow r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257675"/>
            <a:ext cx="5257800" cy="1609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Mass Flow Rate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32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ture.continuity equ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85770"/>
            <a:ext cx="8915400" cy="3338905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dirty="0" smtClean="0"/>
              <a:t>Consider fluid flowing through a portion of a tube with cross sectional areas 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</a:t>
            </a:r>
            <a:r>
              <a:rPr lang="en-US" dirty="0" smtClean="0"/>
              <a:t>.  Let the speed of the fluid at these sections be v</a:t>
            </a:r>
            <a:r>
              <a:rPr lang="en-US" baseline="-25000" dirty="0" smtClean="0"/>
              <a:t>1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  <a:r>
              <a:rPr lang="en-US" dirty="0" smtClean="0"/>
              <a:t>, respectively.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Continuity </a:t>
            </a:r>
            <a:r>
              <a:rPr lang="en-US" dirty="0" smtClean="0"/>
              <a:t>Equation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7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43434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3200" dirty="0"/>
              <a:t>For an </a:t>
            </a:r>
            <a:r>
              <a:rPr lang="en-US" sz="3200" dirty="0">
                <a:solidFill>
                  <a:schemeClr val="accent2"/>
                </a:solidFill>
              </a:rPr>
              <a:t>incompressible</a:t>
            </a:r>
            <a:r>
              <a:rPr lang="en-US" sz="3200" dirty="0"/>
              <a:t> fluid (</a:t>
            </a:r>
            <a:r>
              <a:rPr lang="el-GR" sz="3200" i="1" dirty="0"/>
              <a:t>ρ</a:t>
            </a:r>
            <a:r>
              <a:rPr lang="en-US" sz="3200" dirty="0"/>
              <a:t> = 0), continuity equation is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n-US" sz="36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200" dirty="0"/>
              <a:t>and becomes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n-US" sz="3200" dirty="0"/>
          </a:p>
          <a:p>
            <a:pPr marL="0" indent="0" algn="ctr">
              <a:spcBef>
                <a:spcPct val="50000"/>
              </a:spcBef>
              <a:buNone/>
            </a:pPr>
            <a:endParaRPr lang="en-US" sz="40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200" dirty="0"/>
              <a:t>which is the equation for </a:t>
            </a:r>
            <a:r>
              <a:rPr lang="en-US" sz="3200" b="1" dirty="0"/>
              <a:t>volume flow rate (</a:t>
            </a:r>
            <a:r>
              <a:rPr lang="en-US" sz="3200" b="1" i="1" dirty="0"/>
              <a:t>Q</a:t>
            </a:r>
            <a:r>
              <a:rPr lang="en-US" sz="3200" b="1" dirty="0"/>
              <a:t>)</a:t>
            </a:r>
          </a:p>
        </p:txBody>
      </p:sp>
      <p:pic>
        <p:nvPicPr>
          <p:cNvPr id="16" name="Picture 15" descr="equation.continuity equation.sim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1" y="2200309"/>
            <a:ext cx="5514975" cy="8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Continuity </a:t>
            </a:r>
            <a:r>
              <a:rPr lang="en-US" dirty="0" smtClean="0"/>
              <a:t>Equation</a:t>
            </a:r>
            <a:endParaRPr lang="en-ZA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83509"/>
              </p:ext>
            </p:extLst>
          </p:nvPr>
        </p:nvGraphicFramePr>
        <p:xfrm>
          <a:off x="1905240" y="3810000"/>
          <a:ext cx="5333760" cy="157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4" name="Equation" r:id="rId5" imgW="1333440" imgH="393480" progId="Equation.3">
                  <p:embed/>
                </p:oleObj>
              </mc:Choice>
              <mc:Fallback>
                <p:oleObj name="Equation" r:id="rId5" imgW="13334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240" y="3810000"/>
                        <a:ext cx="5333760" cy="15739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0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dirty="0"/>
              <a:t>A garden hose has an inside diameter of </a:t>
            </a:r>
            <a:r>
              <a:rPr lang="en-ZA" sz="3200" dirty="0">
                <a:solidFill>
                  <a:schemeClr val="accent1"/>
                </a:solidFill>
              </a:rPr>
              <a:t>16 mm</a:t>
            </a:r>
            <a:r>
              <a:rPr lang="en-ZA" sz="3200" dirty="0"/>
              <a:t>.  The hose can fill a </a:t>
            </a:r>
            <a:r>
              <a:rPr lang="en-ZA" sz="3200" dirty="0">
                <a:solidFill>
                  <a:schemeClr val="accent1"/>
                </a:solidFill>
              </a:rPr>
              <a:t>10 L</a:t>
            </a:r>
            <a:r>
              <a:rPr lang="en-ZA" sz="3200" dirty="0"/>
              <a:t> bucket in </a:t>
            </a:r>
            <a:r>
              <a:rPr lang="en-ZA" sz="3200" dirty="0">
                <a:solidFill>
                  <a:schemeClr val="accent1"/>
                </a:solidFill>
              </a:rPr>
              <a:t>20 s</a:t>
            </a:r>
            <a:r>
              <a:rPr lang="en-ZA" sz="3200" dirty="0"/>
              <a:t>.  What is the </a:t>
            </a:r>
            <a:r>
              <a:rPr lang="en-ZA" sz="3200" dirty="0">
                <a:solidFill>
                  <a:schemeClr val="accent2"/>
                </a:solidFill>
              </a:rPr>
              <a:t>speed</a:t>
            </a:r>
            <a:r>
              <a:rPr lang="en-ZA" sz="3200" dirty="0"/>
              <a:t> of the water out of the end of the hose?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Example: Continuity Equation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84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 10-11</a:t>
            </a:r>
            <a:r>
              <a:rPr lang="en-US" dirty="0" smtClean="0"/>
              <a:t>: The </a:t>
            </a:r>
            <a:r>
              <a:rPr lang="en-US" dirty="0"/>
              <a:t>radius of the </a:t>
            </a:r>
            <a:r>
              <a:rPr lang="en-US" dirty="0">
                <a:solidFill>
                  <a:schemeClr val="accent2"/>
                </a:solidFill>
              </a:rPr>
              <a:t>aorta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1.2 cm </a:t>
            </a:r>
            <a:r>
              <a:rPr lang="en-US" dirty="0"/>
              <a:t>and the speed of the blood in the aorta is </a:t>
            </a:r>
            <a:r>
              <a:rPr lang="en-US" dirty="0">
                <a:solidFill>
                  <a:schemeClr val="accent2"/>
                </a:solidFill>
              </a:rPr>
              <a:t>40 cm/s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 typical </a:t>
            </a:r>
            <a:r>
              <a:rPr lang="en-US" dirty="0">
                <a:solidFill>
                  <a:schemeClr val="tx2"/>
                </a:solidFill>
              </a:rPr>
              <a:t>capillary</a:t>
            </a:r>
            <a:r>
              <a:rPr lang="en-US" dirty="0"/>
              <a:t> has a radius of </a:t>
            </a:r>
            <a:r>
              <a:rPr lang="en-US" dirty="0">
                <a:solidFill>
                  <a:schemeClr val="tx2"/>
                </a:solidFill>
              </a:rPr>
              <a:t>4 x 10</a:t>
            </a:r>
            <a:r>
              <a:rPr lang="en-US" baseline="30000" dirty="0">
                <a:solidFill>
                  <a:schemeClr val="tx2"/>
                </a:solidFill>
              </a:rPr>
              <a:t>-4</a:t>
            </a:r>
            <a:r>
              <a:rPr lang="en-US" dirty="0">
                <a:solidFill>
                  <a:schemeClr val="tx2"/>
                </a:solidFill>
              </a:rPr>
              <a:t> cm</a:t>
            </a:r>
            <a:r>
              <a:rPr lang="en-US" dirty="0"/>
              <a:t> and the blood flows through it at a speed of </a:t>
            </a:r>
            <a:r>
              <a:rPr lang="en-US" dirty="0">
                <a:solidFill>
                  <a:schemeClr val="tx2"/>
                </a:solidFill>
              </a:rPr>
              <a:t>5 x 10</a:t>
            </a:r>
            <a:r>
              <a:rPr lang="en-US" baseline="30000" dirty="0">
                <a:solidFill>
                  <a:schemeClr val="tx2"/>
                </a:solidFill>
              </a:rPr>
              <a:t>-4</a:t>
            </a:r>
            <a:r>
              <a:rPr lang="en-US" dirty="0">
                <a:solidFill>
                  <a:schemeClr val="tx2"/>
                </a:solidFill>
              </a:rPr>
              <a:t> m/s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Estimate the </a:t>
            </a:r>
            <a:r>
              <a:rPr lang="en-US" dirty="0">
                <a:solidFill>
                  <a:schemeClr val="accent2"/>
                </a:solidFill>
              </a:rPr>
              <a:t>number of capillaries </a:t>
            </a:r>
            <a:r>
              <a:rPr lang="en-US" dirty="0"/>
              <a:t>in the body.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Blood </a:t>
            </a:r>
            <a:r>
              <a:rPr lang="en-US" dirty="0"/>
              <a:t>Flow</a:t>
            </a:r>
            <a:endParaRPr lang="en-ZA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97993"/>
              </p:ext>
            </p:extLst>
          </p:nvPr>
        </p:nvGraphicFramePr>
        <p:xfrm>
          <a:off x="2514600" y="4191000"/>
          <a:ext cx="4610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9" name="Equation" r:id="rId4" imgW="1536480" imgH="241200" progId="Equation.DSMT4">
                  <p:embed/>
                </p:oleObj>
              </mc:Choice>
              <mc:Fallback>
                <p:oleObj name="Equation" r:id="rId4" imgW="15364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91000"/>
                        <a:ext cx="4610100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0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4478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The continuity equation tells us that as a pipe gets </a:t>
            </a:r>
            <a:r>
              <a:rPr lang="en-ZA" dirty="0" smtClean="0">
                <a:solidFill>
                  <a:srgbClr val="00B050"/>
                </a:solidFill>
              </a:rPr>
              <a:t>narrower</a:t>
            </a:r>
            <a:r>
              <a:rPr lang="en-ZA" dirty="0" smtClean="0"/>
              <a:t>, the velocity of the fluid </a:t>
            </a:r>
            <a:r>
              <a:rPr lang="en-ZA" dirty="0" smtClean="0">
                <a:solidFill>
                  <a:schemeClr val="accent1"/>
                </a:solidFill>
              </a:rPr>
              <a:t>increases</a:t>
            </a:r>
            <a:r>
              <a:rPr lang="en-ZA" dirty="0" smtClean="0"/>
              <a:t>, thus describing the moving fluid, but not </a:t>
            </a:r>
            <a:r>
              <a:rPr lang="en-ZA" b="1" dirty="0" smtClean="0"/>
              <a:t>why</a:t>
            </a:r>
            <a:r>
              <a:rPr lang="en-ZA" dirty="0" smtClean="0"/>
              <a:t> the fluid is in motion.</a:t>
            </a:r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</a:t>
            </a:r>
            <a:r>
              <a:rPr lang="en-US" dirty="0" smtClean="0"/>
              <a:t>Bernoulli’s Principle</a:t>
            </a:r>
            <a:endParaRPr lang="en-Z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3505200"/>
            <a:ext cx="8839200" cy="884810"/>
          </a:xfrm>
          <a:prstGeom prst="rect">
            <a:avLst/>
          </a:prstGeom>
        </p:spPr>
        <p:txBody>
          <a:bodyPr lIns="90840" tIns="45420" rIns="90840" bIns="45420"/>
          <a:lstStyle>
            <a:lvl1pPr marL="341326" indent="-341326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524" indent="-284424" algn="l" defTabSz="9101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736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2832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7928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019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114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214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303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 smtClean="0"/>
              <a:t>In order for there to be a change in velocity, there must be an </a:t>
            </a:r>
            <a:r>
              <a:rPr lang="en-ZA" b="1" dirty="0" smtClean="0">
                <a:solidFill>
                  <a:schemeClr val="accent1"/>
                </a:solidFill>
              </a:rPr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6206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According to Newton’s second law, there must be a </a:t>
            </a:r>
            <a:r>
              <a:rPr lang="en-US" b="1" dirty="0" smtClean="0">
                <a:solidFill>
                  <a:schemeClr val="accent1"/>
                </a:solidFill>
              </a:rPr>
              <a:t>net force </a:t>
            </a:r>
            <a:r>
              <a:rPr lang="en-US" dirty="0" smtClean="0"/>
              <a:t>acting on the </a:t>
            </a:r>
            <a:r>
              <a:rPr lang="en-US" dirty="0" smtClean="0">
                <a:solidFill>
                  <a:srgbClr val="00B050"/>
                </a:solidFill>
              </a:rPr>
              <a:t>fluid element </a:t>
            </a:r>
            <a:r>
              <a:rPr lang="en-US" dirty="0" smtClean="0"/>
              <a:t>in order to accelerate it.</a:t>
            </a:r>
          </a:p>
          <a:p>
            <a:pPr marL="0" indent="0">
              <a:buNone/>
            </a:pPr>
            <a:r>
              <a:rPr lang="en-US" dirty="0" smtClean="0"/>
              <a:t>Where does this force come from?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Bernoulli’s Principle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23" y="2667002"/>
            <a:ext cx="8610577" cy="3496880"/>
          </a:xfrm>
          <a:prstGeom prst="rect">
            <a:avLst/>
          </a:prstGeom>
        </p:spPr>
        <p:txBody>
          <a:bodyPr lIns="90840" tIns="45420" rIns="90840" bIns="45420"/>
          <a:lstStyle>
            <a:lvl1pPr marL="341326" indent="-341326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524" indent="-284424" algn="l" defTabSz="9101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736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2832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7928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019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114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214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303" indent="-227560" algn="l" defTabSz="9101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surrounding fluid exerts </a:t>
            </a:r>
            <a:r>
              <a:rPr lang="en-US" i="1" dirty="0" smtClean="0">
                <a:solidFill>
                  <a:schemeClr val="accent2"/>
                </a:solidFill>
              </a:rPr>
              <a:t>pressure forces </a:t>
            </a:r>
            <a:r>
              <a:rPr lang="en-US" dirty="0" smtClean="0"/>
              <a:t>on the fluid element.</a:t>
            </a:r>
          </a:p>
          <a:p>
            <a:pPr marL="0" indent="0">
              <a:buNone/>
            </a:pPr>
            <a:r>
              <a:rPr lang="en-US" dirty="0" smtClean="0"/>
              <a:t>A pressure difference (</a:t>
            </a:r>
            <a:r>
              <a:rPr lang="el-GR" b="1" dirty="0" smtClean="0"/>
              <a:t>Δ</a:t>
            </a:r>
            <a:r>
              <a:rPr lang="en-US" b="1" dirty="0" smtClean="0"/>
              <a:t>P</a:t>
            </a:r>
            <a:r>
              <a:rPr lang="en-US" dirty="0" smtClean="0"/>
              <a:t>) or </a:t>
            </a:r>
            <a:r>
              <a:rPr lang="en-US" b="1" dirty="0" smtClean="0">
                <a:solidFill>
                  <a:schemeClr val="accent1"/>
                </a:solidFill>
              </a:rPr>
              <a:t>pressure gradient </a:t>
            </a:r>
            <a:r>
              <a:rPr lang="en-US" dirty="0" smtClean="0"/>
              <a:t>in the fluid produces an acceleration.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ideal fluid accelerates whenever there is a pressure gradient.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Bernoulli’s Principle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5257802"/>
            <a:ext cx="8839200" cy="1066800"/>
          </a:xfrm>
          <a:prstGeom prst="rect">
            <a:avLst/>
          </a:prstGeom>
        </p:spPr>
        <p:txBody>
          <a:bodyPr lIns="90840" tIns="45420" rIns="90840" bIns="45420"/>
          <a:lstStyle>
            <a:lvl1pPr marL="340993" indent="-340993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803" indent="-284148" algn="l" defTabSz="909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625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278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31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577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229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883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4530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Note</a:t>
            </a:r>
            <a:r>
              <a:rPr lang="en-US" sz="2000" dirty="0"/>
              <a:t>:  It is important to realize that it is the change in pressure from high to low that causes the fluid to speed up.  A high fluid speed doesn’t cause a low pressure any more than a fast-moving particles causes the force that accelerated it.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52400" y="2133611"/>
            <a:ext cx="8153400" cy="2931745"/>
          </a:xfrm>
          <a:prstGeom prst="rect">
            <a:avLst/>
          </a:prstGeom>
        </p:spPr>
        <p:txBody>
          <a:bodyPr lIns="90840" tIns="45420" rIns="90840" bIns="45420"/>
          <a:lstStyle>
            <a:lvl1pPr marL="340993" indent="-340993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803" indent="-284148" algn="l" defTabSz="909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625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278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31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577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229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883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4530" indent="-227340" algn="l" defTabSz="909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 a result, the pressure is </a:t>
            </a:r>
            <a:r>
              <a:rPr lang="en-US" dirty="0" smtClean="0">
                <a:solidFill>
                  <a:schemeClr val="accent1"/>
                </a:solidFill>
              </a:rPr>
              <a:t>higher</a:t>
            </a:r>
            <a:r>
              <a:rPr lang="en-US" dirty="0" smtClean="0"/>
              <a:t> at a point where the fluid is moving </a:t>
            </a:r>
            <a:r>
              <a:rPr lang="en-US" dirty="0" smtClean="0">
                <a:solidFill>
                  <a:schemeClr val="accent2"/>
                </a:solidFill>
              </a:rPr>
              <a:t>slower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lower</a:t>
            </a:r>
            <a:r>
              <a:rPr lang="en-US" dirty="0" smtClean="0"/>
              <a:t> where the fluid is moving </a:t>
            </a:r>
            <a:r>
              <a:rPr lang="en-US" dirty="0" smtClean="0">
                <a:solidFill>
                  <a:schemeClr val="accent1"/>
                </a:solidFill>
              </a:rPr>
              <a:t>faster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8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362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accent2"/>
                </a:solidFill>
              </a:rPr>
              <a:t>Solid</a:t>
            </a:r>
            <a:r>
              <a:rPr lang="en-US" sz="3200" dirty="0"/>
              <a:t> -&gt; definite shape and size.</a:t>
            </a:r>
          </a:p>
          <a:p>
            <a:pPr>
              <a:spcBef>
                <a:spcPct val="50000"/>
              </a:spcBef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B050"/>
                </a:solidFill>
              </a:rPr>
              <a:t>Liquid</a:t>
            </a:r>
            <a:r>
              <a:rPr lang="en-US" sz="3200" dirty="0"/>
              <a:t> -&gt; fixed volume but can be any shape.</a:t>
            </a:r>
          </a:p>
          <a:p>
            <a:pPr>
              <a:spcBef>
                <a:spcPct val="50000"/>
              </a:spcBef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Gas</a:t>
            </a:r>
            <a:r>
              <a:rPr lang="en-US" sz="3200" dirty="0"/>
              <a:t> -&gt; any shape and can be easily compressed.</a:t>
            </a:r>
          </a:p>
          <a:p>
            <a:pPr>
              <a:spcBef>
                <a:spcPct val="50000"/>
              </a:spcBef>
              <a:buNone/>
            </a:pPr>
            <a:endParaRPr lang="en-US" sz="3200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228600" y="4114800"/>
            <a:ext cx="8686800" cy="15240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 marL="340630" indent="-340630">
              <a:spcBef>
                <a:spcPct val="50000"/>
              </a:spcBef>
              <a:defRPr/>
            </a:pPr>
            <a:r>
              <a:rPr lang="en-US" sz="3200" dirty="0"/>
              <a:t>	Solids and liquids are </a:t>
            </a:r>
            <a:r>
              <a:rPr lang="en-US" sz="3200" dirty="0">
                <a:solidFill>
                  <a:schemeClr val="accent2"/>
                </a:solidFill>
              </a:rPr>
              <a:t>incompressible</a:t>
            </a:r>
            <a:r>
              <a:rPr lang="en-US" sz="3200" dirty="0"/>
              <a:t>.</a:t>
            </a:r>
          </a:p>
          <a:p>
            <a:pPr marL="340630" indent="-340630">
              <a:spcBef>
                <a:spcPct val="50000"/>
              </a:spcBef>
              <a:defRPr/>
            </a:pPr>
            <a:r>
              <a:rPr lang="en-US" sz="3200" dirty="0"/>
              <a:t>	Liquids and gases both </a:t>
            </a:r>
            <a:r>
              <a:rPr lang="en-US" sz="3200" dirty="0">
                <a:solidFill>
                  <a:schemeClr val="accent1"/>
                </a:solidFill>
              </a:rPr>
              <a:t>flow</a:t>
            </a:r>
            <a:r>
              <a:rPr lang="en-US" sz="3200" dirty="0"/>
              <a:t>, and are called </a:t>
            </a:r>
            <a:r>
              <a:rPr lang="en-US" sz="3200" b="1" dirty="0"/>
              <a:t>fluids</a:t>
            </a:r>
            <a:r>
              <a:rPr lang="en-US" sz="3200" dirty="0"/>
              <a:t>.</a:t>
            </a:r>
          </a:p>
          <a:p>
            <a:pPr marL="340630" indent="-34063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Matter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00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property of fluids was discovered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 by the Swiss scientist Daniel Bernoulli and it is called the </a:t>
            </a:r>
            <a:r>
              <a:rPr lang="en-US" b="1" dirty="0" smtClean="0"/>
              <a:t>Bernoulli effect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Bernoulli’s Principle</a:t>
            </a:r>
          </a:p>
        </p:txBody>
      </p:sp>
    </p:spTree>
    <p:extLst>
      <p:ext uri="{BB962C8B-B14F-4D97-AF65-F5344CB8AC3E}">
        <p14:creationId xmlns:p14="http://schemas.microsoft.com/office/powerpoint/2010/main" val="767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5240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A </a:t>
            </a:r>
            <a:r>
              <a:rPr lang="en-ZA" dirty="0" smtClean="0">
                <a:solidFill>
                  <a:schemeClr val="accent1"/>
                </a:solidFill>
              </a:rPr>
              <a:t>pressure gradient </a:t>
            </a:r>
            <a:r>
              <a:rPr lang="en-ZA" dirty="0" smtClean="0"/>
              <a:t>is also produced when a pipe changes </a:t>
            </a:r>
            <a:r>
              <a:rPr lang="en-ZA" dirty="0" smtClean="0">
                <a:solidFill>
                  <a:schemeClr val="accent2"/>
                </a:solidFill>
              </a:rPr>
              <a:t>height</a:t>
            </a:r>
            <a:r>
              <a:rPr lang="en-ZA" dirty="0" smtClean="0"/>
              <a:t>.  Due to </a:t>
            </a:r>
            <a:r>
              <a:rPr lang="en-ZA" b="1" dirty="0" smtClean="0"/>
              <a:t>gravity</a:t>
            </a:r>
            <a:r>
              <a:rPr lang="en-ZA" dirty="0" smtClean="0"/>
              <a:t>, there will be a higher pressure at </a:t>
            </a:r>
            <a:r>
              <a:rPr lang="en-ZA" i="1" dirty="0" smtClean="0"/>
              <a:t>p</a:t>
            </a:r>
            <a:r>
              <a:rPr lang="en-ZA" i="1" baseline="-25000" dirty="0" smtClean="0"/>
              <a:t>1</a:t>
            </a:r>
            <a:r>
              <a:rPr lang="en-ZA" dirty="0" smtClean="0"/>
              <a:t> then at </a:t>
            </a:r>
            <a:r>
              <a:rPr lang="en-ZA" i="1" dirty="0" smtClean="0"/>
              <a:t>p</a:t>
            </a:r>
            <a:r>
              <a:rPr lang="en-ZA" i="1" baseline="-25000" dirty="0" smtClean="0"/>
              <a:t>2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Bernoulli’s Principle</a:t>
            </a:r>
            <a:endParaRPr lang="en-Z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4953000"/>
            <a:ext cx="8839200" cy="1447800"/>
          </a:xfrm>
          <a:prstGeom prst="rect">
            <a:avLst/>
          </a:prstGeom>
        </p:spPr>
        <p:txBody>
          <a:bodyPr lIns="90840" tIns="45420" rIns="90840" bIns="45420"/>
          <a:lstStyle>
            <a:lvl1pPr marL="340630" indent="-34063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021" indent="-283845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5415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9586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37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7913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208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2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041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dirty="0" smtClean="0"/>
              <a:t>This pressure gradient will not produce a change in velocity because there is no resulting acceleration, only an </a:t>
            </a:r>
            <a:r>
              <a:rPr lang="en-ZA" dirty="0" smtClean="0">
                <a:solidFill>
                  <a:srgbClr val="00B050"/>
                </a:solidFill>
              </a:rPr>
              <a:t>increase in potential energy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47875"/>
            <a:ext cx="6143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7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5240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In steady flow of a non-viscous, incompressible fluid, the </a:t>
            </a:r>
            <a:r>
              <a:rPr lang="en-ZA" dirty="0" smtClean="0">
                <a:solidFill>
                  <a:srgbClr val="00B050"/>
                </a:solidFill>
              </a:rPr>
              <a:t>pressure</a:t>
            </a:r>
            <a:r>
              <a:rPr lang="en-ZA" dirty="0" smtClean="0"/>
              <a:t> (</a:t>
            </a:r>
            <a:r>
              <a:rPr lang="en-ZA" i="1" dirty="0" smtClean="0"/>
              <a:t>P</a:t>
            </a:r>
            <a:r>
              <a:rPr lang="en-ZA" dirty="0" smtClean="0"/>
              <a:t>), </a:t>
            </a:r>
            <a:r>
              <a:rPr lang="en-ZA" dirty="0"/>
              <a:t>the </a:t>
            </a:r>
            <a:r>
              <a:rPr lang="en-ZA" dirty="0">
                <a:solidFill>
                  <a:schemeClr val="accent2"/>
                </a:solidFill>
              </a:rPr>
              <a:t>fluid </a:t>
            </a:r>
            <a:r>
              <a:rPr lang="en-ZA" dirty="0" smtClean="0">
                <a:solidFill>
                  <a:schemeClr val="accent2"/>
                </a:solidFill>
              </a:rPr>
              <a:t>speed </a:t>
            </a:r>
            <a:r>
              <a:rPr lang="en-ZA" dirty="0" smtClean="0"/>
              <a:t>(</a:t>
            </a:r>
            <a:r>
              <a:rPr lang="en-ZA" i="1" dirty="0" smtClean="0"/>
              <a:t>v</a:t>
            </a:r>
            <a:r>
              <a:rPr lang="en-ZA" dirty="0" smtClean="0"/>
              <a:t>), </a:t>
            </a:r>
            <a:r>
              <a:rPr lang="en-ZA" dirty="0"/>
              <a:t>and the </a:t>
            </a:r>
            <a:r>
              <a:rPr lang="en-ZA" dirty="0" smtClean="0">
                <a:solidFill>
                  <a:schemeClr val="accent1"/>
                </a:solidFill>
              </a:rPr>
              <a:t>elevation</a:t>
            </a:r>
            <a:r>
              <a:rPr lang="en-ZA" dirty="0" smtClean="0"/>
              <a:t> (</a:t>
            </a:r>
            <a:r>
              <a:rPr lang="en-ZA" i="1" dirty="0" smtClean="0"/>
              <a:t>y</a:t>
            </a:r>
            <a:r>
              <a:rPr lang="en-ZA" dirty="0" smtClean="0"/>
              <a:t>) at </a:t>
            </a:r>
            <a:r>
              <a:rPr lang="en-ZA" dirty="0"/>
              <a:t>two points are related by: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Bernoulli’s Principle</a:t>
            </a:r>
            <a:endParaRPr lang="en-Z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3722687"/>
            <a:ext cx="4419600" cy="2362200"/>
          </a:xfrm>
          <a:prstGeom prst="rect">
            <a:avLst/>
          </a:prstGeom>
        </p:spPr>
        <p:txBody>
          <a:bodyPr lIns="90840" tIns="45420" rIns="90840" bIns="45420"/>
          <a:lstStyle>
            <a:lvl1pPr marL="340630" indent="-34063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021" indent="-283845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5415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9586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37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7913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208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252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0414" indent="-227100" algn="l" defTabSz="9083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dirty="0" smtClean="0">
                <a:solidFill>
                  <a:prstClr val="black"/>
                </a:solidFill>
              </a:rPr>
              <a:t>Bernoulli’s equation is basically a </a:t>
            </a:r>
            <a:r>
              <a:rPr lang="en-ZA" dirty="0" smtClean="0">
                <a:solidFill>
                  <a:schemeClr val="accent2"/>
                </a:solidFill>
              </a:rPr>
              <a:t>conservation of energy equation </a:t>
            </a:r>
            <a:r>
              <a:rPr lang="en-ZA" dirty="0" smtClean="0">
                <a:solidFill>
                  <a:prstClr val="black"/>
                </a:solidFill>
              </a:rPr>
              <a:t>where: </a:t>
            </a:r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69992"/>
              </p:ext>
            </p:extLst>
          </p:nvPr>
        </p:nvGraphicFramePr>
        <p:xfrm>
          <a:off x="1219560" y="2629200"/>
          <a:ext cx="66290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6" name="Equation" r:id="rId3" imgW="2209680" imgH="241200" progId="Equation.3">
                  <p:embed/>
                </p:oleObj>
              </mc:Choice>
              <mc:Fallback>
                <p:oleObj name="Equation" r:id="rId3" imgW="2209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560" y="2629200"/>
                        <a:ext cx="6629040" cy="723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878776"/>
              </p:ext>
            </p:extLst>
          </p:nvPr>
        </p:nvGraphicFramePr>
        <p:xfrm>
          <a:off x="5029200" y="3951287"/>
          <a:ext cx="39051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7" name="Equation" r:id="rId5" imgW="1562040" imgH="241200" progId="Equation.3">
                  <p:embed/>
                </p:oleObj>
              </mc:Choice>
              <mc:Fallback>
                <p:oleObj name="Equation" r:id="rId5" imgW="15620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51287"/>
                        <a:ext cx="3905100" cy="6030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36495"/>
              </p:ext>
            </p:extLst>
          </p:nvPr>
        </p:nvGraphicFramePr>
        <p:xfrm>
          <a:off x="5029200" y="4789487"/>
          <a:ext cx="3745800" cy="53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8" name="Equation" r:id="rId7" imgW="1498320" imgH="215640" progId="Equation.3">
                  <p:embed/>
                </p:oleObj>
              </mc:Choice>
              <mc:Fallback>
                <p:oleObj name="Equation" r:id="rId7" imgW="14983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89487"/>
                        <a:ext cx="3745800" cy="5391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65180"/>
              </p:ext>
            </p:extLst>
          </p:nvPr>
        </p:nvGraphicFramePr>
        <p:xfrm>
          <a:off x="5689600" y="5556250"/>
          <a:ext cx="2571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9" name="Equation" r:id="rId9" imgW="1028520" imgH="215640" progId="Equation.3">
                  <p:embed/>
                </p:oleObj>
              </mc:Choice>
              <mc:Fallback>
                <p:oleObj name="Equation" r:id="rId9" imgW="10285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556250"/>
                        <a:ext cx="2571750" cy="5397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06482"/>
              </p:ext>
            </p:extLst>
          </p:nvPr>
        </p:nvGraphicFramePr>
        <p:xfrm>
          <a:off x="609600" y="5399087"/>
          <a:ext cx="3162240" cy="53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0" name="Equation" r:id="rId11" imgW="1054080" imgH="177480" progId="Equation.3">
                  <p:embed/>
                </p:oleObj>
              </mc:Choice>
              <mc:Fallback>
                <p:oleObj name="Equation" r:id="rId11" imgW="10540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9087"/>
                        <a:ext cx="3162240" cy="532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6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In an agricultural irrigation system, water is pumped through a </a:t>
            </a:r>
            <a:r>
              <a:rPr lang="en-ZA" dirty="0">
                <a:solidFill>
                  <a:schemeClr val="accent1"/>
                </a:solidFill>
              </a:rPr>
              <a:t>constant-diameter</a:t>
            </a:r>
            <a:r>
              <a:rPr lang="en-ZA" dirty="0"/>
              <a:t> pipe up a </a:t>
            </a:r>
            <a:r>
              <a:rPr lang="en-ZA" dirty="0">
                <a:solidFill>
                  <a:schemeClr val="accent1"/>
                </a:solidFill>
              </a:rPr>
              <a:t>1.5-m-high </a:t>
            </a:r>
            <a:r>
              <a:rPr lang="en-ZA" dirty="0"/>
              <a:t>embankment, where it empties into a field. If the farmer wants to pump water at a rate of </a:t>
            </a:r>
            <a:r>
              <a:rPr lang="en-ZA" dirty="0">
                <a:solidFill>
                  <a:schemeClr val="accent1"/>
                </a:solidFill>
              </a:rPr>
              <a:t>20 L/s</a:t>
            </a:r>
            <a:r>
              <a:rPr lang="en-ZA" dirty="0"/>
              <a:t>, what </a:t>
            </a:r>
            <a:r>
              <a:rPr lang="en-ZA" dirty="0">
                <a:solidFill>
                  <a:schemeClr val="accent2"/>
                </a:solidFill>
              </a:rPr>
              <a:t>pressure</a:t>
            </a:r>
            <a:r>
              <a:rPr lang="en-ZA" dirty="0"/>
              <a:t> does his pump need to apply at the bottom of the pipe?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Bernoulli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52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sz="3200" dirty="0"/>
              <a:t>	Real fluids have some </a:t>
            </a:r>
            <a:r>
              <a:rPr lang="en-US" sz="3200" dirty="0">
                <a:solidFill>
                  <a:schemeClr val="accent2"/>
                </a:solidFill>
              </a:rPr>
              <a:t>internal friction</a:t>
            </a:r>
            <a:r>
              <a:rPr lang="en-US" sz="3200" dirty="0"/>
              <a:t>, called </a:t>
            </a:r>
            <a:r>
              <a:rPr lang="en-US" sz="3200" b="1" dirty="0"/>
              <a:t>viscosity</a:t>
            </a:r>
            <a:r>
              <a:rPr lang="en-US" sz="3200" dirty="0"/>
              <a:t>.  If a viscous fluid flows through a tube, it tends to </a:t>
            </a:r>
            <a:r>
              <a:rPr lang="en-US" sz="3200" dirty="0">
                <a:solidFill>
                  <a:schemeClr val="accent1"/>
                </a:solidFill>
              </a:rPr>
              <a:t>cling to the surface </a:t>
            </a:r>
            <a:r>
              <a:rPr lang="en-US" sz="3200" dirty="0"/>
              <a:t>as it passes.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Viscosity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89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sz="3200" dirty="0"/>
              <a:t>	The </a:t>
            </a:r>
            <a:r>
              <a:rPr lang="en-US" sz="3200" dirty="0">
                <a:solidFill>
                  <a:schemeClr val="accent2"/>
                </a:solidFill>
              </a:rPr>
              <a:t>viscosity</a:t>
            </a:r>
            <a:r>
              <a:rPr lang="en-US" sz="3200" dirty="0"/>
              <a:t> can be measured; it is found from the relation </a:t>
            </a:r>
          </a:p>
          <a:p>
            <a:pPr>
              <a:spcBef>
                <a:spcPct val="50000"/>
              </a:spcBef>
              <a:buNone/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3200" dirty="0">
                <a:cs typeface="Arial" charset="0"/>
              </a:rPr>
              <a:t>	where </a:t>
            </a:r>
            <a:r>
              <a:rPr lang="el-GR" sz="3200" i="1" dirty="0"/>
              <a:t>η</a:t>
            </a:r>
            <a:r>
              <a:rPr lang="en-US" sz="3200" dirty="0"/>
              <a:t> (eta) is the </a:t>
            </a:r>
            <a:r>
              <a:rPr lang="en-US" sz="3200" dirty="0">
                <a:solidFill>
                  <a:srgbClr val="00B050"/>
                </a:solidFill>
              </a:rPr>
              <a:t>coefficient of viscosity</a:t>
            </a:r>
            <a:r>
              <a:rPr lang="en-US" sz="3200" dirty="0"/>
              <a:t>.</a:t>
            </a:r>
            <a:endParaRPr lang="el-GR" sz="3200" dirty="0"/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14" name="Picture 13" descr="equation.visco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2142" y="1676400"/>
            <a:ext cx="2150533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Viscosity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8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382000" cy="50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3200" dirty="0" smtClean="0"/>
              <a:t>The SI units for viscosity (</a:t>
            </a:r>
            <a:r>
              <a:rPr lang="el-GR" sz="3200" i="1" dirty="0" smtClean="0"/>
              <a:t>η</a:t>
            </a:r>
            <a:r>
              <a:rPr lang="en-US" sz="3200" dirty="0" smtClean="0"/>
              <a:t>) are: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3200" dirty="0" smtClean="0"/>
          </a:p>
          <a:p>
            <a:pPr marL="0" indent="0">
              <a:spcBef>
                <a:spcPct val="50000"/>
              </a:spcBef>
              <a:buNone/>
            </a:pPr>
            <a:endParaRPr lang="en-US" sz="3200" dirty="0" smtClean="0"/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en-US" sz="3200" dirty="0" smtClean="0"/>
              <a:t>The viscosity of a fluid is usually temperature dependant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200" dirty="0" smtClean="0"/>
              <a:t>Gases are much less viscous than liquids</a:t>
            </a:r>
            <a:r>
              <a:rPr lang="en-US" sz="3200" dirty="0" smtClean="0">
                <a:cs typeface="Arial" charset="0"/>
              </a:rPr>
              <a:t>	</a:t>
            </a:r>
            <a:endParaRPr lang="en-US" sz="3200" dirty="0"/>
          </a:p>
        </p:txBody>
      </p:sp>
      <p:pic>
        <p:nvPicPr>
          <p:cNvPr id="15" name="Picture 14" descr="equation.viscosity un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905000"/>
            <a:ext cx="329565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Viscosity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65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dirty="0" smtClean="0"/>
              <a:t>In order to keep a viscous fluid flowing, a pressure difference is needed.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 smtClean="0"/>
              <a:t>Otherwise, the internal friction will slow it to a stop.</a:t>
            </a:r>
            <a:endParaRPr lang="en-Z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</a:t>
            </a:r>
            <a:r>
              <a:rPr lang="en-US" dirty="0" err="1"/>
              <a:t>Poiseuille’s</a:t>
            </a:r>
            <a:r>
              <a:rPr lang="en-US" dirty="0"/>
              <a:t> </a:t>
            </a:r>
            <a:r>
              <a:rPr lang="en-US" dirty="0" smtClean="0"/>
              <a:t>Equation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70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picture.poiseuil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3488928"/>
            <a:ext cx="6324600" cy="2759472"/>
          </a:xfrm>
        </p:spPr>
      </p:pic>
      <p:sp>
        <p:nvSpPr>
          <p:cNvPr id="17" name="Rectangle 16"/>
          <p:cNvSpPr/>
          <p:nvPr/>
        </p:nvSpPr>
        <p:spPr>
          <a:xfrm>
            <a:off x="152400" y="1066835"/>
            <a:ext cx="8839200" cy="3046382"/>
          </a:xfrm>
          <a:prstGeom prst="rect">
            <a:avLst/>
          </a:prstGeom>
        </p:spPr>
        <p:txBody>
          <a:bodyPr wrap="square" lIns="90840" tIns="45420" rIns="90840" bIns="45420">
            <a:spAutoFit/>
          </a:bodyPr>
          <a:lstStyle/>
          <a:p>
            <a:r>
              <a:rPr lang="en-GB" sz="3200" dirty="0"/>
              <a:t>Consider a </a:t>
            </a:r>
            <a:r>
              <a:rPr lang="en-GB" sz="3200" dirty="0">
                <a:solidFill>
                  <a:schemeClr val="accent2"/>
                </a:solidFill>
              </a:rPr>
              <a:t>viscous</a:t>
            </a:r>
            <a:r>
              <a:rPr lang="en-GB" sz="3200" dirty="0"/>
              <a:t> fluid (</a:t>
            </a:r>
            <a:r>
              <a:rPr lang="en-GB" sz="3200" dirty="0">
                <a:latin typeface="Symbol" pitchFamily="18" charset="2"/>
              </a:rPr>
              <a:t>h</a:t>
            </a:r>
            <a:r>
              <a:rPr lang="en-GB" sz="3200" dirty="0"/>
              <a:t>) flowing through a tube of </a:t>
            </a:r>
            <a:r>
              <a:rPr lang="en-GB" sz="3200" dirty="0">
                <a:solidFill>
                  <a:schemeClr val="accent2"/>
                </a:solidFill>
              </a:rPr>
              <a:t>radius </a:t>
            </a:r>
            <a:r>
              <a:rPr lang="en-GB" sz="3200" i="1" dirty="0" smtClean="0">
                <a:solidFill>
                  <a:schemeClr val="accent2"/>
                </a:solidFill>
              </a:rPr>
              <a:t>R</a:t>
            </a:r>
            <a:r>
              <a:rPr lang="en-GB" sz="3200" dirty="0" smtClean="0"/>
              <a:t>.  </a:t>
            </a:r>
            <a:r>
              <a:rPr lang="en-GB" sz="3200" dirty="0"/>
              <a:t>Let the length of the tube be </a:t>
            </a:r>
            <a:r>
              <a:rPr lang="en-GB" sz="3200" i="1" dirty="0" smtClean="0">
                <a:solidFill>
                  <a:schemeClr val="accent2"/>
                </a:solidFill>
              </a:rPr>
              <a:t>L</a:t>
            </a:r>
            <a:r>
              <a:rPr lang="en-GB" sz="3200" dirty="0" smtClean="0">
                <a:solidFill>
                  <a:schemeClr val="accent2"/>
                </a:solidFill>
              </a:rPr>
              <a:t> </a:t>
            </a:r>
            <a:r>
              <a:rPr lang="en-GB" sz="3200" dirty="0"/>
              <a:t>and the pressure at either end be </a:t>
            </a:r>
            <a:r>
              <a:rPr lang="en-GB" sz="3200" i="1" dirty="0">
                <a:solidFill>
                  <a:schemeClr val="accent2"/>
                </a:solidFill>
              </a:rPr>
              <a:t>P</a:t>
            </a:r>
            <a:r>
              <a:rPr lang="en-GB" sz="3200" i="1" baseline="-25000" dirty="0">
                <a:solidFill>
                  <a:schemeClr val="accent2"/>
                </a:solidFill>
              </a:rPr>
              <a:t>1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200" dirty="0"/>
              <a:t>and </a:t>
            </a:r>
            <a:r>
              <a:rPr lang="en-GB" sz="3200" i="1" dirty="0" smtClean="0">
                <a:solidFill>
                  <a:schemeClr val="accent2"/>
                </a:solidFill>
              </a:rPr>
              <a:t>P</a:t>
            </a:r>
            <a:r>
              <a:rPr lang="en-GB" sz="3200" i="1" baseline="-25000" dirty="0" smtClean="0">
                <a:solidFill>
                  <a:schemeClr val="accent2"/>
                </a:solidFill>
              </a:rPr>
              <a:t>2</a:t>
            </a:r>
            <a:r>
              <a:rPr lang="en-GB" sz="3200" dirty="0" smtClean="0"/>
              <a:t>.  </a:t>
            </a:r>
            <a:r>
              <a:rPr lang="en-GB" sz="3200" dirty="0"/>
              <a:t>The </a:t>
            </a:r>
            <a:r>
              <a:rPr lang="en-GB" sz="3200" dirty="0">
                <a:solidFill>
                  <a:schemeClr val="accent2"/>
                </a:solidFill>
              </a:rPr>
              <a:t>pressure gradient</a:t>
            </a:r>
            <a:r>
              <a:rPr lang="en-GB" sz="3200" dirty="0"/>
              <a:t> across the tube is therefore </a:t>
            </a:r>
            <a:r>
              <a:rPr lang="en-GB" sz="3200" dirty="0">
                <a:solidFill>
                  <a:schemeClr val="accent2"/>
                </a:solidFill>
              </a:rPr>
              <a:t>(</a:t>
            </a:r>
            <a:r>
              <a:rPr lang="en-GB" sz="3200" i="1" dirty="0">
                <a:solidFill>
                  <a:schemeClr val="accent2"/>
                </a:solidFill>
              </a:rPr>
              <a:t>P</a:t>
            </a:r>
            <a:r>
              <a:rPr lang="en-GB" sz="3200" i="1" baseline="-25000" dirty="0">
                <a:solidFill>
                  <a:schemeClr val="accent2"/>
                </a:solidFill>
              </a:rPr>
              <a:t>1</a:t>
            </a:r>
            <a:r>
              <a:rPr lang="en-GB" sz="3200" dirty="0">
                <a:solidFill>
                  <a:schemeClr val="accent2"/>
                </a:solidFill>
              </a:rPr>
              <a:t> - </a:t>
            </a:r>
            <a:r>
              <a:rPr lang="en-GB" sz="3200" i="1" dirty="0">
                <a:solidFill>
                  <a:schemeClr val="accent2"/>
                </a:solidFill>
              </a:rPr>
              <a:t>P</a:t>
            </a:r>
            <a:r>
              <a:rPr lang="en-GB" sz="3200" i="1" baseline="-25000" dirty="0">
                <a:solidFill>
                  <a:schemeClr val="accent2"/>
                </a:solidFill>
              </a:rPr>
              <a:t>2</a:t>
            </a:r>
            <a:r>
              <a:rPr lang="en-GB" sz="3200" i="1" dirty="0" smtClean="0">
                <a:solidFill>
                  <a:schemeClr val="accent2"/>
                </a:solidFill>
              </a:rPr>
              <a:t>)</a:t>
            </a:r>
            <a:r>
              <a:rPr lang="en-GB" sz="3200" dirty="0" smtClean="0"/>
              <a:t>.</a:t>
            </a:r>
            <a:endParaRPr lang="en-GB" sz="3200" dirty="0"/>
          </a:p>
          <a:p>
            <a:r>
              <a:rPr lang="en-GB" sz="3200" dirty="0"/>
              <a:t>How does the flow rate </a:t>
            </a:r>
            <a:r>
              <a:rPr lang="en-GB" sz="3200" dirty="0" smtClean="0"/>
              <a:t>(</a:t>
            </a:r>
            <a:r>
              <a:rPr lang="en-GB" sz="3200" b="1" i="1" dirty="0" smtClean="0"/>
              <a:t>Q</a:t>
            </a:r>
            <a:r>
              <a:rPr lang="en-GB" sz="3200" dirty="0" smtClean="0"/>
              <a:t>) </a:t>
            </a:r>
            <a:r>
              <a:rPr lang="en-GB" sz="3200" dirty="0"/>
              <a:t>depend on these factors?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</a:t>
            </a:r>
            <a:r>
              <a:rPr lang="en-US" dirty="0" err="1"/>
              <a:t>Poiseuille’s</a:t>
            </a:r>
            <a:r>
              <a:rPr lang="en-US" dirty="0"/>
              <a:t> Eq.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74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066832"/>
            <a:ext cx="8839200" cy="2061497"/>
          </a:xfrm>
          <a:prstGeom prst="rect">
            <a:avLst/>
          </a:prstGeom>
        </p:spPr>
        <p:txBody>
          <a:bodyPr wrap="square" lIns="90840" tIns="45420" rIns="90840" bIns="454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The volume flow rate is proportional to the </a:t>
            </a:r>
            <a:r>
              <a:rPr lang="en-US" sz="3200" dirty="0">
                <a:solidFill>
                  <a:schemeClr val="accent1"/>
                </a:solidFill>
              </a:rPr>
              <a:t>pressure gradient</a:t>
            </a:r>
            <a:r>
              <a:rPr lang="en-US" sz="3200" dirty="0"/>
              <a:t>, inversely proportional to the </a:t>
            </a:r>
            <a:r>
              <a:rPr lang="en-US" sz="3200" dirty="0">
                <a:solidFill>
                  <a:schemeClr val="accent2"/>
                </a:solidFill>
              </a:rPr>
              <a:t>fluid viscosity</a:t>
            </a:r>
            <a:r>
              <a:rPr lang="en-US" sz="3200" dirty="0"/>
              <a:t>, and proportional to the </a:t>
            </a:r>
            <a:r>
              <a:rPr lang="en-US" sz="3200" dirty="0">
                <a:solidFill>
                  <a:srgbClr val="00B050"/>
                </a:solidFill>
              </a:rPr>
              <a:t>fourth power of the radius </a:t>
            </a:r>
            <a:r>
              <a:rPr lang="en-US" sz="3200" dirty="0"/>
              <a:t>of the tube.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5257828"/>
            <a:ext cx="8839200" cy="1076612"/>
          </a:xfrm>
          <a:prstGeom prst="rect">
            <a:avLst/>
          </a:prstGeom>
        </p:spPr>
        <p:txBody>
          <a:bodyPr wrap="square" lIns="90840" tIns="45420" rIns="90840" bIns="454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/>
              <a:t>Very dependant on radius</a:t>
            </a:r>
            <a:r>
              <a:rPr lang="en-US" sz="3200" dirty="0"/>
              <a:t>.  For example, halving the radius results of a flow rate drop by a factor 1/16!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</a:t>
            </a:r>
            <a:r>
              <a:rPr lang="en-US" dirty="0" err="1"/>
              <a:t>Poiseuille’s</a:t>
            </a:r>
            <a:r>
              <a:rPr lang="en-US" dirty="0"/>
              <a:t> Equation</a:t>
            </a:r>
            <a:endParaRPr lang="en-ZA" dirty="0"/>
          </a:p>
        </p:txBody>
      </p:sp>
      <p:pic>
        <p:nvPicPr>
          <p:cNvPr id="6" name="Picture 5" descr="equation.poiseu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00400"/>
            <a:ext cx="4381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Overview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0D985-F42F-4496-AA69-162F05E1670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91858" y="960154"/>
            <a:ext cx="2240249" cy="10807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698" y="1084797"/>
            <a:ext cx="1555302" cy="770603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3000" dirty="0">
                <a:solidFill>
                  <a:srgbClr val="FF00FF"/>
                </a:solidFill>
              </a:rPr>
              <a:t>FLUIDS</a:t>
            </a:r>
            <a:endParaRPr lang="en-ZA" sz="1600" dirty="0">
              <a:solidFill>
                <a:prstClr val="black"/>
              </a:solidFill>
            </a:endParaRPr>
          </a:p>
          <a:p>
            <a:pPr defTabSz="804443"/>
            <a:r>
              <a:rPr lang="en-ZA" sz="1600" dirty="0">
                <a:solidFill>
                  <a:prstClr val="black"/>
                </a:solidFill>
              </a:rPr>
              <a:t>(Gases &amp; Liquids)</a:t>
            </a: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H="1">
            <a:off x="1965997" y="1882613"/>
            <a:ext cx="1653938" cy="6685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0100" y="2606051"/>
            <a:ext cx="2240249" cy="6966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470" y="2624206"/>
            <a:ext cx="2049796" cy="524381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3000" dirty="0">
                <a:solidFill>
                  <a:srgbClr val="FF00FF"/>
                </a:solidFill>
              </a:rPr>
              <a:t>Hydrostatics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17364" y="3374137"/>
            <a:ext cx="0" cy="54863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0" y="5129761"/>
            <a:ext cx="1280206" cy="104240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0100" y="3977632"/>
            <a:ext cx="2240249" cy="6966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213" y="4037635"/>
            <a:ext cx="1652849" cy="555159"/>
          </a:xfrm>
          <a:prstGeom prst="rect">
            <a:avLst/>
          </a:prstGeom>
          <a:noFill/>
        </p:spPr>
        <p:txBody>
          <a:bodyPr wrap="square" lIns="62105" tIns="31055" rIns="62105" bIns="31055" rtlCol="0">
            <a:spAutoFit/>
          </a:bodyPr>
          <a:lstStyle/>
          <a:p>
            <a:pPr defTabSz="804443"/>
            <a:r>
              <a:rPr lang="en-ZA" sz="1600" dirty="0">
                <a:solidFill>
                  <a:prstClr val="black"/>
                </a:solidFill>
              </a:rPr>
              <a:t>Pressure exerted by a  Liquid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47" y="5349240"/>
            <a:ext cx="1226045" cy="555159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algn="ctr" defTabSz="804443"/>
            <a:r>
              <a:rPr lang="en-ZA" sz="1600" dirty="0">
                <a:solidFill>
                  <a:prstClr val="black"/>
                </a:solidFill>
              </a:rPr>
              <a:t>What affects </a:t>
            </a:r>
          </a:p>
          <a:p>
            <a:pPr algn="ctr" defTabSz="804443"/>
            <a:r>
              <a:rPr lang="en-ZA" sz="1600" dirty="0">
                <a:solidFill>
                  <a:prstClr val="black"/>
                </a:solidFill>
              </a:rPr>
              <a:t>pressure?</a:t>
            </a:r>
          </a:p>
        </p:txBody>
      </p:sp>
      <p:sp>
        <p:nvSpPr>
          <p:cNvPr id="19" name="Oval 18"/>
          <p:cNvSpPr/>
          <p:nvPr/>
        </p:nvSpPr>
        <p:spPr>
          <a:xfrm>
            <a:off x="1371645" y="5129761"/>
            <a:ext cx="1417300" cy="104240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4522" y="5184657"/>
            <a:ext cx="1097265" cy="308938"/>
          </a:xfrm>
          <a:prstGeom prst="rect">
            <a:avLst/>
          </a:prstGeom>
          <a:noFill/>
        </p:spPr>
        <p:txBody>
          <a:bodyPr wrap="square" lIns="62105" tIns="31055" rIns="62105" bIns="31055" rtlCol="0">
            <a:spAutoFit/>
          </a:bodyPr>
          <a:lstStyle/>
          <a:p>
            <a:pPr algn="ctr" defTabSz="804443"/>
            <a:endParaRPr lang="en-ZA" sz="1600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0383" y="5129761"/>
            <a:ext cx="1280206" cy="104240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9006" y="5346145"/>
            <a:ext cx="1010281" cy="801380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1600" dirty="0">
                <a:solidFill>
                  <a:prstClr val="black"/>
                </a:solidFill>
              </a:rPr>
              <a:t>Measuring</a:t>
            </a:r>
          </a:p>
          <a:p>
            <a:pPr defTabSz="804443"/>
            <a:r>
              <a:rPr lang="en-ZA" sz="1600" dirty="0">
                <a:solidFill>
                  <a:prstClr val="black"/>
                </a:solidFill>
              </a:rPr>
              <a:t>pressure</a:t>
            </a:r>
          </a:p>
          <a:p>
            <a:pPr defTabSz="804443"/>
            <a:endParaRPr lang="en-ZA" sz="1600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>
            <a:stCxn id="9" idx="5"/>
          </p:cNvCxnSpPr>
          <p:nvPr/>
        </p:nvCxnSpPr>
        <p:spPr>
          <a:xfrm>
            <a:off x="2232271" y="3200711"/>
            <a:ext cx="1425342" cy="66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80383" y="3922769"/>
            <a:ext cx="1737336" cy="87781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1855" y="4032520"/>
            <a:ext cx="1877699" cy="555159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algn="ctr" defTabSz="804443"/>
            <a:r>
              <a:rPr lang="en-ZA" sz="1600" dirty="0">
                <a:solidFill>
                  <a:prstClr val="black"/>
                </a:solidFill>
              </a:rPr>
              <a:t>Buoyancy:</a:t>
            </a:r>
          </a:p>
          <a:p>
            <a:pPr algn="ctr" defTabSz="804443"/>
            <a:r>
              <a:rPr lang="en-ZA" sz="1600" dirty="0">
                <a:solidFill>
                  <a:prstClr val="black"/>
                </a:solidFill>
              </a:rPr>
              <a:t>Archimedes Principle</a:t>
            </a:r>
          </a:p>
        </p:txBody>
      </p:sp>
      <p:cxnSp>
        <p:nvCxnSpPr>
          <p:cNvPr id="29" name="Straight Arrow Connector 28"/>
          <p:cNvCxnSpPr>
            <a:stCxn id="16" idx="3"/>
            <a:endCxn id="15" idx="0"/>
          </p:cNvCxnSpPr>
          <p:nvPr/>
        </p:nvCxnSpPr>
        <p:spPr>
          <a:xfrm flipH="1">
            <a:off x="640123" y="4572291"/>
            <a:ext cx="8073" cy="55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4"/>
            <a:endCxn id="19" idx="0"/>
          </p:cNvCxnSpPr>
          <p:nvPr/>
        </p:nvCxnSpPr>
        <p:spPr>
          <a:xfrm>
            <a:off x="1440225" y="4674318"/>
            <a:ext cx="640071" cy="455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5"/>
            <a:endCxn id="21" idx="0"/>
          </p:cNvCxnSpPr>
          <p:nvPr/>
        </p:nvCxnSpPr>
        <p:spPr>
          <a:xfrm>
            <a:off x="2232346" y="4572291"/>
            <a:ext cx="1288215" cy="55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074913" y="2496324"/>
            <a:ext cx="2697442" cy="71408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8767" y="2551576"/>
            <a:ext cx="2541662" cy="524381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3000" dirty="0">
                <a:solidFill>
                  <a:srgbClr val="FF00FF"/>
                </a:solidFill>
              </a:rPr>
              <a:t>Hydrodynamics</a:t>
            </a:r>
          </a:p>
        </p:txBody>
      </p:sp>
      <p:cxnSp>
        <p:nvCxnSpPr>
          <p:cNvPr id="39" name="Straight Arrow Connector 38"/>
          <p:cNvCxnSpPr>
            <a:stCxn id="35" idx="4"/>
          </p:cNvCxnSpPr>
          <p:nvPr/>
        </p:nvCxnSpPr>
        <p:spPr>
          <a:xfrm flipH="1">
            <a:off x="5623545" y="3210414"/>
            <a:ext cx="800089" cy="492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800597" y="3867905"/>
            <a:ext cx="1600178" cy="6966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7780" y="4032529"/>
            <a:ext cx="1564791" cy="308938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1600" dirty="0">
                <a:solidFill>
                  <a:prstClr val="black"/>
                </a:solidFill>
              </a:rPr>
              <a:t>Eqn of Continuity</a:t>
            </a:r>
          </a:p>
        </p:txBody>
      </p:sp>
      <p:sp>
        <p:nvSpPr>
          <p:cNvPr id="42" name="Oval 41"/>
          <p:cNvSpPr/>
          <p:nvPr/>
        </p:nvSpPr>
        <p:spPr>
          <a:xfrm>
            <a:off x="6720810" y="3813042"/>
            <a:ext cx="1600178" cy="6966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>
            <a:stCxn id="35" idx="5"/>
          </p:cNvCxnSpPr>
          <p:nvPr/>
        </p:nvCxnSpPr>
        <p:spPr>
          <a:xfrm>
            <a:off x="7377397" y="3105909"/>
            <a:ext cx="143575" cy="707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57997" y="3977665"/>
            <a:ext cx="1356016" cy="308938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1600" dirty="0">
                <a:solidFill>
                  <a:prstClr val="black"/>
                </a:solidFill>
              </a:rPr>
              <a:t>Bernoulli’s Eqn</a:t>
            </a:r>
          </a:p>
        </p:txBody>
      </p:sp>
      <p:cxnSp>
        <p:nvCxnSpPr>
          <p:cNvPr id="49" name="Straight Arrow Connector 48"/>
          <p:cNvCxnSpPr>
            <a:endCxn id="35" idx="0"/>
          </p:cNvCxnSpPr>
          <p:nvPr/>
        </p:nvCxnSpPr>
        <p:spPr>
          <a:xfrm>
            <a:off x="5074914" y="1940672"/>
            <a:ext cx="1348721" cy="555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720811" y="1453923"/>
            <a:ext cx="2240249" cy="6966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5" tIns="31055" rIns="62105" bIns="31055" rtlCol="0" anchor="ctr"/>
          <a:lstStyle/>
          <a:p>
            <a:pPr algn="ctr" defTabSz="804443"/>
            <a:endParaRPr lang="en-ZA" sz="16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6079" y="1660039"/>
            <a:ext cx="1989780" cy="278160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algn="ctr" defTabSz="804443"/>
            <a:r>
              <a:rPr lang="en-ZA" sz="1400" dirty="0">
                <a:solidFill>
                  <a:prstClr val="black"/>
                </a:solidFill>
              </a:rPr>
              <a:t>Audit: Density &amp; Pressure</a:t>
            </a:r>
          </a:p>
        </p:txBody>
      </p:sp>
      <p:cxnSp>
        <p:nvCxnSpPr>
          <p:cNvPr id="53" name="Straight Arrow Connector 52"/>
          <p:cNvCxnSpPr>
            <a:stCxn id="5" idx="6"/>
            <a:endCxn id="50" idx="2"/>
          </p:cNvCxnSpPr>
          <p:nvPr/>
        </p:nvCxnSpPr>
        <p:spPr>
          <a:xfrm>
            <a:off x="5532181" y="1500518"/>
            <a:ext cx="1188703" cy="301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91434" y="5331081"/>
            <a:ext cx="846774" cy="801380"/>
          </a:xfrm>
          <a:prstGeom prst="rect">
            <a:avLst/>
          </a:prstGeom>
          <a:noFill/>
        </p:spPr>
        <p:txBody>
          <a:bodyPr wrap="none" lIns="62105" tIns="31055" rIns="62105" bIns="31055" rtlCol="0">
            <a:spAutoFit/>
          </a:bodyPr>
          <a:lstStyle/>
          <a:p>
            <a:pPr defTabSz="804443"/>
            <a:r>
              <a:rPr lang="en-ZA" sz="1600" dirty="0">
                <a:solidFill>
                  <a:prstClr val="black"/>
                </a:solidFill>
              </a:rPr>
              <a:t>Pascal’s </a:t>
            </a:r>
          </a:p>
          <a:p>
            <a:pPr defTabSz="804443"/>
            <a:r>
              <a:rPr lang="en-ZA" sz="1600" dirty="0">
                <a:solidFill>
                  <a:prstClr val="black"/>
                </a:solidFill>
              </a:rPr>
              <a:t>Principle</a:t>
            </a:r>
          </a:p>
          <a:p>
            <a:pPr defTabSz="804443"/>
            <a:endParaRPr lang="en-Z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The measured flow rate leaving the heart is </a:t>
            </a:r>
            <a:r>
              <a:rPr lang="en-ZA" dirty="0" smtClean="0">
                <a:solidFill>
                  <a:schemeClr val="accent1"/>
                </a:solidFill>
              </a:rPr>
              <a:t>5 L/min</a:t>
            </a:r>
            <a:r>
              <a:rPr lang="en-ZA" dirty="0" smtClean="0"/>
              <a:t>.  Assuming the flow is divided among </a:t>
            </a:r>
            <a:r>
              <a:rPr lang="en-ZA" dirty="0" smtClean="0">
                <a:solidFill>
                  <a:schemeClr val="accent1"/>
                </a:solidFill>
              </a:rPr>
              <a:t>3 x 10</a:t>
            </a:r>
            <a:r>
              <a:rPr lang="en-ZA" baseline="30000" dirty="0" smtClean="0">
                <a:solidFill>
                  <a:schemeClr val="accent1"/>
                </a:solidFill>
              </a:rPr>
              <a:t>9</a:t>
            </a:r>
            <a:r>
              <a:rPr lang="en-ZA" dirty="0" smtClean="0">
                <a:solidFill>
                  <a:schemeClr val="accent1"/>
                </a:solidFill>
              </a:rPr>
              <a:t> </a:t>
            </a:r>
            <a:r>
              <a:rPr lang="en-ZA" dirty="0" smtClean="0"/>
              <a:t>capillaries, what is the </a:t>
            </a:r>
            <a:r>
              <a:rPr lang="en-ZA" dirty="0" smtClean="0">
                <a:solidFill>
                  <a:schemeClr val="accent2"/>
                </a:solidFill>
              </a:rPr>
              <a:t>pressure drop </a:t>
            </a:r>
            <a:r>
              <a:rPr lang="en-ZA" dirty="0" smtClean="0"/>
              <a:t>across </a:t>
            </a:r>
            <a:r>
              <a:rPr lang="en-ZA" dirty="0"/>
              <a:t>the capillaries</a:t>
            </a:r>
            <a:r>
              <a:rPr lang="en-ZA" dirty="0" smtClean="0"/>
              <a:t>?</a:t>
            </a:r>
          </a:p>
          <a:p>
            <a:pPr marL="0" indent="0">
              <a:buNone/>
            </a:pPr>
            <a:r>
              <a:rPr lang="en-ZA" dirty="0" smtClean="0"/>
              <a:t>A typical capillary is </a:t>
            </a:r>
            <a:r>
              <a:rPr lang="en-ZA" dirty="0" smtClean="0">
                <a:solidFill>
                  <a:schemeClr val="accent1"/>
                </a:solidFill>
              </a:rPr>
              <a:t>1 mm </a:t>
            </a:r>
            <a:r>
              <a:rPr lang="en-ZA" dirty="0" smtClean="0"/>
              <a:t>long and </a:t>
            </a:r>
            <a:r>
              <a:rPr lang="en-ZA" dirty="0" smtClean="0">
                <a:solidFill>
                  <a:schemeClr val="accent1"/>
                </a:solidFill>
              </a:rPr>
              <a:t>6 </a:t>
            </a:r>
            <a:r>
              <a:rPr lang="el-GR" dirty="0" smtClean="0">
                <a:solidFill>
                  <a:schemeClr val="accent1"/>
                </a:solidFill>
              </a:rPr>
              <a:t>μ</a:t>
            </a:r>
            <a:r>
              <a:rPr lang="en-ZA" dirty="0" smtClean="0">
                <a:solidFill>
                  <a:schemeClr val="accent1"/>
                </a:solidFill>
              </a:rPr>
              <a:t>m</a:t>
            </a:r>
            <a:r>
              <a:rPr lang="en-ZA" dirty="0" smtClean="0"/>
              <a:t> in diameter.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Poiseuille’s</a:t>
            </a:r>
            <a:r>
              <a:rPr lang="en-US" dirty="0"/>
              <a:t> Equation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50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43840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 smtClean="0"/>
              <a:t>This has consequences for blood flow – if the radius of the artery is </a:t>
            </a:r>
            <a:r>
              <a:rPr lang="en-US" dirty="0" smtClean="0">
                <a:solidFill>
                  <a:schemeClr val="accent1"/>
                </a:solidFill>
              </a:rPr>
              <a:t>half</a:t>
            </a:r>
            <a:r>
              <a:rPr lang="en-US" dirty="0" smtClean="0"/>
              <a:t> what it should be, the pressure has to increase by a factor of </a:t>
            </a:r>
            <a:r>
              <a:rPr lang="en-US" dirty="0" smtClean="0">
                <a:solidFill>
                  <a:schemeClr val="accent1"/>
                </a:solidFill>
              </a:rPr>
              <a:t>16</a:t>
            </a:r>
            <a:r>
              <a:rPr lang="en-US" dirty="0" smtClean="0"/>
              <a:t> to keep the same flow.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 smtClean="0"/>
              <a:t>Usually the heart cannot work that hard, but blood pressure goes up as it tries.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Hydrodynamics: </a:t>
            </a:r>
            <a:r>
              <a:rPr lang="en-US" dirty="0" err="1"/>
              <a:t>Poiseuille’s</a:t>
            </a:r>
            <a:r>
              <a:rPr lang="en-US" dirty="0"/>
              <a:t> Eq.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9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066801"/>
            <a:ext cx="8839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Problem 10-54</a:t>
            </a:r>
            <a:r>
              <a:rPr lang="en-US" dirty="0" smtClean="0"/>
              <a:t>: What </a:t>
            </a:r>
            <a:r>
              <a:rPr lang="en-US" dirty="0" smtClean="0">
                <a:solidFill>
                  <a:schemeClr val="accent1"/>
                </a:solidFill>
              </a:rPr>
              <a:t>diameter </a:t>
            </a:r>
            <a:r>
              <a:rPr lang="en-US" dirty="0" smtClean="0"/>
              <a:t>must a </a:t>
            </a:r>
            <a:r>
              <a:rPr lang="en-US" dirty="0" smtClean="0">
                <a:solidFill>
                  <a:schemeClr val="accent2"/>
                </a:solidFill>
              </a:rPr>
              <a:t>21.0 meter </a:t>
            </a:r>
            <a:r>
              <a:rPr lang="en-US" dirty="0" smtClean="0"/>
              <a:t>long air duct have if the ventilation and heating system is to replenish the air in a room </a:t>
            </a:r>
            <a:r>
              <a:rPr lang="en-US" dirty="0" smtClean="0">
                <a:solidFill>
                  <a:schemeClr val="accent2"/>
                </a:solidFill>
              </a:rPr>
              <a:t>9.0m x 12.0m x 4.0m</a:t>
            </a:r>
            <a:r>
              <a:rPr lang="en-US" dirty="0" smtClean="0"/>
              <a:t> every </a:t>
            </a:r>
            <a:r>
              <a:rPr lang="en-US" dirty="0" smtClean="0">
                <a:solidFill>
                  <a:schemeClr val="accent2"/>
                </a:solidFill>
              </a:rPr>
              <a:t>10 min</a:t>
            </a:r>
            <a:r>
              <a:rPr lang="en-US" dirty="0" smtClean="0"/>
              <a:t>?  Assume the pump can exert a gauge pressure of </a:t>
            </a:r>
            <a:r>
              <a:rPr lang="en-US" dirty="0" smtClean="0">
                <a:solidFill>
                  <a:schemeClr val="accent2"/>
                </a:solidFill>
              </a:rPr>
              <a:t>0.71 x 10</a:t>
            </a:r>
            <a:r>
              <a:rPr lang="en-US" baseline="30000" dirty="0" smtClean="0">
                <a:solidFill>
                  <a:schemeClr val="accent2"/>
                </a:solidFill>
              </a:rPr>
              <a:t>-3</a:t>
            </a:r>
            <a:r>
              <a:rPr lang="en-US" dirty="0" smtClean="0">
                <a:solidFill>
                  <a:schemeClr val="accent2"/>
                </a:solidFill>
              </a:rPr>
              <a:t> atm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Hydrodynamics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48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 txBox="1">
            <a:spLocks/>
          </p:cNvSpPr>
          <p:nvPr/>
        </p:nvSpPr>
        <p:spPr>
          <a:xfrm>
            <a:off x="228600" y="1295400"/>
            <a:ext cx="8686800" cy="43434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 marL="340630" indent="-340630">
              <a:spcBef>
                <a:spcPct val="50000"/>
              </a:spcBef>
              <a:defRPr/>
            </a:pPr>
            <a:endParaRPr lang="en-US" sz="3200" dirty="0"/>
          </a:p>
          <a:p>
            <a:pPr marL="340630" indent="-340630">
              <a:spcBef>
                <a:spcPct val="50000"/>
              </a:spcBef>
              <a:defRPr/>
            </a:pPr>
            <a:r>
              <a:rPr lang="en-US" sz="3200" dirty="0"/>
              <a:t>What are fluids?</a:t>
            </a:r>
          </a:p>
          <a:p>
            <a:pPr marL="340630" indent="-340630">
              <a:spcBef>
                <a:spcPct val="50000"/>
              </a:spcBef>
              <a:buFontTx/>
              <a:buChar char="-"/>
              <a:defRPr/>
            </a:pPr>
            <a:r>
              <a:rPr lang="en-US" sz="3200" dirty="0">
                <a:solidFill>
                  <a:srgbClr val="00B050"/>
                </a:solidFill>
              </a:rPr>
              <a:t>Liquids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1"/>
                </a:solidFill>
              </a:rPr>
              <a:t>gases</a:t>
            </a:r>
            <a:r>
              <a:rPr lang="en-US" sz="3200" dirty="0"/>
              <a:t> that can flow and are easily deformable.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10: Fluids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91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2"/>
          <p:cNvSpPr txBox="1">
            <a:spLocks/>
          </p:cNvSpPr>
          <p:nvPr/>
        </p:nvSpPr>
        <p:spPr>
          <a:xfrm>
            <a:off x="304800" y="1143002"/>
            <a:ext cx="6096000" cy="50292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Density gives a measure of how closely stuff/matter is packed together.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/>
              <a:t>   </a:t>
            </a:r>
            <a:r>
              <a:rPr lang="en-US" sz="3200" u="sng" dirty="0"/>
              <a:t>Equation</a:t>
            </a:r>
            <a:r>
              <a:rPr lang="en-US" sz="3200" dirty="0"/>
              <a:t>			</a:t>
            </a:r>
            <a:r>
              <a:rPr lang="en-US" sz="3200" u="sng" dirty="0"/>
              <a:t>SI Unit </a:t>
            </a:r>
          </a:p>
          <a:p>
            <a:pPr>
              <a:spcBef>
                <a:spcPct val="50000"/>
              </a:spcBef>
              <a:defRPr/>
            </a:pPr>
            <a:endParaRPr lang="en-US" sz="3200" dirty="0"/>
          </a:p>
          <a:p>
            <a:pPr>
              <a:spcBef>
                <a:spcPct val="50000"/>
              </a:spcBef>
              <a:defRPr/>
            </a:pPr>
            <a:endParaRPr lang="en-US" sz="3200" dirty="0"/>
          </a:p>
          <a:p>
            <a:pPr>
              <a:spcBef>
                <a:spcPct val="50000"/>
              </a:spcBef>
              <a:defRPr/>
            </a:pPr>
            <a:endParaRPr lang="en-US" sz="3200" dirty="0"/>
          </a:p>
        </p:txBody>
      </p:sp>
      <p:pic>
        <p:nvPicPr>
          <p:cNvPr id="18" name="Picture 17" descr="equation.den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19550"/>
            <a:ext cx="1962150" cy="1457325"/>
          </a:xfrm>
          <a:prstGeom prst="rect">
            <a:avLst/>
          </a:prstGeom>
        </p:spPr>
      </p:pic>
      <p:pic>
        <p:nvPicPr>
          <p:cNvPr id="19" name="Picture 18" descr="equation.density.un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505200"/>
            <a:ext cx="173355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Density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81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2"/>
          <p:cNvSpPr txBox="1">
            <a:spLocks/>
          </p:cNvSpPr>
          <p:nvPr/>
        </p:nvSpPr>
        <p:spPr>
          <a:xfrm>
            <a:off x="304800" y="1143002"/>
            <a:ext cx="5562600" cy="50292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How much does a cubic meter (1 m</a:t>
            </a:r>
            <a:r>
              <a:rPr lang="en-US" sz="3200" baseline="30000" dirty="0"/>
              <a:t>3</a:t>
            </a:r>
            <a:r>
              <a:rPr lang="en-US" sz="3200" dirty="0"/>
              <a:t>) of ice, water and steam weigh?</a:t>
            </a:r>
          </a:p>
          <a:p>
            <a:pPr>
              <a:spcBef>
                <a:spcPct val="50000"/>
              </a:spcBef>
              <a:defRPr/>
            </a:pPr>
            <a:endParaRPr lang="en-US" sz="3200" dirty="0"/>
          </a:p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Density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40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 txBox="1">
            <a:spLocks/>
          </p:cNvSpPr>
          <p:nvPr/>
        </p:nvSpPr>
        <p:spPr>
          <a:xfrm>
            <a:off x="304800" y="1143002"/>
            <a:ext cx="8534400" cy="5029200"/>
          </a:xfrm>
          <a:prstGeom prst="rect">
            <a:avLst/>
          </a:prstGeom>
        </p:spPr>
        <p:txBody>
          <a:bodyPr vert="horz" lIns="90840" tIns="45420" rIns="90840" bIns="45420" rtlCol="0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Pressure is the force applied to a surface.  The </a:t>
            </a:r>
            <a:r>
              <a:rPr lang="en-US" sz="3200" dirty="0">
                <a:solidFill>
                  <a:schemeClr val="accent2"/>
                </a:solidFill>
              </a:rPr>
              <a:t>force</a:t>
            </a:r>
            <a:r>
              <a:rPr lang="en-US" sz="3200" dirty="0"/>
              <a:t> is perpendicular to the unit of </a:t>
            </a:r>
            <a:r>
              <a:rPr lang="en-US" sz="3200" dirty="0">
                <a:solidFill>
                  <a:schemeClr val="accent1"/>
                </a:solidFill>
              </a:rPr>
              <a:t>surface area</a:t>
            </a:r>
            <a:r>
              <a:rPr lang="en-US" sz="3200" dirty="0"/>
              <a:t>. Pressure is a </a:t>
            </a:r>
            <a:r>
              <a:rPr lang="en-US" sz="3200" dirty="0">
                <a:solidFill>
                  <a:srgbClr val="00B050"/>
                </a:solidFill>
              </a:rPr>
              <a:t>scalar</a:t>
            </a:r>
            <a:r>
              <a:rPr lang="en-US" sz="3200" dirty="0"/>
              <a:t>; the units of pressure in the SI system are </a:t>
            </a:r>
            <a:r>
              <a:rPr lang="en-US" sz="3200" b="1" dirty="0" err="1"/>
              <a:t>pascals</a:t>
            </a:r>
            <a:endParaRPr lang="en-US" sz="3200" b="1" dirty="0"/>
          </a:p>
          <a:p>
            <a:pPr>
              <a:spcBef>
                <a:spcPct val="50000"/>
              </a:spcBef>
              <a:defRPr/>
            </a:pPr>
            <a:r>
              <a:rPr lang="en-US" sz="3200" dirty="0"/>
              <a:t>         </a:t>
            </a:r>
            <a:r>
              <a:rPr lang="en-US" sz="3200" u="sng" dirty="0"/>
              <a:t>Equation</a:t>
            </a:r>
            <a:r>
              <a:rPr lang="en-US" sz="3200" dirty="0"/>
              <a:t>		  	     </a:t>
            </a:r>
            <a:r>
              <a:rPr lang="en-US" sz="3200" u="sng" dirty="0"/>
              <a:t>SI Unit </a:t>
            </a:r>
          </a:p>
          <a:p>
            <a:pPr>
              <a:spcBef>
                <a:spcPct val="50000"/>
              </a:spcBef>
              <a:defRPr/>
            </a:pPr>
            <a:endParaRPr lang="en-US" sz="3200" dirty="0"/>
          </a:p>
          <a:p>
            <a:pPr>
              <a:spcBef>
                <a:spcPct val="50000"/>
              </a:spcBef>
              <a:defRPr/>
            </a:pPr>
            <a:endParaRPr lang="en-US" sz="3200" dirty="0"/>
          </a:p>
          <a:p>
            <a:pPr>
              <a:spcBef>
                <a:spcPct val="50000"/>
              </a:spcBef>
              <a:defRPr/>
            </a:pPr>
            <a:endParaRPr lang="en-US" sz="3200" dirty="0"/>
          </a:p>
        </p:txBody>
      </p:sp>
      <p:pic>
        <p:nvPicPr>
          <p:cNvPr id="17" name="Content Placeholder 16" descr="equation.press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1771650" cy="1571625"/>
          </a:xfrm>
        </p:spPr>
      </p:pic>
      <p:pic>
        <p:nvPicPr>
          <p:cNvPr id="21" name="Picture 20" descr="equation.pressure.un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114875"/>
            <a:ext cx="3219450" cy="13811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Pressure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79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143002"/>
            <a:ext cx="88392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2"/>
                </a:solidFill>
              </a:rPr>
              <a:t>pressure</a:t>
            </a:r>
            <a:r>
              <a:rPr lang="en-US" sz="3200" dirty="0"/>
              <a:t> inside a fluid is the </a:t>
            </a:r>
            <a:r>
              <a:rPr lang="en-US" sz="3200" dirty="0">
                <a:solidFill>
                  <a:srgbClr val="00B050"/>
                </a:solidFill>
              </a:rPr>
              <a:t>same</a:t>
            </a:r>
            <a:r>
              <a:rPr lang="en-US" sz="3200" dirty="0"/>
              <a:t> in all directions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Hydrostatics: Pressure in a fluid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24357</TotalTime>
  <Words>1630</Words>
  <Application>Microsoft Office PowerPoint</Application>
  <PresentationFormat>On-screen Show (4:3)</PresentationFormat>
  <Paragraphs>195</Paragraphs>
  <Slides>42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1_CC4eActiveLectureQuestions</vt:lpstr>
      <vt:lpstr>2_CC4eActiveLectureQuestions</vt:lpstr>
      <vt:lpstr>13_Office Theme</vt:lpstr>
      <vt:lpstr>Equation</vt:lpstr>
      <vt:lpstr>Physics 1025F Heat &amp; Properties of Matter     </vt:lpstr>
      <vt:lpstr>Properties of Matter</vt:lpstr>
      <vt:lpstr>Behavior of Matter</vt:lpstr>
      <vt:lpstr>Overview</vt:lpstr>
      <vt:lpstr>Chapter 10: Fluids</vt:lpstr>
      <vt:lpstr>Hydrostatics: Density</vt:lpstr>
      <vt:lpstr>Example: Density</vt:lpstr>
      <vt:lpstr>Hydrostatics: Pressure</vt:lpstr>
      <vt:lpstr>Hydrostatics: Pressure in a fluid</vt:lpstr>
      <vt:lpstr>Hydrostatics: Pressure in a fluid</vt:lpstr>
      <vt:lpstr>Hydrostatics: Pressure in a fluid</vt:lpstr>
      <vt:lpstr>Hydrostatics: Pressure in a fluid</vt:lpstr>
      <vt:lpstr>Example: Manometer</vt:lpstr>
      <vt:lpstr>Hydrostatics: Pascal’s Principle</vt:lpstr>
      <vt:lpstr>Hydrostatics: Measuring Pressure</vt:lpstr>
      <vt:lpstr>Hydrostatics: Gauge Pressure</vt:lpstr>
      <vt:lpstr>Example: Gauge Pressure</vt:lpstr>
      <vt:lpstr>Hydrostatics: Atmospheric Pressure</vt:lpstr>
      <vt:lpstr>Hydrostatics: Atmospheric Pressure</vt:lpstr>
      <vt:lpstr>Hydrostatics: Blood Pressure</vt:lpstr>
      <vt:lpstr>Hydrodynamics: Flow</vt:lpstr>
      <vt:lpstr>Hydrodynamics: Mass Flow Rate</vt:lpstr>
      <vt:lpstr>Hydrodynamics: Continuity Equation</vt:lpstr>
      <vt:lpstr>Hydrodynamics: Continuity Equation</vt:lpstr>
      <vt:lpstr>Example: Continuity Equation</vt:lpstr>
      <vt:lpstr>Example: Blood Flow</vt:lpstr>
      <vt:lpstr>Hydrodynamics: Bernoulli’s Principle</vt:lpstr>
      <vt:lpstr>Hydrodynamics: Bernoulli’s Principle</vt:lpstr>
      <vt:lpstr>Hydrodynamics: Bernoulli’s Principle</vt:lpstr>
      <vt:lpstr>Hydrodynamics: Bernoulli’s Principle</vt:lpstr>
      <vt:lpstr>Hydrodynamics: Bernoulli’s Principle</vt:lpstr>
      <vt:lpstr>Hydrodynamics: Bernoulli’s Principle</vt:lpstr>
      <vt:lpstr>Example: Bernoulli</vt:lpstr>
      <vt:lpstr>Hydrodynamics: Viscosity</vt:lpstr>
      <vt:lpstr>Hydrodynamics: Viscosity</vt:lpstr>
      <vt:lpstr>Hydrodynamics: Viscosity</vt:lpstr>
      <vt:lpstr>Hydrodynamics: Poiseuille’s Equation</vt:lpstr>
      <vt:lpstr>Hydrodynamics: Poiseuille’s Eq.</vt:lpstr>
      <vt:lpstr>Hydrodynamics: Poiseuille’s Equation</vt:lpstr>
      <vt:lpstr>Example: Poiseuille’s Equation </vt:lpstr>
      <vt:lpstr>Hydrodynamics: Poiseuille’s Eq.</vt:lpstr>
      <vt:lpstr>Example: Hydrodynamics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PHY1025F M01</dc:title>
  <dc:creator>Steve Peterson</dc:creator>
  <cp:lastModifiedBy>Amos</cp:lastModifiedBy>
  <cp:revision>1019</cp:revision>
  <cp:lastPrinted>2012-01-19T14:18:39Z</cp:lastPrinted>
  <dcterms:created xsi:type="dcterms:W3CDTF">2011-03-04T08:49:28Z</dcterms:created>
  <dcterms:modified xsi:type="dcterms:W3CDTF">2014-05-20T19:57:18Z</dcterms:modified>
</cp:coreProperties>
</file>